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69"/>
  </p:notesMasterIdLst>
  <p:handoutMasterIdLst>
    <p:handoutMasterId r:id="rId70"/>
  </p:handoutMasterIdLst>
  <p:sldIdLst>
    <p:sldId id="2213" r:id="rId4"/>
    <p:sldId id="1465" r:id="rId5"/>
    <p:sldId id="1765" r:id="rId6"/>
    <p:sldId id="1070" r:id="rId7"/>
    <p:sldId id="2152" r:id="rId8"/>
    <p:sldId id="1941" r:id="rId9"/>
    <p:sldId id="2093" r:id="rId10"/>
    <p:sldId id="1942" r:id="rId11"/>
    <p:sldId id="1943" r:id="rId12"/>
    <p:sldId id="1944" r:id="rId13"/>
    <p:sldId id="1952" r:id="rId14"/>
    <p:sldId id="1945" r:id="rId15"/>
    <p:sldId id="1946" r:id="rId16"/>
    <p:sldId id="1947" r:id="rId17"/>
    <p:sldId id="1953" r:id="rId18"/>
    <p:sldId id="1954" r:id="rId19"/>
    <p:sldId id="2008" r:id="rId20"/>
    <p:sldId id="1955" r:id="rId21"/>
    <p:sldId id="1948" r:id="rId22"/>
    <p:sldId id="1949" r:id="rId23"/>
    <p:sldId id="1956" r:id="rId24"/>
    <p:sldId id="1950" r:id="rId25"/>
    <p:sldId id="1957" r:id="rId26"/>
    <p:sldId id="1969" r:id="rId27"/>
    <p:sldId id="1958" r:id="rId28"/>
    <p:sldId id="1959" r:id="rId29"/>
    <p:sldId id="1960" r:id="rId30"/>
    <p:sldId id="1970" r:id="rId31"/>
    <p:sldId id="1961" r:id="rId32"/>
    <p:sldId id="1971" r:id="rId33"/>
    <p:sldId id="1962" r:id="rId34"/>
    <p:sldId id="1972" r:id="rId35"/>
    <p:sldId id="1963" r:id="rId36"/>
    <p:sldId id="1964" r:id="rId37"/>
    <p:sldId id="1973" r:id="rId38"/>
    <p:sldId id="1965" r:id="rId39"/>
    <p:sldId id="1974" r:id="rId40"/>
    <p:sldId id="1966" r:id="rId41"/>
    <p:sldId id="1967" r:id="rId42"/>
    <p:sldId id="2053" r:id="rId43"/>
    <p:sldId id="2054" r:id="rId44"/>
    <p:sldId id="2055" r:id="rId45"/>
    <p:sldId id="1968" r:id="rId46"/>
    <p:sldId id="1986" r:id="rId47"/>
    <p:sldId id="1987" r:id="rId48"/>
    <p:sldId id="1975" r:id="rId49"/>
    <p:sldId id="2056" r:id="rId50"/>
    <p:sldId id="1976" r:id="rId51"/>
    <p:sldId id="1977" r:id="rId52"/>
    <p:sldId id="1988" r:id="rId53"/>
    <p:sldId id="1993" r:id="rId54"/>
    <p:sldId id="2079" r:id="rId55"/>
    <p:sldId id="1978" r:id="rId56"/>
    <p:sldId id="1979" r:id="rId57"/>
    <p:sldId id="1980" r:id="rId58"/>
    <p:sldId id="1981" r:id="rId59"/>
    <p:sldId id="1989" r:id="rId60"/>
    <p:sldId id="1982" r:id="rId61"/>
    <p:sldId id="1990" r:id="rId62"/>
    <p:sldId id="1983" r:id="rId63"/>
    <p:sldId id="1984" r:id="rId64"/>
    <p:sldId id="1991" r:id="rId65"/>
    <p:sldId id="1992" r:id="rId66"/>
    <p:sldId id="1985" r:id="rId67"/>
    <p:sldId id="1467" r:id="rId68"/>
  </p:sldIdLst>
  <p:sldSz cx="12195175" cy="6858000"/>
  <p:notesSz cx="6858000" cy="9144000"/>
  <p:embeddedFontLst>
    <p:embeddedFont>
      <p:font typeface="微软雅黑" panose="020B0503020204020204" pitchFamily="34" charset="-122"/>
      <p:regular r:id="rId75"/>
    </p:embeddedFont>
    <p:embeddedFont>
      <p:font typeface="Calibri" panose="020F0502020204030204" charset="0"/>
      <p:regular r:id="rId76"/>
      <p:bold r:id="rId77"/>
      <p:italic r:id="rId78"/>
      <p:boldItalic r:id="rId79"/>
    </p:embeddedFont>
    <p:embeddedFont>
      <p:font typeface="Comic Sans MS" panose="030F0702030302020204" pitchFamily="66" charset="0"/>
      <p:regular r:id="rId80"/>
      <p:bold r:id="rId81"/>
      <p:italic r:id="rId82"/>
      <p:boldItalic r:id="rId83"/>
    </p:embeddedFont>
    <p:embeddedFont>
      <p:font typeface="黑体" panose="02010609060101010101" pitchFamily="49" charset="-122"/>
      <p:regular r:id="rId84"/>
    </p:embeddedFont>
    <p:embeddedFont>
      <p:font typeface="Calibri Light" panose="020F0302020204030204" charset="0"/>
      <p:regular r:id="rId85"/>
      <p:italic r:id="rId8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2" name="vfy" initials="v" lastIdx="0" clrIdx="1"/>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75" name="作者" initials="A" lastIdx="0" clrIdx="24"/>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89" d="100"/>
          <a:sy n="89" d="100"/>
        </p:scale>
        <p:origin x="180" y="96"/>
      </p:cViewPr>
      <p:guideLst>
        <p:guide orient="horz" pos="4318"/>
        <p:guide pos="3870"/>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6" Type="http://schemas.openxmlformats.org/officeDocument/2006/relationships/font" Target="fonts/font12.fntdata"/><Relationship Id="rId85" Type="http://schemas.openxmlformats.org/officeDocument/2006/relationships/font" Target="fonts/font11.fntdata"/><Relationship Id="rId84" Type="http://schemas.openxmlformats.org/officeDocument/2006/relationships/font" Target="fonts/font10.fntdata"/><Relationship Id="rId83" Type="http://schemas.openxmlformats.org/officeDocument/2006/relationships/font" Target="fonts/font9.fntdata"/><Relationship Id="rId82" Type="http://schemas.openxmlformats.org/officeDocument/2006/relationships/font" Target="fonts/font8.fntdata"/><Relationship Id="rId81" Type="http://schemas.openxmlformats.org/officeDocument/2006/relationships/font" Target="fonts/font7.fntdata"/><Relationship Id="rId80" Type="http://schemas.openxmlformats.org/officeDocument/2006/relationships/font" Target="fonts/font6.fntdata"/><Relationship Id="rId8" Type="http://schemas.openxmlformats.org/officeDocument/2006/relationships/slide" Target="slides/slide5.xml"/><Relationship Id="rId79" Type="http://schemas.openxmlformats.org/officeDocument/2006/relationships/font" Target="fonts/font5.fntdata"/><Relationship Id="rId78" Type="http://schemas.openxmlformats.org/officeDocument/2006/relationships/font" Target="fonts/font4.fntdata"/><Relationship Id="rId77" Type="http://schemas.openxmlformats.org/officeDocument/2006/relationships/font" Target="fonts/font3.fntdata"/><Relationship Id="rId76" Type="http://schemas.openxmlformats.org/officeDocument/2006/relationships/font" Target="fonts/font2.fntdata"/><Relationship Id="rId75" Type="http://schemas.openxmlformats.org/officeDocument/2006/relationships/font" Target="fonts/font1.fntdata"/><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handoutMaster" Target="handoutMasters/handoutMaster1.xml"/><Relationship Id="rId7" Type="http://schemas.openxmlformats.org/officeDocument/2006/relationships/slide" Target="slides/slide4.xml"/><Relationship Id="rId69" Type="http://schemas.openxmlformats.org/officeDocument/2006/relationships/notesMaster" Target="notesMasters/notesMaster1.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979" y="2130425"/>
            <a:ext cx="7774424"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31126" y="274638"/>
            <a:ext cx="205793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319" y="274638"/>
            <a:ext cx="602136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397" y="1122363"/>
            <a:ext cx="9146381"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
        <p:nvSpPr>
          <p:cNvPr id="19" name="圆角矩形 18"/>
          <p:cNvSpPr/>
          <p:nvPr userDrawn="1">
            <p:custDataLst>
              <p:tags r:id="rId7"/>
            </p:custDataLst>
          </p:nvPr>
        </p:nvSpPr>
        <p:spPr>
          <a:xfrm>
            <a:off x="670735" y="556260"/>
            <a:ext cx="10853706" cy="5746115"/>
          </a:xfrm>
          <a:prstGeom prst="roundRect">
            <a:avLst/>
          </a:prstGeom>
          <a:solidFill>
            <a:schemeClr val="bg1"/>
          </a:solidFill>
          <a:ln w="762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2067" y="1709738"/>
            <a:ext cx="10518338"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2067" y="4589463"/>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418" y="1825625"/>
            <a:ext cx="5182949"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3807" y="1825625"/>
            <a:ext cx="5182949"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365125"/>
            <a:ext cx="10518338"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1187083" y="1778438"/>
            <a:ext cx="4874843"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1187083" y="2665379"/>
            <a:ext cx="4874843"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258567" y="1778438"/>
            <a:ext cx="489885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258567" y="2665379"/>
            <a:ext cx="4898851"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457200"/>
            <a:ext cx="4166434"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4538" y="457201"/>
            <a:ext cx="617380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40007" y="2057400"/>
            <a:ext cx="4166434"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7172" y="365125"/>
            <a:ext cx="262958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418" y="365125"/>
            <a:ext cx="7736314"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文本框 5"/>
          <p:cNvSpPr txBox="1"/>
          <p:nvPr userDrawn="1">
            <p:custDataLst>
              <p:tags r:id="rId2"/>
            </p:custDataLst>
          </p:nvPr>
        </p:nvSpPr>
        <p:spPr>
          <a:xfrm>
            <a:off x="2277808" y="1066370"/>
            <a:ext cx="7648019" cy="2953385"/>
          </a:xfrm>
          <a:prstGeom prst="rect">
            <a:avLst/>
          </a:prstGeom>
          <a:noFill/>
        </p:spPr>
        <p:txBody>
          <a:bodyPr wrap="square" rtlCol="0">
            <a:spAutoFit/>
          </a:bodyPr>
          <a:lstStyle/>
          <a:p>
            <a:pPr algn="ctr">
              <a:lnSpc>
                <a:spcPct val="150000"/>
              </a:lnSpc>
            </a:pPr>
            <a:r>
              <a:rPr lang="zh-CN" altLang="en-US" sz="2800" b="1">
                <a:solidFill>
                  <a:schemeClr val="bg1"/>
                </a:solidFill>
                <a:latin typeface="微软雅黑" panose="020B0503020204020204" pitchFamily="34" charset="-122"/>
                <a:ea typeface="微软雅黑" panose="020B0503020204020204" pitchFamily="34" charset="-122"/>
              </a:rPr>
              <a:t>版权声明</a:t>
            </a:r>
            <a:endParaRPr lang="zh-CN" altLang="en-US" sz="2800" b="1">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1.</a:t>
            </a:r>
            <a:r>
              <a:rPr lang="zh-CN" altLang="en-US" sz="1200">
                <a:solidFill>
                  <a:schemeClr val="bg1"/>
                </a:solidFill>
                <a:latin typeface="微软雅黑" panose="020B0503020204020204" pitchFamily="34" charset="-122"/>
                <a:ea typeface="微软雅黑" panose="020B0503020204020204" pitchFamily="34" charset="-122"/>
              </a:rPr>
              <a:t>在觅知网出售的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模板是免版税类（</a:t>
            </a:r>
            <a:r>
              <a:rPr lang="en-US" altLang="zh-CN" sz="1200">
                <a:solidFill>
                  <a:schemeClr val="bg1"/>
                </a:solidFill>
                <a:latin typeface="微软雅黑" panose="020B0503020204020204" pitchFamily="34" charset="-122"/>
                <a:ea typeface="微软雅黑" panose="020B0503020204020204" pitchFamily="34" charset="-122"/>
              </a:rPr>
              <a:t>RF</a:t>
            </a:r>
            <a:r>
              <a:rPr lang="zh-CN" altLang="en-US" sz="1200">
                <a:solidFill>
                  <a:schemeClr val="bg1"/>
                </a:solidFill>
                <a:latin typeface="微软雅黑" panose="020B0503020204020204" pitchFamily="34" charset="-122"/>
                <a:ea typeface="微软雅黑" panose="020B0503020204020204" pitchFamily="34" charset="-122"/>
              </a:rPr>
              <a:t>：</a:t>
            </a:r>
            <a:r>
              <a:rPr lang="en-US" altLang="zh-CN" sz="1200">
                <a:solidFill>
                  <a:schemeClr val="bg1"/>
                </a:solidFill>
                <a:latin typeface="微软雅黑" panose="020B0503020204020204" pitchFamily="34" charset="-122"/>
                <a:ea typeface="微软雅黑" panose="020B0503020204020204" pitchFamily="34" charset="-122"/>
              </a:rPr>
              <a:t>Royalty-Free</a:t>
            </a:r>
            <a:r>
              <a:rPr lang="zh-CN" altLang="en-US" sz="1200">
                <a:solidFill>
                  <a:schemeClr val="bg1"/>
                </a:solidFill>
                <a:latin typeface="微软雅黑" panose="020B0503020204020204" pitchFamily="34" charset="-122"/>
                <a:ea typeface="微软雅黑" panose="020B0503020204020204" pitchFamily="34" charset="-122"/>
              </a:rPr>
              <a:t>）正版受</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中国人民共和国著作法</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和</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世界版权公约</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模板素材的使用权。</a:t>
            </a: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2.</a:t>
            </a:r>
            <a:r>
              <a:rPr lang="zh-CN" altLang="en-US" sz="1200">
                <a:solidFill>
                  <a:schemeClr val="bg1"/>
                </a:solidFill>
                <a:latin typeface="微软雅黑" panose="020B0503020204020204" pitchFamily="34" charset="-122"/>
                <a:ea typeface="微软雅黑" panose="020B0503020204020204" pitchFamily="34" charset="-122"/>
              </a:rPr>
              <a:t>不得将觅知网的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501" y="4406900"/>
            <a:ext cx="7774424"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501" y="2906713"/>
            <a:ext cx="77744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319"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9410"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319" y="273050"/>
            <a:ext cx="3009096"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981" y="273050"/>
            <a:ext cx="5113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319" y="1435100"/>
            <a:ext cx="30090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755" y="4800600"/>
            <a:ext cx="5487829"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4"/>
            </p:custDataLst>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1.png"/><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319" y="274638"/>
            <a:ext cx="8231743"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319" y="1600200"/>
            <a:ext cx="8231743"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319" y="6356350"/>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5014" y="6356350"/>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4907" y="6356350"/>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5124" name="图片 11" descr="水印"/>
          <p:cNvPicPr>
            <a:picLocks noChangeAspect="1"/>
          </p:cNvPicPr>
          <p:nvPr userDrawn="1"/>
        </p:nvPicPr>
        <p:blipFill>
          <a:blip r:embed="rId17"/>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5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418" y="365125"/>
            <a:ext cx="10518338"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838418" y="1825625"/>
            <a:ext cx="10518338"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838418" y="6356350"/>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9652" y="6356350"/>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2842" y="6356350"/>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5124" name="图片 11" descr="水印"/>
          <p:cNvPicPr>
            <a:picLocks noChangeAspect="1"/>
          </p:cNvPicPr>
          <p:nvPr userDrawn="1"/>
        </p:nvPicPr>
        <p:blipFill>
          <a:blip r:embed="rId18"/>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5.png"/><Relationship Id="rId2" Type="http://schemas.openxmlformats.org/officeDocument/2006/relationships/tags" Target="../tags/tag147.xml"/><Relationship Id="rId1" Type="http://schemas.openxmlformats.org/officeDocument/2006/relationships/tags" Target="../tags/tag146.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png"/><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5.png"/><Relationship Id="rId2" Type="http://schemas.openxmlformats.org/officeDocument/2006/relationships/tags" Target="../tags/tag151.xml"/><Relationship Id="rId1" Type="http://schemas.openxmlformats.org/officeDocument/2006/relationships/tags" Target="../tags/tag150.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5.png"/><Relationship Id="rId2" Type="http://schemas.openxmlformats.org/officeDocument/2006/relationships/tags" Target="../tags/tag153.xml"/><Relationship Id="rId1" Type="http://schemas.openxmlformats.org/officeDocument/2006/relationships/tags" Target="../tags/tag15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tags" Target="../tags/tag157.xml"/><Relationship Id="rId6" Type="http://schemas.openxmlformats.org/officeDocument/2006/relationships/image" Target="../media/image30.png"/><Relationship Id="rId5" Type="http://schemas.openxmlformats.org/officeDocument/2006/relationships/tags" Target="../tags/tag156.xml"/><Relationship Id="rId4" Type="http://schemas.openxmlformats.org/officeDocument/2006/relationships/image" Target="../media/image29.jpeg"/><Relationship Id="rId3" Type="http://schemas.openxmlformats.org/officeDocument/2006/relationships/image" Target="../media/image5.png"/><Relationship Id="rId2" Type="http://schemas.openxmlformats.org/officeDocument/2006/relationships/tags" Target="../tags/tag155.xml"/><Relationship Id="rId1" Type="http://schemas.openxmlformats.org/officeDocument/2006/relationships/tags" Target="../tags/tag154.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5.png"/><Relationship Id="rId2" Type="http://schemas.openxmlformats.org/officeDocument/2006/relationships/tags" Target="../tags/tag159.xml"/><Relationship Id="rId1" Type="http://schemas.openxmlformats.org/officeDocument/2006/relationships/tags" Target="../tags/tag158.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tags" Target="../tags/tag162.xml"/><Relationship Id="rId4" Type="http://schemas.openxmlformats.org/officeDocument/2006/relationships/image" Target="../media/image33.jpeg"/><Relationship Id="rId3" Type="http://schemas.openxmlformats.org/officeDocument/2006/relationships/image" Target="../media/image5.png"/><Relationship Id="rId2" Type="http://schemas.openxmlformats.org/officeDocument/2006/relationships/tags" Target="../tags/tag161.xml"/><Relationship Id="rId1" Type="http://schemas.openxmlformats.org/officeDocument/2006/relationships/tags" Target="../tags/tag160.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5.png"/><Relationship Id="rId2" Type="http://schemas.openxmlformats.org/officeDocument/2006/relationships/tags" Target="../tags/tag164.xml"/><Relationship Id="rId1" Type="http://schemas.openxmlformats.org/officeDocument/2006/relationships/tags" Target="../tags/tag163.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7.xml"/><Relationship Id="rId4" Type="http://schemas.openxmlformats.org/officeDocument/2006/relationships/image" Target="../media/image38.jpeg"/><Relationship Id="rId3" Type="http://schemas.openxmlformats.org/officeDocument/2006/relationships/image" Target="../media/image5.png"/><Relationship Id="rId2" Type="http://schemas.openxmlformats.org/officeDocument/2006/relationships/tags" Target="../tags/tag166.xml"/><Relationship Id="rId1" Type="http://schemas.openxmlformats.org/officeDocument/2006/relationships/tags" Target="../tags/tag16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 Id="rId3" Type="http://schemas.openxmlformats.org/officeDocument/2006/relationships/image" Target="../media/image5.png"/><Relationship Id="rId2" Type="http://schemas.openxmlformats.org/officeDocument/2006/relationships/tags" Target="../tags/tag169.xml"/><Relationship Id="rId1" Type="http://schemas.openxmlformats.org/officeDocument/2006/relationships/tags" Target="../tags/tag168.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4.png"/><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3.png"/><Relationship Id="rId6" Type="http://schemas.openxmlformats.org/officeDocument/2006/relationships/tags" Target="../tags/tag172.xml"/><Relationship Id="rId5" Type="http://schemas.openxmlformats.org/officeDocument/2006/relationships/image" Target="../media/image42.jpeg"/><Relationship Id="rId4" Type="http://schemas.openxmlformats.org/officeDocument/2006/relationships/image" Target="../media/image41.png"/><Relationship Id="rId3" Type="http://schemas.openxmlformats.org/officeDocument/2006/relationships/image" Target="../media/image5.png"/><Relationship Id="rId2" Type="http://schemas.openxmlformats.org/officeDocument/2006/relationships/tags" Target="../tags/tag171.xml"/><Relationship Id="rId1" Type="http://schemas.openxmlformats.org/officeDocument/2006/relationships/tags" Target="../tags/tag170.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jpeg"/><Relationship Id="rId3" Type="http://schemas.openxmlformats.org/officeDocument/2006/relationships/image" Target="../media/image5.png"/><Relationship Id="rId2" Type="http://schemas.openxmlformats.org/officeDocument/2006/relationships/tags" Target="../tags/tag174.xml"/><Relationship Id="rId1" Type="http://schemas.openxmlformats.org/officeDocument/2006/relationships/tags" Target="../tags/tag173.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5.png"/><Relationship Id="rId2" Type="http://schemas.openxmlformats.org/officeDocument/2006/relationships/tags" Target="../tags/tag176.xml"/><Relationship Id="rId1" Type="http://schemas.openxmlformats.org/officeDocument/2006/relationships/tags" Target="../tags/tag175.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tags" Target="../tags/tag179.xml"/><Relationship Id="rId3" Type="http://schemas.openxmlformats.org/officeDocument/2006/relationships/image" Target="../media/image5.png"/><Relationship Id="rId2" Type="http://schemas.openxmlformats.org/officeDocument/2006/relationships/tags" Target="../tags/tag178.xml"/><Relationship Id="rId1" Type="http://schemas.openxmlformats.org/officeDocument/2006/relationships/tags" Target="../tags/tag17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2.png"/><Relationship Id="rId7" Type="http://schemas.openxmlformats.org/officeDocument/2006/relationships/tags" Target="../tags/tag183.xml"/><Relationship Id="rId6" Type="http://schemas.openxmlformats.org/officeDocument/2006/relationships/image" Target="../media/image51.jpeg"/><Relationship Id="rId5" Type="http://schemas.openxmlformats.org/officeDocument/2006/relationships/tags" Target="../tags/tag182.xml"/><Relationship Id="rId4" Type="http://schemas.openxmlformats.org/officeDocument/2006/relationships/image" Target="../media/image50.GIF"/><Relationship Id="rId3"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png"/><Relationship Id="rId2" Type="http://schemas.openxmlformats.org/officeDocument/2006/relationships/tags" Target="../tags/tag185.xml"/><Relationship Id="rId1" Type="http://schemas.openxmlformats.org/officeDocument/2006/relationships/tags" Target="../tags/tag184.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png"/><Relationship Id="rId2" Type="http://schemas.openxmlformats.org/officeDocument/2006/relationships/tags" Target="../tags/tag187.xml"/><Relationship Id="rId1" Type="http://schemas.openxmlformats.org/officeDocument/2006/relationships/tags" Target="../tags/tag186.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png"/><Relationship Id="rId2" Type="http://schemas.openxmlformats.org/officeDocument/2006/relationships/tags" Target="../tags/tag189.xml"/><Relationship Id="rId1" Type="http://schemas.openxmlformats.org/officeDocument/2006/relationships/tags" Target="../tags/tag188.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GIF"/><Relationship Id="rId3" Type="http://schemas.openxmlformats.org/officeDocument/2006/relationships/image" Target="../media/image5.png"/><Relationship Id="rId2" Type="http://schemas.openxmlformats.org/officeDocument/2006/relationships/tags" Target="../tags/tag191.xml"/><Relationship Id="rId1" Type="http://schemas.openxmlformats.org/officeDocument/2006/relationships/tags" Target="../tags/tag190.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0.png"/><Relationship Id="rId6" Type="http://schemas.openxmlformats.org/officeDocument/2006/relationships/tags" Target="../tags/tag195.xml"/><Relationship Id="rId5" Type="http://schemas.openxmlformats.org/officeDocument/2006/relationships/image" Target="../media/image59.jpeg"/><Relationship Id="rId4" Type="http://schemas.openxmlformats.org/officeDocument/2006/relationships/tags" Target="../tags/tag194.xml"/><Relationship Id="rId3" Type="http://schemas.openxmlformats.org/officeDocument/2006/relationships/image" Target="../media/image5.png"/><Relationship Id="rId2" Type="http://schemas.openxmlformats.org/officeDocument/2006/relationships/tags" Target="../tags/tag193.xml"/><Relationship Id="rId1" Type="http://schemas.openxmlformats.org/officeDocument/2006/relationships/tags" Target="../tags/tag192.xml"/></Relationships>
</file>

<file path=ppt/slides/_rels/slide3.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128.xml"/><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127.xml"/><Relationship Id="rId10" Type="http://schemas.openxmlformats.org/officeDocument/2006/relationships/slideLayout" Target="../slideLayouts/slideLayout2.xml"/><Relationship Id="rId1" Type="http://schemas.openxmlformats.org/officeDocument/2006/relationships/tags" Target="../tags/tag126.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3.png"/><Relationship Id="rId6" Type="http://schemas.openxmlformats.org/officeDocument/2006/relationships/tags" Target="../tags/tag198.xml"/><Relationship Id="rId5" Type="http://schemas.openxmlformats.org/officeDocument/2006/relationships/image" Target="../media/image62.png"/><Relationship Id="rId4" Type="http://schemas.openxmlformats.org/officeDocument/2006/relationships/image" Target="../media/image61.jpeg"/><Relationship Id="rId3" Type="http://schemas.openxmlformats.org/officeDocument/2006/relationships/image" Target="../media/image5.png"/><Relationship Id="rId2" Type="http://schemas.openxmlformats.org/officeDocument/2006/relationships/tags" Target="../tags/tag197.xml"/><Relationship Id="rId1" Type="http://schemas.openxmlformats.org/officeDocument/2006/relationships/tags" Target="../tags/tag196.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5.png"/><Relationship Id="rId2" Type="http://schemas.openxmlformats.org/officeDocument/2006/relationships/tags" Target="../tags/tag200.xml"/><Relationship Id="rId1" Type="http://schemas.openxmlformats.org/officeDocument/2006/relationships/tags" Target="../tags/tag199.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5.png"/><Relationship Id="rId2" Type="http://schemas.openxmlformats.org/officeDocument/2006/relationships/tags" Target="../tags/tag202.xml"/><Relationship Id="rId1" Type="http://schemas.openxmlformats.org/officeDocument/2006/relationships/tags" Target="../tags/tag201.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jpeg"/><Relationship Id="rId3" Type="http://schemas.openxmlformats.org/officeDocument/2006/relationships/image" Target="../media/image5.png"/><Relationship Id="rId2" Type="http://schemas.openxmlformats.org/officeDocument/2006/relationships/tags" Target="../tags/tag204.xml"/><Relationship Id="rId1" Type="http://schemas.openxmlformats.org/officeDocument/2006/relationships/tags" Target="../tags/tag203.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9.jpeg"/><Relationship Id="rId3" Type="http://schemas.openxmlformats.org/officeDocument/2006/relationships/image" Target="../media/image5.png"/><Relationship Id="rId2" Type="http://schemas.openxmlformats.org/officeDocument/2006/relationships/tags" Target="../tags/tag206.xml"/><Relationship Id="rId1" Type="http://schemas.openxmlformats.org/officeDocument/2006/relationships/tags" Target="../tags/tag205.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jpeg"/><Relationship Id="rId3" Type="http://schemas.openxmlformats.org/officeDocument/2006/relationships/image" Target="../media/image5.png"/><Relationship Id="rId2" Type="http://schemas.openxmlformats.org/officeDocument/2006/relationships/tags" Target="../tags/tag208.xml"/><Relationship Id="rId1" Type="http://schemas.openxmlformats.org/officeDocument/2006/relationships/tags" Target="../tags/tag20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1.jpeg"/><Relationship Id="rId3" Type="http://schemas.openxmlformats.org/officeDocument/2006/relationships/image" Target="../media/image5.png"/><Relationship Id="rId2" Type="http://schemas.openxmlformats.org/officeDocument/2006/relationships/tags" Target="../tags/tag210.xml"/><Relationship Id="rId1" Type="http://schemas.openxmlformats.org/officeDocument/2006/relationships/tags" Target="../tags/tag209.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5.png"/><Relationship Id="rId2" Type="http://schemas.openxmlformats.org/officeDocument/2006/relationships/tags" Target="../tags/tag212.xml"/><Relationship Id="rId1" Type="http://schemas.openxmlformats.org/officeDocument/2006/relationships/tags" Target="../tags/tag211.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6.png"/><Relationship Id="rId6" Type="http://schemas.openxmlformats.org/officeDocument/2006/relationships/tags" Target="../tags/tag215.xml"/><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5.png"/><Relationship Id="rId2" Type="http://schemas.openxmlformats.org/officeDocument/2006/relationships/tags" Target="../tags/tag214.xml"/><Relationship Id="rId1" Type="http://schemas.openxmlformats.org/officeDocument/2006/relationships/tags" Target="../tags/tag213.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5.png"/><Relationship Id="rId2" Type="http://schemas.openxmlformats.org/officeDocument/2006/relationships/tags" Target="../tags/tag217.xml"/><Relationship Id="rId1" Type="http://schemas.openxmlformats.org/officeDocument/2006/relationships/tags" Target="../tags/tag216.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5.png"/><Relationship Id="rId2" Type="http://schemas.openxmlformats.org/officeDocument/2006/relationships/tags" Target="../tags/tag130.xml"/><Relationship Id="rId1" Type="http://schemas.openxmlformats.org/officeDocument/2006/relationships/tags" Target="../tags/tag129.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9.jpeg"/><Relationship Id="rId3" Type="http://schemas.openxmlformats.org/officeDocument/2006/relationships/image" Target="../media/image5.png"/><Relationship Id="rId2" Type="http://schemas.openxmlformats.org/officeDocument/2006/relationships/tags" Target="../tags/tag219.xml"/><Relationship Id="rId1" Type="http://schemas.openxmlformats.org/officeDocument/2006/relationships/tags" Target="../tags/tag218.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0.jpeg"/><Relationship Id="rId3" Type="http://schemas.openxmlformats.org/officeDocument/2006/relationships/image" Target="../media/image5.png"/><Relationship Id="rId2" Type="http://schemas.openxmlformats.org/officeDocument/2006/relationships/tags" Target="../tags/tag221.xml"/><Relationship Id="rId1" Type="http://schemas.openxmlformats.org/officeDocument/2006/relationships/tags" Target="../tags/tag220.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2.GIF"/><Relationship Id="rId4" Type="http://schemas.openxmlformats.org/officeDocument/2006/relationships/image" Target="../media/image81.jpeg"/><Relationship Id="rId3" Type="http://schemas.openxmlformats.org/officeDocument/2006/relationships/image" Target="../media/image5.png"/><Relationship Id="rId2" Type="http://schemas.openxmlformats.org/officeDocument/2006/relationships/tags" Target="../tags/tag223.xml"/><Relationship Id="rId1" Type="http://schemas.openxmlformats.org/officeDocument/2006/relationships/tags" Target="../tags/tag222.xml"/></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8.xml"/><Relationship Id="rId7" Type="http://schemas.openxmlformats.org/officeDocument/2006/relationships/image" Target="../media/image84.png"/><Relationship Id="rId6" Type="http://schemas.openxmlformats.org/officeDocument/2006/relationships/tags" Target="../tags/tag227.xml"/><Relationship Id="rId5" Type="http://schemas.openxmlformats.org/officeDocument/2006/relationships/image" Target="../media/image83.png"/><Relationship Id="rId4" Type="http://schemas.openxmlformats.org/officeDocument/2006/relationships/tags" Target="../tags/tag226.xml"/><Relationship Id="rId3" Type="http://schemas.openxmlformats.org/officeDocument/2006/relationships/image" Target="../media/image5.png"/><Relationship Id="rId2" Type="http://schemas.openxmlformats.org/officeDocument/2006/relationships/tags" Target="../tags/tag225.xml"/><Relationship Id="rId1" Type="http://schemas.openxmlformats.org/officeDocument/2006/relationships/tags" Target="../tags/tag224.xml"/></Relationships>
</file>

<file path=ppt/slides/_rels/slide44.xml.rels><?xml version="1.0" encoding="UTF-8" standalone="yes"?>
<Relationships xmlns="http://schemas.openxmlformats.org/package/2006/relationships"><Relationship Id="rId9" Type="http://schemas.openxmlformats.org/officeDocument/2006/relationships/image" Target="../media/image87.jpeg"/><Relationship Id="rId8" Type="http://schemas.openxmlformats.org/officeDocument/2006/relationships/tags" Target="../tags/tag233.xml"/><Relationship Id="rId7" Type="http://schemas.openxmlformats.org/officeDocument/2006/relationships/image" Target="../media/image86.jpeg"/><Relationship Id="rId6" Type="http://schemas.openxmlformats.org/officeDocument/2006/relationships/tags" Target="../tags/tag232.xml"/><Relationship Id="rId5" Type="http://schemas.openxmlformats.org/officeDocument/2006/relationships/image" Target="../media/image85.jpeg"/><Relationship Id="rId4" Type="http://schemas.openxmlformats.org/officeDocument/2006/relationships/tags" Target="../tags/tag231.xml"/><Relationship Id="rId3" Type="http://schemas.openxmlformats.org/officeDocument/2006/relationships/image" Target="../media/image5.png"/><Relationship Id="rId2" Type="http://schemas.openxmlformats.org/officeDocument/2006/relationships/tags" Target="../tags/tag230.xml"/><Relationship Id="rId10" Type="http://schemas.openxmlformats.org/officeDocument/2006/relationships/slideLayout" Target="../slideLayouts/slideLayout2.xml"/><Relationship Id="rId1" Type="http://schemas.openxmlformats.org/officeDocument/2006/relationships/tags" Target="../tags/tag229.xml"/></Relationships>
</file>

<file path=ppt/slides/_rels/slide45.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image" Target="../media/image89.jpeg"/><Relationship Id="rId6" Type="http://schemas.openxmlformats.org/officeDocument/2006/relationships/tags" Target="../tags/tag237.xml"/><Relationship Id="rId5" Type="http://schemas.openxmlformats.org/officeDocument/2006/relationships/image" Target="../media/image88.jpeg"/><Relationship Id="rId4" Type="http://schemas.openxmlformats.org/officeDocument/2006/relationships/tags" Target="../tags/tag236.xml"/><Relationship Id="rId3" Type="http://schemas.openxmlformats.org/officeDocument/2006/relationships/image" Target="../media/image5.png"/><Relationship Id="rId2" Type="http://schemas.openxmlformats.org/officeDocument/2006/relationships/tags" Target="../tags/tag235.xml"/><Relationship Id="rId11" Type="http://schemas.openxmlformats.org/officeDocument/2006/relationships/slideLayout" Target="../slideLayouts/slideLayout2.xml"/><Relationship Id="rId10" Type="http://schemas.openxmlformats.org/officeDocument/2006/relationships/image" Target="../media/image90.png"/><Relationship Id="rId1" Type="http://schemas.openxmlformats.org/officeDocument/2006/relationships/tags" Target="../tags/tag234.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tags" Target="../tags/tag240.xml"/><Relationship Id="rId3" Type="http://schemas.openxmlformats.org/officeDocument/2006/relationships/image" Target="../media/image5.png"/><Relationship Id="rId2" Type="http://schemas.openxmlformats.org/officeDocument/2006/relationships/tags" Target="../tags/tag239.xml"/><Relationship Id="rId1" Type="http://schemas.openxmlformats.org/officeDocument/2006/relationships/tags" Target="../tags/tag238.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3.jpeg"/><Relationship Id="rId3" Type="http://schemas.openxmlformats.org/officeDocument/2006/relationships/image" Target="../media/image5.png"/><Relationship Id="rId2" Type="http://schemas.openxmlformats.org/officeDocument/2006/relationships/tags" Target="../tags/tag242.xml"/><Relationship Id="rId1" Type="http://schemas.openxmlformats.org/officeDocument/2006/relationships/tags" Target="../tags/tag241.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tags" Target="../tags/tag245.xml"/><Relationship Id="rId3" Type="http://schemas.openxmlformats.org/officeDocument/2006/relationships/image" Target="../media/image5.png"/><Relationship Id="rId2" Type="http://schemas.openxmlformats.org/officeDocument/2006/relationships/tags" Target="../tags/tag244.xml"/><Relationship Id="rId1" Type="http://schemas.openxmlformats.org/officeDocument/2006/relationships/tags" Target="../tags/tag243.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5.jpeg"/><Relationship Id="rId3" Type="http://schemas.openxmlformats.org/officeDocument/2006/relationships/image" Target="../media/image5.png"/><Relationship Id="rId2" Type="http://schemas.openxmlformats.org/officeDocument/2006/relationships/tags" Target="../tags/tag247.xml"/><Relationship Id="rId1" Type="http://schemas.openxmlformats.org/officeDocument/2006/relationships/tags" Target="../tags/tag24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 Id="rId3" Type="http://schemas.openxmlformats.org/officeDocument/2006/relationships/image" Target="../media/image5.png"/><Relationship Id="rId2" Type="http://schemas.openxmlformats.org/officeDocument/2006/relationships/tags" Target="../tags/tag132.xml"/><Relationship Id="rId1" Type="http://schemas.openxmlformats.org/officeDocument/2006/relationships/tags" Target="../tags/tag131.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tags" Target="../tags/tag250.xml"/><Relationship Id="rId3" Type="http://schemas.openxmlformats.org/officeDocument/2006/relationships/image" Target="../media/image5.png"/><Relationship Id="rId2" Type="http://schemas.openxmlformats.org/officeDocument/2006/relationships/tags" Target="../tags/tag249.xml"/><Relationship Id="rId1" Type="http://schemas.openxmlformats.org/officeDocument/2006/relationships/tags" Target="../tags/tag248.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6.jpeg"/><Relationship Id="rId6" Type="http://schemas.openxmlformats.org/officeDocument/2006/relationships/tags" Target="../tags/tag254.xml"/><Relationship Id="rId5" Type="http://schemas.openxmlformats.org/officeDocument/2006/relationships/image" Target="../media/image97.jpeg"/><Relationship Id="rId4" Type="http://schemas.openxmlformats.org/officeDocument/2006/relationships/tags" Target="../tags/tag253.xml"/><Relationship Id="rId3" Type="http://schemas.openxmlformats.org/officeDocument/2006/relationships/image" Target="../media/image5.png"/><Relationship Id="rId2" Type="http://schemas.openxmlformats.org/officeDocument/2006/relationships/tags" Target="../tags/tag252.xml"/><Relationship Id="rId1" Type="http://schemas.openxmlformats.org/officeDocument/2006/relationships/tags" Target="../tags/tag251.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tags" Target="../tags/tag257.xml"/><Relationship Id="rId3" Type="http://schemas.openxmlformats.org/officeDocument/2006/relationships/image" Target="../media/image5.png"/><Relationship Id="rId2" Type="http://schemas.openxmlformats.org/officeDocument/2006/relationships/tags" Target="../tags/tag256.xml"/><Relationship Id="rId1" Type="http://schemas.openxmlformats.org/officeDocument/2006/relationships/tags" Target="../tags/tag255.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tags" Target="../tags/tag260.xml"/><Relationship Id="rId3" Type="http://schemas.openxmlformats.org/officeDocument/2006/relationships/image" Target="../media/image5.png"/><Relationship Id="rId2" Type="http://schemas.openxmlformats.org/officeDocument/2006/relationships/tags" Target="../tags/tag259.xml"/><Relationship Id="rId1" Type="http://schemas.openxmlformats.org/officeDocument/2006/relationships/tags" Target="../tags/tag258.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0.jpeg"/><Relationship Id="rId3" Type="http://schemas.openxmlformats.org/officeDocument/2006/relationships/image" Target="../media/image5.png"/><Relationship Id="rId2" Type="http://schemas.openxmlformats.org/officeDocument/2006/relationships/tags" Target="../tags/tag262.xml"/><Relationship Id="rId1" Type="http://schemas.openxmlformats.org/officeDocument/2006/relationships/tags" Target="../tags/tag261.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1.jpeg"/><Relationship Id="rId3" Type="http://schemas.openxmlformats.org/officeDocument/2006/relationships/image" Target="../media/image5.png"/><Relationship Id="rId2" Type="http://schemas.openxmlformats.org/officeDocument/2006/relationships/tags" Target="../tags/tag264.xml"/><Relationship Id="rId1" Type="http://schemas.openxmlformats.org/officeDocument/2006/relationships/tags" Target="../tags/tag263.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2.jpeg"/><Relationship Id="rId3" Type="http://schemas.openxmlformats.org/officeDocument/2006/relationships/image" Target="../media/image5.png"/><Relationship Id="rId2" Type="http://schemas.openxmlformats.org/officeDocument/2006/relationships/tags" Target="../tags/tag266.xml"/><Relationship Id="rId1" Type="http://schemas.openxmlformats.org/officeDocument/2006/relationships/tags" Target="../tags/tag265.xml"/></Relationships>
</file>

<file path=ppt/slides/_rels/slide5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tags" Target="../tags/tag269.xml"/><Relationship Id="rId4" Type="http://schemas.openxmlformats.org/officeDocument/2006/relationships/image" Target="../media/image103.jpeg"/><Relationship Id="rId3" Type="http://schemas.openxmlformats.org/officeDocument/2006/relationships/image" Target="../media/image5.png"/><Relationship Id="rId2" Type="http://schemas.openxmlformats.org/officeDocument/2006/relationships/tags" Target="../tags/tag268.xml"/><Relationship Id="rId1" Type="http://schemas.openxmlformats.org/officeDocument/2006/relationships/tags" Target="../tags/tag267.xml"/></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 Id="rId3" Type="http://schemas.openxmlformats.org/officeDocument/2006/relationships/image" Target="../media/image5.png"/><Relationship Id="rId2" Type="http://schemas.openxmlformats.org/officeDocument/2006/relationships/tags" Target="../tags/tag271.xml"/><Relationship Id="rId1" Type="http://schemas.openxmlformats.org/officeDocument/2006/relationships/tags" Target="../tags/tag270.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tags" Target="../tags/tag274.xml"/><Relationship Id="rId3" Type="http://schemas.openxmlformats.org/officeDocument/2006/relationships/image" Target="../media/image5.png"/><Relationship Id="rId2" Type="http://schemas.openxmlformats.org/officeDocument/2006/relationships/tags" Target="../tags/tag273.xml"/><Relationship Id="rId1" Type="http://schemas.openxmlformats.org/officeDocument/2006/relationships/tags" Target="../tags/tag27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tags" Target="../tags/tag135.xml"/><Relationship Id="rId4" Type="http://schemas.openxmlformats.org/officeDocument/2006/relationships/image" Target="../media/image14.jpeg"/><Relationship Id="rId3" Type="http://schemas.openxmlformats.org/officeDocument/2006/relationships/image" Target="../media/image5.png"/><Relationship Id="rId2" Type="http://schemas.openxmlformats.org/officeDocument/2006/relationships/tags" Target="../tags/tag134.xml"/><Relationship Id="rId1" Type="http://schemas.openxmlformats.org/officeDocument/2006/relationships/tags" Target="../tags/tag133.xml"/></Relationships>
</file>

<file path=ppt/slides/_rels/slide6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tags" Target="../tags/tag277.xml"/><Relationship Id="rId4" Type="http://schemas.openxmlformats.org/officeDocument/2006/relationships/image" Target="../media/image108.jpeg"/><Relationship Id="rId3" Type="http://schemas.openxmlformats.org/officeDocument/2006/relationships/image" Target="../media/image5.png"/><Relationship Id="rId2" Type="http://schemas.openxmlformats.org/officeDocument/2006/relationships/tags" Target="../tags/tag276.xml"/><Relationship Id="rId1" Type="http://schemas.openxmlformats.org/officeDocument/2006/relationships/tags" Target="../tags/tag275.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5.png"/><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image" Target="../media/image110.jpe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4.png"/><Relationship Id="rId6" Type="http://schemas.openxmlformats.org/officeDocument/2006/relationships/tags" Target="../tags/tag282.xml"/><Relationship Id="rId5" Type="http://schemas.openxmlformats.org/officeDocument/2006/relationships/image" Target="../media/image113.jpeg"/><Relationship Id="rId4" Type="http://schemas.openxmlformats.org/officeDocument/2006/relationships/image" Target="../media/image112.jpeg"/><Relationship Id="rId3" Type="http://schemas.openxmlformats.org/officeDocument/2006/relationships/image" Target="../media/image5.png"/><Relationship Id="rId2" Type="http://schemas.openxmlformats.org/officeDocument/2006/relationships/tags" Target="../tags/tag281.xml"/><Relationship Id="rId1" Type="http://schemas.openxmlformats.org/officeDocument/2006/relationships/tags" Target="../tags/tag280.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7.png"/><Relationship Id="rId7" Type="http://schemas.openxmlformats.org/officeDocument/2006/relationships/tags" Target="../tags/tag286.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tags" Target="../tags/tag285.xml"/><Relationship Id="rId3" Type="http://schemas.openxmlformats.org/officeDocument/2006/relationships/image" Target="../media/image5.png"/><Relationship Id="rId2" Type="http://schemas.openxmlformats.org/officeDocument/2006/relationships/tags" Target="../tags/tag284.xml"/><Relationship Id="rId1" Type="http://schemas.openxmlformats.org/officeDocument/2006/relationships/tags" Target="../tags/tag283.xml"/></Relationships>
</file>

<file path=ppt/slides/_rels/slide6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 Id="rId3" Type="http://schemas.openxmlformats.org/officeDocument/2006/relationships/image" Target="../media/image5.png"/><Relationship Id="rId2" Type="http://schemas.openxmlformats.org/officeDocument/2006/relationships/tags" Target="../tags/tag288.xml"/><Relationship Id="rId1" Type="http://schemas.openxmlformats.org/officeDocument/2006/relationships/tags" Target="../tags/tag287.xml"/></Relationships>
</file>

<file path=ppt/slides/_rels/slide65.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microsoft.com/office/2007/relationships/hdphoto" Target="../media/image122.wdp"/><Relationship Id="rId5" Type="http://schemas.openxmlformats.org/officeDocument/2006/relationships/image" Target="../media/image121.png"/><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120.jpeg"/><Relationship Id="rId13" Type="http://schemas.openxmlformats.org/officeDocument/2006/relationships/slideLayout" Target="../slideLayouts/slideLayout2.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9.xml"/></Relationships>
</file>

<file path=ppt/slides/_rels/slide7.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17.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16.png"/><Relationship Id="rId4" Type="http://schemas.openxmlformats.org/officeDocument/2006/relationships/tags" Target="../tags/tag138.xml"/><Relationship Id="rId3" Type="http://schemas.openxmlformats.org/officeDocument/2006/relationships/image" Target="../media/image5.png"/><Relationship Id="rId2" Type="http://schemas.openxmlformats.org/officeDocument/2006/relationships/tags" Target="../tags/tag137.xml"/><Relationship Id="rId11" Type="http://schemas.openxmlformats.org/officeDocument/2006/relationships/slideLayout" Target="../slideLayouts/slideLayout2.xml"/><Relationship Id="rId10" Type="http://schemas.openxmlformats.org/officeDocument/2006/relationships/image" Target="../media/image18.png"/><Relationship Id="rId1" Type="http://schemas.openxmlformats.org/officeDocument/2006/relationships/tags" Target="../tags/tag136.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5.png"/><Relationship Id="rId2" Type="http://schemas.openxmlformats.org/officeDocument/2006/relationships/tags" Target="../tags/tag143.xml"/><Relationship Id="rId1" Type="http://schemas.openxmlformats.org/officeDocument/2006/relationships/tags" Target="../tags/tag14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5.png"/><Relationship Id="rId2" Type="http://schemas.openxmlformats.org/officeDocument/2006/relationships/tags" Target="../tags/tag145.xml"/><Relationship Id="rId1" Type="http://schemas.openxmlformats.org/officeDocument/2006/relationships/tags" Target="../tags/tag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extend/ɪkˈstend/     vt.扩展;使伸长;延长</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31180"/>
          </a:xfrm>
          <a:prstGeom prst="rect">
            <a:avLst/>
          </a:prstGeom>
          <a:noFill/>
        </p:spPr>
        <p:txBody>
          <a:bodyPr wrap="square" rtlCol="0" anchor="t">
            <a:spAutoFit/>
          </a:bodyPr>
          <a:lstStyle/>
          <a:p>
            <a:r>
              <a:rPr sz="2400"/>
              <a:t>1.长江</a:t>
            </a:r>
            <a:r>
              <a:rPr sz="2400" u="sng">
                <a:solidFill>
                  <a:srgbClr val="FF0000"/>
                </a:solidFill>
              </a:rPr>
              <a:t>绵延约6300公里</a:t>
            </a:r>
            <a:r>
              <a:rPr sz="2400"/>
              <a:t>，为游客提供了各种壮丽的景观。</a:t>
            </a:r>
            <a:endParaRPr sz="2400"/>
          </a:p>
          <a:p>
            <a:pPr marL="342900" indent="-342900">
              <a:buFont typeface="Arial" panose="020B0604020202020204" pitchFamily="34" charset="0"/>
              <a:buChar char="•"/>
            </a:pPr>
            <a:r>
              <a:rPr sz="2400"/>
              <a:t>The Yangtze River, </a:t>
            </a:r>
            <a:r>
              <a:rPr sz="2400" u="sng">
                <a:solidFill>
                  <a:srgbClr val="FF0000"/>
                </a:solidFill>
              </a:rPr>
              <a:t>extending as long as about 6,300 kilometers</a:t>
            </a:r>
            <a:r>
              <a:rPr sz="2400"/>
              <a:t>, </a:t>
            </a:r>
            <a:endParaRPr sz="2400"/>
          </a:p>
          <a:p>
            <a:r>
              <a:rPr sz="2400"/>
              <a:t>provides different kinds of splendid landscapes for visitors.</a:t>
            </a:r>
            <a:endParaRPr sz="2400"/>
          </a:p>
          <a:p>
            <a:endParaRPr sz="2400"/>
          </a:p>
          <a:p>
            <a:r>
              <a:rPr sz="2400"/>
              <a:t>2.如果您认为最后期限不够，我们可以</a:t>
            </a:r>
            <a:r>
              <a:rPr sz="2400" u="sng">
                <a:solidFill>
                  <a:srgbClr val="FF0000"/>
                </a:solidFill>
              </a:rPr>
              <a:t>延长期限</a:t>
            </a:r>
            <a:r>
              <a:rPr sz="2400"/>
              <a:t>。</a:t>
            </a:r>
            <a:endParaRPr sz="2400"/>
          </a:p>
          <a:p>
            <a:pPr marL="342900" indent="-342900">
              <a:buFont typeface="Arial" panose="020B0604020202020204" pitchFamily="34" charset="0"/>
              <a:buChar char="•"/>
            </a:pPr>
            <a:r>
              <a:rPr sz="2400"/>
              <a:t>We will </a:t>
            </a:r>
            <a:r>
              <a:rPr sz="2400" u="sng">
                <a:solidFill>
                  <a:srgbClr val="FF0000"/>
                </a:solidFill>
              </a:rPr>
              <a:t>extend the deadline</a:t>
            </a:r>
            <a:r>
              <a:rPr sz="2400"/>
              <a:t> if you consider the deadline is not enough.</a:t>
            </a:r>
            <a:endParaRPr sz="2400"/>
          </a:p>
          <a:p>
            <a:endParaRPr sz="2400"/>
          </a:p>
          <a:p>
            <a:r>
              <a:rPr sz="2400"/>
              <a:t>3.苏轼的遗产</a:t>
            </a:r>
            <a:r>
              <a:rPr sz="2400" u="sng">
                <a:solidFill>
                  <a:srgbClr val="FF0000"/>
                </a:solidFill>
              </a:rPr>
              <a:t>不仅限于他的文学成</a:t>
            </a:r>
            <a:r>
              <a:rPr sz="2400"/>
              <a:t>就。他也是一个非常正直和勇</a:t>
            </a:r>
            <a:endParaRPr sz="2400"/>
          </a:p>
          <a:p>
            <a:r>
              <a:rPr sz="2400"/>
              <a:t>敢的人，他不害怕对不公正的事情发表意见。</a:t>
            </a:r>
            <a:r>
              <a:rPr sz="2400" baseline="30000"/>
              <a:t>2023全国甲卷应用文“介绍中国历史人物征文稿”</a:t>
            </a:r>
            <a:endParaRPr sz="2400"/>
          </a:p>
          <a:p>
            <a:pPr marL="342900" indent="-342900">
              <a:buFont typeface="Arial" panose="020B0604020202020204" pitchFamily="34" charset="0"/>
              <a:buChar char="•"/>
            </a:pPr>
            <a:r>
              <a:rPr sz="2400"/>
              <a:t>Su Shi’s legacy </a:t>
            </a:r>
            <a:r>
              <a:rPr sz="2400" u="sng">
                <a:solidFill>
                  <a:srgbClr val="FF0000"/>
                </a:solidFill>
              </a:rPr>
              <a:t>extends beyond his literary achievements</a:t>
            </a:r>
            <a:r>
              <a:rPr sz="2400"/>
              <a:t>. He was also </a:t>
            </a:r>
            <a:endParaRPr sz="2400"/>
          </a:p>
          <a:p>
            <a:r>
              <a:rPr sz="2400"/>
              <a:t>a man of great integrity and courage, who was not afraid to speak against injustice.</a:t>
            </a:r>
            <a:endParaRPr sz="2400"/>
          </a:p>
          <a:p>
            <a:endParaRPr sz="2400"/>
          </a:p>
          <a:p>
            <a:r>
              <a:rPr sz="2400"/>
              <a:t>4.疫情发生期间，中国向世界许多国家</a:t>
            </a:r>
            <a:r>
              <a:rPr sz="2400" u="sng">
                <a:solidFill>
                  <a:srgbClr val="FF0000"/>
                </a:solidFill>
              </a:rPr>
              <a:t>伸出了援助之手</a:t>
            </a:r>
            <a:r>
              <a:rPr sz="2400"/>
              <a:t>。</a:t>
            </a:r>
            <a:endParaRPr sz="2400"/>
          </a:p>
          <a:p>
            <a:pPr marL="342900" indent="-342900">
              <a:buFont typeface="Arial" panose="020B0604020202020204" pitchFamily="34" charset="0"/>
              <a:buChar char="•"/>
            </a:pPr>
            <a:r>
              <a:rPr sz="2400"/>
              <a:t>During the epidemic outbreak, China </a:t>
            </a:r>
            <a:r>
              <a:rPr sz="2400" u="sng">
                <a:solidFill>
                  <a:srgbClr val="FF0000"/>
                </a:solidFill>
              </a:rPr>
              <a:t>extended its helping hand </a:t>
            </a:r>
            <a:r>
              <a:rPr sz="2400"/>
              <a:t>to </a:t>
            </a:r>
            <a:endParaRPr sz="2400"/>
          </a:p>
          <a:p>
            <a:r>
              <a:rPr sz="2400"/>
              <a:t>many other countries around the world.</a:t>
            </a:r>
            <a:endParaRPr sz="2400"/>
          </a:p>
        </p:txBody>
      </p:sp>
      <p:pic>
        <p:nvPicPr>
          <p:cNvPr id="111" name="图片 110"/>
          <p:cNvPicPr/>
          <p:nvPr/>
        </p:nvPicPr>
        <p:blipFill>
          <a:blip r:embed="rId4"/>
          <a:stretch>
            <a:fillRect/>
          </a:stretch>
        </p:blipFill>
        <p:spPr>
          <a:xfrm>
            <a:off x="8939530" y="826135"/>
            <a:ext cx="3255645" cy="18415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linds(horizontal)">
                                      <p:cBhvr>
                                        <p:cTn id="33" dur="500"/>
                                        <p:tgtEl>
                                          <p:spTgt spid="3">
                                            <p:txEl>
                                              <p:pRg st="13" end="13"/>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blinds(horizontal)">
                                      <p:cBhvr>
                                        <p:cTn id="3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图片 113"/>
          <p:cNvPicPr/>
          <p:nvPr/>
        </p:nvPicPr>
        <p:blipFill>
          <a:blip r:embed="rId1"/>
          <a:stretch>
            <a:fillRect/>
          </a:stretch>
        </p:blipFill>
        <p:spPr>
          <a:xfrm>
            <a:off x="1344930" y="4364990"/>
            <a:ext cx="2353945" cy="2447925"/>
          </a:xfrm>
          <a:prstGeom prst="rect">
            <a:avLst/>
          </a:prstGeom>
          <a:noFill/>
          <a:ln w="9525">
            <a:noFill/>
          </a:ln>
        </p:spPr>
      </p:pic>
      <p:cxnSp>
        <p:nvCxnSpPr>
          <p:cNvPr id="18" name="直接连接符 17"/>
          <p:cNvCxnSpPr>
            <a:cxnSpLocks noChangeShapeType="1"/>
          </p:cNvCxnSpPr>
          <p:nvPr>
            <p:custDataLst>
              <p:tags r:id="rId2"/>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extend/ɪkˈstend/     vt.扩展;使伸长;延长</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709670" y="826770"/>
            <a:ext cx="8485505" cy="7228840"/>
          </a:xfrm>
          <a:prstGeom prst="rect">
            <a:avLst/>
          </a:prstGeom>
          <a:noFill/>
        </p:spPr>
        <p:txBody>
          <a:bodyPr wrap="square" rtlCol="0" anchor="t">
            <a:noAutofit/>
          </a:bodyPr>
          <a:lstStyle/>
          <a:p>
            <a:r>
              <a:rPr sz="2400"/>
              <a:t>5.我是李华，是我们学校“有说有说”广播节目的主持人。我</a:t>
            </a:r>
            <a:r>
              <a:rPr sz="2400" u="sng">
                <a:solidFill>
                  <a:srgbClr val="FF0000"/>
                </a:solidFill>
              </a:rPr>
              <a:t>诚挚地邀请</a:t>
            </a:r>
            <a:r>
              <a:rPr sz="2400"/>
              <a:t>您成为我们节目的嘉宾。</a:t>
            </a:r>
            <a:r>
              <a:rPr sz="2400" baseline="30000"/>
              <a:t>2022新高考I卷“访谈邀请信”</a:t>
            </a:r>
            <a:endParaRPr sz="2400"/>
          </a:p>
          <a:p>
            <a:pPr marL="342900" indent="-342900">
              <a:buFont typeface="Arial" panose="020B0604020202020204" pitchFamily="34" charset="0"/>
              <a:buChar char="•"/>
            </a:pPr>
            <a:r>
              <a:rPr sz="2400"/>
              <a:t>I’m Li Hua, host of the “Talk and Talk” radio show at our school. I’d like to </a:t>
            </a:r>
            <a:r>
              <a:rPr sz="2400" u="sng">
                <a:solidFill>
                  <a:srgbClr val="FF0000"/>
                </a:solidFill>
              </a:rPr>
              <a:t>extend a warm invitation </a:t>
            </a:r>
            <a:r>
              <a:rPr sz="2400"/>
              <a:t>to you to be a guest on our show.</a:t>
            </a:r>
            <a:endParaRPr sz="2400"/>
          </a:p>
          <a:p>
            <a:endParaRPr sz="2400"/>
          </a:p>
          <a:p>
            <a:r>
              <a:rPr sz="2400"/>
              <a:t>6.只有通过</a:t>
            </a:r>
            <a:r>
              <a:rPr sz="2400" u="sng">
                <a:solidFill>
                  <a:srgbClr val="FF0000"/>
                </a:solidFill>
              </a:rPr>
              <a:t>广泛的阅读</a:t>
            </a:r>
            <a:r>
              <a:rPr sz="2400"/>
              <a:t>，我们才能积累英语的基础</a:t>
            </a:r>
            <a:endParaRPr sz="2400"/>
          </a:p>
          <a:p>
            <a:r>
              <a:rPr sz="2400"/>
              <a:t>知识，开阔我们的视野。</a:t>
            </a:r>
            <a:r>
              <a:rPr sz="2400" baseline="30000"/>
              <a:t>2022全国乙卷图表类应用文---“针对课外英语</a:t>
            </a:r>
            <a:endParaRPr sz="2400" baseline="30000"/>
          </a:p>
          <a:p>
            <a:r>
              <a:rPr sz="2400" baseline="30000"/>
              <a:t>学习调查结果的短文投稿”</a:t>
            </a:r>
            <a:endParaRPr sz="2400"/>
          </a:p>
          <a:p>
            <a:pPr marL="342900" indent="-342900">
              <a:buFont typeface="Arial" panose="020B0604020202020204" pitchFamily="34" charset="0"/>
              <a:buChar char="•"/>
            </a:pPr>
            <a:r>
              <a:rPr sz="2400"/>
              <a:t>Only through</a:t>
            </a:r>
            <a:r>
              <a:rPr sz="2400" u="sng">
                <a:solidFill>
                  <a:srgbClr val="FF0000"/>
                </a:solidFill>
              </a:rPr>
              <a:t> extensive reading</a:t>
            </a:r>
            <a:r>
              <a:rPr sz="2400"/>
              <a:t> can we accumulate the basic</a:t>
            </a:r>
            <a:endParaRPr sz="2400"/>
          </a:p>
          <a:p>
            <a:r>
              <a:rPr sz="2400"/>
              <a:t> knowledge of English and broaden our horizon.</a:t>
            </a:r>
            <a:endParaRPr sz="2400"/>
          </a:p>
          <a:p>
            <a:endParaRPr sz="2400"/>
          </a:p>
          <a:p>
            <a:r>
              <a:rPr sz="2400"/>
              <a:t>7.他最初是以六个月的签证入境的，后来又获得了</a:t>
            </a:r>
            <a:r>
              <a:rPr sz="2400" u="sng">
                <a:solidFill>
                  <a:srgbClr val="FF0000"/>
                </a:solidFill>
              </a:rPr>
              <a:t>六个</a:t>
            </a:r>
            <a:endParaRPr sz="2400" u="sng">
              <a:solidFill>
                <a:srgbClr val="FF0000"/>
              </a:solidFill>
            </a:endParaRPr>
          </a:p>
          <a:p>
            <a:r>
              <a:rPr sz="2400" u="sng">
                <a:solidFill>
                  <a:srgbClr val="FF0000"/>
                </a:solidFill>
              </a:rPr>
              <a:t>月的延期</a:t>
            </a:r>
            <a:r>
              <a:rPr sz="2400"/>
              <a:t>。</a:t>
            </a:r>
            <a:endParaRPr sz="2400"/>
          </a:p>
          <a:p>
            <a:pPr marL="342900" indent="-342900">
              <a:buFont typeface="Arial" panose="020B0604020202020204" pitchFamily="34" charset="0"/>
              <a:buChar char="•"/>
            </a:pPr>
            <a:r>
              <a:rPr sz="2400"/>
              <a:t>He first entered the country on a six-month visa, and was </a:t>
            </a:r>
            <a:endParaRPr sz="2400"/>
          </a:p>
          <a:p>
            <a:r>
              <a:rPr sz="2400"/>
              <a:t>given a further </a:t>
            </a:r>
            <a:r>
              <a:rPr sz="2400" u="sng">
                <a:solidFill>
                  <a:srgbClr val="FF0000"/>
                </a:solidFill>
              </a:rPr>
              <a:t>extension of six month</a:t>
            </a:r>
            <a:r>
              <a:rPr sz="2400"/>
              <a:t>.</a:t>
            </a:r>
            <a:endParaRPr sz="2400"/>
          </a:p>
        </p:txBody>
      </p:sp>
      <p:pic>
        <p:nvPicPr>
          <p:cNvPr id="112" name="图片 111"/>
          <p:cNvPicPr/>
          <p:nvPr/>
        </p:nvPicPr>
        <p:blipFill>
          <a:blip r:embed="rId5"/>
          <a:stretch>
            <a:fillRect/>
          </a:stretch>
        </p:blipFill>
        <p:spPr>
          <a:xfrm>
            <a:off x="120650" y="1052830"/>
            <a:ext cx="2934970" cy="2287270"/>
          </a:xfrm>
          <a:prstGeom prst="rect">
            <a:avLst/>
          </a:prstGeom>
          <a:noFill/>
          <a:ln w="9525">
            <a:noFill/>
          </a:ln>
        </p:spPr>
      </p:pic>
      <p:pic>
        <p:nvPicPr>
          <p:cNvPr id="113" name="图片 112"/>
          <p:cNvPicPr/>
          <p:nvPr/>
        </p:nvPicPr>
        <p:blipFill>
          <a:blip r:embed="rId6"/>
          <a:stretch>
            <a:fillRect/>
          </a:stretch>
        </p:blipFill>
        <p:spPr>
          <a:xfrm>
            <a:off x="48895" y="3356610"/>
            <a:ext cx="2059940" cy="23964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blinds(horizontal)">
                                      <p:cBhvr>
                                        <p:cTn id="25" dur="500"/>
                                        <p:tgtEl>
                                          <p:spTgt spid="3">
                                            <p:txEl>
                                              <p:pRg st="11" end="1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blinds(horizontal)">
                                      <p:cBhvr>
                                        <p:cTn id="2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negotiate/nɪˈgəʊʃieɪt/   vt.商定;达成协议 vi.谈判</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lstStyle/>
          <a:p>
            <a:r>
              <a:rPr sz="2400"/>
              <a:t>1.参加课外活动使我们学会了与同学</a:t>
            </a:r>
            <a:r>
              <a:rPr sz="2400" u="sng">
                <a:solidFill>
                  <a:srgbClr val="FF0000"/>
                </a:solidFill>
              </a:rPr>
              <a:t>谈判和合作</a:t>
            </a:r>
            <a:r>
              <a:rPr sz="2400"/>
              <a:t>。</a:t>
            </a:r>
            <a:endParaRPr sz="2400"/>
          </a:p>
          <a:p>
            <a:pPr marL="342900" indent="-342900">
              <a:buFont typeface="Arial" panose="020B0604020202020204" pitchFamily="34" charset="0"/>
              <a:buChar char="•"/>
            </a:pPr>
            <a:r>
              <a:rPr sz="2400"/>
              <a:t>Participating in extra-curricular activities enables us to </a:t>
            </a:r>
            <a:endParaRPr sz="2400"/>
          </a:p>
          <a:p>
            <a:r>
              <a:rPr sz="2400"/>
              <a:t>learn to</a:t>
            </a:r>
            <a:r>
              <a:rPr sz="2400" u="sng">
                <a:solidFill>
                  <a:srgbClr val="FF0000"/>
                </a:solidFill>
              </a:rPr>
              <a:t> negotiate and cooperate</a:t>
            </a:r>
            <a:r>
              <a:rPr sz="2400"/>
              <a:t> with fellow students.</a:t>
            </a:r>
            <a:endParaRPr sz="2400"/>
          </a:p>
          <a:p>
            <a:endParaRPr sz="2400"/>
          </a:p>
          <a:p>
            <a:r>
              <a:rPr sz="2400"/>
              <a:t>2.我已经和老板</a:t>
            </a:r>
            <a:r>
              <a:rPr sz="2400" u="sng">
                <a:solidFill>
                  <a:srgbClr val="FF0000"/>
                </a:solidFill>
              </a:rPr>
              <a:t>谈妥了加薪百分之五的事</a:t>
            </a:r>
            <a:r>
              <a:rPr sz="2400"/>
              <a:t>。</a:t>
            </a:r>
            <a:endParaRPr sz="2400"/>
          </a:p>
          <a:p>
            <a:pPr marL="342900" indent="-342900">
              <a:buFont typeface="Arial" panose="020B0604020202020204" pitchFamily="34" charset="0"/>
              <a:buChar char="•"/>
            </a:pPr>
            <a:r>
              <a:rPr sz="2400"/>
              <a:t>I’ve managed to </a:t>
            </a:r>
            <a:r>
              <a:rPr sz="2400" u="sng">
                <a:solidFill>
                  <a:srgbClr val="FF0000"/>
                </a:solidFill>
              </a:rPr>
              <a:t>negotiate a five percent pay increase</a:t>
            </a:r>
            <a:r>
              <a:rPr sz="2400"/>
              <a:t> </a:t>
            </a:r>
            <a:endParaRPr sz="2400"/>
          </a:p>
          <a:p>
            <a:r>
              <a:rPr sz="2400"/>
              <a:t>with my boss.</a:t>
            </a:r>
            <a:endParaRPr sz="2400"/>
          </a:p>
          <a:p>
            <a:endParaRPr sz="2400"/>
          </a:p>
          <a:p>
            <a:r>
              <a:rPr sz="2400"/>
              <a:t>3.据报道，</a:t>
            </a:r>
            <a:r>
              <a:rPr sz="2400" u="sng">
                <a:solidFill>
                  <a:srgbClr val="FF0000"/>
                </a:solidFill>
              </a:rPr>
              <a:t>谈判破裂</a:t>
            </a:r>
            <a:r>
              <a:rPr sz="2400"/>
              <a:t>是因为一方拒绝遵守规则。</a:t>
            </a:r>
            <a:endParaRPr sz="2400"/>
          </a:p>
          <a:p>
            <a:pPr marL="342900" indent="-342900">
              <a:buFont typeface="Arial" panose="020B0604020202020204" pitchFamily="34" charset="0"/>
              <a:buChar char="•"/>
            </a:pPr>
            <a:r>
              <a:rPr sz="2400"/>
              <a:t>It is reported that the</a:t>
            </a:r>
            <a:r>
              <a:rPr sz="2400" u="sng">
                <a:solidFill>
                  <a:srgbClr val="FF0000"/>
                </a:solidFill>
              </a:rPr>
              <a:t> negotiation broke out</a:t>
            </a:r>
            <a:r>
              <a:rPr sz="2400"/>
              <a:t> because </a:t>
            </a:r>
            <a:endParaRPr sz="2400"/>
          </a:p>
          <a:p>
            <a:r>
              <a:rPr sz="2400"/>
              <a:t>one side refused to keep the rule.</a:t>
            </a:r>
            <a:endParaRPr sz="2400"/>
          </a:p>
          <a:p>
            <a:endParaRPr sz="2400"/>
          </a:p>
          <a:p>
            <a:r>
              <a:rPr sz="2400"/>
              <a:t>4.</a:t>
            </a:r>
            <a:r>
              <a:rPr sz="2400" u="sng">
                <a:solidFill>
                  <a:srgbClr val="FF0000"/>
                </a:solidFill>
              </a:rPr>
              <a:t>与客户协商</a:t>
            </a:r>
            <a:r>
              <a:rPr sz="2400"/>
              <a:t>的一份合同准备好的。</a:t>
            </a:r>
            <a:endParaRPr sz="2400"/>
          </a:p>
          <a:p>
            <a:pPr marL="342900" indent="-342900">
              <a:buFont typeface="Arial" panose="020B0604020202020204" pitchFamily="34" charset="0"/>
              <a:buChar char="•"/>
            </a:pPr>
            <a:r>
              <a:rPr sz="2400"/>
              <a:t>A contract is prepared </a:t>
            </a:r>
            <a:r>
              <a:rPr sz="2400" u="sng">
                <a:solidFill>
                  <a:srgbClr val="FF0000"/>
                </a:solidFill>
              </a:rPr>
              <a:t>in negotiation with our clients</a:t>
            </a:r>
            <a:r>
              <a:rPr sz="2400"/>
              <a:t>.</a:t>
            </a:r>
            <a:endParaRPr sz="2400"/>
          </a:p>
        </p:txBody>
      </p:sp>
      <p:pic>
        <p:nvPicPr>
          <p:cNvPr id="115" name="图片 114"/>
          <p:cNvPicPr/>
          <p:nvPr/>
        </p:nvPicPr>
        <p:blipFill>
          <a:blip r:embed="rId4"/>
          <a:stretch>
            <a:fillRect/>
          </a:stretch>
        </p:blipFill>
        <p:spPr>
          <a:xfrm>
            <a:off x="7761605" y="3975100"/>
            <a:ext cx="4438650" cy="2798445"/>
          </a:xfrm>
          <a:prstGeom prst="rect">
            <a:avLst/>
          </a:prstGeom>
          <a:noFill/>
          <a:ln w="9525">
            <a:noFill/>
          </a:ln>
        </p:spPr>
      </p:pic>
      <p:pic>
        <p:nvPicPr>
          <p:cNvPr id="116" name="图片 115"/>
          <p:cNvPicPr/>
          <p:nvPr/>
        </p:nvPicPr>
        <p:blipFill>
          <a:blip r:embed="rId5"/>
          <a:stretch>
            <a:fillRect/>
          </a:stretch>
        </p:blipFill>
        <p:spPr>
          <a:xfrm>
            <a:off x="8378825" y="739775"/>
            <a:ext cx="3816350" cy="32353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13" end="13"/>
                                            </p:txEl>
                                          </p:spTgt>
                                        </p:tgtEl>
                                        <p:attrNameLst>
                                          <p:attrName>style.visibility</p:attrName>
                                        </p:attrNameLst>
                                      </p:cBhvr>
                                      <p:to>
                                        <p:strVal val="visible"/>
                                      </p:to>
                                    </p:set>
                                    <p:animEffect transition="in" filter="blinds(horizontal)">
                                      <p:cBhvr>
                                        <p:cTn id="3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fleet/fli:t/  n.舰队;机群;车队</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lstStyle/>
          <a:p>
            <a:r>
              <a:rPr sz="2400"/>
              <a:t>1.郑和的</a:t>
            </a:r>
            <a:r>
              <a:rPr sz="2400" u="sng">
                <a:solidFill>
                  <a:srgbClr val="FF0000"/>
                </a:solidFill>
              </a:rPr>
              <a:t>船队</a:t>
            </a:r>
            <a:r>
              <a:rPr sz="2400"/>
              <a:t>由300多艘船组成，并带来了丝绸、瓷器和其他贵重物品，这些物品可以沿途交换当地的产品，如香料和象牙。在整个航行中，</a:t>
            </a:r>
            <a:r>
              <a:rPr sz="2400" u="sng">
                <a:solidFill>
                  <a:srgbClr val="FF0000"/>
                </a:solidFill>
              </a:rPr>
              <a:t>郑和和他的船队</a:t>
            </a:r>
            <a:r>
              <a:rPr sz="2400"/>
              <a:t>还与许多国家建立了外交关系。</a:t>
            </a:r>
            <a:r>
              <a:rPr sz="2400" baseline="30000"/>
              <a:t>2023全国甲卷应用文“介绍中国历史人物征文稿”</a:t>
            </a:r>
            <a:endParaRPr sz="2400"/>
          </a:p>
          <a:p>
            <a:pPr marL="342900" indent="-342900">
              <a:buFont typeface="Arial" panose="020B0604020202020204" pitchFamily="34" charset="0"/>
              <a:buChar char="•"/>
            </a:pPr>
            <a:r>
              <a:rPr sz="2400"/>
              <a:t>Zheng He’s </a:t>
            </a:r>
            <a:r>
              <a:rPr sz="2400" u="sng">
                <a:solidFill>
                  <a:srgbClr val="FF0000"/>
                </a:solidFill>
              </a:rPr>
              <a:t>fleet </a:t>
            </a:r>
            <a:r>
              <a:rPr sz="2400"/>
              <a:t>consisted of over 300 ships and brought with silk, porcelain and other valuable goods, which were exchanged for local products, such as spices and ivory, along the journey. Throughout the voyage, </a:t>
            </a:r>
            <a:r>
              <a:rPr sz="2400" u="sng">
                <a:solidFill>
                  <a:srgbClr val="FF0000"/>
                </a:solidFill>
              </a:rPr>
              <a:t>Zheng He and his fleet</a:t>
            </a:r>
            <a:r>
              <a:rPr sz="2400"/>
              <a:t> also established diplomatic relations with numerous kingdoms.</a:t>
            </a:r>
            <a:endParaRPr sz="2400"/>
          </a:p>
          <a:p>
            <a:r>
              <a:rPr sz="2400"/>
              <a:t>2.总之，李白的诗歌不断地提醒着我们，继续激励着</a:t>
            </a:r>
            <a:endParaRPr sz="2400"/>
          </a:p>
          <a:p>
            <a:r>
              <a:rPr sz="2400"/>
              <a:t>一代又一代的读者，包括我自己。他的诗教会了我欣</a:t>
            </a:r>
            <a:endParaRPr sz="2400"/>
          </a:p>
          <a:p>
            <a:r>
              <a:rPr sz="2400"/>
              <a:t>赏</a:t>
            </a:r>
            <a:r>
              <a:rPr sz="2400" u="sng">
                <a:solidFill>
                  <a:srgbClr val="FF0000"/>
                </a:solidFill>
              </a:rPr>
              <a:t>稍纵即逝的美</a:t>
            </a:r>
            <a:r>
              <a:rPr sz="2400"/>
              <a:t>，发掘自己的创造力，并通过写作表</a:t>
            </a:r>
            <a:endParaRPr sz="2400"/>
          </a:p>
          <a:p>
            <a:r>
              <a:rPr sz="2400"/>
              <a:t>达自己的情感。</a:t>
            </a:r>
            <a:r>
              <a:rPr sz="2400" baseline="30000">
                <a:sym typeface="+mn-ea"/>
              </a:rPr>
              <a:t>2023全国甲卷应用文“介绍中国历史人物征文稿”</a:t>
            </a:r>
            <a:endParaRPr sz="2400" baseline="30000">
              <a:sym typeface="+mn-ea"/>
            </a:endParaRPr>
          </a:p>
          <a:p>
            <a:pPr marL="342900" indent="-342900">
              <a:buFont typeface="Arial" panose="020B0604020202020204" pitchFamily="34" charset="0"/>
              <a:buChar char="•"/>
            </a:pPr>
            <a:r>
              <a:rPr sz="2400"/>
              <a:t>In a word, LiBai’s poetry serve as a timeless reminder, </a:t>
            </a:r>
            <a:endParaRPr sz="2400"/>
          </a:p>
          <a:p>
            <a:pPr indent="0">
              <a:buFont typeface="Arial" panose="020B0604020202020204" pitchFamily="34" charset="0"/>
              <a:buNone/>
            </a:pPr>
            <a:r>
              <a:rPr lang="en-US" sz="2400"/>
              <a:t>    </a:t>
            </a:r>
            <a:r>
              <a:rPr sz="2400"/>
              <a:t>continuing to inspire generations of readers, including </a:t>
            </a:r>
            <a:endParaRPr sz="2400"/>
          </a:p>
          <a:p>
            <a:pPr indent="0">
              <a:buFont typeface="Arial" panose="020B0604020202020204" pitchFamily="34" charset="0"/>
              <a:buNone/>
            </a:pPr>
            <a:r>
              <a:rPr lang="en-US" sz="2400"/>
              <a:t>    </a:t>
            </a:r>
            <a:r>
              <a:rPr sz="2400"/>
              <a:t>myself.</a:t>
            </a:r>
            <a:r>
              <a:rPr lang="en-US" sz="2400"/>
              <a:t> </a:t>
            </a:r>
            <a:r>
              <a:rPr sz="2400"/>
              <a:t>His poems have taught me to appreciate </a:t>
            </a:r>
            <a:r>
              <a:rPr sz="2400" u="sng">
                <a:solidFill>
                  <a:srgbClr val="FF0000"/>
                </a:solidFill>
              </a:rPr>
              <a:t>the fleeting </a:t>
            </a:r>
            <a:endParaRPr sz="2400" u="sng">
              <a:solidFill>
                <a:srgbClr val="FF0000"/>
              </a:solidFill>
            </a:endParaRPr>
          </a:p>
          <a:p>
            <a:pPr indent="0">
              <a:buFont typeface="Arial" panose="020B0604020202020204" pitchFamily="34" charset="0"/>
              <a:buNone/>
            </a:pPr>
            <a:r>
              <a:rPr lang="en-US" sz="2400">
                <a:solidFill>
                  <a:srgbClr val="FF0000"/>
                </a:solidFill>
              </a:rPr>
              <a:t>    </a:t>
            </a:r>
            <a:r>
              <a:rPr sz="2400" u="sng">
                <a:solidFill>
                  <a:srgbClr val="FF0000"/>
                </a:solidFill>
              </a:rPr>
              <a:t>moments</a:t>
            </a:r>
            <a:r>
              <a:rPr lang="en-US" sz="2400" u="sng">
                <a:solidFill>
                  <a:srgbClr val="FF0000"/>
                </a:solidFill>
              </a:rPr>
              <a:t> </a:t>
            </a:r>
            <a:r>
              <a:rPr sz="2400" u="sng">
                <a:solidFill>
                  <a:srgbClr val="FF0000"/>
                </a:solidFill>
              </a:rPr>
              <a:t>of beauty</a:t>
            </a:r>
            <a:r>
              <a:rPr sz="2400"/>
              <a:t>, explore my own creativity and express </a:t>
            </a:r>
            <a:endParaRPr sz="2400"/>
          </a:p>
          <a:p>
            <a:pPr indent="0">
              <a:buFont typeface="Arial" panose="020B0604020202020204" pitchFamily="34" charset="0"/>
              <a:buNone/>
            </a:pPr>
            <a:r>
              <a:rPr lang="en-US" sz="2400"/>
              <a:t>    </a:t>
            </a:r>
            <a:r>
              <a:rPr sz="2400"/>
              <a:t>my feelings through writing.</a:t>
            </a:r>
            <a:endParaRPr sz="2400"/>
          </a:p>
        </p:txBody>
      </p:sp>
      <p:pic>
        <p:nvPicPr>
          <p:cNvPr id="117" name="图片 116"/>
          <p:cNvPicPr/>
          <p:nvPr/>
        </p:nvPicPr>
        <p:blipFill>
          <a:blip r:embed="rId4"/>
          <a:stretch>
            <a:fillRect/>
          </a:stretch>
        </p:blipFill>
        <p:spPr>
          <a:xfrm>
            <a:off x="8358505" y="3348990"/>
            <a:ext cx="3836670" cy="33896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linds(horizontal)">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behold/bɪˈhəʊld/  vt.看;看见</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354070" y="836930"/>
            <a:ext cx="9269095" cy="6000750"/>
          </a:xfrm>
          <a:prstGeom prst="rect">
            <a:avLst/>
          </a:prstGeom>
          <a:noFill/>
        </p:spPr>
        <p:txBody>
          <a:bodyPr wrap="square" rtlCol="0" anchor="t">
            <a:spAutoFit/>
          </a:bodyPr>
          <a:lstStyle/>
          <a:p>
            <a:r>
              <a:rPr sz="2400"/>
              <a:t>1.去年夏天，我们参观了印度洋上的一个岛屿，那里的岩石</a:t>
            </a:r>
            <a:endParaRPr sz="2400"/>
          </a:p>
          <a:p>
            <a:r>
              <a:rPr sz="2400"/>
              <a:t>海岸线和长长的金色海滩</a:t>
            </a:r>
            <a:r>
              <a:rPr sz="2400" u="sng">
                <a:solidFill>
                  <a:srgbClr val="FF0000"/>
                </a:solidFill>
              </a:rPr>
              <a:t>令人叹为观止</a:t>
            </a:r>
            <a:r>
              <a:rPr sz="2400"/>
              <a:t>。</a:t>
            </a:r>
            <a:endParaRPr sz="2400"/>
          </a:p>
          <a:p>
            <a:pPr marL="342900" indent="-342900">
              <a:buFont typeface="Arial" panose="020B0604020202020204" pitchFamily="34" charset="0"/>
              <a:buChar char="•"/>
            </a:pPr>
            <a:r>
              <a:rPr sz="2400"/>
              <a:t>Last summer, we visited an island in the Indian Ocean, whose</a:t>
            </a:r>
            <a:endParaRPr sz="2400"/>
          </a:p>
          <a:p>
            <a:r>
              <a:rPr sz="2400"/>
              <a:t> rocky coastline and long golden beaches </a:t>
            </a:r>
            <a:r>
              <a:rPr sz="2400" u="sng">
                <a:solidFill>
                  <a:srgbClr val="FF0000"/>
                </a:solidFill>
              </a:rPr>
              <a:t>were a sight to behold</a:t>
            </a:r>
            <a:r>
              <a:rPr sz="2400"/>
              <a:t>.</a:t>
            </a:r>
            <a:endParaRPr sz="2400"/>
          </a:p>
          <a:p>
            <a:r>
              <a:rPr sz="2400"/>
              <a:t>2.大明湖的荷花是一种</a:t>
            </a:r>
            <a:r>
              <a:rPr sz="2400" u="sng">
                <a:solidFill>
                  <a:srgbClr val="FF0000"/>
                </a:solidFill>
                <a:sym typeface="+mn-ea"/>
              </a:rPr>
              <a:t>令人叹为观止</a:t>
            </a:r>
            <a:r>
              <a:rPr lang="zh-CN" sz="2400" u="sng">
                <a:solidFill>
                  <a:srgbClr val="FF0000"/>
                </a:solidFill>
                <a:sym typeface="+mn-ea"/>
              </a:rPr>
              <a:t>的美景</a:t>
            </a:r>
            <a:r>
              <a:rPr sz="2400"/>
              <a:t>，因为它们展示了</a:t>
            </a:r>
            <a:endParaRPr sz="2400"/>
          </a:p>
          <a:p>
            <a:r>
              <a:rPr sz="2400"/>
              <a:t>济南如画的魅力。</a:t>
            </a:r>
            <a:endParaRPr sz="2400"/>
          </a:p>
          <a:p>
            <a:pPr marL="342900" indent="-342900">
              <a:buFont typeface="Arial" panose="020B0604020202020204" pitchFamily="34" charset="0"/>
              <a:buChar char="•"/>
            </a:pPr>
            <a:r>
              <a:rPr sz="2400"/>
              <a:t>The lotus flowers at Daming Lake are </a:t>
            </a:r>
            <a:r>
              <a:rPr sz="2400" u="sng">
                <a:solidFill>
                  <a:srgbClr val="FF0000"/>
                </a:solidFill>
              </a:rPr>
              <a:t>a stunning sight to behold</a:t>
            </a:r>
            <a:r>
              <a:rPr sz="2400"/>
              <a:t>, </a:t>
            </a:r>
            <a:endParaRPr sz="2400"/>
          </a:p>
          <a:p>
            <a:r>
              <a:rPr sz="2400"/>
              <a:t>as they showcase the picturesque charm of Jinan. </a:t>
            </a:r>
            <a:endParaRPr sz="2400"/>
          </a:p>
          <a:p>
            <a:r>
              <a:rPr sz="2400"/>
              <a:t>3.从高耸的山脉到蜿蜒的河流，从茂密的森林到崎岖的海岸线，</a:t>
            </a:r>
            <a:endParaRPr sz="2400"/>
          </a:p>
          <a:p>
            <a:r>
              <a:rPr sz="2400"/>
              <a:t>中国的自然之美</a:t>
            </a:r>
            <a:r>
              <a:rPr sz="2400" u="sng">
                <a:solidFill>
                  <a:srgbClr val="FF0000"/>
                </a:solidFill>
              </a:rPr>
              <a:t>真是令人惊叹</a:t>
            </a:r>
            <a:r>
              <a:rPr sz="2400"/>
              <a:t>，必须亲身经历才能相信。</a:t>
            </a:r>
            <a:endParaRPr sz="2400"/>
          </a:p>
          <a:p>
            <a:pPr marL="342900" indent="-342900">
              <a:buFont typeface="Arial" panose="020B0604020202020204" pitchFamily="34" charset="0"/>
              <a:buChar char="•"/>
            </a:pPr>
            <a:r>
              <a:rPr sz="2400"/>
              <a:t>From the soaring mountains to the winding rivers, from the lush</a:t>
            </a:r>
            <a:endParaRPr sz="2400"/>
          </a:p>
          <a:p>
            <a:r>
              <a:rPr sz="2400"/>
              <a:t> forests to the rugged coastline, China’s natural beauty </a:t>
            </a:r>
            <a:r>
              <a:rPr sz="2400" u="sng">
                <a:solidFill>
                  <a:srgbClr val="FF0000"/>
                </a:solidFill>
              </a:rPr>
              <a:t>is truly</a:t>
            </a:r>
            <a:endParaRPr sz="2400" u="sng">
              <a:solidFill>
                <a:srgbClr val="FF0000"/>
              </a:solidFill>
            </a:endParaRPr>
          </a:p>
          <a:p>
            <a:r>
              <a:rPr sz="2400" u="sng">
                <a:solidFill>
                  <a:srgbClr val="FF0000"/>
                </a:solidFill>
              </a:rPr>
              <a:t>a marvel to behold</a:t>
            </a:r>
            <a:r>
              <a:rPr sz="2400"/>
              <a:t> and something that must be experienced to </a:t>
            </a:r>
            <a:endParaRPr sz="2400"/>
          </a:p>
          <a:p>
            <a:r>
              <a:rPr sz="2400"/>
              <a:t>be believed.</a:t>
            </a:r>
            <a:endParaRPr sz="2400"/>
          </a:p>
          <a:p>
            <a:r>
              <a:rPr sz="2400"/>
              <a:t>4.</a:t>
            </a:r>
            <a:r>
              <a:rPr sz="2400" u="sng">
                <a:solidFill>
                  <a:srgbClr val="FF0000"/>
                </a:solidFill>
              </a:rPr>
              <a:t>情人眼里</a:t>
            </a:r>
            <a:r>
              <a:rPr sz="2400"/>
              <a:t>出西施。</a:t>
            </a:r>
            <a:endParaRPr sz="2400"/>
          </a:p>
          <a:p>
            <a:pPr marL="342900" indent="-342900">
              <a:buFont typeface="Arial" panose="020B0604020202020204" pitchFamily="34" charset="0"/>
              <a:buChar char="•"/>
            </a:pPr>
            <a:r>
              <a:rPr sz="2400"/>
              <a:t>Beauty is </a:t>
            </a:r>
            <a:r>
              <a:rPr sz="2400" u="sng">
                <a:solidFill>
                  <a:srgbClr val="FF0000"/>
                </a:solidFill>
              </a:rPr>
              <a:t>in the eyes of the beholder</a:t>
            </a:r>
            <a:r>
              <a:rPr sz="2400"/>
              <a:t>.</a:t>
            </a:r>
            <a:endParaRPr sz="2400"/>
          </a:p>
        </p:txBody>
      </p:sp>
      <p:pic>
        <p:nvPicPr>
          <p:cNvPr id="118" name="图片 117"/>
          <p:cNvPicPr/>
          <p:nvPr/>
        </p:nvPicPr>
        <p:blipFill>
          <a:blip r:embed="rId4"/>
          <a:stretch>
            <a:fillRect/>
          </a:stretch>
        </p:blipFill>
        <p:spPr>
          <a:xfrm>
            <a:off x="48895" y="764540"/>
            <a:ext cx="2244090" cy="1905000"/>
          </a:xfrm>
          <a:prstGeom prst="rect">
            <a:avLst/>
          </a:prstGeom>
          <a:noFill/>
          <a:ln w="9525">
            <a:noFill/>
          </a:ln>
        </p:spPr>
      </p:pic>
      <p:pic>
        <p:nvPicPr>
          <p:cNvPr id="2" name="图片 1"/>
          <p:cNvPicPr>
            <a:picLocks noChangeAspect="1"/>
          </p:cNvPicPr>
          <p:nvPr>
            <p:custDataLst>
              <p:tags r:id="rId5"/>
            </p:custDataLst>
          </p:nvPr>
        </p:nvPicPr>
        <p:blipFill>
          <a:blip r:embed="rId6"/>
          <a:stretch>
            <a:fillRect/>
          </a:stretch>
        </p:blipFill>
        <p:spPr>
          <a:xfrm>
            <a:off x="1057275" y="2637155"/>
            <a:ext cx="2272665" cy="215455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33655" y="4725670"/>
            <a:ext cx="2464435" cy="21113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blinds(horizontal)">
                                      <p:cBhvr>
                                        <p:cTn id="34" dur="500"/>
                                        <p:tgtEl>
                                          <p:spTgt spid="3">
                                            <p:txEl>
                                              <p:pRg st="12" end="12"/>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blinds(horizontal)">
                                      <p:cBhvr>
                                        <p:cTn id="37" dur="500"/>
                                        <p:tgtEl>
                                          <p:spTgt spid="3">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blinds(horizontal)">
                                      <p:cBhvr>
                                        <p:cTn id="4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美丽风景的描述方法：</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764540"/>
            <a:ext cx="12066905" cy="6000750"/>
          </a:xfrm>
          <a:prstGeom prst="rect">
            <a:avLst/>
          </a:prstGeom>
          <a:noFill/>
        </p:spPr>
        <p:txBody>
          <a:bodyPr wrap="square" rtlCol="0" anchor="t">
            <a:spAutoFit/>
          </a:bodyPr>
          <a:lstStyle/>
          <a:p>
            <a:r>
              <a:rPr sz="2400"/>
              <a:t>1.经过一夜的长途驾驶，山上的日出真是</a:t>
            </a:r>
            <a:r>
              <a:rPr sz="2400">
                <a:solidFill>
                  <a:srgbClr val="7030A0"/>
                </a:solidFill>
              </a:rPr>
              <a:t>令人心旷神怡</a:t>
            </a:r>
            <a:r>
              <a:rPr sz="2400"/>
              <a:t>。</a:t>
            </a:r>
            <a:endParaRPr sz="2400"/>
          </a:p>
          <a:p>
            <a:pPr marL="342900" indent="-342900">
              <a:buFont typeface="Arial" panose="020B0604020202020204" pitchFamily="34" charset="0"/>
              <a:buChar char="•"/>
            </a:pPr>
            <a:r>
              <a:rPr sz="2400"/>
              <a:t>The sunrise over the mountain was</a:t>
            </a:r>
            <a:r>
              <a:rPr sz="2400" u="sng">
                <a:solidFill>
                  <a:srgbClr val="7030A0"/>
                </a:solidFill>
              </a:rPr>
              <a:t> a sight for sore eyes</a:t>
            </a:r>
            <a:endParaRPr sz="2400"/>
          </a:p>
          <a:p>
            <a:r>
              <a:rPr sz="2400"/>
              <a:t> after a long night for driving.</a:t>
            </a:r>
            <a:endParaRPr sz="2400"/>
          </a:p>
          <a:p>
            <a:endParaRPr sz="2400"/>
          </a:p>
          <a:p>
            <a:r>
              <a:rPr sz="2400"/>
              <a:t>2.当我们到达山顶时，迎接我们的是下面广阔山谷的</a:t>
            </a:r>
            <a:r>
              <a:rPr sz="2400" u="sng">
                <a:solidFill>
                  <a:srgbClr val="7030A0"/>
                </a:solidFill>
              </a:rPr>
              <a:t>壮丽景色</a:t>
            </a:r>
            <a:r>
              <a:rPr sz="2400"/>
              <a:t>。</a:t>
            </a:r>
            <a:endParaRPr sz="2400"/>
          </a:p>
          <a:p>
            <a:pPr marL="342900" indent="-342900">
              <a:buFont typeface="Arial" panose="020B0604020202020204" pitchFamily="34" charset="0"/>
              <a:buChar char="•"/>
            </a:pPr>
            <a:r>
              <a:rPr sz="2400"/>
              <a:t>When we reached the mountaintop, we were greeted by </a:t>
            </a:r>
            <a:r>
              <a:rPr sz="2400" u="sng">
                <a:solidFill>
                  <a:srgbClr val="7030A0"/>
                </a:solidFill>
              </a:rPr>
              <a:t>a </a:t>
            </a:r>
            <a:endParaRPr sz="2400" u="sng">
              <a:solidFill>
                <a:srgbClr val="7030A0"/>
              </a:solidFill>
            </a:endParaRPr>
          </a:p>
          <a:p>
            <a:r>
              <a:rPr sz="2400" u="sng">
                <a:solidFill>
                  <a:srgbClr val="7030A0"/>
                </a:solidFill>
              </a:rPr>
              <a:t>breathtaking view of</a:t>
            </a:r>
            <a:r>
              <a:rPr sz="2400"/>
              <a:t> the expansive valley below.</a:t>
            </a:r>
            <a:endParaRPr sz="2400"/>
          </a:p>
          <a:p>
            <a:endParaRPr sz="2400"/>
          </a:p>
          <a:p>
            <a:r>
              <a:rPr sz="2400"/>
              <a:t>3.坐落在山上的小村庄看起来就像</a:t>
            </a:r>
            <a:r>
              <a:rPr sz="2400" u="sng">
                <a:solidFill>
                  <a:srgbClr val="7030A0"/>
                </a:solidFill>
              </a:rPr>
              <a:t>一张完美的明信片</a:t>
            </a:r>
            <a:r>
              <a:rPr sz="2400"/>
              <a:t>。</a:t>
            </a:r>
            <a:endParaRPr sz="2400"/>
          </a:p>
          <a:p>
            <a:pPr marL="342900" indent="-342900">
              <a:buFont typeface="Arial" panose="020B0604020202020204" pitchFamily="34" charset="0"/>
              <a:buChar char="•"/>
            </a:pPr>
            <a:r>
              <a:rPr sz="2400"/>
              <a:t>The little village nestled in the hills</a:t>
            </a:r>
            <a:r>
              <a:rPr sz="2400" u="sng">
                <a:solidFill>
                  <a:srgbClr val="7030A0"/>
                </a:solidFill>
              </a:rPr>
              <a:t> looked like a picture-perfect postcard</a:t>
            </a:r>
            <a:r>
              <a:rPr sz="2400"/>
              <a:t>.</a:t>
            </a:r>
            <a:endParaRPr sz="2400"/>
          </a:p>
          <a:p>
            <a:endParaRPr sz="2400"/>
          </a:p>
          <a:p>
            <a:r>
              <a:rPr sz="2400"/>
              <a:t>4.秋天树叶的鲜艳色彩使森林看起来</a:t>
            </a:r>
            <a:r>
              <a:rPr sz="2400" u="sng">
                <a:solidFill>
                  <a:srgbClr val="7030A0"/>
                </a:solidFill>
              </a:rPr>
              <a:t>像一幅栩栩如生的画</a:t>
            </a:r>
            <a:r>
              <a:rPr sz="2400"/>
              <a:t>。</a:t>
            </a:r>
            <a:endParaRPr sz="2400"/>
          </a:p>
          <a:p>
            <a:pPr marL="342900" indent="-342900">
              <a:buFont typeface="Arial" panose="020B0604020202020204" pitchFamily="34" charset="0"/>
              <a:buChar char="•"/>
            </a:pPr>
            <a:r>
              <a:rPr sz="2400"/>
              <a:t>The vibrant colors of the autumn leaves made the forest </a:t>
            </a:r>
            <a:r>
              <a:rPr sz="2400" u="sng">
                <a:solidFill>
                  <a:srgbClr val="7030A0"/>
                </a:solidFill>
              </a:rPr>
              <a:t>look like a painting come to life</a:t>
            </a:r>
            <a:r>
              <a:rPr sz="2400"/>
              <a:t>.</a:t>
            </a:r>
            <a:endParaRPr sz="2400"/>
          </a:p>
          <a:p>
            <a:endParaRPr sz="2400"/>
          </a:p>
          <a:p>
            <a:r>
              <a:rPr sz="2400"/>
              <a:t>5.植物园里五颜六色的花朵和郁郁葱葱的草木</a:t>
            </a:r>
            <a:r>
              <a:rPr sz="2400" u="sng">
                <a:solidFill>
                  <a:srgbClr val="7030A0"/>
                </a:solidFill>
              </a:rPr>
              <a:t>真是一场赏心悦目的盛宴</a:t>
            </a:r>
            <a:r>
              <a:rPr sz="2400"/>
              <a:t>。</a:t>
            </a:r>
            <a:endParaRPr sz="2400"/>
          </a:p>
          <a:p>
            <a:pPr marL="342900" indent="-342900">
              <a:buFont typeface="Arial" panose="020B0604020202020204" pitchFamily="34" charset="0"/>
              <a:buChar char="•"/>
            </a:pPr>
            <a:r>
              <a:rPr sz="2400"/>
              <a:t>The botanic garden was</a:t>
            </a:r>
            <a:r>
              <a:rPr sz="2400" u="sng">
                <a:solidFill>
                  <a:srgbClr val="7030A0"/>
                </a:solidFill>
              </a:rPr>
              <a:t> a true feast for the senses</a:t>
            </a:r>
            <a:r>
              <a:rPr sz="2400"/>
              <a:t> with its colorful flowers and lush greenery.</a:t>
            </a:r>
            <a:endParaRPr sz="2400"/>
          </a:p>
        </p:txBody>
      </p:sp>
      <p:pic>
        <p:nvPicPr>
          <p:cNvPr id="125" name="图片 124"/>
          <p:cNvPicPr/>
          <p:nvPr/>
        </p:nvPicPr>
        <p:blipFill>
          <a:blip r:embed="rId4"/>
          <a:stretch>
            <a:fillRect/>
          </a:stretch>
        </p:blipFill>
        <p:spPr>
          <a:xfrm>
            <a:off x="8801100" y="2540"/>
            <a:ext cx="3371850" cy="40462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blinds(horizontal)">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美丽风景的描述方法：</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090670" y="764540"/>
            <a:ext cx="8104505" cy="6000750"/>
          </a:xfrm>
          <a:prstGeom prst="rect">
            <a:avLst/>
          </a:prstGeom>
          <a:noFill/>
        </p:spPr>
        <p:txBody>
          <a:bodyPr wrap="square" rtlCol="0" anchor="t">
            <a:spAutoFit/>
          </a:bodyPr>
          <a:lstStyle/>
          <a:p>
            <a:r>
              <a:rPr sz="2400"/>
              <a:t>6.站在洁白的沙滩上，海水如水晶般清澈，</a:t>
            </a:r>
            <a:r>
              <a:rPr sz="2400" u="sng">
                <a:solidFill>
                  <a:srgbClr val="7030A0"/>
                </a:solidFill>
              </a:rPr>
              <a:t>仿佛找到了人间天堂</a:t>
            </a:r>
            <a:r>
              <a:rPr sz="2400"/>
              <a:t>。</a:t>
            </a:r>
            <a:endParaRPr sz="2400"/>
          </a:p>
          <a:p>
            <a:pPr marL="342900" indent="-342900">
              <a:buFont typeface="Arial" panose="020B0604020202020204" pitchFamily="34" charset="0"/>
              <a:buChar char="•"/>
            </a:pPr>
            <a:r>
              <a:rPr sz="2400"/>
              <a:t>Standing on the white sand beach with crystal-clear waters, </a:t>
            </a:r>
            <a:r>
              <a:rPr sz="2400" u="sng">
                <a:solidFill>
                  <a:srgbClr val="7030A0"/>
                </a:solidFill>
              </a:rPr>
              <a:t>it felt like we had found heaven on earth.</a:t>
            </a:r>
            <a:endParaRPr sz="2400" u="sng">
              <a:solidFill>
                <a:srgbClr val="7030A0"/>
              </a:solidFill>
            </a:endParaRPr>
          </a:p>
          <a:p>
            <a:pPr marL="342900" indent="-342900">
              <a:buFont typeface="Arial" panose="020B0604020202020204" pitchFamily="34" charset="0"/>
              <a:buChar char="•"/>
            </a:pPr>
            <a:endParaRPr sz="2400" u="sng">
              <a:solidFill>
                <a:srgbClr val="7030A0"/>
              </a:solidFill>
            </a:endParaRPr>
          </a:p>
          <a:p>
            <a:r>
              <a:rPr sz="2400"/>
              <a:t>7.从山顶上，我们看到了连绵起伏的丘陵和波光粼粼的湖泊延伸到远处的</a:t>
            </a:r>
            <a:r>
              <a:rPr sz="2400" u="sng">
                <a:solidFill>
                  <a:srgbClr val="7030A0"/>
                </a:solidFill>
              </a:rPr>
              <a:t>壮丽景色</a:t>
            </a:r>
            <a:r>
              <a:rPr sz="2400"/>
              <a:t>。</a:t>
            </a:r>
            <a:endParaRPr sz="2400"/>
          </a:p>
          <a:p>
            <a:pPr marL="342900" indent="-342900">
              <a:buFont typeface="Arial" panose="020B0604020202020204" pitchFamily="34" charset="0"/>
              <a:buChar char="•"/>
            </a:pPr>
            <a:r>
              <a:rPr sz="2400"/>
              <a:t>From the top of the hill, we were treated to </a:t>
            </a:r>
            <a:r>
              <a:rPr sz="2400" u="sng">
                <a:solidFill>
                  <a:srgbClr val="7030A0"/>
                </a:solidFill>
              </a:rPr>
              <a:t>a glorious vista of</a:t>
            </a:r>
            <a:r>
              <a:rPr sz="2400"/>
              <a:t> rolling hills and sparkling lakes stretching into the distance.</a:t>
            </a:r>
            <a:endParaRPr sz="2400"/>
          </a:p>
          <a:p>
            <a:pPr marL="342900" indent="-342900">
              <a:buFont typeface="Arial" panose="020B0604020202020204" pitchFamily="34" charset="0"/>
              <a:buChar char="•"/>
            </a:pPr>
            <a:endParaRPr sz="2400"/>
          </a:p>
          <a:p>
            <a:r>
              <a:rPr sz="2400"/>
              <a:t>8.从白雪皑皑的喜马拉雅山到肥沃的长江流域，中国是一片充满多样性和奇观的土地，一定会</a:t>
            </a:r>
            <a:r>
              <a:rPr sz="2400" u="sng">
                <a:solidFill>
                  <a:srgbClr val="7030A0"/>
                </a:solidFill>
              </a:rPr>
              <a:t>让你流连忘返</a:t>
            </a:r>
            <a:r>
              <a:rPr sz="2400"/>
              <a:t>。</a:t>
            </a:r>
            <a:endParaRPr sz="2400"/>
          </a:p>
          <a:p>
            <a:pPr marL="342900" indent="-342900">
              <a:buFont typeface="Arial" panose="020B0604020202020204" pitchFamily="34" charset="0"/>
              <a:buChar char="•"/>
            </a:pPr>
            <a:r>
              <a:rPr sz="2400"/>
              <a:t>From the snow-capped peaks of the Himalayas to the fertile valleys of the Yangtze River, China is a land of diversity and wonder, which is sure to </a:t>
            </a:r>
            <a:r>
              <a:rPr sz="2400" u="sng">
                <a:solidFill>
                  <a:srgbClr val="7030A0"/>
                </a:solidFill>
              </a:rPr>
              <a:t>keep you spellbound</a:t>
            </a:r>
            <a:r>
              <a:rPr sz="2400"/>
              <a:t>.</a:t>
            </a:r>
            <a:endParaRPr sz="2400"/>
          </a:p>
          <a:p>
            <a:endParaRPr sz="2400"/>
          </a:p>
        </p:txBody>
      </p:sp>
      <p:pic>
        <p:nvPicPr>
          <p:cNvPr id="124" name="图片 123"/>
          <p:cNvPicPr/>
          <p:nvPr/>
        </p:nvPicPr>
        <p:blipFill>
          <a:blip r:embed="rId4"/>
          <a:stretch>
            <a:fillRect/>
          </a:stretch>
        </p:blipFill>
        <p:spPr>
          <a:xfrm>
            <a:off x="1004570" y="3429000"/>
            <a:ext cx="3056890" cy="3429000"/>
          </a:xfrm>
          <a:prstGeom prst="rect">
            <a:avLst/>
          </a:prstGeom>
          <a:noFill/>
          <a:ln w="9525">
            <a:noFill/>
          </a:ln>
        </p:spPr>
      </p:pic>
      <p:pic>
        <p:nvPicPr>
          <p:cNvPr id="121" name="图片 120"/>
          <p:cNvPicPr/>
          <p:nvPr>
            <p:custDataLst>
              <p:tags r:id="rId5"/>
            </p:custDataLst>
          </p:nvPr>
        </p:nvPicPr>
        <p:blipFill>
          <a:blip r:embed="rId6"/>
          <a:stretch>
            <a:fillRect/>
          </a:stretch>
        </p:blipFill>
        <p:spPr>
          <a:xfrm>
            <a:off x="48895" y="826135"/>
            <a:ext cx="3084830" cy="32715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美丽风景的描述方法：</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174490" y="764540"/>
            <a:ext cx="7867650" cy="5631180"/>
          </a:xfrm>
          <a:prstGeom prst="rect">
            <a:avLst/>
          </a:prstGeom>
          <a:noFill/>
        </p:spPr>
        <p:txBody>
          <a:bodyPr wrap="square" rtlCol="0" anchor="t">
            <a:spAutoFit/>
          </a:bodyPr>
          <a:lstStyle/>
          <a:p>
            <a:r>
              <a:rPr sz="2400">
                <a:sym typeface="+mn-ea"/>
              </a:rPr>
              <a:t>9.读他的诗，你会发现自己</a:t>
            </a:r>
            <a:r>
              <a:rPr sz="2400" u="sng">
                <a:solidFill>
                  <a:srgbClr val="7030A0"/>
                </a:solidFill>
                <a:sym typeface="+mn-ea"/>
              </a:rPr>
              <a:t>迷失在一个风景如画的世界里</a:t>
            </a:r>
            <a:r>
              <a:rPr sz="2400">
                <a:sym typeface="+mn-ea"/>
              </a:rPr>
              <a:t>，诗中所描述的一切都将呈现在你面前。</a:t>
            </a:r>
            <a:endParaRPr sz="2400"/>
          </a:p>
          <a:p>
            <a:pPr marL="342900" indent="-342900">
              <a:buFont typeface="Arial" panose="020B0604020202020204" pitchFamily="34" charset="0"/>
              <a:buChar char="•"/>
            </a:pPr>
            <a:r>
              <a:rPr sz="2400">
                <a:sym typeface="+mn-ea"/>
              </a:rPr>
              <a:t>Reading his poetry, you will find yourself</a:t>
            </a:r>
            <a:r>
              <a:rPr sz="2400" u="sng">
                <a:solidFill>
                  <a:srgbClr val="7030A0"/>
                </a:solidFill>
                <a:sym typeface="+mn-ea"/>
              </a:rPr>
              <a:t> lost in a picturesque world</a:t>
            </a:r>
            <a:r>
              <a:rPr sz="2400">
                <a:sym typeface="+mn-ea"/>
              </a:rPr>
              <a:t> where everything described in the poem will be presented just ahead of you. </a:t>
            </a:r>
            <a:endParaRPr sz="2400"/>
          </a:p>
          <a:p>
            <a:endParaRPr sz="2400"/>
          </a:p>
          <a:p>
            <a:r>
              <a:rPr lang="en-US" altLang="zh-CN" sz="2400"/>
              <a:t>10.</a:t>
            </a:r>
            <a:r>
              <a:rPr lang="zh-CN" sz="2400"/>
              <a:t>我们</a:t>
            </a:r>
            <a:r>
              <a:rPr sz="2400"/>
              <a:t>乘出租车去了湖边，那里碧蓝的湖水</a:t>
            </a:r>
            <a:r>
              <a:rPr sz="2400" u="sng">
                <a:solidFill>
                  <a:srgbClr val="7030A0"/>
                </a:solidFill>
              </a:rPr>
              <a:t>以其独特的美丽让他们惊叹不止</a:t>
            </a:r>
            <a:r>
              <a:rPr sz="2400"/>
              <a:t>。</a:t>
            </a:r>
            <a:endParaRPr sz="2400"/>
          </a:p>
          <a:p>
            <a:pPr marL="342900" indent="-342900">
              <a:buFont typeface="Arial" panose="020B0604020202020204" pitchFamily="34" charset="0"/>
              <a:buChar char="•"/>
            </a:pPr>
            <a:r>
              <a:rPr sz="2400"/>
              <a:t>We took a taxi to the lake, where the blue water </a:t>
            </a:r>
            <a:r>
              <a:rPr sz="2400" u="sng">
                <a:solidFill>
                  <a:srgbClr val="7030A0"/>
                </a:solidFill>
              </a:rPr>
              <a:t>literally took their breath away with its exceptional beauty.</a:t>
            </a:r>
            <a:endParaRPr sz="2400" u="sng">
              <a:solidFill>
                <a:srgbClr val="7030A0"/>
              </a:solidFill>
            </a:endParaRPr>
          </a:p>
          <a:p>
            <a:endParaRPr sz="2400"/>
          </a:p>
          <a:p>
            <a:r>
              <a:rPr sz="2400"/>
              <a:t>11.看着</a:t>
            </a:r>
            <a:r>
              <a:rPr sz="2400" u="sng">
                <a:solidFill>
                  <a:srgbClr val="7030A0"/>
                </a:solidFill>
              </a:rPr>
              <a:t>美丽的风景</a:t>
            </a:r>
            <a:r>
              <a:rPr sz="2400"/>
              <a:t>，他们都认为这是他们</a:t>
            </a:r>
            <a:r>
              <a:rPr sz="2400" u="sng">
                <a:solidFill>
                  <a:srgbClr val="7030A0"/>
                </a:solidFill>
              </a:rPr>
              <a:t>所经历过的最美好的旅行</a:t>
            </a:r>
            <a:r>
              <a:rPr sz="2400"/>
              <a:t>。</a:t>
            </a:r>
            <a:endParaRPr sz="2400"/>
          </a:p>
          <a:p>
            <a:pPr marL="342900" indent="-342900">
              <a:buFont typeface="Arial" panose="020B0604020202020204" pitchFamily="34" charset="0"/>
              <a:buChar char="•"/>
            </a:pPr>
            <a:r>
              <a:rPr sz="2400"/>
              <a:t>Looking at the</a:t>
            </a:r>
            <a:r>
              <a:rPr sz="2400" u="sng">
                <a:solidFill>
                  <a:srgbClr val="7030A0"/>
                </a:solidFill>
              </a:rPr>
              <a:t> beautiful scenery</a:t>
            </a:r>
            <a:r>
              <a:rPr sz="2400"/>
              <a:t>, they both agreed that it was </a:t>
            </a:r>
            <a:r>
              <a:rPr sz="2400" u="sng">
                <a:solidFill>
                  <a:srgbClr val="7030A0"/>
                </a:solidFill>
              </a:rPr>
              <a:t>the most awesome journey they had ever taken.</a:t>
            </a:r>
            <a:endParaRPr sz="2400" u="sng">
              <a:solidFill>
                <a:srgbClr val="7030A0"/>
              </a:solidFill>
            </a:endParaRPr>
          </a:p>
        </p:txBody>
      </p:sp>
      <p:pic>
        <p:nvPicPr>
          <p:cNvPr id="103" name="图片 102"/>
          <p:cNvPicPr/>
          <p:nvPr/>
        </p:nvPicPr>
        <p:blipFill>
          <a:blip r:embed="rId4"/>
          <a:stretch>
            <a:fillRect/>
          </a:stretch>
        </p:blipFill>
        <p:spPr>
          <a:xfrm>
            <a:off x="48895" y="4855845"/>
            <a:ext cx="3215640" cy="2118360"/>
          </a:xfrm>
          <a:prstGeom prst="rect">
            <a:avLst/>
          </a:prstGeom>
          <a:noFill/>
          <a:ln w="9525">
            <a:noFill/>
          </a:ln>
        </p:spPr>
      </p:pic>
      <p:pic>
        <p:nvPicPr>
          <p:cNvPr id="150" name="图片 149"/>
          <p:cNvPicPr/>
          <p:nvPr/>
        </p:nvPicPr>
        <p:blipFill>
          <a:blip r:embed="rId5"/>
          <a:stretch>
            <a:fillRect/>
          </a:stretch>
        </p:blipFill>
        <p:spPr>
          <a:xfrm>
            <a:off x="913130" y="2599690"/>
            <a:ext cx="3192780" cy="2256155"/>
          </a:xfrm>
          <a:prstGeom prst="rect">
            <a:avLst/>
          </a:prstGeom>
          <a:noFill/>
          <a:ln w="9525">
            <a:noFill/>
          </a:ln>
        </p:spPr>
      </p:pic>
      <p:pic>
        <p:nvPicPr>
          <p:cNvPr id="151" name="图片 150"/>
          <p:cNvPicPr/>
          <p:nvPr/>
        </p:nvPicPr>
        <p:blipFill>
          <a:blip r:embed="rId6"/>
          <a:stretch>
            <a:fillRect/>
          </a:stretch>
        </p:blipFill>
        <p:spPr>
          <a:xfrm>
            <a:off x="48895" y="692785"/>
            <a:ext cx="3513455" cy="21126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美丽风景的描述方法：</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186690" y="764540"/>
            <a:ext cx="11855450" cy="6084570"/>
          </a:xfrm>
          <a:prstGeom prst="rect">
            <a:avLst/>
          </a:prstGeom>
          <a:noFill/>
        </p:spPr>
        <p:txBody>
          <a:bodyPr wrap="square" rtlCol="0" anchor="t">
            <a:noAutofit/>
          </a:bodyPr>
          <a:lstStyle/>
          <a:p>
            <a:r>
              <a:rPr lang="en-US" sz="2400"/>
              <a:t>12.</a:t>
            </a:r>
            <a:r>
              <a:rPr sz="2400"/>
              <a:t>九寨沟位于四川省北部，是中国最著名的旅游景点之一。它以其</a:t>
            </a:r>
            <a:r>
              <a:rPr sz="2400" u="sng">
                <a:solidFill>
                  <a:srgbClr val="7030A0"/>
                </a:solidFill>
              </a:rPr>
              <a:t>色彩斑斓的湖泊、壮观的瀑布、令人叹为观止的山脉以及独特的野生动物</a:t>
            </a:r>
            <a:r>
              <a:rPr sz="2400"/>
              <a:t>而闻名。1992年被联合国教科文组织列为世界自然遗产，其</a:t>
            </a:r>
            <a:r>
              <a:rPr sz="2400" u="sng">
                <a:solidFill>
                  <a:srgbClr val="7030A0"/>
                </a:solidFill>
              </a:rPr>
              <a:t>迷人的</a:t>
            </a:r>
            <a:r>
              <a:rPr sz="2400"/>
              <a:t>自然风光吸引着游客。</a:t>
            </a:r>
            <a:endParaRPr sz="2400"/>
          </a:p>
          <a:p>
            <a:pPr marL="342900" indent="-342900">
              <a:buFont typeface="Arial" panose="020B0604020202020204" pitchFamily="34" charset="0"/>
              <a:buChar char="•"/>
            </a:pPr>
            <a:r>
              <a:rPr sz="2400"/>
              <a:t>Located in the north of Sichuan Province, Jiuzhaigou Valley is one of the most famous tourist attractions in China. It is best known for its </a:t>
            </a:r>
            <a:r>
              <a:rPr sz="2400" u="sng">
                <a:solidFill>
                  <a:srgbClr val="7030A0"/>
                </a:solidFill>
              </a:rPr>
              <a:t>colorful lakes, splendid waterfalls, breathtaking mountains as well as unique wildlife</a:t>
            </a:r>
            <a:r>
              <a:rPr sz="2400"/>
              <a:t>. It was named as a World Natural Heritage Site by UNESCO in 1992 and its </a:t>
            </a:r>
            <a:r>
              <a:rPr sz="2400" u="sng">
                <a:solidFill>
                  <a:srgbClr val="7030A0"/>
                </a:solidFill>
              </a:rPr>
              <a:t>charming </a:t>
            </a:r>
            <a:r>
              <a:rPr sz="2400"/>
              <a:t>natural scenery appeals to visitors</a:t>
            </a:r>
            <a:r>
              <a:rPr lang="en-US" sz="2400"/>
              <a:t>.</a:t>
            </a:r>
            <a:endParaRPr sz="2400"/>
          </a:p>
          <a:p>
            <a:r>
              <a:rPr sz="2400">
                <a:solidFill>
                  <a:srgbClr val="7030A0"/>
                </a:solidFill>
              </a:rPr>
              <a:t>attractive</a:t>
            </a:r>
            <a:r>
              <a:rPr sz="2400"/>
              <a:t> adj.吸引人的</a:t>
            </a:r>
            <a:endParaRPr sz="2400"/>
          </a:p>
          <a:p>
            <a:r>
              <a:rPr sz="2400">
                <a:solidFill>
                  <a:srgbClr val="7030A0"/>
                </a:solidFill>
              </a:rPr>
              <a:t>appealing </a:t>
            </a:r>
            <a:r>
              <a:rPr sz="2400"/>
              <a:t>adj.有吸引力的；令人感兴趣的</a:t>
            </a:r>
            <a:endParaRPr sz="2400"/>
          </a:p>
          <a:p>
            <a:r>
              <a:rPr sz="2400">
                <a:solidFill>
                  <a:srgbClr val="7030A0"/>
                </a:solidFill>
              </a:rPr>
              <a:t>fascinating</a:t>
            </a:r>
            <a:r>
              <a:rPr sz="2400"/>
              <a:t> adj.极有吸引力的；迷人的</a:t>
            </a:r>
            <a:endParaRPr sz="2400"/>
          </a:p>
          <a:p>
            <a:r>
              <a:rPr sz="2400">
                <a:solidFill>
                  <a:srgbClr val="7030A0"/>
                </a:solidFill>
              </a:rPr>
              <a:t>eye-catching </a:t>
            </a:r>
            <a:r>
              <a:rPr sz="2400"/>
              <a:t>adj.惹人注意的；引人注目的</a:t>
            </a:r>
            <a:endParaRPr sz="2400"/>
          </a:p>
          <a:p>
            <a:r>
              <a:rPr sz="2400">
                <a:solidFill>
                  <a:srgbClr val="7030A0"/>
                </a:solidFill>
              </a:rPr>
              <a:t>gorgeous</a:t>
            </a:r>
            <a:r>
              <a:rPr sz="2400"/>
              <a:t> adj.美丽动人的</a:t>
            </a:r>
            <a:endParaRPr sz="2400"/>
          </a:p>
          <a:p>
            <a:r>
              <a:rPr sz="2400">
                <a:solidFill>
                  <a:srgbClr val="7030A0"/>
                </a:solidFill>
              </a:rPr>
              <a:t>enchanting</a:t>
            </a:r>
            <a:r>
              <a:rPr sz="2400"/>
              <a:t> adj.迷人的；令人陶醉的</a:t>
            </a:r>
            <a:endParaRPr sz="2400"/>
          </a:p>
          <a:p>
            <a:r>
              <a:rPr sz="2400">
                <a:solidFill>
                  <a:srgbClr val="7030A0"/>
                </a:solidFill>
              </a:rPr>
              <a:t>charming</a:t>
            </a:r>
            <a:r>
              <a:rPr sz="2400"/>
              <a:t> adj.令人着迷的；吸引人的</a:t>
            </a:r>
            <a:endParaRPr sz="2400"/>
          </a:p>
          <a:p>
            <a:r>
              <a:rPr sz="2400">
                <a:solidFill>
                  <a:srgbClr val="7030A0"/>
                </a:solidFill>
              </a:rPr>
              <a:t>spectacular </a:t>
            </a:r>
            <a:r>
              <a:rPr sz="2400"/>
              <a:t>adj.壮观的;令人惊叹的</a:t>
            </a:r>
            <a:endParaRPr sz="2400"/>
          </a:p>
          <a:p>
            <a:r>
              <a:rPr sz="2400">
                <a:solidFill>
                  <a:srgbClr val="7030A0"/>
                </a:solidFill>
              </a:rPr>
              <a:t>delightful </a:t>
            </a:r>
            <a:r>
              <a:rPr sz="2400"/>
              <a:t>adj.令人愉悦的，宜人的</a:t>
            </a:r>
            <a:endParaRPr sz="2400"/>
          </a:p>
        </p:txBody>
      </p:sp>
      <p:pic>
        <p:nvPicPr>
          <p:cNvPr id="100" name="图片 99"/>
          <p:cNvPicPr/>
          <p:nvPr/>
        </p:nvPicPr>
        <p:blipFill>
          <a:blip r:embed="rId4"/>
          <a:stretch>
            <a:fillRect/>
          </a:stretch>
        </p:blipFill>
        <p:spPr>
          <a:xfrm>
            <a:off x="7318375" y="3573145"/>
            <a:ext cx="4831080" cy="3226435"/>
          </a:xfrm>
          <a:prstGeom prst="rect">
            <a:avLst/>
          </a:prstGeom>
          <a:noFill/>
          <a:ln w="9525">
            <a:noFill/>
          </a:ln>
        </p:spPr>
      </p:pic>
      <p:sp>
        <p:nvSpPr>
          <p:cNvPr id="39" name="圆角矩形 38"/>
          <p:cNvSpPr/>
          <p:nvPr>
            <p:custDataLst>
              <p:tags r:id="rId5"/>
            </p:custDataLst>
          </p:nvPr>
        </p:nvSpPr>
        <p:spPr>
          <a:xfrm>
            <a:off x="110490" y="3357245"/>
            <a:ext cx="6106795" cy="3442335"/>
          </a:xfrm>
          <a:prstGeom prst="roundRect">
            <a:avLst/>
          </a:prstGeom>
          <a:noFill/>
          <a:ln w="38100">
            <a:solidFill>
              <a:srgbClr val="92D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2800">
              <a:solidFill>
                <a:srgbClr val="202020"/>
              </a:solidFill>
              <a:latin typeface="Times New Roman" panose="02020603050405020304" pitchFamily="18" charset="0"/>
              <a:ea typeface="PT Serif"/>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linds(horizontal)">
                                      <p:cBhvr>
                                        <p:cTn id="41" dur="500"/>
                                        <p:tgtEl>
                                          <p:spTgt spid="3">
                                            <p:txEl>
                                              <p:pRg st="10" end="10"/>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44450"/>
            <a:ext cx="10822940" cy="829945"/>
          </a:xfrm>
          <a:prstGeom prst="rect">
            <a:avLst/>
          </a:prstGeom>
          <a:noFill/>
        </p:spPr>
        <p:txBody>
          <a:bodyPr wrap="square" rtlCol="0">
            <a:spAutoFit/>
          </a:bodyPr>
          <a:lstStyle/>
          <a:p>
            <a:r>
              <a:rPr lang="en-US" altLang="zh-CN" sz="2400" b="1">
                <a:solidFill>
                  <a:srgbClr val="FF0000"/>
                </a:solidFill>
                <a:latin typeface="微软雅黑" panose="020B0503020204020204" pitchFamily="34" charset="-122"/>
                <a:ea typeface="微软雅黑" panose="020B0503020204020204" pitchFamily="34" charset="-122"/>
              </a:rPr>
              <a:t>league/li:g/     n.等级;水平;联合会;联赛</a:t>
            </a:r>
            <a:endParaRPr lang="en-US" altLang="zh-CN" sz="2400" b="1">
              <a:solidFill>
                <a:srgbClr val="FF0000"/>
              </a:solidFill>
              <a:latin typeface="微软雅黑" panose="020B0503020204020204" pitchFamily="34" charset="-122"/>
              <a:ea typeface="微软雅黑" panose="020B0503020204020204" pitchFamily="34" charset="-122"/>
            </a:endParaRPr>
          </a:p>
          <a:p>
            <a:r>
              <a:rPr lang="en-US" altLang="zh-CN" sz="2400" b="1">
                <a:solidFill>
                  <a:srgbClr val="FF0000"/>
                </a:solidFill>
                <a:latin typeface="微软雅黑" panose="020B0503020204020204" pitchFamily="34" charset="-122"/>
                <a:ea typeface="微软雅黑" panose="020B0503020204020204" pitchFamily="34" charset="-122"/>
              </a:rPr>
              <a:t>in a league of one’s own/ɪn ə li:g əv wʌnz əʊn/  独领风骚</a:t>
            </a:r>
            <a:endParaRPr lang="en-US" altLang="zh-CN" sz="2400" b="1">
              <a:solidFill>
                <a:srgbClr val="FF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31180"/>
          </a:xfrm>
          <a:prstGeom prst="rect">
            <a:avLst/>
          </a:prstGeom>
          <a:noFill/>
        </p:spPr>
        <p:txBody>
          <a:bodyPr wrap="square" rtlCol="0" anchor="t">
            <a:spAutoFit/>
          </a:bodyPr>
          <a:lstStyle/>
          <a:p>
            <a:r>
              <a:rPr sz="2400"/>
              <a:t>1.下周我们将与</a:t>
            </a:r>
            <a:r>
              <a:rPr sz="2400" u="sng">
                <a:solidFill>
                  <a:srgbClr val="FF0000"/>
                </a:solidFill>
              </a:rPr>
              <a:t>联赛冠军</a:t>
            </a:r>
            <a:r>
              <a:rPr sz="2400"/>
              <a:t>队比赛。</a:t>
            </a:r>
            <a:endParaRPr sz="2400"/>
          </a:p>
          <a:p>
            <a:pPr marL="342900" indent="-342900">
              <a:buFont typeface="Arial" panose="020B0604020202020204" pitchFamily="34" charset="0"/>
              <a:buChar char="•"/>
            </a:pPr>
            <a:r>
              <a:rPr sz="2400"/>
              <a:t>We are playing against</a:t>
            </a:r>
            <a:r>
              <a:rPr sz="2400" u="sng">
                <a:solidFill>
                  <a:srgbClr val="FF0000"/>
                </a:solidFill>
              </a:rPr>
              <a:t> the league champions </a:t>
            </a:r>
            <a:r>
              <a:rPr sz="2400"/>
              <a:t>next </a:t>
            </a:r>
            <a:r>
              <a:rPr lang="en-US" sz="2400"/>
              <a:t> week.</a:t>
            </a:r>
            <a:endParaRPr lang="en-US" sz="2400"/>
          </a:p>
          <a:p>
            <a:endParaRPr sz="2400"/>
          </a:p>
          <a:p>
            <a:r>
              <a:rPr sz="2400"/>
              <a:t>2.作为画家，他</a:t>
            </a:r>
            <a:r>
              <a:rPr sz="2400" u="sng">
                <a:solidFill>
                  <a:srgbClr val="FF0000"/>
                </a:solidFill>
              </a:rPr>
              <a:t>独树一帜</a:t>
            </a:r>
            <a:r>
              <a:rPr sz="2400"/>
              <a:t>。</a:t>
            </a:r>
            <a:endParaRPr sz="2400"/>
          </a:p>
          <a:p>
            <a:pPr marL="342900" indent="-342900">
              <a:buFont typeface="Arial" panose="020B0604020202020204" pitchFamily="34" charset="0"/>
              <a:buChar char="•"/>
            </a:pPr>
            <a:r>
              <a:rPr sz="2400"/>
              <a:t>As a painter, he is </a:t>
            </a:r>
            <a:r>
              <a:rPr sz="2400" u="sng">
                <a:solidFill>
                  <a:srgbClr val="FF0000"/>
                </a:solidFill>
              </a:rPr>
              <a:t>in a league of his own</a:t>
            </a:r>
            <a:r>
              <a:rPr sz="2400"/>
              <a:t>( much better than others).</a:t>
            </a:r>
            <a:endParaRPr sz="2400"/>
          </a:p>
          <a:p>
            <a:endParaRPr sz="2400"/>
          </a:p>
          <a:p>
            <a:r>
              <a:rPr sz="2400"/>
              <a:t>3.中国跳水选手陈玉曦和全洪禅的动作近乎完美，</a:t>
            </a:r>
            <a:r>
              <a:rPr sz="2400" u="sng">
                <a:solidFill>
                  <a:srgbClr val="FF0000"/>
                </a:solidFill>
              </a:rPr>
              <a:t>独树一帜</a:t>
            </a:r>
            <a:r>
              <a:rPr sz="2400"/>
              <a:t>。</a:t>
            </a:r>
            <a:endParaRPr sz="2400"/>
          </a:p>
          <a:p>
            <a:pPr marL="342900" indent="-342900">
              <a:buFont typeface="Arial" panose="020B0604020202020204" pitchFamily="34" charset="0"/>
              <a:buChar char="•"/>
            </a:pPr>
            <a:r>
              <a:rPr sz="2400"/>
              <a:t>Chinese diver Chen Yuxi and Quan Hongchan are</a:t>
            </a:r>
            <a:r>
              <a:rPr sz="2400" u="sng">
                <a:solidFill>
                  <a:srgbClr val="FF0000"/>
                </a:solidFill>
              </a:rPr>
              <a:t> in a league </a:t>
            </a:r>
            <a:endParaRPr sz="2400" u="sng">
              <a:solidFill>
                <a:srgbClr val="FF0000"/>
              </a:solidFill>
            </a:endParaRPr>
          </a:p>
          <a:p>
            <a:r>
              <a:rPr sz="2400" u="sng">
                <a:solidFill>
                  <a:srgbClr val="FF0000"/>
                </a:solidFill>
              </a:rPr>
              <a:t>of their own</a:t>
            </a:r>
            <a:r>
              <a:rPr sz="2400"/>
              <a:t> with nearly flawless moves.</a:t>
            </a:r>
            <a:endParaRPr sz="2400"/>
          </a:p>
          <a:p>
            <a:endParaRPr sz="2400"/>
          </a:p>
          <a:p>
            <a:r>
              <a:rPr sz="2400"/>
              <a:t>4那样的房子</a:t>
            </a:r>
            <a:r>
              <a:rPr sz="2400" u="sng">
                <a:solidFill>
                  <a:srgbClr val="FF0000"/>
                </a:solidFill>
              </a:rPr>
              <a:t>不是我们买的起的</a:t>
            </a:r>
            <a:r>
              <a:rPr sz="2400"/>
              <a:t>。</a:t>
            </a:r>
            <a:endParaRPr sz="2400"/>
          </a:p>
          <a:p>
            <a:pPr marL="342900" indent="-342900">
              <a:buFont typeface="Arial" panose="020B0604020202020204" pitchFamily="34" charset="0"/>
              <a:buChar char="•"/>
            </a:pPr>
            <a:r>
              <a:rPr sz="2400"/>
              <a:t>A house like that is</a:t>
            </a:r>
            <a:r>
              <a:rPr sz="2400" u="sng">
                <a:solidFill>
                  <a:srgbClr val="FF0000"/>
                </a:solidFill>
              </a:rPr>
              <a:t> out of our league</a:t>
            </a:r>
            <a:r>
              <a:rPr sz="2400"/>
              <a:t>.</a:t>
            </a:r>
            <a:endParaRPr sz="2400"/>
          </a:p>
          <a:p>
            <a:endParaRPr sz="2400"/>
          </a:p>
          <a:p>
            <a:r>
              <a:rPr sz="2400"/>
              <a:t>5.说到做饭，我可</a:t>
            </a:r>
            <a:r>
              <a:rPr sz="2400" u="sng">
                <a:solidFill>
                  <a:srgbClr val="FF0000"/>
                </a:solidFill>
              </a:rPr>
              <a:t>比不上她</a:t>
            </a:r>
            <a:r>
              <a:rPr sz="2400"/>
              <a:t>。</a:t>
            </a:r>
            <a:endParaRPr sz="2400"/>
          </a:p>
          <a:p>
            <a:pPr marL="342900" indent="-342900">
              <a:buFont typeface="Arial" panose="020B0604020202020204" pitchFamily="34" charset="0"/>
              <a:buChar char="•"/>
            </a:pPr>
            <a:r>
              <a:rPr sz="2400"/>
              <a:t>When it comes to cooking, I am</a:t>
            </a:r>
            <a:r>
              <a:rPr sz="2400" u="sng">
                <a:solidFill>
                  <a:srgbClr val="FF0000"/>
                </a:solidFill>
              </a:rPr>
              <a:t> not in her league</a:t>
            </a:r>
            <a:r>
              <a:rPr sz="2400"/>
              <a:t>.</a:t>
            </a:r>
            <a:endParaRPr sz="2400"/>
          </a:p>
        </p:txBody>
      </p:sp>
      <p:pic>
        <p:nvPicPr>
          <p:cNvPr id="101" name="图片 100"/>
          <p:cNvPicPr/>
          <p:nvPr/>
        </p:nvPicPr>
        <p:blipFill>
          <a:blip r:embed="rId4"/>
          <a:stretch>
            <a:fillRect/>
          </a:stretch>
        </p:blipFill>
        <p:spPr>
          <a:xfrm>
            <a:off x="9158605" y="881380"/>
            <a:ext cx="3036570" cy="3088005"/>
          </a:xfrm>
          <a:prstGeom prst="rect">
            <a:avLst/>
          </a:prstGeom>
          <a:noFill/>
          <a:ln w="9525">
            <a:noFill/>
          </a:ln>
        </p:spPr>
      </p:pic>
      <p:pic>
        <p:nvPicPr>
          <p:cNvPr id="104" name="图片 103"/>
          <p:cNvPicPr/>
          <p:nvPr/>
        </p:nvPicPr>
        <p:blipFill>
          <a:blip r:embed="rId5"/>
          <a:stretch>
            <a:fillRect/>
          </a:stretch>
        </p:blipFill>
        <p:spPr>
          <a:xfrm>
            <a:off x="8220075" y="3973195"/>
            <a:ext cx="3975100" cy="2892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custDataLst>
              <p:tags r:id="rId1"/>
            </p:custDataLst>
          </p:nvPr>
        </p:nvPicPr>
        <p:blipFill>
          <a:blip r:embed="rId2"/>
          <a:stretch>
            <a:fillRect/>
          </a:stretch>
        </p:blipFill>
        <p:spPr>
          <a:xfrm>
            <a:off x="6350" y="-7620"/>
            <a:ext cx="12179935" cy="6866255"/>
          </a:xfrm>
          <a:prstGeom prst="rect">
            <a:avLst/>
          </a:prstGeom>
        </p:spPr>
      </p:pic>
      <p:sp>
        <p:nvSpPr>
          <p:cNvPr id="19" name="文本框 18"/>
          <p:cNvSpPr txBox="1"/>
          <p:nvPr>
            <p:custDataLst>
              <p:tags r:id="rId3"/>
            </p:custDataLst>
          </p:nvPr>
        </p:nvSpPr>
        <p:spPr>
          <a:xfrm>
            <a:off x="3360738" y="3716655"/>
            <a:ext cx="8982075" cy="1614805"/>
          </a:xfrm>
          <a:prstGeom prst="rect">
            <a:avLst/>
          </a:prstGeom>
          <a:noFill/>
        </p:spPr>
        <p:txBody>
          <a:bodyPr wrap="square" rtlCol="0">
            <a:spAutoFit/>
          </a:bodyPr>
          <a:lstStyle/>
          <a:p>
            <a:pPr algn="ctr" fontAlgn="auto">
              <a:lnSpc>
                <a:spcPct val="150000"/>
              </a:lnSpc>
            </a:pP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B7</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a:t>
            </a: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361055" y="3140710"/>
            <a:ext cx="8601075" cy="829945"/>
          </a:xfrm>
          <a:prstGeom prst="rect">
            <a:avLst/>
          </a:prstGeom>
          <a:noFill/>
        </p:spPr>
        <p:txBody>
          <a:bodyPr wrap="square" rtlCol="0" anchor="t">
            <a:spAutoFit/>
          </a:bodyPr>
          <a:lstStyle/>
          <a:p>
            <a:pPr marL="457200" indent="-457200">
              <a:buFont typeface="Arial" panose="020B0604020202020204" pitchFamily="34" charset="0"/>
              <a:buChar char="•"/>
            </a:pPr>
            <a:r>
              <a:rPr lang="zh-CN" altLang="en-US" sz="4800" b="1">
                <a:solidFill>
                  <a:schemeClr val="tx1"/>
                </a:solidFill>
                <a:latin typeface="微软雅黑" panose="020B0503020204020204" pitchFamily="34" charset="-122"/>
                <a:ea typeface="微软雅黑" panose="020B0503020204020204" pitchFamily="34" charset="-122"/>
              </a:rPr>
              <a:t>活用教材词汇，靶向高考写作</a:t>
            </a:r>
            <a:endParaRPr lang="zh-CN" altLang="en-US" sz="4800" b="1">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4"/>
            </p:custDataLst>
          </p:nvPr>
        </p:nvSpPr>
        <p:spPr>
          <a:xfrm>
            <a:off x="6745711" y="5666297"/>
            <a:ext cx="29260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rPr>
              <a:t>武汉经开区汉阳三中：廖英</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FF0000"/>
                </a:solidFill>
                <a:latin typeface="微软雅黑" panose="020B0503020204020204" pitchFamily="34" charset="-122"/>
                <a:ea typeface="微软雅黑" panose="020B0503020204020204" pitchFamily="34" charset="-122"/>
              </a:rPr>
              <a:t>royal/ˈrɔɪəl/   a.皇家的;王室的;高贵的</a:t>
            </a:r>
            <a:endParaRPr lang="en-US" altLang="zh-CN" sz="2400" b="1">
              <a:solidFill>
                <a:srgbClr val="FF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6532880" y="826135"/>
            <a:ext cx="9229090" cy="4892675"/>
          </a:xfrm>
          <a:prstGeom prst="rect">
            <a:avLst/>
          </a:prstGeom>
          <a:noFill/>
        </p:spPr>
        <p:txBody>
          <a:bodyPr wrap="square" rtlCol="0" anchor="t">
            <a:spAutoFit/>
          </a:bodyPr>
          <a:lstStyle/>
          <a:p>
            <a:r>
              <a:rPr sz="2400"/>
              <a:t>1.求学</a:t>
            </a:r>
            <a:r>
              <a:rPr sz="2400" u="sng">
                <a:solidFill>
                  <a:srgbClr val="FF0000"/>
                </a:solidFill>
              </a:rPr>
              <a:t>无坦途</a:t>
            </a:r>
            <a:r>
              <a:rPr sz="2400"/>
              <a:t>。</a:t>
            </a:r>
            <a:endParaRPr sz="2400"/>
          </a:p>
          <a:p>
            <a:pPr marL="342900" indent="-342900">
              <a:buFont typeface="Arial" panose="020B0604020202020204" pitchFamily="34" charset="0"/>
              <a:buChar char="•"/>
            </a:pPr>
            <a:r>
              <a:rPr sz="2400"/>
              <a:t>There is </a:t>
            </a:r>
            <a:r>
              <a:rPr sz="2400" u="sng">
                <a:solidFill>
                  <a:srgbClr val="FF0000"/>
                </a:solidFill>
              </a:rPr>
              <a:t>no royal road</a:t>
            </a:r>
            <a:r>
              <a:rPr sz="2400"/>
              <a:t> to learning.</a:t>
            </a:r>
            <a:endParaRPr sz="2400"/>
          </a:p>
          <a:p>
            <a:endParaRPr sz="2400"/>
          </a:p>
          <a:p>
            <a:r>
              <a:rPr sz="2400"/>
              <a:t>2.当你在英超联赛中预订招待门票时，</a:t>
            </a:r>
            <a:endParaRPr sz="2400"/>
          </a:p>
          <a:p>
            <a:r>
              <a:rPr sz="2400"/>
              <a:t>你会</a:t>
            </a:r>
            <a:r>
              <a:rPr sz="2400" u="sng">
                <a:solidFill>
                  <a:srgbClr val="FF0000"/>
                </a:solidFill>
              </a:rPr>
              <a:t>得到皇家般的待遇</a:t>
            </a:r>
            <a:r>
              <a:rPr sz="2400"/>
              <a:t>，因为你可以</a:t>
            </a:r>
            <a:endParaRPr sz="2400"/>
          </a:p>
          <a:p>
            <a:r>
              <a:rPr sz="2400"/>
              <a:t>得到免费的食物和饮料，还可以欣赏</a:t>
            </a:r>
            <a:endParaRPr sz="2400"/>
          </a:p>
          <a:p>
            <a:r>
              <a:rPr sz="2400"/>
              <a:t>到精彩的比赛景色。</a:t>
            </a:r>
            <a:endParaRPr sz="2400"/>
          </a:p>
          <a:p>
            <a:pPr marL="342900" indent="-342900">
              <a:buFont typeface="Arial" panose="020B0604020202020204" pitchFamily="34" charset="0"/>
              <a:buChar char="•"/>
            </a:pPr>
            <a:r>
              <a:rPr sz="2400"/>
              <a:t>You </a:t>
            </a:r>
            <a:r>
              <a:rPr sz="2400" u="sng">
                <a:solidFill>
                  <a:srgbClr val="FF0000"/>
                </a:solidFill>
              </a:rPr>
              <a:t>get the royal treatment </a:t>
            </a:r>
            <a:r>
              <a:rPr sz="2400"/>
              <a:t>when you</a:t>
            </a:r>
            <a:endParaRPr sz="2400"/>
          </a:p>
          <a:p>
            <a:pPr indent="0">
              <a:buFont typeface="Arial" panose="020B0604020202020204" pitchFamily="34" charset="0"/>
              <a:buNone/>
            </a:pPr>
            <a:r>
              <a:rPr lang="en-US" sz="2400"/>
              <a:t>    </a:t>
            </a:r>
            <a:r>
              <a:rPr sz="2400"/>
              <a:t> book hospitality tickets in the Premier </a:t>
            </a:r>
            <a:endParaRPr sz="2400"/>
          </a:p>
          <a:p>
            <a:pPr indent="0">
              <a:buFont typeface="Arial" panose="020B0604020202020204" pitchFamily="34" charset="0"/>
              <a:buNone/>
            </a:pPr>
            <a:r>
              <a:rPr lang="en-US" sz="2400"/>
              <a:t>    </a:t>
            </a:r>
            <a:r>
              <a:rPr sz="2400"/>
              <a:t>League as you can get free food and </a:t>
            </a:r>
            <a:endParaRPr sz="2400"/>
          </a:p>
          <a:p>
            <a:pPr indent="0">
              <a:buFont typeface="Arial" panose="020B0604020202020204" pitchFamily="34" charset="0"/>
              <a:buNone/>
            </a:pPr>
            <a:r>
              <a:rPr sz="2400"/>
              <a:t> </a:t>
            </a:r>
            <a:r>
              <a:rPr lang="en-US" sz="2400"/>
              <a:t>   </a:t>
            </a:r>
            <a:r>
              <a:rPr sz="2400"/>
              <a:t>drinks and an amazing view of the match.</a:t>
            </a:r>
            <a:endParaRPr sz="2400"/>
          </a:p>
          <a:p>
            <a:endParaRPr sz="2400"/>
          </a:p>
          <a:p>
            <a:endParaRPr sz="2400"/>
          </a:p>
        </p:txBody>
      </p:sp>
      <p:pic>
        <p:nvPicPr>
          <p:cNvPr id="105" name="图片 104"/>
          <p:cNvPicPr/>
          <p:nvPr/>
        </p:nvPicPr>
        <p:blipFill>
          <a:blip r:embed="rId4"/>
          <a:stretch>
            <a:fillRect/>
          </a:stretch>
        </p:blipFill>
        <p:spPr>
          <a:xfrm>
            <a:off x="1633220" y="4149090"/>
            <a:ext cx="4799330" cy="2738120"/>
          </a:xfrm>
          <a:prstGeom prst="rect">
            <a:avLst/>
          </a:prstGeom>
          <a:noFill/>
          <a:ln w="9525">
            <a:noFill/>
          </a:ln>
        </p:spPr>
      </p:pic>
      <p:pic>
        <p:nvPicPr>
          <p:cNvPr id="106" name="图片 105"/>
          <p:cNvPicPr/>
          <p:nvPr/>
        </p:nvPicPr>
        <p:blipFill>
          <a:blip r:embed="rId5"/>
          <a:stretch>
            <a:fillRect/>
          </a:stretch>
        </p:blipFill>
        <p:spPr>
          <a:xfrm>
            <a:off x="-167005" y="1485265"/>
            <a:ext cx="3061970" cy="3300095"/>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2785110" y="702945"/>
            <a:ext cx="2996565" cy="3051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linds(horizontal)">
                                      <p:cBhvr>
                                        <p:cTn id="20" dur="500"/>
                                        <p:tgtEl>
                                          <p:spTgt spid="3">
                                            <p:txEl>
                                              <p:pRg st="8" end="8"/>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blinds(horizontal)">
                                      <p:cBhvr>
                                        <p:cTn id="23" dur="500"/>
                                        <p:tgtEl>
                                          <p:spTgt spid="3">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linds(horizontal)">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royal/ˈrɔɪəl/   a.皇家的;王室的;高贵的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lstStyle/>
          <a:p>
            <a:r>
              <a:rPr sz="2400"/>
              <a:t>3.我们可以从紫禁城开始我们的旅行，紫禁城是</a:t>
            </a:r>
            <a:r>
              <a:rPr sz="2400" u="sng">
                <a:solidFill>
                  <a:srgbClr val="FF0000"/>
                </a:solidFill>
              </a:rPr>
              <a:t>一个巨大的古代皇宫建筑群</a:t>
            </a:r>
            <a:r>
              <a:rPr sz="2400"/>
              <a:t>，曾经是明清皇帝的住所。然后，我们可以去长城，它是中国强大国防力量的象征。之后，我们还可以参观天坛，这是中国古代人们祈求丰收的地方。最后，我们可以去颐和园，这是</a:t>
            </a:r>
            <a:r>
              <a:rPr sz="2400" u="sng">
                <a:solidFill>
                  <a:srgbClr val="FF0000"/>
                </a:solidFill>
              </a:rPr>
              <a:t>中国</a:t>
            </a:r>
            <a:r>
              <a:rPr lang="zh-CN" sz="2400" u="sng">
                <a:solidFill>
                  <a:srgbClr val="FF0000"/>
                </a:solidFill>
              </a:rPr>
              <a:t>古代</a:t>
            </a:r>
            <a:r>
              <a:rPr sz="2400" u="sng">
                <a:solidFill>
                  <a:srgbClr val="FF0000"/>
                </a:solidFill>
              </a:rPr>
              <a:t>皇室</a:t>
            </a:r>
            <a:r>
              <a:rPr sz="2400"/>
              <a:t>休息和举行宴会的地方。</a:t>
            </a:r>
            <a:endParaRPr sz="2400"/>
          </a:p>
          <a:p>
            <a:endParaRPr sz="2400"/>
          </a:p>
          <a:p>
            <a:pPr marL="342900" indent="-342900">
              <a:buFont typeface="Arial" panose="020B0604020202020204" pitchFamily="34" charset="0"/>
              <a:buChar char="•"/>
            </a:pPr>
            <a:r>
              <a:rPr sz="2400"/>
              <a:t>We can start our tour at the Forbidden City, </a:t>
            </a:r>
            <a:r>
              <a:rPr sz="2400" u="sng">
                <a:solidFill>
                  <a:srgbClr val="FF0000"/>
                </a:solidFill>
              </a:rPr>
              <a:t>a vast </a:t>
            </a:r>
            <a:endParaRPr sz="2400" u="sng">
              <a:solidFill>
                <a:srgbClr val="FF0000"/>
              </a:solidFill>
            </a:endParaRPr>
          </a:p>
          <a:p>
            <a:r>
              <a:rPr sz="2400" u="sng">
                <a:solidFill>
                  <a:srgbClr val="FF0000"/>
                </a:solidFill>
              </a:rPr>
              <a:t>palace complex of ancient royal residence</a:t>
            </a:r>
            <a:r>
              <a:rPr sz="2400"/>
              <a:t> that once </a:t>
            </a:r>
            <a:endParaRPr sz="2400"/>
          </a:p>
          <a:p>
            <a:r>
              <a:rPr sz="2400"/>
              <a:t>housed emperors from the Ming to the Qing Dynasties, </a:t>
            </a:r>
            <a:endParaRPr sz="2400"/>
          </a:p>
          <a:p>
            <a:r>
              <a:rPr sz="2400"/>
              <a:t>Then, we can go to the Great Wall, which is a symbol of </a:t>
            </a:r>
            <a:endParaRPr sz="2400"/>
          </a:p>
          <a:p>
            <a:r>
              <a:rPr sz="2400"/>
              <a:t>China’s strong defense power. After that, we can also visit </a:t>
            </a:r>
            <a:endParaRPr sz="2400"/>
          </a:p>
          <a:p>
            <a:r>
              <a:rPr sz="2400"/>
              <a:t>the Temple of Heaven, which is a place where ancient Chinese</a:t>
            </a:r>
            <a:endParaRPr sz="2400"/>
          </a:p>
          <a:p>
            <a:r>
              <a:rPr sz="2400"/>
              <a:t> people prayed for a good harvest. Finally, we can go to the </a:t>
            </a:r>
            <a:endParaRPr sz="2400"/>
          </a:p>
          <a:p>
            <a:r>
              <a:rPr sz="2400"/>
              <a:t>Summer Palace, which is a place where </a:t>
            </a:r>
            <a:r>
              <a:rPr sz="2400" u="sng">
                <a:solidFill>
                  <a:srgbClr val="FF0000"/>
                </a:solidFill>
              </a:rPr>
              <a:t>Chinese royal family</a:t>
            </a:r>
            <a:r>
              <a:rPr sz="2400"/>
              <a:t> </a:t>
            </a:r>
            <a:endParaRPr sz="2400"/>
          </a:p>
          <a:p>
            <a:r>
              <a:rPr sz="2400"/>
              <a:t>used to rest and hold banquets.</a:t>
            </a:r>
            <a:endParaRPr sz="2400"/>
          </a:p>
        </p:txBody>
      </p:sp>
      <p:pic>
        <p:nvPicPr>
          <p:cNvPr id="100" name="图片 99"/>
          <p:cNvPicPr/>
          <p:nvPr/>
        </p:nvPicPr>
        <p:blipFill>
          <a:blip r:embed="rId4"/>
          <a:stretch>
            <a:fillRect/>
          </a:stretch>
        </p:blipFill>
        <p:spPr>
          <a:xfrm>
            <a:off x="8108950" y="2080895"/>
            <a:ext cx="4076700" cy="47764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blinds(horizontal)">
                                      <p:cBhvr>
                                        <p:cTn id="33" dur="500"/>
                                        <p:tgtEl>
                                          <p:spTgt spid="3">
                                            <p:txEl>
                                              <p:pRg st="9" end="9"/>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blinds(horizontal)">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spice/spaɪs/    n.(调味)香料</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lstStyle/>
          <a:p>
            <a:r>
              <a:rPr sz="2400" dirty="0"/>
              <a:t>1.我在食谱里加了些</a:t>
            </a:r>
            <a:r>
              <a:rPr sz="2400" u="sng" dirty="0">
                <a:solidFill>
                  <a:srgbClr val="FF0000"/>
                </a:solidFill>
              </a:rPr>
              <a:t>香料</a:t>
            </a:r>
            <a:r>
              <a:rPr sz="2400" dirty="0"/>
              <a:t>，使它更好吃。</a:t>
            </a:r>
            <a:endParaRPr sz="2400" dirty="0"/>
          </a:p>
          <a:p>
            <a:pPr marL="342900" indent="-342900">
              <a:buFont typeface="Arial" panose="020B0604020202020204" pitchFamily="34" charset="0"/>
              <a:buChar char="•"/>
            </a:pPr>
            <a:r>
              <a:rPr sz="2400" dirty="0"/>
              <a:t>I added some </a:t>
            </a:r>
            <a:r>
              <a:rPr sz="2400" u="sng" dirty="0">
                <a:solidFill>
                  <a:srgbClr val="FF0000"/>
                </a:solidFill>
              </a:rPr>
              <a:t>spice</a:t>
            </a:r>
            <a:r>
              <a:rPr sz="2400" dirty="0"/>
              <a:t> to the recipe to make it taste better.</a:t>
            </a:r>
            <a:endParaRPr sz="2400" dirty="0"/>
          </a:p>
          <a:p>
            <a:r>
              <a:rPr sz="2400" dirty="0"/>
              <a:t>2.它不仅通过各种栏目拓宽了我的视野，也为我枯燥的</a:t>
            </a:r>
            <a:endParaRPr sz="2400" dirty="0"/>
          </a:p>
          <a:p>
            <a:r>
              <a:rPr sz="2400" dirty="0" err="1"/>
              <a:t>日常学校生活</a:t>
            </a:r>
            <a:r>
              <a:rPr sz="2400" u="sng" dirty="0" err="1">
                <a:solidFill>
                  <a:srgbClr val="FF0000"/>
                </a:solidFill>
              </a:rPr>
              <a:t>增添了</a:t>
            </a:r>
            <a:r>
              <a:rPr lang="zh-CN" sz="2400" u="sng" dirty="0">
                <a:solidFill>
                  <a:srgbClr val="FF0000"/>
                </a:solidFill>
              </a:rPr>
              <a:t>乐</a:t>
            </a:r>
            <a:r>
              <a:rPr sz="2400" u="sng" dirty="0">
                <a:solidFill>
                  <a:srgbClr val="FF0000"/>
                </a:solidFill>
              </a:rPr>
              <a:t>趣</a:t>
            </a:r>
            <a:r>
              <a:rPr sz="2400" dirty="0"/>
              <a:t>。</a:t>
            </a:r>
            <a:r>
              <a:rPr sz="2400" baseline="30000" dirty="0"/>
              <a:t>2021年新高考I卷应用文“youth英语报创刊十周年短文征稿”</a:t>
            </a:r>
            <a:endParaRPr sz="2400" baseline="30000" dirty="0"/>
          </a:p>
          <a:p>
            <a:pPr marL="342900" indent="-342900">
              <a:buFont typeface="Arial" panose="020B0604020202020204" pitchFamily="34" charset="0"/>
              <a:buChar char="•"/>
            </a:pPr>
            <a:r>
              <a:rPr sz="2400" dirty="0"/>
              <a:t>Not only does it broaden my horizons with various columns, </a:t>
            </a:r>
            <a:endParaRPr sz="2400" dirty="0"/>
          </a:p>
          <a:p>
            <a:r>
              <a:rPr sz="2400" dirty="0"/>
              <a:t>but also </a:t>
            </a:r>
            <a:r>
              <a:rPr sz="2400" u="sng" dirty="0">
                <a:solidFill>
                  <a:srgbClr val="FF0000"/>
                </a:solidFill>
              </a:rPr>
              <a:t>adds spice to</a:t>
            </a:r>
            <a:r>
              <a:rPr sz="2400" dirty="0"/>
              <a:t> my dull routine school life.</a:t>
            </a:r>
            <a:endParaRPr sz="2400" dirty="0"/>
          </a:p>
          <a:p>
            <a:r>
              <a:rPr sz="2400" dirty="0"/>
              <a:t>3.中国食物的味道传统上分为五种口味:</a:t>
            </a:r>
            <a:r>
              <a:rPr sz="2400" u="sng" dirty="0">
                <a:solidFill>
                  <a:srgbClr val="FF0000"/>
                </a:solidFill>
              </a:rPr>
              <a:t>酸、甜、苦、辣和咸</a:t>
            </a:r>
            <a:r>
              <a:rPr sz="2400" dirty="0"/>
              <a:t>。</a:t>
            </a:r>
            <a:endParaRPr sz="2400" dirty="0"/>
          </a:p>
          <a:p>
            <a:r>
              <a:rPr sz="2400" dirty="0" err="1"/>
              <a:t>中国人强调五味和谐</a:t>
            </a:r>
            <a:r>
              <a:rPr sz="2400" dirty="0"/>
              <a:t>。</a:t>
            </a:r>
            <a:endParaRPr sz="2400" dirty="0"/>
          </a:p>
          <a:p>
            <a:pPr marL="342900" indent="-342900">
              <a:buFont typeface="Arial" panose="020B0604020202020204" pitchFamily="34" charset="0"/>
              <a:buChar char="•"/>
            </a:pPr>
            <a:r>
              <a:rPr sz="2400" dirty="0"/>
              <a:t>Tastes of Chinese food are traditionally categorized into five flavors: </a:t>
            </a:r>
            <a:endParaRPr sz="2400" dirty="0"/>
          </a:p>
          <a:p>
            <a:r>
              <a:rPr sz="2400" u="sng" dirty="0">
                <a:solidFill>
                  <a:srgbClr val="FF0000"/>
                </a:solidFill>
              </a:rPr>
              <a:t>sour,</a:t>
            </a:r>
            <a:r>
              <a:rPr lang="en-US" sz="2400" u="sng" dirty="0">
                <a:solidFill>
                  <a:srgbClr val="FF0000"/>
                </a:solidFill>
              </a:rPr>
              <a:t> </a:t>
            </a:r>
            <a:r>
              <a:rPr sz="2400" u="sng" dirty="0">
                <a:solidFill>
                  <a:srgbClr val="FF0000"/>
                </a:solidFill>
              </a:rPr>
              <a:t>sweet,</a:t>
            </a:r>
            <a:r>
              <a:rPr lang="en-US" sz="2400" u="sng" dirty="0">
                <a:solidFill>
                  <a:srgbClr val="FF0000"/>
                </a:solidFill>
              </a:rPr>
              <a:t> </a:t>
            </a:r>
            <a:r>
              <a:rPr sz="2400" u="sng" dirty="0">
                <a:solidFill>
                  <a:srgbClr val="FF0000"/>
                </a:solidFill>
              </a:rPr>
              <a:t>bitter,</a:t>
            </a:r>
            <a:r>
              <a:rPr lang="en-US" sz="2400" u="sng" dirty="0">
                <a:solidFill>
                  <a:srgbClr val="FF0000"/>
                </a:solidFill>
              </a:rPr>
              <a:t> </a:t>
            </a:r>
            <a:r>
              <a:rPr sz="2400" u="sng" dirty="0">
                <a:solidFill>
                  <a:srgbClr val="FF0000"/>
                </a:solidFill>
              </a:rPr>
              <a:t>spicy</a:t>
            </a:r>
            <a:r>
              <a:rPr lang="en-US" sz="2400" u="sng" dirty="0">
                <a:solidFill>
                  <a:srgbClr val="FF0000"/>
                </a:solidFill>
              </a:rPr>
              <a:t> </a:t>
            </a:r>
            <a:r>
              <a:rPr sz="2400" u="sng" dirty="0">
                <a:solidFill>
                  <a:srgbClr val="FF0000"/>
                </a:solidFill>
              </a:rPr>
              <a:t> and salty</a:t>
            </a:r>
            <a:r>
              <a:rPr sz="2400" dirty="0"/>
              <a:t>. Chinese emphasize the harmony </a:t>
            </a:r>
            <a:endParaRPr sz="2400" dirty="0"/>
          </a:p>
          <a:p>
            <a:r>
              <a:rPr sz="2400" dirty="0"/>
              <a:t>of the five flavors.</a:t>
            </a:r>
            <a:endParaRPr sz="2400" dirty="0"/>
          </a:p>
          <a:p>
            <a:r>
              <a:rPr sz="2400" dirty="0"/>
              <a:t>4.川菜以</a:t>
            </a:r>
            <a:r>
              <a:rPr sz="2400" u="sng" dirty="0">
                <a:solidFill>
                  <a:srgbClr val="FF0000"/>
                </a:solidFill>
              </a:rPr>
              <a:t>麻辣可口</a:t>
            </a:r>
            <a:r>
              <a:rPr sz="2400" dirty="0"/>
              <a:t>而闻名。最著名的菜肴之一是麻婆豆腐，</a:t>
            </a:r>
            <a:endParaRPr sz="2400" dirty="0"/>
          </a:p>
          <a:p>
            <a:r>
              <a:rPr sz="2400" dirty="0" err="1"/>
              <a:t>它是用豆腐和肉末在</a:t>
            </a:r>
            <a:r>
              <a:rPr sz="2400" u="sng" dirty="0" err="1">
                <a:solidFill>
                  <a:srgbClr val="FF0000"/>
                </a:solidFill>
              </a:rPr>
              <a:t>辣酱</a:t>
            </a:r>
            <a:r>
              <a:rPr sz="2400" dirty="0" err="1"/>
              <a:t>中制成的</a:t>
            </a:r>
            <a:r>
              <a:rPr sz="2400" dirty="0"/>
              <a:t>。</a:t>
            </a:r>
            <a:endParaRPr sz="2400" dirty="0"/>
          </a:p>
          <a:p>
            <a:pPr marL="342900" indent="-342900">
              <a:buFont typeface="Arial" panose="020B0604020202020204" pitchFamily="34" charset="0"/>
              <a:buChar char="•"/>
            </a:pPr>
            <a:r>
              <a:rPr sz="2400" dirty="0"/>
              <a:t>Sichuan cuisine is known for its </a:t>
            </a:r>
            <a:r>
              <a:rPr sz="2400" u="sng" dirty="0">
                <a:solidFill>
                  <a:srgbClr val="FF0000"/>
                </a:solidFill>
              </a:rPr>
              <a:t>spicy and flavorful </a:t>
            </a:r>
            <a:r>
              <a:rPr sz="2400" dirty="0"/>
              <a:t>dishes. One </a:t>
            </a:r>
            <a:endParaRPr sz="2400" dirty="0"/>
          </a:p>
          <a:p>
            <a:r>
              <a:rPr sz="2400" dirty="0"/>
              <a:t>of the most famous dishes is </a:t>
            </a:r>
            <a:r>
              <a:rPr sz="2400" dirty="0" err="1"/>
              <a:t>mapo</a:t>
            </a:r>
            <a:r>
              <a:rPr sz="2400" dirty="0"/>
              <a:t> tofu, which is made with tofu</a:t>
            </a:r>
            <a:endParaRPr sz="2400" dirty="0"/>
          </a:p>
          <a:p>
            <a:r>
              <a:rPr sz="2400" dirty="0"/>
              <a:t> and minced meat in</a:t>
            </a:r>
            <a:r>
              <a:rPr sz="2400" u="sng" dirty="0">
                <a:solidFill>
                  <a:srgbClr val="FF0000"/>
                </a:solidFill>
              </a:rPr>
              <a:t> a spicy sauce</a:t>
            </a:r>
            <a:r>
              <a:rPr sz="2400" dirty="0"/>
              <a:t>.</a:t>
            </a:r>
            <a:endParaRPr sz="2400" dirty="0"/>
          </a:p>
        </p:txBody>
      </p:sp>
      <p:pic>
        <p:nvPicPr>
          <p:cNvPr id="100" name="图片 99"/>
          <p:cNvPicPr/>
          <p:nvPr/>
        </p:nvPicPr>
        <p:blipFill>
          <a:blip r:embed="rId4"/>
          <a:stretch>
            <a:fillRect/>
          </a:stretch>
        </p:blipFill>
        <p:spPr>
          <a:xfrm>
            <a:off x="9400540" y="909320"/>
            <a:ext cx="2802255" cy="2113280"/>
          </a:xfrm>
          <a:prstGeom prst="rect">
            <a:avLst/>
          </a:prstGeom>
          <a:noFill/>
          <a:ln w="9525">
            <a:noFill/>
          </a:ln>
        </p:spPr>
      </p:pic>
      <p:pic>
        <p:nvPicPr>
          <p:cNvPr id="102" name="图片 101"/>
          <p:cNvPicPr/>
          <p:nvPr/>
        </p:nvPicPr>
        <p:blipFill>
          <a:blip r:embed="rId5"/>
          <a:stretch>
            <a:fillRect/>
          </a:stretch>
        </p:blipFill>
        <p:spPr>
          <a:xfrm>
            <a:off x="9401175" y="3022600"/>
            <a:ext cx="2747645" cy="2001520"/>
          </a:xfrm>
          <a:prstGeom prst="rect">
            <a:avLst/>
          </a:prstGeom>
          <a:noFill/>
          <a:ln w="9525">
            <a:noFill/>
          </a:ln>
        </p:spPr>
      </p:pic>
      <p:pic>
        <p:nvPicPr>
          <p:cNvPr id="101" name="图片 100"/>
          <p:cNvPicPr/>
          <p:nvPr/>
        </p:nvPicPr>
        <p:blipFill>
          <a:blip r:embed="rId6"/>
          <a:stretch>
            <a:fillRect/>
          </a:stretch>
        </p:blipFill>
        <p:spPr>
          <a:xfrm>
            <a:off x="9394190" y="4837430"/>
            <a:ext cx="2735580" cy="18573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13" end="13"/>
                                            </p:txEl>
                                          </p:spTgt>
                                        </p:tgtEl>
                                        <p:attrNameLst>
                                          <p:attrName>style.visibility</p:attrName>
                                        </p:attrNameLst>
                                      </p:cBhvr>
                                      <p:to>
                                        <p:strVal val="visible"/>
                                      </p:to>
                                    </p:set>
                                    <p:animEffect transition="in" filter="blinds(horizontal)">
                                      <p:cBhvr>
                                        <p:cTn id="36" dur="500"/>
                                        <p:tgtEl>
                                          <p:spTgt spid="3">
                                            <p:txEl>
                                              <p:pRg st="13" end="1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animEffect transition="in" filter="blinds(horizontal)">
                                      <p:cBhvr>
                                        <p:cTn id="39" dur="500"/>
                                        <p:tgtEl>
                                          <p:spTgt spid="3">
                                            <p:txEl>
                                              <p:pRg st="14" end="14"/>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blinds(horizontal)">
                                      <p:cBhvr>
                                        <p:cTn id="4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0"/>
            <a:ext cx="8115935" cy="82994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withdraw/wɪðˈdrɔ:/    vi.＆vt.(使)撤回;撤离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withdraw from/wɪðˈdrɔ: frəm/     退出;撤回</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793490" y="836930"/>
            <a:ext cx="8281035" cy="6609715"/>
          </a:xfrm>
          <a:prstGeom prst="rect">
            <a:avLst/>
          </a:prstGeom>
          <a:noFill/>
        </p:spPr>
        <p:txBody>
          <a:bodyPr wrap="square" rtlCol="0" anchor="t">
            <a:spAutoFit/>
          </a:bodyPr>
          <a:lstStyle/>
          <a:p>
            <a:r>
              <a:rPr sz="2400"/>
              <a:t>1.面对这四个强壮的人，狼可能感到了威胁，开始</a:t>
            </a:r>
            <a:r>
              <a:rPr sz="2400" u="sng">
                <a:solidFill>
                  <a:srgbClr val="FF0000"/>
                </a:solidFill>
              </a:rPr>
              <a:t>撤退</a:t>
            </a:r>
            <a:r>
              <a:rPr sz="2400"/>
              <a:t>。</a:t>
            </a:r>
            <a:endParaRPr sz="2400"/>
          </a:p>
          <a:p>
            <a:r>
              <a:rPr sz="2400"/>
              <a:t>不久，它跑进了森林，消失在远处。</a:t>
            </a:r>
            <a:r>
              <a:rPr sz="2400" baseline="30000"/>
              <a:t>201706浙江卷读后续写“骑自行车遇狼袭击”</a:t>
            </a:r>
            <a:endParaRPr sz="2400" baseline="30000"/>
          </a:p>
          <a:p>
            <a:pPr marL="342900" indent="-342900">
              <a:buFont typeface="Arial" panose="020B0604020202020204" pitchFamily="34" charset="0"/>
              <a:buChar char="•"/>
            </a:pPr>
            <a:r>
              <a:rPr sz="2400"/>
              <a:t>Facing the four strong men, the wolf might feel threatened,</a:t>
            </a:r>
            <a:endParaRPr sz="2400"/>
          </a:p>
          <a:p>
            <a:r>
              <a:rPr sz="2400"/>
              <a:t>starting to </a:t>
            </a:r>
            <a:r>
              <a:rPr sz="2400" u="sng">
                <a:solidFill>
                  <a:srgbClr val="FF0000"/>
                </a:solidFill>
              </a:rPr>
              <a:t>withdraw</a:t>
            </a:r>
            <a:r>
              <a:rPr sz="2400"/>
              <a:t>. Soon it ran off into the forest and </a:t>
            </a:r>
            <a:endParaRPr sz="2400"/>
          </a:p>
          <a:p>
            <a:r>
              <a:rPr sz="2400"/>
              <a:t>disappeared in the distance.</a:t>
            </a:r>
            <a:endParaRPr sz="2400"/>
          </a:p>
          <a:p>
            <a:endParaRPr sz="2400"/>
          </a:p>
          <a:p>
            <a:r>
              <a:rPr sz="2400"/>
              <a:t>2.在病房里，护士在他的手臂上扎了一根针。</a:t>
            </a:r>
            <a:endParaRPr sz="2400"/>
          </a:p>
          <a:p>
            <a:r>
              <a:rPr sz="2400"/>
              <a:t>然后她</a:t>
            </a:r>
            <a:r>
              <a:rPr sz="2400" u="sng">
                <a:solidFill>
                  <a:srgbClr val="FF0000"/>
                </a:solidFill>
              </a:rPr>
              <a:t>取出来</a:t>
            </a:r>
            <a:r>
              <a:rPr sz="2400"/>
              <a:t>，在伤口上放了一块棉絮。</a:t>
            </a:r>
            <a:endParaRPr sz="2400"/>
          </a:p>
          <a:p>
            <a:pPr marL="342900" indent="-342900">
              <a:buFont typeface="Arial" panose="020B0604020202020204" pitchFamily="34" charset="0"/>
              <a:buChar char="•"/>
            </a:pPr>
            <a:r>
              <a:rPr sz="2400"/>
              <a:t>In the ward, the nurse stuck a needle in his arm. </a:t>
            </a:r>
            <a:endParaRPr sz="2400"/>
          </a:p>
          <a:p>
            <a:pPr indent="0">
              <a:buFont typeface="Arial" panose="020B0604020202020204" pitchFamily="34" charset="0"/>
              <a:buNone/>
            </a:pPr>
            <a:r>
              <a:rPr lang="en-US" sz="2400"/>
              <a:t>    </a:t>
            </a:r>
            <a:r>
              <a:rPr sz="2400"/>
              <a:t>Then she </a:t>
            </a:r>
            <a:r>
              <a:rPr sz="2400" u="sng">
                <a:solidFill>
                  <a:srgbClr val="FF0000"/>
                </a:solidFill>
              </a:rPr>
              <a:t>withdrew it </a:t>
            </a:r>
            <a:r>
              <a:rPr sz="2400"/>
              <a:t>and placed a pad of cotton wool </a:t>
            </a:r>
            <a:endParaRPr sz="2400"/>
          </a:p>
          <a:p>
            <a:pPr indent="0">
              <a:buFont typeface="Arial" panose="020B0604020202020204" pitchFamily="34" charset="0"/>
              <a:buNone/>
            </a:pPr>
            <a:r>
              <a:rPr lang="en-US" sz="2400"/>
              <a:t>    </a:t>
            </a:r>
            <a:r>
              <a:rPr sz="2400"/>
              <a:t>over the spot.</a:t>
            </a:r>
            <a:endParaRPr sz="2400"/>
          </a:p>
          <a:p>
            <a:pPr indent="0">
              <a:buFont typeface="Arial" panose="020B0604020202020204" pitchFamily="34" charset="0"/>
              <a:buNone/>
            </a:pPr>
            <a:endParaRPr sz="2400"/>
          </a:p>
          <a:p>
            <a:r>
              <a:rPr lang="en-US" sz="2400"/>
              <a:t>3</a:t>
            </a:r>
            <a:r>
              <a:rPr sz="2400"/>
              <a:t>.这位网球运动员因伤</a:t>
            </a:r>
            <a:r>
              <a:rPr sz="2400" u="sng">
                <a:solidFill>
                  <a:srgbClr val="FF0000"/>
                </a:solidFill>
              </a:rPr>
              <a:t>退出</a:t>
            </a:r>
            <a:r>
              <a:rPr sz="2400"/>
              <a:t>了几场比赛。</a:t>
            </a:r>
            <a:endParaRPr sz="2400"/>
          </a:p>
          <a:p>
            <a:pPr marL="342900" indent="-342900">
              <a:buFont typeface="Arial" panose="020B0604020202020204" pitchFamily="34" charset="0"/>
              <a:buChar char="•"/>
            </a:pPr>
            <a:r>
              <a:rPr sz="2400"/>
              <a:t>The tennis player </a:t>
            </a:r>
            <a:r>
              <a:rPr sz="2400" u="sng">
                <a:solidFill>
                  <a:srgbClr val="FF0000"/>
                </a:solidFill>
              </a:rPr>
              <a:t>withdrew from</a:t>
            </a:r>
            <a:r>
              <a:rPr sz="2400"/>
              <a:t> several tournaments </a:t>
            </a:r>
            <a:endParaRPr sz="2400"/>
          </a:p>
          <a:p>
            <a:r>
              <a:rPr lang="en-US" sz="2400"/>
              <a:t>     </a:t>
            </a:r>
            <a:r>
              <a:rPr sz="2400"/>
              <a:t>due to injury.</a:t>
            </a:r>
            <a:endParaRPr sz="2400"/>
          </a:p>
          <a:p>
            <a:endParaRPr sz="2400"/>
          </a:p>
          <a:p>
            <a:endParaRPr lang="en-US" sz="2400"/>
          </a:p>
        </p:txBody>
      </p:sp>
      <p:pic>
        <p:nvPicPr>
          <p:cNvPr id="2" name="图片 1"/>
          <p:cNvPicPr>
            <a:picLocks noChangeAspect="1"/>
          </p:cNvPicPr>
          <p:nvPr>
            <p:custDataLst>
              <p:tags r:id="rId4"/>
            </p:custDataLst>
          </p:nvPr>
        </p:nvPicPr>
        <p:blipFill>
          <a:blip r:embed="rId5"/>
          <a:stretch>
            <a:fillRect/>
          </a:stretch>
        </p:blipFill>
        <p:spPr>
          <a:xfrm>
            <a:off x="48895" y="3463290"/>
            <a:ext cx="3066415" cy="3131820"/>
          </a:xfrm>
          <a:prstGeom prst="rect">
            <a:avLst/>
          </a:prstGeom>
        </p:spPr>
      </p:pic>
      <p:pic>
        <p:nvPicPr>
          <p:cNvPr id="105" name="图片 104"/>
          <p:cNvPicPr/>
          <p:nvPr/>
        </p:nvPicPr>
        <p:blipFill>
          <a:blip r:embed="rId6"/>
          <a:stretch>
            <a:fillRect/>
          </a:stretch>
        </p:blipFill>
        <p:spPr>
          <a:xfrm>
            <a:off x="193040" y="829945"/>
            <a:ext cx="3056255" cy="26333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linds(horizontal)">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0"/>
            <a:ext cx="8115935" cy="82994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withdraw/wɪðˈdrɔ:/    vi.＆vt.(使)撤回;撤离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withdraw from/wɪðˈdrɔ: frəm/     退出;撤回</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lstStyle/>
          <a:p>
            <a:r>
              <a:rPr lang="en-US" sz="2400">
                <a:sym typeface="+mn-ea"/>
              </a:rPr>
              <a:t>4</a:t>
            </a:r>
            <a:r>
              <a:rPr sz="2400">
                <a:sym typeface="+mn-ea"/>
              </a:rPr>
              <a:t>.她</a:t>
            </a:r>
            <a:r>
              <a:rPr sz="2400" u="sng">
                <a:solidFill>
                  <a:srgbClr val="FF0000"/>
                </a:solidFill>
                <a:sym typeface="+mn-ea"/>
              </a:rPr>
              <a:t>挣脱他的手</a:t>
            </a:r>
            <a:r>
              <a:rPr sz="2400">
                <a:sym typeface="+mn-ea"/>
              </a:rPr>
              <a:t>，冲了出去。</a:t>
            </a:r>
            <a:endParaRPr sz="2400"/>
          </a:p>
          <a:p>
            <a:pPr marL="342900" indent="-342900">
              <a:buFont typeface="Arial" panose="020B0604020202020204" pitchFamily="34" charset="0"/>
              <a:buChar char="•"/>
            </a:pPr>
            <a:r>
              <a:rPr sz="2400">
                <a:sym typeface="+mn-ea"/>
              </a:rPr>
              <a:t>She </a:t>
            </a:r>
            <a:r>
              <a:rPr sz="2400" u="sng">
                <a:solidFill>
                  <a:srgbClr val="FF0000"/>
                </a:solidFill>
                <a:sym typeface="+mn-ea"/>
              </a:rPr>
              <a:t>withdrew h</a:t>
            </a:r>
            <a:r>
              <a:rPr lang="en-US" sz="2400" u="sng">
                <a:solidFill>
                  <a:srgbClr val="FF0000"/>
                </a:solidFill>
                <a:sym typeface="+mn-ea"/>
              </a:rPr>
              <a:t>er</a:t>
            </a:r>
            <a:r>
              <a:rPr sz="2400" u="sng">
                <a:solidFill>
                  <a:srgbClr val="FF0000"/>
                </a:solidFill>
                <a:sym typeface="+mn-ea"/>
              </a:rPr>
              <a:t> hands from his grasp</a:t>
            </a:r>
            <a:r>
              <a:rPr sz="2400">
                <a:sym typeface="+mn-ea"/>
              </a:rPr>
              <a:t> and dashed out.</a:t>
            </a:r>
            <a:endParaRPr lang="en-US" sz="2400"/>
          </a:p>
          <a:p>
            <a:endParaRPr lang="en-US" sz="2400"/>
          </a:p>
          <a:p>
            <a:r>
              <a:rPr lang="en-US" sz="2400"/>
              <a:t>5</a:t>
            </a:r>
            <a:r>
              <a:rPr sz="2400"/>
              <a:t>.意识到我和他的父亲几乎入不敷出，他毫不犹豫地从银行</a:t>
            </a:r>
            <a:endParaRPr sz="2400"/>
          </a:p>
          <a:p>
            <a:r>
              <a:rPr sz="2400" u="sng">
                <a:solidFill>
                  <a:srgbClr val="FF0000"/>
                </a:solidFill>
              </a:rPr>
              <a:t>取出了一年的积蓄</a:t>
            </a:r>
            <a:r>
              <a:rPr sz="2400"/>
              <a:t>，即使这意味着他必须申请学生贷款来实</a:t>
            </a:r>
            <a:endParaRPr sz="2400"/>
          </a:p>
          <a:p>
            <a:r>
              <a:rPr sz="2400"/>
              <a:t>现他的大学梦想。</a:t>
            </a:r>
            <a:endParaRPr sz="2400"/>
          </a:p>
          <a:p>
            <a:pPr marL="342900" indent="-342900">
              <a:buFont typeface="Arial" panose="020B0604020202020204" pitchFamily="34" charset="0"/>
              <a:buChar char="•"/>
            </a:pPr>
            <a:r>
              <a:rPr sz="2400"/>
              <a:t>Aware that his father and I could hardly make ends meet,</a:t>
            </a:r>
            <a:endParaRPr sz="2400"/>
          </a:p>
          <a:p>
            <a:r>
              <a:rPr sz="2400"/>
              <a:t> he didn’t hesitate to </a:t>
            </a:r>
            <a:r>
              <a:rPr sz="2400" u="sng">
                <a:solidFill>
                  <a:srgbClr val="FF0000"/>
                </a:solidFill>
              </a:rPr>
              <a:t>withdraw his year-long saving </a:t>
            </a:r>
            <a:r>
              <a:rPr sz="2400"/>
              <a:t>from</a:t>
            </a:r>
            <a:endParaRPr sz="2400"/>
          </a:p>
          <a:p>
            <a:r>
              <a:rPr sz="2400"/>
              <a:t> the bank, even if it meant he had to apply for a student</a:t>
            </a:r>
            <a:endParaRPr sz="2400"/>
          </a:p>
          <a:p>
            <a:r>
              <a:rPr sz="2400"/>
              <a:t> loan to achieve his university dream.</a:t>
            </a:r>
            <a:endParaRPr sz="2400"/>
          </a:p>
          <a:p>
            <a:endParaRPr sz="2400"/>
          </a:p>
          <a:p>
            <a:r>
              <a:rPr lang="en-US" sz="2400"/>
              <a:t>6</a:t>
            </a:r>
            <a:r>
              <a:rPr sz="2400"/>
              <a:t>.这个学生</a:t>
            </a:r>
            <a:r>
              <a:rPr sz="2400" u="sng">
                <a:solidFill>
                  <a:srgbClr val="FF0000"/>
                </a:solidFill>
              </a:rPr>
              <a:t>沉默寡言</a:t>
            </a:r>
            <a:r>
              <a:rPr sz="2400"/>
              <a:t>，很少说话。</a:t>
            </a:r>
            <a:endParaRPr sz="2400"/>
          </a:p>
          <a:p>
            <a:pPr marL="342900" indent="-342900">
              <a:buFont typeface="Arial" panose="020B0604020202020204" pitchFamily="34" charset="0"/>
              <a:buChar char="•"/>
            </a:pPr>
            <a:r>
              <a:rPr sz="2400"/>
              <a:t>The student </a:t>
            </a:r>
            <a:r>
              <a:rPr sz="2400" u="sng">
                <a:solidFill>
                  <a:srgbClr val="FF0000"/>
                </a:solidFill>
              </a:rPr>
              <a:t>is withdrawn/reserved</a:t>
            </a:r>
            <a:r>
              <a:rPr sz="2400"/>
              <a:t> </a:t>
            </a:r>
            <a:endParaRPr sz="2400"/>
          </a:p>
          <a:p>
            <a:r>
              <a:rPr sz="2400"/>
              <a:t>and speaks very </a:t>
            </a:r>
            <a:r>
              <a:rPr lang="en-US" sz="2400"/>
              <a:t>little.</a:t>
            </a:r>
            <a:endParaRPr lang="en-US" sz="2400"/>
          </a:p>
        </p:txBody>
      </p:sp>
      <p:pic>
        <p:nvPicPr>
          <p:cNvPr id="106" name="图片 105"/>
          <p:cNvPicPr/>
          <p:nvPr/>
        </p:nvPicPr>
        <p:blipFill>
          <a:blip r:embed="rId4"/>
          <a:stretch>
            <a:fillRect/>
          </a:stretch>
        </p:blipFill>
        <p:spPr>
          <a:xfrm>
            <a:off x="8959215" y="0"/>
            <a:ext cx="3235960" cy="2406650"/>
          </a:xfrm>
          <a:prstGeom prst="rect">
            <a:avLst/>
          </a:prstGeom>
          <a:noFill/>
          <a:ln w="9525">
            <a:noFill/>
          </a:ln>
        </p:spPr>
      </p:pic>
      <p:pic>
        <p:nvPicPr>
          <p:cNvPr id="103" name="图片 102"/>
          <p:cNvPicPr/>
          <p:nvPr>
            <p:custDataLst>
              <p:tags r:id="rId5"/>
            </p:custDataLst>
          </p:nvPr>
        </p:nvPicPr>
        <p:blipFill>
          <a:blip r:embed="rId6"/>
          <a:stretch>
            <a:fillRect/>
          </a:stretch>
        </p:blipFill>
        <p:spPr>
          <a:xfrm>
            <a:off x="8959850" y="2493010"/>
            <a:ext cx="3167380" cy="2550160"/>
          </a:xfrm>
          <a:prstGeom prst="rect">
            <a:avLst/>
          </a:prstGeom>
          <a:noFill/>
          <a:ln w="9525">
            <a:noFill/>
          </a:ln>
        </p:spPr>
      </p:pic>
      <p:pic>
        <p:nvPicPr>
          <p:cNvPr id="4" name="图片 3"/>
          <p:cNvPicPr>
            <a:picLocks noChangeAspect="1"/>
          </p:cNvPicPr>
          <p:nvPr>
            <p:custDataLst>
              <p:tags r:id="rId7"/>
            </p:custDataLst>
          </p:nvPr>
        </p:nvPicPr>
        <p:blipFill>
          <a:blip r:embed="rId8"/>
          <a:stretch>
            <a:fillRect/>
          </a:stretch>
        </p:blipFill>
        <p:spPr>
          <a:xfrm>
            <a:off x="5996940" y="4221480"/>
            <a:ext cx="2912745" cy="26346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channel/ˈtʃænl/   n.航道;海峡;频道</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953240" cy="5871210"/>
          </a:xfrm>
          <a:prstGeom prst="rect">
            <a:avLst/>
          </a:prstGeom>
          <a:noFill/>
        </p:spPr>
        <p:txBody>
          <a:bodyPr wrap="square" rtlCol="0" anchor="t">
            <a:spAutoFit/>
          </a:bodyPr>
          <a:lstStyle/>
          <a:p>
            <a:r>
              <a:rPr sz="2400"/>
              <a:t>1.我弟弟很淘气，当我看电视的时候，他喜欢</a:t>
            </a:r>
            <a:r>
              <a:rPr sz="2400" u="sng">
                <a:solidFill>
                  <a:srgbClr val="FF0000"/>
                </a:solidFill>
              </a:rPr>
              <a:t>从一个频道跳到另一个频道</a:t>
            </a:r>
            <a:r>
              <a:rPr sz="2400"/>
              <a:t>。</a:t>
            </a:r>
            <a:endParaRPr sz="2400"/>
          </a:p>
          <a:p>
            <a:pPr marL="342900" indent="-342900">
              <a:buFont typeface="Arial" panose="020B0604020202020204" pitchFamily="34" charset="0"/>
              <a:buChar char="•"/>
            </a:pPr>
            <a:r>
              <a:rPr sz="2400"/>
              <a:t>My brother is very naughty who likes to </a:t>
            </a:r>
            <a:r>
              <a:rPr sz="2400" u="sng">
                <a:solidFill>
                  <a:srgbClr val="FF0000"/>
                </a:solidFill>
              </a:rPr>
              <a:t>hop from channel to channel</a:t>
            </a:r>
            <a:r>
              <a:rPr sz="2400"/>
              <a:t> when I’m watching TV.</a:t>
            </a:r>
            <a:endParaRPr sz="2400"/>
          </a:p>
          <a:p>
            <a:endParaRPr sz="2400"/>
          </a:p>
          <a:p>
            <a:r>
              <a:rPr sz="2400"/>
              <a:t>2.电子商务每年增长15%，</a:t>
            </a:r>
            <a:r>
              <a:rPr sz="2400" u="sng">
                <a:solidFill>
                  <a:srgbClr val="FF0000"/>
                </a:solidFill>
              </a:rPr>
              <a:t>在线渠道</a:t>
            </a:r>
            <a:r>
              <a:rPr sz="2400"/>
              <a:t>在许多行业中占据主导地位。</a:t>
            </a:r>
            <a:endParaRPr sz="2400"/>
          </a:p>
          <a:p>
            <a:pPr marL="342900" indent="-342900">
              <a:buFont typeface="Arial" panose="020B0604020202020204" pitchFamily="34" charset="0"/>
              <a:buChar char="•"/>
            </a:pPr>
            <a:r>
              <a:rPr sz="2400" u="sng">
                <a:solidFill>
                  <a:srgbClr val="FF0000"/>
                </a:solidFill>
              </a:rPr>
              <a:t>The online channel</a:t>
            </a:r>
            <a:r>
              <a:rPr sz="2400"/>
              <a:t> has assumed a dominant role in </a:t>
            </a:r>
            <a:endParaRPr sz="2400"/>
          </a:p>
          <a:p>
            <a:pPr indent="0">
              <a:buFont typeface="Arial" panose="020B0604020202020204" pitchFamily="34" charset="0"/>
              <a:buNone/>
            </a:pPr>
            <a:r>
              <a:rPr lang="en-US" sz="2400"/>
              <a:t>     </a:t>
            </a:r>
            <a:r>
              <a:rPr sz="2400"/>
              <a:t>many industries,</a:t>
            </a:r>
            <a:r>
              <a:rPr lang="en-US" sz="2400"/>
              <a:t> </a:t>
            </a:r>
            <a:r>
              <a:rPr sz="2400"/>
              <a:t>result of a 15% annual growth in e-commerce.</a:t>
            </a:r>
            <a:endParaRPr sz="2400"/>
          </a:p>
          <a:p>
            <a:endParaRPr sz="2400"/>
          </a:p>
          <a:p>
            <a:r>
              <a:rPr sz="2400"/>
              <a:t>3.音乐是释放情绪的</a:t>
            </a:r>
            <a:r>
              <a:rPr sz="2400" u="sng">
                <a:solidFill>
                  <a:srgbClr val="FF0000"/>
                </a:solidFill>
              </a:rPr>
              <a:t>好渠道</a:t>
            </a:r>
            <a:r>
              <a:rPr sz="2400"/>
              <a:t>。</a:t>
            </a:r>
            <a:endParaRPr sz="2400"/>
          </a:p>
          <a:p>
            <a:pPr marL="342900" indent="-342900">
              <a:buFont typeface="Arial" panose="020B0604020202020204" pitchFamily="34" charset="0"/>
              <a:buChar char="•"/>
            </a:pPr>
            <a:r>
              <a:rPr sz="2400"/>
              <a:t>Music is </a:t>
            </a:r>
            <a:r>
              <a:rPr sz="2400" u="sng">
                <a:solidFill>
                  <a:srgbClr val="FF0000"/>
                </a:solidFill>
              </a:rPr>
              <a:t>a great channel</a:t>
            </a:r>
            <a:r>
              <a:rPr sz="2400"/>
              <a:t> for releasing your emotions.</a:t>
            </a:r>
            <a:endParaRPr sz="2400"/>
          </a:p>
          <a:p>
            <a:endParaRPr sz="2400"/>
          </a:p>
          <a:p>
            <a:r>
              <a:rPr sz="2400"/>
              <a:t>4.其次，学校应该为受害者和欺凌者</a:t>
            </a:r>
            <a:r>
              <a:rPr sz="2400" u="sng">
                <a:solidFill>
                  <a:srgbClr val="FF0000"/>
                </a:solidFill>
              </a:rPr>
              <a:t>保持清晰的沟</a:t>
            </a:r>
            <a:endParaRPr sz="2400" u="sng">
              <a:solidFill>
                <a:srgbClr val="FF0000"/>
              </a:solidFill>
            </a:endParaRPr>
          </a:p>
          <a:p>
            <a:r>
              <a:rPr sz="2400" u="sng">
                <a:solidFill>
                  <a:srgbClr val="FF0000"/>
                </a:solidFill>
              </a:rPr>
              <a:t>通渠道</a:t>
            </a:r>
            <a:r>
              <a:rPr sz="2400"/>
              <a:t>，这样他们就不会压抑自己的感情。</a:t>
            </a:r>
            <a:r>
              <a:rPr sz="2400" baseline="30000"/>
              <a:t>2020无锡高三</a:t>
            </a:r>
            <a:endParaRPr sz="2400" baseline="30000"/>
          </a:p>
          <a:p>
            <a:r>
              <a:rPr sz="2400" baseline="30000"/>
              <a:t>期末应用文“校园霸凌”</a:t>
            </a:r>
            <a:endParaRPr sz="2400" baseline="30000"/>
          </a:p>
          <a:p>
            <a:pPr marL="342900" indent="-342900">
              <a:buFont typeface="Arial" panose="020B0604020202020204" pitchFamily="34" charset="0"/>
              <a:buChar char="•"/>
            </a:pPr>
            <a:r>
              <a:rPr sz="2400"/>
              <a:t>Second, it is urged that schools should </a:t>
            </a:r>
            <a:r>
              <a:rPr sz="2400" u="sng">
                <a:solidFill>
                  <a:srgbClr val="FF0000"/>
                </a:solidFill>
              </a:rPr>
              <a:t>maintain clear channels</a:t>
            </a:r>
            <a:endParaRPr sz="2400" u="sng">
              <a:solidFill>
                <a:srgbClr val="FF0000"/>
              </a:solidFill>
            </a:endParaRPr>
          </a:p>
          <a:p>
            <a:r>
              <a:rPr sz="2400" u="sng">
                <a:solidFill>
                  <a:srgbClr val="FF0000"/>
                </a:solidFill>
              </a:rPr>
              <a:t> of communication</a:t>
            </a:r>
            <a:r>
              <a:rPr sz="2400"/>
              <a:t> for both victims and bullies so that they </a:t>
            </a:r>
            <a:endParaRPr sz="2400"/>
          </a:p>
          <a:p>
            <a:r>
              <a:rPr sz="2400"/>
              <a:t>do not bottle up their feelings.</a:t>
            </a:r>
            <a:endParaRPr sz="2400"/>
          </a:p>
        </p:txBody>
      </p:sp>
      <p:pic>
        <p:nvPicPr>
          <p:cNvPr id="2" name="图片 1"/>
          <p:cNvPicPr>
            <a:picLocks noChangeAspect="1"/>
          </p:cNvPicPr>
          <p:nvPr/>
        </p:nvPicPr>
        <p:blipFill>
          <a:blip r:embed="rId4"/>
          <a:stretch>
            <a:fillRect/>
          </a:stretch>
        </p:blipFill>
        <p:spPr>
          <a:xfrm>
            <a:off x="9050020" y="2277110"/>
            <a:ext cx="3148330" cy="33121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linds(horizontal)">
                                      <p:cBhvr>
                                        <p:cTn id="30" dur="500"/>
                                        <p:tgtEl>
                                          <p:spTgt spid="3">
                                            <p:txEl>
                                              <p:pRg st="13" end="1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linds(horizontal)">
                                      <p:cBhvr>
                                        <p:cTn id="33" dur="500"/>
                                        <p:tgtEl>
                                          <p:spTgt spid="3">
                                            <p:txEl>
                                              <p:pRg st="14" end="1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5" end="15"/>
                                            </p:txEl>
                                          </p:spTgt>
                                        </p:tgtEl>
                                        <p:attrNameLst>
                                          <p:attrName>style.visibility</p:attrName>
                                        </p:attrNameLst>
                                      </p:cBhvr>
                                      <p:to>
                                        <p:strVal val="visible"/>
                                      </p:to>
                                    </p:set>
                                    <p:animEffect transition="in" filter="blinds(horizontal)">
                                      <p:cBhvr>
                                        <p:cTn id="36"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bond/bɒnd/ n.纽带;关系 v.增强信任关系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451350" y="836930"/>
            <a:ext cx="7590790" cy="5631180"/>
          </a:xfrm>
          <a:prstGeom prst="rect">
            <a:avLst/>
          </a:prstGeom>
          <a:noFill/>
        </p:spPr>
        <p:txBody>
          <a:bodyPr wrap="square" rtlCol="0" anchor="t">
            <a:spAutoFit/>
          </a:bodyPr>
          <a:lstStyle/>
          <a:p>
            <a:r>
              <a:rPr sz="2400"/>
              <a:t>1.他们之间</a:t>
            </a:r>
            <a:r>
              <a:rPr sz="2400" u="sng">
                <a:solidFill>
                  <a:srgbClr val="FF0000"/>
                </a:solidFill>
              </a:rPr>
              <a:t>播下了友谊的种子</a:t>
            </a:r>
            <a:r>
              <a:rPr sz="2400"/>
              <a:t>。</a:t>
            </a:r>
            <a:endParaRPr sz="2400"/>
          </a:p>
          <a:p>
            <a:pPr marL="342900" indent="-342900">
              <a:buFont typeface="Arial" panose="020B0604020202020204" pitchFamily="34" charset="0"/>
              <a:buChar char="•"/>
            </a:pPr>
            <a:r>
              <a:rPr sz="2400" u="sng">
                <a:solidFill>
                  <a:srgbClr val="FF0000"/>
                </a:solidFill>
              </a:rPr>
              <a:t>A bond of friendship </a:t>
            </a:r>
            <a:r>
              <a:rPr sz="2400"/>
              <a:t>has been forged between them.</a:t>
            </a:r>
            <a:endParaRPr sz="2400"/>
          </a:p>
          <a:p>
            <a:endParaRPr sz="2400"/>
          </a:p>
          <a:p>
            <a:r>
              <a:rPr sz="2400"/>
              <a:t>2.他意识到，尽管他的爷爷死于阿尔茨海默病，但</a:t>
            </a:r>
            <a:endParaRPr sz="2400"/>
          </a:p>
          <a:p>
            <a:r>
              <a:rPr sz="2400"/>
              <a:t>这永远不会</a:t>
            </a:r>
            <a:r>
              <a:rPr sz="2400" u="sng">
                <a:solidFill>
                  <a:srgbClr val="FF0000"/>
                </a:solidFill>
              </a:rPr>
              <a:t>剥夺他们</a:t>
            </a:r>
            <a:r>
              <a:rPr sz="2400"/>
              <a:t>彼此之间</a:t>
            </a:r>
            <a:r>
              <a:rPr sz="2400" u="sng">
                <a:solidFill>
                  <a:srgbClr val="FF0000"/>
                </a:solidFill>
              </a:rPr>
              <a:t>深厚的感情</a:t>
            </a:r>
            <a:r>
              <a:rPr sz="2400"/>
              <a:t>。</a:t>
            </a:r>
            <a:endParaRPr sz="2400"/>
          </a:p>
          <a:p>
            <a:pPr marL="342900" indent="-342900">
              <a:buFont typeface="Arial" panose="020B0604020202020204" pitchFamily="34" charset="0"/>
              <a:buChar char="•"/>
            </a:pPr>
            <a:r>
              <a:rPr sz="2400"/>
              <a:t>He realized that even though he had lost his grandpa </a:t>
            </a:r>
            <a:endParaRPr sz="2400"/>
          </a:p>
          <a:p>
            <a:r>
              <a:rPr sz="2400"/>
              <a:t>to Alzheimer’s disease, never would it </a:t>
            </a:r>
            <a:r>
              <a:rPr sz="2400" u="sng">
                <a:solidFill>
                  <a:srgbClr val="FF0000"/>
                </a:solidFill>
              </a:rPr>
              <a:t>deprive the deep</a:t>
            </a:r>
            <a:endParaRPr sz="2400" u="sng">
              <a:solidFill>
                <a:srgbClr val="FF0000"/>
              </a:solidFill>
            </a:endParaRPr>
          </a:p>
          <a:p>
            <a:r>
              <a:rPr sz="2400" u="sng">
                <a:solidFill>
                  <a:srgbClr val="FF0000"/>
                </a:solidFill>
              </a:rPr>
              <a:t> bond </a:t>
            </a:r>
            <a:r>
              <a:rPr sz="2400"/>
              <a:t>they had for each other.</a:t>
            </a:r>
            <a:endParaRPr sz="2400"/>
          </a:p>
          <a:p>
            <a:endParaRPr sz="2400"/>
          </a:p>
          <a:p>
            <a:r>
              <a:rPr sz="2400"/>
              <a:t>3.“一带一路”倡议的目标是促进丝绸之路沿线地区的</a:t>
            </a:r>
            <a:endParaRPr sz="2400"/>
          </a:p>
          <a:p>
            <a:r>
              <a:rPr sz="2400"/>
              <a:t>合作和贸易，</a:t>
            </a:r>
            <a:r>
              <a:rPr sz="2400" u="sng">
                <a:solidFill>
                  <a:srgbClr val="FF0000"/>
                </a:solidFill>
              </a:rPr>
              <a:t>加强</a:t>
            </a:r>
            <a:r>
              <a:rPr sz="2400"/>
              <a:t>中国与世界其他国家的</a:t>
            </a:r>
            <a:r>
              <a:rPr sz="2400" u="sng">
                <a:solidFill>
                  <a:srgbClr val="FF0000"/>
                </a:solidFill>
              </a:rPr>
              <a:t>联系</a:t>
            </a:r>
            <a:r>
              <a:rPr sz="2400"/>
              <a:t>。</a:t>
            </a:r>
            <a:endParaRPr sz="2400"/>
          </a:p>
          <a:p>
            <a:pPr marL="342900" indent="-342900">
              <a:buFont typeface="Arial" panose="020B0604020202020204" pitchFamily="34" charset="0"/>
              <a:buChar char="•"/>
            </a:pPr>
            <a:r>
              <a:rPr sz="2400"/>
              <a:t>The aim of the Belt and Road Initiative is to encourage </a:t>
            </a:r>
            <a:endParaRPr sz="2400"/>
          </a:p>
          <a:p>
            <a:r>
              <a:rPr sz="2400"/>
              <a:t>cooperation and trade across the historic Silk Road areas, </a:t>
            </a:r>
            <a:endParaRPr sz="2400"/>
          </a:p>
          <a:p>
            <a:r>
              <a:rPr sz="2400"/>
              <a:t>and </a:t>
            </a:r>
            <a:r>
              <a:rPr sz="2400" u="sng">
                <a:solidFill>
                  <a:srgbClr val="FF0000"/>
                </a:solidFill>
              </a:rPr>
              <a:t>strengthen the bond </a:t>
            </a:r>
            <a:r>
              <a:rPr sz="2400"/>
              <a:t>between China and the rest of </a:t>
            </a:r>
            <a:endParaRPr sz="2400"/>
          </a:p>
          <a:p>
            <a:r>
              <a:rPr sz="2400"/>
              <a:t>the world.</a:t>
            </a:r>
            <a:endParaRPr sz="2400"/>
          </a:p>
        </p:txBody>
      </p:sp>
      <p:pic>
        <p:nvPicPr>
          <p:cNvPr id="111" name="图片 110"/>
          <p:cNvPicPr/>
          <p:nvPr/>
        </p:nvPicPr>
        <p:blipFill>
          <a:blip r:embed="rId4"/>
          <a:stretch>
            <a:fillRect/>
          </a:stretch>
        </p:blipFill>
        <p:spPr>
          <a:xfrm>
            <a:off x="120650" y="981075"/>
            <a:ext cx="3221990" cy="2676525"/>
          </a:xfrm>
          <a:prstGeom prst="rect">
            <a:avLst/>
          </a:prstGeom>
          <a:noFill/>
          <a:ln w="9525">
            <a:noFill/>
          </a:ln>
        </p:spPr>
      </p:pic>
      <p:pic>
        <p:nvPicPr>
          <p:cNvPr id="112" name="图片 111"/>
          <p:cNvPicPr/>
          <p:nvPr/>
        </p:nvPicPr>
        <p:blipFill>
          <a:blip r:embed="rId5"/>
          <a:stretch>
            <a:fillRect/>
          </a:stretch>
        </p:blipFill>
        <p:spPr>
          <a:xfrm>
            <a:off x="572770" y="3734435"/>
            <a:ext cx="3721100" cy="29464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in hand/ɪn hænd/   在手头;可供使用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31180"/>
          </a:xfrm>
          <a:prstGeom prst="rect">
            <a:avLst/>
          </a:prstGeom>
          <a:noFill/>
        </p:spPr>
        <p:txBody>
          <a:bodyPr wrap="square" rtlCol="0" anchor="t">
            <a:spAutoFit/>
          </a:bodyPr>
          <a:lstStyle/>
          <a:p>
            <a:r>
              <a:rPr sz="2400"/>
              <a:t>1.保持积极性可以帮助你专注于</a:t>
            </a:r>
            <a:r>
              <a:rPr sz="2400" u="sng">
                <a:solidFill>
                  <a:srgbClr val="FF0000"/>
                </a:solidFill>
              </a:rPr>
              <a:t>手头的工作</a:t>
            </a:r>
            <a:r>
              <a:rPr sz="2400"/>
              <a:t>并取得成功。</a:t>
            </a:r>
            <a:endParaRPr sz="2400"/>
          </a:p>
          <a:p>
            <a:pPr marL="342900" indent="-342900">
              <a:buFont typeface="Arial" panose="020B0604020202020204" pitchFamily="34" charset="0"/>
              <a:buChar char="•"/>
            </a:pPr>
            <a:r>
              <a:rPr sz="2400"/>
              <a:t>Staying motivated can help you focus on </a:t>
            </a:r>
            <a:r>
              <a:rPr sz="2400" u="sng">
                <a:solidFill>
                  <a:srgbClr val="FF0000"/>
                </a:solidFill>
              </a:rPr>
              <a:t>the work in hand</a:t>
            </a:r>
            <a:r>
              <a:rPr sz="2400"/>
              <a:t> and achieve success.</a:t>
            </a:r>
            <a:endParaRPr sz="2400"/>
          </a:p>
          <a:p>
            <a:endParaRPr sz="2400"/>
          </a:p>
          <a:p>
            <a:r>
              <a:rPr sz="2400"/>
              <a:t>2.我坐在温暖的夜晚，</a:t>
            </a:r>
            <a:r>
              <a:rPr sz="2400" u="sng">
                <a:solidFill>
                  <a:srgbClr val="FF0000"/>
                </a:solidFill>
              </a:rPr>
              <a:t>手里拿着一杯冷饮</a:t>
            </a:r>
            <a:r>
              <a:rPr sz="2400"/>
              <a:t>，回想着这一天</a:t>
            </a:r>
            <a:endParaRPr sz="2400"/>
          </a:p>
          <a:p>
            <a:r>
              <a:rPr sz="2400"/>
              <a:t>——这是神奇的一天!</a:t>
            </a:r>
            <a:endParaRPr sz="2400"/>
          </a:p>
          <a:p>
            <a:pPr marL="342900" indent="-342900">
              <a:buFont typeface="Arial" panose="020B0604020202020204" pitchFamily="34" charset="0"/>
              <a:buChar char="•"/>
            </a:pPr>
            <a:r>
              <a:rPr sz="2400"/>
              <a:t>I am sitting in the warm night air </a:t>
            </a:r>
            <a:r>
              <a:rPr sz="2400" u="sng">
                <a:solidFill>
                  <a:srgbClr val="FF0000"/>
                </a:solidFill>
              </a:rPr>
              <a:t>with a cold drink in my hand</a:t>
            </a:r>
            <a:r>
              <a:rPr sz="2400"/>
              <a:t> </a:t>
            </a:r>
            <a:endParaRPr sz="2400"/>
          </a:p>
          <a:p>
            <a:r>
              <a:rPr sz="2400"/>
              <a:t>and reflecting on the day---a day of pure magic!</a:t>
            </a:r>
            <a:endParaRPr sz="2400"/>
          </a:p>
          <a:p>
            <a:endParaRPr sz="2400"/>
          </a:p>
          <a:p>
            <a:r>
              <a:rPr sz="2400"/>
              <a:t>3.同时，你最好</a:t>
            </a:r>
            <a:r>
              <a:rPr sz="2400" u="sng">
                <a:solidFill>
                  <a:srgbClr val="7030A0"/>
                </a:solidFill>
              </a:rPr>
              <a:t>随身携带一本字典</a:t>
            </a:r>
            <a:r>
              <a:rPr sz="2400"/>
              <a:t>，查找不熟悉的单词。</a:t>
            </a:r>
            <a:endParaRPr sz="2400"/>
          </a:p>
          <a:p>
            <a:pPr marL="342900" indent="-342900">
              <a:buFont typeface="Arial" panose="020B0604020202020204" pitchFamily="34" charset="0"/>
              <a:buChar char="•"/>
            </a:pPr>
            <a:r>
              <a:rPr sz="2400"/>
              <a:t>Meanwhile, you’d better </a:t>
            </a:r>
            <a:r>
              <a:rPr sz="2400" u="sng">
                <a:solidFill>
                  <a:srgbClr val="7030A0"/>
                </a:solidFill>
              </a:rPr>
              <a:t>keep a dictionary close at hand</a:t>
            </a:r>
            <a:r>
              <a:rPr sz="2400">
                <a:solidFill>
                  <a:srgbClr val="7030A0"/>
                </a:solidFill>
              </a:rPr>
              <a:t> </a:t>
            </a:r>
            <a:r>
              <a:rPr sz="2400"/>
              <a:t>to </a:t>
            </a:r>
            <a:endParaRPr sz="2400"/>
          </a:p>
          <a:p>
            <a:r>
              <a:rPr sz="2400"/>
              <a:t>look up unfamiliar words.</a:t>
            </a:r>
            <a:endParaRPr sz="2400"/>
          </a:p>
          <a:p>
            <a:endParaRPr sz="2400"/>
          </a:p>
          <a:p>
            <a:r>
              <a:rPr sz="2400"/>
              <a:t>4.如果我有困难，迈克总是愿意</a:t>
            </a:r>
            <a:r>
              <a:rPr sz="2400" u="sng">
                <a:solidFill>
                  <a:srgbClr val="7030A0"/>
                </a:solidFill>
              </a:rPr>
              <a:t>帮助我</a:t>
            </a:r>
            <a:r>
              <a:rPr sz="2400"/>
              <a:t>。</a:t>
            </a:r>
            <a:endParaRPr sz="2400"/>
          </a:p>
          <a:p>
            <a:pPr marL="342900" indent="-342900">
              <a:buFont typeface="Arial" panose="020B0604020202020204" pitchFamily="34" charset="0"/>
              <a:buChar char="•"/>
            </a:pPr>
            <a:r>
              <a:rPr sz="2400"/>
              <a:t>If I am in trouble, Mike is always willing to </a:t>
            </a:r>
            <a:r>
              <a:rPr sz="2400" u="sng">
                <a:solidFill>
                  <a:srgbClr val="7030A0"/>
                </a:solidFill>
              </a:rPr>
              <a:t>lend/give me a hand</a:t>
            </a:r>
            <a:endParaRPr sz="2400" u="sng">
              <a:solidFill>
                <a:srgbClr val="7030A0"/>
              </a:solidFill>
            </a:endParaRPr>
          </a:p>
          <a:p>
            <a:r>
              <a:rPr sz="2400" u="sng">
                <a:solidFill>
                  <a:srgbClr val="7030A0"/>
                </a:solidFill>
              </a:rPr>
              <a:t>/do me a favor.</a:t>
            </a:r>
            <a:endParaRPr sz="2400" u="sng">
              <a:solidFill>
                <a:srgbClr val="7030A0"/>
              </a:solidFill>
            </a:endParaRPr>
          </a:p>
        </p:txBody>
      </p:sp>
      <p:pic>
        <p:nvPicPr>
          <p:cNvPr id="114" name="图片 113"/>
          <p:cNvPicPr/>
          <p:nvPr/>
        </p:nvPicPr>
        <p:blipFill>
          <a:blip r:embed="rId4"/>
          <a:stretch>
            <a:fillRect/>
          </a:stretch>
        </p:blipFill>
        <p:spPr>
          <a:xfrm>
            <a:off x="9337675" y="1701165"/>
            <a:ext cx="2799080" cy="2397125"/>
          </a:xfrm>
          <a:prstGeom prst="rect">
            <a:avLst/>
          </a:prstGeom>
          <a:noFill/>
          <a:ln w="9525">
            <a:noFill/>
          </a:ln>
        </p:spPr>
      </p:pic>
      <p:pic>
        <p:nvPicPr>
          <p:cNvPr id="115" name="图片 114"/>
          <p:cNvPicPr/>
          <p:nvPr/>
        </p:nvPicPr>
        <p:blipFill>
          <a:blip r:embed="rId5"/>
          <a:stretch>
            <a:fillRect/>
          </a:stretch>
        </p:blipFill>
        <p:spPr>
          <a:xfrm>
            <a:off x="8761730" y="4098290"/>
            <a:ext cx="3280410" cy="27603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linds(horizontal)">
                                      <p:cBhvr>
                                        <p:cTn id="33" dur="500"/>
                                        <p:tgtEl>
                                          <p:spTgt spid="3">
                                            <p:txEl>
                                              <p:pRg st="13" end="13"/>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blinds(horizontal)">
                                      <p:cBhvr>
                                        <p:cTn id="3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in hand/ɪn hænd/   在手头;可供使用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64795" y="764540"/>
            <a:ext cx="11878945" cy="6609715"/>
          </a:xfrm>
          <a:prstGeom prst="rect">
            <a:avLst/>
          </a:prstGeom>
          <a:noFill/>
        </p:spPr>
        <p:txBody>
          <a:bodyPr wrap="square" rtlCol="0" anchor="t">
            <a:spAutoFit/>
          </a:bodyPr>
          <a:lstStyle/>
          <a:p>
            <a:r>
              <a:rPr sz="2400"/>
              <a:t>5.</a:t>
            </a:r>
            <a:r>
              <a:rPr sz="2400" u="sng">
                <a:solidFill>
                  <a:srgbClr val="7030A0"/>
                </a:solidFill>
              </a:rPr>
              <a:t>一方面</a:t>
            </a:r>
            <a:r>
              <a:rPr sz="2400"/>
              <a:t>，共享单车使人们出行非常方便，有助于实现低碳生活方式。</a:t>
            </a:r>
            <a:r>
              <a:rPr sz="2400" u="sng">
                <a:solidFill>
                  <a:srgbClr val="7030A0"/>
                </a:solidFill>
              </a:rPr>
              <a:t>另一方面</a:t>
            </a:r>
            <a:r>
              <a:rPr sz="2400"/>
              <a:t>，随意停车经常给人们带来困扰，一些共享单车甚至因不明原因被损坏。</a:t>
            </a:r>
            <a:endParaRPr sz="2400"/>
          </a:p>
          <a:p>
            <a:pPr marL="342900" indent="-342900">
              <a:buFont typeface="Arial" panose="020B0604020202020204" pitchFamily="34" charset="0"/>
              <a:buChar char="•"/>
            </a:pPr>
            <a:r>
              <a:rPr sz="2400" u="sng">
                <a:solidFill>
                  <a:srgbClr val="7030A0"/>
                </a:solidFill>
              </a:rPr>
              <a:t>On the one hand</a:t>
            </a:r>
            <a:r>
              <a:rPr sz="2400"/>
              <a:t>, bike sharing makes it very convenient for people to travel and contribute to a low carbon lifestyle.</a:t>
            </a:r>
            <a:r>
              <a:rPr sz="2400">
                <a:solidFill>
                  <a:srgbClr val="7030A0"/>
                </a:solidFill>
              </a:rPr>
              <a:t> </a:t>
            </a:r>
            <a:r>
              <a:rPr sz="2400" u="sng">
                <a:solidFill>
                  <a:srgbClr val="7030A0"/>
                </a:solidFill>
              </a:rPr>
              <a:t>On the other hand</a:t>
            </a:r>
            <a:r>
              <a:rPr sz="2400"/>
              <a:t>, random parking frequently bothers people, and some shared bikes are even left damaged for unknown reasons.</a:t>
            </a:r>
            <a:endParaRPr sz="2400"/>
          </a:p>
          <a:p>
            <a:endParaRPr sz="2400"/>
          </a:p>
          <a:p>
            <a:r>
              <a:rPr sz="2400"/>
              <a:t>6.在小笼包的故乡南翔，你会发现它们的制作方法不同——饺子多，汤少，而且饺子皮是</a:t>
            </a:r>
            <a:r>
              <a:rPr sz="2400" u="sng">
                <a:solidFill>
                  <a:srgbClr val="7030A0"/>
                </a:solidFill>
              </a:rPr>
              <a:t>用手压</a:t>
            </a:r>
            <a:r>
              <a:rPr sz="2400"/>
              <a:t>而不是卷起来的。</a:t>
            </a:r>
            <a:r>
              <a:rPr sz="2400" baseline="30000"/>
              <a:t>2023全国卷I语篇填词“中华美食小笼包”</a:t>
            </a:r>
            <a:endParaRPr sz="2400" baseline="30000"/>
          </a:p>
          <a:p>
            <a:pPr marL="342900" indent="-342900">
              <a:buFont typeface="Arial" panose="020B0604020202020204" pitchFamily="34" charset="0"/>
              <a:buChar char="•"/>
            </a:pPr>
            <a:r>
              <a:rPr sz="2400"/>
              <a:t>In Nanxiang, Xiao long bao’s birthplace,you will find</a:t>
            </a:r>
            <a:endParaRPr sz="2400"/>
          </a:p>
          <a:p>
            <a:r>
              <a:rPr sz="2400"/>
              <a:t>them prepared differently</a:t>
            </a:r>
            <a:r>
              <a:rPr lang="en-US" sz="2400"/>
              <a:t> </a:t>
            </a:r>
            <a:r>
              <a:rPr sz="2400"/>
              <a:t>more dumpling and less soup,</a:t>
            </a:r>
            <a:endParaRPr sz="2400"/>
          </a:p>
          <a:p>
            <a:r>
              <a:rPr sz="2400"/>
              <a:t>and the wrappers </a:t>
            </a:r>
            <a:r>
              <a:rPr sz="2400" u="sng">
                <a:solidFill>
                  <a:srgbClr val="7030A0"/>
                </a:solidFill>
              </a:rPr>
              <a:t>are pressed by hand</a:t>
            </a:r>
            <a:r>
              <a:rPr sz="2400"/>
              <a:t> rather than rolled.</a:t>
            </a:r>
            <a:endParaRPr sz="2400"/>
          </a:p>
          <a:p>
            <a:endParaRPr sz="2400" baseline="30000"/>
          </a:p>
          <a:p>
            <a:r>
              <a:rPr sz="2400"/>
              <a:t>7.她</a:t>
            </a:r>
            <a:r>
              <a:rPr sz="2400" u="sng">
                <a:solidFill>
                  <a:srgbClr val="7030A0"/>
                </a:solidFill>
              </a:rPr>
              <a:t>拉着我的手</a:t>
            </a:r>
            <a:r>
              <a:rPr sz="2400"/>
              <a:t>，把我领进了山洞。</a:t>
            </a:r>
            <a:endParaRPr sz="2400"/>
          </a:p>
          <a:p>
            <a:pPr marL="342900" indent="-342900">
              <a:buFont typeface="Arial" panose="020B0604020202020204" pitchFamily="34" charset="0"/>
              <a:buChar char="•"/>
            </a:pPr>
            <a:r>
              <a:rPr sz="2400"/>
              <a:t>She </a:t>
            </a:r>
            <a:r>
              <a:rPr sz="2400" u="sng">
                <a:solidFill>
                  <a:srgbClr val="7030A0"/>
                </a:solidFill>
              </a:rPr>
              <a:t>took me by the hand</a:t>
            </a:r>
            <a:r>
              <a:rPr sz="2400">
                <a:solidFill>
                  <a:srgbClr val="7030A0"/>
                </a:solidFill>
              </a:rPr>
              <a:t> </a:t>
            </a:r>
            <a:r>
              <a:rPr sz="2400"/>
              <a:t>and led me into the cave.</a:t>
            </a:r>
            <a:endParaRPr sz="2400"/>
          </a:p>
          <a:p>
            <a:endParaRPr sz="2400"/>
          </a:p>
          <a:p>
            <a:r>
              <a:rPr sz="2400"/>
              <a:t>8.婴儿</a:t>
            </a:r>
            <a:r>
              <a:rPr sz="2400" u="sng">
                <a:solidFill>
                  <a:srgbClr val="7030A0"/>
                </a:solidFill>
              </a:rPr>
              <a:t>用她的小手</a:t>
            </a:r>
            <a:r>
              <a:rPr sz="2400"/>
              <a:t>抓住我的手指。</a:t>
            </a:r>
            <a:endParaRPr sz="2400"/>
          </a:p>
          <a:p>
            <a:pPr marL="342900" indent="-342900">
              <a:buFont typeface="Arial" panose="020B0604020202020204" pitchFamily="34" charset="0"/>
              <a:buChar char="•"/>
            </a:pPr>
            <a:r>
              <a:rPr sz="2400"/>
              <a:t>The baby gripped my finger </a:t>
            </a:r>
            <a:r>
              <a:rPr sz="2400" u="sng">
                <a:solidFill>
                  <a:srgbClr val="7030A0"/>
                </a:solidFill>
              </a:rPr>
              <a:t>with her tiny hand</a:t>
            </a:r>
            <a:r>
              <a:rPr sz="2400"/>
              <a:t>.</a:t>
            </a:r>
            <a:endParaRPr sz="2400"/>
          </a:p>
          <a:p>
            <a:endParaRPr sz="2400"/>
          </a:p>
        </p:txBody>
      </p:sp>
      <p:pic>
        <p:nvPicPr>
          <p:cNvPr id="116" name="图片 115"/>
          <p:cNvPicPr/>
          <p:nvPr/>
        </p:nvPicPr>
        <p:blipFill>
          <a:blip r:embed="rId4"/>
          <a:stretch>
            <a:fillRect/>
          </a:stretch>
        </p:blipFill>
        <p:spPr>
          <a:xfrm>
            <a:off x="8773160" y="3613150"/>
            <a:ext cx="3273425" cy="31178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动作描写之“手”</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15290" y="836930"/>
            <a:ext cx="4176395" cy="6000750"/>
          </a:xfrm>
          <a:prstGeom prst="rect">
            <a:avLst/>
          </a:prstGeom>
          <a:noFill/>
        </p:spPr>
        <p:txBody>
          <a:bodyPr wrap="square" rtlCol="0" anchor="t">
            <a:spAutoFit/>
          </a:bodyPr>
          <a:lstStyle/>
          <a:p>
            <a:r>
              <a:rPr sz="2400"/>
              <a:t>1把某物给某人</a:t>
            </a:r>
            <a:endParaRPr sz="2400"/>
          </a:p>
          <a:p>
            <a:r>
              <a:rPr sz="2400"/>
              <a:t>2.伸出一只手</a:t>
            </a:r>
            <a:endParaRPr sz="2400"/>
          </a:p>
          <a:p>
            <a:r>
              <a:rPr sz="2400"/>
              <a:t>3.牵某人的手</a:t>
            </a:r>
            <a:endParaRPr sz="2400"/>
          </a:p>
          <a:p>
            <a:r>
              <a:rPr sz="2400"/>
              <a:t>4.伸手去抓住她的手</a:t>
            </a:r>
            <a:endParaRPr sz="2400"/>
          </a:p>
          <a:p>
            <a:r>
              <a:rPr sz="2400"/>
              <a:t>5.手里拿着钥匙</a:t>
            </a:r>
            <a:endParaRPr sz="2400"/>
          </a:p>
          <a:p>
            <a:r>
              <a:rPr sz="2400"/>
              <a:t>6.抓住我的手</a:t>
            </a:r>
            <a:endParaRPr sz="2400"/>
          </a:p>
          <a:p>
            <a:r>
              <a:rPr sz="2400"/>
              <a:t>7.拍手</a:t>
            </a:r>
            <a:endParaRPr sz="2400"/>
          </a:p>
          <a:p>
            <a:r>
              <a:rPr sz="2400"/>
              <a:t>8.举手</a:t>
            </a:r>
            <a:endParaRPr sz="2400"/>
          </a:p>
          <a:p>
            <a:r>
              <a:rPr sz="2400"/>
              <a:t>9.摊开手</a:t>
            </a:r>
            <a:endParaRPr sz="2400"/>
          </a:p>
          <a:p>
            <a:r>
              <a:rPr sz="2400"/>
              <a:t>10.搓手</a:t>
            </a:r>
            <a:endParaRPr sz="2400"/>
          </a:p>
          <a:p>
            <a:r>
              <a:rPr sz="2400"/>
              <a:t>11.用一只手接住球</a:t>
            </a:r>
            <a:endParaRPr sz="2400"/>
          </a:p>
          <a:p>
            <a:r>
              <a:rPr sz="2400"/>
              <a:t>12.与……握手</a:t>
            </a:r>
            <a:endParaRPr sz="2400"/>
          </a:p>
          <a:p>
            <a:r>
              <a:rPr sz="2400"/>
              <a:t>13.将……捧在手心</a:t>
            </a:r>
            <a:endParaRPr sz="2400"/>
          </a:p>
          <a:p>
            <a:r>
              <a:rPr sz="2400"/>
              <a:t>14.挥手</a:t>
            </a:r>
            <a:endParaRPr sz="2400"/>
          </a:p>
          <a:p>
            <a:r>
              <a:rPr sz="2400"/>
              <a:t>15.把双手深深插进口袋里</a:t>
            </a:r>
            <a:endParaRPr sz="2400"/>
          </a:p>
          <a:p>
            <a:r>
              <a:rPr sz="2400"/>
              <a:t>16.把手从他手里抽出</a:t>
            </a:r>
            <a:endParaRPr sz="2400"/>
          </a:p>
        </p:txBody>
      </p:sp>
      <p:sp>
        <p:nvSpPr>
          <p:cNvPr id="100" name="文本框 99"/>
          <p:cNvSpPr txBox="1"/>
          <p:nvPr/>
        </p:nvSpPr>
        <p:spPr>
          <a:xfrm>
            <a:off x="4009073" y="826135"/>
            <a:ext cx="5080000" cy="6000750"/>
          </a:xfrm>
          <a:prstGeom prst="rect">
            <a:avLst/>
          </a:prstGeom>
          <a:noFill/>
          <a:ln w="9525">
            <a:noFill/>
          </a:ln>
        </p:spPr>
        <p:txBody>
          <a:bodyPr>
            <a:spAutoFit/>
          </a:bodyPr>
          <a:lstStyle/>
          <a:p>
            <a:pPr indent="0"/>
            <a:r>
              <a:rPr lang="en-US" sz="2400" b="0">
                <a:solidFill>
                  <a:srgbClr val="7030A0"/>
                </a:solidFill>
                <a:latin typeface="Times New Roman" panose="02020603050405020304" pitchFamily="18" charset="0"/>
                <a:ea typeface="宋体" panose="02010600030101010101" pitchFamily="2" charset="-122"/>
              </a:rPr>
              <a:t>1.hand sth to sb </a:t>
            </a:r>
            <a:endParaRPr lang="en-US" sz="2400" b="0">
              <a:solidFill>
                <a:srgbClr val="7030A0"/>
              </a:solidFill>
              <a:latin typeface="Times New Roman" panose="02020603050405020304" pitchFamily="18" charset="0"/>
              <a:ea typeface="宋体" panose="02010600030101010101" pitchFamily="2" charset="-122"/>
            </a:endParaRPr>
          </a:p>
          <a:p>
            <a:pPr indent="0"/>
            <a:r>
              <a:rPr lang="en-US" sz="2400" b="0">
                <a:solidFill>
                  <a:srgbClr val="7030A0"/>
                </a:solidFill>
                <a:latin typeface="Times New Roman" panose="02020603050405020304" pitchFamily="18" charset="0"/>
                <a:ea typeface="宋体" panose="02010600030101010101" pitchFamily="2" charset="-122"/>
              </a:rPr>
              <a:t>2.extend/hold/stretch /reach out a hand</a:t>
            </a:r>
            <a:endParaRPr lang="en-US" sz="2400" b="0">
              <a:solidFill>
                <a:srgbClr val="7030A0"/>
              </a:solidFill>
              <a:latin typeface="Times New Roman" panose="02020603050405020304" pitchFamily="18" charset="0"/>
              <a:ea typeface="宋体" panose="02010600030101010101" pitchFamily="2" charset="-122"/>
            </a:endParaRPr>
          </a:p>
          <a:p>
            <a:pPr indent="0"/>
            <a:r>
              <a:rPr lang="en-US" sz="2400" b="0">
                <a:solidFill>
                  <a:srgbClr val="7030A0"/>
                </a:solidFill>
                <a:latin typeface="Times New Roman" panose="02020603050405020304" pitchFamily="18" charset="0"/>
                <a:ea typeface="宋体" panose="02010600030101010101" pitchFamily="2" charset="-122"/>
              </a:rPr>
              <a:t>3.take one’s hand</a:t>
            </a:r>
            <a:endParaRPr lang="en-US" sz="2400" b="0">
              <a:solidFill>
                <a:srgbClr val="7030A0"/>
              </a:solidFill>
              <a:latin typeface="Times New Roman" panose="02020603050405020304" pitchFamily="18" charset="0"/>
              <a:ea typeface="宋体" panose="02010600030101010101" pitchFamily="2" charset="-122"/>
            </a:endParaRPr>
          </a:p>
          <a:p>
            <a:pPr indent="0"/>
            <a:r>
              <a:rPr lang="en-US" sz="2400" b="0">
                <a:solidFill>
                  <a:srgbClr val="7030A0"/>
                </a:solidFill>
                <a:latin typeface="Times New Roman" panose="02020603050405020304" pitchFamily="18" charset="0"/>
                <a:ea typeface="宋体" panose="02010600030101010101" pitchFamily="2" charset="-122"/>
              </a:rPr>
              <a:t>4.reach for her hand</a:t>
            </a:r>
            <a:endParaRPr 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5.hold the key in his hand</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6.take hold of/seize my hand</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7.clap one’s hands</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8.raise/put up one’s hands</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9.spread one’s hands</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10.rub her hands together</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11.catch the ball in one hand</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12.shake hands with</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13.cup...in one’s hands</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14.wave one’s hand</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15.dig his hands deep into his pockets</a:t>
            </a:r>
            <a:endParaRPr lang="en-US" altLang="en-US" sz="2400" b="0">
              <a:solidFill>
                <a:srgbClr val="7030A0"/>
              </a:solidFill>
              <a:latin typeface="Times New Roman" panose="02020603050405020304" pitchFamily="18" charset="0"/>
              <a:ea typeface="宋体" panose="02010600030101010101" pitchFamily="2" charset="-122"/>
            </a:endParaRPr>
          </a:p>
          <a:p>
            <a:pPr indent="0"/>
            <a:r>
              <a:rPr lang="en-US" altLang="en-US" sz="2400" b="0">
                <a:solidFill>
                  <a:srgbClr val="7030A0"/>
                </a:solidFill>
                <a:latin typeface="Times New Roman" panose="02020603050405020304" pitchFamily="18" charset="0"/>
                <a:ea typeface="宋体" panose="02010600030101010101" pitchFamily="2" charset="-122"/>
              </a:rPr>
              <a:t>16.withdraw his hands from his grasp</a:t>
            </a:r>
            <a:endParaRPr lang="en-US" altLang="en-US" sz="2400" b="0">
              <a:solidFill>
                <a:srgbClr val="7030A0"/>
              </a:solidFill>
              <a:latin typeface="Times New Roman" panose="02020603050405020304" pitchFamily="18" charset="0"/>
              <a:ea typeface="宋体" panose="02010600030101010101" pitchFamily="2" charset="-122"/>
            </a:endParaRPr>
          </a:p>
        </p:txBody>
      </p:sp>
      <p:pic>
        <p:nvPicPr>
          <p:cNvPr id="113" name="图片 112"/>
          <p:cNvPicPr/>
          <p:nvPr>
            <p:custDataLst>
              <p:tags r:id="rId4"/>
            </p:custDataLst>
          </p:nvPr>
        </p:nvPicPr>
        <p:blipFill>
          <a:blip r:embed="rId5"/>
          <a:stretch>
            <a:fillRect/>
          </a:stretch>
        </p:blipFill>
        <p:spPr>
          <a:xfrm>
            <a:off x="8977630" y="847725"/>
            <a:ext cx="3378200" cy="2931160"/>
          </a:xfrm>
          <a:prstGeom prst="rect">
            <a:avLst/>
          </a:prstGeom>
          <a:noFill/>
          <a:ln w="9525">
            <a:noFill/>
          </a:ln>
        </p:spPr>
      </p:pic>
      <p:pic>
        <p:nvPicPr>
          <p:cNvPr id="104" name="图片 103"/>
          <p:cNvPicPr/>
          <p:nvPr>
            <p:custDataLst>
              <p:tags r:id="rId6"/>
            </p:custDataLst>
          </p:nvPr>
        </p:nvPicPr>
        <p:blipFill>
          <a:blip r:embed="rId7"/>
          <a:stretch>
            <a:fillRect/>
          </a:stretch>
        </p:blipFill>
        <p:spPr>
          <a:xfrm>
            <a:off x="9089390" y="3861435"/>
            <a:ext cx="3321050" cy="27863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blinds(horizontal)">
                                      <p:cBhvr>
                                        <p:cTn id="7" dur="500"/>
                                        <p:tgtEl>
                                          <p:spTgt spid="10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
                                            <p:txEl>
                                              <p:pRg st="1" end="1"/>
                                            </p:txEl>
                                          </p:spTgt>
                                        </p:tgtEl>
                                        <p:attrNameLst>
                                          <p:attrName>style.visibility</p:attrName>
                                        </p:attrNameLst>
                                      </p:cBhvr>
                                      <p:to>
                                        <p:strVal val="visible"/>
                                      </p:to>
                                    </p:set>
                                    <p:animEffect transition="in" filter="blinds(horizontal)">
                                      <p:cBhvr>
                                        <p:cTn id="10" dur="500"/>
                                        <p:tgtEl>
                                          <p:spTgt spid="100">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animEffect transition="in" filter="blinds(horizontal)">
                                      <p:cBhvr>
                                        <p:cTn id="13" dur="500"/>
                                        <p:tgtEl>
                                          <p:spTgt spid="100">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0">
                                            <p:txEl>
                                              <p:pRg st="3" end="3"/>
                                            </p:txEl>
                                          </p:spTgt>
                                        </p:tgtEl>
                                        <p:attrNameLst>
                                          <p:attrName>style.visibility</p:attrName>
                                        </p:attrNameLst>
                                      </p:cBhvr>
                                      <p:to>
                                        <p:strVal val="visible"/>
                                      </p:to>
                                    </p:set>
                                    <p:animEffect transition="in" filter="blinds(horizontal)">
                                      <p:cBhvr>
                                        <p:cTn id="16" dur="500"/>
                                        <p:tgtEl>
                                          <p:spTgt spid="100">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00">
                                            <p:txEl>
                                              <p:pRg st="4" end="4"/>
                                            </p:txEl>
                                          </p:spTgt>
                                        </p:tgtEl>
                                        <p:attrNameLst>
                                          <p:attrName>style.visibility</p:attrName>
                                        </p:attrNameLst>
                                      </p:cBhvr>
                                      <p:to>
                                        <p:strVal val="visible"/>
                                      </p:to>
                                    </p:set>
                                    <p:animEffect transition="in" filter="blinds(horizontal)">
                                      <p:cBhvr>
                                        <p:cTn id="19" dur="500"/>
                                        <p:tgtEl>
                                          <p:spTgt spid="100">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00">
                                            <p:txEl>
                                              <p:pRg st="5" end="5"/>
                                            </p:txEl>
                                          </p:spTgt>
                                        </p:tgtEl>
                                        <p:attrNameLst>
                                          <p:attrName>style.visibility</p:attrName>
                                        </p:attrNameLst>
                                      </p:cBhvr>
                                      <p:to>
                                        <p:strVal val="visible"/>
                                      </p:to>
                                    </p:set>
                                    <p:animEffect transition="in" filter="blinds(horizontal)">
                                      <p:cBhvr>
                                        <p:cTn id="22" dur="500"/>
                                        <p:tgtEl>
                                          <p:spTgt spid="100">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0">
                                            <p:txEl>
                                              <p:pRg st="6" end="6"/>
                                            </p:txEl>
                                          </p:spTgt>
                                        </p:tgtEl>
                                        <p:attrNameLst>
                                          <p:attrName>style.visibility</p:attrName>
                                        </p:attrNameLst>
                                      </p:cBhvr>
                                      <p:to>
                                        <p:strVal val="visible"/>
                                      </p:to>
                                    </p:set>
                                    <p:animEffect transition="in" filter="blinds(horizontal)">
                                      <p:cBhvr>
                                        <p:cTn id="25" dur="500"/>
                                        <p:tgtEl>
                                          <p:spTgt spid="100">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0">
                                            <p:txEl>
                                              <p:pRg st="7" end="7"/>
                                            </p:txEl>
                                          </p:spTgt>
                                        </p:tgtEl>
                                        <p:attrNameLst>
                                          <p:attrName>style.visibility</p:attrName>
                                        </p:attrNameLst>
                                      </p:cBhvr>
                                      <p:to>
                                        <p:strVal val="visible"/>
                                      </p:to>
                                    </p:set>
                                    <p:animEffect transition="in" filter="blinds(horizontal)">
                                      <p:cBhvr>
                                        <p:cTn id="28" dur="500"/>
                                        <p:tgtEl>
                                          <p:spTgt spid="10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0">
                                            <p:txEl>
                                              <p:pRg st="8" end="8"/>
                                            </p:txEl>
                                          </p:spTgt>
                                        </p:tgtEl>
                                        <p:attrNameLst>
                                          <p:attrName>style.visibility</p:attrName>
                                        </p:attrNameLst>
                                      </p:cBhvr>
                                      <p:to>
                                        <p:strVal val="visible"/>
                                      </p:to>
                                    </p:set>
                                    <p:animEffect transition="in" filter="blinds(horizontal)">
                                      <p:cBhvr>
                                        <p:cTn id="33" dur="500"/>
                                        <p:tgtEl>
                                          <p:spTgt spid="100">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00">
                                            <p:txEl>
                                              <p:pRg st="9" end="9"/>
                                            </p:txEl>
                                          </p:spTgt>
                                        </p:tgtEl>
                                        <p:attrNameLst>
                                          <p:attrName>style.visibility</p:attrName>
                                        </p:attrNameLst>
                                      </p:cBhvr>
                                      <p:to>
                                        <p:strVal val="visible"/>
                                      </p:to>
                                    </p:set>
                                    <p:animEffect transition="in" filter="blinds(horizontal)">
                                      <p:cBhvr>
                                        <p:cTn id="36" dur="500"/>
                                        <p:tgtEl>
                                          <p:spTgt spid="100">
                                            <p:txEl>
                                              <p:pRg st="9" end="9"/>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00">
                                            <p:txEl>
                                              <p:pRg st="10" end="10"/>
                                            </p:txEl>
                                          </p:spTgt>
                                        </p:tgtEl>
                                        <p:attrNameLst>
                                          <p:attrName>style.visibility</p:attrName>
                                        </p:attrNameLst>
                                      </p:cBhvr>
                                      <p:to>
                                        <p:strVal val="visible"/>
                                      </p:to>
                                    </p:set>
                                    <p:animEffect transition="in" filter="blinds(horizontal)">
                                      <p:cBhvr>
                                        <p:cTn id="39" dur="500"/>
                                        <p:tgtEl>
                                          <p:spTgt spid="100">
                                            <p:txEl>
                                              <p:pRg st="10" end="10"/>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00">
                                            <p:txEl>
                                              <p:pRg st="11" end="11"/>
                                            </p:txEl>
                                          </p:spTgt>
                                        </p:tgtEl>
                                        <p:attrNameLst>
                                          <p:attrName>style.visibility</p:attrName>
                                        </p:attrNameLst>
                                      </p:cBhvr>
                                      <p:to>
                                        <p:strVal val="visible"/>
                                      </p:to>
                                    </p:set>
                                    <p:animEffect transition="in" filter="blinds(horizontal)">
                                      <p:cBhvr>
                                        <p:cTn id="42" dur="500"/>
                                        <p:tgtEl>
                                          <p:spTgt spid="100">
                                            <p:txEl>
                                              <p:pRg st="11" end="11"/>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100">
                                            <p:txEl>
                                              <p:pRg st="12" end="12"/>
                                            </p:txEl>
                                          </p:spTgt>
                                        </p:tgtEl>
                                        <p:attrNameLst>
                                          <p:attrName>style.visibility</p:attrName>
                                        </p:attrNameLst>
                                      </p:cBhvr>
                                      <p:to>
                                        <p:strVal val="visible"/>
                                      </p:to>
                                    </p:set>
                                    <p:animEffect transition="in" filter="blinds(horizontal)">
                                      <p:cBhvr>
                                        <p:cTn id="45" dur="500"/>
                                        <p:tgtEl>
                                          <p:spTgt spid="100">
                                            <p:txEl>
                                              <p:pRg st="12" end="12"/>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100">
                                            <p:txEl>
                                              <p:pRg st="13" end="13"/>
                                            </p:txEl>
                                          </p:spTgt>
                                        </p:tgtEl>
                                        <p:attrNameLst>
                                          <p:attrName>style.visibility</p:attrName>
                                        </p:attrNameLst>
                                      </p:cBhvr>
                                      <p:to>
                                        <p:strVal val="visible"/>
                                      </p:to>
                                    </p:set>
                                    <p:animEffect transition="in" filter="blinds(horizontal)">
                                      <p:cBhvr>
                                        <p:cTn id="48" dur="500"/>
                                        <p:tgtEl>
                                          <p:spTgt spid="100">
                                            <p:txEl>
                                              <p:pRg st="13" end="13"/>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00">
                                            <p:txEl>
                                              <p:pRg st="14" end="14"/>
                                            </p:txEl>
                                          </p:spTgt>
                                        </p:tgtEl>
                                        <p:attrNameLst>
                                          <p:attrName>style.visibility</p:attrName>
                                        </p:attrNameLst>
                                      </p:cBhvr>
                                      <p:to>
                                        <p:strVal val="visible"/>
                                      </p:to>
                                    </p:set>
                                    <p:animEffect transition="in" filter="blinds(horizontal)">
                                      <p:cBhvr>
                                        <p:cTn id="51" dur="500"/>
                                        <p:tgtEl>
                                          <p:spTgt spid="100">
                                            <p:txEl>
                                              <p:pRg st="14" end="14"/>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00">
                                            <p:txEl>
                                              <p:pRg st="15" end="15"/>
                                            </p:txEl>
                                          </p:spTgt>
                                        </p:tgtEl>
                                        <p:attrNameLst>
                                          <p:attrName>style.visibility</p:attrName>
                                        </p:attrNameLst>
                                      </p:cBhvr>
                                      <p:to>
                                        <p:strVal val="visible"/>
                                      </p:to>
                                    </p:set>
                                    <p:animEffect transition="in" filter="blinds(horizontal)">
                                      <p:cBhvr>
                                        <p:cTn id="54" dur="500"/>
                                        <p:tgtEl>
                                          <p:spTgt spid="10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tale/teɪl/  n.故事;叙述</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3415030"/>
          </a:xfrm>
          <a:prstGeom prst="rect">
            <a:avLst/>
          </a:prstGeom>
          <a:noFill/>
        </p:spPr>
        <p:txBody>
          <a:bodyPr wrap="square" rtlCol="0" anchor="t">
            <a:spAutoFit/>
          </a:bodyPr>
          <a:lstStyle/>
          <a:p>
            <a:r>
              <a:rPr lang="en-US" altLang="zh-CN" sz="2400" dirty="0"/>
              <a:t>1</a:t>
            </a:r>
            <a:r>
              <a:rPr lang="zh-CN" altLang="en-US" sz="2400" dirty="0"/>
              <a:t>.多年来，</a:t>
            </a:r>
            <a:r>
              <a:rPr lang="zh-CN" altLang="en-US" sz="2400" u="sng" dirty="0">
                <a:solidFill>
                  <a:srgbClr val="FF0000"/>
                </a:solidFill>
              </a:rPr>
              <a:t>中国民间故事</a:t>
            </a:r>
            <a:r>
              <a:rPr lang="zh-CN" altLang="en-US" sz="2400" dirty="0"/>
              <a:t>深受中国人民的喜爱，并被反复讲述。在</a:t>
            </a:r>
            <a:r>
              <a:rPr lang="zh-CN" altLang="en-US" sz="2400" u="sng" dirty="0">
                <a:solidFill>
                  <a:srgbClr val="FF0000"/>
                </a:solidFill>
              </a:rPr>
              <a:t>众多</a:t>
            </a:r>
            <a:endParaRPr lang="zh-CN" altLang="en-US" sz="2400" u="sng" dirty="0">
              <a:solidFill>
                <a:srgbClr val="FF0000"/>
              </a:solidFill>
            </a:endParaRPr>
          </a:p>
          <a:p>
            <a:r>
              <a:rPr lang="zh-CN" altLang="en-US" sz="2400" u="sng" dirty="0">
                <a:solidFill>
                  <a:srgbClr val="FF0000"/>
                </a:solidFill>
              </a:rPr>
              <a:t>的民间故事</a:t>
            </a:r>
            <a:r>
              <a:rPr lang="zh-CN" altLang="en-US" sz="2400" dirty="0"/>
              <a:t>中，有四个故事特别受欢迎，它们被称为</a:t>
            </a:r>
            <a:r>
              <a:rPr lang="zh-CN" altLang="en-US" sz="2400" u="sng" dirty="0">
                <a:solidFill>
                  <a:srgbClr val="FF0000"/>
                </a:solidFill>
              </a:rPr>
              <a:t>中国四大民间故事</a:t>
            </a:r>
            <a:r>
              <a:rPr lang="zh-CN" altLang="en-US" sz="2400" dirty="0"/>
              <a:t>，</a:t>
            </a:r>
            <a:endParaRPr lang="zh-CN" altLang="en-US" sz="2400" dirty="0"/>
          </a:p>
          <a:p>
            <a:r>
              <a:rPr lang="zh-CN" altLang="en-US" sz="2400" dirty="0"/>
              <a:t>分别是《梁山伯与祝英台》、《白蛇传》、《牛郎织女》和《孟姜女哭长城》。</a:t>
            </a:r>
            <a:endParaRPr lang="zh-CN" altLang="en-US" sz="2400" dirty="0"/>
          </a:p>
          <a:p>
            <a:pPr marL="342900" indent="-342900">
              <a:buFont typeface="Arial" panose="020B0604020202020204" pitchFamily="34" charset="0"/>
              <a:buChar char="•"/>
            </a:pPr>
            <a:r>
              <a:rPr lang="zh-CN" altLang="en-US" sz="2400" dirty="0"/>
              <a:t>For years, </a:t>
            </a:r>
            <a:r>
              <a:rPr lang="zh-CN" altLang="en-US" sz="2400" u="sng" dirty="0">
                <a:solidFill>
                  <a:srgbClr val="FF0000"/>
                </a:solidFill>
              </a:rPr>
              <a:t>Chinese folktales</a:t>
            </a:r>
            <a:r>
              <a:rPr lang="zh-CN" altLang="en-US" sz="2400" dirty="0"/>
              <a:t> are loved and repeatedly retold by Chinese people. Among </a:t>
            </a:r>
            <a:r>
              <a:rPr lang="zh-CN" altLang="en-US" sz="2400" u="sng" dirty="0">
                <a:solidFill>
                  <a:srgbClr val="FF0000"/>
                </a:solidFill>
              </a:rPr>
              <a:t>numerous folktales</a:t>
            </a:r>
            <a:r>
              <a:rPr lang="zh-CN" altLang="en-US" sz="2400" dirty="0"/>
              <a:t>, four stories are particularly popular and they are called </a:t>
            </a:r>
            <a:r>
              <a:rPr lang="zh-CN" altLang="en-US" sz="2400" u="sng" dirty="0">
                <a:solidFill>
                  <a:srgbClr val="FF0000"/>
                </a:solidFill>
              </a:rPr>
              <a:t>Four Great Chinese Folktales</a:t>
            </a:r>
            <a:r>
              <a:rPr lang="zh-CN" altLang="en-US" sz="2400" dirty="0"/>
              <a:t>, including </a:t>
            </a:r>
            <a:r>
              <a:rPr lang="zh-CN" altLang="en-US" sz="2400" i="1" dirty="0"/>
              <a:t>Butterfly Lovers, Legend of the White Snake, the Cowherd and Weaving Girl and Lady Meng Jiang.</a:t>
            </a:r>
            <a:endParaRPr lang="zh-CN" altLang="en-US" sz="2400" dirty="0"/>
          </a:p>
          <a:p>
            <a:endParaRPr lang="zh-CN" altLang="en-US" sz="2400" dirty="0"/>
          </a:p>
          <a:p>
            <a:endParaRPr lang="zh-CN" altLang="en-US" sz="2400" dirty="0"/>
          </a:p>
        </p:txBody>
      </p:sp>
      <p:pic>
        <p:nvPicPr>
          <p:cNvPr id="101" name="图片 100"/>
          <p:cNvPicPr/>
          <p:nvPr/>
        </p:nvPicPr>
        <p:blipFill>
          <a:blip r:embed="rId4"/>
          <a:stretch>
            <a:fillRect/>
          </a:stretch>
        </p:blipFill>
        <p:spPr>
          <a:xfrm>
            <a:off x="9324975" y="3395345"/>
            <a:ext cx="2798445" cy="3404870"/>
          </a:xfrm>
          <a:prstGeom prst="rect">
            <a:avLst/>
          </a:prstGeom>
          <a:noFill/>
          <a:ln w="9525">
            <a:noFill/>
          </a:ln>
        </p:spPr>
      </p:pic>
      <p:pic>
        <p:nvPicPr>
          <p:cNvPr id="102" name="图片 101"/>
          <p:cNvPicPr/>
          <p:nvPr/>
        </p:nvPicPr>
        <p:blipFill>
          <a:blip r:embed="rId5"/>
          <a:stretch>
            <a:fillRect/>
          </a:stretch>
        </p:blipFill>
        <p:spPr>
          <a:xfrm>
            <a:off x="2936240" y="3437890"/>
            <a:ext cx="3230245" cy="3367405"/>
          </a:xfrm>
          <a:prstGeom prst="rect">
            <a:avLst/>
          </a:prstGeom>
          <a:noFill/>
          <a:ln w="9525">
            <a:noFill/>
          </a:ln>
        </p:spPr>
      </p:pic>
      <p:pic>
        <p:nvPicPr>
          <p:cNvPr id="2" name="图片 1"/>
          <p:cNvPicPr/>
          <p:nvPr/>
        </p:nvPicPr>
        <p:blipFill>
          <a:blip r:embed="rId6"/>
          <a:stretch>
            <a:fillRect/>
          </a:stretch>
        </p:blipFill>
        <p:spPr>
          <a:xfrm>
            <a:off x="6193155" y="3395345"/>
            <a:ext cx="3131820" cy="3446145"/>
          </a:xfrm>
          <a:prstGeom prst="rect">
            <a:avLst/>
          </a:prstGeom>
          <a:noFill/>
          <a:ln w="9525">
            <a:noFill/>
          </a:ln>
        </p:spPr>
      </p:pic>
      <p:pic>
        <p:nvPicPr>
          <p:cNvPr id="104" name="图片 103"/>
          <p:cNvPicPr/>
          <p:nvPr/>
        </p:nvPicPr>
        <p:blipFill>
          <a:blip r:embed="rId7"/>
          <a:stretch>
            <a:fillRect/>
          </a:stretch>
        </p:blipFill>
        <p:spPr>
          <a:xfrm>
            <a:off x="33655" y="3429000"/>
            <a:ext cx="2927985" cy="3444240"/>
          </a:xfrm>
          <a:prstGeom prst="rect">
            <a:avLst/>
          </a:prstGeom>
          <a:noFill/>
          <a:ln w="9525">
            <a:noFill/>
          </a:ln>
        </p:spPr>
      </p:pic>
      <p:pic>
        <p:nvPicPr>
          <p:cNvPr id="4" name="图片 3"/>
          <p:cNvPicPr/>
          <p:nvPr>
            <p:custDataLst>
              <p:tags r:id="rId8"/>
            </p:custDataLst>
          </p:nvPr>
        </p:nvPicPr>
        <p:blipFill>
          <a:blip r:embed="rId9"/>
          <a:stretch>
            <a:fillRect/>
          </a:stretch>
        </p:blipFill>
        <p:spPr>
          <a:xfrm>
            <a:off x="10273665" y="-27305"/>
            <a:ext cx="1899920" cy="16084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动作描写之“手”</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2306955"/>
          </a:xfrm>
          <a:prstGeom prst="rect">
            <a:avLst/>
          </a:prstGeom>
          <a:noFill/>
        </p:spPr>
        <p:txBody>
          <a:bodyPr wrap="square" rtlCol="0" anchor="t">
            <a:spAutoFit/>
          </a:bodyPr>
          <a:lstStyle/>
          <a:p>
            <a:r>
              <a:rPr lang="en-US" sz="2400"/>
              <a:t>17.</a:t>
            </a:r>
            <a:r>
              <a:rPr sz="2400"/>
              <a:t>我弯下腰，尽可能轻轻地</a:t>
            </a:r>
            <a:r>
              <a:rPr sz="2400" u="sng">
                <a:solidFill>
                  <a:srgbClr val="7030A0"/>
                </a:solidFill>
              </a:rPr>
              <a:t>把蝴蝶捧在手里</a:t>
            </a:r>
            <a:r>
              <a:rPr sz="2400"/>
              <a:t>。</a:t>
            </a:r>
            <a:endParaRPr sz="2400"/>
          </a:p>
          <a:p>
            <a:r>
              <a:rPr sz="2400"/>
              <a:t>我把它的腿抬起来，它突然自由了。我</a:t>
            </a:r>
            <a:r>
              <a:rPr sz="2400" u="sng">
                <a:solidFill>
                  <a:srgbClr val="7030A0"/>
                </a:solidFill>
              </a:rPr>
              <a:t>摊开双手</a:t>
            </a:r>
            <a:r>
              <a:rPr sz="2400"/>
              <a:t>，</a:t>
            </a:r>
            <a:endParaRPr sz="2400"/>
          </a:p>
          <a:p>
            <a:r>
              <a:rPr sz="2400"/>
              <a:t>让它飞向蓝天。</a:t>
            </a:r>
            <a:endParaRPr sz="2400"/>
          </a:p>
          <a:p>
            <a:pPr marL="342900" indent="-342900">
              <a:buFont typeface="Arial" panose="020B0604020202020204" pitchFamily="34" charset="0"/>
              <a:buChar char="•"/>
            </a:pPr>
            <a:r>
              <a:rPr sz="2400"/>
              <a:t>I bent down and </a:t>
            </a:r>
            <a:r>
              <a:rPr sz="2400" u="sng">
                <a:solidFill>
                  <a:srgbClr val="7030A0"/>
                </a:solidFill>
              </a:rPr>
              <a:t>cupped the butterfly in my hands </a:t>
            </a:r>
            <a:r>
              <a:rPr sz="2400"/>
              <a:t>as </a:t>
            </a:r>
            <a:endParaRPr sz="2400"/>
          </a:p>
          <a:p>
            <a:r>
              <a:rPr sz="2400"/>
              <a:t>gently as I could. I lifted its leg up and suddenly it was</a:t>
            </a:r>
            <a:endParaRPr sz="2400"/>
          </a:p>
          <a:p>
            <a:r>
              <a:rPr sz="2400"/>
              <a:t> free. I </a:t>
            </a:r>
            <a:r>
              <a:rPr sz="2400" u="sng">
                <a:solidFill>
                  <a:srgbClr val="7030A0"/>
                </a:solidFill>
              </a:rPr>
              <a:t>spread my hands</a:t>
            </a:r>
            <a:r>
              <a:rPr sz="2400"/>
              <a:t> and up flew it towards the blue sky.</a:t>
            </a:r>
            <a:endParaRPr sz="2400"/>
          </a:p>
        </p:txBody>
      </p:sp>
      <p:pic>
        <p:nvPicPr>
          <p:cNvPr id="117" name="图片 116"/>
          <p:cNvPicPr/>
          <p:nvPr/>
        </p:nvPicPr>
        <p:blipFill>
          <a:blip r:embed="rId4"/>
          <a:stretch>
            <a:fillRect/>
          </a:stretch>
        </p:blipFill>
        <p:spPr>
          <a:xfrm>
            <a:off x="8617585" y="909320"/>
            <a:ext cx="3373120" cy="2470785"/>
          </a:xfrm>
          <a:prstGeom prst="rect">
            <a:avLst/>
          </a:prstGeom>
          <a:noFill/>
          <a:ln w="9525">
            <a:noFill/>
          </a:ln>
        </p:spPr>
      </p:pic>
      <p:pic>
        <p:nvPicPr>
          <p:cNvPr id="118" name="图片 117"/>
          <p:cNvPicPr/>
          <p:nvPr/>
        </p:nvPicPr>
        <p:blipFill>
          <a:blip r:embed="rId5"/>
          <a:stretch>
            <a:fillRect/>
          </a:stretch>
        </p:blipFill>
        <p:spPr>
          <a:xfrm>
            <a:off x="8456930" y="3355975"/>
            <a:ext cx="3668395" cy="3529330"/>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4157980" y="3429000"/>
            <a:ext cx="4298950" cy="34397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politics/ˈpɒlətɪks/  n.政治;政治观点</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31180"/>
          </a:xfrm>
          <a:prstGeom prst="rect">
            <a:avLst/>
          </a:prstGeom>
          <a:noFill/>
        </p:spPr>
        <p:txBody>
          <a:bodyPr wrap="square" rtlCol="0" anchor="t">
            <a:spAutoFit/>
          </a:bodyPr>
          <a:lstStyle/>
          <a:p>
            <a:r>
              <a:rPr sz="2400" dirty="0"/>
              <a:t>1.孔子相信教育和道德价值的重要性。几个世纪以来，他的哲学影响了</a:t>
            </a:r>
            <a:r>
              <a:rPr sz="2400" u="sng" dirty="0">
                <a:solidFill>
                  <a:srgbClr val="FF0000"/>
                </a:solidFill>
              </a:rPr>
              <a:t>中国的政治、教育和社会规范</a:t>
            </a:r>
            <a:r>
              <a:rPr sz="2400" dirty="0"/>
              <a:t>。</a:t>
            </a:r>
            <a:r>
              <a:rPr sz="2400" baseline="30000" dirty="0"/>
              <a:t>2023全国甲卷应用文“介绍中国历史人物征文稿”</a:t>
            </a:r>
            <a:endParaRPr sz="2400" baseline="30000" dirty="0"/>
          </a:p>
          <a:p>
            <a:pPr marL="342900" indent="-342900">
              <a:buFont typeface="Arial" panose="020B0604020202020204" pitchFamily="34" charset="0"/>
              <a:buChar char="•"/>
            </a:pPr>
            <a:r>
              <a:rPr sz="2400" dirty="0"/>
              <a:t>Confucius believed in the importance of education and moral values. His philosophy has influenced </a:t>
            </a:r>
            <a:r>
              <a:rPr sz="2400" u="sng" dirty="0">
                <a:solidFill>
                  <a:srgbClr val="FF0000"/>
                </a:solidFill>
              </a:rPr>
              <a:t>Chinese politics, education and social norms</a:t>
            </a:r>
            <a:r>
              <a:rPr sz="2400" dirty="0"/>
              <a:t> for centuries.</a:t>
            </a:r>
            <a:endParaRPr sz="2400" dirty="0"/>
          </a:p>
          <a:p>
            <a:endParaRPr sz="2400" dirty="0"/>
          </a:p>
          <a:p>
            <a:r>
              <a:rPr sz="2400" dirty="0"/>
              <a:t>2.屈原，一位伟大的中国诗人和</a:t>
            </a:r>
            <a:r>
              <a:rPr sz="2400" u="sng" dirty="0">
                <a:solidFill>
                  <a:srgbClr val="FF0000"/>
                </a:solidFill>
              </a:rPr>
              <a:t>政治家</a:t>
            </a:r>
            <a:r>
              <a:rPr sz="2400" dirty="0"/>
              <a:t>，以他的</a:t>
            </a:r>
            <a:endParaRPr sz="2400" dirty="0"/>
          </a:p>
          <a:p>
            <a:r>
              <a:rPr sz="2400" dirty="0" err="1"/>
              <a:t>爱国主义和对国家的忠诚而闻名。屈原非常关心</a:t>
            </a:r>
            <a:endParaRPr sz="2400" dirty="0"/>
          </a:p>
          <a:p>
            <a:r>
              <a:rPr sz="2400" dirty="0" err="1"/>
              <a:t>国家的</a:t>
            </a:r>
            <a:r>
              <a:rPr sz="2400" u="sng" dirty="0" err="1">
                <a:solidFill>
                  <a:srgbClr val="FF0000"/>
                </a:solidFill>
              </a:rPr>
              <a:t>政治形势</a:t>
            </a:r>
            <a:r>
              <a:rPr sz="2400" dirty="0" err="1"/>
              <a:t>，并试图说服国王采取更公平的</a:t>
            </a:r>
            <a:endParaRPr sz="2400" dirty="0"/>
          </a:p>
          <a:p>
            <a:r>
              <a:rPr sz="2400" dirty="0"/>
              <a:t>政策。</a:t>
            </a:r>
            <a:r>
              <a:rPr sz="2400" baseline="30000" dirty="0"/>
              <a:t>2023全国甲卷应用文“介绍中国历史人物征文稿”</a:t>
            </a:r>
            <a:endParaRPr sz="2400" baseline="30000" dirty="0"/>
          </a:p>
          <a:p>
            <a:pPr marL="342900" indent="-342900">
              <a:buFont typeface="Arial" panose="020B0604020202020204" pitchFamily="34" charset="0"/>
              <a:buChar char="•"/>
            </a:pPr>
            <a:r>
              <a:rPr sz="2400" dirty="0"/>
              <a:t>Qu Yuan, a great Chinese poet and </a:t>
            </a:r>
            <a:r>
              <a:rPr sz="2400" u="sng" dirty="0">
                <a:solidFill>
                  <a:srgbClr val="FF0000"/>
                </a:solidFill>
              </a:rPr>
              <a:t>politician</a:t>
            </a:r>
            <a:r>
              <a:rPr sz="2400" dirty="0"/>
              <a:t>, is widely</a:t>
            </a:r>
            <a:endParaRPr sz="2400" dirty="0"/>
          </a:p>
          <a:p>
            <a:pPr indent="0">
              <a:buFont typeface="Arial" panose="020B0604020202020204" pitchFamily="34" charset="0"/>
              <a:buNone/>
            </a:pPr>
            <a:r>
              <a:rPr lang="en-US" sz="2400" dirty="0"/>
              <a:t>     </a:t>
            </a:r>
            <a:r>
              <a:rPr sz="2400" dirty="0"/>
              <a:t>known for his patriotism and loyalty to his country.</a:t>
            </a:r>
            <a:endParaRPr sz="2400" dirty="0"/>
          </a:p>
          <a:p>
            <a:pPr indent="0">
              <a:buFont typeface="Arial" panose="020B0604020202020204" pitchFamily="34" charset="0"/>
              <a:buNone/>
            </a:pPr>
            <a:r>
              <a:rPr lang="en-US" sz="2400" dirty="0"/>
              <a:t>     </a:t>
            </a:r>
            <a:r>
              <a:rPr sz="2400" dirty="0"/>
              <a:t>Qu Yuan was deeply concerned about the </a:t>
            </a:r>
            <a:r>
              <a:rPr sz="2400" u="sng" dirty="0">
                <a:solidFill>
                  <a:srgbClr val="FF0000"/>
                </a:solidFill>
              </a:rPr>
              <a:t>political</a:t>
            </a:r>
            <a:endParaRPr sz="2400" u="sng" dirty="0">
              <a:solidFill>
                <a:srgbClr val="FF0000"/>
              </a:solidFill>
            </a:endParaRPr>
          </a:p>
          <a:p>
            <a:pPr indent="0">
              <a:buFont typeface="Arial" panose="020B0604020202020204" pitchFamily="34" charset="0"/>
              <a:buNone/>
            </a:pPr>
            <a:r>
              <a:rPr lang="en-US" sz="2400" dirty="0">
                <a:solidFill>
                  <a:srgbClr val="FF0000"/>
                </a:solidFill>
              </a:rPr>
              <a:t>    </a:t>
            </a:r>
            <a:r>
              <a:rPr sz="2400" dirty="0">
                <a:solidFill>
                  <a:srgbClr val="FF0000"/>
                </a:solidFill>
              </a:rPr>
              <a:t> </a:t>
            </a:r>
            <a:r>
              <a:rPr sz="2400" u="sng" dirty="0">
                <a:solidFill>
                  <a:srgbClr val="FF0000"/>
                </a:solidFill>
              </a:rPr>
              <a:t>situation of his country </a:t>
            </a:r>
            <a:r>
              <a:rPr sz="2400" dirty="0"/>
              <a:t>and tried to persuade the </a:t>
            </a:r>
            <a:endParaRPr sz="2400" dirty="0"/>
          </a:p>
          <a:p>
            <a:pPr indent="0">
              <a:buFont typeface="Arial" panose="020B0604020202020204" pitchFamily="34" charset="0"/>
              <a:buNone/>
            </a:pPr>
            <a:r>
              <a:rPr lang="en-US" sz="2400"/>
              <a:t>     </a:t>
            </a:r>
            <a:r>
              <a:rPr sz="2400"/>
              <a:t>king to adopt a more fair</a:t>
            </a:r>
            <a:r>
              <a:rPr lang="en-US" sz="2400"/>
              <a:t>er</a:t>
            </a:r>
            <a:r>
              <a:rPr sz="2400"/>
              <a:t> policy.</a:t>
            </a:r>
            <a:endParaRPr sz="2400"/>
          </a:p>
          <a:p>
            <a:endParaRPr sz="2400" dirty="0"/>
          </a:p>
        </p:txBody>
      </p:sp>
      <p:pic>
        <p:nvPicPr>
          <p:cNvPr id="120" name="图片 119"/>
          <p:cNvPicPr/>
          <p:nvPr/>
        </p:nvPicPr>
        <p:blipFill>
          <a:blip r:embed="rId4"/>
          <a:stretch>
            <a:fillRect/>
          </a:stretch>
        </p:blipFill>
        <p:spPr>
          <a:xfrm>
            <a:off x="8906510" y="2132965"/>
            <a:ext cx="3135630" cy="3345180"/>
          </a:xfrm>
          <a:prstGeom prst="rect">
            <a:avLst/>
          </a:prstGeom>
          <a:noFill/>
          <a:ln w="9525">
            <a:noFill/>
          </a:ln>
        </p:spPr>
      </p:pic>
      <p:pic>
        <p:nvPicPr>
          <p:cNvPr id="121" name="图片 120"/>
          <p:cNvPicPr/>
          <p:nvPr/>
        </p:nvPicPr>
        <p:blipFill>
          <a:blip r:embed="rId5"/>
          <a:stretch>
            <a:fillRect/>
          </a:stretch>
        </p:blipFill>
        <p:spPr>
          <a:xfrm>
            <a:off x="7439660" y="2994660"/>
            <a:ext cx="2467610" cy="37179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linds(horizontal)">
                                      <p:cBhvr>
                                        <p:cTn id="20" dur="500"/>
                                        <p:tgtEl>
                                          <p:spTgt spid="3">
                                            <p:txEl>
                                              <p:pRg st="8" end="8"/>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blinds(horizontal)">
                                      <p:cBhvr>
                                        <p:cTn id="23" dur="500"/>
                                        <p:tgtEl>
                                          <p:spTgt spid="3">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linds(horizontal)">
                                      <p:cBhvr>
                                        <p:cTn id="26" dur="500"/>
                                        <p:tgtEl>
                                          <p:spTgt spid="3">
                                            <p:txEl>
                                              <p:pRg st="10" end="10"/>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blinds(horizontal)">
                                      <p:cBhvr>
                                        <p:cTn id="2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politics/ˈpɒlətɪks/  n.政治;政治观点</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lstStyle/>
          <a:p>
            <a:r>
              <a:rPr sz="2400"/>
              <a:t>3.电影中的48首唐诗展现了当时最优秀的诗人，以及他们的</a:t>
            </a:r>
            <a:r>
              <a:rPr sz="2400" u="sng">
                <a:solidFill>
                  <a:srgbClr val="FF0000"/>
                </a:solidFill>
              </a:rPr>
              <a:t>政治抱负和理想</a:t>
            </a:r>
            <a:r>
              <a:rPr sz="2400"/>
              <a:t>。</a:t>
            </a:r>
            <a:endParaRPr sz="2400"/>
          </a:p>
          <a:p>
            <a:pPr marL="342900" indent="-342900">
              <a:buFont typeface="Arial" panose="020B0604020202020204" pitchFamily="34" charset="0"/>
              <a:buChar char="•"/>
            </a:pPr>
            <a:r>
              <a:rPr sz="2400"/>
              <a:t>The 48 poems Tang poems featured in the movie present a panorama of the most excellent poets of that time as well as their </a:t>
            </a:r>
            <a:r>
              <a:rPr sz="2400" u="sng">
                <a:solidFill>
                  <a:srgbClr val="FF0000"/>
                </a:solidFill>
              </a:rPr>
              <a:t>political aspirations and ideals</a:t>
            </a:r>
            <a:r>
              <a:rPr sz="2400"/>
              <a:t>.</a:t>
            </a:r>
            <a:endParaRPr sz="2400"/>
          </a:p>
          <a:p>
            <a:endParaRPr sz="2400"/>
          </a:p>
          <a:p>
            <a:r>
              <a:rPr sz="2400"/>
              <a:t>4.唐朝因其</a:t>
            </a:r>
            <a:r>
              <a:rPr sz="2400" u="sng">
                <a:solidFill>
                  <a:srgbClr val="7030A0"/>
                </a:solidFill>
              </a:rPr>
              <a:t>经济繁荣和文化融合</a:t>
            </a:r>
            <a:r>
              <a:rPr sz="2400"/>
              <a:t>而被视为中国</a:t>
            </a:r>
            <a:endParaRPr sz="2400"/>
          </a:p>
          <a:p>
            <a:r>
              <a:rPr sz="2400"/>
              <a:t>历史上的黄金时代。</a:t>
            </a:r>
            <a:endParaRPr sz="2400"/>
          </a:p>
          <a:p>
            <a:pPr marL="342900" indent="-342900">
              <a:buFont typeface="Arial" panose="020B0604020202020204" pitchFamily="34" charset="0"/>
              <a:buChar char="•"/>
            </a:pPr>
            <a:r>
              <a:rPr sz="2400"/>
              <a:t>Tang era is often seen as a golden age in Chinese</a:t>
            </a:r>
            <a:endParaRPr sz="2400"/>
          </a:p>
          <a:p>
            <a:pPr indent="0">
              <a:buFont typeface="Arial" panose="020B0604020202020204" pitchFamily="34" charset="0"/>
              <a:buNone/>
            </a:pPr>
            <a:r>
              <a:rPr lang="en-US" sz="2400"/>
              <a:t>     </a:t>
            </a:r>
            <a:r>
              <a:rPr sz="2400"/>
              <a:t>history due to its </a:t>
            </a:r>
            <a:r>
              <a:rPr sz="2400" u="sng">
                <a:solidFill>
                  <a:srgbClr val="7030A0"/>
                </a:solidFill>
              </a:rPr>
              <a:t>economic prosperity and </a:t>
            </a:r>
            <a:endParaRPr sz="2400" u="sng">
              <a:solidFill>
                <a:srgbClr val="7030A0"/>
              </a:solidFill>
            </a:endParaRPr>
          </a:p>
          <a:p>
            <a:pPr indent="0">
              <a:buFont typeface="Arial" panose="020B0604020202020204" pitchFamily="34" charset="0"/>
              <a:buNone/>
            </a:pPr>
            <a:r>
              <a:rPr lang="en-US" sz="2400">
                <a:solidFill>
                  <a:srgbClr val="7030A0"/>
                </a:solidFill>
              </a:rPr>
              <a:t>     </a:t>
            </a:r>
            <a:r>
              <a:rPr sz="2400" u="sng">
                <a:solidFill>
                  <a:srgbClr val="7030A0"/>
                </a:solidFill>
              </a:rPr>
              <a:t>cultural integration.</a:t>
            </a:r>
            <a:endParaRPr sz="2400" u="sng">
              <a:solidFill>
                <a:srgbClr val="7030A0"/>
              </a:solidFill>
            </a:endParaRPr>
          </a:p>
          <a:p>
            <a:endParaRPr sz="2400"/>
          </a:p>
          <a:p>
            <a:r>
              <a:rPr sz="2400"/>
              <a:t>5.</a:t>
            </a:r>
            <a:r>
              <a:rPr sz="2400" u="sng">
                <a:solidFill>
                  <a:srgbClr val="7030A0"/>
                </a:solidFill>
              </a:rPr>
              <a:t>科技进步</a:t>
            </a:r>
            <a:r>
              <a:rPr sz="2400"/>
              <a:t>极大地改善了我们的日常生活。</a:t>
            </a:r>
            <a:endParaRPr sz="2400"/>
          </a:p>
          <a:p>
            <a:pPr marL="342900" indent="-342900">
              <a:buFont typeface="Arial" panose="020B0604020202020204" pitchFamily="34" charset="0"/>
              <a:buChar char="•"/>
            </a:pPr>
            <a:r>
              <a:rPr sz="2400" u="sng">
                <a:solidFill>
                  <a:srgbClr val="7030A0"/>
                </a:solidFill>
              </a:rPr>
              <a:t>Technological advancement</a:t>
            </a:r>
            <a:r>
              <a:rPr sz="2400">
                <a:solidFill>
                  <a:srgbClr val="FF0000"/>
                </a:solidFill>
              </a:rPr>
              <a:t> </a:t>
            </a:r>
            <a:r>
              <a:rPr sz="2400"/>
              <a:t>has greatly </a:t>
            </a:r>
            <a:endParaRPr sz="2400"/>
          </a:p>
          <a:p>
            <a:pPr indent="0">
              <a:buFont typeface="Arial" panose="020B0604020202020204" pitchFamily="34" charset="0"/>
              <a:buNone/>
            </a:pPr>
            <a:r>
              <a:rPr lang="en-US" sz="2400"/>
              <a:t>     </a:t>
            </a:r>
            <a:r>
              <a:rPr sz="2400"/>
              <a:t>improved our daily lives.</a:t>
            </a:r>
            <a:endParaRPr sz="2400"/>
          </a:p>
        </p:txBody>
      </p:sp>
      <p:pic>
        <p:nvPicPr>
          <p:cNvPr id="122" name="图片 121"/>
          <p:cNvPicPr/>
          <p:nvPr/>
        </p:nvPicPr>
        <p:blipFill>
          <a:blip r:embed="rId4"/>
          <a:stretch>
            <a:fillRect/>
          </a:stretch>
        </p:blipFill>
        <p:spPr>
          <a:xfrm>
            <a:off x="9121775" y="2109470"/>
            <a:ext cx="3002915" cy="2592070"/>
          </a:xfrm>
          <a:prstGeom prst="rect">
            <a:avLst/>
          </a:prstGeom>
          <a:noFill/>
          <a:ln w="9525">
            <a:noFill/>
          </a:ln>
        </p:spPr>
      </p:pic>
      <p:pic>
        <p:nvPicPr>
          <p:cNvPr id="124" name="图片 123"/>
          <p:cNvPicPr/>
          <p:nvPr/>
        </p:nvPicPr>
        <p:blipFill>
          <a:blip r:embed="rId5"/>
          <a:stretch>
            <a:fillRect/>
          </a:stretch>
        </p:blipFill>
        <p:spPr>
          <a:xfrm>
            <a:off x="6025515" y="4065270"/>
            <a:ext cx="3299460" cy="27108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profession/prəˈfeʃn/   n.职业;行业</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871210"/>
          </a:xfrm>
          <a:prstGeom prst="rect">
            <a:avLst/>
          </a:prstGeom>
          <a:noFill/>
        </p:spPr>
        <p:txBody>
          <a:bodyPr wrap="square" rtlCol="0" anchor="t">
            <a:spAutoFit/>
          </a:bodyPr>
          <a:lstStyle/>
          <a:p>
            <a:r>
              <a:rPr sz="2400"/>
              <a:t>1.受他老师的启发，乔尼决定</a:t>
            </a:r>
            <a:r>
              <a:rPr sz="2400" u="sng">
                <a:solidFill>
                  <a:srgbClr val="FF0000"/>
                </a:solidFill>
              </a:rPr>
              <a:t>进入教师行业</a:t>
            </a:r>
            <a:r>
              <a:rPr sz="2400"/>
              <a:t>。</a:t>
            </a:r>
            <a:endParaRPr sz="2400"/>
          </a:p>
          <a:p>
            <a:pPr marL="342900" indent="-342900">
              <a:buFont typeface="Arial" panose="020B0604020202020204" pitchFamily="34" charset="0"/>
              <a:buChar char="•"/>
            </a:pPr>
            <a:r>
              <a:rPr sz="2400"/>
              <a:t>Inspired by his teacher, Jonny has decided to </a:t>
            </a:r>
            <a:r>
              <a:rPr sz="2400" u="sng">
                <a:solidFill>
                  <a:srgbClr val="FF0000"/>
                </a:solidFill>
              </a:rPr>
              <a:t>enter the teaching profession</a:t>
            </a:r>
            <a:r>
              <a:rPr sz="2400"/>
              <a:t>.</a:t>
            </a:r>
            <a:endParaRPr sz="2400"/>
          </a:p>
          <a:p>
            <a:r>
              <a:rPr sz="2400"/>
              <a:t>2.你在我们的节目中提供了各种各样的演讲技巧和创造性的建议，真是太好了。正是</a:t>
            </a:r>
            <a:r>
              <a:rPr sz="2400" u="sng">
                <a:solidFill>
                  <a:srgbClr val="FF0000"/>
                </a:solidFill>
              </a:rPr>
              <a:t>在您的专业指导下</a:t>
            </a:r>
            <a:r>
              <a:rPr sz="2400"/>
              <a:t>，参与者们展示了烹饪、园艺等技能。</a:t>
            </a:r>
            <a:r>
              <a:rPr sz="2400" baseline="30000"/>
              <a:t>2023湖南名校联盟5月联考应用文“外教活动指导感谢信”</a:t>
            </a:r>
            <a:endParaRPr sz="2400" baseline="30000"/>
          </a:p>
          <a:p>
            <a:pPr marL="342900" indent="-342900">
              <a:buFont typeface="Arial" panose="020B0604020202020204" pitchFamily="34" charset="0"/>
              <a:buChar char="•"/>
            </a:pPr>
            <a:r>
              <a:rPr sz="2400"/>
              <a:t>It is so nice of you to have offered a variety of presentation </a:t>
            </a:r>
            <a:endParaRPr sz="2400"/>
          </a:p>
          <a:p>
            <a:pPr indent="0">
              <a:buFont typeface="Arial" panose="020B0604020202020204" pitchFamily="34" charset="0"/>
              <a:buNone/>
            </a:pPr>
            <a:r>
              <a:rPr lang="en-US" sz="2400"/>
              <a:t>     </a:t>
            </a:r>
            <a:r>
              <a:rPr sz="2400"/>
              <a:t>skills and creative suggestions on our show. It was </a:t>
            </a:r>
            <a:r>
              <a:rPr sz="2400" u="sng">
                <a:solidFill>
                  <a:srgbClr val="FF0000"/>
                </a:solidFill>
              </a:rPr>
              <a:t>under your </a:t>
            </a:r>
            <a:endParaRPr sz="2400" u="sng">
              <a:solidFill>
                <a:srgbClr val="FF0000"/>
              </a:solidFill>
            </a:endParaRPr>
          </a:p>
          <a:p>
            <a:pPr indent="0">
              <a:buFont typeface="Arial" panose="020B0604020202020204" pitchFamily="34" charset="0"/>
              <a:buNone/>
            </a:pPr>
            <a:r>
              <a:rPr lang="en-US" sz="2400">
                <a:solidFill>
                  <a:srgbClr val="FF0000"/>
                </a:solidFill>
              </a:rPr>
              <a:t>     </a:t>
            </a:r>
            <a:r>
              <a:rPr sz="2400" u="sng">
                <a:solidFill>
                  <a:srgbClr val="FF0000"/>
                </a:solidFill>
              </a:rPr>
              <a:t>professional guidance </a:t>
            </a:r>
            <a:r>
              <a:rPr sz="2400"/>
              <a:t>that the participants showed their skills </a:t>
            </a:r>
            <a:endParaRPr sz="2400"/>
          </a:p>
          <a:p>
            <a:pPr indent="0">
              <a:buFont typeface="Arial" panose="020B0604020202020204" pitchFamily="34" charset="0"/>
              <a:buNone/>
            </a:pPr>
            <a:r>
              <a:rPr lang="en-US" sz="2400"/>
              <a:t>     </a:t>
            </a:r>
            <a:r>
              <a:rPr sz="2400"/>
              <a:t>of cooking,gardening, etc.</a:t>
            </a:r>
            <a:endParaRPr sz="2400" baseline="30000"/>
          </a:p>
          <a:p>
            <a:r>
              <a:rPr sz="2400"/>
              <a:t>3.通过对</a:t>
            </a:r>
            <a:r>
              <a:rPr sz="2400" u="sng">
                <a:solidFill>
                  <a:srgbClr val="FF0000"/>
                </a:solidFill>
              </a:rPr>
              <a:t>专业特点和前景</a:t>
            </a:r>
            <a:r>
              <a:rPr sz="2400"/>
              <a:t>的分析，专家们将告诉我们就业市场</a:t>
            </a:r>
            <a:endParaRPr sz="2400"/>
          </a:p>
          <a:p>
            <a:r>
              <a:rPr sz="2400"/>
              <a:t>需要什么样的素质和能力。</a:t>
            </a:r>
            <a:endParaRPr sz="2400"/>
          </a:p>
          <a:p>
            <a:pPr marL="342900" indent="-342900">
              <a:buFont typeface="Arial" panose="020B0604020202020204" pitchFamily="34" charset="0"/>
              <a:buChar char="•"/>
            </a:pPr>
            <a:r>
              <a:rPr sz="2400"/>
              <a:t>Through analyzing the </a:t>
            </a:r>
            <a:r>
              <a:rPr sz="2400" u="sng">
                <a:solidFill>
                  <a:srgbClr val="FF0000"/>
                </a:solidFill>
              </a:rPr>
              <a:t>professional characteristics and outlook</a:t>
            </a:r>
            <a:r>
              <a:rPr sz="2400"/>
              <a:t>, </a:t>
            </a:r>
            <a:endParaRPr sz="2400"/>
          </a:p>
          <a:p>
            <a:pPr indent="0">
              <a:buFont typeface="Arial" panose="020B0604020202020204" pitchFamily="34" charset="0"/>
              <a:buNone/>
            </a:pPr>
            <a:r>
              <a:rPr lang="en-US" sz="2400"/>
              <a:t>     </a:t>
            </a:r>
            <a:r>
              <a:rPr sz="2400"/>
              <a:t>the experts will bring home to us what qualities and abilities are </a:t>
            </a:r>
            <a:endParaRPr sz="2400"/>
          </a:p>
          <a:p>
            <a:pPr indent="0">
              <a:buFont typeface="Arial" panose="020B0604020202020204" pitchFamily="34" charset="0"/>
              <a:buNone/>
            </a:pPr>
            <a:r>
              <a:rPr lang="en-US" sz="2400"/>
              <a:t>     </a:t>
            </a:r>
            <a:r>
              <a:rPr sz="2400"/>
              <a:t>required by the job market.</a:t>
            </a:r>
            <a:endParaRPr sz="2400"/>
          </a:p>
          <a:p>
            <a:r>
              <a:rPr sz="2400"/>
              <a:t>4.在此过程中，</a:t>
            </a:r>
            <a:r>
              <a:rPr sz="2400" u="sng">
                <a:solidFill>
                  <a:srgbClr val="FF0000"/>
                </a:solidFill>
              </a:rPr>
              <a:t>专业人员</a:t>
            </a:r>
            <a:r>
              <a:rPr sz="2400"/>
              <a:t>将协助我们，以便我们在需要时及时获得帮助。</a:t>
            </a:r>
            <a:endParaRPr sz="2400"/>
          </a:p>
          <a:p>
            <a:pPr marL="342900" indent="-342900">
              <a:buFont typeface="Arial" panose="020B0604020202020204" pitchFamily="34" charset="0"/>
              <a:buChar char="•"/>
            </a:pPr>
            <a:r>
              <a:rPr sz="2400" u="sng">
                <a:solidFill>
                  <a:srgbClr val="FF0000"/>
                </a:solidFill>
              </a:rPr>
              <a:t>Professionals</a:t>
            </a:r>
            <a:r>
              <a:rPr sz="2400"/>
              <a:t> will assist us during the process so that we can get timely help if needed.</a:t>
            </a:r>
            <a:endParaRPr sz="2400"/>
          </a:p>
        </p:txBody>
      </p:sp>
      <p:pic>
        <p:nvPicPr>
          <p:cNvPr id="125" name="图片 124"/>
          <p:cNvPicPr/>
          <p:nvPr/>
        </p:nvPicPr>
        <p:blipFill>
          <a:blip r:embed="rId4"/>
          <a:stretch>
            <a:fillRect/>
          </a:stretch>
        </p:blipFill>
        <p:spPr>
          <a:xfrm>
            <a:off x="8703310" y="2277110"/>
            <a:ext cx="3520440" cy="35077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blinds(horizontal)">
                                      <p:cBhvr>
                                        <p:cTn id="31" dur="500"/>
                                        <p:tgtEl>
                                          <p:spTgt spid="3">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blinds(horizontal)">
                                      <p:cBhvr>
                                        <p:cTn id="34" dur="500"/>
                                        <p:tgtEl>
                                          <p:spTgt spid="3">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blinds(horizontal)">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blinds(horizontal)">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mixture/ˈmɪkstʃə(r)/   n.混合;结合体;混合物</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937000" y="1052830"/>
            <a:ext cx="8473440" cy="4393565"/>
          </a:xfrm>
          <a:prstGeom prst="rect">
            <a:avLst/>
          </a:prstGeom>
          <a:noFill/>
        </p:spPr>
        <p:txBody>
          <a:bodyPr wrap="square" rtlCol="0" anchor="t">
            <a:spAutoFit/>
          </a:bodyPr>
          <a:lstStyle/>
          <a:p>
            <a:r>
              <a:rPr sz="2400"/>
              <a:t>1.这座城市是古建筑和现代建筑的</a:t>
            </a:r>
            <a:r>
              <a:rPr sz="2400" u="sng">
                <a:solidFill>
                  <a:srgbClr val="FF0000"/>
                </a:solidFill>
              </a:rPr>
              <a:t>混合体</a:t>
            </a:r>
            <a:r>
              <a:rPr sz="2400"/>
              <a:t>。</a:t>
            </a:r>
            <a:endParaRPr sz="2400"/>
          </a:p>
          <a:p>
            <a:pPr marL="342900" indent="-342900">
              <a:buFont typeface="Arial" panose="020B0604020202020204" pitchFamily="34" charset="0"/>
              <a:buChar char="•"/>
            </a:pPr>
            <a:r>
              <a:rPr sz="2400"/>
              <a:t>The city is </a:t>
            </a:r>
            <a:r>
              <a:rPr sz="2400" u="sng">
                <a:solidFill>
                  <a:srgbClr val="FF0000"/>
                </a:solidFill>
              </a:rPr>
              <a:t>a mixture of </a:t>
            </a:r>
            <a:r>
              <a:rPr sz="2400"/>
              <a:t>ancient and modern buildings.</a:t>
            </a:r>
            <a:endParaRPr sz="2400"/>
          </a:p>
          <a:p>
            <a:endParaRPr sz="2400"/>
          </a:p>
          <a:p>
            <a:r>
              <a:rPr sz="2400"/>
              <a:t>2.当我的名字被宣布获得第一名时，</a:t>
            </a:r>
            <a:r>
              <a:rPr sz="2400" u="sng">
                <a:solidFill>
                  <a:srgbClr val="FF0000"/>
                </a:solidFill>
              </a:rPr>
              <a:t>一种复杂的情感</a:t>
            </a:r>
            <a:endParaRPr sz="2400"/>
          </a:p>
          <a:p>
            <a:r>
              <a:rPr sz="2400"/>
              <a:t>吞没了我——骄傲、喜悦和一丝难以置信。</a:t>
            </a:r>
            <a:r>
              <a:rPr sz="2400" baseline="30000"/>
              <a:t>2023新高考I卷读后续写“参加写作比赛”</a:t>
            </a:r>
            <a:endParaRPr sz="2400" baseline="30000"/>
          </a:p>
          <a:p>
            <a:pPr marL="342900" indent="-342900">
              <a:buFont typeface="Arial" panose="020B0604020202020204" pitchFamily="34" charset="0"/>
              <a:buChar char="•"/>
            </a:pPr>
            <a:r>
              <a:rPr sz="2400"/>
              <a:t>When my name was announced for the first-place </a:t>
            </a:r>
            <a:endParaRPr sz="2400"/>
          </a:p>
          <a:p>
            <a:pPr indent="0">
              <a:buFont typeface="Arial" panose="020B0604020202020204" pitchFamily="34" charset="0"/>
              <a:buNone/>
            </a:pPr>
            <a:r>
              <a:rPr lang="en-US" sz="2400"/>
              <a:t>     </a:t>
            </a:r>
            <a:r>
              <a:rPr sz="2400"/>
              <a:t>award,</a:t>
            </a:r>
            <a:r>
              <a:rPr lang="en-US" sz="2400"/>
              <a:t> </a:t>
            </a:r>
            <a:r>
              <a:rPr sz="2400" u="sng">
                <a:solidFill>
                  <a:srgbClr val="FF0000"/>
                </a:solidFill>
              </a:rPr>
              <a:t>a mixture of emotions</a:t>
            </a:r>
            <a:r>
              <a:rPr sz="2400"/>
              <a:t> engulfed me---pride,</a:t>
            </a:r>
            <a:endParaRPr sz="2400"/>
          </a:p>
          <a:p>
            <a:pPr indent="0">
              <a:buFont typeface="Arial" panose="020B0604020202020204" pitchFamily="34" charset="0"/>
              <a:buNone/>
            </a:pPr>
            <a:r>
              <a:rPr lang="en-US" sz="2400"/>
              <a:t>     </a:t>
            </a:r>
            <a:r>
              <a:rPr sz="2400"/>
              <a:t>joy,</a:t>
            </a:r>
            <a:r>
              <a:rPr lang="en-US" sz="2400"/>
              <a:t> </a:t>
            </a:r>
            <a:r>
              <a:rPr sz="2400"/>
              <a:t>and a pinch of disbelief.</a:t>
            </a:r>
            <a:endParaRPr sz="2400"/>
          </a:p>
          <a:p>
            <a:endParaRPr sz="2400"/>
          </a:p>
          <a:p>
            <a:r>
              <a:rPr sz="2400"/>
              <a:t>3.首先，在一个碗里把所有的材料</a:t>
            </a:r>
            <a:r>
              <a:rPr sz="2400" u="sng">
                <a:solidFill>
                  <a:srgbClr val="FF0000"/>
                </a:solidFill>
              </a:rPr>
              <a:t>混合在一起</a:t>
            </a:r>
            <a:r>
              <a:rPr sz="2400"/>
              <a:t>。</a:t>
            </a:r>
            <a:endParaRPr sz="2400"/>
          </a:p>
          <a:p>
            <a:pPr marL="342900" indent="-342900">
              <a:buFont typeface="Arial" panose="020B0604020202020204" pitchFamily="34" charset="0"/>
              <a:buChar char="•"/>
            </a:pPr>
            <a:r>
              <a:rPr sz="2400"/>
              <a:t>First, </a:t>
            </a:r>
            <a:r>
              <a:rPr sz="2400" u="sng">
                <a:solidFill>
                  <a:srgbClr val="FF0000"/>
                </a:solidFill>
              </a:rPr>
              <a:t>mix</a:t>
            </a:r>
            <a:r>
              <a:rPr sz="2400"/>
              <a:t> all the ingredients together in a bowl.</a:t>
            </a:r>
            <a:endParaRPr sz="2400"/>
          </a:p>
        </p:txBody>
      </p:sp>
      <p:pic>
        <p:nvPicPr>
          <p:cNvPr id="126" name="图片 125"/>
          <p:cNvPicPr/>
          <p:nvPr/>
        </p:nvPicPr>
        <p:blipFill>
          <a:blip r:embed="rId4"/>
          <a:stretch>
            <a:fillRect/>
          </a:stretch>
        </p:blipFill>
        <p:spPr>
          <a:xfrm>
            <a:off x="-22860" y="909320"/>
            <a:ext cx="3496945" cy="42900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mixture/ˈmɪkstʃə(r)/   n.混合;结合体;混合物</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4393565"/>
          </a:xfrm>
          <a:prstGeom prst="rect">
            <a:avLst/>
          </a:prstGeom>
          <a:noFill/>
        </p:spPr>
        <p:txBody>
          <a:bodyPr wrap="square" rtlCol="0" anchor="t">
            <a:spAutoFit/>
          </a:bodyPr>
          <a:lstStyle/>
          <a:p>
            <a:r>
              <a:rPr lang="en-US" sz="2400"/>
              <a:t>4.</a:t>
            </a:r>
            <a:r>
              <a:rPr sz="2400"/>
              <a:t>他太紧张了，</a:t>
            </a:r>
            <a:r>
              <a:rPr sz="2400" u="sng">
                <a:solidFill>
                  <a:srgbClr val="FF0000"/>
                </a:solidFill>
              </a:rPr>
              <a:t>把讲稿弄混了</a:t>
            </a:r>
            <a:r>
              <a:rPr sz="2400"/>
              <a:t>。</a:t>
            </a:r>
            <a:endParaRPr sz="2400"/>
          </a:p>
          <a:p>
            <a:pPr marL="342900" indent="-342900">
              <a:buFont typeface="Arial" panose="020B0604020202020204" pitchFamily="34" charset="0"/>
              <a:buChar char="•"/>
            </a:pPr>
            <a:r>
              <a:rPr sz="2400"/>
              <a:t>He was so nervous that he </a:t>
            </a:r>
            <a:r>
              <a:rPr sz="2400" u="sng">
                <a:solidFill>
                  <a:srgbClr val="FF0000"/>
                </a:solidFill>
              </a:rPr>
              <a:t>got the speech pages all mixed up</a:t>
            </a:r>
            <a:r>
              <a:rPr sz="2400"/>
              <a:t>.</a:t>
            </a:r>
            <a:endParaRPr sz="2400"/>
          </a:p>
          <a:p>
            <a:endParaRPr sz="2400"/>
          </a:p>
          <a:p>
            <a:r>
              <a:rPr sz="2400"/>
              <a:t>5.我想你一定是</a:t>
            </a:r>
            <a:r>
              <a:rPr sz="2400" u="sng">
                <a:solidFill>
                  <a:srgbClr val="FF0000"/>
                </a:solidFill>
              </a:rPr>
              <a:t>把我和别人搞混了</a:t>
            </a:r>
            <a:r>
              <a:rPr sz="2400"/>
              <a:t>。</a:t>
            </a:r>
            <a:endParaRPr sz="2400"/>
          </a:p>
          <a:p>
            <a:pPr marL="342900" indent="-342900">
              <a:buFont typeface="Arial" panose="020B0604020202020204" pitchFamily="34" charset="0"/>
              <a:buChar char="•"/>
            </a:pPr>
            <a:r>
              <a:rPr sz="2400"/>
              <a:t>I think you </a:t>
            </a:r>
            <a:r>
              <a:rPr sz="2400" u="sng">
                <a:solidFill>
                  <a:srgbClr val="FF0000"/>
                </a:solidFill>
              </a:rPr>
              <a:t>must be mixing me up with someone else</a:t>
            </a:r>
            <a:r>
              <a:rPr sz="2400"/>
              <a:t>.</a:t>
            </a:r>
            <a:endParaRPr sz="2400"/>
          </a:p>
          <a:p>
            <a:endParaRPr sz="2400"/>
          </a:p>
          <a:p>
            <a:r>
              <a:rPr sz="2400"/>
              <a:t>6.首先，我建议你创建</a:t>
            </a:r>
            <a:r>
              <a:rPr sz="2400" u="sng">
                <a:solidFill>
                  <a:srgbClr val="FF0000"/>
                </a:solidFill>
              </a:rPr>
              <a:t>一个混合的室内和室外活动</a:t>
            </a:r>
            <a:r>
              <a:rPr sz="2400"/>
              <a:t>，</a:t>
            </a:r>
            <a:endParaRPr sz="2400"/>
          </a:p>
          <a:p>
            <a:r>
              <a:rPr sz="2400"/>
              <a:t>突出环境保护的重要性。</a:t>
            </a:r>
            <a:r>
              <a:rPr sz="2400" baseline="30000"/>
              <a:t>2023北京夏季高考应用文“绿色北京主题</a:t>
            </a:r>
            <a:endParaRPr sz="2400" baseline="30000"/>
          </a:p>
          <a:p>
            <a:r>
              <a:rPr sz="2400" baseline="30000"/>
              <a:t>社团活动策划建议信”</a:t>
            </a:r>
            <a:endParaRPr sz="2400" baseline="30000"/>
          </a:p>
          <a:p>
            <a:pPr marL="342900" indent="-342900">
              <a:buFont typeface="Arial" panose="020B0604020202020204" pitchFamily="34" charset="0"/>
              <a:buChar char="•"/>
            </a:pPr>
            <a:r>
              <a:rPr sz="2400"/>
              <a:t>To start, I’d recommend you create </a:t>
            </a:r>
            <a:r>
              <a:rPr sz="2400" u="sng">
                <a:solidFill>
                  <a:srgbClr val="FF0000"/>
                </a:solidFill>
              </a:rPr>
              <a:t>a mix of indoor and</a:t>
            </a:r>
            <a:endParaRPr sz="2400" u="sng">
              <a:solidFill>
                <a:srgbClr val="FF0000"/>
              </a:solidFill>
            </a:endParaRPr>
          </a:p>
          <a:p>
            <a:pPr indent="0">
              <a:buFont typeface="Arial" panose="020B0604020202020204" pitchFamily="34" charset="0"/>
              <a:buNone/>
            </a:pPr>
            <a:r>
              <a:rPr sz="2400">
                <a:solidFill>
                  <a:srgbClr val="FF0000"/>
                </a:solidFill>
              </a:rPr>
              <a:t> </a:t>
            </a:r>
            <a:r>
              <a:rPr lang="en-US" sz="2400">
                <a:solidFill>
                  <a:srgbClr val="FF0000"/>
                </a:solidFill>
              </a:rPr>
              <a:t>    </a:t>
            </a:r>
            <a:r>
              <a:rPr sz="2400" u="sng">
                <a:solidFill>
                  <a:srgbClr val="FF0000"/>
                </a:solidFill>
              </a:rPr>
              <a:t>outdoor activities </a:t>
            </a:r>
            <a:r>
              <a:rPr sz="2400"/>
              <a:t>that highlight the importance of </a:t>
            </a:r>
            <a:endParaRPr sz="2400"/>
          </a:p>
          <a:p>
            <a:pPr indent="0">
              <a:buFont typeface="Arial" panose="020B0604020202020204" pitchFamily="34" charset="0"/>
              <a:buNone/>
            </a:pPr>
            <a:r>
              <a:rPr lang="en-US" sz="2400"/>
              <a:t>     </a:t>
            </a:r>
            <a:r>
              <a:rPr sz="2400"/>
              <a:t>environmental conservation.</a:t>
            </a:r>
            <a:endParaRPr sz="2400"/>
          </a:p>
        </p:txBody>
      </p:sp>
      <p:pic>
        <p:nvPicPr>
          <p:cNvPr id="100" name="图片 99"/>
          <p:cNvPicPr/>
          <p:nvPr/>
        </p:nvPicPr>
        <p:blipFill>
          <a:blip r:embed="rId4"/>
          <a:stretch>
            <a:fillRect/>
          </a:stretch>
        </p:blipFill>
        <p:spPr>
          <a:xfrm>
            <a:off x="8206740" y="1699895"/>
            <a:ext cx="3881755" cy="37801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linds(horizontal)">
                                      <p:cBhvr>
                                        <p:cTn id="25" dur="500"/>
                                        <p:tgtEl>
                                          <p:spTgt spid="3">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coverage/ˈkʌvərɪdʒ/  n.新闻报道;覆盖范围</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64795" y="826135"/>
            <a:ext cx="11752580" cy="5174615"/>
          </a:xfrm>
          <a:prstGeom prst="rect">
            <a:avLst/>
          </a:prstGeom>
          <a:noFill/>
        </p:spPr>
        <p:txBody>
          <a:bodyPr wrap="square" rtlCol="0" anchor="t">
            <a:noAutofit/>
          </a:bodyPr>
          <a:lstStyle/>
          <a:p>
            <a:r>
              <a:rPr sz="2400"/>
              <a:t>1.今晚有高尔夫球赛的电视</a:t>
            </a:r>
            <a:r>
              <a:rPr sz="2400" u="sng">
                <a:solidFill>
                  <a:srgbClr val="FF0000"/>
                </a:solidFill>
              </a:rPr>
              <a:t>实况转播</a:t>
            </a:r>
            <a:r>
              <a:rPr sz="2400"/>
              <a:t>。</a:t>
            </a:r>
            <a:endParaRPr sz="2400"/>
          </a:p>
          <a:p>
            <a:pPr marL="342900" indent="-342900">
              <a:buFont typeface="Arial" panose="020B0604020202020204" pitchFamily="34" charset="0"/>
              <a:buChar char="•"/>
            </a:pPr>
            <a:r>
              <a:rPr sz="2400"/>
              <a:t>There is </a:t>
            </a:r>
            <a:r>
              <a:rPr sz="2400" u="sng">
                <a:solidFill>
                  <a:srgbClr val="FF0000"/>
                </a:solidFill>
              </a:rPr>
              <a:t>a live TV coverage </a:t>
            </a:r>
            <a:r>
              <a:rPr sz="2400"/>
              <a:t>of golf tournament tonight.</a:t>
            </a:r>
            <a:endParaRPr sz="2400"/>
          </a:p>
          <a:p>
            <a:endParaRPr sz="2400"/>
          </a:p>
          <a:p>
            <a:r>
              <a:rPr sz="2400"/>
              <a:t>2.这一事件一定会</a:t>
            </a:r>
            <a:r>
              <a:rPr sz="2400" u="sng">
                <a:solidFill>
                  <a:srgbClr val="FF0000"/>
                </a:solidFill>
              </a:rPr>
              <a:t>引起新闻界的广泛报道</a:t>
            </a:r>
            <a:r>
              <a:rPr sz="2400"/>
              <a:t>。</a:t>
            </a:r>
            <a:endParaRPr sz="2400"/>
          </a:p>
          <a:p>
            <a:pPr marL="342900" indent="-342900">
              <a:buFont typeface="Arial" panose="020B0604020202020204" pitchFamily="34" charset="0"/>
              <a:buChar char="•"/>
            </a:pPr>
            <a:r>
              <a:rPr sz="2400"/>
              <a:t>The event is bound to </a:t>
            </a:r>
            <a:r>
              <a:rPr sz="2400" u="sng">
                <a:solidFill>
                  <a:srgbClr val="FF0000"/>
                </a:solidFill>
              </a:rPr>
              <a:t>attract wide press coverage</a:t>
            </a:r>
            <a:r>
              <a:rPr sz="2400"/>
              <a:t>.</a:t>
            </a:r>
            <a:endParaRPr sz="2400"/>
          </a:p>
          <a:p>
            <a:endParaRPr sz="2400"/>
          </a:p>
          <a:p>
            <a:r>
              <a:rPr sz="2400"/>
              <a:t>3.中央电视台将</a:t>
            </a:r>
            <a:r>
              <a:rPr sz="2400" u="sng">
                <a:solidFill>
                  <a:srgbClr val="FF0000"/>
                </a:solidFill>
              </a:rPr>
              <a:t>报道</a:t>
            </a:r>
            <a:r>
              <a:rPr sz="2400"/>
              <a:t>这次比赛的</a:t>
            </a:r>
            <a:r>
              <a:rPr sz="2400" u="sng">
                <a:solidFill>
                  <a:srgbClr val="FF0000"/>
                </a:solidFill>
              </a:rPr>
              <a:t>所有主要比赛</a:t>
            </a:r>
            <a:r>
              <a:rPr sz="2400"/>
              <a:t>。</a:t>
            </a:r>
            <a:endParaRPr sz="2400"/>
          </a:p>
          <a:p>
            <a:pPr marL="342900" indent="-342900">
              <a:buFont typeface="Arial" panose="020B0604020202020204" pitchFamily="34" charset="0"/>
              <a:buChar char="•"/>
            </a:pPr>
            <a:r>
              <a:rPr sz="2400"/>
              <a:t>The CCTV will </a:t>
            </a:r>
            <a:r>
              <a:rPr sz="2400" u="sng">
                <a:solidFill>
                  <a:srgbClr val="FF0000"/>
                </a:solidFill>
              </a:rPr>
              <a:t>cover all the major games</a:t>
            </a:r>
            <a:r>
              <a:rPr sz="2400"/>
              <a:t> of the tournament.</a:t>
            </a:r>
            <a:endParaRPr sz="2400"/>
          </a:p>
          <a:p>
            <a:endParaRPr sz="2400"/>
          </a:p>
          <a:p>
            <a:r>
              <a:rPr sz="2400"/>
              <a:t>4.低云笼罩着山腰，山腰上</a:t>
            </a:r>
            <a:r>
              <a:rPr sz="2400" u="sng">
                <a:solidFill>
                  <a:srgbClr val="FF0000"/>
                </a:solidFill>
              </a:rPr>
              <a:t>长满了茂密的草</a:t>
            </a:r>
            <a:r>
              <a:rPr sz="2400"/>
              <a:t>。</a:t>
            </a:r>
            <a:endParaRPr sz="2400"/>
          </a:p>
          <a:p>
            <a:pPr marL="342900" indent="-342900">
              <a:buFont typeface="Arial" panose="020B0604020202020204" pitchFamily="34" charset="0"/>
              <a:buChar char="•"/>
            </a:pPr>
            <a:r>
              <a:rPr sz="2400"/>
              <a:t>Low clouds envelop the mountainsides, which </a:t>
            </a:r>
            <a:r>
              <a:rPr sz="2400" u="sng">
                <a:solidFill>
                  <a:srgbClr val="FF0000"/>
                </a:solidFill>
              </a:rPr>
              <a:t>are covered with thick grass</a:t>
            </a:r>
            <a:r>
              <a:rPr sz="2400"/>
              <a:t>.</a:t>
            </a:r>
            <a:endParaRPr sz="2400"/>
          </a:p>
          <a:p>
            <a:endParaRPr sz="2400"/>
          </a:p>
          <a:p>
            <a:r>
              <a:rPr sz="2400"/>
              <a:t>5.孩子们</a:t>
            </a:r>
            <a:r>
              <a:rPr sz="2400" u="sng">
                <a:solidFill>
                  <a:srgbClr val="FF0000"/>
                </a:solidFill>
              </a:rPr>
              <a:t>满身是土</a:t>
            </a:r>
            <a:r>
              <a:rPr sz="2400"/>
              <a:t>，从花园里走了进来。</a:t>
            </a:r>
            <a:endParaRPr sz="2400"/>
          </a:p>
          <a:p>
            <a:pPr marL="342900" indent="-342900">
              <a:buFont typeface="Arial" panose="020B0604020202020204" pitchFamily="34" charset="0"/>
              <a:buChar char="•"/>
            </a:pPr>
            <a:r>
              <a:rPr sz="2400"/>
              <a:t>The children came in from the garden, </a:t>
            </a:r>
            <a:r>
              <a:rPr sz="2400" u="sng">
                <a:solidFill>
                  <a:srgbClr val="FF0000"/>
                </a:solidFill>
              </a:rPr>
              <a:t>covered in dirt</a:t>
            </a:r>
            <a:r>
              <a:rPr sz="2400"/>
              <a:t>.</a:t>
            </a:r>
            <a:endParaRPr sz="2400"/>
          </a:p>
        </p:txBody>
      </p:sp>
      <p:pic>
        <p:nvPicPr>
          <p:cNvPr id="101" name="图片 100"/>
          <p:cNvPicPr/>
          <p:nvPr/>
        </p:nvPicPr>
        <p:blipFill>
          <a:blip r:embed="rId4"/>
          <a:stretch>
            <a:fillRect/>
          </a:stretch>
        </p:blipFill>
        <p:spPr>
          <a:xfrm>
            <a:off x="8114030" y="836295"/>
            <a:ext cx="3975100" cy="2974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coverage/ˈkʌvərɪdʒ/  n.新闻报道;覆盖范围</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64795" y="826135"/>
            <a:ext cx="11752580" cy="5174615"/>
          </a:xfrm>
          <a:prstGeom prst="rect">
            <a:avLst/>
          </a:prstGeom>
          <a:noFill/>
        </p:spPr>
        <p:txBody>
          <a:bodyPr wrap="square" rtlCol="0" anchor="t">
            <a:noAutofit/>
          </a:bodyPr>
          <a:lstStyle/>
          <a:p>
            <a:r>
              <a:rPr sz="2400"/>
              <a:t>6.他望着黑暗，不停地叹气，然后</a:t>
            </a:r>
            <a:r>
              <a:rPr sz="2400" u="sng">
                <a:solidFill>
                  <a:srgbClr val="FF0000"/>
                </a:solidFill>
              </a:rPr>
              <a:t>用枕头蒙住了头</a:t>
            </a:r>
            <a:r>
              <a:rPr sz="2400"/>
              <a:t>。</a:t>
            </a:r>
            <a:endParaRPr sz="2400"/>
          </a:p>
          <a:p>
            <a:pPr marL="342900" indent="-342900">
              <a:buFont typeface="Arial" panose="020B0604020202020204" pitchFamily="34" charset="0"/>
              <a:buChar char="•"/>
            </a:pPr>
            <a:r>
              <a:rPr sz="2400"/>
              <a:t>He looked into the darkness and kept sighing, then </a:t>
            </a:r>
            <a:r>
              <a:rPr sz="2400" u="sng">
                <a:solidFill>
                  <a:srgbClr val="FF0000"/>
                </a:solidFill>
              </a:rPr>
              <a:t>covering his head with the pillow</a:t>
            </a:r>
            <a:r>
              <a:rPr sz="2400"/>
              <a:t>.</a:t>
            </a:r>
            <a:endParaRPr sz="2400"/>
          </a:p>
          <a:p>
            <a:endParaRPr sz="2400"/>
          </a:p>
          <a:p>
            <a:r>
              <a:rPr sz="2400"/>
              <a:t>7.这项调查</a:t>
            </a:r>
            <a:r>
              <a:rPr sz="2400" u="sng">
                <a:solidFill>
                  <a:srgbClr val="FF0000"/>
                </a:solidFill>
              </a:rPr>
              <a:t>涵盖了</a:t>
            </a:r>
            <a:r>
              <a:rPr sz="2400"/>
              <a:t>我们学校生活的</a:t>
            </a:r>
            <a:r>
              <a:rPr sz="2400" u="sng">
                <a:solidFill>
                  <a:srgbClr val="FF0000"/>
                </a:solidFill>
              </a:rPr>
              <a:t>各个方面</a:t>
            </a:r>
            <a:r>
              <a:rPr sz="2400"/>
              <a:t>。</a:t>
            </a:r>
            <a:endParaRPr sz="2400"/>
          </a:p>
          <a:p>
            <a:pPr marL="342900" indent="-342900">
              <a:buFont typeface="Arial" panose="020B0604020202020204" pitchFamily="34" charset="0"/>
              <a:buChar char="•"/>
            </a:pPr>
            <a:r>
              <a:rPr sz="2400"/>
              <a:t>The survey </a:t>
            </a:r>
            <a:r>
              <a:rPr sz="2400" u="sng">
                <a:solidFill>
                  <a:srgbClr val="FF0000"/>
                </a:solidFill>
              </a:rPr>
              <a:t>covers all aspects</a:t>
            </a:r>
            <a:r>
              <a:rPr sz="2400"/>
              <a:t> of our school life.</a:t>
            </a:r>
            <a:endParaRPr sz="2400"/>
          </a:p>
          <a:p>
            <a:endParaRPr sz="2400"/>
          </a:p>
          <a:p>
            <a:r>
              <a:rPr sz="2400"/>
              <a:t>8.你的父母必须</a:t>
            </a:r>
            <a:r>
              <a:rPr sz="2400" u="sng">
                <a:solidFill>
                  <a:srgbClr val="FF0000"/>
                </a:solidFill>
              </a:rPr>
              <a:t>支付你的学费</a:t>
            </a:r>
            <a:r>
              <a:rPr sz="2400"/>
              <a:t>。</a:t>
            </a:r>
            <a:endParaRPr sz="2400"/>
          </a:p>
          <a:p>
            <a:pPr marL="342900" indent="-342900">
              <a:buFont typeface="Arial" panose="020B0604020202020204" pitchFamily="34" charset="0"/>
              <a:buChar char="•"/>
            </a:pPr>
            <a:r>
              <a:rPr sz="2400"/>
              <a:t>Your parents will have to </a:t>
            </a:r>
            <a:r>
              <a:rPr sz="2400" u="sng">
                <a:solidFill>
                  <a:srgbClr val="FF0000"/>
                </a:solidFill>
              </a:rPr>
              <a:t>cover your tuition fees</a:t>
            </a:r>
            <a:r>
              <a:rPr sz="2400"/>
              <a:t>.</a:t>
            </a:r>
            <a:endParaRPr sz="2400"/>
          </a:p>
          <a:p>
            <a:r>
              <a:rPr sz="2400"/>
              <a:t>9.到日落时，我们</a:t>
            </a:r>
            <a:r>
              <a:rPr sz="2400" u="sng">
                <a:solidFill>
                  <a:srgbClr val="FF0000"/>
                </a:solidFill>
              </a:rPr>
              <a:t>已经走了三十英里</a:t>
            </a:r>
            <a:r>
              <a:rPr sz="2400"/>
              <a:t>。</a:t>
            </a:r>
            <a:endParaRPr sz="2400"/>
          </a:p>
          <a:p>
            <a:pPr marL="342900" indent="-342900">
              <a:buFont typeface="Arial" panose="020B0604020202020204" pitchFamily="34" charset="0"/>
              <a:buChar char="•"/>
            </a:pPr>
            <a:r>
              <a:rPr sz="2400"/>
              <a:t>By sunset we</a:t>
            </a:r>
            <a:r>
              <a:rPr sz="2400" u="sng">
                <a:solidFill>
                  <a:srgbClr val="FF0000"/>
                </a:solidFill>
              </a:rPr>
              <a:t> had covered thirty miles</a:t>
            </a:r>
            <a:r>
              <a:rPr sz="2400"/>
              <a:t>.</a:t>
            </a:r>
            <a:endParaRPr sz="2400"/>
          </a:p>
          <a:p>
            <a:r>
              <a:rPr sz="2400"/>
              <a:t>10.他笑以</a:t>
            </a:r>
            <a:r>
              <a:rPr sz="2400" u="sng">
                <a:solidFill>
                  <a:srgbClr val="FF0000"/>
                </a:solidFill>
              </a:rPr>
              <a:t>掩饰他的紧张</a:t>
            </a:r>
            <a:r>
              <a:rPr sz="2400"/>
              <a:t>。</a:t>
            </a:r>
            <a:endParaRPr sz="2400"/>
          </a:p>
          <a:p>
            <a:pPr marL="342900" indent="-342900">
              <a:buFont typeface="Arial" panose="020B0604020202020204" pitchFamily="34" charset="0"/>
              <a:buChar char="•"/>
            </a:pPr>
            <a:r>
              <a:rPr sz="2400"/>
              <a:t>He laughed to</a:t>
            </a:r>
            <a:r>
              <a:rPr sz="2400" u="sng">
                <a:solidFill>
                  <a:srgbClr val="FF0000"/>
                </a:solidFill>
              </a:rPr>
              <a:t> cover /hide his nervousness</a:t>
            </a:r>
            <a:r>
              <a:rPr sz="2400"/>
              <a:t>.</a:t>
            </a:r>
            <a:endParaRPr sz="2400"/>
          </a:p>
          <a:p>
            <a:r>
              <a:rPr sz="2400"/>
              <a:t>11.这个故事让我想起一句谚语:“</a:t>
            </a:r>
            <a:r>
              <a:rPr sz="2400" u="sng">
                <a:solidFill>
                  <a:srgbClr val="FF0000"/>
                </a:solidFill>
              </a:rPr>
              <a:t>不要以貌取人</a:t>
            </a:r>
            <a:r>
              <a:rPr sz="2400"/>
              <a:t>。”</a:t>
            </a:r>
            <a:endParaRPr sz="2400"/>
          </a:p>
          <a:p>
            <a:pPr marL="342900" indent="-342900">
              <a:buFont typeface="Arial" panose="020B0604020202020204" pitchFamily="34" charset="0"/>
              <a:buChar char="•"/>
            </a:pPr>
            <a:r>
              <a:rPr sz="2400"/>
              <a:t>The story reminds me of a saying that “</a:t>
            </a:r>
            <a:r>
              <a:rPr sz="2400" u="sng">
                <a:solidFill>
                  <a:srgbClr val="FF0000"/>
                </a:solidFill>
              </a:rPr>
              <a:t>Never judge </a:t>
            </a:r>
            <a:endParaRPr sz="2400" u="sng">
              <a:solidFill>
                <a:srgbClr val="FF0000"/>
              </a:solidFill>
            </a:endParaRPr>
          </a:p>
          <a:p>
            <a:r>
              <a:rPr sz="2400" u="sng">
                <a:solidFill>
                  <a:srgbClr val="FF0000"/>
                </a:solidFill>
              </a:rPr>
              <a:t>a book by its cover.</a:t>
            </a:r>
            <a:r>
              <a:rPr sz="2400"/>
              <a:t>”</a:t>
            </a:r>
            <a:endParaRPr sz="2400"/>
          </a:p>
        </p:txBody>
      </p:sp>
      <p:pic>
        <p:nvPicPr>
          <p:cNvPr id="104" name="图片 103"/>
          <p:cNvPicPr/>
          <p:nvPr/>
        </p:nvPicPr>
        <p:blipFill>
          <a:blip r:embed="rId4"/>
          <a:stretch>
            <a:fillRect/>
          </a:stretch>
        </p:blipFill>
        <p:spPr>
          <a:xfrm>
            <a:off x="8185468" y="4220845"/>
            <a:ext cx="3975100" cy="2647950"/>
          </a:xfrm>
          <a:prstGeom prst="rect">
            <a:avLst/>
          </a:prstGeom>
          <a:noFill/>
          <a:ln w="9525">
            <a:noFill/>
          </a:ln>
        </p:spPr>
      </p:pic>
      <p:pic>
        <p:nvPicPr>
          <p:cNvPr id="112" name="图片 111"/>
          <p:cNvPicPr/>
          <p:nvPr/>
        </p:nvPicPr>
        <p:blipFill>
          <a:blip r:embed="rId5"/>
          <a:stretch>
            <a:fillRect/>
          </a:stretch>
        </p:blipFill>
        <p:spPr>
          <a:xfrm>
            <a:off x="8185785" y="1557020"/>
            <a:ext cx="3470910" cy="26644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blinds(horizontal)">
                                      <p:cBhvr>
                                        <p:cTn id="37" dur="500"/>
                                        <p:tgtEl>
                                          <p:spTgt spid="3">
                                            <p:txEl>
                                              <p:pRg st="13" end="13"/>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animEffect transition="in" filter="blinds(horizontal)">
                                      <p:cBhvr>
                                        <p:cTn id="4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515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press conference/pres ˈkɒnfərəns/ 记者招待会;新闻发布会</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4154170"/>
          </a:xfrm>
          <a:prstGeom prst="rect">
            <a:avLst/>
          </a:prstGeom>
          <a:noFill/>
        </p:spPr>
        <p:txBody>
          <a:bodyPr wrap="square" rtlCol="0" anchor="t">
            <a:spAutoFit/>
          </a:bodyPr>
          <a:lstStyle/>
          <a:p>
            <a:r>
              <a:rPr sz="2400"/>
              <a:t>1.手头有了足够的资料，我们就可以着手</a:t>
            </a:r>
            <a:r>
              <a:rPr sz="2400" u="sng">
                <a:solidFill>
                  <a:srgbClr val="FF0000"/>
                </a:solidFill>
              </a:rPr>
              <a:t>举行新闻发布会</a:t>
            </a:r>
            <a:r>
              <a:rPr sz="2400"/>
              <a:t>了。</a:t>
            </a:r>
            <a:endParaRPr sz="2400"/>
          </a:p>
          <a:p>
            <a:pPr marL="342900" indent="-342900">
              <a:buFont typeface="Arial" panose="020B0604020202020204" pitchFamily="34" charset="0"/>
              <a:buChar char="•"/>
            </a:pPr>
            <a:r>
              <a:rPr sz="2400"/>
              <a:t>Having enough data in hand, we can set out to </a:t>
            </a:r>
            <a:r>
              <a:rPr sz="2400" u="sng">
                <a:solidFill>
                  <a:srgbClr val="FF0000"/>
                </a:solidFill>
              </a:rPr>
              <a:t>hold the press conference</a:t>
            </a:r>
            <a:r>
              <a:rPr sz="2400"/>
              <a:t>.</a:t>
            </a:r>
            <a:endParaRPr sz="2400"/>
          </a:p>
          <a:p>
            <a:endParaRPr sz="2400"/>
          </a:p>
          <a:p>
            <a:r>
              <a:rPr sz="2400"/>
              <a:t>2.</a:t>
            </a:r>
            <a:r>
              <a:rPr sz="2400" u="sng">
                <a:solidFill>
                  <a:srgbClr val="FF0000"/>
                </a:solidFill>
              </a:rPr>
              <a:t>报纸</a:t>
            </a:r>
            <a:r>
              <a:rPr sz="2400"/>
              <a:t>和电视都报道了这件事。</a:t>
            </a:r>
            <a:endParaRPr sz="2400"/>
          </a:p>
          <a:p>
            <a:pPr marL="342900" indent="-342900">
              <a:buFont typeface="Arial" panose="020B0604020202020204" pitchFamily="34" charset="0"/>
              <a:buChar char="•"/>
            </a:pPr>
            <a:r>
              <a:rPr sz="2400"/>
              <a:t>The story was reported </a:t>
            </a:r>
            <a:r>
              <a:rPr sz="2400" u="sng">
                <a:solidFill>
                  <a:srgbClr val="FF0000"/>
                </a:solidFill>
              </a:rPr>
              <a:t>in the press</a:t>
            </a:r>
            <a:r>
              <a:rPr sz="2400"/>
              <a:t> and in television.</a:t>
            </a:r>
            <a:endParaRPr sz="2400"/>
          </a:p>
          <a:p>
            <a:endParaRPr sz="2400"/>
          </a:p>
          <a:p>
            <a:r>
              <a:rPr sz="2400"/>
              <a:t>3.他</a:t>
            </a:r>
            <a:r>
              <a:rPr sz="2400" u="sng">
                <a:solidFill>
                  <a:srgbClr val="FF0000"/>
                </a:solidFill>
              </a:rPr>
              <a:t>按了一下按钮</a:t>
            </a:r>
            <a:r>
              <a:rPr sz="2400"/>
              <a:t>，门开了。</a:t>
            </a:r>
            <a:endParaRPr sz="2400"/>
          </a:p>
          <a:p>
            <a:pPr marL="342900" indent="-342900">
              <a:buFont typeface="Arial" panose="020B0604020202020204" pitchFamily="34" charset="0"/>
              <a:buChar char="•"/>
            </a:pPr>
            <a:r>
              <a:rPr sz="2400"/>
              <a:t>He </a:t>
            </a:r>
            <a:r>
              <a:rPr sz="2400" u="sng">
                <a:solidFill>
                  <a:srgbClr val="FF0000"/>
                </a:solidFill>
              </a:rPr>
              <a:t>pressed a button</a:t>
            </a:r>
            <a:r>
              <a:rPr sz="2400"/>
              <a:t> and the door opened.</a:t>
            </a:r>
            <a:endParaRPr sz="2400"/>
          </a:p>
          <a:p>
            <a:endParaRPr sz="2400"/>
          </a:p>
          <a:p>
            <a:r>
              <a:rPr sz="2400"/>
              <a:t>4.他们</a:t>
            </a:r>
            <a:r>
              <a:rPr sz="2400" u="sng">
                <a:solidFill>
                  <a:srgbClr val="FF0000"/>
                </a:solidFill>
              </a:rPr>
              <a:t>催促我们</a:t>
            </a:r>
            <a:r>
              <a:rPr sz="2400"/>
              <a:t>尽快作出决定。</a:t>
            </a:r>
            <a:endParaRPr sz="2400"/>
          </a:p>
          <a:p>
            <a:pPr marL="342900" indent="-342900">
              <a:buFont typeface="Arial" panose="020B0604020202020204" pitchFamily="34" charset="0"/>
              <a:buChar char="•"/>
            </a:pPr>
            <a:r>
              <a:rPr sz="2400"/>
              <a:t>They are </a:t>
            </a:r>
            <a:r>
              <a:rPr sz="2400" u="sng">
                <a:solidFill>
                  <a:srgbClr val="FF0000"/>
                </a:solidFill>
              </a:rPr>
              <a:t>pressing us to</a:t>
            </a:r>
            <a:r>
              <a:rPr sz="2400"/>
              <a:t> make a quick decision.</a:t>
            </a:r>
            <a:endParaRPr sz="2400"/>
          </a:p>
        </p:txBody>
      </p:sp>
      <p:pic>
        <p:nvPicPr>
          <p:cNvPr id="107" name="图片 106"/>
          <p:cNvPicPr/>
          <p:nvPr/>
        </p:nvPicPr>
        <p:blipFill>
          <a:blip r:embed="rId4"/>
          <a:stretch>
            <a:fillRect/>
          </a:stretch>
        </p:blipFill>
        <p:spPr>
          <a:xfrm>
            <a:off x="8243570" y="1700530"/>
            <a:ext cx="3951605" cy="2557145"/>
          </a:xfrm>
          <a:prstGeom prst="rect">
            <a:avLst/>
          </a:prstGeom>
          <a:noFill/>
          <a:ln w="9525">
            <a:noFill/>
          </a:ln>
        </p:spPr>
      </p:pic>
      <p:pic>
        <p:nvPicPr>
          <p:cNvPr id="109" name="图片 108"/>
          <p:cNvPicPr/>
          <p:nvPr/>
        </p:nvPicPr>
        <p:blipFill>
          <a:blip r:embed="rId5"/>
          <a:stretch>
            <a:fillRect/>
          </a:stretch>
        </p:blipFill>
        <p:spPr>
          <a:xfrm>
            <a:off x="5304790" y="5003165"/>
            <a:ext cx="2801620" cy="1822450"/>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8113395" y="4296410"/>
            <a:ext cx="3968750" cy="24987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applaud/əˈplɔ:d/  vt.＆vi.鼓掌 vt.称赞;赞赏</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930650" y="836930"/>
            <a:ext cx="8111490" cy="6111240"/>
          </a:xfrm>
          <a:prstGeom prst="rect">
            <a:avLst/>
          </a:prstGeom>
          <a:noFill/>
        </p:spPr>
        <p:txBody>
          <a:bodyPr wrap="square" rtlCol="0" anchor="t">
            <a:spAutoFit/>
          </a:bodyPr>
          <a:lstStyle/>
          <a:p>
            <a:r>
              <a:rPr sz="2400"/>
              <a:t>1.我们</a:t>
            </a:r>
            <a:r>
              <a:rPr sz="2400" u="sng">
                <a:solidFill>
                  <a:srgbClr val="FF0000"/>
                </a:solidFill>
              </a:rPr>
              <a:t>称赞</a:t>
            </a:r>
            <a:r>
              <a:rPr sz="2400"/>
              <a:t>他有勇气承认错误。</a:t>
            </a:r>
            <a:endParaRPr sz="2400"/>
          </a:p>
          <a:p>
            <a:pPr marL="342900" indent="-342900">
              <a:buFont typeface="Arial" panose="020B0604020202020204" pitchFamily="34" charset="0"/>
              <a:buChar char="•"/>
            </a:pPr>
            <a:r>
              <a:rPr sz="2400"/>
              <a:t>We </a:t>
            </a:r>
            <a:r>
              <a:rPr sz="2400" u="sng">
                <a:solidFill>
                  <a:srgbClr val="FF0000"/>
                </a:solidFill>
              </a:rPr>
              <a:t>applaud </a:t>
            </a:r>
            <a:r>
              <a:rPr sz="2400"/>
              <a:t>him for having the courage to admit his mistake.</a:t>
            </a:r>
            <a:endParaRPr sz="2400"/>
          </a:p>
          <a:p>
            <a:endParaRPr sz="2400"/>
          </a:p>
          <a:p>
            <a:r>
              <a:rPr sz="2400"/>
              <a:t>2.最后，当他越过终点线时，他举起了胜利的双臂，迎接他的是热烈的欢呼和</a:t>
            </a:r>
            <a:r>
              <a:rPr sz="2400" u="sng">
                <a:solidFill>
                  <a:srgbClr val="FF0000"/>
                </a:solidFill>
              </a:rPr>
              <a:t>雷鸣般的掌声</a:t>
            </a:r>
            <a:r>
              <a:rPr sz="2400"/>
              <a:t>。</a:t>
            </a:r>
            <a:r>
              <a:rPr sz="2400" baseline="30000"/>
              <a:t>2022新高考全国卷I读后续写“脑瘫学生参加跑步比赛”</a:t>
            </a:r>
            <a:endParaRPr sz="2400" baseline="30000"/>
          </a:p>
          <a:p>
            <a:pPr marL="342900" indent="-342900">
              <a:buFont typeface="Arial" panose="020B0604020202020204" pitchFamily="34" charset="0"/>
              <a:buChar char="•"/>
            </a:pPr>
            <a:r>
              <a:rPr sz="2400"/>
              <a:t>At last, he raised him arms in triumph as he crossed the finish line, greeted with wild cheers and </a:t>
            </a:r>
            <a:r>
              <a:rPr sz="2400" u="sng">
                <a:solidFill>
                  <a:srgbClr val="FF0000"/>
                </a:solidFill>
              </a:rPr>
              <a:t>thunderous applause</a:t>
            </a:r>
            <a:r>
              <a:rPr sz="2400"/>
              <a:t>.</a:t>
            </a:r>
            <a:endParaRPr sz="2400"/>
          </a:p>
          <a:p>
            <a:endParaRPr sz="2400" baseline="30000"/>
          </a:p>
          <a:p>
            <a:r>
              <a:rPr sz="2400"/>
              <a:t>3.“我想感谢我的老师，他一直鼓励我要自信。现在我的坚持终于有了成果，”我说，然后</a:t>
            </a:r>
            <a:r>
              <a:rPr sz="2400" u="sng">
                <a:solidFill>
                  <a:srgbClr val="FF0000"/>
                </a:solidFill>
              </a:rPr>
              <a:t>热烈的掌声回荡</a:t>
            </a:r>
            <a:r>
              <a:rPr sz="2400"/>
              <a:t>在学校的礼堂里。</a:t>
            </a:r>
            <a:r>
              <a:rPr sz="2400" baseline="30000"/>
              <a:t>2023新高考I卷读后续写“参加写作比赛”</a:t>
            </a:r>
            <a:endParaRPr sz="2400" baseline="30000"/>
          </a:p>
          <a:p>
            <a:pPr marL="342900" indent="-342900">
              <a:buFont typeface="Arial" panose="020B0604020202020204" pitchFamily="34" charset="0"/>
              <a:buChar char="•"/>
            </a:pPr>
            <a:r>
              <a:rPr sz="2400"/>
              <a:t>“I want to say thanks to my teacher, who keeps encouraging me to be confident. Now my perseverance has finally borne fruit,” I said, and then </a:t>
            </a:r>
            <a:r>
              <a:rPr sz="2400" u="sng">
                <a:solidFill>
                  <a:srgbClr val="FF0000"/>
                </a:solidFill>
              </a:rPr>
              <a:t>overwhelming applause echoed </a:t>
            </a:r>
            <a:r>
              <a:rPr sz="2400"/>
              <a:t>the school auditorium.</a:t>
            </a:r>
            <a:endParaRPr sz="2400"/>
          </a:p>
        </p:txBody>
      </p:sp>
      <p:pic>
        <p:nvPicPr>
          <p:cNvPr id="113" name="图片 112"/>
          <p:cNvPicPr/>
          <p:nvPr/>
        </p:nvPicPr>
        <p:blipFill>
          <a:blip r:embed="rId4"/>
          <a:stretch>
            <a:fillRect/>
          </a:stretch>
        </p:blipFill>
        <p:spPr>
          <a:xfrm>
            <a:off x="48895" y="826135"/>
            <a:ext cx="3847465" cy="3891915"/>
          </a:xfrm>
          <a:prstGeom prst="rect">
            <a:avLst/>
          </a:prstGeom>
          <a:noFill/>
          <a:ln w="9525">
            <a:noFill/>
          </a:ln>
        </p:spPr>
      </p:pic>
      <p:pic>
        <p:nvPicPr>
          <p:cNvPr id="115" name="图片 114"/>
          <p:cNvPicPr/>
          <p:nvPr/>
        </p:nvPicPr>
        <p:blipFill>
          <a:blip r:embed="rId5"/>
          <a:stretch>
            <a:fillRect/>
          </a:stretch>
        </p:blipFill>
        <p:spPr>
          <a:xfrm>
            <a:off x="-22860" y="4841240"/>
            <a:ext cx="3975100" cy="20085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7" name="文本框 6"/>
          <p:cNvSpPr txBox="1"/>
          <p:nvPr/>
        </p:nvSpPr>
        <p:spPr>
          <a:xfrm>
            <a:off x="193040" y="764540"/>
            <a:ext cx="11899900" cy="3415030"/>
          </a:xfrm>
          <a:prstGeom prst="rect">
            <a:avLst/>
          </a:prstGeom>
          <a:noFill/>
        </p:spPr>
        <p:txBody>
          <a:bodyPr wrap="square" rtlCol="0" anchor="t">
            <a:spAutoFit/>
          </a:bodyPr>
          <a:lstStyle/>
          <a:p>
            <a:r>
              <a:rPr lang="en-US" altLang="zh-CN" sz="2400" dirty="0">
                <a:latin typeface="Calibri" panose="020F0502020204030204" charset="0"/>
                <a:cs typeface="Calibri" panose="020F0502020204030204" charset="0"/>
                <a:sym typeface="+mn-ea"/>
              </a:rPr>
              <a:t>2</a:t>
            </a:r>
            <a:r>
              <a:rPr lang="zh-CN" altLang="en-US" sz="2400" dirty="0">
                <a:latin typeface="Calibri" panose="020F0502020204030204" charset="0"/>
                <a:cs typeface="Calibri" panose="020F0502020204030204" charset="0"/>
                <a:sym typeface="+mn-ea"/>
              </a:rPr>
              <a:t>.七夕是中国著名的情人节。它与美丽的</a:t>
            </a:r>
            <a:r>
              <a:rPr lang="zh-CN" altLang="en-US" sz="2400" u="sng" dirty="0">
                <a:solidFill>
                  <a:srgbClr val="FF0000"/>
                </a:solidFill>
                <a:latin typeface="Calibri" panose="020F0502020204030204" charset="0"/>
                <a:cs typeface="Calibri" panose="020F0502020204030204" charset="0"/>
                <a:sym typeface="+mn-ea"/>
              </a:rPr>
              <a:t>民间故事《牛郎织女》</a:t>
            </a:r>
            <a:r>
              <a:rPr lang="zh-CN" altLang="en-US" sz="2400" dirty="0">
                <a:latin typeface="Calibri" panose="020F0502020204030204" charset="0"/>
                <a:cs typeface="Calibri" panose="020F0502020204030204" charset="0"/>
                <a:sym typeface="+mn-ea"/>
              </a:rPr>
              <a:t>密切相关，在这个故事中，一个仙女和她的凡人牛郎丈夫被放逐到“银河”的两端，每年只在农历七月初七见面一次。</a:t>
            </a:r>
            <a:endParaRPr lang="zh-CN" altLang="en-US" sz="2400" dirty="0">
              <a:latin typeface="Calibri" panose="020F0502020204030204" charset="0"/>
              <a:cs typeface="Calibri" panose="020F0502020204030204" charset="0"/>
            </a:endParaRPr>
          </a:p>
          <a:p>
            <a:pPr marL="342900" indent="-342900">
              <a:buFont typeface="Arial" panose="020B0604020202020204" pitchFamily="34" charset="0"/>
              <a:buChar char="•"/>
            </a:pPr>
            <a:r>
              <a:rPr lang="zh-CN" altLang="en-US" sz="2400" dirty="0">
                <a:sym typeface="+mn-ea"/>
              </a:rPr>
              <a:t>The Double Seventh Day, or QiXi Festival, is renowned as Chinese Valentine’s day.</a:t>
            </a:r>
            <a:r>
              <a:rPr lang="en-US" altLang="zh-CN" sz="2400" dirty="0">
                <a:sym typeface="+mn-ea"/>
              </a:rPr>
              <a:t> </a:t>
            </a:r>
            <a:r>
              <a:rPr lang="zh-CN" altLang="en-US" sz="2400" dirty="0">
                <a:sym typeface="+mn-ea"/>
              </a:rPr>
              <a:t>It is closely linked to the beautiful </a:t>
            </a:r>
            <a:r>
              <a:rPr lang="zh-CN" altLang="en-US" sz="2400" u="sng" dirty="0">
                <a:solidFill>
                  <a:srgbClr val="FF0000"/>
                </a:solidFill>
                <a:sym typeface="+mn-ea"/>
              </a:rPr>
              <a:t>folktales of </a:t>
            </a:r>
            <a:r>
              <a:rPr lang="zh-CN" altLang="en-US" sz="2400" i="1" u="sng" dirty="0">
                <a:solidFill>
                  <a:srgbClr val="FF0000"/>
                </a:solidFill>
                <a:sym typeface="+mn-ea"/>
              </a:rPr>
              <a:t>The Cowherd and the Weaving Girl</a:t>
            </a:r>
            <a:r>
              <a:rPr lang="zh-CN" altLang="en-US" sz="2400" dirty="0">
                <a:sym typeface="+mn-ea"/>
              </a:rPr>
              <a:t>, in which a fairy and her mortal cowherd husband were banished to opposite ends of the “Silver River” and met only once a year on the seventh day of the seventh lunar month.</a:t>
            </a:r>
            <a:endParaRPr lang="zh-CN" altLang="en-US" sz="2400" dirty="0"/>
          </a:p>
          <a:p>
            <a:endParaRPr sz="2400" dirty="0">
              <a:sym typeface="+mn-ea"/>
            </a:endParaRPr>
          </a:p>
          <a:p>
            <a:r>
              <a:rPr lang="en-US" sz="2400" dirty="0">
                <a:sym typeface="+mn-ea"/>
              </a:rPr>
              <a:t>                                                         </a:t>
            </a:r>
            <a:endParaRPr sz="2400" dirty="0">
              <a:sym typeface="+mn-ea"/>
            </a:endParaRPr>
          </a:p>
        </p:txBody>
      </p:sp>
      <p:sp>
        <p:nvSpPr>
          <p:cNvPr id="2" name="文本框 1"/>
          <p:cNvSpPr txBox="1"/>
          <p:nvPr/>
        </p:nvSpPr>
        <p:spPr>
          <a:xfrm>
            <a:off x="1200785" y="231140"/>
            <a:ext cx="6096000" cy="460375"/>
          </a:xfrm>
          <a:prstGeom prst="rect">
            <a:avLst/>
          </a:prstGeom>
          <a:noFill/>
        </p:spPr>
        <p:txBody>
          <a:bodyPr wrap="square" rtlCol="0" anchor="t">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tale/teɪl/  n.故事;叙述</a:t>
            </a:r>
            <a:endPar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endParaRPr>
          </a:p>
        </p:txBody>
      </p:sp>
      <p:pic>
        <p:nvPicPr>
          <p:cNvPr id="105" name="图片 104"/>
          <p:cNvPicPr/>
          <p:nvPr/>
        </p:nvPicPr>
        <p:blipFill>
          <a:blip r:embed="rId4"/>
          <a:stretch>
            <a:fillRect/>
          </a:stretch>
        </p:blipFill>
        <p:spPr>
          <a:xfrm>
            <a:off x="71120" y="3429635"/>
            <a:ext cx="4047490" cy="3428365"/>
          </a:xfrm>
          <a:prstGeom prst="rect">
            <a:avLst/>
          </a:prstGeom>
          <a:noFill/>
          <a:ln w="9525">
            <a:noFill/>
          </a:ln>
        </p:spPr>
      </p:pic>
      <p:sp>
        <p:nvSpPr>
          <p:cNvPr id="3" name="文本框 2"/>
          <p:cNvSpPr txBox="1"/>
          <p:nvPr/>
        </p:nvSpPr>
        <p:spPr>
          <a:xfrm>
            <a:off x="4297045" y="3501390"/>
            <a:ext cx="7927975" cy="3046095"/>
          </a:xfrm>
          <a:prstGeom prst="rect">
            <a:avLst/>
          </a:prstGeom>
          <a:noFill/>
        </p:spPr>
        <p:txBody>
          <a:bodyPr wrap="square" rtlCol="0" anchor="t">
            <a:spAutoFit/>
          </a:bodyPr>
          <a:lstStyle/>
          <a:p>
            <a:r>
              <a:rPr sz="2400" dirty="0">
                <a:latin typeface="+mn-ea"/>
                <a:sym typeface="+mn-ea"/>
              </a:rPr>
              <a:t>3.为了解释中国古代的奥秘，人们创造了</a:t>
            </a:r>
            <a:r>
              <a:rPr sz="2400" u="sng" dirty="0">
                <a:solidFill>
                  <a:srgbClr val="FF0000"/>
                </a:solidFill>
                <a:latin typeface="+mn-ea"/>
                <a:sym typeface="+mn-ea"/>
              </a:rPr>
              <a:t>神话和传说</a:t>
            </a:r>
            <a:r>
              <a:rPr sz="2400" dirty="0">
                <a:latin typeface="+mn-ea"/>
                <a:sym typeface="+mn-ea"/>
              </a:rPr>
              <a:t>，</a:t>
            </a:r>
            <a:endParaRPr sz="2400" dirty="0">
              <a:latin typeface="+mn-ea"/>
              <a:sym typeface="+mn-ea"/>
            </a:endParaRPr>
          </a:p>
          <a:p>
            <a:r>
              <a:rPr sz="2400" dirty="0" err="1">
                <a:latin typeface="+mn-ea"/>
                <a:sym typeface="+mn-ea"/>
              </a:rPr>
              <a:t>并代代相传。</a:t>
            </a:r>
            <a:r>
              <a:rPr sz="2400" u="sng" dirty="0" err="1">
                <a:solidFill>
                  <a:srgbClr val="FF0000"/>
                </a:solidFill>
                <a:latin typeface="+mn-ea"/>
                <a:sym typeface="+mn-ea"/>
              </a:rPr>
              <a:t>其中一个故事</a:t>
            </a:r>
            <a:r>
              <a:rPr sz="2400" dirty="0" err="1">
                <a:latin typeface="+mn-ea"/>
                <a:sym typeface="+mn-ea"/>
              </a:rPr>
              <a:t>是关于嫦娥的，她服用了</a:t>
            </a:r>
            <a:endParaRPr sz="2400" dirty="0">
              <a:latin typeface="+mn-ea"/>
              <a:sym typeface="+mn-ea"/>
            </a:endParaRPr>
          </a:p>
          <a:p>
            <a:r>
              <a:rPr sz="2400" dirty="0" err="1">
                <a:latin typeface="+mn-ea"/>
                <a:sym typeface="+mn-ea"/>
              </a:rPr>
              <a:t>长生不老药，飞向天空，飞向月球</a:t>
            </a:r>
            <a:r>
              <a:rPr sz="2400" dirty="0">
                <a:latin typeface="+mn-ea"/>
                <a:sym typeface="+mn-ea"/>
              </a:rPr>
              <a:t>。</a:t>
            </a:r>
            <a:endParaRPr sz="2400" dirty="0">
              <a:latin typeface="+mn-ea"/>
              <a:sym typeface="+mn-ea"/>
            </a:endParaRPr>
          </a:p>
          <a:p>
            <a:pPr marL="342900" indent="-342900">
              <a:buFont typeface="Arial" panose="020B0604020202020204" pitchFamily="34" charset="0"/>
              <a:buChar char="•"/>
            </a:pPr>
            <a:r>
              <a:rPr lang="en-US" sz="2400" dirty="0">
                <a:sym typeface="+mn-ea"/>
              </a:rPr>
              <a:t>I</a:t>
            </a:r>
            <a:r>
              <a:rPr sz="2400" dirty="0">
                <a:sym typeface="+mn-ea"/>
              </a:rPr>
              <a:t>n an attempt to explain the mysteries in ancient China, </a:t>
            </a:r>
            <a:endParaRPr sz="2400" dirty="0">
              <a:sym typeface="+mn-ea"/>
            </a:endParaRPr>
          </a:p>
          <a:p>
            <a:r>
              <a:rPr sz="2400" u="sng" dirty="0">
                <a:solidFill>
                  <a:srgbClr val="FF0000"/>
                </a:solidFill>
                <a:sym typeface="+mn-ea"/>
              </a:rPr>
              <a:t>myths and legends </a:t>
            </a:r>
            <a:r>
              <a:rPr sz="2400" dirty="0">
                <a:sym typeface="+mn-ea"/>
              </a:rPr>
              <a:t>were created, and were passed down </a:t>
            </a:r>
            <a:endParaRPr sz="2400" dirty="0">
              <a:sym typeface="+mn-ea"/>
            </a:endParaRPr>
          </a:p>
          <a:p>
            <a:r>
              <a:rPr sz="2400" dirty="0">
                <a:sym typeface="+mn-ea"/>
              </a:rPr>
              <a:t>from generation to generation. </a:t>
            </a:r>
            <a:r>
              <a:rPr sz="2400" u="sng" dirty="0">
                <a:solidFill>
                  <a:srgbClr val="FF0000"/>
                </a:solidFill>
                <a:sym typeface="+mn-ea"/>
              </a:rPr>
              <a:t>One such tale</a:t>
            </a:r>
            <a:r>
              <a:rPr sz="2400" dirty="0">
                <a:sym typeface="+mn-ea"/>
              </a:rPr>
              <a:t> is that of </a:t>
            </a:r>
            <a:r>
              <a:rPr lang="en-US" sz="2400" dirty="0">
                <a:sym typeface="+mn-ea"/>
              </a:rPr>
              <a:t> </a:t>
            </a:r>
            <a:r>
              <a:rPr sz="2400" dirty="0" err="1">
                <a:sym typeface="+mn-ea"/>
              </a:rPr>
              <a:t>Chang’e,who</a:t>
            </a:r>
            <a:r>
              <a:rPr sz="2400" dirty="0">
                <a:sym typeface="+mn-ea"/>
              </a:rPr>
              <a:t> took an elixir of immortality and flew up into the sky to </a:t>
            </a:r>
            <a:r>
              <a:rPr lang="en-US" sz="2400" dirty="0">
                <a:sym typeface="+mn-ea"/>
              </a:rPr>
              <a:t> </a:t>
            </a:r>
            <a:r>
              <a:rPr sz="2400" dirty="0">
                <a:sym typeface="+mn-ea"/>
              </a:rPr>
              <a:t>the moon.</a:t>
            </a:r>
            <a:endParaRPr lang="zh-CN" altLang="en-US" sz="2400" dirty="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submersible/səbˈmɜːsəbl/  n.潜水器;可潜船</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799330" y="836930"/>
            <a:ext cx="7105015" cy="4399915"/>
          </a:xfrm>
          <a:prstGeom prst="rect">
            <a:avLst/>
          </a:prstGeom>
          <a:noFill/>
        </p:spPr>
        <p:txBody>
          <a:bodyPr wrap="square" rtlCol="0" anchor="t">
            <a:spAutoFit/>
          </a:bodyPr>
          <a:lstStyle/>
          <a:p>
            <a:r>
              <a:rPr sz="2800" dirty="0"/>
              <a:t>1.以神话中的龙命名，蛟龙是中国的第一艘</a:t>
            </a:r>
            <a:r>
              <a:rPr sz="2800" u="sng" dirty="0">
                <a:solidFill>
                  <a:srgbClr val="FF0000"/>
                </a:solidFill>
              </a:rPr>
              <a:t>载人深海研究潜水器</a:t>
            </a:r>
            <a:r>
              <a:rPr sz="2800" dirty="0"/>
              <a:t>，它可以潜到7020米。</a:t>
            </a:r>
            <a:endParaRPr sz="2800" dirty="0"/>
          </a:p>
          <a:p>
            <a:pPr marL="342900" indent="-342900">
              <a:buFont typeface="Arial" panose="020B0604020202020204" pitchFamily="34" charset="0"/>
              <a:buChar char="•"/>
            </a:pPr>
            <a:r>
              <a:rPr sz="2800" dirty="0"/>
              <a:t>Named after a mythical dragon, </a:t>
            </a:r>
            <a:r>
              <a:rPr sz="2800" dirty="0" err="1"/>
              <a:t>Jiaolong</a:t>
            </a:r>
            <a:r>
              <a:rPr sz="2800" dirty="0"/>
              <a:t> is China’s</a:t>
            </a:r>
            <a:r>
              <a:rPr lang="en-US" sz="2800" dirty="0"/>
              <a:t> </a:t>
            </a:r>
            <a:r>
              <a:rPr sz="2800" dirty="0"/>
              <a:t>first </a:t>
            </a:r>
            <a:r>
              <a:rPr sz="2800" u="sng" dirty="0">
                <a:solidFill>
                  <a:srgbClr val="FF0000"/>
                </a:solidFill>
              </a:rPr>
              <a:t>manned deep-sea resea</a:t>
            </a:r>
            <a:r>
              <a:rPr lang="en-US" altLang="zh-CN" sz="2800" u="sng" dirty="0">
                <a:solidFill>
                  <a:srgbClr val="FF0000"/>
                </a:solidFill>
              </a:rPr>
              <a:t>r</a:t>
            </a:r>
            <a:r>
              <a:rPr sz="2800" u="sng" dirty="0">
                <a:solidFill>
                  <a:srgbClr val="FF0000"/>
                </a:solidFill>
              </a:rPr>
              <a:t>ch submersible</a:t>
            </a:r>
            <a:r>
              <a:rPr sz="2800" dirty="0"/>
              <a:t>, which can</a:t>
            </a:r>
            <a:r>
              <a:rPr lang="en-US" sz="2800" dirty="0"/>
              <a:t> </a:t>
            </a:r>
            <a:r>
              <a:rPr sz="2800" dirty="0"/>
              <a:t>create a dive to 7020 meters.</a:t>
            </a:r>
            <a:endParaRPr sz="2800" dirty="0"/>
          </a:p>
          <a:p>
            <a:endParaRPr sz="2800" dirty="0"/>
          </a:p>
          <a:p>
            <a:r>
              <a:rPr sz="2800" dirty="0"/>
              <a:t>2.潜水艇</a:t>
            </a:r>
            <a:r>
              <a:rPr sz="2800" u="sng" dirty="0">
                <a:solidFill>
                  <a:srgbClr val="FF0000"/>
                </a:solidFill>
              </a:rPr>
              <a:t>潜入</a:t>
            </a:r>
            <a:r>
              <a:rPr sz="2800" dirty="0"/>
              <a:t>海面以下。</a:t>
            </a:r>
            <a:endParaRPr sz="2800" dirty="0"/>
          </a:p>
          <a:p>
            <a:pPr marL="342900" indent="-342900">
              <a:buFont typeface="Arial" panose="020B0604020202020204" pitchFamily="34" charset="0"/>
              <a:buChar char="•"/>
            </a:pPr>
            <a:r>
              <a:rPr sz="2800" dirty="0"/>
              <a:t>The submarine </a:t>
            </a:r>
            <a:r>
              <a:rPr sz="2800" u="sng" dirty="0">
                <a:solidFill>
                  <a:srgbClr val="FF0000"/>
                </a:solidFill>
              </a:rPr>
              <a:t>submerged</a:t>
            </a:r>
            <a:r>
              <a:rPr sz="2800" dirty="0"/>
              <a:t> beneath the surface of the</a:t>
            </a:r>
            <a:r>
              <a:rPr lang="en-US" sz="2800" dirty="0"/>
              <a:t> </a:t>
            </a:r>
            <a:r>
              <a:rPr sz="2800" dirty="0"/>
              <a:t>ocean.</a:t>
            </a:r>
            <a:endParaRPr sz="2800" dirty="0"/>
          </a:p>
        </p:txBody>
      </p:sp>
      <p:pic>
        <p:nvPicPr>
          <p:cNvPr id="116" name="图片 115"/>
          <p:cNvPicPr/>
          <p:nvPr/>
        </p:nvPicPr>
        <p:blipFill>
          <a:blip r:embed="rId4"/>
          <a:stretch>
            <a:fillRect/>
          </a:stretch>
        </p:blipFill>
        <p:spPr>
          <a:xfrm>
            <a:off x="264478" y="1196975"/>
            <a:ext cx="3975100" cy="39751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389699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水上</a:t>
            </a:r>
            <a:r>
              <a:rPr lang="zh-CN" altLang="en-US" sz="2400" b="1">
                <a:solidFill>
                  <a:srgbClr val="7030A0"/>
                </a:solidFill>
                <a:latin typeface="微软雅黑" panose="020B0503020204020204" pitchFamily="34" charset="-122"/>
                <a:ea typeface="微软雅黑" panose="020B0503020204020204" pitchFamily="34" charset="-122"/>
              </a:rPr>
              <a:t>、</a:t>
            </a:r>
            <a:r>
              <a:rPr lang="en-US" altLang="zh-CN" sz="2400" b="1">
                <a:solidFill>
                  <a:srgbClr val="7030A0"/>
                </a:solidFill>
                <a:latin typeface="微软雅黑" panose="020B0503020204020204" pitchFamily="34" charset="-122"/>
                <a:ea typeface="微软雅黑" panose="020B0503020204020204" pitchFamily="34" charset="-122"/>
              </a:rPr>
              <a:t>水下运动动词总结：</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51155" y="836930"/>
            <a:ext cx="11553190" cy="6000750"/>
          </a:xfrm>
          <a:prstGeom prst="rect">
            <a:avLst/>
          </a:prstGeom>
          <a:noFill/>
        </p:spPr>
        <p:txBody>
          <a:bodyPr wrap="square" rtlCol="0" anchor="t">
            <a:spAutoFit/>
          </a:bodyPr>
          <a:lstStyle/>
          <a:p>
            <a:r>
              <a:rPr sz="2400" dirty="0"/>
              <a:t>1.今天早上我在近海的礁石上</a:t>
            </a:r>
            <a:r>
              <a:rPr sz="2400" u="sng" dirty="0">
                <a:solidFill>
                  <a:srgbClr val="7030A0"/>
                </a:solidFill>
              </a:rPr>
              <a:t>浮潜</a:t>
            </a:r>
            <a:r>
              <a:rPr sz="2400" dirty="0"/>
              <a:t>，这是我做过的最奇妙的事情。</a:t>
            </a:r>
            <a:endParaRPr sz="2400" dirty="0"/>
          </a:p>
          <a:p>
            <a:pPr marL="342900" indent="-342900">
              <a:buFont typeface="Arial" panose="020B0604020202020204" pitchFamily="34" charset="0"/>
              <a:buChar char="•"/>
            </a:pPr>
            <a:r>
              <a:rPr sz="2400" dirty="0"/>
              <a:t>I </a:t>
            </a:r>
            <a:r>
              <a:rPr sz="2400" u="sng" dirty="0">
                <a:solidFill>
                  <a:srgbClr val="7030A0"/>
                </a:solidFill>
              </a:rPr>
              <a:t>went snorkeling</a:t>
            </a:r>
            <a:r>
              <a:rPr sz="2400" dirty="0"/>
              <a:t> on the reef offshore this morning and it was the most fantastic thing I have ever done.</a:t>
            </a:r>
            <a:endParaRPr sz="2400" dirty="0"/>
          </a:p>
          <a:p>
            <a:pPr marL="342900" indent="-342900">
              <a:buFont typeface="Arial" panose="020B0604020202020204" pitchFamily="34" charset="0"/>
              <a:buChar char="•"/>
            </a:pPr>
            <a:endParaRPr sz="2400" dirty="0"/>
          </a:p>
          <a:p>
            <a:r>
              <a:rPr sz="2400" dirty="0"/>
              <a:t>2.天鹅优雅的在湖面</a:t>
            </a:r>
            <a:r>
              <a:rPr sz="2400" u="sng" dirty="0">
                <a:solidFill>
                  <a:srgbClr val="7030A0"/>
                </a:solidFill>
              </a:rPr>
              <a:t>滑行</a:t>
            </a:r>
            <a:r>
              <a:rPr sz="2400" dirty="0"/>
              <a:t>。</a:t>
            </a:r>
            <a:endParaRPr sz="2400" dirty="0"/>
          </a:p>
          <a:p>
            <a:pPr marL="342900" indent="-342900">
              <a:buFont typeface="Arial" panose="020B0604020202020204" pitchFamily="34" charset="0"/>
              <a:buChar char="•"/>
            </a:pPr>
            <a:r>
              <a:rPr sz="2400" dirty="0"/>
              <a:t>The swan</a:t>
            </a:r>
            <a:r>
              <a:rPr sz="2400" u="sng" dirty="0">
                <a:solidFill>
                  <a:srgbClr val="7030A0"/>
                </a:solidFill>
              </a:rPr>
              <a:t> glided</a:t>
            </a:r>
            <a:r>
              <a:rPr sz="2400" dirty="0"/>
              <a:t> gracefully across the lake.</a:t>
            </a:r>
            <a:endParaRPr sz="2400" dirty="0"/>
          </a:p>
          <a:p>
            <a:pPr marL="342900" indent="-342900">
              <a:buFont typeface="Arial" panose="020B0604020202020204" pitchFamily="34" charset="0"/>
              <a:buChar char="•"/>
            </a:pPr>
            <a:endParaRPr sz="2400" dirty="0"/>
          </a:p>
          <a:p>
            <a:r>
              <a:rPr sz="2400" dirty="0"/>
              <a:t>3.戴水肺的潜水员</a:t>
            </a:r>
            <a:r>
              <a:rPr sz="2400" u="sng" dirty="0">
                <a:solidFill>
                  <a:srgbClr val="7030A0"/>
                </a:solidFill>
              </a:rPr>
              <a:t>潜入</a:t>
            </a:r>
            <a:r>
              <a:rPr sz="2400" dirty="0"/>
              <a:t>深海探索珊瑚礁。</a:t>
            </a:r>
            <a:endParaRPr sz="2400" dirty="0"/>
          </a:p>
          <a:p>
            <a:pPr marL="342900" indent="-342900">
              <a:buFont typeface="Arial" panose="020B0604020202020204" pitchFamily="34" charset="0"/>
              <a:buChar char="•"/>
            </a:pPr>
            <a:r>
              <a:rPr sz="2400" dirty="0"/>
              <a:t>The scuba diver </a:t>
            </a:r>
            <a:r>
              <a:rPr sz="2400" u="sng" dirty="0">
                <a:solidFill>
                  <a:srgbClr val="7030A0"/>
                </a:solidFill>
              </a:rPr>
              <a:t>dove</a:t>
            </a:r>
            <a:r>
              <a:rPr sz="2400" dirty="0"/>
              <a:t> into the deep ocean to </a:t>
            </a:r>
            <a:endParaRPr sz="2400" dirty="0"/>
          </a:p>
          <a:p>
            <a:pPr indent="0">
              <a:buFont typeface="Arial" panose="020B0604020202020204" pitchFamily="34" charset="0"/>
              <a:buNone/>
            </a:pPr>
            <a:r>
              <a:rPr lang="en-US" sz="2400" dirty="0"/>
              <a:t>     </a:t>
            </a:r>
            <a:r>
              <a:rPr sz="2400" dirty="0"/>
              <a:t>explore the coral reef.</a:t>
            </a:r>
            <a:endParaRPr sz="2400" dirty="0"/>
          </a:p>
          <a:p>
            <a:pPr marL="342900" indent="-342900">
              <a:buFont typeface="Arial" panose="020B0604020202020204" pitchFamily="34" charset="0"/>
              <a:buChar char="•"/>
            </a:pPr>
            <a:endParaRPr sz="2400" dirty="0"/>
          </a:p>
          <a:p>
            <a:r>
              <a:rPr sz="2400" dirty="0"/>
              <a:t>4.孩子们喜欢在游泳池里用充气圈</a:t>
            </a:r>
            <a:r>
              <a:rPr sz="2400" u="sng" dirty="0">
                <a:solidFill>
                  <a:srgbClr val="7030A0"/>
                </a:solidFill>
              </a:rPr>
              <a:t>漂浮</a:t>
            </a:r>
            <a:r>
              <a:rPr sz="2400" dirty="0"/>
              <a:t>。</a:t>
            </a:r>
            <a:endParaRPr sz="2400" dirty="0"/>
          </a:p>
          <a:p>
            <a:pPr marL="342900" indent="-342900">
              <a:buFont typeface="Arial" panose="020B0604020202020204" pitchFamily="34" charset="0"/>
              <a:buChar char="•"/>
            </a:pPr>
            <a:r>
              <a:rPr sz="2400" dirty="0"/>
              <a:t>The children enjoyed </a:t>
            </a:r>
            <a:r>
              <a:rPr sz="2400" u="sng" dirty="0">
                <a:solidFill>
                  <a:srgbClr val="7030A0"/>
                </a:solidFill>
              </a:rPr>
              <a:t>floating</a:t>
            </a:r>
            <a:r>
              <a:rPr sz="2400" dirty="0"/>
              <a:t> on inflatable tubes in the swimming pool.</a:t>
            </a:r>
            <a:endParaRPr sz="2400" dirty="0"/>
          </a:p>
          <a:p>
            <a:pPr marL="342900" indent="-342900">
              <a:buFont typeface="Arial" panose="020B0604020202020204" pitchFamily="34" charset="0"/>
              <a:buChar char="•"/>
            </a:pPr>
            <a:endParaRPr sz="2400" dirty="0"/>
          </a:p>
          <a:p>
            <a:r>
              <a:rPr sz="2400" dirty="0"/>
              <a:t>5.她沿河</a:t>
            </a:r>
            <a:r>
              <a:rPr sz="2400" u="sng" dirty="0">
                <a:solidFill>
                  <a:srgbClr val="7030A0"/>
                </a:solidFill>
              </a:rPr>
              <a:t>划着</a:t>
            </a:r>
            <a:r>
              <a:rPr sz="2400" dirty="0"/>
              <a:t>皮艇，欣赏着宁静的景色。</a:t>
            </a:r>
            <a:endParaRPr sz="2400" dirty="0"/>
          </a:p>
          <a:p>
            <a:pPr marL="342900" indent="-342900">
              <a:buFont typeface="Arial" panose="020B0604020202020204" pitchFamily="34" charset="0"/>
              <a:buChar char="•"/>
            </a:pPr>
            <a:r>
              <a:rPr sz="2400" dirty="0"/>
              <a:t>She </a:t>
            </a:r>
            <a:r>
              <a:rPr sz="2400" u="sng" dirty="0">
                <a:solidFill>
                  <a:srgbClr val="7030A0"/>
                </a:solidFill>
              </a:rPr>
              <a:t>paddled</a:t>
            </a:r>
            <a:r>
              <a:rPr sz="2400" dirty="0"/>
              <a:t> her kayak along the river, enjoying the peaceful scenery.</a:t>
            </a:r>
            <a:endParaRPr sz="2400" dirty="0"/>
          </a:p>
        </p:txBody>
      </p:sp>
      <p:pic>
        <p:nvPicPr>
          <p:cNvPr id="117" name="图片 116"/>
          <p:cNvPicPr/>
          <p:nvPr/>
        </p:nvPicPr>
        <p:blipFill>
          <a:blip r:embed="rId4"/>
          <a:stretch>
            <a:fillRect/>
          </a:stretch>
        </p:blipFill>
        <p:spPr>
          <a:xfrm>
            <a:off x="7113270" y="1772920"/>
            <a:ext cx="4650105" cy="32207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389699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水上</a:t>
            </a:r>
            <a:r>
              <a:rPr lang="zh-CN" altLang="en-US" sz="2400" b="1">
                <a:solidFill>
                  <a:srgbClr val="7030A0"/>
                </a:solidFill>
                <a:latin typeface="微软雅黑" panose="020B0503020204020204" pitchFamily="34" charset="-122"/>
                <a:ea typeface="微软雅黑" panose="020B0503020204020204" pitchFamily="34" charset="-122"/>
              </a:rPr>
              <a:t>、</a:t>
            </a:r>
            <a:r>
              <a:rPr lang="en-US" altLang="zh-CN" sz="2400" b="1">
                <a:solidFill>
                  <a:srgbClr val="7030A0"/>
                </a:solidFill>
                <a:latin typeface="微软雅黑" panose="020B0503020204020204" pitchFamily="34" charset="-122"/>
                <a:ea typeface="微软雅黑" panose="020B0503020204020204" pitchFamily="34" charset="-122"/>
              </a:rPr>
              <a:t>水下运动动词总结：</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51155" y="836930"/>
            <a:ext cx="11553190" cy="6000750"/>
          </a:xfrm>
          <a:prstGeom prst="rect">
            <a:avLst/>
          </a:prstGeom>
          <a:noFill/>
        </p:spPr>
        <p:txBody>
          <a:bodyPr wrap="square" rtlCol="0" anchor="t">
            <a:spAutoFit/>
          </a:bodyPr>
          <a:lstStyle/>
          <a:p>
            <a:r>
              <a:rPr sz="2400"/>
              <a:t>6.孩子们在水池里玩耍时笑个不停，</a:t>
            </a:r>
            <a:r>
              <a:rPr sz="2400" u="sng">
                <a:solidFill>
                  <a:srgbClr val="7030A0"/>
                </a:solidFill>
              </a:rPr>
              <a:t>溅起了水花</a:t>
            </a:r>
            <a:r>
              <a:rPr sz="2400"/>
              <a:t>。</a:t>
            </a:r>
            <a:endParaRPr sz="2400"/>
          </a:p>
          <a:p>
            <a:pPr marL="342900" indent="-342900">
              <a:buFont typeface="Arial" panose="020B0604020202020204" pitchFamily="34" charset="0"/>
              <a:buChar char="•"/>
            </a:pPr>
            <a:r>
              <a:rPr sz="2400"/>
              <a:t>The children giggled as they </a:t>
            </a:r>
            <a:r>
              <a:rPr sz="2400" u="sng">
                <a:solidFill>
                  <a:srgbClr val="7030A0"/>
                </a:solidFill>
              </a:rPr>
              <a:t>splashed</a:t>
            </a:r>
            <a:r>
              <a:rPr sz="2400"/>
              <a:t> around in the pool.</a:t>
            </a:r>
            <a:endParaRPr sz="2400"/>
          </a:p>
          <a:p>
            <a:pPr marL="342900" indent="-342900">
              <a:buFont typeface="Arial" panose="020B0604020202020204" pitchFamily="34" charset="0"/>
              <a:buChar char="•"/>
            </a:pPr>
            <a:endParaRPr sz="2400"/>
          </a:p>
          <a:p>
            <a:r>
              <a:rPr sz="2400"/>
              <a:t>7.他们</a:t>
            </a:r>
            <a:r>
              <a:rPr sz="2400" u="sng">
                <a:solidFill>
                  <a:srgbClr val="7030A0"/>
                </a:solidFill>
              </a:rPr>
              <a:t>趟过</a:t>
            </a:r>
            <a:r>
              <a:rPr sz="2400"/>
              <a:t>浅浅的小溪，感受着凉水打在脚上的感觉。</a:t>
            </a:r>
            <a:endParaRPr sz="2400"/>
          </a:p>
          <a:p>
            <a:pPr marL="342900" indent="-342900">
              <a:buFont typeface="Arial" panose="020B0604020202020204" pitchFamily="34" charset="0"/>
              <a:buChar char="•"/>
            </a:pPr>
            <a:r>
              <a:rPr sz="2400"/>
              <a:t>They </a:t>
            </a:r>
            <a:r>
              <a:rPr sz="2400" u="sng">
                <a:solidFill>
                  <a:srgbClr val="7030A0"/>
                </a:solidFill>
              </a:rPr>
              <a:t>waded</a:t>
            </a:r>
            <a:r>
              <a:rPr sz="2400">
                <a:solidFill>
                  <a:srgbClr val="7030A0"/>
                </a:solidFill>
              </a:rPr>
              <a:t> </a:t>
            </a:r>
            <a:r>
              <a:rPr sz="2400"/>
              <a:t>through the shallow stream, feeling the cool </a:t>
            </a:r>
            <a:endParaRPr sz="2400"/>
          </a:p>
          <a:p>
            <a:pPr indent="0">
              <a:buFont typeface="Arial" panose="020B0604020202020204" pitchFamily="34" charset="0"/>
              <a:buNone/>
            </a:pPr>
            <a:r>
              <a:rPr lang="en-US" sz="2400"/>
              <a:t>     </a:t>
            </a:r>
            <a:r>
              <a:rPr sz="2400"/>
              <a:t>water on their feet.</a:t>
            </a:r>
            <a:endParaRPr sz="2400"/>
          </a:p>
          <a:p>
            <a:pPr marL="342900" indent="-342900">
              <a:buFont typeface="Arial" panose="020B0604020202020204" pitchFamily="34" charset="0"/>
              <a:buChar char="•"/>
            </a:pPr>
            <a:endParaRPr sz="2400"/>
          </a:p>
          <a:p>
            <a:r>
              <a:rPr sz="2400"/>
              <a:t>8.漫长的一天后，他喜欢</a:t>
            </a:r>
            <a:r>
              <a:rPr sz="2400" u="sng">
                <a:solidFill>
                  <a:srgbClr val="7030A0"/>
                </a:solidFill>
              </a:rPr>
              <a:t>泡热水澡</a:t>
            </a:r>
            <a:r>
              <a:rPr sz="2400"/>
              <a:t>放松肌肉。</a:t>
            </a:r>
            <a:endParaRPr sz="2400"/>
          </a:p>
          <a:p>
            <a:pPr marL="342900" indent="-342900">
              <a:buFont typeface="Arial" panose="020B0604020202020204" pitchFamily="34" charset="0"/>
              <a:buChar char="•"/>
            </a:pPr>
            <a:r>
              <a:rPr sz="2400"/>
              <a:t>He liked to </a:t>
            </a:r>
            <a:r>
              <a:rPr sz="2400" u="sng">
                <a:solidFill>
                  <a:srgbClr val="7030A0"/>
                </a:solidFill>
              </a:rPr>
              <a:t>soak in warm baths</a:t>
            </a:r>
            <a:r>
              <a:rPr sz="2400"/>
              <a:t> to relax his muscles after a long day.</a:t>
            </a:r>
            <a:endParaRPr sz="2400"/>
          </a:p>
          <a:p>
            <a:pPr marL="342900" indent="-342900">
              <a:buFont typeface="Arial" panose="020B0604020202020204" pitchFamily="34" charset="0"/>
              <a:buChar char="•"/>
            </a:pPr>
            <a:endParaRPr sz="2400"/>
          </a:p>
          <a:p>
            <a:r>
              <a:rPr sz="2400"/>
              <a:t>9.那个胆大的人从悬崖上</a:t>
            </a:r>
            <a:r>
              <a:rPr sz="2400" u="sng">
                <a:solidFill>
                  <a:srgbClr val="7030A0"/>
                </a:solidFill>
              </a:rPr>
              <a:t>跳入</a:t>
            </a:r>
            <a:r>
              <a:rPr sz="2400"/>
              <a:t>下面的深水中。</a:t>
            </a:r>
            <a:endParaRPr sz="2400"/>
          </a:p>
          <a:p>
            <a:pPr marL="342900" indent="-342900">
              <a:buFont typeface="Arial" panose="020B0604020202020204" pitchFamily="34" charset="0"/>
              <a:buChar char="•"/>
            </a:pPr>
            <a:r>
              <a:rPr sz="2400"/>
              <a:t>The daredevil </a:t>
            </a:r>
            <a:r>
              <a:rPr sz="2400" u="sng">
                <a:solidFill>
                  <a:srgbClr val="7030A0"/>
                </a:solidFill>
              </a:rPr>
              <a:t>plunged</a:t>
            </a:r>
            <a:r>
              <a:rPr sz="2400" u="sng">
                <a:solidFill>
                  <a:srgbClr val="FF0000"/>
                </a:solidFill>
              </a:rPr>
              <a:t> </a:t>
            </a:r>
            <a:r>
              <a:rPr sz="2400"/>
              <a:t>off the cliff into the deep water below.</a:t>
            </a:r>
            <a:endParaRPr sz="2400"/>
          </a:p>
          <a:p>
            <a:pPr marL="342900" indent="-342900">
              <a:buFont typeface="Arial" panose="020B0604020202020204" pitchFamily="34" charset="0"/>
              <a:buChar char="•"/>
            </a:pPr>
            <a:endParaRPr sz="2400"/>
          </a:p>
          <a:p>
            <a:r>
              <a:rPr sz="2400"/>
              <a:t>10.在炎热的夏天，他们决定到附近的河里</a:t>
            </a:r>
            <a:r>
              <a:rPr sz="2400" u="sng">
                <a:solidFill>
                  <a:srgbClr val="7030A0"/>
                </a:solidFill>
              </a:rPr>
              <a:t>洗澡</a:t>
            </a:r>
            <a:r>
              <a:rPr sz="2400"/>
              <a:t>降温。</a:t>
            </a:r>
            <a:endParaRPr sz="2400"/>
          </a:p>
          <a:p>
            <a:pPr marL="342900" indent="-342900">
              <a:buFont typeface="Arial" panose="020B0604020202020204" pitchFamily="34" charset="0"/>
              <a:buChar char="•"/>
            </a:pPr>
            <a:r>
              <a:rPr sz="2400"/>
              <a:t>They decided to</a:t>
            </a:r>
            <a:r>
              <a:rPr sz="2400">
                <a:solidFill>
                  <a:srgbClr val="7030A0"/>
                </a:solidFill>
              </a:rPr>
              <a:t> </a:t>
            </a:r>
            <a:r>
              <a:rPr sz="2400" u="sng">
                <a:solidFill>
                  <a:srgbClr val="7030A0"/>
                </a:solidFill>
              </a:rPr>
              <a:t>bathe</a:t>
            </a:r>
            <a:r>
              <a:rPr sz="2400"/>
              <a:t> in the nearby river to cool down </a:t>
            </a:r>
            <a:endParaRPr sz="2400"/>
          </a:p>
          <a:p>
            <a:pPr indent="0">
              <a:buFont typeface="Arial" panose="020B0604020202020204" pitchFamily="34" charset="0"/>
              <a:buNone/>
            </a:pPr>
            <a:r>
              <a:rPr lang="en-US" sz="2400"/>
              <a:t>     </a:t>
            </a:r>
            <a:r>
              <a:rPr sz="2400"/>
              <a:t>on a hot summer day.</a:t>
            </a:r>
            <a:endParaRPr sz="2400"/>
          </a:p>
        </p:txBody>
      </p:sp>
      <p:pic>
        <p:nvPicPr>
          <p:cNvPr id="119" name="图片 118"/>
          <p:cNvPicPr/>
          <p:nvPr/>
        </p:nvPicPr>
        <p:blipFill>
          <a:blip r:embed="rId4"/>
          <a:stretch>
            <a:fillRect/>
          </a:stretch>
        </p:blipFill>
        <p:spPr>
          <a:xfrm>
            <a:off x="8029575" y="826135"/>
            <a:ext cx="4224020" cy="2745740"/>
          </a:xfrm>
          <a:prstGeom prst="rect">
            <a:avLst/>
          </a:prstGeom>
          <a:noFill/>
          <a:ln w="9525">
            <a:noFill/>
          </a:ln>
        </p:spPr>
      </p:pic>
      <p:pic>
        <p:nvPicPr>
          <p:cNvPr id="122" name="图片 121"/>
          <p:cNvPicPr/>
          <p:nvPr/>
        </p:nvPicPr>
        <p:blipFill>
          <a:blip r:embed="rId5"/>
          <a:stretch>
            <a:fillRect/>
          </a:stretch>
        </p:blipFill>
        <p:spPr>
          <a:xfrm>
            <a:off x="9375775" y="3716655"/>
            <a:ext cx="2762885" cy="31413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blinds(horizontal)">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underwater/ˌʌndəˈwɔ:tə(r)/  ad.在水下 a.水下的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lstStyle/>
          <a:p>
            <a:r>
              <a:rPr sz="2400" dirty="0"/>
              <a:t>1.当我们走进水族馆</a:t>
            </a:r>
            <a:r>
              <a:rPr sz="2400" u="sng" dirty="0">
                <a:solidFill>
                  <a:srgbClr val="FF0000"/>
                </a:solidFill>
              </a:rPr>
              <a:t>探索海底世界</a:t>
            </a:r>
            <a:r>
              <a:rPr sz="2400" dirty="0"/>
              <a:t>时，我们被周围所</a:t>
            </a:r>
            <a:endParaRPr sz="2400" dirty="0"/>
          </a:p>
          <a:p>
            <a:r>
              <a:rPr sz="2400" dirty="0" err="1"/>
              <a:t>有鲜艳的颜色</a:t>
            </a:r>
            <a:r>
              <a:rPr sz="2400" dirty="0"/>
              <a:t>——</a:t>
            </a:r>
            <a:r>
              <a:rPr sz="2400" dirty="0" err="1"/>
              <a:t>紫色、红色、橙色、黄色、蓝色和</a:t>
            </a:r>
            <a:endParaRPr sz="2400" dirty="0"/>
          </a:p>
          <a:p>
            <a:r>
              <a:rPr sz="2400" dirty="0" err="1"/>
              <a:t>绿色</a:t>
            </a:r>
            <a:r>
              <a:rPr sz="2400" dirty="0"/>
              <a:t>——</a:t>
            </a:r>
            <a:r>
              <a:rPr sz="2400" dirty="0" err="1"/>
              <a:t>惊呆了。</a:t>
            </a:r>
            <a:r>
              <a:rPr sz="2400" u="sng" dirty="0" err="1">
                <a:solidFill>
                  <a:srgbClr val="7030A0"/>
                </a:solidFill>
              </a:rPr>
              <a:t>珊瑚</a:t>
            </a:r>
            <a:r>
              <a:rPr sz="2400" dirty="0" err="1"/>
              <a:t>太奇妙了</a:t>
            </a:r>
            <a:r>
              <a:rPr sz="2400" dirty="0"/>
              <a:t>——</a:t>
            </a:r>
            <a:r>
              <a:rPr sz="2400" dirty="0" err="1"/>
              <a:t>它们的形状像扇子</a:t>
            </a:r>
            <a:r>
              <a:rPr sz="2400" dirty="0"/>
              <a:t>、</a:t>
            </a:r>
            <a:endParaRPr sz="2400" dirty="0"/>
          </a:p>
          <a:p>
            <a:r>
              <a:rPr sz="2400" dirty="0" err="1"/>
              <a:t>盘子、大脑、花边、蘑菇、树枝、鹿角。</a:t>
            </a:r>
            <a:r>
              <a:rPr sz="2400" u="sng" dirty="0" err="1">
                <a:solidFill>
                  <a:srgbClr val="7030A0"/>
                </a:solidFill>
              </a:rPr>
              <a:t>各种各样小巧</a:t>
            </a:r>
            <a:r>
              <a:rPr sz="2400" u="sng" dirty="0">
                <a:solidFill>
                  <a:srgbClr val="7030A0"/>
                </a:solidFill>
              </a:rPr>
              <a:t>、</a:t>
            </a:r>
            <a:endParaRPr sz="2400" u="sng" dirty="0">
              <a:solidFill>
                <a:srgbClr val="7030A0"/>
              </a:solidFill>
            </a:endParaRPr>
          </a:p>
          <a:p>
            <a:r>
              <a:rPr sz="2400" u="sng" dirty="0" err="1">
                <a:solidFill>
                  <a:srgbClr val="7030A0"/>
                </a:solidFill>
              </a:rPr>
              <a:t>整齐、优雅的鱼</a:t>
            </a:r>
            <a:r>
              <a:rPr sz="2400" dirty="0" err="1"/>
              <a:t>在珊瑚里和周围游来游去。看到如此不</a:t>
            </a:r>
            <a:endParaRPr sz="2400" dirty="0"/>
          </a:p>
          <a:p>
            <a:r>
              <a:rPr sz="2400" dirty="0" err="1"/>
              <a:t>寻常的美丽，我想我身体里的每一个细胞都被唤醒了</a:t>
            </a:r>
            <a:r>
              <a:rPr sz="2400" dirty="0"/>
              <a:t>。</a:t>
            </a:r>
            <a:endParaRPr sz="2400" dirty="0"/>
          </a:p>
          <a:p>
            <a:r>
              <a:rPr sz="2400" dirty="0" err="1"/>
              <a:t>这就像发现了生活的一个全新维度</a:t>
            </a:r>
            <a:r>
              <a:rPr sz="2400" dirty="0"/>
              <a:t>。</a:t>
            </a:r>
            <a:endParaRPr sz="2400" dirty="0"/>
          </a:p>
          <a:p>
            <a:pPr marL="342900" indent="-342900">
              <a:buFont typeface="Arial" panose="020B0604020202020204" pitchFamily="34" charset="0"/>
              <a:buChar char="•"/>
            </a:pPr>
            <a:r>
              <a:rPr sz="2400" dirty="0"/>
              <a:t>When we came into the aquarium and </a:t>
            </a:r>
            <a:r>
              <a:rPr sz="2400" u="sng" dirty="0">
                <a:solidFill>
                  <a:srgbClr val="FF0000"/>
                </a:solidFill>
              </a:rPr>
              <a:t>explore the </a:t>
            </a:r>
            <a:endParaRPr sz="2400" u="sng" dirty="0">
              <a:solidFill>
                <a:srgbClr val="FF0000"/>
              </a:solidFill>
            </a:endParaRPr>
          </a:p>
          <a:p>
            <a:pPr indent="0">
              <a:buFont typeface="Arial" panose="020B0604020202020204" pitchFamily="34" charset="0"/>
              <a:buNone/>
            </a:pPr>
            <a:r>
              <a:rPr sz="2400" u="sng" dirty="0">
                <a:solidFill>
                  <a:srgbClr val="FF0000"/>
                </a:solidFill>
              </a:rPr>
              <a:t>underwater world</a:t>
            </a:r>
            <a:r>
              <a:rPr sz="2400" dirty="0"/>
              <a:t>,</a:t>
            </a:r>
            <a:r>
              <a:rPr lang="en-US" sz="2400" dirty="0"/>
              <a:t> </a:t>
            </a:r>
            <a:r>
              <a:rPr sz="2400" dirty="0"/>
              <a:t>we were amazed by all the vivid colors</a:t>
            </a:r>
            <a:endParaRPr sz="2400" dirty="0"/>
          </a:p>
          <a:p>
            <a:pPr indent="0">
              <a:buFont typeface="Arial" panose="020B0604020202020204" pitchFamily="34" charset="0"/>
              <a:buNone/>
            </a:pPr>
            <a:r>
              <a:rPr sz="2400" dirty="0"/>
              <a:t> around us---purples, reds, oranges, yellows ,blues and greens.</a:t>
            </a:r>
            <a:endParaRPr sz="2400" dirty="0"/>
          </a:p>
          <a:p>
            <a:pPr indent="0">
              <a:buFont typeface="Arial" panose="020B0604020202020204" pitchFamily="34" charset="0"/>
              <a:buNone/>
            </a:pPr>
            <a:r>
              <a:rPr sz="2400" dirty="0"/>
              <a:t>The </a:t>
            </a:r>
            <a:r>
              <a:rPr sz="2400" u="sng" dirty="0">
                <a:solidFill>
                  <a:srgbClr val="7030A0"/>
                </a:solidFill>
              </a:rPr>
              <a:t>corals</a:t>
            </a:r>
            <a:r>
              <a:rPr sz="2400" dirty="0"/>
              <a:t> were fantastic--- they were shaped</a:t>
            </a:r>
            <a:r>
              <a:rPr lang="en-US" sz="2400" dirty="0"/>
              <a:t> like fans, plates, </a:t>
            </a:r>
            <a:endParaRPr lang="en-US" sz="2400" dirty="0"/>
          </a:p>
          <a:p>
            <a:pPr indent="0">
              <a:buFont typeface="Arial" panose="020B0604020202020204" pitchFamily="34" charset="0"/>
              <a:buNone/>
            </a:pPr>
            <a:r>
              <a:rPr lang="en-US" sz="2400" dirty="0"/>
              <a:t>brains, lace, mushrooms, the branches of trees, the horns of </a:t>
            </a:r>
            <a:endParaRPr lang="en-US" sz="2400" dirty="0"/>
          </a:p>
          <a:p>
            <a:pPr indent="0">
              <a:buFont typeface="Arial" panose="020B0604020202020204" pitchFamily="34" charset="0"/>
              <a:buNone/>
            </a:pPr>
            <a:r>
              <a:rPr lang="en-US" sz="2400" dirty="0"/>
              <a:t>deer. And </a:t>
            </a:r>
            <a:r>
              <a:rPr lang="en-US" sz="2400" u="sng" dirty="0">
                <a:solidFill>
                  <a:srgbClr val="7030A0"/>
                </a:solidFill>
              </a:rPr>
              <a:t>all kinds of small, neat and elegant fish</a:t>
            </a:r>
            <a:r>
              <a:rPr lang="en-US" sz="2400" dirty="0">
                <a:solidFill>
                  <a:srgbClr val="7030A0"/>
                </a:solidFill>
              </a:rPr>
              <a:t> </a:t>
            </a:r>
            <a:r>
              <a:rPr lang="en-US" sz="2400" dirty="0"/>
              <a:t>were</a:t>
            </a:r>
            <a:endParaRPr lang="en-US" sz="2400" dirty="0"/>
          </a:p>
          <a:p>
            <a:pPr indent="0">
              <a:buFont typeface="Arial" panose="020B0604020202020204" pitchFamily="34" charset="0"/>
              <a:buNone/>
            </a:pPr>
            <a:r>
              <a:rPr lang="en-US" sz="2400" dirty="0"/>
              <a:t> swimming in and around the corals. Seeing such extraordinary </a:t>
            </a:r>
            <a:endParaRPr lang="en-US" sz="2400" dirty="0"/>
          </a:p>
          <a:p>
            <a:pPr indent="0">
              <a:buFont typeface="Arial" panose="020B0604020202020204" pitchFamily="34" charset="0"/>
              <a:buNone/>
            </a:pPr>
            <a:r>
              <a:rPr lang="en-US" sz="2400" dirty="0"/>
              <a:t>beauty, I think every cell in my body woke up. It was like </a:t>
            </a:r>
            <a:endParaRPr lang="en-US" sz="2400" dirty="0"/>
          </a:p>
          <a:p>
            <a:pPr indent="0">
              <a:buFont typeface="Arial" panose="020B0604020202020204" pitchFamily="34" charset="0"/>
              <a:buNone/>
            </a:pPr>
            <a:r>
              <a:rPr lang="en-US" sz="2400" dirty="0"/>
              <a:t>discovering a whole new dimension of life.</a:t>
            </a:r>
            <a:endParaRPr lang="en-US" sz="2400" dirty="0"/>
          </a:p>
        </p:txBody>
      </p:sp>
      <p:pic>
        <p:nvPicPr>
          <p:cNvPr id="2" name="图片 1"/>
          <p:cNvPicPr>
            <a:picLocks noChangeAspect="1"/>
          </p:cNvPicPr>
          <p:nvPr>
            <p:custDataLst>
              <p:tags r:id="rId4"/>
            </p:custDataLst>
          </p:nvPr>
        </p:nvPicPr>
        <p:blipFill>
          <a:blip r:embed="rId5"/>
          <a:stretch>
            <a:fillRect/>
          </a:stretch>
        </p:blipFill>
        <p:spPr>
          <a:xfrm>
            <a:off x="8249285" y="876935"/>
            <a:ext cx="3927475" cy="2765425"/>
          </a:xfrm>
          <a:prstGeom prst="rect">
            <a:avLst/>
          </a:prstGeom>
        </p:spPr>
      </p:pic>
      <p:pic>
        <p:nvPicPr>
          <p:cNvPr id="8193" name="图片 2"/>
          <p:cNvPicPr>
            <a:picLocks noChangeAspect="1"/>
          </p:cNvPicPr>
          <p:nvPr>
            <p:custDataLst>
              <p:tags r:id="rId6"/>
            </p:custDataLst>
          </p:nvPr>
        </p:nvPicPr>
        <p:blipFill>
          <a:blip r:embed="rId7"/>
          <a:srcRect/>
          <a:stretch>
            <a:fillRect/>
          </a:stretch>
        </p:blipFill>
        <p:spPr>
          <a:xfrm>
            <a:off x="8249285" y="3573145"/>
            <a:ext cx="3793490" cy="2409825"/>
          </a:xfrm>
          <a:prstGeom prst="rect">
            <a:avLst/>
          </a:prstGeom>
          <a:noFill/>
          <a:ln w="9525">
            <a:noFill/>
          </a:ln>
        </p:spPr>
      </p:pic>
      <p:sp>
        <p:nvSpPr>
          <p:cNvPr id="5" name="矩形 4"/>
          <p:cNvSpPr/>
          <p:nvPr>
            <p:custDataLst>
              <p:tags r:id="rId8"/>
            </p:custDataLst>
          </p:nvPr>
        </p:nvSpPr>
        <p:spPr>
          <a:xfrm>
            <a:off x="8541385" y="5997575"/>
            <a:ext cx="3501390" cy="810895"/>
          </a:xfrm>
          <a:prstGeom prst="rect">
            <a:avLst/>
          </a:prstGeom>
          <a:noFill/>
          <a:ln w="9525">
            <a:noFill/>
          </a:ln>
        </p:spPr>
        <p:txBody>
          <a:bodyPr wrap="square" anchor="t" anchorCtr="0">
            <a:noAutofit/>
          </a:bodyPr>
          <a:lstStyle/>
          <a:p>
            <a:r>
              <a:rPr lang="en-US" altLang="zh-CN" sz="2400" b="1" dirty="0">
                <a:solidFill>
                  <a:srgbClr val="FF0000"/>
                </a:solidFill>
                <a:latin typeface="Times New Roman" panose="02020603050405020304" pitchFamily="18" charset="0"/>
                <a:ea typeface="宋体" panose="02010600030101010101" pitchFamily="2" charset="-122"/>
              </a:rPr>
              <a:t>walk through an underwater corridor</a:t>
            </a:r>
            <a:endParaRPr lang="zh-CN" altLang="en-US" sz="2400"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linds(horizontal)">
                                      <p:cBhvr>
                                        <p:cTn id="12" dur="500"/>
                                        <p:tgtEl>
                                          <p:spTgt spid="3">
                                            <p:txEl>
                                              <p:pRg st="7" end="7"/>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linds(horizontal)">
                                      <p:cBhvr>
                                        <p:cTn id="15" dur="500"/>
                                        <p:tgtEl>
                                          <p:spTgt spid="3">
                                            <p:txEl>
                                              <p:pRg st="8" end="8"/>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linds(horizontal)">
                                      <p:cBhvr>
                                        <p:cTn id="18" dur="500"/>
                                        <p:tgtEl>
                                          <p:spTgt spid="3">
                                            <p:txEl>
                                              <p:pRg st="9" end="9"/>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linds(horizontal)">
                                      <p:cBhvr>
                                        <p:cTn id="21" dur="500"/>
                                        <p:tgtEl>
                                          <p:spTgt spid="3">
                                            <p:txEl>
                                              <p:pRg st="10" end="1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linds(horizontal)">
                                      <p:cBhvr>
                                        <p:cTn id="24" dur="500"/>
                                        <p:tgtEl>
                                          <p:spTgt spid="3">
                                            <p:txEl>
                                              <p:pRg st="11" end="1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linds(horizontal)">
                                      <p:cBhvr>
                                        <p:cTn id="27" dur="500"/>
                                        <p:tgtEl>
                                          <p:spTgt spid="3">
                                            <p:txEl>
                                              <p:pRg st="12" end="1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linds(horizontal)">
                                      <p:cBhvr>
                                        <p:cTn id="30" dur="500"/>
                                        <p:tgtEl>
                                          <p:spTgt spid="3">
                                            <p:txEl>
                                              <p:pRg st="13" end="1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linds(horizontal)">
                                      <p:cBhvr>
                                        <p:cTn id="33" dur="500"/>
                                        <p:tgtEl>
                                          <p:spTgt spid="3">
                                            <p:txEl>
                                              <p:pRg st="14" end="1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5" end="15"/>
                                            </p:txEl>
                                          </p:spTgt>
                                        </p:tgtEl>
                                        <p:attrNameLst>
                                          <p:attrName>style.visibility</p:attrName>
                                        </p:attrNameLst>
                                      </p:cBhvr>
                                      <p:to>
                                        <p:strVal val="visible"/>
                                      </p:to>
                                    </p:set>
                                    <p:animEffect transition="in" filter="blinds(horizontal)">
                                      <p:cBhvr>
                                        <p:cTn id="36" dur="500"/>
                                        <p:tgtEl>
                                          <p:spTgt spid="3">
                                            <p:txEl>
                                              <p:pRg st="15" end="1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underwater/ˌʌndəˈwɔ:tə(r)/  ad.在水下 a.水下的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193040" y="826135"/>
            <a:ext cx="11752580" cy="3784600"/>
          </a:xfrm>
          <a:prstGeom prst="rect">
            <a:avLst/>
          </a:prstGeom>
          <a:noFill/>
        </p:spPr>
        <p:txBody>
          <a:bodyPr wrap="square" rtlCol="0" anchor="t">
            <a:spAutoFit/>
          </a:bodyPr>
          <a:lstStyle/>
          <a:p>
            <a:r>
              <a:rPr sz="2400" dirty="0"/>
              <a:t>2.</a:t>
            </a:r>
            <a:r>
              <a:rPr sz="2400" u="sng" dirty="0">
                <a:solidFill>
                  <a:srgbClr val="7030A0"/>
                </a:solidFill>
              </a:rPr>
              <a:t>橙色和白色的小鱼</a:t>
            </a:r>
            <a:r>
              <a:rPr sz="2400" dirty="0"/>
              <a:t>躲在波浪般的</a:t>
            </a:r>
            <a:r>
              <a:rPr sz="2400" u="sng" dirty="0">
                <a:solidFill>
                  <a:srgbClr val="7030A0"/>
                </a:solidFill>
              </a:rPr>
              <a:t>长海藻</a:t>
            </a:r>
            <a:r>
              <a:rPr sz="2400" dirty="0"/>
              <a:t>中。</a:t>
            </a:r>
            <a:endParaRPr sz="2400" dirty="0"/>
          </a:p>
          <a:p>
            <a:pPr marL="342900" indent="-342900">
              <a:buFont typeface="Arial" panose="020B0604020202020204" pitchFamily="34" charset="0"/>
              <a:buChar char="•"/>
            </a:pPr>
            <a:r>
              <a:rPr sz="2400" u="sng" dirty="0">
                <a:solidFill>
                  <a:srgbClr val="7030A0"/>
                </a:solidFill>
              </a:rPr>
              <a:t>The little orange and white fish</a:t>
            </a:r>
            <a:r>
              <a:rPr sz="2400" dirty="0"/>
              <a:t> is hiding in the </a:t>
            </a:r>
            <a:r>
              <a:rPr sz="2400" u="sng" dirty="0">
                <a:solidFill>
                  <a:srgbClr val="7030A0"/>
                </a:solidFill>
              </a:rPr>
              <a:t>waving long seaweed</a:t>
            </a:r>
            <a:r>
              <a:rPr sz="2400" dirty="0"/>
              <a:t>.</a:t>
            </a:r>
            <a:endParaRPr sz="2400" dirty="0"/>
          </a:p>
          <a:p>
            <a:endParaRPr sz="2400" dirty="0"/>
          </a:p>
          <a:p>
            <a:r>
              <a:rPr sz="2400" dirty="0"/>
              <a:t>3.一只</a:t>
            </a:r>
            <a:r>
              <a:rPr sz="2400" u="sng" dirty="0">
                <a:solidFill>
                  <a:srgbClr val="7030A0"/>
                </a:solidFill>
              </a:rPr>
              <a:t>看起来很聪明</a:t>
            </a:r>
            <a:r>
              <a:rPr sz="2400" dirty="0"/>
              <a:t>的大乌龟离我很近，我几乎可以摸到它。</a:t>
            </a:r>
            <a:endParaRPr sz="2400" dirty="0"/>
          </a:p>
          <a:p>
            <a:pPr marL="342900" indent="-342900">
              <a:buFont typeface="Arial" panose="020B0604020202020204" pitchFamily="34" charset="0"/>
              <a:buChar char="•"/>
            </a:pPr>
            <a:r>
              <a:rPr sz="2400" dirty="0"/>
              <a:t>A large wise-looking turtle was passing so close to me that I could have touched it.</a:t>
            </a:r>
            <a:endParaRPr sz="2400" dirty="0"/>
          </a:p>
          <a:p>
            <a:endParaRPr sz="2400" dirty="0"/>
          </a:p>
          <a:p>
            <a:r>
              <a:rPr sz="2400" dirty="0"/>
              <a:t>4.</a:t>
            </a:r>
            <a:r>
              <a:rPr sz="2400" u="sng" dirty="0">
                <a:solidFill>
                  <a:srgbClr val="7030A0"/>
                </a:solidFill>
              </a:rPr>
              <a:t>一条鳗鱼长着锋利的牙齿</a:t>
            </a:r>
            <a:r>
              <a:rPr sz="2400" dirty="0"/>
              <a:t>，只有头从洞里露出来，正在寻找美味的鱼。</a:t>
            </a:r>
            <a:endParaRPr sz="2400" dirty="0"/>
          </a:p>
          <a:p>
            <a:pPr marL="342900" indent="-342900">
              <a:buFont typeface="Arial" panose="020B0604020202020204" pitchFamily="34" charset="0"/>
              <a:buChar char="•"/>
            </a:pPr>
            <a:r>
              <a:rPr sz="2400" u="sng" dirty="0">
                <a:solidFill>
                  <a:srgbClr val="7030A0"/>
                </a:solidFill>
              </a:rPr>
              <a:t>An eel with its strong sharp teeth</a:t>
            </a:r>
            <a:r>
              <a:rPr sz="2400" dirty="0"/>
              <a:t>, with only its head showing from a hole, is watching for a tasty fish.</a:t>
            </a:r>
            <a:endParaRPr sz="2400" dirty="0"/>
          </a:p>
          <a:p>
            <a:endParaRPr sz="2400" dirty="0"/>
          </a:p>
        </p:txBody>
      </p:sp>
      <p:pic>
        <p:nvPicPr>
          <p:cNvPr id="22535" name="Picture 7" descr="Green%20Turtle%201"/>
          <p:cNvPicPr>
            <a:picLocks noChangeAspect="1"/>
          </p:cNvPicPr>
          <p:nvPr>
            <p:custDataLst>
              <p:tags r:id="rId4"/>
            </p:custDataLst>
          </p:nvPr>
        </p:nvPicPr>
        <p:blipFill>
          <a:blip r:embed="rId5"/>
          <a:stretch>
            <a:fillRect/>
          </a:stretch>
        </p:blipFill>
        <p:spPr>
          <a:xfrm>
            <a:off x="4155440" y="4180840"/>
            <a:ext cx="4057015" cy="2677795"/>
          </a:xfrm>
          <a:prstGeom prst="rect">
            <a:avLst/>
          </a:prstGeom>
          <a:noFill/>
          <a:ln w="9525">
            <a:noFill/>
          </a:ln>
        </p:spPr>
      </p:pic>
      <p:pic>
        <p:nvPicPr>
          <p:cNvPr id="30722" name="图片 30721" descr="D8"/>
          <p:cNvPicPr>
            <a:picLocks noChangeAspect="1"/>
          </p:cNvPicPr>
          <p:nvPr>
            <p:custDataLst>
              <p:tags r:id="rId6"/>
            </p:custDataLst>
          </p:nvPr>
        </p:nvPicPr>
        <p:blipFill>
          <a:blip r:embed="rId7"/>
          <a:stretch>
            <a:fillRect/>
          </a:stretch>
        </p:blipFill>
        <p:spPr>
          <a:xfrm>
            <a:off x="35560" y="4230370"/>
            <a:ext cx="4113530" cy="2628265"/>
          </a:xfrm>
          <a:prstGeom prst="rect">
            <a:avLst/>
          </a:prstGeom>
          <a:noFill/>
          <a:ln w="9525">
            <a:noFill/>
          </a:ln>
        </p:spPr>
      </p:pic>
      <p:pic>
        <p:nvPicPr>
          <p:cNvPr id="24579" name="图片 24578" descr="pulauweh_071"/>
          <p:cNvPicPr>
            <a:picLocks noChangeAspect="1"/>
          </p:cNvPicPr>
          <p:nvPr>
            <p:custDataLst>
              <p:tags r:id="rId8"/>
            </p:custDataLst>
          </p:nvPr>
        </p:nvPicPr>
        <p:blipFill>
          <a:blip r:embed="rId9"/>
          <a:stretch>
            <a:fillRect/>
          </a:stretch>
        </p:blipFill>
        <p:spPr>
          <a:xfrm>
            <a:off x="8257540" y="4180840"/>
            <a:ext cx="3852545" cy="26250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underwater/ˌʌndəˈwɔ:tə(r)/  ad.在水下 a.水下的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193040" y="826135"/>
            <a:ext cx="11752580" cy="2306955"/>
          </a:xfrm>
          <a:prstGeom prst="rect">
            <a:avLst/>
          </a:prstGeom>
          <a:noFill/>
        </p:spPr>
        <p:txBody>
          <a:bodyPr wrap="square" rtlCol="0" anchor="t">
            <a:spAutoFit/>
          </a:bodyPr>
          <a:lstStyle/>
          <a:p>
            <a:r>
              <a:rPr sz="2400" dirty="0"/>
              <a:t>5.</a:t>
            </a:r>
            <a:r>
              <a:rPr sz="2400" u="sng" dirty="0">
                <a:solidFill>
                  <a:srgbClr val="7030A0"/>
                </a:solidFill>
              </a:rPr>
              <a:t>巨大的蛤蜊</a:t>
            </a:r>
            <a:r>
              <a:rPr sz="2400" dirty="0"/>
              <a:t>半埋着，等待着有什么东西在它厚厚的绿色嘴唇之间游来游去。</a:t>
            </a:r>
            <a:endParaRPr sz="2400" dirty="0"/>
          </a:p>
          <a:p>
            <a:pPr marL="342900" indent="-342900">
              <a:buFont typeface="Arial" panose="020B0604020202020204" pitchFamily="34" charset="0"/>
              <a:buChar char="•"/>
            </a:pPr>
            <a:r>
              <a:rPr sz="2400" u="sng" dirty="0">
                <a:solidFill>
                  <a:srgbClr val="7030A0"/>
                </a:solidFill>
              </a:rPr>
              <a:t>Giant clam</a:t>
            </a:r>
            <a:r>
              <a:rPr sz="2400" dirty="0"/>
              <a:t> half buried, waiting for something to swim in between its thick green lips.</a:t>
            </a:r>
            <a:endParaRPr sz="2400" dirty="0"/>
          </a:p>
          <a:p>
            <a:endParaRPr sz="2400" dirty="0"/>
          </a:p>
          <a:p>
            <a:r>
              <a:rPr sz="2400" dirty="0"/>
              <a:t>6.</a:t>
            </a:r>
            <a:r>
              <a:rPr sz="2400" u="sng" dirty="0">
                <a:solidFill>
                  <a:srgbClr val="7030A0"/>
                </a:solidFill>
              </a:rPr>
              <a:t>两条长约一米半的灰礁鲨</a:t>
            </a:r>
            <a:r>
              <a:rPr sz="2400" dirty="0"/>
              <a:t>突然从一些珊瑚后面出现。</a:t>
            </a:r>
            <a:endParaRPr sz="2400" dirty="0"/>
          </a:p>
          <a:p>
            <a:pPr marL="342900" indent="-342900">
              <a:buFont typeface="Arial" panose="020B0604020202020204" pitchFamily="34" charset="0"/>
              <a:buChar char="•"/>
            </a:pPr>
            <a:r>
              <a:rPr sz="2400" u="sng" dirty="0">
                <a:solidFill>
                  <a:srgbClr val="7030A0"/>
                </a:solidFill>
              </a:rPr>
              <a:t>Two grey reef sharks,</a:t>
            </a:r>
            <a:r>
              <a:rPr lang="en-US" sz="2400" u="sng" dirty="0">
                <a:solidFill>
                  <a:srgbClr val="7030A0"/>
                </a:solidFill>
              </a:rPr>
              <a:t> </a:t>
            </a:r>
            <a:r>
              <a:rPr sz="2400" u="sng" dirty="0">
                <a:solidFill>
                  <a:srgbClr val="7030A0"/>
                </a:solidFill>
              </a:rPr>
              <a:t>each about one and a half mete</a:t>
            </a:r>
            <a:r>
              <a:rPr lang="en-US" sz="2400" u="sng" dirty="0">
                <a:solidFill>
                  <a:srgbClr val="7030A0"/>
                </a:solidFill>
              </a:rPr>
              <a:t>r</a:t>
            </a:r>
            <a:r>
              <a:rPr sz="2400" u="sng" dirty="0">
                <a:solidFill>
                  <a:srgbClr val="7030A0"/>
                </a:solidFill>
              </a:rPr>
              <a:t>s long</a:t>
            </a:r>
            <a:r>
              <a:rPr sz="2400" dirty="0"/>
              <a:t>, suddenly appeared from behind some coral.</a:t>
            </a:r>
            <a:endParaRPr sz="2400" dirty="0"/>
          </a:p>
        </p:txBody>
      </p:sp>
      <p:pic>
        <p:nvPicPr>
          <p:cNvPr id="25602" name="图片 25601" descr="20111125425384067981"/>
          <p:cNvPicPr>
            <a:picLocks noChangeAspect="1"/>
          </p:cNvPicPr>
          <p:nvPr>
            <p:custDataLst>
              <p:tags r:id="rId4"/>
            </p:custDataLst>
          </p:nvPr>
        </p:nvPicPr>
        <p:blipFill>
          <a:blip r:embed="rId5"/>
          <a:stretch>
            <a:fillRect/>
          </a:stretch>
        </p:blipFill>
        <p:spPr>
          <a:xfrm>
            <a:off x="48895" y="3256280"/>
            <a:ext cx="2687955" cy="3500755"/>
          </a:xfrm>
          <a:prstGeom prst="rect">
            <a:avLst/>
          </a:prstGeom>
          <a:noFill/>
          <a:ln w="9525">
            <a:noFill/>
          </a:ln>
        </p:spPr>
      </p:pic>
      <p:pic>
        <p:nvPicPr>
          <p:cNvPr id="28674" name="图片 28673" descr="Shark2"/>
          <p:cNvPicPr/>
          <p:nvPr>
            <p:custDataLst>
              <p:tags r:id="rId6"/>
            </p:custDataLst>
          </p:nvPr>
        </p:nvPicPr>
        <p:blipFill>
          <a:blip r:embed="rId7"/>
          <a:stretch>
            <a:fillRect/>
          </a:stretch>
        </p:blipFill>
        <p:spPr>
          <a:xfrm>
            <a:off x="2736850" y="3256280"/>
            <a:ext cx="3232150" cy="3580130"/>
          </a:xfrm>
          <a:prstGeom prst="rect">
            <a:avLst/>
          </a:prstGeom>
          <a:noFill/>
          <a:ln w="9525">
            <a:noFill/>
          </a:ln>
        </p:spPr>
      </p:pic>
      <p:pic>
        <p:nvPicPr>
          <p:cNvPr id="2" name="Baby Shark _ Dance Dance Pinkfong _ Pinkfong Songs for Children">
            <a:hlinkClick r:id="" action="ppaction://media"/>
          </p:cNvPr>
          <p:cNvPicPr/>
          <p:nvPr>
            <a:videoFile r:link="rId8"/>
            <p:extLst>
              <p:ext uri="{DAA4B4D4-6D71-4841-9C94-3DE7FCFB9230}">
                <p14:media xmlns:p14="http://schemas.microsoft.com/office/powerpoint/2010/main" r:embed="rId9"/>
              </p:ext>
            </p:extLst>
          </p:nvPr>
        </p:nvPicPr>
        <p:blipFill>
          <a:blip r:embed="rId10"/>
          <a:stretch>
            <a:fillRect/>
          </a:stretch>
        </p:blipFill>
        <p:spPr>
          <a:xfrm>
            <a:off x="6035675" y="3256280"/>
            <a:ext cx="6192520" cy="32619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1">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与“河海”相关的自然环境与背景衬托：</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2433935" cy="6000115"/>
          </a:xfrm>
          <a:prstGeom prst="rect">
            <a:avLst/>
          </a:prstGeom>
          <a:noFill/>
        </p:spPr>
        <p:txBody>
          <a:bodyPr wrap="square" rtlCol="0" anchor="t">
            <a:noAutofit/>
          </a:bodyPr>
          <a:lstStyle/>
          <a:p>
            <a:r>
              <a:rPr sz="2400"/>
              <a:t>1.</a:t>
            </a:r>
            <a:r>
              <a:rPr sz="2400" u="sng">
                <a:solidFill>
                  <a:srgbClr val="7030A0"/>
                </a:solidFill>
              </a:rPr>
              <a:t>清冷的溪水</a:t>
            </a:r>
            <a:r>
              <a:rPr sz="2400"/>
              <a:t>蜿蜒而下。</a:t>
            </a:r>
            <a:endParaRPr sz="2400"/>
          </a:p>
          <a:p>
            <a:pPr marL="342900" indent="-342900">
              <a:buFont typeface="Arial" panose="020B0604020202020204" pitchFamily="34" charset="0"/>
              <a:buChar char="•"/>
            </a:pPr>
            <a:r>
              <a:rPr sz="2400"/>
              <a:t>The</a:t>
            </a:r>
            <a:r>
              <a:rPr sz="2400" u="sng">
                <a:solidFill>
                  <a:srgbClr val="7030A0"/>
                </a:solidFill>
              </a:rPr>
              <a:t> cold, clear water of the stream</a:t>
            </a:r>
            <a:r>
              <a:rPr sz="2400"/>
              <a:t> wound down the mountains.</a:t>
            </a:r>
            <a:endParaRPr sz="2400"/>
          </a:p>
          <a:p>
            <a:pPr marL="342900" indent="-342900">
              <a:buFont typeface="Arial" panose="020B0604020202020204" pitchFamily="34" charset="0"/>
              <a:buChar char="•"/>
            </a:pPr>
            <a:endParaRPr sz="2400"/>
          </a:p>
          <a:p>
            <a:r>
              <a:rPr sz="2400"/>
              <a:t>2.他能听到远处</a:t>
            </a:r>
            <a:r>
              <a:rPr sz="2400" u="sng">
                <a:solidFill>
                  <a:srgbClr val="7030A0"/>
                </a:solidFill>
              </a:rPr>
              <a:t>小溪的潺潺声</a:t>
            </a:r>
            <a:r>
              <a:rPr sz="2400"/>
              <a:t>。</a:t>
            </a:r>
            <a:endParaRPr sz="2400"/>
          </a:p>
          <a:p>
            <a:pPr marL="342900" indent="-342900">
              <a:buFont typeface="Arial" panose="020B0604020202020204" pitchFamily="34" charset="0"/>
              <a:buChar char="•"/>
            </a:pPr>
            <a:r>
              <a:rPr sz="2400"/>
              <a:t>He could hear the</a:t>
            </a:r>
            <a:r>
              <a:rPr sz="2400" u="sng">
                <a:solidFill>
                  <a:srgbClr val="7030A0"/>
                </a:solidFill>
              </a:rPr>
              <a:t> soft bubbling of a stream</a:t>
            </a:r>
            <a:r>
              <a:rPr sz="2400"/>
              <a:t> in the distance.</a:t>
            </a:r>
            <a:endParaRPr sz="2400"/>
          </a:p>
          <a:p>
            <a:pPr marL="342900" indent="-342900">
              <a:buFont typeface="Arial" panose="020B0604020202020204" pitchFamily="34" charset="0"/>
              <a:buChar char="•"/>
            </a:pPr>
            <a:endParaRPr sz="2400"/>
          </a:p>
          <a:p>
            <a:r>
              <a:rPr sz="2400"/>
              <a:t>3.这条</a:t>
            </a:r>
            <a:r>
              <a:rPr sz="2400" u="sng">
                <a:solidFill>
                  <a:srgbClr val="7030A0"/>
                </a:solidFill>
              </a:rPr>
              <a:t>小溪清澈如镜</a:t>
            </a:r>
            <a:r>
              <a:rPr sz="2400"/>
              <a:t>，蜿蜒曲折地穿过森林。</a:t>
            </a:r>
            <a:endParaRPr sz="2400"/>
          </a:p>
          <a:p>
            <a:pPr marL="342900" indent="-342900">
              <a:buFont typeface="Arial" panose="020B0604020202020204" pitchFamily="34" charset="0"/>
              <a:buChar char="•"/>
            </a:pPr>
            <a:r>
              <a:rPr sz="2400" u="sng">
                <a:solidFill>
                  <a:srgbClr val="7030A0"/>
                </a:solidFill>
              </a:rPr>
              <a:t>Clear and as smooth as glass</a:t>
            </a:r>
            <a:r>
              <a:rPr sz="2400">
                <a:solidFill>
                  <a:srgbClr val="7030A0"/>
                </a:solidFill>
              </a:rPr>
              <a:t>,</a:t>
            </a:r>
            <a:r>
              <a:rPr sz="2400"/>
              <a:t> the stream twisted and </a:t>
            </a:r>
            <a:endParaRPr sz="2400"/>
          </a:p>
          <a:p>
            <a:r>
              <a:rPr lang="en-US" sz="2400"/>
              <a:t>   </a:t>
            </a:r>
            <a:r>
              <a:rPr sz="2400"/>
              <a:t>turned through the forest.</a:t>
            </a:r>
            <a:endParaRPr sz="2400"/>
          </a:p>
          <a:p>
            <a:endParaRPr sz="2400"/>
          </a:p>
          <a:p>
            <a:r>
              <a:rPr sz="2400"/>
              <a:t>4.他被</a:t>
            </a:r>
            <a:r>
              <a:rPr sz="2400" u="sng">
                <a:solidFill>
                  <a:schemeClr val="accent4"/>
                </a:solidFill>
              </a:rPr>
              <a:t>汹涌的大海</a:t>
            </a:r>
            <a:r>
              <a:rPr sz="2400"/>
              <a:t>和</a:t>
            </a:r>
            <a:r>
              <a:rPr sz="2400" u="sng">
                <a:solidFill>
                  <a:schemeClr val="accent4"/>
                </a:solidFill>
              </a:rPr>
              <a:t>狂风暴雨的天空</a:t>
            </a:r>
            <a:r>
              <a:rPr sz="2400"/>
              <a:t>包围着。</a:t>
            </a:r>
            <a:endParaRPr sz="2400"/>
          </a:p>
          <a:p>
            <a:pPr marL="342900" indent="-342900">
              <a:buFont typeface="Arial" panose="020B0604020202020204" pitchFamily="34" charset="0"/>
              <a:buChar char="•"/>
            </a:pPr>
            <a:r>
              <a:rPr sz="2400"/>
              <a:t>He was surrounded by </a:t>
            </a:r>
            <a:r>
              <a:rPr sz="2400" u="sng">
                <a:solidFill>
                  <a:srgbClr val="7030A0"/>
                </a:solidFill>
              </a:rPr>
              <a:t>a black blanket of</a:t>
            </a:r>
            <a:r>
              <a:rPr sz="2400">
                <a:solidFill>
                  <a:srgbClr val="7030A0"/>
                </a:solidFill>
              </a:rPr>
              <a:t> </a:t>
            </a:r>
            <a:r>
              <a:rPr sz="2400" u="sng">
                <a:solidFill>
                  <a:srgbClr val="7030A0"/>
                </a:solidFill>
              </a:rPr>
              <a:t>swirling</a:t>
            </a:r>
            <a:r>
              <a:rPr lang="en-US" sz="2400" u="sng">
                <a:solidFill>
                  <a:srgbClr val="7030A0"/>
                </a:solidFill>
              </a:rPr>
              <a:t>/rough</a:t>
            </a:r>
            <a:r>
              <a:rPr sz="2400" u="sng">
                <a:solidFill>
                  <a:srgbClr val="7030A0"/>
                </a:solidFill>
              </a:rPr>
              <a:t> sea </a:t>
            </a:r>
            <a:endParaRPr sz="2400">
              <a:solidFill>
                <a:srgbClr val="7030A0"/>
              </a:solidFill>
            </a:endParaRPr>
          </a:p>
          <a:p>
            <a:r>
              <a:rPr lang="en-US" sz="2400">
                <a:solidFill>
                  <a:srgbClr val="7030A0"/>
                </a:solidFill>
              </a:rPr>
              <a:t>    </a:t>
            </a:r>
            <a:r>
              <a:rPr sz="2400" u="sng">
                <a:solidFill>
                  <a:srgbClr val="7030A0"/>
                </a:solidFill>
              </a:rPr>
              <a:t>and stormy sky</a:t>
            </a:r>
            <a:r>
              <a:rPr sz="2400">
                <a:solidFill>
                  <a:srgbClr val="7030A0"/>
                </a:solidFill>
              </a:rPr>
              <a:t>.</a:t>
            </a:r>
            <a:endParaRPr sz="2400">
              <a:solidFill>
                <a:srgbClr val="7030A0"/>
              </a:solidFill>
            </a:endParaRPr>
          </a:p>
          <a:p>
            <a:endParaRPr sz="2400"/>
          </a:p>
          <a:p>
            <a:r>
              <a:rPr sz="2400">
                <a:sym typeface="+mn-ea"/>
              </a:rPr>
              <a:t>5.天空中乌云密布，</a:t>
            </a:r>
            <a:r>
              <a:rPr sz="2400" u="sng">
                <a:solidFill>
                  <a:srgbClr val="7030A0"/>
                </a:solidFill>
                <a:sym typeface="+mn-ea"/>
              </a:rPr>
              <a:t>海浪冲击着岩石</a:t>
            </a:r>
            <a:r>
              <a:rPr sz="2400">
                <a:sym typeface="+mn-ea"/>
              </a:rPr>
              <a:t>。</a:t>
            </a:r>
            <a:endParaRPr sz="2400"/>
          </a:p>
          <a:p>
            <a:pPr marL="342900" indent="-342900">
              <a:buFont typeface="Arial" panose="020B0604020202020204" pitchFamily="34" charset="0"/>
              <a:buChar char="•"/>
            </a:pPr>
            <a:r>
              <a:rPr sz="2400">
                <a:sym typeface="+mn-ea"/>
              </a:rPr>
              <a:t>Dark clouds were gathering in the sky, </a:t>
            </a:r>
            <a:r>
              <a:rPr sz="2400" u="sng">
                <a:solidFill>
                  <a:srgbClr val="7030A0"/>
                </a:solidFill>
                <a:sym typeface="+mn-ea"/>
              </a:rPr>
              <a:t>waves crashing </a:t>
            </a:r>
            <a:r>
              <a:rPr lang="en-US" sz="2400" u="sng">
                <a:solidFill>
                  <a:srgbClr val="7030A0"/>
                </a:solidFill>
                <a:sym typeface="+mn-ea"/>
              </a:rPr>
              <a:t> </a:t>
            </a:r>
            <a:r>
              <a:rPr sz="2400" u="sng">
                <a:solidFill>
                  <a:srgbClr val="7030A0"/>
                </a:solidFill>
                <a:sym typeface="+mn-ea"/>
              </a:rPr>
              <a:t>against the rocks</a:t>
            </a:r>
            <a:r>
              <a:rPr sz="2400">
                <a:sym typeface="+mn-ea"/>
              </a:rPr>
              <a:t>.</a:t>
            </a:r>
            <a:endParaRPr sz="2400"/>
          </a:p>
          <a:p>
            <a:endParaRPr sz="2400"/>
          </a:p>
          <a:p>
            <a:endParaRPr sz="2400"/>
          </a:p>
        </p:txBody>
      </p:sp>
      <p:pic>
        <p:nvPicPr>
          <p:cNvPr id="4" name="图片 3" descr="Jasper 贾斯珀"/>
          <p:cNvPicPr>
            <a:picLocks noChangeAspect="1"/>
          </p:cNvPicPr>
          <p:nvPr>
            <p:custDataLst>
              <p:tags r:id="rId4"/>
            </p:custDataLst>
          </p:nvPr>
        </p:nvPicPr>
        <p:blipFill>
          <a:blip r:embed="rId5"/>
          <a:stretch>
            <a:fillRect/>
          </a:stretch>
        </p:blipFill>
        <p:spPr>
          <a:xfrm>
            <a:off x="8933180" y="836930"/>
            <a:ext cx="3261995" cy="2874645"/>
          </a:xfrm>
          <a:prstGeom prst="rect">
            <a:avLst/>
          </a:prstGeom>
        </p:spPr>
      </p:pic>
      <p:pic>
        <p:nvPicPr>
          <p:cNvPr id="126" name="图片 125"/>
          <p:cNvPicPr/>
          <p:nvPr/>
        </p:nvPicPr>
        <p:blipFill>
          <a:blip r:embed="rId6"/>
          <a:stretch>
            <a:fillRect/>
          </a:stretch>
        </p:blipFill>
        <p:spPr>
          <a:xfrm>
            <a:off x="8955405" y="3636645"/>
            <a:ext cx="3239770" cy="27317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blinds(horizontal)">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与“河海”相关的自然环境与背景衬托：</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97855"/>
          </a:xfrm>
          <a:prstGeom prst="rect">
            <a:avLst/>
          </a:prstGeom>
          <a:noFill/>
        </p:spPr>
        <p:txBody>
          <a:bodyPr wrap="square" rtlCol="0" anchor="t">
            <a:noAutofit/>
          </a:bodyPr>
          <a:lstStyle/>
          <a:p>
            <a:pPr indent="0">
              <a:buFont typeface="Arial" panose="020B0604020202020204" pitchFamily="34" charset="0"/>
              <a:buNone/>
            </a:pPr>
            <a:r>
              <a:rPr lang="en-US" sz="2400"/>
              <a:t>6.</a:t>
            </a:r>
            <a:r>
              <a:rPr sz="2400"/>
              <a:t>站在远处，他们惊讶地看到</a:t>
            </a:r>
            <a:r>
              <a:rPr sz="2400" u="sng">
                <a:solidFill>
                  <a:srgbClr val="7030A0"/>
                </a:solidFill>
              </a:rPr>
              <a:t>大雾</a:t>
            </a:r>
            <a:r>
              <a:rPr sz="2400"/>
              <a:t>从大尼亚加拉瀑布</a:t>
            </a:r>
            <a:r>
              <a:rPr sz="2400" u="sng">
                <a:solidFill>
                  <a:srgbClr val="7030A0"/>
                </a:solidFill>
              </a:rPr>
              <a:t>升起</a:t>
            </a:r>
            <a:r>
              <a:rPr sz="2400"/>
              <a:t>。</a:t>
            </a:r>
            <a:endParaRPr sz="2400"/>
          </a:p>
          <a:p>
            <a:pPr marL="342900" indent="-342900">
              <a:buFont typeface="Arial" panose="020B0604020202020204" pitchFamily="34" charset="0"/>
              <a:buChar char="•"/>
            </a:pPr>
            <a:r>
              <a:rPr sz="2400"/>
              <a:t>Standing in the distance, they were astonished to see </a:t>
            </a:r>
            <a:endParaRPr sz="2400"/>
          </a:p>
          <a:p>
            <a:pPr indent="0">
              <a:buFont typeface="Arial" panose="020B0604020202020204" pitchFamily="34" charset="0"/>
              <a:buNone/>
            </a:pPr>
            <a:r>
              <a:rPr lang="en-US" sz="2400">
                <a:solidFill>
                  <a:srgbClr val="7030A0"/>
                </a:solidFill>
              </a:rPr>
              <a:t>     </a:t>
            </a:r>
            <a:r>
              <a:rPr sz="2400" u="sng">
                <a:solidFill>
                  <a:srgbClr val="7030A0"/>
                </a:solidFill>
              </a:rPr>
              <a:t>misty clouds rising</a:t>
            </a:r>
            <a:r>
              <a:rPr sz="2400"/>
              <a:t> from the great Niagara Falls.</a:t>
            </a:r>
            <a:endParaRPr sz="2400"/>
          </a:p>
          <a:p>
            <a:pPr indent="0">
              <a:buFont typeface="Arial" panose="020B0604020202020204" pitchFamily="34" charset="0"/>
              <a:buNone/>
            </a:pPr>
            <a:endParaRPr sz="2400"/>
          </a:p>
          <a:p>
            <a:pPr indent="0">
              <a:buFont typeface="Arial" panose="020B0604020202020204" pitchFamily="34" charset="0"/>
              <a:buNone/>
            </a:pPr>
            <a:r>
              <a:rPr sz="2400"/>
              <a:t>7.</a:t>
            </a:r>
            <a:r>
              <a:rPr sz="2400" u="sng">
                <a:solidFill>
                  <a:srgbClr val="7030A0"/>
                </a:solidFill>
              </a:rPr>
              <a:t>广袤无垠的苍穹</a:t>
            </a:r>
            <a:r>
              <a:rPr sz="2400"/>
              <a:t>在头上静止不动，</a:t>
            </a:r>
            <a:r>
              <a:rPr sz="2400" u="sng">
                <a:solidFill>
                  <a:srgbClr val="7030A0"/>
                </a:solidFill>
              </a:rPr>
              <a:t>奔流不息的海水</a:t>
            </a:r>
            <a:r>
              <a:rPr sz="2400"/>
              <a:t>在脚下汹涌</a:t>
            </a:r>
            <a:endParaRPr sz="2400"/>
          </a:p>
          <a:p>
            <a:pPr indent="0">
              <a:buFont typeface="Arial" panose="020B0604020202020204" pitchFamily="34" charset="0"/>
              <a:buNone/>
            </a:pPr>
            <a:r>
              <a:rPr sz="2400"/>
              <a:t>澎拜。孩子们相聚在无</a:t>
            </a:r>
            <a:r>
              <a:rPr lang="en-US" sz="2400"/>
              <a:t>   </a:t>
            </a:r>
            <a:r>
              <a:rPr sz="2400"/>
              <a:t>尽世界的海边，叫着，跳着。---泰戈尔</a:t>
            </a:r>
            <a:endParaRPr sz="2400"/>
          </a:p>
          <a:p>
            <a:pPr marL="342900" indent="-342900">
              <a:buFont typeface="Arial" panose="020B0604020202020204" pitchFamily="34" charset="0"/>
              <a:buChar char="•"/>
            </a:pPr>
            <a:r>
              <a:rPr sz="2400"/>
              <a:t>The</a:t>
            </a:r>
            <a:r>
              <a:rPr sz="2400">
                <a:solidFill>
                  <a:srgbClr val="7030A0"/>
                </a:solidFill>
              </a:rPr>
              <a:t> </a:t>
            </a:r>
            <a:r>
              <a:rPr sz="2400" u="sng">
                <a:solidFill>
                  <a:srgbClr val="7030A0"/>
                </a:solidFill>
              </a:rPr>
              <a:t>infinite sky</a:t>
            </a:r>
            <a:r>
              <a:rPr sz="2400">
                <a:solidFill>
                  <a:srgbClr val="7030A0"/>
                </a:solidFill>
              </a:rPr>
              <a:t> </a:t>
            </a:r>
            <a:r>
              <a:rPr sz="2400"/>
              <a:t>is motionless overhead and the</a:t>
            </a:r>
            <a:r>
              <a:rPr sz="2400">
                <a:solidFill>
                  <a:srgbClr val="7030A0"/>
                </a:solidFill>
              </a:rPr>
              <a:t> </a:t>
            </a:r>
            <a:r>
              <a:rPr sz="2400" u="sng">
                <a:solidFill>
                  <a:srgbClr val="7030A0"/>
                </a:solidFill>
              </a:rPr>
              <a:t>restless water</a:t>
            </a:r>
            <a:r>
              <a:rPr sz="2400"/>
              <a:t> is boisterous. On the </a:t>
            </a:r>
            <a:endParaRPr sz="2400"/>
          </a:p>
          <a:p>
            <a:pPr indent="0">
              <a:buFont typeface="Arial" panose="020B0604020202020204" pitchFamily="34" charset="0"/>
              <a:buNone/>
            </a:pPr>
            <a:r>
              <a:rPr lang="en-US" sz="2400"/>
              <a:t>      </a:t>
            </a:r>
            <a:r>
              <a:rPr sz="2400"/>
              <a:t>seashore of endless worlds the</a:t>
            </a:r>
            <a:r>
              <a:rPr lang="en-US" sz="2400"/>
              <a:t> </a:t>
            </a:r>
            <a:r>
              <a:rPr sz="2400"/>
              <a:t>children meet with shouts and dances.---Tagore</a:t>
            </a:r>
            <a:endParaRPr sz="2400"/>
          </a:p>
          <a:p>
            <a:pPr indent="0">
              <a:buFont typeface="Arial" panose="020B0604020202020204" pitchFamily="34" charset="0"/>
              <a:buNone/>
            </a:pPr>
            <a:endParaRPr sz="2400"/>
          </a:p>
          <a:p>
            <a:pPr indent="0">
              <a:buFont typeface="Arial" panose="020B0604020202020204" pitchFamily="34" charset="0"/>
              <a:buNone/>
            </a:pPr>
            <a:r>
              <a:rPr sz="2400"/>
              <a:t>8.</a:t>
            </a:r>
            <a:r>
              <a:rPr sz="2400" u="sng">
                <a:solidFill>
                  <a:srgbClr val="7030A0"/>
                </a:solidFill>
              </a:rPr>
              <a:t>大海欢笑着翻腾浪花</a:t>
            </a:r>
            <a:r>
              <a:rPr sz="2400"/>
              <a:t>，而海滩的微笑荡漾着淡淡的光芒。</a:t>
            </a:r>
            <a:endParaRPr sz="2400"/>
          </a:p>
          <a:p>
            <a:pPr indent="0">
              <a:buFont typeface="Arial" panose="020B0604020202020204" pitchFamily="34" charset="0"/>
              <a:buNone/>
            </a:pPr>
            <a:r>
              <a:rPr sz="2400" u="sng">
                <a:solidFill>
                  <a:srgbClr val="7030A0"/>
                </a:solidFill>
              </a:rPr>
              <a:t>凶险的惊涛骇浪，对孩子们唱着无意义的歌谣，仿佛母亲</a:t>
            </a:r>
            <a:endParaRPr sz="2400" u="sng">
              <a:solidFill>
                <a:srgbClr val="7030A0"/>
              </a:solidFill>
            </a:endParaRPr>
          </a:p>
          <a:p>
            <a:pPr indent="0">
              <a:buFont typeface="Arial" panose="020B0604020202020204" pitchFamily="34" charset="0"/>
              <a:buNone/>
            </a:pPr>
            <a:r>
              <a:rPr sz="2400" u="sng">
                <a:solidFill>
                  <a:srgbClr val="7030A0"/>
                </a:solidFill>
              </a:rPr>
              <a:t>在晃悠婴儿入睡时的哼唱</a:t>
            </a:r>
            <a:r>
              <a:rPr sz="2400"/>
              <a:t>。---泰戈尔</a:t>
            </a:r>
            <a:endParaRPr sz="2400"/>
          </a:p>
          <a:p>
            <a:pPr marL="342900" indent="-342900">
              <a:buFont typeface="Arial" panose="020B0604020202020204" pitchFamily="34" charset="0"/>
              <a:buChar char="•"/>
            </a:pPr>
            <a:r>
              <a:rPr sz="2400" u="sng">
                <a:solidFill>
                  <a:srgbClr val="7030A0"/>
                </a:solidFill>
              </a:rPr>
              <a:t>The sea surges up with laughte</a:t>
            </a:r>
            <a:r>
              <a:rPr sz="2400" u="sng">
                <a:solidFill>
                  <a:schemeClr val="accent4"/>
                </a:solidFill>
              </a:rPr>
              <a:t>r</a:t>
            </a:r>
            <a:r>
              <a:rPr sz="2400"/>
              <a:t>, and pale gleams the smile</a:t>
            </a:r>
            <a:endParaRPr sz="2400"/>
          </a:p>
          <a:p>
            <a:pPr indent="0">
              <a:buFont typeface="Arial" panose="020B0604020202020204" pitchFamily="34" charset="0"/>
              <a:buNone/>
            </a:pPr>
            <a:r>
              <a:rPr sz="2400"/>
              <a:t> </a:t>
            </a:r>
            <a:r>
              <a:rPr lang="en-US" sz="2400"/>
              <a:t>    </a:t>
            </a:r>
            <a:r>
              <a:rPr sz="2400"/>
              <a:t>of the sea beach. </a:t>
            </a:r>
            <a:r>
              <a:rPr sz="2400" u="sng">
                <a:solidFill>
                  <a:srgbClr val="7030A0"/>
                </a:solidFill>
              </a:rPr>
              <a:t>Death</a:t>
            </a:r>
            <a:r>
              <a:rPr lang="en-US" sz="2400" u="sng">
                <a:solidFill>
                  <a:srgbClr val="7030A0"/>
                </a:solidFill>
              </a:rPr>
              <a:t>-</a:t>
            </a:r>
            <a:r>
              <a:rPr sz="2400" u="sng">
                <a:solidFill>
                  <a:srgbClr val="7030A0"/>
                </a:solidFill>
              </a:rPr>
              <a:t>dealing waves sing meaningless </a:t>
            </a:r>
            <a:endParaRPr sz="2400" u="sng">
              <a:solidFill>
                <a:srgbClr val="7030A0"/>
              </a:solidFill>
            </a:endParaRPr>
          </a:p>
          <a:p>
            <a:pPr indent="0">
              <a:buFont typeface="Arial" panose="020B0604020202020204" pitchFamily="34" charset="0"/>
              <a:buNone/>
            </a:pPr>
            <a:r>
              <a:rPr lang="en-US" sz="2400">
                <a:solidFill>
                  <a:srgbClr val="7030A0"/>
                </a:solidFill>
              </a:rPr>
              <a:t>     </a:t>
            </a:r>
            <a:r>
              <a:rPr sz="2400" u="sng">
                <a:solidFill>
                  <a:srgbClr val="7030A0"/>
                </a:solidFill>
              </a:rPr>
              <a:t>ballads to the children, even like a mother while rocking her</a:t>
            </a:r>
            <a:endParaRPr sz="2400" u="sng">
              <a:solidFill>
                <a:srgbClr val="7030A0"/>
              </a:solidFill>
            </a:endParaRPr>
          </a:p>
          <a:p>
            <a:pPr indent="0">
              <a:buFont typeface="Arial" panose="020B0604020202020204" pitchFamily="34" charset="0"/>
              <a:buNone/>
            </a:pPr>
            <a:r>
              <a:rPr sz="2400">
                <a:solidFill>
                  <a:srgbClr val="7030A0"/>
                </a:solidFill>
              </a:rPr>
              <a:t> </a:t>
            </a:r>
            <a:r>
              <a:rPr lang="en-US" sz="2400">
                <a:solidFill>
                  <a:srgbClr val="7030A0"/>
                </a:solidFill>
              </a:rPr>
              <a:t>    </a:t>
            </a:r>
            <a:r>
              <a:rPr sz="2400" u="sng">
                <a:solidFill>
                  <a:srgbClr val="7030A0"/>
                </a:solidFill>
              </a:rPr>
              <a:t>baby's cradle.</a:t>
            </a:r>
            <a:r>
              <a:rPr sz="2400"/>
              <a:t> --- Tagore</a:t>
            </a:r>
            <a:endParaRPr sz="2400"/>
          </a:p>
          <a:p>
            <a:pPr indent="0">
              <a:buFont typeface="Arial" panose="020B0604020202020204" pitchFamily="34" charset="0"/>
              <a:buNone/>
            </a:pPr>
            <a:endParaRPr sz="2400"/>
          </a:p>
        </p:txBody>
      </p:sp>
      <p:pic>
        <p:nvPicPr>
          <p:cNvPr id="2" name="图片 1" descr="Niagara Falls 尼亚加拉瀑布"/>
          <p:cNvPicPr>
            <a:picLocks noChangeAspect="1"/>
          </p:cNvPicPr>
          <p:nvPr/>
        </p:nvPicPr>
        <p:blipFill>
          <a:blip r:embed="rId4"/>
          <a:stretch>
            <a:fillRect/>
          </a:stretch>
        </p:blipFill>
        <p:spPr>
          <a:xfrm>
            <a:off x="8301990" y="3861435"/>
            <a:ext cx="3893820" cy="2983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blinds(horizontal)">
                                      <p:cBhvr>
                                        <p:cTn id="28" dur="500"/>
                                        <p:tgtEl>
                                          <p:spTgt spid="3">
                                            <p:txEl>
                                              <p:pRg st="12" end="12"/>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Effect transition="in" filter="blinds(horizontal)">
                                      <p:cBhvr>
                                        <p:cTn id="31" dur="500"/>
                                        <p:tgtEl>
                                          <p:spTgt spid="3">
                                            <p:txEl>
                                              <p:pRg st="13" end="13"/>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4" end="14"/>
                                            </p:txEl>
                                          </p:spTgt>
                                        </p:tgtEl>
                                        <p:attrNameLst>
                                          <p:attrName>style.visibility</p:attrName>
                                        </p:attrNameLst>
                                      </p:cBhvr>
                                      <p:to>
                                        <p:strVal val="visible"/>
                                      </p:to>
                                    </p:set>
                                    <p:animEffect transition="in" filter="blinds(horizontal)">
                                      <p:cBhvr>
                                        <p:cTn id="34" dur="500"/>
                                        <p:tgtEl>
                                          <p:spTgt spid="3">
                                            <p:txEl>
                                              <p:pRg st="14" end="14"/>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blinds(horizontal)">
                                      <p:cBhvr>
                                        <p:cTn id="3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meanwhile/ˈmi:nwaɪl/   ad.与此同时;两方面对比之下</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811635" cy="5594985"/>
          </a:xfrm>
          <a:prstGeom prst="rect">
            <a:avLst/>
          </a:prstGeom>
          <a:noFill/>
        </p:spPr>
        <p:txBody>
          <a:bodyPr wrap="square" rtlCol="0" anchor="t">
            <a:noAutofit/>
          </a:bodyPr>
          <a:lstStyle/>
          <a:p>
            <a:r>
              <a:rPr sz="2400"/>
              <a:t>1.医生下星期再给你看病。</a:t>
            </a:r>
            <a:r>
              <a:rPr sz="2400" u="sng">
                <a:solidFill>
                  <a:srgbClr val="FF0000"/>
                </a:solidFill>
              </a:rPr>
              <a:t>同时</a:t>
            </a:r>
            <a:r>
              <a:rPr sz="2400"/>
              <a:t>，你必须尽可能多地休息。</a:t>
            </a:r>
            <a:endParaRPr sz="2400"/>
          </a:p>
          <a:p>
            <a:pPr marL="342900" indent="-342900">
              <a:buFont typeface="Arial" panose="020B0604020202020204" pitchFamily="34" charset="0"/>
              <a:buChar char="•"/>
            </a:pPr>
            <a:r>
              <a:rPr sz="2400"/>
              <a:t>The doctor will see you again next week. </a:t>
            </a:r>
            <a:r>
              <a:rPr sz="2400" u="sng">
                <a:solidFill>
                  <a:srgbClr val="FF0000"/>
                </a:solidFill>
              </a:rPr>
              <a:t>Meanwhile</a:t>
            </a:r>
            <a:r>
              <a:rPr sz="2400"/>
              <a:t>, you must rest as much as possible.</a:t>
            </a:r>
            <a:endParaRPr sz="2400"/>
          </a:p>
          <a:p>
            <a:endParaRPr sz="2400"/>
          </a:p>
          <a:p>
            <a:r>
              <a:rPr sz="2400"/>
              <a:t>2.不可否认，校园欺凌不仅给社会带来了危害，而且对受害学生也产生了负面影响。这</a:t>
            </a:r>
            <a:r>
              <a:rPr lang="en-US" sz="2400"/>
              <a:t>  </a:t>
            </a:r>
            <a:r>
              <a:rPr sz="2400"/>
              <a:t>会让他们遭受虐待，甚至死亡，对他们的自尊造成永久性的伤害。</a:t>
            </a:r>
            <a:r>
              <a:rPr sz="2400" u="sng">
                <a:solidFill>
                  <a:srgbClr val="FF0000"/>
                </a:solidFill>
              </a:rPr>
              <a:t>同时</a:t>
            </a:r>
            <a:r>
              <a:rPr sz="2400"/>
              <a:t>，它还会导致恶霸和旁观者产生错误的价值观和信念，从而加剧暴力行为。</a:t>
            </a:r>
            <a:r>
              <a:rPr sz="2400" baseline="30000"/>
              <a:t>2020无锡高三期末应用文“校园霸凌”</a:t>
            </a:r>
            <a:endParaRPr sz="2400" baseline="30000"/>
          </a:p>
          <a:p>
            <a:pPr marL="342900" indent="-342900">
              <a:buFont typeface="Arial" panose="020B0604020202020204" pitchFamily="34" charset="0"/>
              <a:buChar char="•"/>
            </a:pPr>
            <a:r>
              <a:rPr sz="2400"/>
              <a:t>There’s no denying that campus bullying not only brings harm to society, but also has </a:t>
            </a:r>
            <a:endParaRPr sz="2400"/>
          </a:p>
          <a:p>
            <a:pPr indent="0">
              <a:buFont typeface="Arial" panose="020B0604020202020204" pitchFamily="34" charset="0"/>
              <a:buNone/>
            </a:pPr>
            <a:r>
              <a:rPr lang="en-US" sz="2400"/>
              <a:t>     </a:t>
            </a:r>
            <a:r>
              <a:rPr sz="2400"/>
              <a:t>negative impacts on the victimized students. It’ll lead to them suffering from abuse, even </a:t>
            </a:r>
            <a:endParaRPr sz="2400"/>
          </a:p>
          <a:p>
            <a:pPr indent="0">
              <a:buFont typeface="Arial" panose="020B0604020202020204" pitchFamily="34" charset="0"/>
              <a:buNone/>
            </a:pPr>
            <a:r>
              <a:rPr lang="en-US" sz="2400"/>
              <a:t>     </a:t>
            </a:r>
            <a:r>
              <a:rPr sz="2400"/>
              <a:t>death, causing permanent damage to their selfesteem. </a:t>
            </a:r>
            <a:r>
              <a:rPr sz="2400" u="sng">
                <a:solidFill>
                  <a:srgbClr val="FF0000"/>
                </a:solidFill>
              </a:rPr>
              <a:t>Meanwhile</a:t>
            </a:r>
            <a:r>
              <a:rPr sz="2400"/>
              <a:t>, it results in wrong </a:t>
            </a:r>
            <a:endParaRPr sz="2400"/>
          </a:p>
          <a:p>
            <a:pPr indent="0">
              <a:buFont typeface="Arial" panose="020B0604020202020204" pitchFamily="34" charset="0"/>
              <a:buNone/>
            </a:pPr>
            <a:r>
              <a:rPr lang="en-US" sz="2400"/>
              <a:t>     </a:t>
            </a:r>
            <a:r>
              <a:rPr sz="2400"/>
              <a:t>values and beliefs of bullies and bystanders, which will reinforce violent</a:t>
            </a:r>
            <a:r>
              <a:rPr lang="en-US" sz="2400"/>
              <a:t> </a:t>
            </a:r>
            <a:r>
              <a:rPr sz="2400"/>
              <a:t>behavior.</a:t>
            </a:r>
            <a:endParaRPr sz="2400"/>
          </a:p>
          <a:p>
            <a:endParaRPr sz="2400"/>
          </a:p>
          <a:p>
            <a:endParaRPr sz="2400"/>
          </a:p>
        </p:txBody>
      </p:sp>
      <p:pic>
        <p:nvPicPr>
          <p:cNvPr id="4" name="图片 3"/>
          <p:cNvPicPr>
            <a:picLocks noChangeAspect="1"/>
          </p:cNvPicPr>
          <p:nvPr>
            <p:custDataLst>
              <p:tags r:id="rId4"/>
            </p:custDataLst>
          </p:nvPr>
        </p:nvPicPr>
        <p:blipFill>
          <a:blip r:embed="rId5"/>
          <a:stretch>
            <a:fillRect/>
          </a:stretch>
        </p:blipFill>
        <p:spPr>
          <a:xfrm>
            <a:off x="120650" y="4725670"/>
            <a:ext cx="4218940" cy="2233295"/>
          </a:xfrm>
          <a:prstGeom prst="rect">
            <a:avLst/>
          </a:prstGeom>
        </p:spPr>
      </p:pic>
      <p:sp>
        <p:nvSpPr>
          <p:cNvPr id="5" name="文本框 4"/>
          <p:cNvSpPr txBox="1"/>
          <p:nvPr/>
        </p:nvSpPr>
        <p:spPr>
          <a:xfrm>
            <a:off x="4297045" y="4653280"/>
            <a:ext cx="7835900" cy="1938020"/>
          </a:xfrm>
          <a:prstGeom prst="rect">
            <a:avLst/>
          </a:prstGeom>
          <a:noFill/>
        </p:spPr>
        <p:txBody>
          <a:bodyPr wrap="square" rtlCol="0" anchor="t">
            <a:spAutoFit/>
          </a:bodyPr>
          <a:lstStyle/>
          <a:p>
            <a:r>
              <a:rPr sz="2400">
                <a:sym typeface="+mn-ea"/>
              </a:rPr>
              <a:t>3.我们的一个小举动可以让孩子们感到温暖和被爱，</a:t>
            </a:r>
            <a:endParaRPr sz="2400"/>
          </a:p>
          <a:p>
            <a:r>
              <a:rPr sz="2400">
                <a:sym typeface="+mn-ea"/>
              </a:rPr>
              <a:t> </a:t>
            </a:r>
            <a:r>
              <a:rPr lang="en-US" sz="2400">
                <a:sym typeface="+mn-ea"/>
              </a:rPr>
              <a:t>  </a:t>
            </a:r>
            <a:r>
              <a:rPr sz="2400" u="sng">
                <a:solidFill>
                  <a:srgbClr val="FF0000"/>
                </a:solidFill>
                <a:sym typeface="+mn-ea"/>
              </a:rPr>
              <a:t>同时</a:t>
            </a:r>
            <a:r>
              <a:rPr sz="2400">
                <a:sym typeface="+mn-ea"/>
              </a:rPr>
              <a:t>，我们也能感受到贡献的快乐。</a:t>
            </a:r>
            <a:endParaRPr sz="2400"/>
          </a:p>
          <a:p>
            <a:pPr marL="342900" indent="-342900">
              <a:buFont typeface="Arial" panose="020B0604020202020204" pitchFamily="34" charset="0"/>
              <a:buChar char="•"/>
            </a:pPr>
            <a:r>
              <a:rPr sz="2400">
                <a:sym typeface="+mn-ea"/>
              </a:rPr>
              <a:t>A small act of us can make the children feel warm and </a:t>
            </a:r>
            <a:endParaRPr sz="2400"/>
          </a:p>
          <a:p>
            <a:pPr indent="0">
              <a:buFont typeface="Arial" panose="020B0604020202020204" pitchFamily="34" charset="0"/>
              <a:buNone/>
            </a:pPr>
            <a:r>
              <a:rPr lang="en-US" sz="2400">
                <a:sym typeface="+mn-ea"/>
              </a:rPr>
              <a:t>     </a:t>
            </a:r>
            <a:r>
              <a:rPr sz="2400">
                <a:sym typeface="+mn-ea"/>
              </a:rPr>
              <a:t>beloved, </a:t>
            </a:r>
            <a:r>
              <a:rPr sz="2400" u="sng">
                <a:solidFill>
                  <a:srgbClr val="FF0000"/>
                </a:solidFill>
                <a:sym typeface="+mn-ea"/>
              </a:rPr>
              <a:t>in the meanwhile/meantime</a:t>
            </a:r>
            <a:r>
              <a:rPr sz="2400">
                <a:sym typeface="+mn-ea"/>
              </a:rPr>
              <a:t>, we can feel the </a:t>
            </a:r>
            <a:endParaRPr sz="2400"/>
          </a:p>
          <a:p>
            <a:pPr indent="0">
              <a:buFont typeface="Arial" panose="020B0604020202020204" pitchFamily="34" charset="0"/>
              <a:buNone/>
            </a:pPr>
            <a:r>
              <a:rPr lang="en-US" sz="2400">
                <a:sym typeface="+mn-ea"/>
              </a:rPr>
              <a:t>     </a:t>
            </a:r>
            <a:r>
              <a:rPr sz="2400">
                <a:sym typeface="+mn-ea"/>
              </a:rPr>
              <a:t>joy of contribution.</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linds(horizontal)">
                                      <p:cBhvr>
                                        <p:cTn id="31" dur="500"/>
                                        <p:tgtEl>
                                          <p:spTgt spid="5">
                                            <p:txEl>
                                              <p:pRg st="2" end="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blinds(horizontal)">
                                      <p:cBhvr>
                                        <p:cTn id="34" dur="500"/>
                                        <p:tgtEl>
                                          <p:spTgt spid="5">
                                            <p:txEl>
                                              <p:pRg st="3" end="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linds(horizont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zh-CN" altLang="en-US" sz="2400" b="1">
                <a:solidFill>
                  <a:srgbClr val="7030A0"/>
                </a:solidFill>
                <a:latin typeface="微软雅黑" panose="020B0503020204020204" pitchFamily="34" charset="-122"/>
                <a:ea typeface="微软雅黑" panose="020B0503020204020204" pitchFamily="34" charset="-122"/>
              </a:rPr>
              <a:t>注意句间</a:t>
            </a:r>
            <a:r>
              <a:rPr lang="en-US" altLang="zh-CN" sz="2400" b="1">
                <a:solidFill>
                  <a:srgbClr val="7030A0"/>
                </a:solidFill>
                <a:latin typeface="微软雅黑" panose="020B0503020204020204" pitchFamily="34" charset="-122"/>
                <a:ea typeface="微软雅黑" panose="020B0503020204020204" pitchFamily="34" charset="-122"/>
              </a:rPr>
              <a:t>衔接词</a:t>
            </a:r>
            <a:r>
              <a:rPr lang="zh-CN" altLang="en-US" sz="2400" b="1">
                <a:solidFill>
                  <a:srgbClr val="7030A0"/>
                </a:solidFill>
                <a:latin typeface="微软雅黑" panose="020B0503020204020204" pitchFamily="34" charset="-122"/>
                <a:ea typeface="微软雅黑" panose="020B0503020204020204" pitchFamily="34" charset="-122"/>
              </a:rPr>
              <a:t>，强化逻辑思维</a:t>
            </a:r>
            <a:endParaRPr lang="zh-CN" altLang="en-US"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27965" y="836930"/>
            <a:ext cx="11754485" cy="6000750"/>
          </a:xfrm>
          <a:prstGeom prst="rect">
            <a:avLst/>
          </a:prstGeom>
          <a:noFill/>
        </p:spPr>
        <p:txBody>
          <a:bodyPr wrap="square" rtlCol="0" anchor="t">
            <a:spAutoFit/>
          </a:bodyPr>
          <a:lstStyle/>
          <a:p>
            <a:r>
              <a:rPr sz="2400"/>
              <a:t>1.有些人把幸福与财富联系在一起，</a:t>
            </a:r>
            <a:r>
              <a:rPr sz="2400" u="sng">
                <a:solidFill>
                  <a:srgbClr val="7030A0"/>
                </a:solidFill>
              </a:rPr>
              <a:t>而</a:t>
            </a:r>
            <a:r>
              <a:rPr sz="2400"/>
              <a:t>另一些人则认为幸福与社会关系有关。</a:t>
            </a:r>
            <a:endParaRPr sz="2400"/>
          </a:p>
          <a:p>
            <a:pPr marL="342900" indent="-342900">
              <a:buFont typeface="Arial" panose="020B0604020202020204" pitchFamily="34" charset="0"/>
              <a:buChar char="•"/>
            </a:pPr>
            <a:r>
              <a:rPr sz="2400"/>
              <a:t>Some people link happiness to wealth, </a:t>
            </a:r>
            <a:r>
              <a:rPr sz="2400" u="sng">
                <a:solidFill>
                  <a:srgbClr val="7030A0"/>
                </a:solidFill>
              </a:rPr>
              <a:t>whereas/while</a:t>
            </a:r>
            <a:r>
              <a:rPr sz="2400"/>
              <a:t> others think it lies in social relationships.(表对比）</a:t>
            </a:r>
            <a:endParaRPr sz="2400"/>
          </a:p>
          <a:p>
            <a:endParaRPr sz="2400"/>
          </a:p>
          <a:p>
            <a:r>
              <a:rPr sz="2400"/>
              <a:t>2.</a:t>
            </a:r>
            <a:r>
              <a:rPr sz="2400" u="sng">
                <a:solidFill>
                  <a:srgbClr val="7030A0"/>
                </a:solidFill>
              </a:rPr>
              <a:t>由于</a:t>
            </a:r>
            <a:r>
              <a:rPr sz="2400"/>
              <a:t>不同的熟练程度和学习风格，随机配对可能无效。</a:t>
            </a:r>
            <a:r>
              <a:rPr sz="2400" baseline="30000"/>
              <a:t>2023年全国卷I应用文“外教随机分组反馈信”</a:t>
            </a:r>
            <a:endParaRPr sz="2400" baseline="30000"/>
          </a:p>
          <a:p>
            <a:pPr marL="342900" indent="-342900">
              <a:buFont typeface="Arial" panose="020B0604020202020204" pitchFamily="34" charset="0"/>
              <a:buChar char="•"/>
            </a:pPr>
            <a:r>
              <a:rPr sz="2400"/>
              <a:t>Random pairing may not be effective </a:t>
            </a:r>
            <a:r>
              <a:rPr sz="2400" u="sng">
                <a:solidFill>
                  <a:srgbClr val="7030A0"/>
                </a:solidFill>
              </a:rPr>
              <a:t>due to</a:t>
            </a:r>
            <a:r>
              <a:rPr sz="2400"/>
              <a:t> varying proficiency levels and learning styles.（表因果）</a:t>
            </a:r>
            <a:endParaRPr sz="2400"/>
          </a:p>
          <a:p>
            <a:endParaRPr sz="2400"/>
          </a:p>
          <a:p>
            <a:r>
              <a:rPr sz="2400"/>
              <a:t>3.</a:t>
            </a:r>
            <a:r>
              <a:rPr sz="2400" u="sng">
                <a:solidFill>
                  <a:srgbClr val="7030A0"/>
                </a:solidFill>
              </a:rPr>
              <a:t>尽管如此</a:t>
            </a:r>
            <a:r>
              <a:rPr sz="2400"/>
              <a:t>，掌握计算机技能对儿童的好处是不容否认的。</a:t>
            </a:r>
            <a:endParaRPr sz="2400"/>
          </a:p>
          <a:p>
            <a:pPr marL="342900" indent="-342900">
              <a:buFont typeface="Arial" panose="020B0604020202020204" pitchFamily="34" charset="0"/>
              <a:buChar char="•"/>
            </a:pPr>
            <a:r>
              <a:rPr sz="2400" u="sng">
                <a:solidFill>
                  <a:srgbClr val="7030A0"/>
                </a:solidFill>
              </a:rPr>
              <a:t>In spite of this</a:t>
            </a:r>
            <a:r>
              <a:rPr sz="2400"/>
              <a:t>, the benefits of computer skills for children cannot be denied（表让步）</a:t>
            </a:r>
            <a:endParaRPr sz="2400"/>
          </a:p>
          <a:p>
            <a:endParaRPr sz="2400"/>
          </a:p>
          <a:p>
            <a:r>
              <a:rPr sz="2400"/>
              <a:t>4.这些孩子常常被宠坏了，不是在爱和关心方面，而是在更多的物质方面——</a:t>
            </a:r>
            <a:r>
              <a:rPr sz="2400" u="sng">
                <a:solidFill>
                  <a:srgbClr val="7030A0"/>
                </a:solidFill>
              </a:rPr>
              <a:t>也就是说</a:t>
            </a:r>
            <a:r>
              <a:rPr sz="2400"/>
              <a:t>，他们被允许想要什么就有什么。</a:t>
            </a:r>
            <a:endParaRPr sz="2400"/>
          </a:p>
          <a:p>
            <a:pPr marL="342900" indent="-342900">
              <a:buFont typeface="Arial" panose="020B0604020202020204" pitchFamily="34" charset="0"/>
              <a:buChar char="•"/>
            </a:pPr>
            <a:r>
              <a:rPr sz="2400"/>
              <a:t>These children are often spoiled, not in terms of love and attention but in more material ways---</a:t>
            </a:r>
            <a:r>
              <a:rPr sz="2400" u="sng">
                <a:solidFill>
                  <a:srgbClr val="7030A0"/>
                </a:solidFill>
              </a:rPr>
              <a:t>that is to say/in other words</a:t>
            </a:r>
            <a:r>
              <a:rPr sz="2400"/>
              <a:t>, they are allowed to have whatever they want.(表解释）</a:t>
            </a:r>
            <a:endParaRPr sz="2400"/>
          </a:p>
          <a:p>
            <a:endParaRPr sz="2400"/>
          </a:p>
        </p:txBody>
      </p:sp>
      <p:pic>
        <p:nvPicPr>
          <p:cNvPr id="130" name="图片 129"/>
          <p:cNvPicPr/>
          <p:nvPr/>
        </p:nvPicPr>
        <p:blipFill>
          <a:blip r:embed="rId4"/>
          <a:stretch>
            <a:fillRect/>
          </a:stretch>
        </p:blipFill>
        <p:spPr>
          <a:xfrm>
            <a:off x="10633710" y="-27305"/>
            <a:ext cx="1569085" cy="11766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7" name="文本框 6"/>
          <p:cNvSpPr txBox="1"/>
          <p:nvPr/>
        </p:nvSpPr>
        <p:spPr>
          <a:xfrm>
            <a:off x="193040" y="909320"/>
            <a:ext cx="7815580" cy="5631180"/>
          </a:xfrm>
          <a:prstGeom prst="rect">
            <a:avLst/>
          </a:prstGeom>
          <a:noFill/>
        </p:spPr>
        <p:txBody>
          <a:bodyPr wrap="square" rtlCol="0" anchor="t">
            <a:spAutoFit/>
          </a:bodyPr>
          <a:lstStyle/>
          <a:p>
            <a:r>
              <a:rPr lang="en-US" sz="2400" dirty="0">
                <a:sym typeface="+mn-ea"/>
              </a:rPr>
              <a:t> </a:t>
            </a:r>
            <a:r>
              <a:rPr lang="en-US" sz="2400" dirty="0">
                <a:latin typeface="宋体" panose="02010600030101010101" pitchFamily="2" charset="-122"/>
                <a:ea typeface="宋体" panose="02010600030101010101" pitchFamily="2" charset="-122"/>
                <a:cs typeface="宋体" panose="02010600030101010101" pitchFamily="2" charset="-122"/>
                <a:sym typeface="+mn-ea"/>
              </a:rPr>
              <a:t>4. </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上海迪士尼乐园位于上海市浦东新区，占地面积约为</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390</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万平方米。它于</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2016</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年</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6</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月正式开园，是世界上第六个迪士尼主题乐园。它拥有七大主题园区，两大主题公园，一些全球首发的游乐项目。</a:t>
            </a:r>
            <a:r>
              <a:rPr sz="2400" dirty="0" err="1">
                <a:latin typeface="宋体" panose="02010600030101010101" pitchFamily="2" charset="-122"/>
                <a:ea typeface="宋体" panose="02010600030101010101" pitchFamily="2" charset="-122"/>
                <a:cs typeface="宋体" panose="02010600030101010101" pitchFamily="2" charset="-122"/>
                <a:sym typeface="+mn-ea"/>
              </a:rPr>
              <a:t>作为一个充满幻想的地方，上海迪士尼乐园将带你进入一个神奇的世界，在那里你可以亲眼看到</a:t>
            </a:r>
            <a:r>
              <a:rPr sz="2400" u="sng" dirty="0" err="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童话般的城堡</a:t>
            </a:r>
            <a:r>
              <a:rPr sz="2400" dirty="0" err="1">
                <a:latin typeface="宋体" panose="02010600030101010101" pitchFamily="2" charset="-122"/>
                <a:ea typeface="宋体" panose="02010600030101010101" pitchFamily="2" charset="-122"/>
                <a:cs typeface="宋体" panose="02010600030101010101" pitchFamily="2" charset="-122"/>
                <a:sym typeface="+mn-ea"/>
              </a:rPr>
              <a:t>和穿着</a:t>
            </a:r>
            <a:r>
              <a:rPr lang="zh-CN" sz="2400" dirty="0">
                <a:latin typeface="宋体" panose="02010600030101010101" pitchFamily="2" charset="-122"/>
                <a:ea typeface="宋体" panose="02010600030101010101" pitchFamily="2" charset="-122"/>
                <a:cs typeface="宋体" panose="02010600030101010101" pitchFamily="2" charset="-122"/>
                <a:sym typeface="+mn-ea"/>
              </a:rPr>
              <a:t>特定服装</a:t>
            </a:r>
            <a:r>
              <a:rPr sz="2400" dirty="0" err="1">
                <a:latin typeface="宋体" panose="02010600030101010101" pitchFamily="2" charset="-122"/>
                <a:ea typeface="宋体" panose="02010600030101010101" pitchFamily="2" charset="-122"/>
                <a:cs typeface="宋体" panose="02010600030101010101" pitchFamily="2" charset="-122"/>
                <a:sym typeface="+mn-ea"/>
              </a:rPr>
              <a:t>的心爱</a:t>
            </a:r>
            <a:r>
              <a:rPr lang="zh-CN" sz="2400" dirty="0">
                <a:latin typeface="宋体" panose="02010600030101010101" pitchFamily="2" charset="-122"/>
                <a:ea typeface="宋体" panose="02010600030101010101" pitchFamily="2" charset="-122"/>
                <a:cs typeface="宋体" panose="02010600030101010101" pitchFamily="2" charset="-122"/>
                <a:sym typeface="+mn-ea"/>
              </a:rPr>
              <a:t>卡通</a:t>
            </a:r>
            <a:r>
              <a:rPr sz="2400" dirty="0" err="1">
                <a:latin typeface="宋体" panose="02010600030101010101" pitchFamily="2" charset="-122"/>
                <a:ea typeface="宋体" panose="02010600030101010101" pitchFamily="2" charset="-122"/>
                <a:cs typeface="宋体" panose="02010600030101010101" pitchFamily="2" charset="-122"/>
                <a:sym typeface="+mn-ea"/>
              </a:rPr>
              <a:t>人物</a:t>
            </a:r>
            <a:r>
              <a:rPr sz="2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dirty="0">
                <a:sym typeface="+mn-ea"/>
              </a:rPr>
              <a:t>   </a:t>
            </a:r>
            <a:endParaRPr lang="en-US" altLang="zh-CN" sz="2400" dirty="0">
              <a:sym typeface="+mn-ea"/>
            </a:endParaRPr>
          </a:p>
          <a:p>
            <a:pPr marL="342900" indent="-342900">
              <a:buFont typeface="Arial" panose="020B0604020202020204" pitchFamily="34" charset="0"/>
              <a:buChar char="•"/>
            </a:pPr>
            <a:r>
              <a:rPr lang="zh-CN" altLang="en-US" sz="2400" dirty="0">
                <a:latin typeface="Times New Roman" panose="02020603050405020304" pitchFamily="18" charset="0"/>
                <a:sym typeface="+mn-ea"/>
              </a:rPr>
              <a:t>Located in the Pudong New Area of Shanghai,</a:t>
            </a:r>
            <a:r>
              <a:rPr lang="en-US" sz="2400" dirty="0">
                <a:sym typeface="+mn-ea"/>
              </a:rPr>
              <a:t> </a:t>
            </a:r>
            <a:r>
              <a:rPr lang="zh-CN" altLang="en-US" sz="2400" dirty="0">
                <a:latin typeface="Times New Roman" panose="02020603050405020304" pitchFamily="18" charset="0"/>
                <a:sym typeface="+mn-ea"/>
              </a:rPr>
              <a:t>Shanghai Disneyland covers an area of 3.9 million square metres</a:t>
            </a:r>
            <a:r>
              <a:rPr lang="en-US" altLang="zh-CN" sz="2400" dirty="0">
                <a:latin typeface="Times New Roman" panose="02020603050405020304" pitchFamily="18" charset="0"/>
                <a:sym typeface="+mn-ea"/>
              </a:rPr>
              <a:t>.</a:t>
            </a:r>
            <a:r>
              <a:rPr lang="en-US" sz="2400" dirty="0">
                <a:sym typeface="+mn-ea"/>
              </a:rPr>
              <a:t>  </a:t>
            </a:r>
            <a:r>
              <a:rPr lang="zh-CN" altLang="en-US" sz="2400" dirty="0">
                <a:latin typeface="Times New Roman" panose="02020603050405020304" pitchFamily="18" charset="0"/>
                <a:sym typeface="+mn-ea"/>
              </a:rPr>
              <a:t>Officially opened in June 2016, it is the sixth Disney theme park in the world. </a:t>
            </a:r>
            <a:r>
              <a:rPr lang="en-US" sz="2400" dirty="0">
                <a:sym typeface="+mn-ea"/>
              </a:rPr>
              <a:t> </a:t>
            </a:r>
            <a:r>
              <a:rPr lang="zh-CN" altLang="en-US" sz="2400" dirty="0">
                <a:latin typeface="Times New Roman" panose="02020603050405020304" pitchFamily="18" charset="0"/>
                <a:sym typeface="+mn-ea"/>
              </a:rPr>
              <a:t>Shanghai Disneyland</a:t>
            </a:r>
            <a:r>
              <a:rPr lang="zh-CN" altLang="en-US" sz="2400" dirty="0">
                <a:solidFill>
                  <a:srgbClr val="FF0000"/>
                </a:solidFill>
                <a:latin typeface="Times New Roman" panose="02020603050405020304" pitchFamily="18" charset="0"/>
                <a:sym typeface="+mn-ea"/>
              </a:rPr>
              <a:t> </a:t>
            </a:r>
            <a:r>
              <a:rPr lang="zh-CN" altLang="en-US" sz="2400" dirty="0">
                <a:latin typeface="Times New Roman" panose="02020603050405020304" pitchFamily="18" charset="0"/>
                <a:sym typeface="+mn-ea"/>
              </a:rPr>
              <a:t>consists of</a:t>
            </a:r>
            <a:r>
              <a:rPr lang="en-US" altLang="zh-CN" sz="2400" dirty="0">
                <a:solidFill>
                  <a:srgbClr val="FF0000"/>
                </a:solidFill>
                <a:latin typeface="Times New Roman" panose="02020603050405020304" pitchFamily="18" charset="0"/>
                <a:sym typeface="+mn-ea"/>
              </a:rPr>
              <a:t> </a:t>
            </a:r>
            <a:r>
              <a:rPr lang="zh-CN" altLang="en-US" sz="2400" dirty="0">
                <a:latin typeface="Times New Roman" panose="02020603050405020304" pitchFamily="18" charset="0"/>
                <a:sym typeface="+mn-ea"/>
              </a:rPr>
              <a:t>seven theme parks, two theme hotels and many of the world's first rides</a:t>
            </a:r>
            <a:r>
              <a:rPr lang="en-US" altLang="zh-CN" sz="2400" dirty="0">
                <a:latin typeface="Times New Roman" panose="02020603050405020304" pitchFamily="18" charset="0"/>
                <a:sym typeface="+mn-ea"/>
              </a:rPr>
              <a:t>. </a:t>
            </a:r>
            <a:r>
              <a:rPr lang="zh-CN" altLang="en-US" sz="2400" dirty="0">
                <a:latin typeface="Times New Roman" panose="02020603050405020304" pitchFamily="18" charset="0"/>
                <a:sym typeface="+mn-ea"/>
              </a:rPr>
              <a:t>As a place full of fantasy, Shanghai Disneyland will bring you into a magical world, where you can </a:t>
            </a:r>
            <a:r>
              <a:rPr lang="en-US" altLang="zh-CN" sz="2400" dirty="0">
                <a:latin typeface="Times New Roman" panose="02020603050405020304" pitchFamily="18" charset="0"/>
                <a:sym typeface="+mn-ea"/>
              </a:rPr>
              <a:t>see </a:t>
            </a:r>
            <a:r>
              <a:rPr lang="en-US" altLang="zh-CN" sz="2400" u="sng" dirty="0">
                <a:solidFill>
                  <a:srgbClr val="FF0000"/>
                </a:solidFill>
                <a:latin typeface="Times New Roman" panose="02020603050405020304" pitchFamily="18" charset="0"/>
                <a:sym typeface="+mn-ea"/>
              </a:rPr>
              <a:t>fairytale castles </a:t>
            </a:r>
            <a:r>
              <a:rPr lang="en-US" altLang="zh-CN" sz="2400" dirty="0">
                <a:latin typeface="Times New Roman" panose="02020603050405020304" pitchFamily="18" charset="0"/>
                <a:sym typeface="+mn-ea"/>
              </a:rPr>
              <a:t>and  beloved characters</a:t>
            </a:r>
            <a:r>
              <a:rPr lang="zh-CN" altLang="en-US" sz="2400" dirty="0">
                <a:latin typeface="Times New Roman" panose="02020603050405020304" pitchFamily="18" charset="0"/>
                <a:sym typeface="+mn-ea"/>
              </a:rPr>
              <a:t> </a:t>
            </a:r>
            <a:r>
              <a:rPr lang="en-US" altLang="zh-CN" sz="2400" dirty="0">
                <a:latin typeface="Times New Roman" panose="02020603050405020304" pitchFamily="18" charset="0"/>
                <a:sym typeface="+mn-ea"/>
              </a:rPr>
              <a:t>in costume in person.</a:t>
            </a:r>
            <a:endParaRPr lang="zh-CN" altLang="en-US" sz="2400" dirty="0">
              <a:latin typeface="Times New Roman" panose="02020603050405020304" pitchFamily="18" charset="0"/>
              <a:sym typeface="+mn-ea"/>
            </a:endParaRPr>
          </a:p>
        </p:txBody>
      </p:sp>
      <p:sp>
        <p:nvSpPr>
          <p:cNvPr id="2" name="文本框 1"/>
          <p:cNvSpPr txBox="1"/>
          <p:nvPr/>
        </p:nvSpPr>
        <p:spPr>
          <a:xfrm>
            <a:off x="1200785" y="231140"/>
            <a:ext cx="6096000" cy="460375"/>
          </a:xfrm>
          <a:prstGeom prst="rect">
            <a:avLst/>
          </a:prstGeom>
          <a:noFill/>
        </p:spPr>
        <p:txBody>
          <a:bodyPr wrap="square" rtlCol="0" anchor="t">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tale/teɪl/  n.故事;叙述</a:t>
            </a:r>
            <a:endPar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endParaRPr>
          </a:p>
        </p:txBody>
      </p:sp>
      <p:pic>
        <p:nvPicPr>
          <p:cNvPr id="100" name="图片 99"/>
          <p:cNvPicPr/>
          <p:nvPr/>
        </p:nvPicPr>
        <p:blipFill>
          <a:blip r:embed="rId4"/>
          <a:stretch>
            <a:fillRect/>
          </a:stretch>
        </p:blipFill>
        <p:spPr>
          <a:xfrm>
            <a:off x="8401685" y="3195955"/>
            <a:ext cx="3825875" cy="3662045"/>
          </a:xfrm>
          <a:prstGeom prst="rect">
            <a:avLst/>
          </a:prstGeom>
          <a:noFill/>
          <a:ln w="9525">
            <a:noFill/>
          </a:ln>
        </p:spPr>
      </p:pic>
      <p:pic>
        <p:nvPicPr>
          <p:cNvPr id="102" name="图片 101"/>
          <p:cNvPicPr/>
          <p:nvPr/>
        </p:nvPicPr>
        <p:blipFill>
          <a:blip r:embed="rId5"/>
          <a:stretch>
            <a:fillRect/>
          </a:stretch>
        </p:blipFill>
        <p:spPr>
          <a:xfrm>
            <a:off x="8402320" y="-6985"/>
            <a:ext cx="3750310" cy="32029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829945"/>
          </a:xfrm>
          <a:prstGeom prst="rect">
            <a:avLst/>
          </a:prstGeom>
          <a:noFill/>
        </p:spPr>
        <p:txBody>
          <a:bodyPr wrap="square" rtlCol="0">
            <a:spAutoFit/>
          </a:bodyPr>
          <a:lstStyle/>
          <a:p>
            <a:r>
              <a:rPr lang="zh-CN" altLang="en-US" sz="2400" b="1">
                <a:solidFill>
                  <a:srgbClr val="7030A0"/>
                </a:solidFill>
                <a:latin typeface="微软雅黑" panose="020B0503020204020204" pitchFamily="34" charset="-122"/>
                <a:ea typeface="微软雅黑" panose="020B0503020204020204" pitchFamily="34" charset="-122"/>
                <a:sym typeface="+mn-ea"/>
              </a:rPr>
              <a:t>注意句间</a:t>
            </a:r>
            <a:r>
              <a:rPr lang="en-US" altLang="zh-CN" sz="2400" b="1">
                <a:solidFill>
                  <a:srgbClr val="7030A0"/>
                </a:solidFill>
                <a:latin typeface="微软雅黑" panose="020B0503020204020204" pitchFamily="34" charset="-122"/>
                <a:ea typeface="微软雅黑" panose="020B0503020204020204" pitchFamily="34" charset="-122"/>
                <a:sym typeface="+mn-ea"/>
              </a:rPr>
              <a:t>衔接词</a:t>
            </a:r>
            <a:r>
              <a:rPr lang="zh-CN" altLang="en-US" sz="2400" b="1">
                <a:solidFill>
                  <a:srgbClr val="7030A0"/>
                </a:solidFill>
                <a:latin typeface="微软雅黑" panose="020B0503020204020204" pitchFamily="34" charset="-122"/>
                <a:ea typeface="微软雅黑" panose="020B0503020204020204" pitchFamily="34" charset="-122"/>
                <a:sym typeface="+mn-ea"/>
              </a:rPr>
              <a:t>，强化逻辑思维</a:t>
            </a:r>
            <a:endParaRPr lang="zh-CN" altLang="en-US" sz="2400" b="1">
              <a:solidFill>
                <a:srgbClr val="7030A0"/>
              </a:solidFill>
              <a:latin typeface="微软雅黑" panose="020B0503020204020204" pitchFamily="34" charset="-122"/>
              <a:ea typeface="微软雅黑" panose="020B0503020204020204" pitchFamily="34" charset="-122"/>
            </a:endParaRPr>
          </a:p>
          <a:p>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65430" y="908685"/>
            <a:ext cx="9133205" cy="5501640"/>
          </a:xfrm>
          <a:prstGeom prst="rect">
            <a:avLst/>
          </a:prstGeom>
          <a:noFill/>
        </p:spPr>
        <p:txBody>
          <a:bodyPr wrap="square" rtlCol="0" anchor="t">
            <a:spAutoFit/>
          </a:bodyPr>
          <a:lstStyle/>
          <a:p>
            <a:r>
              <a:rPr sz="2400"/>
              <a:t>5.我建议组织一次环绕北京的绿色之旅，</a:t>
            </a:r>
            <a:r>
              <a:rPr sz="2400" u="sng">
                <a:solidFill>
                  <a:srgbClr val="7030A0"/>
                </a:solidFill>
              </a:rPr>
              <a:t>比如</a:t>
            </a:r>
            <a:r>
              <a:rPr sz="2400"/>
              <a:t>，参观公园、花园</a:t>
            </a:r>
            <a:endParaRPr sz="2400"/>
          </a:p>
          <a:p>
            <a:r>
              <a:rPr sz="2400"/>
              <a:t>和环保建筑等地方。 </a:t>
            </a:r>
            <a:r>
              <a:rPr sz="2400" baseline="30000"/>
              <a:t>2023北京夏季高考应用文“绿色北京主题社团活动策划建议信”</a:t>
            </a:r>
            <a:endParaRPr sz="2400" baseline="30000"/>
          </a:p>
          <a:p>
            <a:pPr marL="342900" indent="-342900">
              <a:buFont typeface="Arial" panose="020B0604020202020204" pitchFamily="34" charset="0"/>
              <a:buChar char="•"/>
            </a:pPr>
            <a:r>
              <a:rPr sz="2400"/>
              <a:t>I suggest organizing a green tour around Beijing, visiting places </a:t>
            </a:r>
            <a:r>
              <a:rPr sz="2400" u="sng">
                <a:solidFill>
                  <a:srgbClr val="7030A0"/>
                </a:solidFill>
              </a:rPr>
              <a:t>such a</a:t>
            </a:r>
            <a:r>
              <a:rPr sz="2400"/>
              <a:t>s parks, gardens and eco-friendly buildings.(表举例） </a:t>
            </a:r>
            <a:endParaRPr sz="2400"/>
          </a:p>
          <a:p>
            <a:endParaRPr sz="2400"/>
          </a:p>
          <a:p>
            <a:r>
              <a:rPr sz="2400"/>
              <a:t>6.</a:t>
            </a:r>
            <a:r>
              <a:rPr sz="2400" u="sng">
                <a:solidFill>
                  <a:srgbClr val="7030A0"/>
                </a:solidFill>
              </a:rPr>
              <a:t>只要</a:t>
            </a:r>
            <a:r>
              <a:rPr sz="2400"/>
              <a:t>你坚持不懈地努力，很快就会取得进展。</a:t>
            </a:r>
            <a:endParaRPr sz="2400"/>
          </a:p>
          <a:p>
            <a:pPr marL="342900" indent="-342900">
              <a:buFont typeface="Arial" panose="020B0604020202020204" pitchFamily="34" charset="0"/>
              <a:buChar char="•"/>
            </a:pPr>
            <a:r>
              <a:rPr sz="2400"/>
              <a:t>Progress will soon be seen</a:t>
            </a:r>
            <a:r>
              <a:rPr sz="2400" u="sng">
                <a:solidFill>
                  <a:srgbClr val="7030A0"/>
                </a:solidFill>
              </a:rPr>
              <a:t> on condition that</a:t>
            </a:r>
            <a:r>
              <a:rPr sz="2400"/>
              <a:t> you make consistent efforts.（表假设）</a:t>
            </a:r>
            <a:endParaRPr sz="2400"/>
          </a:p>
          <a:p>
            <a:endParaRPr sz="2400"/>
          </a:p>
          <a:p>
            <a:r>
              <a:rPr sz="2400"/>
              <a:t>7.</a:t>
            </a:r>
            <a:r>
              <a:rPr sz="2400">
                <a:sym typeface="+mn-ea"/>
              </a:rPr>
              <a:t>海洋</a:t>
            </a:r>
            <a:r>
              <a:rPr sz="2400" u="sng">
                <a:solidFill>
                  <a:srgbClr val="7030A0"/>
                </a:solidFill>
                <a:sym typeface="+mn-ea"/>
              </a:rPr>
              <a:t>不仅</a:t>
            </a:r>
            <a:r>
              <a:rPr sz="2400">
                <a:sym typeface="+mn-ea"/>
              </a:rPr>
              <a:t>给我们提供了充足的食物，</a:t>
            </a:r>
            <a:r>
              <a:rPr sz="2400" u="sng">
                <a:solidFill>
                  <a:srgbClr val="7030A0"/>
                </a:solidFill>
                <a:sym typeface="+mn-ea"/>
              </a:rPr>
              <a:t>而且</a:t>
            </a:r>
            <a:r>
              <a:rPr sz="2400">
                <a:sym typeface="+mn-ea"/>
              </a:rPr>
              <a:t>维护大自然的平衡。</a:t>
            </a:r>
            <a:endParaRPr sz="2400"/>
          </a:p>
          <a:p>
            <a:r>
              <a:rPr sz="2400" baseline="30000">
                <a:sym typeface="+mn-ea"/>
              </a:rPr>
              <a:t>2022年全国甲卷应用文“世界海洋日征文投稿”</a:t>
            </a:r>
            <a:endParaRPr sz="2400" baseline="30000"/>
          </a:p>
          <a:p>
            <a:pPr marL="342900" indent="-342900">
              <a:buFont typeface="Arial" panose="020B0604020202020204" pitchFamily="34" charset="0"/>
              <a:buChar char="•"/>
            </a:pPr>
            <a:r>
              <a:rPr sz="2400" u="sng">
                <a:solidFill>
                  <a:srgbClr val="7030A0"/>
                </a:solidFill>
                <a:sym typeface="+mn-ea"/>
              </a:rPr>
              <a:t>Not only</a:t>
            </a:r>
            <a:r>
              <a:rPr sz="2400">
                <a:sym typeface="+mn-ea"/>
              </a:rPr>
              <a:t> does ocean offer us sufficient food, </a:t>
            </a:r>
            <a:r>
              <a:rPr sz="2400" u="sng">
                <a:solidFill>
                  <a:srgbClr val="7030A0"/>
                </a:solidFill>
                <a:sym typeface="+mn-ea"/>
              </a:rPr>
              <a:t>but also</a:t>
            </a:r>
            <a:r>
              <a:rPr sz="2400">
                <a:sym typeface="+mn-ea"/>
              </a:rPr>
              <a:t> it</a:t>
            </a:r>
            <a:r>
              <a:rPr lang="en-US" sz="2400">
                <a:sym typeface="+mn-ea"/>
              </a:rPr>
              <a:t> </a:t>
            </a:r>
            <a:r>
              <a:rPr sz="2400">
                <a:sym typeface="+mn-ea"/>
              </a:rPr>
              <a:t>maintains the balance of nature.（表并列）</a:t>
            </a:r>
            <a:endParaRPr sz="2400"/>
          </a:p>
          <a:p>
            <a:endParaRPr sz="2400"/>
          </a:p>
          <a:p>
            <a:endParaRPr sz="2400"/>
          </a:p>
        </p:txBody>
      </p:sp>
      <p:pic>
        <p:nvPicPr>
          <p:cNvPr id="130" name="图片 129"/>
          <p:cNvPicPr/>
          <p:nvPr>
            <p:custDataLst>
              <p:tags r:id="rId4"/>
            </p:custDataLst>
          </p:nvPr>
        </p:nvPicPr>
        <p:blipFill>
          <a:blip r:embed="rId5"/>
          <a:stretch>
            <a:fillRect/>
          </a:stretch>
        </p:blipFill>
        <p:spPr>
          <a:xfrm>
            <a:off x="10516870" y="-27305"/>
            <a:ext cx="1685925" cy="11785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829945"/>
          </a:xfrm>
          <a:prstGeom prst="rect">
            <a:avLst/>
          </a:prstGeom>
          <a:noFill/>
        </p:spPr>
        <p:txBody>
          <a:bodyPr wrap="square" rtlCol="0">
            <a:spAutoFit/>
          </a:bodyPr>
          <a:lstStyle/>
          <a:p>
            <a:r>
              <a:rPr lang="zh-CN" altLang="en-US" sz="2400" b="1">
                <a:solidFill>
                  <a:srgbClr val="7030A0"/>
                </a:solidFill>
                <a:latin typeface="微软雅黑" panose="020B0503020204020204" pitchFamily="34" charset="-122"/>
                <a:ea typeface="微软雅黑" panose="020B0503020204020204" pitchFamily="34" charset="-122"/>
                <a:sym typeface="+mn-ea"/>
              </a:rPr>
              <a:t>注意句间</a:t>
            </a:r>
            <a:r>
              <a:rPr lang="en-US" altLang="zh-CN" sz="2400" b="1">
                <a:solidFill>
                  <a:srgbClr val="7030A0"/>
                </a:solidFill>
                <a:latin typeface="微软雅黑" panose="020B0503020204020204" pitchFamily="34" charset="-122"/>
                <a:ea typeface="微软雅黑" panose="020B0503020204020204" pitchFamily="34" charset="-122"/>
                <a:sym typeface="+mn-ea"/>
              </a:rPr>
              <a:t>衔接词</a:t>
            </a:r>
            <a:r>
              <a:rPr lang="zh-CN" altLang="en-US" sz="2400" b="1">
                <a:solidFill>
                  <a:srgbClr val="7030A0"/>
                </a:solidFill>
                <a:latin typeface="微软雅黑" panose="020B0503020204020204" pitchFamily="34" charset="-122"/>
                <a:ea typeface="微软雅黑" panose="020B0503020204020204" pitchFamily="34" charset="-122"/>
                <a:sym typeface="+mn-ea"/>
              </a:rPr>
              <a:t>，强化逻辑思维</a:t>
            </a:r>
            <a:endParaRPr lang="zh-CN" altLang="en-US" sz="2400" b="1">
              <a:solidFill>
                <a:srgbClr val="7030A0"/>
              </a:solidFill>
              <a:latin typeface="微软雅黑" panose="020B0503020204020204" pitchFamily="34" charset="-122"/>
              <a:ea typeface="微软雅黑" panose="020B0503020204020204" pitchFamily="34" charset="-122"/>
            </a:endParaRPr>
          </a:p>
          <a:p>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64795" y="702945"/>
            <a:ext cx="11752580" cy="4763135"/>
          </a:xfrm>
          <a:prstGeom prst="rect">
            <a:avLst/>
          </a:prstGeom>
          <a:noFill/>
        </p:spPr>
        <p:txBody>
          <a:bodyPr wrap="square" rtlCol="0" anchor="t">
            <a:spAutoFit/>
          </a:bodyPr>
          <a:lstStyle/>
          <a:p>
            <a:r>
              <a:rPr sz="2400">
                <a:sym typeface="+mn-ea"/>
              </a:rPr>
              <a:t>8.</a:t>
            </a:r>
            <a:r>
              <a:rPr sz="2400" u="sng">
                <a:solidFill>
                  <a:srgbClr val="7030A0"/>
                </a:solidFill>
                <a:sym typeface="+mn-ea"/>
              </a:rPr>
              <a:t>总而言之</a:t>
            </a:r>
            <a:r>
              <a:rPr sz="2400">
                <a:sym typeface="+mn-ea"/>
              </a:rPr>
              <a:t>，现在是我们致力于保护海洋的时候了。保护我们的海洋是保护自己。</a:t>
            </a:r>
            <a:r>
              <a:rPr sz="2400" baseline="30000">
                <a:sym typeface="+mn-ea"/>
              </a:rPr>
              <a:t>2022全国甲卷应用文“世界海洋日征文稿”</a:t>
            </a:r>
            <a:endParaRPr sz="2400" baseline="30000"/>
          </a:p>
          <a:p>
            <a:pPr marL="342900" indent="-342900">
              <a:buFont typeface="Arial" panose="020B0604020202020204" pitchFamily="34" charset="0"/>
              <a:buChar char="•"/>
            </a:pPr>
            <a:r>
              <a:rPr sz="2400" u="sng">
                <a:solidFill>
                  <a:srgbClr val="7030A0"/>
                </a:solidFill>
                <a:sym typeface="+mn-ea"/>
              </a:rPr>
              <a:t>All in all</a:t>
            </a:r>
            <a:r>
              <a:rPr sz="2400">
                <a:sym typeface="+mn-ea"/>
              </a:rPr>
              <a:t>, it is high time that we devoted ourselves to protecting our oceans. To protect our oceans is to protect ourselves.(表总结）</a:t>
            </a:r>
            <a:endParaRPr sz="2400"/>
          </a:p>
          <a:p>
            <a:endParaRPr sz="2400"/>
          </a:p>
          <a:p>
            <a:r>
              <a:rPr lang="en-US" sz="2400"/>
              <a:t>9</a:t>
            </a:r>
            <a:r>
              <a:rPr sz="2400"/>
              <a:t>.</a:t>
            </a:r>
            <a:r>
              <a:rPr sz="2400" u="sng">
                <a:solidFill>
                  <a:srgbClr val="7030A0"/>
                </a:solidFill>
              </a:rPr>
              <a:t>起初</a:t>
            </a:r>
            <a:r>
              <a:rPr sz="2400"/>
              <a:t>，我觉得制作饺子皮和饺子馅料很难。</a:t>
            </a:r>
            <a:r>
              <a:rPr sz="2400" baseline="30000"/>
              <a:t>2023全国乙卷应用文“暑假新技能学习投稿”</a:t>
            </a:r>
            <a:endParaRPr sz="2400" baseline="30000"/>
          </a:p>
          <a:p>
            <a:pPr marL="342900" indent="-342900">
              <a:buFont typeface="Arial" panose="020B0604020202020204" pitchFamily="34" charset="0"/>
              <a:buChar char="•"/>
            </a:pPr>
            <a:r>
              <a:rPr sz="2400" u="sng">
                <a:solidFill>
                  <a:srgbClr val="7030A0"/>
                </a:solidFill>
              </a:rPr>
              <a:t>At first</a:t>
            </a:r>
            <a:r>
              <a:rPr sz="2400"/>
              <a:t>, I found it challenging to make the dough</a:t>
            </a:r>
            <a:r>
              <a:rPr lang="en-US" sz="2400"/>
              <a:t> a</a:t>
            </a:r>
            <a:r>
              <a:rPr sz="2400"/>
              <a:t>nd wrap the filling inside.（表次序）</a:t>
            </a:r>
            <a:endParaRPr sz="2400"/>
          </a:p>
          <a:p>
            <a:endParaRPr sz="2400"/>
          </a:p>
          <a:p>
            <a:r>
              <a:rPr sz="2400"/>
              <a:t>1</a:t>
            </a:r>
            <a:r>
              <a:rPr lang="en-US" sz="2400"/>
              <a:t>0</a:t>
            </a:r>
            <a:r>
              <a:rPr sz="2400"/>
              <a:t>.噪音是令人不愉快的，</a:t>
            </a:r>
            <a:r>
              <a:rPr sz="2400" u="sng">
                <a:solidFill>
                  <a:srgbClr val="7030A0"/>
                </a:solidFill>
              </a:rPr>
              <a:t>尤其</a:t>
            </a:r>
            <a:r>
              <a:rPr sz="2400"/>
              <a:t>是当你试图睡觉时。</a:t>
            </a:r>
            <a:endParaRPr sz="2400"/>
          </a:p>
          <a:p>
            <a:pPr marL="342900" indent="-342900">
              <a:buFont typeface="Arial" panose="020B0604020202020204" pitchFamily="34" charset="0"/>
              <a:buChar char="•"/>
            </a:pPr>
            <a:r>
              <a:rPr sz="2400"/>
              <a:t>Noise is unpleasant, </a:t>
            </a:r>
            <a:r>
              <a:rPr sz="2400" u="sng">
                <a:solidFill>
                  <a:srgbClr val="7030A0"/>
                </a:solidFill>
              </a:rPr>
              <a:t>especially</a:t>
            </a:r>
            <a:r>
              <a:rPr sz="2400"/>
              <a:t> when you are trying to</a:t>
            </a:r>
            <a:r>
              <a:rPr lang="en-US" sz="2400"/>
              <a:t> </a:t>
            </a:r>
            <a:r>
              <a:rPr sz="2400"/>
              <a:t>sleep.（表强调）</a:t>
            </a:r>
            <a:endParaRPr sz="2400"/>
          </a:p>
          <a:p>
            <a:endParaRPr sz="2400"/>
          </a:p>
          <a:p>
            <a:r>
              <a:rPr sz="2400"/>
              <a:t>1</a:t>
            </a:r>
            <a:r>
              <a:rPr lang="en-US" sz="2400"/>
              <a:t>1</a:t>
            </a:r>
            <a:r>
              <a:rPr sz="2400"/>
              <a:t>.</a:t>
            </a:r>
            <a:r>
              <a:rPr sz="2400" u="sng">
                <a:solidFill>
                  <a:srgbClr val="7030A0"/>
                </a:solidFill>
              </a:rPr>
              <a:t>同样</a:t>
            </a:r>
            <a:r>
              <a:rPr sz="2400"/>
              <a:t>，保险费用也呈上升趋势。</a:t>
            </a:r>
            <a:endParaRPr sz="2400"/>
          </a:p>
          <a:p>
            <a:pPr marL="342900" indent="-342900">
              <a:buFont typeface="Arial" panose="020B0604020202020204" pitchFamily="34" charset="0"/>
              <a:buChar char="•"/>
            </a:pPr>
            <a:r>
              <a:rPr sz="2400" u="sng">
                <a:solidFill>
                  <a:srgbClr val="7030A0"/>
                </a:solidFill>
              </a:rPr>
              <a:t>Similarly</a:t>
            </a:r>
            <a:r>
              <a:rPr sz="2400"/>
              <a:t>, the cost of insurance saw a rising trend.（表相似）</a:t>
            </a:r>
            <a:endParaRPr sz="2400"/>
          </a:p>
        </p:txBody>
      </p:sp>
      <p:pic>
        <p:nvPicPr>
          <p:cNvPr id="129" name="图片 128"/>
          <p:cNvPicPr/>
          <p:nvPr>
            <p:custDataLst>
              <p:tags r:id="rId4"/>
            </p:custDataLst>
          </p:nvPr>
        </p:nvPicPr>
        <p:blipFill>
          <a:blip r:embed="rId5"/>
          <a:stretch>
            <a:fillRect/>
          </a:stretch>
        </p:blipFill>
        <p:spPr>
          <a:xfrm>
            <a:off x="8345805" y="4326255"/>
            <a:ext cx="3849370" cy="2517140"/>
          </a:xfrm>
          <a:prstGeom prst="rect">
            <a:avLst/>
          </a:prstGeom>
          <a:noFill/>
          <a:ln w="9525">
            <a:noFill/>
          </a:ln>
        </p:spPr>
      </p:pic>
      <p:pic>
        <p:nvPicPr>
          <p:cNvPr id="130" name="图片 129"/>
          <p:cNvPicPr/>
          <p:nvPr>
            <p:custDataLst>
              <p:tags r:id="rId6"/>
            </p:custDataLst>
          </p:nvPr>
        </p:nvPicPr>
        <p:blipFill>
          <a:blip r:embed="rId7"/>
          <a:stretch>
            <a:fillRect/>
          </a:stretch>
        </p:blipFill>
        <p:spPr>
          <a:xfrm>
            <a:off x="10516870" y="-27305"/>
            <a:ext cx="1685925" cy="11785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6123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151765"/>
            <a:ext cx="8115935" cy="460375"/>
          </a:xfrm>
          <a:prstGeom prst="rect">
            <a:avLst/>
          </a:prstGeom>
          <a:noFill/>
        </p:spPr>
        <p:txBody>
          <a:bodyPr wrap="square" rtlCol="0">
            <a:spAutoFit/>
          </a:bodyPr>
          <a:lstStyle/>
          <a:p>
            <a:r>
              <a:rPr lang="en-US" altLang="zh-CN" sz="2400" b="1">
                <a:solidFill>
                  <a:srgbClr val="7030A0"/>
                </a:solidFill>
                <a:latin typeface="微软雅黑" panose="020B0503020204020204" pitchFamily="34" charset="-122"/>
                <a:ea typeface="微软雅黑" panose="020B0503020204020204" pitchFamily="34" charset="-122"/>
              </a:rPr>
              <a:t>用好衔接过渡词来表逻辑关系：</a:t>
            </a:r>
            <a:endParaRPr lang="en-US" altLang="zh-CN" sz="2400" b="1">
              <a:solidFill>
                <a:srgbClr val="7030A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100" name="文本框 99"/>
          <p:cNvSpPr txBox="1"/>
          <p:nvPr/>
        </p:nvSpPr>
        <p:spPr>
          <a:xfrm>
            <a:off x="193040" y="620395"/>
            <a:ext cx="11897995" cy="6369685"/>
          </a:xfrm>
          <a:prstGeom prst="rect">
            <a:avLst/>
          </a:prstGeom>
          <a:noFill/>
          <a:ln w="9525">
            <a:noFill/>
          </a:ln>
        </p:spPr>
        <p:txBody>
          <a:bodyPr wrap="square">
            <a:spAutoFit/>
          </a:bodyPr>
          <a:lstStyle/>
          <a:p>
            <a:pPr indent="0"/>
            <a:r>
              <a:rPr lang="en-US" sz="2400" b="0" dirty="0">
                <a:latin typeface="Times New Roman" panose="02020603050405020304" pitchFamily="18" charset="0"/>
                <a:ea typeface="宋体" panose="02010600030101010101" pitchFamily="2" charset="-122"/>
              </a:rPr>
              <a:t>1. </a:t>
            </a:r>
            <a:r>
              <a:rPr lang="zh-CN" sz="2400" b="0" dirty="0">
                <a:ea typeface="宋体" panose="02010600030101010101" pitchFamily="2" charset="-122"/>
              </a:rPr>
              <a:t>转折：</a:t>
            </a:r>
            <a:r>
              <a:rPr lang="en-US" sz="2400" b="0" dirty="0">
                <a:latin typeface="Times New Roman" panose="02020603050405020304" pitchFamily="18" charset="0"/>
                <a:ea typeface="宋体" panose="02010600030101010101" pitchFamily="2" charset="-122"/>
              </a:rPr>
              <a:t>but, while, however, whereas, in contrast, still, instea</a:t>
            </a:r>
            <a:r>
              <a:rPr lang="en-US" sz="2400" b="0" dirty="0">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b="0" dirty="0">
                <a:latin typeface="Times New Roman" panose="02020603050405020304" pitchFamily="18" charset="0"/>
                <a:ea typeface="宋体" panose="02010600030101010101" pitchFamily="2" charset="-122"/>
                <a:cs typeface="Times New Roman" panose="02020603050405020304" pitchFamily="18" charset="0"/>
              </a:rPr>
              <a:t>, </a:t>
            </a:r>
            <a:r>
              <a:rPr lang="en-US" sz="2400" b="0" dirty="0">
                <a:latin typeface="Times New Roman" panose="02020603050405020304" pitchFamily="18" charset="0"/>
                <a:ea typeface="宋体" panose="02010600030101010101" pitchFamily="2" charset="-122"/>
                <a:cs typeface="Times New Roman" panose="02020603050405020304" pitchFamily="18" charset="0"/>
              </a:rPr>
              <a:t>yet</a:t>
            </a:r>
            <a:r>
              <a:rPr lang="en-US" altLang="zh-CN" sz="2400" b="0" dirty="0">
                <a:latin typeface="Times New Roman" panose="02020603050405020304" pitchFamily="18" charset="0"/>
                <a:ea typeface="宋体" panose="02010600030101010101" pitchFamily="2" charset="-122"/>
                <a:cs typeface="Times New Roman" panose="02020603050405020304" pitchFamily="18" charset="0"/>
              </a:rPr>
              <a:t>, nevertheless</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dirty="0">
                <a:latin typeface="Times New Roman" panose="02020603050405020304" pitchFamily="18" charset="0"/>
                <a:ea typeface="宋体" panose="02010600030101010101" pitchFamily="2" charset="-122"/>
                <a:cs typeface="Times New Roman" panose="02020603050405020304" pitchFamily="18" charset="0"/>
              </a:rPr>
              <a:t>on  the contrary</a:t>
            </a:r>
            <a:r>
              <a:rPr lang="zh-CN" altLang="en-US" sz="2400" b="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0" dirty="0">
                <a:latin typeface="Times New Roman" panose="02020603050405020304" pitchFamily="18" charset="0"/>
                <a:ea typeface="宋体" panose="02010600030101010101" pitchFamily="2" charset="-122"/>
                <a:cs typeface="Times New Roman" panose="02020603050405020304" pitchFamily="18" charset="0"/>
              </a:rPr>
              <a:t>unlike</a:t>
            </a:r>
            <a:endParaRPr lang="en-US" altLang="zh-CN" sz="2400"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400" b="0" dirty="0">
                <a:latin typeface="Times New Roman" panose="02020603050405020304" pitchFamily="18" charset="0"/>
                <a:ea typeface="宋体" panose="02010600030101010101" pitchFamily="2" charset="-122"/>
              </a:rPr>
              <a:t>2. </a:t>
            </a:r>
            <a:r>
              <a:rPr lang="zh-CN" altLang="en-US" sz="2400" b="0" dirty="0">
                <a:latin typeface="Times New Roman" panose="02020603050405020304" pitchFamily="18" charset="0"/>
                <a:ea typeface="宋体" panose="02010600030101010101" pitchFamily="2" charset="-122"/>
              </a:rPr>
              <a:t>因果</a:t>
            </a:r>
            <a:r>
              <a:rPr lang="zh-CN" sz="2400" b="0" dirty="0">
                <a:ea typeface="宋体" panose="02010600030101010101" pitchFamily="2" charset="-122"/>
              </a:rPr>
              <a:t>：</a:t>
            </a:r>
            <a:r>
              <a:rPr lang="en-US" sz="2400" b="0" dirty="0">
                <a:latin typeface="Times New Roman" panose="02020603050405020304" pitchFamily="18" charset="0"/>
                <a:ea typeface="宋体" panose="02010600030101010101" pitchFamily="2" charset="-122"/>
              </a:rPr>
              <a:t>since, as, for the reason that, because, owing to ,due to</a:t>
            </a:r>
            <a:r>
              <a:rPr lang="en-US" altLang="zh-CN" sz="2400" b="0" dirty="0">
                <a:latin typeface="Times New Roman" panose="02020603050405020304" pitchFamily="18" charset="0"/>
                <a:ea typeface="宋体" panose="02010600030101010101" pitchFamily="2" charset="-122"/>
              </a:rPr>
              <a:t>, </a:t>
            </a:r>
            <a:r>
              <a:rPr lang="en-US" sz="2400" b="0" dirty="0">
                <a:latin typeface="Times New Roman" panose="02020603050405020304" pitchFamily="18" charset="0"/>
                <a:ea typeface="宋体" panose="02010600030101010101" pitchFamily="2" charset="-122"/>
              </a:rPr>
              <a:t>consequently, hence, thus, as a result </a:t>
            </a:r>
            <a:r>
              <a:rPr lang="zh-CN" sz="2400" b="0" dirty="0">
                <a:ea typeface="宋体" panose="02010600030101010101" pitchFamily="2" charset="-122"/>
              </a:rPr>
              <a:t>（</a:t>
            </a:r>
            <a:r>
              <a:rPr lang="en-US" sz="2400" b="0" dirty="0">
                <a:latin typeface="Times New Roman" panose="02020603050405020304" pitchFamily="18" charset="0"/>
                <a:ea typeface="宋体" panose="02010600030101010101" pitchFamily="2" charset="-122"/>
              </a:rPr>
              <a:t>of</a:t>
            </a:r>
            <a:r>
              <a:rPr lang="en-US" sz="2400" b="0" dirty="0">
                <a:latin typeface="Times New Roman" panose="02020603050405020304" pitchFamily="18" charset="0"/>
                <a:ea typeface="宋体" panose="02010600030101010101" pitchFamily="2" charset="-122"/>
                <a:cs typeface="Times New Roman" panose="02020603050405020304" pitchFamily="18" charset="0"/>
              </a:rPr>
              <a:t> </a:t>
            </a:r>
            <a:r>
              <a:rPr lang="en-US" sz="2400" b="0" dirty="0">
                <a:latin typeface="Times New Roman" panose="02020603050405020304" pitchFamily="18" charset="0"/>
                <a:ea typeface="宋体" panose="02010600030101010101" pitchFamily="2" charset="-122"/>
              </a:rPr>
              <a:t>this</a:t>
            </a:r>
            <a:r>
              <a:rPr lang="zh-CN" sz="2400" b="0" dirty="0">
                <a:ea typeface="宋体" panose="02010600030101010101" pitchFamily="2" charset="-122"/>
              </a:rPr>
              <a:t>）</a:t>
            </a:r>
            <a:r>
              <a:rPr lang="en-US" altLang="zh-CN" sz="2400" b="0" dirty="0">
                <a:ea typeface="宋体" panose="02010600030101010101" pitchFamily="2" charset="-122"/>
              </a:rPr>
              <a:t>,</a:t>
            </a:r>
            <a:r>
              <a:rPr lang="en-US" sz="2400" b="0" dirty="0">
                <a:latin typeface="Times New Roman" panose="02020603050405020304" pitchFamily="18" charset="0"/>
                <a:ea typeface="宋体" panose="02010600030101010101" pitchFamily="2" charset="-122"/>
              </a:rPr>
              <a:t>for this reason, so that, as a consequence, so, therefore, accordingly</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3. </a:t>
            </a:r>
            <a:r>
              <a:rPr lang="zh-CN" sz="2400" b="0" dirty="0">
                <a:ea typeface="宋体" panose="02010600030101010101" pitchFamily="2" charset="-122"/>
              </a:rPr>
              <a:t>让步：</a:t>
            </a:r>
            <a:r>
              <a:rPr lang="en-US" sz="2400" b="0" dirty="0">
                <a:latin typeface="Times New Roman" panose="02020603050405020304" pitchFamily="18" charset="0"/>
                <a:ea typeface="宋体" panose="02010600030101010101" pitchFamily="2" charset="-122"/>
              </a:rPr>
              <a:t>but even so, even though, though, although, despite</a:t>
            </a:r>
            <a:r>
              <a:rPr lang="en-US" altLang="zh-CN" sz="2400" b="0" dirty="0">
                <a:ea typeface="宋体" panose="02010600030101010101" pitchFamily="2" charset="-122"/>
              </a:rPr>
              <a:t>, </a:t>
            </a:r>
            <a:r>
              <a:rPr lang="en-US" sz="2400" b="0" dirty="0">
                <a:latin typeface="Times New Roman" panose="02020603050405020304" pitchFamily="18" charset="0"/>
                <a:ea typeface="宋体" panose="02010600030101010101" pitchFamily="2" charset="-122"/>
              </a:rPr>
              <a:t>in spite of</a:t>
            </a:r>
            <a:r>
              <a:rPr lang="en-US" sz="2400" b="0" dirty="0">
                <a:ea typeface="宋体" panose="02010600030101010101" pitchFamily="2" charset="-122"/>
              </a:rPr>
              <a:t>, </a:t>
            </a:r>
            <a:r>
              <a:rPr lang="en-US" sz="2400" b="0" dirty="0">
                <a:latin typeface="Times New Roman" panose="02020603050405020304" pitchFamily="18" charset="0"/>
                <a:ea typeface="宋体" panose="02010600030101010101" pitchFamily="2" charset="-122"/>
              </a:rPr>
              <a:t>regardless of</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4. </a:t>
            </a:r>
            <a:r>
              <a:rPr lang="zh-CN" sz="2400" b="0" dirty="0">
                <a:ea typeface="宋体" panose="02010600030101010101" pitchFamily="2" charset="-122"/>
              </a:rPr>
              <a:t>澄清：</a:t>
            </a:r>
            <a:r>
              <a:rPr lang="en-US" sz="2400" b="0" dirty="0">
                <a:latin typeface="Times New Roman" panose="02020603050405020304" pitchFamily="18" charset="0"/>
                <a:ea typeface="宋体" panose="02010600030101010101" pitchFamily="2" charset="-122"/>
              </a:rPr>
              <a:t>that is, I mean, put it another way, in other words, specifically</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5. </a:t>
            </a:r>
            <a:r>
              <a:rPr lang="zh-CN" sz="2400" b="0" dirty="0">
                <a:ea typeface="宋体" panose="02010600030101010101" pitchFamily="2" charset="-122"/>
              </a:rPr>
              <a:t>举例：</a:t>
            </a:r>
            <a:r>
              <a:rPr lang="en-US" sz="2400" b="0" dirty="0">
                <a:latin typeface="Times New Roman" panose="02020603050405020304" pitchFamily="18" charset="0"/>
                <a:ea typeface="宋体" panose="02010600030101010101" pitchFamily="2" charset="-122"/>
              </a:rPr>
              <a:t>such as, particularly, especially, for example, like, in particular, for instance</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6. </a:t>
            </a:r>
            <a:r>
              <a:rPr lang="zh-CN" sz="2400" b="0" dirty="0">
                <a:ea typeface="宋体" panose="02010600030101010101" pitchFamily="2" charset="-122"/>
              </a:rPr>
              <a:t>条件：</a:t>
            </a:r>
            <a:r>
              <a:rPr lang="en-US" sz="2400" b="0" dirty="0">
                <a:latin typeface="Times New Roman" panose="02020603050405020304" pitchFamily="18" charset="0"/>
                <a:ea typeface="宋体" panose="02010600030101010101" pitchFamily="2" charset="-122"/>
              </a:rPr>
              <a:t>if, provided that, as long as, unless</a:t>
            </a:r>
            <a:r>
              <a:rPr lang="en-US" altLang="zh-CN" sz="2400" b="0" dirty="0">
                <a:latin typeface="Times New Roman" panose="02020603050405020304" pitchFamily="18" charset="0"/>
                <a:ea typeface="宋体" panose="02010600030101010101" pitchFamily="2" charset="-122"/>
              </a:rPr>
              <a:t>, on condition that</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7. </a:t>
            </a:r>
            <a:r>
              <a:rPr lang="zh-CN" sz="2400" b="0" dirty="0">
                <a:ea typeface="宋体" panose="02010600030101010101" pitchFamily="2" charset="-122"/>
              </a:rPr>
              <a:t>递进：</a:t>
            </a:r>
            <a:r>
              <a:rPr lang="en-US" altLang="zh-CN" sz="2400" dirty="0">
                <a:latin typeface="Times New Roman" panose="02020603050405020304" pitchFamily="18" charset="0"/>
                <a:ea typeface="宋体" panose="02010600030101010101" pitchFamily="2" charset="-122"/>
                <a:sym typeface="+mn-ea"/>
              </a:rPr>
              <a:t>not only...but also; </a:t>
            </a:r>
            <a:r>
              <a:rPr lang="en-US" sz="2400" b="0" dirty="0">
                <a:latin typeface="Times New Roman" panose="02020603050405020304" pitchFamily="18" charset="0"/>
                <a:ea typeface="宋体" panose="02010600030101010101" pitchFamily="2" charset="-122"/>
              </a:rPr>
              <a:t>moreover, what is more, furthermore, not to mention </a:t>
            </a:r>
            <a:r>
              <a:rPr lang="en-US" altLang="zh-CN" sz="2400" b="0" dirty="0">
                <a:ea typeface="宋体" panose="02010600030101010101" pitchFamily="2" charset="-122"/>
              </a:rPr>
              <a:t>,</a:t>
            </a:r>
            <a:r>
              <a:rPr lang="en-US" sz="2400" b="0" dirty="0">
                <a:latin typeface="Times New Roman" panose="02020603050405020304" pitchFamily="18" charset="0"/>
                <a:ea typeface="宋体" panose="02010600030101010101" pitchFamily="2" charset="-122"/>
              </a:rPr>
              <a:t>besides, in addition, additionally</a:t>
            </a:r>
            <a:endParaRPr lang="en-US" sz="2400" b="0" dirty="0">
              <a:latin typeface="Times New Roman" panose="02020603050405020304" pitchFamily="18" charset="0"/>
              <a:ea typeface="宋体" panose="02010600030101010101" pitchFamily="2" charset="-122"/>
            </a:endParaRPr>
          </a:p>
          <a:p>
            <a:pPr indent="0"/>
            <a:r>
              <a:rPr lang="en-US" sz="2400" b="0" dirty="0">
                <a:latin typeface="Times New Roman" panose="02020603050405020304" pitchFamily="18" charset="0"/>
                <a:ea typeface="宋体" panose="02010600030101010101" pitchFamily="2" charset="-122"/>
              </a:rPr>
              <a:t>8. </a:t>
            </a:r>
            <a:r>
              <a:rPr lang="zh-CN" sz="2400" b="0" dirty="0">
                <a:ea typeface="宋体" panose="02010600030101010101" pitchFamily="2" charset="-122"/>
              </a:rPr>
              <a:t>总结：</a:t>
            </a:r>
            <a:r>
              <a:rPr lang="en-US" sz="2400" b="0" dirty="0">
                <a:latin typeface="Times New Roman" panose="02020603050405020304" pitchFamily="18" charset="0"/>
                <a:ea typeface="宋体" panose="02010600030101010101" pitchFamily="2" charset="-122"/>
              </a:rPr>
              <a:t>to conclude, as a final point, in a nutshell, in a word, to sum up, on the whole, in summary, in short, in brief, in conclusion</a:t>
            </a:r>
            <a:endParaRPr lang="en-US" sz="2400" b="0" dirty="0">
              <a:latin typeface="Times New Roman" panose="02020603050405020304" pitchFamily="18" charset="0"/>
              <a:ea typeface="宋体" panose="02010600030101010101" pitchFamily="2" charset="-122"/>
            </a:endParaRPr>
          </a:p>
          <a:p>
            <a:pPr indent="0"/>
            <a:r>
              <a:rPr lang="en-US" altLang="zh-CN" sz="2400" b="0" dirty="0">
                <a:latin typeface="Times New Roman" panose="02020603050405020304" pitchFamily="18" charset="0"/>
                <a:ea typeface="宋体" panose="02010600030101010101" pitchFamily="2" charset="-122"/>
              </a:rPr>
              <a:t>9</a:t>
            </a:r>
            <a:r>
              <a:rPr lang="zh-CN" sz="2400" b="0" dirty="0">
                <a:latin typeface="Times New Roman" panose="02020603050405020304" pitchFamily="18" charset="0"/>
                <a:ea typeface="宋体" panose="02010600030101010101" pitchFamily="2" charset="-122"/>
              </a:rPr>
              <a:t>.次序：</a:t>
            </a:r>
            <a:r>
              <a:rPr lang="en-US" altLang="zh-CN" sz="2400" b="0" dirty="0">
                <a:latin typeface="Times New Roman" panose="02020603050405020304" pitchFamily="18" charset="0"/>
                <a:ea typeface="宋体" panose="02010600030101010101" pitchFamily="2" charset="-122"/>
              </a:rPr>
              <a:t>first, first of all, to begin/start with, in the first place, first and most</a:t>
            </a:r>
            <a:endParaRPr lang="en-US" altLang="zh-CN" sz="2400" b="0" dirty="0">
              <a:latin typeface="Times New Roman" panose="02020603050405020304" pitchFamily="18" charset="0"/>
              <a:ea typeface="宋体" panose="02010600030101010101" pitchFamily="2" charset="-122"/>
            </a:endParaRPr>
          </a:p>
          <a:p>
            <a:pPr indent="0"/>
            <a:r>
              <a:rPr lang="en-US" altLang="zh-CN" sz="2400" b="0" dirty="0">
                <a:latin typeface="Times New Roman" panose="02020603050405020304" pitchFamily="18" charset="0"/>
                <a:ea typeface="宋体" panose="02010600030101010101" pitchFamily="2" charset="-122"/>
              </a:rPr>
              <a:t>important, second, third, then, finally, above all, last but not least</a:t>
            </a:r>
            <a:endParaRPr lang="zh-CN" sz="2400" b="0" dirty="0">
              <a:latin typeface="Times New Roman" panose="02020603050405020304" pitchFamily="18" charset="0"/>
              <a:ea typeface="宋体" panose="02010600030101010101" pitchFamily="2" charset="-122"/>
            </a:endParaRPr>
          </a:p>
          <a:p>
            <a:pPr indent="0"/>
            <a:r>
              <a:rPr lang="zh-CN" altLang="en-US" sz="2400" b="0" dirty="0">
                <a:latin typeface="Times New Roman" panose="02020603050405020304" pitchFamily="18" charset="0"/>
                <a:ea typeface="宋体" panose="02010600030101010101" pitchFamily="2" charset="-122"/>
              </a:rPr>
              <a:t>1</a:t>
            </a:r>
            <a:r>
              <a:rPr lang="en-US" altLang="zh-CN" sz="2400" b="0" dirty="0">
                <a:latin typeface="Times New Roman" panose="02020603050405020304" pitchFamily="18" charset="0"/>
                <a:ea typeface="宋体" panose="02010600030101010101" pitchFamily="2" charset="-122"/>
              </a:rPr>
              <a:t>0</a:t>
            </a:r>
            <a:r>
              <a:rPr lang="zh-CN" altLang="en-US" sz="2400" b="0" dirty="0">
                <a:latin typeface="Times New Roman" panose="02020603050405020304" pitchFamily="18" charset="0"/>
                <a:ea typeface="宋体" panose="02010600030101010101" pitchFamily="2" charset="-122"/>
              </a:rPr>
              <a:t>. 强调：indeed, more importantly</a:t>
            </a:r>
            <a:r>
              <a:rPr lang="en-US" altLang="zh-CN" sz="2400" b="0" dirty="0">
                <a:latin typeface="Times New Roman" panose="02020603050405020304" pitchFamily="18" charset="0"/>
                <a:ea typeface="宋体" panose="02010600030101010101" pitchFamily="2" charset="-122"/>
              </a:rPr>
              <a:t>,</a:t>
            </a:r>
            <a:r>
              <a:rPr lang="zh-CN" altLang="en-US" sz="2400" b="0" dirty="0">
                <a:latin typeface="Times New Roman" panose="02020603050405020304" pitchFamily="18" charset="0"/>
                <a:ea typeface="宋体" panose="02010600030101010101" pitchFamily="2" charset="-122"/>
              </a:rPr>
              <a:t>actually</a:t>
            </a:r>
            <a:r>
              <a:rPr lang="en-US" altLang="zh-CN" sz="2400" b="0" dirty="0">
                <a:latin typeface="Times New Roman" panose="02020603050405020304" pitchFamily="18" charset="0"/>
                <a:ea typeface="宋体" panose="02010600030101010101" pitchFamily="2" charset="-122"/>
              </a:rPr>
              <a:t>,</a:t>
            </a:r>
            <a:r>
              <a:rPr lang="zh-CN" altLang="en-US" sz="2400" b="0" dirty="0">
                <a:latin typeface="Times New Roman" panose="02020603050405020304" pitchFamily="18" charset="0"/>
                <a:ea typeface="宋体" panose="02010600030101010101" pitchFamily="2" charset="-122"/>
              </a:rPr>
              <a:t>in fact</a:t>
            </a:r>
            <a:r>
              <a:rPr lang="en-US" altLang="zh-CN" sz="2400" b="0" dirty="0">
                <a:latin typeface="Times New Roman" panose="02020603050405020304" pitchFamily="18" charset="0"/>
                <a:ea typeface="宋体" panose="02010600030101010101" pitchFamily="2" charset="-122"/>
              </a:rPr>
              <a:t>,</a:t>
            </a:r>
            <a:r>
              <a:rPr lang="zh-CN" altLang="en-US" sz="2400" b="0" dirty="0">
                <a:latin typeface="Times New Roman" panose="02020603050405020304" pitchFamily="18" charset="0"/>
                <a:ea typeface="宋体" panose="02010600030101010101" pitchFamily="2" charset="-122"/>
              </a:rPr>
              <a:t>especially</a:t>
            </a:r>
            <a:r>
              <a:rPr lang="en-US" altLang="zh-CN" sz="2400" b="0" dirty="0">
                <a:latin typeface="Times New Roman" panose="02020603050405020304" pitchFamily="18" charset="0"/>
                <a:ea typeface="宋体" panose="02010600030101010101" pitchFamily="2" charset="-122"/>
              </a:rPr>
              <a:t>,clearly, obviously</a:t>
            </a:r>
            <a:r>
              <a:rPr lang="en-US" altLang="zh-CN" sz="2400" dirty="0">
                <a:latin typeface="Times New Roman" panose="02020603050405020304" pitchFamily="18" charset="0"/>
                <a:ea typeface="宋体" panose="02010600030101010101" pitchFamily="2" charset="-122"/>
              </a:rPr>
              <a:t>, </a:t>
            </a:r>
            <a:r>
              <a:rPr lang="en-US" altLang="zh-CN" sz="2400" b="0" dirty="0">
                <a:latin typeface="Times New Roman" panose="02020603050405020304" pitchFamily="18" charset="0"/>
                <a:ea typeface="宋体" panose="02010600030101010101" pitchFamily="2" charset="-122"/>
              </a:rPr>
              <a:t>apparently</a:t>
            </a:r>
            <a:r>
              <a:rPr lang="en-US" altLang="zh-CN" sz="2400" dirty="0">
                <a:latin typeface="Times New Roman" panose="02020603050405020304" pitchFamily="18" charset="0"/>
                <a:ea typeface="宋体" panose="02010600030101010101" pitchFamily="2" charset="-122"/>
              </a:rPr>
              <a:t>,</a:t>
            </a:r>
            <a:endParaRPr lang="en-US" altLang="zh-CN" sz="2400" b="0" dirty="0">
              <a:latin typeface="Times New Roman" panose="02020603050405020304" pitchFamily="18" charset="0"/>
              <a:ea typeface="宋体" panose="02010600030101010101" pitchFamily="2" charset="-122"/>
            </a:endParaRPr>
          </a:p>
          <a:p>
            <a:pPr indent="0"/>
            <a:r>
              <a:rPr lang="en-US" altLang="zh-CN" sz="2400" b="0" dirty="0">
                <a:latin typeface="Times New Roman" panose="02020603050405020304" pitchFamily="18" charset="0"/>
                <a:ea typeface="宋体" panose="02010600030101010101" pitchFamily="2" charset="-122"/>
              </a:rPr>
              <a:t>surely, certainly, undoubtedly, anyway, above all</a:t>
            </a:r>
            <a:endParaRPr lang="zh-CN" altLang="en-US" sz="2400" b="0" dirty="0">
              <a:latin typeface="Times New Roman" panose="02020603050405020304" pitchFamily="18" charset="0"/>
              <a:ea typeface="宋体" panose="02010600030101010101" pitchFamily="2" charset="-122"/>
            </a:endParaRPr>
          </a:p>
          <a:p>
            <a:pPr indent="0"/>
            <a:r>
              <a:rPr lang="zh-CN" altLang="en-US" sz="2400" b="0" dirty="0">
                <a:latin typeface="Times New Roman" panose="02020603050405020304" pitchFamily="18" charset="0"/>
                <a:ea typeface="宋体" panose="02010600030101010101" pitchFamily="2" charset="-122"/>
              </a:rPr>
              <a:t>1</a:t>
            </a:r>
            <a:r>
              <a:rPr lang="en-US" altLang="zh-CN" sz="2400" b="0" dirty="0">
                <a:latin typeface="Times New Roman" panose="02020603050405020304" pitchFamily="18" charset="0"/>
                <a:ea typeface="宋体" panose="02010600030101010101" pitchFamily="2" charset="-122"/>
              </a:rPr>
              <a:t>1</a:t>
            </a:r>
            <a:r>
              <a:rPr lang="zh-CN" altLang="en-US" sz="2400" b="0" dirty="0">
                <a:latin typeface="Times New Roman" panose="02020603050405020304" pitchFamily="18" charset="0"/>
                <a:ea typeface="宋体" panose="02010600030101010101" pitchFamily="2" charset="-122"/>
              </a:rPr>
              <a:t>. 相似：similarly, in the same way</a:t>
            </a:r>
            <a:r>
              <a:rPr lang="en-US" altLang="zh-CN" sz="2400" b="0" dirty="0">
                <a:latin typeface="Times New Roman" panose="02020603050405020304" pitchFamily="18" charset="0"/>
                <a:ea typeface="宋体" panose="02010600030101010101" pitchFamily="2" charset="-122"/>
              </a:rPr>
              <a:t>/manner</a:t>
            </a:r>
            <a:r>
              <a:rPr lang="zh-CN" altLang="en-US" sz="2400" b="0" dirty="0">
                <a:latin typeface="Times New Roman" panose="02020603050405020304" pitchFamily="18" charset="0"/>
                <a:ea typeface="宋体" panose="02010600030101010101" pitchFamily="2" charset="-122"/>
              </a:rPr>
              <a:t>, equally, likewise</a:t>
            </a:r>
            <a:endParaRPr lang="zh-CN" altLang="en-US" sz="2400" b="0" dirty="0">
              <a:latin typeface="Times New Roman" panose="02020603050405020304" pitchFamily="18" charset="0"/>
              <a:ea typeface="宋体" panose="02010600030101010101" pitchFamily="2" charset="-122"/>
            </a:endParaRPr>
          </a:p>
        </p:txBody>
      </p:sp>
      <p:pic>
        <p:nvPicPr>
          <p:cNvPr id="2" name="图片 1"/>
          <p:cNvPicPr/>
          <p:nvPr>
            <p:custDataLst>
              <p:tags r:id="rId4"/>
            </p:custDataLst>
          </p:nvPr>
        </p:nvPicPr>
        <p:blipFill>
          <a:blip r:embed="rId5"/>
          <a:stretch>
            <a:fillRect/>
          </a:stretch>
        </p:blipFill>
        <p:spPr>
          <a:xfrm>
            <a:off x="11138535" y="-27940"/>
            <a:ext cx="1141095" cy="9347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blinds(horizontal)">
                                      <p:cBhvr>
                                        <p:cTn id="7" dur="500"/>
                                        <p:tgtEl>
                                          <p:spTgt spid="10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
                                            <p:txEl>
                                              <p:pRg st="1" end="1"/>
                                            </p:txEl>
                                          </p:spTgt>
                                        </p:tgtEl>
                                        <p:attrNameLst>
                                          <p:attrName>style.visibility</p:attrName>
                                        </p:attrNameLst>
                                      </p:cBhvr>
                                      <p:to>
                                        <p:strVal val="visible"/>
                                      </p:to>
                                    </p:set>
                                    <p:animEffect transition="in" filter="blinds(horizontal)">
                                      <p:cBhvr>
                                        <p:cTn id="10" dur="500"/>
                                        <p:tgtEl>
                                          <p:spTgt spid="100">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animEffect transition="in" filter="blinds(horizontal)">
                                      <p:cBhvr>
                                        <p:cTn id="13" dur="500"/>
                                        <p:tgtEl>
                                          <p:spTgt spid="100">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0">
                                            <p:txEl>
                                              <p:pRg st="3" end="3"/>
                                            </p:txEl>
                                          </p:spTgt>
                                        </p:tgtEl>
                                        <p:attrNameLst>
                                          <p:attrName>style.visibility</p:attrName>
                                        </p:attrNameLst>
                                      </p:cBhvr>
                                      <p:to>
                                        <p:strVal val="visible"/>
                                      </p:to>
                                    </p:set>
                                    <p:animEffect transition="in" filter="blinds(horizontal)">
                                      <p:cBhvr>
                                        <p:cTn id="16" dur="500"/>
                                        <p:tgtEl>
                                          <p:spTgt spid="1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0">
                                            <p:txEl>
                                              <p:pRg st="4" end="4"/>
                                            </p:txEl>
                                          </p:spTgt>
                                        </p:tgtEl>
                                        <p:attrNameLst>
                                          <p:attrName>style.visibility</p:attrName>
                                        </p:attrNameLst>
                                      </p:cBhvr>
                                      <p:to>
                                        <p:strVal val="visible"/>
                                      </p:to>
                                    </p:set>
                                    <p:animEffect transition="in" filter="blinds(horizontal)">
                                      <p:cBhvr>
                                        <p:cTn id="21" dur="500"/>
                                        <p:tgtEl>
                                          <p:spTgt spid="100">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00">
                                            <p:txEl>
                                              <p:pRg st="5" end="5"/>
                                            </p:txEl>
                                          </p:spTgt>
                                        </p:tgtEl>
                                        <p:attrNameLst>
                                          <p:attrName>style.visibility</p:attrName>
                                        </p:attrNameLst>
                                      </p:cBhvr>
                                      <p:to>
                                        <p:strVal val="visible"/>
                                      </p:to>
                                    </p:set>
                                    <p:animEffect transition="in" filter="blinds(horizontal)">
                                      <p:cBhvr>
                                        <p:cTn id="24" dur="500"/>
                                        <p:tgtEl>
                                          <p:spTgt spid="100">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00">
                                            <p:txEl>
                                              <p:pRg st="6" end="6"/>
                                            </p:txEl>
                                          </p:spTgt>
                                        </p:tgtEl>
                                        <p:attrNameLst>
                                          <p:attrName>style.visibility</p:attrName>
                                        </p:attrNameLst>
                                      </p:cBhvr>
                                      <p:to>
                                        <p:strVal val="visible"/>
                                      </p:to>
                                    </p:set>
                                    <p:animEffect transition="in" filter="blinds(horizontal)">
                                      <p:cBhvr>
                                        <p:cTn id="27" dur="500"/>
                                        <p:tgtEl>
                                          <p:spTgt spid="100">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0">
                                            <p:txEl>
                                              <p:pRg st="7" end="7"/>
                                            </p:txEl>
                                          </p:spTgt>
                                        </p:tgtEl>
                                        <p:attrNameLst>
                                          <p:attrName>style.visibility</p:attrName>
                                        </p:attrNameLst>
                                      </p:cBhvr>
                                      <p:to>
                                        <p:strVal val="visible"/>
                                      </p:to>
                                    </p:set>
                                    <p:animEffect transition="in" filter="blinds(horizontal)">
                                      <p:cBhvr>
                                        <p:cTn id="30" dur="500"/>
                                        <p:tgtEl>
                                          <p:spTgt spid="100">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0">
                                            <p:txEl>
                                              <p:pRg st="8" end="8"/>
                                            </p:txEl>
                                          </p:spTgt>
                                        </p:tgtEl>
                                        <p:attrNameLst>
                                          <p:attrName>style.visibility</p:attrName>
                                        </p:attrNameLst>
                                      </p:cBhvr>
                                      <p:to>
                                        <p:strVal val="visible"/>
                                      </p:to>
                                    </p:set>
                                    <p:animEffect transition="in" filter="blinds(horizontal)">
                                      <p:cBhvr>
                                        <p:cTn id="35" dur="500"/>
                                        <p:tgtEl>
                                          <p:spTgt spid="100">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00">
                                            <p:txEl>
                                              <p:pRg st="9" end="9"/>
                                            </p:txEl>
                                          </p:spTgt>
                                        </p:tgtEl>
                                        <p:attrNameLst>
                                          <p:attrName>style.visibility</p:attrName>
                                        </p:attrNameLst>
                                      </p:cBhvr>
                                      <p:to>
                                        <p:strVal val="visible"/>
                                      </p:to>
                                    </p:set>
                                    <p:animEffect transition="in" filter="blinds(horizontal)">
                                      <p:cBhvr>
                                        <p:cTn id="38" dur="500"/>
                                        <p:tgtEl>
                                          <p:spTgt spid="100">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00">
                                            <p:txEl>
                                              <p:pRg st="10" end="10"/>
                                            </p:txEl>
                                          </p:spTgt>
                                        </p:tgtEl>
                                        <p:attrNameLst>
                                          <p:attrName>style.visibility</p:attrName>
                                        </p:attrNameLst>
                                      </p:cBhvr>
                                      <p:to>
                                        <p:strVal val="visible"/>
                                      </p:to>
                                    </p:set>
                                    <p:animEffect transition="in" filter="blinds(horizontal)">
                                      <p:cBhvr>
                                        <p:cTn id="41" dur="500"/>
                                        <p:tgtEl>
                                          <p:spTgt spid="100">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00">
                                            <p:txEl>
                                              <p:pRg st="11" end="11"/>
                                            </p:txEl>
                                          </p:spTgt>
                                        </p:tgtEl>
                                        <p:attrNameLst>
                                          <p:attrName>style.visibility</p:attrName>
                                        </p:attrNameLst>
                                      </p:cBhvr>
                                      <p:to>
                                        <p:strVal val="visible"/>
                                      </p:to>
                                    </p:set>
                                    <p:animEffect transition="in" filter="blinds(horizontal)">
                                      <p:cBhvr>
                                        <p:cTn id="44" dur="500"/>
                                        <p:tgtEl>
                                          <p:spTgt spid="100">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100">
                                            <p:txEl>
                                              <p:pRg st="12" end="12"/>
                                            </p:txEl>
                                          </p:spTgt>
                                        </p:tgtEl>
                                        <p:attrNameLst>
                                          <p:attrName>style.visibility</p:attrName>
                                        </p:attrNameLst>
                                      </p:cBhvr>
                                      <p:to>
                                        <p:strVal val="visible"/>
                                      </p:to>
                                    </p:set>
                                    <p:animEffect transition="in" filter="blinds(horizontal)">
                                      <p:cBhvr>
                                        <p:cTn id="47" dur="500"/>
                                        <p:tgtEl>
                                          <p:spTgt spid="10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exploit/ɪkˈsplɔɪt/    vt.开发;利用;剥削</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lstStyle/>
          <a:p>
            <a:r>
              <a:rPr sz="2400" dirty="0"/>
              <a:t>1.</a:t>
            </a:r>
            <a:r>
              <a:rPr sz="2400" u="sng" dirty="0">
                <a:solidFill>
                  <a:srgbClr val="FF0000"/>
                </a:solidFill>
              </a:rPr>
              <a:t>开发海洋</a:t>
            </a:r>
            <a:r>
              <a:rPr sz="2400" dirty="0"/>
              <a:t>对我们的未来很重要，因为那里可能蕴藏着大量的资源，不仅有石油和天然气，还有宝贵的矿产。</a:t>
            </a:r>
            <a:endParaRPr sz="2400" dirty="0"/>
          </a:p>
          <a:p>
            <a:pPr marL="342900" indent="-342900">
              <a:buFont typeface="Arial" panose="020B0604020202020204" pitchFamily="34" charset="0"/>
              <a:buChar char="•"/>
            </a:pPr>
            <a:r>
              <a:rPr sz="2400" u="sng" dirty="0">
                <a:solidFill>
                  <a:srgbClr val="FF0000"/>
                </a:solidFill>
              </a:rPr>
              <a:t>Exploiting the sea</a:t>
            </a:r>
            <a:r>
              <a:rPr sz="2400" dirty="0"/>
              <a:t> is important for our future, as there are probably vast amounts of resources, not just oil and gas but also valuable minerals.</a:t>
            </a:r>
            <a:endParaRPr sz="2400" dirty="0"/>
          </a:p>
          <a:p>
            <a:endParaRPr sz="2400" dirty="0"/>
          </a:p>
          <a:p>
            <a:r>
              <a:rPr sz="2400" dirty="0"/>
              <a:t>2.她充分</a:t>
            </a:r>
            <a:r>
              <a:rPr sz="2400" u="sng" dirty="0">
                <a:solidFill>
                  <a:srgbClr val="FF0000"/>
                </a:solidFill>
              </a:rPr>
              <a:t>发挥了她在</a:t>
            </a:r>
            <a:r>
              <a:rPr sz="2400" dirty="0"/>
              <a:t>剧中</a:t>
            </a:r>
            <a:r>
              <a:rPr sz="2400" u="sng" dirty="0">
                <a:solidFill>
                  <a:srgbClr val="FF0000"/>
                </a:solidFill>
              </a:rPr>
              <a:t>角色的幽默</a:t>
            </a:r>
            <a:r>
              <a:rPr sz="2400" dirty="0"/>
              <a:t>。</a:t>
            </a:r>
            <a:endParaRPr sz="2400" dirty="0"/>
          </a:p>
          <a:p>
            <a:pPr marL="342900" indent="-342900">
              <a:buFont typeface="Arial" panose="020B0604020202020204" pitchFamily="34" charset="0"/>
              <a:buChar char="•"/>
            </a:pPr>
            <a:r>
              <a:rPr sz="2400" dirty="0"/>
              <a:t>She fully </a:t>
            </a:r>
            <a:r>
              <a:rPr sz="2400" u="sng" dirty="0">
                <a:solidFill>
                  <a:srgbClr val="FF0000"/>
                </a:solidFill>
              </a:rPr>
              <a:t>exploits the humor of her role</a:t>
            </a:r>
            <a:r>
              <a:rPr sz="2400" dirty="0"/>
              <a:t> in the play.</a:t>
            </a:r>
            <a:endParaRPr sz="2400" dirty="0"/>
          </a:p>
          <a:p>
            <a:endParaRPr sz="2400" dirty="0"/>
          </a:p>
          <a:p>
            <a:r>
              <a:rPr sz="2400" dirty="0"/>
              <a:t>3.但我们应该考虑的是如何在保护和</a:t>
            </a:r>
            <a:r>
              <a:rPr sz="2400" u="sng" dirty="0">
                <a:solidFill>
                  <a:srgbClr val="FF0000"/>
                </a:solidFill>
              </a:rPr>
              <a:t>开发</a:t>
            </a:r>
            <a:r>
              <a:rPr sz="2400" dirty="0"/>
              <a:t>海洋</a:t>
            </a:r>
            <a:endParaRPr sz="2400" dirty="0"/>
          </a:p>
          <a:p>
            <a:r>
              <a:rPr sz="2400" dirty="0" err="1"/>
              <a:t>之间取得平衡</a:t>
            </a:r>
            <a:r>
              <a:rPr sz="2400" dirty="0"/>
              <a:t>。</a:t>
            </a:r>
            <a:endParaRPr sz="2400" dirty="0"/>
          </a:p>
          <a:p>
            <a:pPr marL="342900" indent="-342900">
              <a:buFont typeface="Arial" panose="020B0604020202020204" pitchFamily="34" charset="0"/>
              <a:buChar char="•"/>
            </a:pPr>
            <a:r>
              <a:rPr sz="2400" dirty="0"/>
              <a:t>But what we should take into account is </a:t>
            </a:r>
            <a:endParaRPr sz="2400" dirty="0"/>
          </a:p>
          <a:p>
            <a:pPr indent="0">
              <a:buFont typeface="Arial" panose="020B0604020202020204" pitchFamily="34" charset="0"/>
              <a:buNone/>
            </a:pPr>
            <a:r>
              <a:rPr lang="en-US" sz="2400" dirty="0"/>
              <a:t>     </a:t>
            </a:r>
            <a:r>
              <a:rPr sz="2400" dirty="0"/>
              <a:t>how to strike a balance between the protection </a:t>
            </a:r>
            <a:endParaRPr sz="2400" dirty="0"/>
          </a:p>
          <a:p>
            <a:pPr indent="0">
              <a:buFont typeface="Arial" panose="020B0604020202020204" pitchFamily="34" charset="0"/>
              <a:buNone/>
            </a:pPr>
            <a:r>
              <a:rPr lang="en-US" sz="2400" dirty="0"/>
              <a:t>     </a:t>
            </a:r>
            <a:r>
              <a:rPr sz="2400" dirty="0"/>
              <a:t>and </a:t>
            </a:r>
            <a:r>
              <a:rPr sz="2400" u="sng" dirty="0">
                <a:solidFill>
                  <a:srgbClr val="FF0000"/>
                </a:solidFill>
              </a:rPr>
              <a:t>exploitation</a:t>
            </a:r>
            <a:r>
              <a:rPr sz="2400" dirty="0"/>
              <a:t> of ocean.</a:t>
            </a:r>
            <a:endParaRPr sz="2400" dirty="0"/>
          </a:p>
        </p:txBody>
      </p:sp>
      <p:pic>
        <p:nvPicPr>
          <p:cNvPr id="2" name="图片 1"/>
          <p:cNvPicPr>
            <a:picLocks noChangeAspect="1"/>
          </p:cNvPicPr>
          <p:nvPr>
            <p:custDataLst>
              <p:tags r:id="rId4"/>
            </p:custDataLst>
          </p:nvPr>
        </p:nvPicPr>
        <p:blipFill>
          <a:blip r:embed="rId5"/>
          <a:stretch>
            <a:fillRect/>
          </a:stretch>
        </p:blipFill>
        <p:spPr>
          <a:xfrm>
            <a:off x="7204710" y="2599690"/>
            <a:ext cx="4905375" cy="4331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murder/ˈmɜ:də(r)/   vt.谋杀;凶杀 n.谋杀;凶杀</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850370" cy="6000750"/>
          </a:xfrm>
          <a:prstGeom prst="rect">
            <a:avLst/>
          </a:prstGeom>
          <a:noFill/>
        </p:spPr>
        <p:txBody>
          <a:bodyPr wrap="square" rtlCol="0" anchor="t">
            <a:spAutoFit/>
          </a:bodyPr>
          <a:lstStyle/>
          <a:p>
            <a:r>
              <a:rPr lang="en-US" sz="2400"/>
              <a:t>1.小说围绕着发生在豪华列车“东方快车”上的</a:t>
            </a:r>
            <a:r>
              <a:rPr lang="en-US" sz="2400" u="sng">
                <a:solidFill>
                  <a:srgbClr val="FF0000"/>
                </a:solidFill>
              </a:rPr>
              <a:t>一起谋杀案</a:t>
            </a:r>
            <a:r>
              <a:rPr lang="en-US" sz="2400"/>
              <a:t>展开。它讲述了侦探波洛的故事，他在致命的火车上解开了许多谜团，最终在12名嫌疑人中</a:t>
            </a:r>
            <a:r>
              <a:rPr lang="en-US" sz="2400" u="sng">
                <a:solidFill>
                  <a:srgbClr val="FF0000"/>
                </a:solidFill>
              </a:rPr>
              <a:t>找出了真正的凶手</a:t>
            </a:r>
            <a:r>
              <a:rPr lang="en-US" sz="2400"/>
              <a:t>。</a:t>
            </a:r>
            <a:endParaRPr lang="en-US" sz="2400"/>
          </a:p>
          <a:p>
            <a:pPr marL="342900" indent="-342900">
              <a:buFont typeface="Arial" panose="020B0604020202020204" pitchFamily="34" charset="0"/>
              <a:buChar char="•"/>
            </a:pPr>
            <a:r>
              <a:rPr lang="en-US" sz="2400"/>
              <a:t>The novel revolves around </a:t>
            </a:r>
            <a:r>
              <a:rPr lang="en-US" sz="2400" u="sng">
                <a:solidFill>
                  <a:srgbClr val="FF0000"/>
                </a:solidFill>
              </a:rPr>
              <a:t>a murder</a:t>
            </a:r>
            <a:r>
              <a:rPr lang="en-US" sz="2400"/>
              <a:t> on the Orient Express, a luxury train.It tells the story of detective Poirot, who makes his way through many mysteries on the deadly train, and finally </a:t>
            </a:r>
            <a:r>
              <a:rPr lang="en-US" sz="2400" u="sng">
                <a:solidFill>
                  <a:srgbClr val="FF0000"/>
                </a:solidFill>
              </a:rPr>
              <a:t>identifies the real murderer</a:t>
            </a:r>
            <a:r>
              <a:rPr lang="en-US" sz="2400"/>
              <a:t> among 12 suspects.</a:t>
            </a:r>
            <a:endParaRPr lang="en-US" sz="2400"/>
          </a:p>
          <a:p>
            <a:r>
              <a:rPr lang="en-US" sz="2400"/>
              <a:t>2</a:t>
            </a:r>
            <a:r>
              <a:rPr sz="2400"/>
              <a:t>.当他</a:t>
            </a:r>
            <a:r>
              <a:rPr sz="2400" u="sng">
                <a:solidFill>
                  <a:srgbClr val="FF0000"/>
                </a:solidFill>
              </a:rPr>
              <a:t>被指控谋杀</a:t>
            </a:r>
            <a:r>
              <a:rPr sz="2400"/>
              <a:t>时，他声称那是正当防卫。</a:t>
            </a:r>
            <a:endParaRPr sz="2400"/>
          </a:p>
          <a:p>
            <a:pPr marL="342900" indent="-342900">
              <a:buFont typeface="Arial" panose="020B0604020202020204" pitchFamily="34" charset="0"/>
              <a:buChar char="•"/>
            </a:pPr>
            <a:r>
              <a:rPr sz="2400"/>
              <a:t>When he </a:t>
            </a:r>
            <a:r>
              <a:rPr sz="2400" u="sng">
                <a:solidFill>
                  <a:srgbClr val="FF0000"/>
                </a:solidFill>
              </a:rPr>
              <a:t>was accused of murder</a:t>
            </a:r>
            <a:r>
              <a:rPr sz="2400"/>
              <a:t>,</a:t>
            </a:r>
            <a:r>
              <a:rPr lang="en-US" sz="2400"/>
              <a:t> </a:t>
            </a:r>
            <a:r>
              <a:rPr sz="2400"/>
              <a:t>he claimed that </a:t>
            </a:r>
            <a:endParaRPr sz="2400"/>
          </a:p>
          <a:p>
            <a:pPr indent="0">
              <a:buFont typeface="Arial" panose="020B0604020202020204" pitchFamily="34" charset="0"/>
              <a:buNone/>
            </a:pPr>
            <a:r>
              <a:rPr lang="en-US" sz="2400"/>
              <a:t>    </a:t>
            </a:r>
            <a:r>
              <a:rPr sz="2400"/>
              <a:t>it was self-defense.</a:t>
            </a:r>
            <a:endParaRPr sz="2400"/>
          </a:p>
          <a:p>
            <a:r>
              <a:rPr lang="en-US" sz="2400"/>
              <a:t>3</a:t>
            </a:r>
            <a:r>
              <a:rPr sz="2400"/>
              <a:t>.这部电影讲述了一名高中生陈年的故事，他在</a:t>
            </a:r>
            <a:endParaRPr sz="2400"/>
          </a:p>
          <a:p>
            <a:r>
              <a:rPr sz="2400"/>
              <a:t>校园里被欺负，后来</a:t>
            </a:r>
            <a:r>
              <a:rPr sz="2400" u="sng">
                <a:solidFill>
                  <a:srgbClr val="FF0000"/>
                </a:solidFill>
              </a:rPr>
              <a:t>被卷入了一起谋杀案</a:t>
            </a:r>
            <a:r>
              <a:rPr sz="2400"/>
              <a:t>。</a:t>
            </a:r>
            <a:endParaRPr sz="2400"/>
          </a:p>
          <a:p>
            <a:pPr marL="342900" indent="-342900">
              <a:buFont typeface="Arial" panose="020B0604020202020204" pitchFamily="34" charset="0"/>
              <a:buChar char="•"/>
            </a:pPr>
            <a:r>
              <a:rPr sz="2400"/>
              <a:t>The movie tells the story of a high school student Chen Nian, </a:t>
            </a:r>
            <a:endParaRPr sz="2400"/>
          </a:p>
          <a:p>
            <a:pPr indent="0">
              <a:buFont typeface="Arial" panose="020B0604020202020204" pitchFamily="34" charset="0"/>
              <a:buNone/>
            </a:pPr>
            <a:r>
              <a:rPr lang="en-US" sz="2400"/>
              <a:t>     </a:t>
            </a:r>
            <a:r>
              <a:rPr sz="2400"/>
              <a:t>who is bullied on campus and later </a:t>
            </a:r>
            <a:r>
              <a:rPr sz="2400" u="sng">
                <a:solidFill>
                  <a:srgbClr val="FF0000"/>
                </a:solidFill>
              </a:rPr>
              <a:t>gets caught up in a murder case</a:t>
            </a:r>
            <a:r>
              <a:rPr sz="2400"/>
              <a:t>.</a:t>
            </a:r>
            <a:endParaRPr sz="2400"/>
          </a:p>
          <a:p>
            <a:r>
              <a:rPr lang="en-US" sz="2400"/>
              <a:t>4</a:t>
            </a:r>
            <a:r>
              <a:rPr sz="2400"/>
              <a:t>.校园欺凌会使欺凌者进一步相信暴力并</a:t>
            </a:r>
            <a:r>
              <a:rPr sz="2400" u="sng">
                <a:solidFill>
                  <a:srgbClr val="FF0000"/>
                </a:solidFill>
              </a:rPr>
              <a:t>犯下</a:t>
            </a:r>
            <a:r>
              <a:rPr sz="2400"/>
              <a:t>诸如</a:t>
            </a:r>
            <a:r>
              <a:rPr sz="2400" u="sng">
                <a:solidFill>
                  <a:srgbClr val="FF0000"/>
                </a:solidFill>
              </a:rPr>
              <a:t>谋杀</a:t>
            </a:r>
            <a:r>
              <a:rPr sz="2400"/>
              <a:t>和</a:t>
            </a:r>
            <a:endParaRPr sz="2400"/>
          </a:p>
          <a:p>
            <a:r>
              <a:rPr sz="2400"/>
              <a:t>绑架等</a:t>
            </a:r>
            <a:r>
              <a:rPr sz="2400" u="sng">
                <a:solidFill>
                  <a:srgbClr val="FF0000"/>
                </a:solidFill>
              </a:rPr>
              <a:t>罪行</a:t>
            </a:r>
            <a:r>
              <a:rPr sz="2400"/>
              <a:t>。</a:t>
            </a:r>
            <a:r>
              <a:rPr sz="2400" baseline="30000"/>
              <a:t>2020无锡高三期末应用文“校园霸凌”</a:t>
            </a:r>
            <a:endParaRPr sz="2400" baseline="30000"/>
          </a:p>
          <a:p>
            <a:pPr marL="342900" indent="-342900">
              <a:buFont typeface="Arial" panose="020B0604020202020204" pitchFamily="34" charset="0"/>
              <a:buChar char="•"/>
            </a:pPr>
            <a:r>
              <a:rPr sz="2400"/>
              <a:t>School bullying can make the bully go further to believe </a:t>
            </a:r>
            <a:endParaRPr sz="2400"/>
          </a:p>
          <a:p>
            <a:pPr indent="0">
              <a:buFont typeface="Arial" panose="020B0604020202020204" pitchFamily="34" charset="0"/>
              <a:buNone/>
            </a:pPr>
            <a:r>
              <a:rPr lang="en-US" sz="2400"/>
              <a:t>     </a:t>
            </a:r>
            <a:r>
              <a:rPr sz="2400"/>
              <a:t>in violence and</a:t>
            </a:r>
            <a:r>
              <a:rPr sz="2400" u="sng">
                <a:solidFill>
                  <a:srgbClr val="FF0000"/>
                </a:solidFill>
              </a:rPr>
              <a:t> commit crimes</a:t>
            </a:r>
            <a:r>
              <a:rPr sz="2400"/>
              <a:t>, such as </a:t>
            </a:r>
            <a:r>
              <a:rPr sz="2400" u="sng">
                <a:solidFill>
                  <a:srgbClr val="FF0000"/>
                </a:solidFill>
              </a:rPr>
              <a:t>murder</a:t>
            </a:r>
            <a:r>
              <a:rPr sz="2400"/>
              <a:t> and kidnapping.</a:t>
            </a:r>
            <a:endParaRPr sz="2400"/>
          </a:p>
        </p:txBody>
      </p:sp>
      <p:pic>
        <p:nvPicPr>
          <p:cNvPr id="126" name="图片 125"/>
          <p:cNvPicPr/>
          <p:nvPr/>
        </p:nvPicPr>
        <p:blipFill>
          <a:blip r:embed="rId4"/>
          <a:stretch>
            <a:fillRect/>
          </a:stretch>
        </p:blipFill>
        <p:spPr>
          <a:xfrm>
            <a:off x="9444355" y="2349500"/>
            <a:ext cx="2694940" cy="29286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linds(horizontal)">
                                      <p:cBhvr>
                                        <p:cTn id="33" dur="500"/>
                                        <p:tgtEl>
                                          <p:spTgt spid="3">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blinds(horizontal)">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mercy/ˈmɜ:si/  n.仁慈;宽恕;恩惠</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lstStyle/>
          <a:p>
            <a:r>
              <a:rPr sz="2400"/>
              <a:t>1.她没有受重伤，</a:t>
            </a:r>
            <a:r>
              <a:rPr sz="2400" u="sng">
                <a:solidFill>
                  <a:srgbClr val="FF0000"/>
                </a:solidFill>
              </a:rPr>
              <a:t>真是谢天谢地</a:t>
            </a:r>
            <a:r>
              <a:rPr sz="2400"/>
              <a:t>。</a:t>
            </a:r>
            <a:endParaRPr sz="2400"/>
          </a:p>
          <a:p>
            <a:pPr marL="342900" indent="-342900">
              <a:buFont typeface="Arial" panose="020B0604020202020204" pitchFamily="34" charset="0"/>
              <a:buChar char="•"/>
            </a:pPr>
            <a:r>
              <a:rPr sz="2400" u="sng">
                <a:solidFill>
                  <a:srgbClr val="FF0000"/>
                </a:solidFill>
              </a:rPr>
              <a:t>It is a mercy that</a:t>
            </a:r>
            <a:r>
              <a:rPr sz="2400"/>
              <a:t> she wasn’t seriously injured.</a:t>
            </a:r>
            <a:endParaRPr sz="2400"/>
          </a:p>
          <a:p>
            <a:endParaRPr sz="2400"/>
          </a:p>
          <a:p>
            <a:r>
              <a:rPr sz="2400"/>
              <a:t>2.虽然他们并不富裕，但他们总是</a:t>
            </a:r>
            <a:r>
              <a:rPr sz="2400" u="sng">
                <a:solidFill>
                  <a:srgbClr val="FF0000"/>
                </a:solidFill>
              </a:rPr>
              <a:t>对穷人表示同情</a:t>
            </a:r>
            <a:r>
              <a:rPr sz="2400"/>
              <a:t>，并且总是愿意在任何可能的时候伸出援助之手。</a:t>
            </a:r>
            <a:endParaRPr sz="2400"/>
          </a:p>
          <a:p>
            <a:pPr marL="342900" indent="-342900">
              <a:buFont typeface="Arial" panose="020B0604020202020204" pitchFamily="34" charset="0"/>
              <a:buChar char="•"/>
            </a:pPr>
            <a:r>
              <a:rPr sz="2400"/>
              <a:t>Although they are not well off, they always </a:t>
            </a:r>
            <a:r>
              <a:rPr sz="2400" u="sng">
                <a:solidFill>
                  <a:srgbClr val="FF0000"/>
                </a:solidFill>
              </a:rPr>
              <a:t>show mercy to the poor</a:t>
            </a:r>
            <a:r>
              <a:rPr sz="2400"/>
              <a:t> and are always willing to extend a helping hand whenever possible.</a:t>
            </a:r>
            <a:endParaRPr sz="2400"/>
          </a:p>
          <a:p>
            <a:endParaRPr sz="2400"/>
          </a:p>
          <a:p>
            <a:r>
              <a:rPr sz="2400"/>
              <a:t>3.海上的小船</a:t>
            </a:r>
            <a:r>
              <a:rPr sz="2400" u="sng">
                <a:solidFill>
                  <a:srgbClr val="FF0000"/>
                </a:solidFill>
              </a:rPr>
              <a:t>受</a:t>
            </a:r>
            <a:r>
              <a:rPr sz="2400"/>
              <a:t>恶劣天气</a:t>
            </a:r>
            <a:r>
              <a:rPr sz="2400" u="sng">
                <a:solidFill>
                  <a:srgbClr val="FF0000"/>
                </a:solidFill>
              </a:rPr>
              <a:t>的摆布</a:t>
            </a:r>
            <a:r>
              <a:rPr sz="2400"/>
              <a:t>。</a:t>
            </a:r>
            <a:endParaRPr sz="2400"/>
          </a:p>
          <a:p>
            <a:pPr marL="342900" indent="-342900">
              <a:buFont typeface="Arial" panose="020B0604020202020204" pitchFamily="34" charset="0"/>
              <a:buChar char="•"/>
            </a:pPr>
            <a:r>
              <a:rPr sz="2400"/>
              <a:t>Small boats on the sea are </a:t>
            </a:r>
            <a:r>
              <a:rPr sz="2400" u="sng">
                <a:solidFill>
                  <a:srgbClr val="FF0000"/>
                </a:solidFill>
              </a:rPr>
              <a:t>at the mercy of </a:t>
            </a:r>
            <a:r>
              <a:rPr sz="2400"/>
              <a:t>violent weather.</a:t>
            </a:r>
            <a:endParaRPr sz="2400"/>
          </a:p>
          <a:p>
            <a:endParaRPr sz="2400"/>
          </a:p>
          <a:p>
            <a:r>
              <a:rPr sz="2400"/>
              <a:t>4.</a:t>
            </a:r>
            <a:r>
              <a:rPr sz="2400" u="sng">
                <a:solidFill>
                  <a:srgbClr val="FF0000"/>
                </a:solidFill>
              </a:rPr>
              <a:t>幸运的是</a:t>
            </a:r>
            <a:r>
              <a:rPr sz="2400"/>
              <a:t>，每个人都安然无恙地准时到达。</a:t>
            </a:r>
            <a:endParaRPr sz="2400"/>
          </a:p>
          <a:p>
            <a:pPr marL="342900" indent="-342900">
              <a:buFont typeface="Arial" panose="020B0604020202020204" pitchFamily="34" charset="0"/>
              <a:buChar char="•"/>
            </a:pPr>
            <a:r>
              <a:rPr sz="2400" u="sng">
                <a:solidFill>
                  <a:srgbClr val="FF0000"/>
                </a:solidFill>
              </a:rPr>
              <a:t>Mercifully</a:t>
            </a:r>
            <a:r>
              <a:rPr sz="2400"/>
              <a:t>, everyone arrived on time safe and sound.</a:t>
            </a:r>
            <a:endParaRPr sz="2400"/>
          </a:p>
          <a:p>
            <a:endParaRPr sz="2400"/>
          </a:p>
          <a:p>
            <a:r>
              <a:rPr sz="2400"/>
              <a:t>5.他受不了外面那</a:t>
            </a:r>
            <a:r>
              <a:rPr sz="2400" u="sng">
                <a:solidFill>
                  <a:srgbClr val="FF0000"/>
                </a:solidFill>
              </a:rPr>
              <a:t>无情的</a:t>
            </a:r>
            <a:r>
              <a:rPr sz="2400"/>
              <a:t>骄阳。</a:t>
            </a:r>
            <a:endParaRPr sz="2400"/>
          </a:p>
          <a:p>
            <a:pPr marL="342900" indent="-342900">
              <a:buFont typeface="Arial" panose="020B0604020202020204" pitchFamily="34" charset="0"/>
              <a:buChar char="•"/>
            </a:pPr>
            <a:r>
              <a:rPr sz="2400"/>
              <a:t>He couldn’t stand the </a:t>
            </a:r>
            <a:r>
              <a:rPr sz="2400" u="sng">
                <a:solidFill>
                  <a:srgbClr val="FF0000"/>
                </a:solidFill>
              </a:rPr>
              <a:t>merciless</a:t>
            </a:r>
            <a:r>
              <a:rPr sz="2400"/>
              <a:t> heat of the sun outside.</a:t>
            </a:r>
            <a:endParaRPr sz="2400"/>
          </a:p>
        </p:txBody>
      </p:sp>
      <p:pic>
        <p:nvPicPr>
          <p:cNvPr id="132" name="图片 131"/>
          <p:cNvPicPr/>
          <p:nvPr/>
        </p:nvPicPr>
        <p:blipFill>
          <a:blip r:embed="rId4"/>
          <a:stretch>
            <a:fillRect/>
          </a:stretch>
        </p:blipFill>
        <p:spPr>
          <a:xfrm>
            <a:off x="8796655" y="3779520"/>
            <a:ext cx="3398520" cy="30803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possession/pəˈzeʃn/ n.[pl.]个人财产;拥有;控制</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319905" y="836930"/>
            <a:ext cx="7722235" cy="5015865"/>
          </a:xfrm>
          <a:prstGeom prst="rect">
            <a:avLst/>
          </a:prstGeom>
          <a:noFill/>
        </p:spPr>
        <p:txBody>
          <a:bodyPr wrap="square" rtlCol="0" anchor="t">
            <a:noAutofit/>
          </a:bodyPr>
          <a:lstStyle/>
          <a:p>
            <a:r>
              <a:rPr sz="2400"/>
              <a:t>1.海洋是生命的繁殖地，而不是人类的</a:t>
            </a:r>
            <a:r>
              <a:rPr sz="2400" u="sng">
                <a:solidFill>
                  <a:srgbClr val="FF0000"/>
                </a:solidFill>
              </a:rPr>
              <a:t>领地</a:t>
            </a:r>
            <a:r>
              <a:rPr sz="2400"/>
              <a:t>。</a:t>
            </a:r>
            <a:endParaRPr sz="2400"/>
          </a:p>
          <a:p>
            <a:pPr marL="342900" indent="-342900">
              <a:buFont typeface="Arial" panose="020B0604020202020204" pitchFamily="34" charset="0"/>
              <a:buChar char="•"/>
            </a:pPr>
            <a:r>
              <a:rPr sz="2400"/>
              <a:t>The sea provide a breeding ground for life, not human beings’ </a:t>
            </a:r>
            <a:r>
              <a:rPr sz="2400" u="sng">
                <a:solidFill>
                  <a:srgbClr val="FF0000"/>
                </a:solidFill>
              </a:rPr>
              <a:t>possession</a:t>
            </a:r>
            <a:r>
              <a:rPr sz="2400"/>
              <a:t>.</a:t>
            </a:r>
            <a:endParaRPr sz="2400"/>
          </a:p>
          <a:p>
            <a:endParaRPr sz="2400"/>
          </a:p>
          <a:p>
            <a:r>
              <a:rPr sz="2400"/>
              <a:t>2.据说，由于可怕的洪水，那些人失去了</a:t>
            </a:r>
            <a:r>
              <a:rPr sz="2400" u="sng">
                <a:solidFill>
                  <a:srgbClr val="FF0000"/>
                </a:solidFill>
              </a:rPr>
              <a:t>家园和财产</a:t>
            </a:r>
            <a:r>
              <a:rPr sz="2400"/>
              <a:t>。</a:t>
            </a:r>
            <a:endParaRPr sz="2400"/>
          </a:p>
          <a:p>
            <a:pPr marL="342900" indent="-342900">
              <a:buFont typeface="Arial" panose="020B0604020202020204" pitchFamily="34" charset="0"/>
              <a:buChar char="•"/>
            </a:pPr>
            <a:r>
              <a:rPr sz="2400"/>
              <a:t>It is said that those people have lost their </a:t>
            </a:r>
            <a:r>
              <a:rPr sz="2400" u="sng">
                <a:solidFill>
                  <a:srgbClr val="FF0000"/>
                </a:solidFill>
              </a:rPr>
              <a:t>homes and </a:t>
            </a:r>
            <a:endParaRPr sz="2400" u="sng">
              <a:solidFill>
                <a:srgbClr val="FF0000"/>
              </a:solidFill>
            </a:endParaRPr>
          </a:p>
          <a:p>
            <a:r>
              <a:rPr lang="en-US" sz="2400">
                <a:solidFill>
                  <a:srgbClr val="FF0000"/>
                </a:solidFill>
              </a:rPr>
              <a:t>     </a:t>
            </a:r>
            <a:r>
              <a:rPr sz="2400" u="sng">
                <a:solidFill>
                  <a:srgbClr val="FF0000"/>
                </a:solidFill>
              </a:rPr>
              <a:t>possessions</a:t>
            </a:r>
            <a:r>
              <a:rPr sz="2400"/>
              <a:t> due to the terrible flood.</a:t>
            </a:r>
            <a:endParaRPr sz="2400"/>
          </a:p>
          <a:p>
            <a:endParaRPr sz="2400"/>
          </a:p>
          <a:p>
            <a:r>
              <a:rPr sz="2400"/>
              <a:t>3.由于外国游客被要求</a:t>
            </a:r>
            <a:r>
              <a:rPr sz="2400" u="sng">
                <a:solidFill>
                  <a:srgbClr val="FF0000"/>
                </a:solidFill>
              </a:rPr>
              <a:t>持有护照</a:t>
            </a:r>
            <a:r>
              <a:rPr sz="2400"/>
              <a:t>，所以在出发前一定</a:t>
            </a:r>
            <a:endParaRPr sz="2400"/>
          </a:p>
          <a:p>
            <a:r>
              <a:rPr sz="2400"/>
              <a:t>要带好护照。</a:t>
            </a:r>
            <a:endParaRPr sz="2400"/>
          </a:p>
          <a:p>
            <a:pPr marL="342900" indent="-342900">
              <a:buFont typeface="Arial" panose="020B0604020202020204" pitchFamily="34" charset="0"/>
              <a:buChar char="•"/>
            </a:pPr>
            <a:r>
              <a:rPr sz="2400"/>
              <a:t>As foreign visitors are required to be </a:t>
            </a:r>
            <a:r>
              <a:rPr sz="2400" u="sng">
                <a:solidFill>
                  <a:srgbClr val="FF0000"/>
                </a:solidFill>
              </a:rPr>
              <a:t>in possession of a </a:t>
            </a:r>
            <a:endParaRPr sz="2400" u="sng">
              <a:solidFill>
                <a:srgbClr val="FF0000"/>
              </a:solidFill>
            </a:endParaRPr>
          </a:p>
          <a:p>
            <a:r>
              <a:rPr lang="en-US" sz="2400">
                <a:solidFill>
                  <a:srgbClr val="FF0000"/>
                </a:solidFill>
              </a:rPr>
              <a:t>     </a:t>
            </a:r>
            <a:r>
              <a:rPr sz="2400" u="sng">
                <a:solidFill>
                  <a:srgbClr val="FF0000"/>
                </a:solidFill>
              </a:rPr>
              <a:t>passport</a:t>
            </a:r>
            <a:r>
              <a:rPr sz="2400"/>
              <a:t>, make sure you take it before departure.</a:t>
            </a:r>
            <a:endParaRPr sz="2400"/>
          </a:p>
        </p:txBody>
      </p:sp>
      <p:pic>
        <p:nvPicPr>
          <p:cNvPr id="133" name="图片 132"/>
          <p:cNvPicPr/>
          <p:nvPr/>
        </p:nvPicPr>
        <p:blipFill>
          <a:blip r:embed="rId4"/>
          <a:stretch>
            <a:fillRect/>
          </a:stretch>
        </p:blipFill>
        <p:spPr>
          <a:xfrm>
            <a:off x="24130" y="2781300"/>
            <a:ext cx="4157980" cy="3651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possession/pəˈzeʃn/ n.[pl.]个人财产;拥有;控制</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501640"/>
          </a:xfrm>
          <a:prstGeom prst="rect">
            <a:avLst/>
          </a:prstGeom>
          <a:noFill/>
        </p:spPr>
        <p:txBody>
          <a:bodyPr wrap="square" rtlCol="0" anchor="t">
            <a:spAutoFit/>
          </a:bodyPr>
          <a:lstStyle/>
          <a:p>
            <a:r>
              <a:rPr sz="2400"/>
              <a:t>4.由于考试不及格，我</a:t>
            </a:r>
            <a:r>
              <a:rPr sz="2400" u="sng">
                <a:solidFill>
                  <a:srgbClr val="FF0000"/>
                </a:solidFill>
              </a:rPr>
              <a:t>感到非常失望</a:t>
            </a:r>
            <a:r>
              <a:rPr sz="2400"/>
              <a:t>。</a:t>
            </a:r>
            <a:endParaRPr sz="2400"/>
          </a:p>
          <a:p>
            <a:pPr marL="342900" indent="-342900">
              <a:buFont typeface="Arial" panose="020B0604020202020204" pitchFamily="34" charset="0"/>
              <a:buChar char="•"/>
            </a:pPr>
            <a:r>
              <a:rPr sz="2400" u="sng">
                <a:solidFill>
                  <a:srgbClr val="FF0000"/>
                </a:solidFill>
              </a:rPr>
              <a:t>Disappointment took possession of me </a:t>
            </a:r>
            <a:r>
              <a:rPr sz="2400"/>
              <a:t>due to the failure of my exam.</a:t>
            </a:r>
            <a:endParaRPr sz="2400"/>
          </a:p>
          <a:p>
            <a:endParaRPr sz="2400"/>
          </a:p>
          <a:p>
            <a:r>
              <a:rPr sz="2400"/>
              <a:t>5.你在职业规划专栏写的这篇文章是关于</a:t>
            </a:r>
            <a:r>
              <a:rPr sz="2400" u="sng">
                <a:solidFill>
                  <a:srgbClr val="FF0000"/>
                </a:solidFill>
              </a:rPr>
              <a:t>我们应该具备</a:t>
            </a:r>
            <a:endParaRPr sz="2400" u="sng">
              <a:solidFill>
                <a:srgbClr val="FF0000"/>
              </a:solidFill>
            </a:endParaRPr>
          </a:p>
          <a:p>
            <a:r>
              <a:rPr sz="2400" u="sng">
                <a:solidFill>
                  <a:srgbClr val="FF0000"/>
                </a:solidFill>
              </a:rPr>
              <a:t>什么样的素质</a:t>
            </a:r>
            <a:r>
              <a:rPr sz="2400"/>
              <a:t>来满足不同工作的要求。</a:t>
            </a:r>
            <a:endParaRPr sz="2400"/>
          </a:p>
          <a:p>
            <a:r>
              <a:rPr sz="2400" baseline="30000"/>
              <a:t>2023黄冈5月模拟考应用文“职业规划专栏约稿信”</a:t>
            </a:r>
            <a:endParaRPr sz="2400"/>
          </a:p>
          <a:p>
            <a:pPr marL="342900" indent="-342900">
              <a:buFont typeface="Arial" panose="020B0604020202020204" pitchFamily="34" charset="0"/>
              <a:buChar char="•"/>
            </a:pPr>
            <a:r>
              <a:rPr sz="2400"/>
              <a:t>The article you write in Career Planning column is </a:t>
            </a:r>
            <a:endParaRPr sz="2400"/>
          </a:p>
          <a:p>
            <a:r>
              <a:rPr sz="2400"/>
              <a:t>designed to deal with </a:t>
            </a:r>
            <a:r>
              <a:rPr sz="2400" u="sng">
                <a:solidFill>
                  <a:srgbClr val="FF0000"/>
                </a:solidFill>
              </a:rPr>
              <a:t>what qualities we should possess</a:t>
            </a:r>
            <a:endParaRPr sz="2400"/>
          </a:p>
          <a:p>
            <a:r>
              <a:rPr sz="2400"/>
              <a:t> to satisfy the requirements of different jobs.</a:t>
            </a:r>
            <a:endParaRPr sz="2400"/>
          </a:p>
          <a:p>
            <a:endParaRPr sz="2400"/>
          </a:p>
          <a:p>
            <a:r>
              <a:rPr sz="2400"/>
              <a:t>6.</a:t>
            </a:r>
            <a:r>
              <a:rPr sz="2400" u="sng">
                <a:solidFill>
                  <a:srgbClr val="FF0000"/>
                </a:solidFill>
              </a:rPr>
              <a:t>恐惧攫住了他</a:t>
            </a:r>
            <a:r>
              <a:rPr sz="2400"/>
              <a:t>，使他动弹不得。</a:t>
            </a:r>
            <a:endParaRPr sz="2400"/>
          </a:p>
          <a:p>
            <a:pPr marL="342900" indent="-342900">
              <a:buFont typeface="Arial" panose="020B0604020202020204" pitchFamily="34" charset="0"/>
              <a:buChar char="•"/>
            </a:pPr>
            <a:r>
              <a:rPr sz="2400" u="sng">
                <a:solidFill>
                  <a:srgbClr val="FF0000"/>
                </a:solidFill>
              </a:rPr>
              <a:t>Fear possessed/seized him</a:t>
            </a:r>
            <a:r>
              <a:rPr sz="2400"/>
              <a:t> and prevented him for moving.</a:t>
            </a:r>
            <a:endParaRPr sz="2400"/>
          </a:p>
          <a:p>
            <a:endParaRPr sz="2400"/>
          </a:p>
          <a:p>
            <a:r>
              <a:rPr sz="2400"/>
              <a:t>7.她</a:t>
            </a:r>
            <a:r>
              <a:rPr sz="2400" u="sng">
                <a:solidFill>
                  <a:srgbClr val="FF0000"/>
                </a:solidFill>
              </a:rPr>
              <a:t>具有</a:t>
            </a:r>
            <a:r>
              <a:rPr sz="2400"/>
              <a:t>非凡的专注力。</a:t>
            </a:r>
            <a:endParaRPr sz="2400"/>
          </a:p>
          <a:p>
            <a:pPr marL="342900" indent="-342900">
              <a:buFont typeface="Arial" panose="020B0604020202020204" pitchFamily="34" charset="0"/>
              <a:buChar char="•"/>
            </a:pPr>
            <a:r>
              <a:rPr sz="2400"/>
              <a:t>She </a:t>
            </a:r>
            <a:r>
              <a:rPr sz="2400" u="sng">
                <a:solidFill>
                  <a:srgbClr val="FF0000"/>
                </a:solidFill>
              </a:rPr>
              <a:t>was possessed of</a:t>
            </a:r>
            <a:r>
              <a:rPr sz="2400"/>
              <a:t> exceptional powers of concentration.</a:t>
            </a:r>
            <a:endParaRPr sz="2400"/>
          </a:p>
        </p:txBody>
      </p:sp>
      <p:pic>
        <p:nvPicPr>
          <p:cNvPr id="134" name="图片 133"/>
          <p:cNvPicPr/>
          <p:nvPr/>
        </p:nvPicPr>
        <p:blipFill>
          <a:blip r:embed="rId4"/>
          <a:stretch>
            <a:fillRect/>
          </a:stretch>
        </p:blipFill>
        <p:spPr>
          <a:xfrm>
            <a:off x="8595995" y="1746250"/>
            <a:ext cx="3479800" cy="2303780"/>
          </a:xfrm>
          <a:prstGeom prst="rect">
            <a:avLst/>
          </a:prstGeom>
          <a:noFill/>
          <a:ln w="9525">
            <a:noFill/>
          </a:ln>
        </p:spPr>
      </p:pic>
      <p:pic>
        <p:nvPicPr>
          <p:cNvPr id="2" name="图片 1"/>
          <p:cNvPicPr>
            <a:picLocks noChangeAspect="1"/>
          </p:cNvPicPr>
          <p:nvPr>
            <p:custDataLst>
              <p:tags r:id="rId5"/>
            </p:custDataLst>
          </p:nvPr>
        </p:nvPicPr>
        <p:blipFill>
          <a:blip r:embed="rId6"/>
          <a:stretch>
            <a:fillRect/>
          </a:stretch>
        </p:blipFill>
        <p:spPr>
          <a:xfrm>
            <a:off x="8632825" y="4050665"/>
            <a:ext cx="3500755" cy="27368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linds(horizontal)">
                                      <p:cBhvr>
                                        <p:cTn id="3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opponent/əˈpəʊnənt/   n.反对者;对手;竞争者</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lstStyle/>
          <a:p>
            <a:r>
              <a:rPr sz="2400"/>
              <a:t>1.你能做的最糟糕的事情就是低估你的</a:t>
            </a:r>
            <a:r>
              <a:rPr sz="2400" u="sng">
                <a:solidFill>
                  <a:srgbClr val="FF0000"/>
                </a:solidFill>
              </a:rPr>
              <a:t>对手</a:t>
            </a:r>
            <a:r>
              <a:rPr sz="2400"/>
              <a:t>。</a:t>
            </a:r>
            <a:endParaRPr sz="2400"/>
          </a:p>
          <a:p>
            <a:pPr marL="342900" indent="-342900">
              <a:buFont typeface="Arial" panose="020B0604020202020204" pitchFamily="34" charset="0"/>
              <a:buChar char="•"/>
            </a:pPr>
            <a:r>
              <a:rPr sz="2400"/>
              <a:t>The worst thing you can do is underestimate your </a:t>
            </a:r>
            <a:r>
              <a:rPr sz="2400" u="sng">
                <a:solidFill>
                  <a:srgbClr val="FF0000"/>
                </a:solidFill>
              </a:rPr>
              <a:t>opponents</a:t>
            </a:r>
            <a:r>
              <a:rPr sz="2400"/>
              <a:t>.</a:t>
            </a:r>
            <a:endParaRPr sz="2400"/>
          </a:p>
          <a:p>
            <a:endParaRPr sz="2400"/>
          </a:p>
          <a:p>
            <a:r>
              <a:rPr sz="2400"/>
              <a:t>2.</a:t>
            </a:r>
            <a:r>
              <a:rPr sz="2400" u="sng">
                <a:solidFill>
                  <a:srgbClr val="FF0000"/>
                </a:solidFill>
              </a:rPr>
              <a:t>反对</a:t>
            </a:r>
            <a:r>
              <a:rPr sz="2400"/>
              <a:t>在公共场合杀害动物的行为是有道理的。</a:t>
            </a:r>
            <a:endParaRPr sz="2400"/>
          </a:p>
          <a:p>
            <a:pPr marL="342900" indent="-342900">
              <a:buFont typeface="Arial" panose="020B0604020202020204" pitchFamily="34" charset="0"/>
              <a:buChar char="•"/>
            </a:pPr>
            <a:r>
              <a:rPr sz="2400"/>
              <a:t>It is justifiable to</a:t>
            </a:r>
            <a:r>
              <a:rPr sz="2400" u="sng">
                <a:solidFill>
                  <a:srgbClr val="FF0000"/>
                </a:solidFill>
              </a:rPr>
              <a:t> oppose</a:t>
            </a:r>
            <a:r>
              <a:rPr sz="2400"/>
              <a:t> the act of killing animals in public.</a:t>
            </a:r>
            <a:endParaRPr sz="2400"/>
          </a:p>
          <a:p>
            <a:endParaRPr sz="2400"/>
          </a:p>
          <a:p>
            <a:r>
              <a:rPr sz="2400"/>
              <a:t>3.她</a:t>
            </a:r>
            <a:r>
              <a:rPr sz="2400" u="sng">
                <a:solidFill>
                  <a:srgbClr val="FF0000"/>
                </a:solidFill>
              </a:rPr>
              <a:t>仍然强烈反对</a:t>
            </a:r>
            <a:r>
              <a:rPr sz="2400"/>
              <a:t>移居国外的想法。</a:t>
            </a:r>
            <a:endParaRPr sz="2400"/>
          </a:p>
          <a:p>
            <a:pPr marL="342900" indent="-342900">
              <a:buFont typeface="Arial" panose="020B0604020202020204" pitchFamily="34" charset="0"/>
              <a:buChar char="•"/>
            </a:pPr>
            <a:r>
              <a:rPr sz="2400"/>
              <a:t>She </a:t>
            </a:r>
            <a:r>
              <a:rPr sz="2400" u="sng">
                <a:solidFill>
                  <a:srgbClr val="FF0000"/>
                </a:solidFill>
              </a:rPr>
              <a:t>remained bitterly opposed to</a:t>
            </a:r>
            <a:r>
              <a:rPr sz="2400"/>
              <a:t> the idea of moving abroad.</a:t>
            </a:r>
            <a:endParaRPr sz="2400"/>
          </a:p>
          <a:p>
            <a:endParaRPr sz="2400"/>
          </a:p>
          <a:p>
            <a:r>
              <a:rPr sz="2400"/>
              <a:t>4.她是一个好选手，</a:t>
            </a:r>
            <a:r>
              <a:rPr sz="2400" u="sng">
                <a:solidFill>
                  <a:srgbClr val="FF0000"/>
                </a:solidFill>
              </a:rPr>
              <a:t>而不是</a:t>
            </a:r>
            <a:r>
              <a:rPr sz="2400"/>
              <a:t>一个伟大的选手。</a:t>
            </a:r>
            <a:endParaRPr sz="2400"/>
          </a:p>
          <a:p>
            <a:pPr marL="342900" indent="-342900">
              <a:buFont typeface="Arial" panose="020B0604020202020204" pitchFamily="34" charset="0"/>
              <a:buChar char="•"/>
            </a:pPr>
            <a:r>
              <a:rPr sz="2400"/>
              <a:t>She is a good player, </a:t>
            </a:r>
            <a:r>
              <a:rPr sz="2400" u="sng">
                <a:solidFill>
                  <a:srgbClr val="FF0000"/>
                </a:solidFill>
              </a:rPr>
              <a:t>as opposed to</a:t>
            </a:r>
            <a:r>
              <a:rPr sz="2400"/>
              <a:t> a great one.</a:t>
            </a:r>
            <a:endParaRPr sz="2400"/>
          </a:p>
          <a:p>
            <a:pPr marL="342900" indent="-342900">
              <a:buFont typeface="Arial" panose="020B0604020202020204" pitchFamily="34" charset="0"/>
              <a:buChar char="•"/>
            </a:pPr>
            <a:endParaRPr sz="2400"/>
          </a:p>
          <a:p>
            <a:pPr indent="0">
              <a:buFont typeface="Arial" panose="020B0604020202020204" pitchFamily="34" charset="0"/>
              <a:buNone/>
            </a:pPr>
            <a:r>
              <a:rPr sz="2400">
                <a:sym typeface="+mn-ea"/>
              </a:rPr>
              <a:t>5.日本不顾</a:t>
            </a:r>
            <a:r>
              <a:rPr sz="2400" u="sng">
                <a:solidFill>
                  <a:srgbClr val="FF0000"/>
                </a:solidFill>
                <a:sym typeface="+mn-ea"/>
              </a:rPr>
              <a:t>反对</a:t>
            </a:r>
            <a:r>
              <a:rPr sz="2400">
                <a:sym typeface="+mn-ea"/>
              </a:rPr>
              <a:t>，开始向海洋排放受核污染的水。</a:t>
            </a:r>
            <a:endParaRPr sz="2400"/>
          </a:p>
          <a:p>
            <a:pPr marL="342900" indent="-342900">
              <a:buFont typeface="Arial" panose="020B0604020202020204" pitchFamily="34" charset="0"/>
              <a:buChar char="•"/>
            </a:pPr>
            <a:r>
              <a:rPr sz="2400">
                <a:sym typeface="+mn-ea"/>
              </a:rPr>
              <a:t>Despite </a:t>
            </a:r>
            <a:r>
              <a:rPr sz="2400" u="sng">
                <a:solidFill>
                  <a:srgbClr val="FF0000"/>
                </a:solidFill>
                <a:sym typeface="+mn-ea"/>
              </a:rPr>
              <a:t>opposition</a:t>
            </a:r>
            <a:r>
              <a:rPr sz="2400">
                <a:sym typeface="+mn-ea"/>
              </a:rPr>
              <a:t>, Japan starts releasing</a:t>
            </a:r>
            <a:endParaRPr sz="2400">
              <a:sym typeface="+mn-ea"/>
            </a:endParaRPr>
          </a:p>
          <a:p>
            <a:pPr indent="0">
              <a:buFont typeface="Arial" panose="020B0604020202020204" pitchFamily="34" charset="0"/>
              <a:buNone/>
            </a:pPr>
            <a:r>
              <a:rPr lang="en-US" sz="2400">
                <a:sym typeface="+mn-ea"/>
              </a:rPr>
              <a:t>     </a:t>
            </a:r>
            <a:r>
              <a:rPr sz="2400">
                <a:sym typeface="+mn-ea"/>
              </a:rPr>
              <a:t> nuclear-contaminated water into ocean.</a:t>
            </a:r>
            <a:endParaRPr sz="2400"/>
          </a:p>
          <a:p>
            <a:pPr indent="0">
              <a:buFont typeface="Arial" panose="020B0604020202020204" pitchFamily="34" charset="0"/>
              <a:buNone/>
            </a:pPr>
            <a:endParaRPr lang="zh-CN" sz="2400"/>
          </a:p>
        </p:txBody>
      </p:sp>
      <p:pic>
        <p:nvPicPr>
          <p:cNvPr id="105" name="图片 104"/>
          <p:cNvPicPr/>
          <p:nvPr/>
        </p:nvPicPr>
        <p:blipFill>
          <a:blip r:embed="rId4"/>
          <a:stretch>
            <a:fillRect/>
          </a:stretch>
        </p:blipFill>
        <p:spPr>
          <a:xfrm>
            <a:off x="7519035" y="3783965"/>
            <a:ext cx="4676140" cy="3378835"/>
          </a:xfrm>
          <a:prstGeom prst="rect">
            <a:avLst/>
          </a:prstGeom>
          <a:noFill/>
          <a:ln w="9525">
            <a:noFill/>
          </a:ln>
        </p:spPr>
      </p:pic>
      <p:pic>
        <p:nvPicPr>
          <p:cNvPr id="137" name="图片 136"/>
          <p:cNvPicPr/>
          <p:nvPr/>
        </p:nvPicPr>
        <p:blipFill>
          <a:blip r:embed="rId5"/>
          <a:stretch>
            <a:fillRect/>
          </a:stretch>
        </p:blipFill>
        <p:spPr>
          <a:xfrm>
            <a:off x="8980805" y="815975"/>
            <a:ext cx="3251835" cy="28752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opponent/əˈpəʊnənt/   n.反对者;对手;竞争者</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685790"/>
          </a:xfrm>
          <a:prstGeom prst="rect">
            <a:avLst/>
          </a:prstGeom>
          <a:noFill/>
        </p:spPr>
        <p:txBody>
          <a:bodyPr wrap="square" rtlCol="0" anchor="t">
            <a:noAutofit/>
          </a:bodyPr>
          <a:lstStyle/>
          <a:p>
            <a:r>
              <a:rPr sz="2400"/>
              <a:t>6.如果没有人</a:t>
            </a:r>
            <a:r>
              <a:rPr sz="2400" u="sng">
                <a:solidFill>
                  <a:srgbClr val="7030A0"/>
                </a:solidFill>
              </a:rPr>
              <a:t>反对</a:t>
            </a:r>
            <a:r>
              <a:rPr sz="2400"/>
              <a:t>，我们将把会议推迟到下周。</a:t>
            </a:r>
            <a:endParaRPr sz="2400"/>
          </a:p>
          <a:p>
            <a:pPr marL="342900" indent="-342900">
              <a:buFont typeface="Arial" panose="020B0604020202020204" pitchFamily="34" charset="0"/>
              <a:buChar char="•"/>
            </a:pPr>
            <a:r>
              <a:rPr sz="2400"/>
              <a:t>If nobody </a:t>
            </a:r>
            <a:r>
              <a:rPr sz="2400" u="sng">
                <a:solidFill>
                  <a:srgbClr val="7030A0"/>
                </a:solidFill>
              </a:rPr>
              <a:t>objects</a:t>
            </a:r>
            <a:r>
              <a:rPr sz="2400"/>
              <a:t>, we will postpone the meeting till next week.</a:t>
            </a:r>
            <a:endParaRPr sz="2400"/>
          </a:p>
          <a:p>
            <a:r>
              <a:rPr sz="2400"/>
              <a:t>7.我非常</a:t>
            </a:r>
            <a:r>
              <a:rPr sz="2400" u="sng">
                <a:solidFill>
                  <a:srgbClr val="7030A0"/>
                </a:solidFill>
              </a:rPr>
              <a:t>反对</a:t>
            </a:r>
            <a:r>
              <a:rPr sz="2400"/>
              <a:t>停车收费。</a:t>
            </a:r>
            <a:endParaRPr sz="2400"/>
          </a:p>
          <a:p>
            <a:pPr marL="342900" indent="-342900">
              <a:buFont typeface="Arial" panose="020B0604020202020204" pitchFamily="34" charset="0"/>
              <a:buChar char="•"/>
            </a:pPr>
            <a:r>
              <a:rPr sz="2400"/>
              <a:t>I really </a:t>
            </a:r>
            <a:r>
              <a:rPr sz="2400" u="sng">
                <a:solidFill>
                  <a:srgbClr val="7030A0"/>
                </a:solidFill>
              </a:rPr>
              <a:t>object to </a:t>
            </a:r>
            <a:r>
              <a:rPr sz="2400"/>
              <a:t>being charged for parking.</a:t>
            </a:r>
            <a:endParaRPr sz="2400"/>
          </a:p>
          <a:p>
            <a:r>
              <a:rPr sz="2400"/>
              <a:t>8.这场运动为</a:t>
            </a:r>
            <a:r>
              <a:rPr sz="2400" u="sng">
                <a:solidFill>
                  <a:srgbClr val="7030A0"/>
                </a:solidFill>
              </a:rPr>
              <a:t>抗议</a:t>
            </a:r>
            <a:r>
              <a:rPr sz="2400"/>
              <a:t>战争提供了一个渠道。</a:t>
            </a:r>
            <a:endParaRPr sz="2400"/>
          </a:p>
          <a:p>
            <a:pPr marL="342900" indent="-342900">
              <a:buFont typeface="Arial" panose="020B0604020202020204" pitchFamily="34" charset="0"/>
              <a:buChar char="•"/>
            </a:pPr>
            <a:r>
              <a:rPr sz="2400"/>
              <a:t>The campaign provided a channel for </a:t>
            </a:r>
            <a:r>
              <a:rPr sz="2400" u="sng">
                <a:solidFill>
                  <a:srgbClr val="7030A0"/>
                </a:solidFill>
              </a:rPr>
              <a:t>protest</a:t>
            </a:r>
            <a:r>
              <a:rPr sz="2400"/>
              <a:t> against the war.</a:t>
            </a:r>
            <a:endParaRPr sz="2400"/>
          </a:p>
          <a:p>
            <a:pPr marL="342900" indent="-342900">
              <a:buFont typeface="Arial" panose="020B0604020202020204" pitchFamily="34" charset="0"/>
              <a:buChar char="•"/>
            </a:pPr>
            <a:endParaRPr sz="2400"/>
          </a:p>
          <a:p>
            <a:pPr indent="0">
              <a:buFont typeface="Arial" panose="020B0604020202020204" pitchFamily="34" charset="0"/>
              <a:buNone/>
            </a:pPr>
            <a:r>
              <a:rPr lang="en-US" sz="2400"/>
              <a:t>9.当听说由于疫情的影响，我们要通过远程教育进行学习时，</a:t>
            </a:r>
            <a:endParaRPr lang="en-US" sz="2400"/>
          </a:p>
          <a:p>
            <a:pPr indent="0">
              <a:buFont typeface="Arial" panose="020B0604020202020204" pitchFamily="34" charset="0"/>
              <a:buNone/>
            </a:pPr>
            <a:r>
              <a:rPr lang="en-US" sz="2400"/>
              <a:t>我</a:t>
            </a:r>
            <a:r>
              <a:rPr lang="en-US" sz="2400" u="sng">
                <a:solidFill>
                  <a:srgbClr val="7030A0"/>
                </a:solidFill>
              </a:rPr>
              <a:t>反对</a:t>
            </a:r>
            <a:r>
              <a:rPr lang="en-US" sz="2400"/>
              <a:t>这个做法，因为我们只能通过电子设备联系。</a:t>
            </a:r>
            <a:endParaRPr lang="en-US" sz="2400"/>
          </a:p>
          <a:p>
            <a:pPr marL="342900" indent="-342900">
              <a:buFont typeface="Arial" panose="020B0604020202020204" pitchFamily="34" charset="0"/>
              <a:buChar char="•"/>
            </a:pPr>
            <a:r>
              <a:rPr lang="en-US" sz="2400"/>
              <a:t>On hearing that we would study through remote education as a consequence of the epidemic, I </a:t>
            </a:r>
            <a:r>
              <a:rPr lang="en-US" sz="2400" u="sng">
                <a:solidFill>
                  <a:srgbClr val="7030A0"/>
                </a:solidFill>
              </a:rPr>
              <a:t>was against</a:t>
            </a:r>
            <a:r>
              <a:rPr lang="en-US" sz="2400">
                <a:solidFill>
                  <a:srgbClr val="7030A0"/>
                </a:solidFill>
              </a:rPr>
              <a:t> </a:t>
            </a:r>
            <a:r>
              <a:rPr lang="en-US" sz="2400"/>
              <a:t>the idea because we could only contact through electronic devices.</a:t>
            </a:r>
            <a:endParaRPr lang="en-US" sz="2400"/>
          </a:p>
          <a:p>
            <a:pPr marL="342900" indent="-342900">
              <a:buFont typeface="Arial" panose="020B0604020202020204" pitchFamily="34" charset="0"/>
              <a:buChar char="•"/>
            </a:pPr>
            <a:endParaRPr sz="2400"/>
          </a:p>
          <a:p>
            <a:r>
              <a:rPr lang="en-US" sz="2400"/>
              <a:t>10</a:t>
            </a:r>
            <a:r>
              <a:rPr sz="2400"/>
              <a:t>.有些人</a:t>
            </a:r>
            <a:r>
              <a:rPr sz="2400" u="sng">
                <a:solidFill>
                  <a:srgbClr val="7030A0"/>
                </a:solidFill>
              </a:rPr>
              <a:t>支持</a:t>
            </a:r>
            <a:r>
              <a:rPr sz="2400"/>
              <a:t>开采资源的想法，但有些人</a:t>
            </a:r>
            <a:r>
              <a:rPr sz="2400" u="sng">
                <a:solidFill>
                  <a:srgbClr val="7030A0"/>
                </a:solidFill>
              </a:rPr>
              <a:t>不赞成</a:t>
            </a:r>
            <a:r>
              <a:rPr sz="2400"/>
              <a:t>这件事。</a:t>
            </a:r>
            <a:endParaRPr sz="2400"/>
          </a:p>
          <a:p>
            <a:pPr marL="342900" indent="-342900">
              <a:buFont typeface="Arial" panose="020B0604020202020204" pitchFamily="34" charset="0"/>
              <a:buChar char="•"/>
            </a:pPr>
            <a:r>
              <a:rPr sz="2400"/>
              <a:t>Some people </a:t>
            </a:r>
            <a:r>
              <a:rPr sz="2400" u="sng">
                <a:solidFill>
                  <a:srgbClr val="7030A0"/>
                </a:solidFill>
              </a:rPr>
              <a:t>embrace/favor/advocate/support</a:t>
            </a:r>
            <a:r>
              <a:rPr sz="2400"/>
              <a:t> the ideas of </a:t>
            </a:r>
            <a:endParaRPr sz="2400"/>
          </a:p>
          <a:p>
            <a:r>
              <a:rPr sz="2400"/>
              <a:t>mining for resources, but others </a:t>
            </a:r>
            <a:r>
              <a:rPr sz="2400" u="sng">
                <a:solidFill>
                  <a:srgbClr val="7030A0"/>
                </a:solidFill>
              </a:rPr>
              <a:t>frown upon/disapprove of </a:t>
            </a:r>
            <a:r>
              <a:rPr sz="2400"/>
              <a:t>this matter.</a:t>
            </a:r>
            <a:endParaRPr sz="2400"/>
          </a:p>
        </p:txBody>
      </p:sp>
      <p:pic>
        <p:nvPicPr>
          <p:cNvPr id="2" name="图片 1"/>
          <p:cNvPicPr>
            <a:picLocks noChangeAspect="1"/>
          </p:cNvPicPr>
          <p:nvPr>
            <p:custDataLst>
              <p:tags r:id="rId4"/>
            </p:custDataLst>
          </p:nvPr>
        </p:nvPicPr>
        <p:blipFill>
          <a:blip r:embed="rId5"/>
          <a:stretch>
            <a:fillRect/>
          </a:stretch>
        </p:blipFill>
        <p:spPr>
          <a:xfrm>
            <a:off x="9177655" y="764540"/>
            <a:ext cx="3017520" cy="3454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blinds(horizontal)">
                                      <p:cBhvr>
                                        <p:cTn id="3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sz="2400" b="1">
                <a:solidFill>
                  <a:srgbClr val="7030A0"/>
                </a:solidFill>
                <a:sym typeface="+mn-ea"/>
              </a:rPr>
              <a:t>那些年我们读过的故事</a:t>
            </a:r>
            <a:endParaRPr lang="en-US" altLang="zh-CN" sz="2400" b="1">
              <a:solidFill>
                <a:srgbClr val="7030A0"/>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193040" y="826135"/>
            <a:ext cx="11752580" cy="6739255"/>
          </a:xfrm>
          <a:prstGeom prst="rect">
            <a:avLst/>
          </a:prstGeom>
          <a:noFill/>
        </p:spPr>
        <p:txBody>
          <a:bodyPr wrap="square" rtlCol="0" anchor="t">
            <a:spAutoFit/>
          </a:bodyPr>
          <a:lstStyle/>
          <a:p>
            <a:r>
              <a:rPr sz="2400" b="1" i="1">
                <a:solidFill>
                  <a:srgbClr val="FF0000"/>
                </a:solidFill>
              </a:rPr>
              <a:t>story</a:t>
            </a:r>
            <a:r>
              <a:rPr sz="2400" i="1"/>
              <a:t>指虚构的故事，或者指对真实事件通过口头叙述而讲出来的故事。</a:t>
            </a:r>
            <a:endParaRPr sz="2400" i="1"/>
          </a:p>
          <a:p>
            <a:r>
              <a:rPr sz="2400" b="1" i="1">
                <a:solidFill>
                  <a:srgbClr val="FF0000"/>
                </a:solidFill>
              </a:rPr>
              <a:t>tale</a:t>
            </a:r>
            <a:r>
              <a:rPr sz="2400" i="1"/>
              <a:t>指涉及魔法、带有玄幻色彩的神话故事。</a:t>
            </a:r>
            <a:endParaRPr sz="2400" i="1"/>
          </a:p>
          <a:p>
            <a:r>
              <a:rPr sz="2400" b="1" i="1">
                <a:solidFill>
                  <a:srgbClr val="FF0000"/>
                </a:solidFill>
              </a:rPr>
              <a:t>myth</a:t>
            </a:r>
            <a:r>
              <a:rPr sz="2400" i="1"/>
              <a:t>指古代人民对于自然现象或宗教信仰的理解而创造的故事。</a:t>
            </a:r>
            <a:endParaRPr sz="2400" i="1"/>
          </a:p>
          <a:p>
            <a:r>
              <a:rPr sz="2400" b="1" i="1">
                <a:solidFill>
                  <a:srgbClr val="FF0000"/>
                </a:solidFill>
              </a:rPr>
              <a:t>legend</a:t>
            </a:r>
            <a:r>
              <a:rPr sz="2400" i="1"/>
              <a:t>指人们口头传下来的故事，可能具有真实性。</a:t>
            </a:r>
            <a:endParaRPr sz="2400" i="1"/>
          </a:p>
          <a:p>
            <a:r>
              <a:rPr sz="2400" b="1" i="1">
                <a:solidFill>
                  <a:srgbClr val="FF0000"/>
                </a:solidFill>
              </a:rPr>
              <a:t>fable</a:t>
            </a:r>
            <a:r>
              <a:rPr sz="2400" i="1"/>
              <a:t>指通过动物或人讲述一个短篇的道德故事。</a:t>
            </a:r>
            <a:endParaRPr sz="2400" i="1"/>
          </a:p>
          <a:p>
            <a:endParaRPr sz="2400" b="1" i="1">
              <a:solidFill>
                <a:srgbClr val="FF0000"/>
              </a:solidFill>
            </a:endParaRPr>
          </a:p>
          <a:p>
            <a:r>
              <a:rPr sz="2400" b="1" i="1">
                <a:solidFill>
                  <a:srgbClr val="FF0000"/>
                </a:solidFill>
              </a:rPr>
              <a:t>那些年我们读过的故事</a:t>
            </a:r>
            <a:endParaRPr sz="2400" b="1" i="1">
              <a:solidFill>
                <a:srgbClr val="FF0000"/>
              </a:solidFill>
            </a:endParaRPr>
          </a:p>
          <a:p>
            <a:r>
              <a:rPr sz="2400" i="1"/>
              <a:t>安徒生童话 Hans Christian Andersen's Fairy tales</a:t>
            </a:r>
            <a:endParaRPr sz="2400" i="1"/>
          </a:p>
          <a:p>
            <a:r>
              <a:rPr sz="2400" i="1"/>
              <a:t>丑小鸭 The Ugly Duckling</a:t>
            </a:r>
            <a:endParaRPr sz="2400" i="1"/>
          </a:p>
          <a:p>
            <a:r>
              <a:rPr sz="2400" i="1"/>
              <a:t>海的女儿 The Little Mermaid</a:t>
            </a:r>
            <a:endParaRPr sz="2400" i="1"/>
          </a:p>
          <a:p>
            <a:r>
              <a:rPr sz="2400" i="1"/>
              <a:t>卖火柴的小女孩 The Little Match Girl</a:t>
            </a:r>
            <a:endParaRPr sz="2400" i="1"/>
          </a:p>
          <a:p>
            <a:endParaRPr sz="2400"/>
          </a:p>
          <a:p>
            <a:r>
              <a:rPr sz="2400"/>
              <a:t>格林童话 Grimm's Fairy Tales</a:t>
            </a:r>
            <a:r>
              <a:rPr lang="en-US" sz="2400"/>
              <a:t>                           </a:t>
            </a:r>
            <a:r>
              <a:rPr sz="2400">
                <a:sym typeface="+mn-ea"/>
              </a:rPr>
              <a:t>伊索寓言 Aesop's Fables</a:t>
            </a:r>
            <a:endParaRPr sz="2400"/>
          </a:p>
          <a:p>
            <a:r>
              <a:rPr sz="2400"/>
              <a:t>白雪公主 Snow White</a:t>
            </a:r>
            <a:r>
              <a:rPr lang="en-US" sz="2400"/>
              <a:t>                                        </a:t>
            </a:r>
            <a:r>
              <a:rPr sz="2400">
                <a:sym typeface="+mn-ea"/>
              </a:rPr>
              <a:t>龟兔赛跑 The Tortoise and the Hare</a:t>
            </a:r>
            <a:endParaRPr sz="2400"/>
          </a:p>
          <a:p>
            <a:r>
              <a:rPr sz="2400"/>
              <a:t>灰姑娘 Cinderella</a:t>
            </a:r>
            <a:r>
              <a:rPr lang="en-US" sz="2400"/>
              <a:t>                                               </a:t>
            </a:r>
            <a:r>
              <a:rPr sz="2400">
                <a:sym typeface="+mn-ea"/>
              </a:rPr>
              <a:t>农夫与蛇 The Farmer and the Viper</a:t>
            </a:r>
            <a:endParaRPr sz="2400"/>
          </a:p>
          <a:p>
            <a:r>
              <a:rPr sz="2400"/>
              <a:t>青蛙王子 The Frog Prince</a:t>
            </a:r>
            <a:r>
              <a:rPr lang="en-US" sz="2400"/>
              <a:t>                                 </a:t>
            </a:r>
            <a:r>
              <a:rPr sz="2400">
                <a:sym typeface="+mn-ea"/>
              </a:rPr>
              <a:t>乌鸦喝水the Crow and the Pitcher</a:t>
            </a:r>
            <a:endParaRPr sz="2400"/>
          </a:p>
          <a:p>
            <a:endParaRPr sz="2400"/>
          </a:p>
          <a:p>
            <a:endParaRPr sz="2400"/>
          </a:p>
        </p:txBody>
      </p:sp>
      <p:pic>
        <p:nvPicPr>
          <p:cNvPr id="107" name="图片 106"/>
          <p:cNvPicPr/>
          <p:nvPr/>
        </p:nvPicPr>
        <p:blipFill>
          <a:blip r:embed="rId4"/>
          <a:stretch>
            <a:fillRect/>
          </a:stretch>
        </p:blipFill>
        <p:spPr>
          <a:xfrm>
            <a:off x="9377045" y="2493010"/>
            <a:ext cx="2769870" cy="2729865"/>
          </a:xfrm>
          <a:prstGeom prst="rect">
            <a:avLst/>
          </a:prstGeom>
          <a:noFill/>
          <a:ln w="9525">
            <a:noFill/>
          </a:ln>
        </p:spPr>
      </p:pic>
      <p:sp>
        <p:nvSpPr>
          <p:cNvPr id="39" name="圆角矩形 38"/>
          <p:cNvSpPr/>
          <p:nvPr>
            <p:custDataLst>
              <p:tags r:id="rId5"/>
            </p:custDataLst>
          </p:nvPr>
        </p:nvSpPr>
        <p:spPr>
          <a:xfrm>
            <a:off x="145415" y="764540"/>
            <a:ext cx="9806305" cy="2093595"/>
          </a:xfrm>
          <a:prstGeom prst="roundRect">
            <a:avLst/>
          </a:prstGeom>
          <a:noFill/>
          <a:ln w="38100">
            <a:solidFill>
              <a:srgbClr val="92D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2800">
              <a:solidFill>
                <a:srgbClr val="202020"/>
              </a:solidFill>
              <a:latin typeface="Times New Roman" panose="02020603050405020304" pitchFamily="18" charset="0"/>
              <a:ea typeface="PT Serif"/>
              <a:cs typeface="Times New Roman" panose="02020603050405020304" pitchFamily="18" charset="0"/>
              <a:sym typeface="Times New Roman" panose="02020603050405020304" pitchFamily="18" charset="0"/>
            </a:endParaRPr>
          </a:p>
        </p:txBody>
      </p:sp>
      <p:pic>
        <p:nvPicPr>
          <p:cNvPr id="106" name="图片 105"/>
          <p:cNvPicPr/>
          <p:nvPr/>
        </p:nvPicPr>
        <p:blipFill>
          <a:blip r:embed="rId6"/>
          <a:stretch>
            <a:fillRect/>
          </a:stretch>
        </p:blipFill>
        <p:spPr>
          <a:xfrm>
            <a:off x="6642100" y="2493010"/>
            <a:ext cx="2734945" cy="2730500"/>
          </a:xfrm>
          <a:prstGeom prst="rect">
            <a:avLst/>
          </a:prstGeom>
          <a:noFill/>
          <a:ln w="9525">
            <a:noFill/>
          </a:ln>
        </p:spPr>
      </p:pic>
      <p:sp>
        <p:nvSpPr>
          <p:cNvPr id="4" name="文本框 3"/>
          <p:cNvSpPr txBox="1"/>
          <p:nvPr/>
        </p:nvSpPr>
        <p:spPr>
          <a:xfrm>
            <a:off x="9553575" y="1557020"/>
            <a:ext cx="2740025" cy="1049655"/>
          </a:xfrm>
          <a:prstGeom prst="rect">
            <a:avLst/>
          </a:prstGeom>
          <a:noFill/>
        </p:spPr>
        <p:txBody>
          <a:bodyPr wrap="square" rtlCol="0">
            <a:noAutofit/>
          </a:bodyPr>
          <a:lstStyle/>
          <a:p>
            <a:r>
              <a:rPr lang="en-US" altLang="zh-CN" sz="2400" b="1">
                <a:solidFill>
                  <a:srgbClr val="FF0000"/>
                </a:solidFill>
                <a:highlight>
                  <a:srgbClr val="FFFF00"/>
                </a:highlight>
                <a:latin typeface="Times New Roman" panose="02020603050405020304" pitchFamily="18" charset="0"/>
                <a:cs typeface="Times New Roman" panose="02020603050405020304" pitchFamily="18" charset="0"/>
              </a:rPr>
              <a:t>thought-provoking</a:t>
            </a:r>
            <a:endParaRPr lang="en-US" altLang="zh-CN" sz="2400" b="1">
              <a:solidFill>
                <a:srgbClr val="FF0000"/>
              </a:solidFill>
              <a:highlight>
                <a:srgbClr val="FFFF00"/>
              </a:highlight>
              <a:latin typeface="Times New Roman" panose="02020603050405020304" pitchFamily="18" charset="0"/>
              <a:cs typeface="Times New Roman" panose="02020603050405020304" pitchFamily="18" charset="0"/>
            </a:endParaRPr>
          </a:p>
          <a:p>
            <a:r>
              <a:rPr lang="en-US" altLang="zh-CN" sz="2400" b="1">
                <a:solidFill>
                  <a:srgbClr val="FF0000"/>
                </a:solidFill>
                <a:highlight>
                  <a:srgbClr val="FFFF00"/>
                </a:highlight>
                <a:latin typeface="Times New Roman" panose="02020603050405020304" pitchFamily="18" charset="0"/>
                <a:cs typeface="Times New Roman" panose="02020603050405020304" pitchFamily="18" charset="0"/>
              </a:rPr>
              <a:t>fables about morals</a:t>
            </a:r>
            <a:endParaRPr lang="en-US" altLang="zh-CN" sz="2400" b="1">
              <a:solidFill>
                <a:srgbClr val="FF0000"/>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linds(horizontal)">
                                      <p:cBhvr>
                                        <p:cTn id="12" dur="500"/>
                                        <p:tgtEl>
                                          <p:spTgt spid="3">
                                            <p:txEl>
                                              <p:pRg st="7" end="7"/>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linds(horizontal)">
                                      <p:cBhvr>
                                        <p:cTn id="15" dur="500"/>
                                        <p:tgtEl>
                                          <p:spTgt spid="3">
                                            <p:txEl>
                                              <p:pRg st="8" end="8"/>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linds(horizontal)">
                                      <p:cBhvr>
                                        <p:cTn id="18" dur="500"/>
                                        <p:tgtEl>
                                          <p:spTgt spid="3">
                                            <p:txEl>
                                              <p:pRg st="9" end="9"/>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linds(horizontal)">
                                      <p:cBhvr>
                                        <p:cTn id="21" dur="500"/>
                                        <p:tgtEl>
                                          <p:spTgt spid="3">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blinds(horizontal)">
                                      <p:cBhvr>
                                        <p:cTn id="4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log/lɒg/ vt.把…载入记录 n.正式记录</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4111625" y="836930"/>
            <a:ext cx="7930515" cy="6000750"/>
          </a:xfrm>
          <a:prstGeom prst="rect">
            <a:avLst/>
          </a:prstGeom>
          <a:noFill/>
        </p:spPr>
        <p:txBody>
          <a:bodyPr wrap="square" rtlCol="0" anchor="t">
            <a:spAutoFit/>
          </a:bodyPr>
          <a:lstStyle/>
          <a:p>
            <a:r>
              <a:rPr sz="2400"/>
              <a:t>1.锻炼结束后，他更新了自己的</a:t>
            </a:r>
            <a:r>
              <a:rPr sz="2400" u="sng">
                <a:solidFill>
                  <a:srgbClr val="FF0000"/>
                </a:solidFill>
              </a:rPr>
              <a:t>健身日志</a:t>
            </a:r>
            <a:r>
              <a:rPr sz="2400"/>
              <a:t>。</a:t>
            </a:r>
            <a:endParaRPr sz="2400"/>
          </a:p>
          <a:p>
            <a:pPr marL="342900" indent="-342900">
              <a:buFont typeface="Arial" panose="020B0604020202020204" pitchFamily="34" charset="0"/>
              <a:buChar char="•"/>
            </a:pPr>
            <a:r>
              <a:rPr sz="2400"/>
              <a:t>After finishing his workout, he updated his</a:t>
            </a:r>
            <a:r>
              <a:rPr sz="2400" u="sng">
                <a:solidFill>
                  <a:srgbClr val="FF0000"/>
                </a:solidFill>
              </a:rPr>
              <a:t> fitness log</a:t>
            </a:r>
            <a:r>
              <a:rPr sz="2400"/>
              <a:t>.</a:t>
            </a:r>
            <a:endParaRPr sz="2400"/>
          </a:p>
          <a:p>
            <a:r>
              <a:rPr sz="2400"/>
              <a:t>2.他们</a:t>
            </a:r>
            <a:r>
              <a:rPr sz="2400" u="sng">
                <a:solidFill>
                  <a:srgbClr val="FF0000"/>
                </a:solidFill>
              </a:rPr>
              <a:t>把每个人和每件事都记录</a:t>
            </a:r>
            <a:r>
              <a:rPr sz="2400"/>
              <a:t>在博客上。</a:t>
            </a:r>
            <a:endParaRPr sz="2400"/>
          </a:p>
          <a:p>
            <a:pPr marL="342900" indent="-342900">
              <a:buFont typeface="Arial" panose="020B0604020202020204" pitchFamily="34" charset="0"/>
              <a:buChar char="•"/>
            </a:pPr>
            <a:r>
              <a:rPr sz="2400"/>
              <a:t>They </a:t>
            </a:r>
            <a:r>
              <a:rPr sz="2400" u="sng">
                <a:solidFill>
                  <a:srgbClr val="FF0000"/>
                </a:solidFill>
              </a:rPr>
              <a:t>log everyone and everything</a:t>
            </a:r>
            <a:r>
              <a:rPr sz="2400"/>
              <a:t> on the blog.</a:t>
            </a:r>
            <a:endParaRPr sz="2400"/>
          </a:p>
          <a:p>
            <a:r>
              <a:rPr sz="2400"/>
              <a:t>3.如果你想获得更多的信息，你可以</a:t>
            </a:r>
            <a:r>
              <a:rPr sz="2400" u="sng">
                <a:solidFill>
                  <a:srgbClr val="FF0000"/>
                </a:solidFill>
              </a:rPr>
              <a:t>登录</a:t>
            </a:r>
            <a:r>
              <a:rPr sz="2400"/>
              <a:t>我们在互联</a:t>
            </a:r>
            <a:endParaRPr sz="2400"/>
          </a:p>
          <a:p>
            <a:r>
              <a:rPr sz="2400"/>
              <a:t>网上的主页。</a:t>
            </a:r>
            <a:endParaRPr sz="2400"/>
          </a:p>
          <a:p>
            <a:pPr marL="342900" indent="-342900">
              <a:buFont typeface="Arial" panose="020B0604020202020204" pitchFamily="34" charset="0"/>
              <a:buChar char="•"/>
            </a:pPr>
            <a:r>
              <a:rPr sz="2400"/>
              <a:t>If you want to get further information, you can </a:t>
            </a:r>
            <a:r>
              <a:rPr sz="2400" u="sng">
                <a:solidFill>
                  <a:srgbClr val="FF0000"/>
                </a:solidFill>
              </a:rPr>
              <a:t>log in </a:t>
            </a:r>
            <a:r>
              <a:rPr sz="2400"/>
              <a:t>our</a:t>
            </a:r>
            <a:endParaRPr sz="2400"/>
          </a:p>
          <a:p>
            <a:r>
              <a:rPr sz="2400"/>
              <a:t>home page on the Internet.</a:t>
            </a:r>
            <a:endParaRPr sz="2400"/>
          </a:p>
          <a:p>
            <a:r>
              <a:rPr sz="2400"/>
              <a:t>4.</a:t>
            </a:r>
            <a:r>
              <a:rPr lang="zh-CN" sz="2400" u="sng">
                <a:solidFill>
                  <a:srgbClr val="FF0000"/>
                </a:solidFill>
              </a:rPr>
              <a:t>篝火</a:t>
            </a:r>
            <a:r>
              <a:rPr sz="2400"/>
              <a:t>欢快地燃烧着。</a:t>
            </a:r>
            <a:endParaRPr sz="2400"/>
          </a:p>
          <a:p>
            <a:pPr marL="342900" indent="-342900">
              <a:buFont typeface="Arial" panose="020B0604020202020204" pitchFamily="34" charset="0"/>
              <a:buChar char="•"/>
            </a:pPr>
            <a:r>
              <a:rPr sz="2400"/>
              <a:t>The</a:t>
            </a:r>
            <a:r>
              <a:rPr sz="2400" u="sng">
                <a:solidFill>
                  <a:srgbClr val="FF0000"/>
                </a:solidFill>
              </a:rPr>
              <a:t> log fire</a:t>
            </a:r>
            <a:r>
              <a:rPr sz="2400"/>
              <a:t> was blazing merrily.</a:t>
            </a:r>
            <a:endParaRPr sz="2400"/>
          </a:p>
          <a:p>
            <a:r>
              <a:rPr sz="2400"/>
              <a:t>5.《逃出大英博物馆》由两位中国</a:t>
            </a:r>
            <a:r>
              <a:rPr sz="2400" u="sng">
                <a:solidFill>
                  <a:srgbClr val="FF0000"/>
                </a:solidFill>
              </a:rPr>
              <a:t>视频博主</a:t>
            </a:r>
            <a:r>
              <a:rPr sz="2400"/>
              <a:t>执导，</a:t>
            </a:r>
            <a:endParaRPr sz="2400"/>
          </a:p>
          <a:p>
            <a:r>
              <a:rPr sz="2400"/>
              <a:t>讲述了一件中国文物如何从大英博物馆逃出并回到</a:t>
            </a:r>
            <a:endParaRPr sz="2400"/>
          </a:p>
          <a:p>
            <a:r>
              <a:rPr sz="2400"/>
              <a:t>中国的故事。</a:t>
            </a:r>
            <a:endParaRPr sz="2400"/>
          </a:p>
          <a:p>
            <a:pPr marL="342900" indent="-342900">
              <a:buFont typeface="Arial" panose="020B0604020202020204" pitchFamily="34" charset="0"/>
              <a:buChar char="•"/>
            </a:pPr>
            <a:r>
              <a:rPr sz="2400"/>
              <a:t>Directed by two Chinese </a:t>
            </a:r>
            <a:r>
              <a:rPr sz="2400" u="sng">
                <a:solidFill>
                  <a:srgbClr val="FF0000"/>
                </a:solidFill>
              </a:rPr>
              <a:t>vloggers</a:t>
            </a:r>
            <a:r>
              <a:rPr sz="2400"/>
              <a:t>, Escape from the British </a:t>
            </a:r>
            <a:endParaRPr sz="2400"/>
          </a:p>
          <a:p>
            <a:r>
              <a:rPr sz="2400"/>
              <a:t>Museum tells the story of how a Chinese cultural relic escape </a:t>
            </a:r>
            <a:endParaRPr sz="2400"/>
          </a:p>
          <a:p>
            <a:r>
              <a:rPr sz="2400"/>
              <a:t>from the British Museum and finds its way back to China.</a:t>
            </a:r>
            <a:endParaRPr sz="2400"/>
          </a:p>
        </p:txBody>
      </p:sp>
      <p:pic>
        <p:nvPicPr>
          <p:cNvPr id="140" name="图片 139"/>
          <p:cNvPicPr/>
          <p:nvPr/>
        </p:nvPicPr>
        <p:blipFill>
          <a:blip r:embed="rId4"/>
          <a:stretch>
            <a:fillRect/>
          </a:stretch>
        </p:blipFill>
        <p:spPr>
          <a:xfrm>
            <a:off x="48895" y="826135"/>
            <a:ext cx="3431540" cy="2974975"/>
          </a:xfrm>
          <a:prstGeom prst="rect">
            <a:avLst/>
          </a:prstGeom>
          <a:noFill/>
          <a:ln w="9525">
            <a:noFill/>
          </a:ln>
        </p:spPr>
      </p:pic>
      <p:pic>
        <p:nvPicPr>
          <p:cNvPr id="2" name="图片 1"/>
          <p:cNvPicPr>
            <a:picLocks noChangeAspect="1"/>
          </p:cNvPicPr>
          <p:nvPr>
            <p:custDataLst>
              <p:tags r:id="rId5"/>
            </p:custDataLst>
          </p:nvPr>
        </p:nvPicPr>
        <p:blipFill>
          <a:blip r:embed="rId6"/>
          <a:stretch>
            <a:fillRect/>
          </a:stretch>
        </p:blipFill>
        <p:spPr>
          <a:xfrm>
            <a:off x="49530" y="3809365"/>
            <a:ext cx="3514725" cy="31286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linds(horizont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blinds(horizontal)">
                                      <p:cBhvr>
                                        <p:cTn id="35" dur="500"/>
                                        <p:tgtEl>
                                          <p:spTgt spid="3">
                                            <p:txEl>
                                              <p:pRg st="13" end="13"/>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4" end="14"/>
                                            </p:txEl>
                                          </p:spTgt>
                                        </p:tgtEl>
                                        <p:attrNameLst>
                                          <p:attrName>style.visibility</p:attrName>
                                        </p:attrNameLst>
                                      </p:cBhvr>
                                      <p:to>
                                        <p:strVal val="visible"/>
                                      </p:to>
                                    </p:set>
                                    <p:animEffect transition="in" filter="blinds(horizontal)">
                                      <p:cBhvr>
                                        <p:cTn id="38" dur="500"/>
                                        <p:tgtEl>
                                          <p:spTgt spid="3">
                                            <p:txEl>
                                              <p:pRg st="14" end="14"/>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animEffect transition="in" filter="blinds(horizontal)">
                                      <p:cBhvr>
                                        <p:cTn id="41"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p:cNvPicPr/>
          <p:nvPr/>
        </p:nvPicPr>
        <p:blipFill>
          <a:blip r:embed="rId1"/>
          <a:stretch>
            <a:fillRect/>
          </a:stretch>
        </p:blipFill>
        <p:spPr>
          <a:xfrm>
            <a:off x="853440" y="3923665"/>
            <a:ext cx="4984115" cy="3145790"/>
          </a:xfrm>
          <a:prstGeom prst="rect">
            <a:avLst/>
          </a:prstGeom>
          <a:noFill/>
          <a:ln w="9525">
            <a:noFill/>
          </a:ln>
        </p:spPr>
      </p:pic>
      <p:cxnSp>
        <p:nvCxnSpPr>
          <p:cNvPr id="18" name="直接连接符 17"/>
          <p:cNvCxnSpPr>
            <a:cxnSpLocks noChangeShapeType="1"/>
          </p:cNvCxnSpPr>
          <p:nvPr>
            <p:custDataLst>
              <p:tags r:id="rId2"/>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marine/məˈri:n/    a.海的;海产的;海生的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3655060"/>
          </a:xfrm>
          <a:prstGeom prst="rect">
            <a:avLst/>
          </a:prstGeom>
          <a:noFill/>
        </p:spPr>
        <p:txBody>
          <a:bodyPr wrap="square" rtlCol="0" anchor="t">
            <a:spAutoFit/>
          </a:bodyPr>
          <a:lstStyle/>
          <a:p>
            <a:r>
              <a:rPr sz="2400"/>
              <a:t>1.海洋覆盖了地球表面的70%以上，对维持地球上的生命起着关键作用。首先，海洋影响着我们的气候，对人类的生存至关重要。此外，海洋还支持着大量</a:t>
            </a:r>
            <a:r>
              <a:rPr sz="2400" u="sng">
                <a:solidFill>
                  <a:srgbClr val="FF0000"/>
                </a:solidFill>
              </a:rPr>
              <a:t>海洋生物</a:t>
            </a:r>
            <a:r>
              <a:rPr sz="2400"/>
              <a:t>，它们对维持生态平衡至关重要。此外，海洋是全球数百万人的重要食物来源。</a:t>
            </a:r>
            <a:r>
              <a:rPr sz="2400" baseline="30000">
                <a:sym typeface="+mn-ea"/>
              </a:rPr>
              <a:t>2022年全国甲卷应用文“世界海洋日征文投稿”</a:t>
            </a:r>
            <a:endParaRPr sz="2400" baseline="30000"/>
          </a:p>
          <a:p>
            <a:pPr marL="342900" indent="-342900">
              <a:buFont typeface="Arial" panose="020B0604020202020204" pitchFamily="34" charset="0"/>
              <a:buChar char="•"/>
            </a:pPr>
            <a:r>
              <a:rPr sz="2400"/>
              <a:t>Covering over 70% of the Earth’s surface, oceans play a key role in sustaining life on our planet. First and foremost, oceans influence our climate, making them essential for human survival. Additionally, oceans support a vast array of </a:t>
            </a:r>
            <a:r>
              <a:rPr sz="2400" u="sng">
                <a:solidFill>
                  <a:srgbClr val="FF0000"/>
                </a:solidFill>
              </a:rPr>
              <a:t>marine life</a:t>
            </a:r>
            <a:r>
              <a:rPr sz="2400"/>
              <a:t>, which are a vital for maintaining ecological balance. Moreover, oceans are a crucial source of food for millions of people globally.(海洋重要性）</a:t>
            </a:r>
            <a:endParaRPr sz="2400"/>
          </a:p>
          <a:p>
            <a:endParaRPr sz="2400"/>
          </a:p>
        </p:txBody>
      </p:sp>
      <p:pic>
        <p:nvPicPr>
          <p:cNvPr id="2" name="图片 1" descr="World Oceans Day"/>
          <p:cNvPicPr>
            <a:picLocks noChangeAspect="1"/>
          </p:cNvPicPr>
          <p:nvPr/>
        </p:nvPicPr>
        <p:blipFill>
          <a:blip r:embed="rId5"/>
          <a:stretch>
            <a:fillRect/>
          </a:stretch>
        </p:blipFill>
        <p:spPr>
          <a:xfrm>
            <a:off x="6674485" y="3776345"/>
            <a:ext cx="5137785" cy="30816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marine/məˈri:n/    a.海的;海产的;海生的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5132705"/>
          </a:xfrm>
          <a:prstGeom prst="rect">
            <a:avLst/>
          </a:prstGeom>
          <a:noFill/>
        </p:spPr>
        <p:txBody>
          <a:bodyPr wrap="square" rtlCol="0" anchor="t">
            <a:spAutoFit/>
          </a:bodyPr>
          <a:lstStyle/>
          <a:p>
            <a:r>
              <a:rPr sz="2400"/>
              <a:t>2.不幸的是，我们的海洋正</a:t>
            </a:r>
            <a:r>
              <a:rPr sz="2400" u="sng">
                <a:solidFill>
                  <a:srgbClr val="7030A0"/>
                </a:solidFill>
              </a:rPr>
              <a:t>面临各种威胁</a:t>
            </a:r>
            <a:r>
              <a:rPr sz="2400"/>
              <a:t>，</a:t>
            </a:r>
            <a:endParaRPr sz="2400"/>
          </a:p>
          <a:p>
            <a:r>
              <a:rPr sz="2400"/>
              <a:t>如</a:t>
            </a:r>
            <a:r>
              <a:rPr sz="2400" u="sng">
                <a:solidFill>
                  <a:srgbClr val="7030A0"/>
                </a:solidFill>
              </a:rPr>
              <a:t>过度捕捞、石油泄漏、塑料污染和栖息地破坏</a:t>
            </a:r>
            <a:r>
              <a:rPr sz="2400"/>
              <a:t>。</a:t>
            </a:r>
            <a:endParaRPr sz="2400"/>
          </a:p>
          <a:p>
            <a:r>
              <a:rPr sz="2400" baseline="30000">
                <a:sym typeface="+mn-ea"/>
              </a:rPr>
              <a:t>2022年全国甲卷应用文“世界海洋日征文投稿”</a:t>
            </a:r>
            <a:endParaRPr sz="2400" baseline="30000"/>
          </a:p>
          <a:p>
            <a:pPr marL="342900" indent="-342900">
              <a:buFont typeface="Arial" panose="020B0604020202020204" pitchFamily="34" charset="0"/>
              <a:buChar char="•"/>
            </a:pPr>
            <a:r>
              <a:rPr sz="2400"/>
              <a:t>Unfortunately, our oceans are </a:t>
            </a:r>
            <a:r>
              <a:rPr sz="2400" u="sng">
                <a:solidFill>
                  <a:srgbClr val="7030A0"/>
                </a:solidFill>
              </a:rPr>
              <a:t>under various threats</a:t>
            </a:r>
            <a:r>
              <a:rPr sz="2400"/>
              <a:t>, </a:t>
            </a:r>
            <a:endParaRPr sz="2400"/>
          </a:p>
          <a:p>
            <a:r>
              <a:rPr sz="2400"/>
              <a:t>such as </a:t>
            </a:r>
            <a:r>
              <a:rPr sz="2400" u="sng">
                <a:solidFill>
                  <a:srgbClr val="7030A0"/>
                </a:solidFill>
              </a:rPr>
              <a:t>overfishing, oil spilling, plastic pollution and </a:t>
            </a:r>
            <a:endParaRPr sz="2400" u="sng">
              <a:solidFill>
                <a:srgbClr val="7030A0"/>
              </a:solidFill>
            </a:endParaRPr>
          </a:p>
          <a:p>
            <a:r>
              <a:rPr sz="2400" u="sng">
                <a:solidFill>
                  <a:srgbClr val="7030A0"/>
                </a:solidFill>
              </a:rPr>
              <a:t>habitat destruction.</a:t>
            </a:r>
            <a:r>
              <a:rPr sz="2400"/>
              <a:t> （海洋面对的危机）</a:t>
            </a:r>
            <a:endParaRPr sz="2400"/>
          </a:p>
          <a:p>
            <a:endParaRPr sz="2400"/>
          </a:p>
          <a:p>
            <a:r>
              <a:rPr sz="2400"/>
              <a:t>3.首先，迫切需要让人们意识到保护海洋的重要性。</a:t>
            </a:r>
            <a:endParaRPr sz="2400"/>
          </a:p>
          <a:p>
            <a:r>
              <a:rPr sz="2400"/>
              <a:t>同时，我们赞赏政府采取切实措施</a:t>
            </a:r>
            <a:r>
              <a:rPr sz="2400" u="sng">
                <a:solidFill>
                  <a:srgbClr val="FF0000"/>
                </a:solidFill>
              </a:rPr>
              <a:t>保护海洋生态的共</a:t>
            </a:r>
            <a:endParaRPr sz="2400" u="sng">
              <a:solidFill>
                <a:srgbClr val="FF0000"/>
              </a:solidFill>
            </a:endParaRPr>
          </a:p>
          <a:p>
            <a:r>
              <a:rPr sz="2400" u="sng">
                <a:solidFill>
                  <a:srgbClr val="FF0000"/>
                </a:solidFill>
              </a:rPr>
              <a:t>存</a:t>
            </a:r>
            <a:r>
              <a:rPr sz="2400"/>
              <a:t>。</a:t>
            </a:r>
            <a:r>
              <a:rPr sz="2400" baseline="30000">
                <a:sym typeface="+mn-ea"/>
              </a:rPr>
              <a:t>2022年全国甲卷应用文“世界海洋日征文投稿”</a:t>
            </a:r>
            <a:endParaRPr sz="2400" baseline="30000"/>
          </a:p>
          <a:p>
            <a:pPr marL="342900" indent="-342900">
              <a:buFont typeface="Arial" panose="020B0604020202020204" pitchFamily="34" charset="0"/>
              <a:buChar char="•"/>
            </a:pPr>
            <a:r>
              <a:rPr sz="2400"/>
              <a:t>First of all, there is an urgent need to make people aware</a:t>
            </a:r>
            <a:endParaRPr sz="2400"/>
          </a:p>
          <a:p>
            <a:r>
              <a:rPr sz="2400"/>
              <a:t> of the importance of protecting the ocean.Meanwhile,</a:t>
            </a:r>
            <a:endParaRPr sz="2400"/>
          </a:p>
          <a:p>
            <a:r>
              <a:rPr sz="2400"/>
              <a:t> we applaud the government for taking practical measures</a:t>
            </a:r>
            <a:endParaRPr sz="2400"/>
          </a:p>
          <a:p>
            <a:r>
              <a:rPr sz="2400"/>
              <a:t> to </a:t>
            </a:r>
            <a:r>
              <a:rPr sz="2400" u="sng">
                <a:solidFill>
                  <a:srgbClr val="FF0000"/>
                </a:solidFill>
              </a:rPr>
              <a:t>preserve the co-existence of marine ecology</a:t>
            </a:r>
            <a:r>
              <a:rPr sz="2400"/>
              <a:t>.（海洋保护措施）</a:t>
            </a:r>
            <a:endParaRPr sz="2400"/>
          </a:p>
        </p:txBody>
      </p:sp>
      <p:pic>
        <p:nvPicPr>
          <p:cNvPr id="143" name="图片 142"/>
          <p:cNvPicPr/>
          <p:nvPr/>
        </p:nvPicPr>
        <p:blipFill>
          <a:blip r:embed="rId4"/>
          <a:stretch>
            <a:fillRect/>
          </a:stretch>
        </p:blipFill>
        <p:spPr>
          <a:xfrm>
            <a:off x="9027160" y="-635"/>
            <a:ext cx="3168015" cy="2250440"/>
          </a:xfrm>
          <a:prstGeom prst="rect">
            <a:avLst/>
          </a:prstGeom>
          <a:noFill/>
          <a:ln w="9525">
            <a:noFill/>
          </a:ln>
        </p:spPr>
      </p:pic>
      <p:pic>
        <p:nvPicPr>
          <p:cNvPr id="145" name="图片 144"/>
          <p:cNvPicPr/>
          <p:nvPr/>
        </p:nvPicPr>
        <p:blipFill>
          <a:blip r:embed="rId5"/>
          <a:stretch>
            <a:fillRect/>
          </a:stretch>
        </p:blipFill>
        <p:spPr>
          <a:xfrm>
            <a:off x="8977630" y="2249805"/>
            <a:ext cx="3185160" cy="2454275"/>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8913495" y="4581525"/>
            <a:ext cx="3281680" cy="2266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blinds(horizontal)">
                                      <p:cBhvr>
                                        <p:cTn id="23" dur="500"/>
                                        <p:tgtEl>
                                          <p:spTgt spid="3">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blinds(horizontal)">
                                      <p:cBhvr>
                                        <p:cTn id="26" dur="500"/>
                                        <p:tgtEl>
                                          <p:spTgt spid="3">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blinds(horizontal)">
                                      <p:cBhvr>
                                        <p:cTn id="29" dur="500"/>
                                        <p:tgtEl>
                                          <p:spTgt spid="3">
                                            <p:txEl>
                                              <p:pRg st="12" end="12"/>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marine/məˈri:n/    a.海的;海产的;海生的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3167380" y="836930"/>
            <a:ext cx="8874760" cy="6247864"/>
          </a:xfrm>
          <a:prstGeom prst="rect">
            <a:avLst/>
          </a:prstGeom>
          <a:noFill/>
        </p:spPr>
        <p:txBody>
          <a:bodyPr wrap="square" rtlCol="0" anchor="t">
            <a:spAutoFit/>
          </a:bodyPr>
          <a:lstStyle/>
          <a:p>
            <a:r>
              <a:rPr sz="2400" dirty="0"/>
              <a:t>4.首先，</a:t>
            </a:r>
            <a:r>
              <a:rPr sz="2400" u="sng" dirty="0">
                <a:solidFill>
                  <a:srgbClr val="7030A0"/>
                </a:solidFill>
              </a:rPr>
              <a:t>通过支持</a:t>
            </a:r>
            <a:r>
              <a:rPr sz="2400" dirty="0"/>
              <a:t>减少塑料污染和应对气候变化等</a:t>
            </a:r>
            <a:r>
              <a:rPr sz="2400" u="sng" dirty="0">
                <a:solidFill>
                  <a:srgbClr val="7030A0"/>
                </a:solidFill>
              </a:rPr>
              <a:t>举措</a:t>
            </a:r>
            <a:r>
              <a:rPr sz="2400" dirty="0"/>
              <a:t>，我们可以帮助确保我们的海洋仍然是地球上所有生命的奇迹和生计之源。更重要的是，我们也可以</a:t>
            </a:r>
            <a:r>
              <a:rPr sz="2400" u="sng" dirty="0">
                <a:solidFill>
                  <a:srgbClr val="7030A0"/>
                </a:solidFill>
              </a:rPr>
              <a:t>分发传单</a:t>
            </a:r>
            <a:r>
              <a:rPr sz="2400" dirty="0"/>
              <a:t>，呼吁更多的人保护海洋。</a:t>
            </a:r>
            <a:r>
              <a:rPr sz="2400" baseline="30000" dirty="0">
                <a:sym typeface="+mn-ea"/>
              </a:rPr>
              <a:t>2022年全国甲卷应用文“世界海洋日征文投稿”</a:t>
            </a:r>
            <a:endParaRPr sz="2400" baseline="30000" dirty="0"/>
          </a:p>
          <a:p>
            <a:pPr marL="342900" indent="-342900">
              <a:buFont typeface="Arial" panose="020B0604020202020204" pitchFamily="34" charset="0"/>
              <a:buChar char="•"/>
            </a:pPr>
            <a:r>
              <a:rPr sz="2400" dirty="0"/>
              <a:t>First,</a:t>
            </a:r>
            <a:r>
              <a:rPr lang="en-US" sz="2400" dirty="0"/>
              <a:t> </a:t>
            </a:r>
            <a:r>
              <a:rPr sz="2400" u="sng" dirty="0">
                <a:solidFill>
                  <a:srgbClr val="7030A0"/>
                </a:solidFill>
              </a:rPr>
              <a:t>by supporting initiatives</a:t>
            </a:r>
            <a:r>
              <a:rPr sz="2400" dirty="0"/>
              <a:t> like reducing plastic pollution and combating climate change, we can help to ensure that our oceans remain a source of wonder and sustenance for all life on Earth. What’s more, we can also </a:t>
            </a:r>
            <a:r>
              <a:rPr sz="2400" u="sng" dirty="0">
                <a:solidFill>
                  <a:srgbClr val="7030A0"/>
                </a:solidFill>
              </a:rPr>
              <a:t>hand out leaflets</a:t>
            </a:r>
            <a:r>
              <a:rPr sz="2400" dirty="0"/>
              <a:t> to call on more people to protect the</a:t>
            </a:r>
            <a:r>
              <a:rPr lang="en-US" sz="2400" dirty="0"/>
              <a:t> </a:t>
            </a:r>
            <a:r>
              <a:rPr sz="2400" dirty="0"/>
              <a:t>ocean. （</a:t>
            </a:r>
            <a:r>
              <a:rPr sz="2400" dirty="0" err="1"/>
              <a:t>海洋保护措施</a:t>
            </a:r>
            <a:r>
              <a:rPr sz="2400" dirty="0"/>
              <a:t>）</a:t>
            </a:r>
            <a:endParaRPr sz="2400" dirty="0"/>
          </a:p>
          <a:p>
            <a:endParaRPr sz="2400" dirty="0"/>
          </a:p>
          <a:p>
            <a:r>
              <a:rPr sz="2400" dirty="0"/>
              <a:t>5.总之，保护海洋是</a:t>
            </a:r>
            <a:r>
              <a:rPr sz="2400" u="sng" dirty="0">
                <a:solidFill>
                  <a:srgbClr val="7030A0"/>
                </a:solidFill>
              </a:rPr>
              <a:t>我们的</a:t>
            </a:r>
            <a:r>
              <a:rPr lang="zh-CN" altLang="en-US" sz="2400" b="1" u="sng" dirty="0">
                <a:solidFill>
                  <a:srgbClr val="7030A0"/>
                </a:solidFill>
              </a:rPr>
              <a:t>共有的一份</a:t>
            </a:r>
            <a:r>
              <a:rPr sz="2400" u="sng" dirty="0">
                <a:solidFill>
                  <a:schemeClr val="accent4"/>
                </a:solidFill>
              </a:rPr>
              <a:t>责</a:t>
            </a:r>
            <a:r>
              <a:rPr sz="2400" u="sng" dirty="0">
                <a:solidFill>
                  <a:srgbClr val="7030A0"/>
                </a:solidFill>
              </a:rPr>
              <a:t>任</a:t>
            </a:r>
            <a:r>
              <a:rPr sz="2400" dirty="0"/>
              <a:t>。值此庆祝世界海洋日之际，让我们承诺采取大大小小的行动，为子孙后代保护我们的海洋。</a:t>
            </a:r>
            <a:r>
              <a:rPr sz="2400" baseline="30000" dirty="0"/>
              <a:t>2022年全国甲卷应用文“世界海洋日征文投稿”</a:t>
            </a:r>
            <a:endParaRPr sz="2400" baseline="30000" dirty="0"/>
          </a:p>
          <a:p>
            <a:pPr marL="342900" indent="-342900">
              <a:buFont typeface="Arial" panose="020B0604020202020204" pitchFamily="34" charset="0"/>
              <a:buChar char="•"/>
            </a:pPr>
            <a:r>
              <a:rPr sz="2400" dirty="0"/>
              <a:t>In conclusion, preserving oceans is </a:t>
            </a:r>
            <a:r>
              <a:rPr sz="2400" u="sng" dirty="0">
                <a:solidFill>
                  <a:srgbClr val="7030A0"/>
                </a:solidFill>
              </a:rPr>
              <a:t>our collective duty</a:t>
            </a:r>
            <a:r>
              <a:rPr sz="2400" dirty="0"/>
              <a:t>. As we celebrate World Oceans Day, let’s commit to actions, both big and small to safeguard our oceans for future generations.（</a:t>
            </a:r>
            <a:r>
              <a:rPr sz="2400" dirty="0" err="1"/>
              <a:t>海洋保护的呼吁</a:t>
            </a:r>
            <a:r>
              <a:rPr sz="2400" dirty="0"/>
              <a:t>）</a:t>
            </a:r>
            <a:endParaRPr sz="2400" dirty="0"/>
          </a:p>
        </p:txBody>
      </p:sp>
      <p:pic>
        <p:nvPicPr>
          <p:cNvPr id="120" name="图片 119"/>
          <p:cNvPicPr/>
          <p:nvPr>
            <p:custDataLst>
              <p:tags r:id="rId4"/>
            </p:custDataLst>
          </p:nvPr>
        </p:nvPicPr>
        <p:blipFill>
          <a:blip r:embed="rId5"/>
          <a:stretch>
            <a:fillRect/>
          </a:stretch>
        </p:blipFill>
        <p:spPr>
          <a:xfrm>
            <a:off x="48895" y="836930"/>
            <a:ext cx="3060700" cy="2755900"/>
          </a:xfrm>
          <a:prstGeom prst="rect">
            <a:avLst/>
          </a:prstGeom>
          <a:noFill/>
          <a:ln w="9525">
            <a:noFill/>
          </a:ln>
        </p:spPr>
      </p:pic>
      <p:pic>
        <p:nvPicPr>
          <p:cNvPr id="146" name="图片 145"/>
          <p:cNvPicPr/>
          <p:nvPr/>
        </p:nvPicPr>
        <p:blipFill>
          <a:blip r:embed="rId6"/>
          <a:stretch>
            <a:fillRect/>
          </a:stretch>
        </p:blipFill>
        <p:spPr>
          <a:xfrm>
            <a:off x="5907088" y="3238500"/>
            <a:ext cx="381000" cy="381000"/>
          </a:xfrm>
          <a:prstGeom prst="rect">
            <a:avLst/>
          </a:prstGeom>
          <a:noFill/>
        </p:spPr>
      </p:pic>
      <p:pic>
        <p:nvPicPr>
          <p:cNvPr id="2" name="图片 1"/>
          <p:cNvPicPr>
            <a:picLocks noChangeAspect="1"/>
          </p:cNvPicPr>
          <p:nvPr>
            <p:custDataLst>
              <p:tags r:id="rId7"/>
            </p:custDataLst>
          </p:nvPr>
        </p:nvPicPr>
        <p:blipFill>
          <a:blip r:embed="rId8"/>
          <a:stretch>
            <a:fillRect/>
          </a:stretch>
        </p:blipFill>
        <p:spPr>
          <a:xfrm>
            <a:off x="-20320" y="3601085"/>
            <a:ext cx="3183255" cy="3224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rPr>
              <a:t>arrest/əˈrest/ n.逮捕;拘留 vt.逮捕;拘留</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11752580" cy="4154170"/>
          </a:xfrm>
          <a:prstGeom prst="rect">
            <a:avLst/>
          </a:prstGeom>
          <a:noFill/>
        </p:spPr>
        <p:txBody>
          <a:bodyPr wrap="square" rtlCol="0" anchor="t">
            <a:spAutoFit/>
          </a:bodyPr>
          <a:lstStyle/>
          <a:p>
            <a:r>
              <a:rPr sz="2400"/>
              <a:t>1.他因与抢劫案有关而</a:t>
            </a:r>
            <a:r>
              <a:rPr sz="2400" u="sng">
                <a:solidFill>
                  <a:srgbClr val="FF0000"/>
                </a:solidFill>
              </a:rPr>
              <a:t>被捕</a:t>
            </a:r>
            <a:r>
              <a:rPr sz="2400"/>
              <a:t>。</a:t>
            </a:r>
            <a:endParaRPr sz="2400"/>
          </a:p>
          <a:p>
            <a:pPr marL="342900" indent="-342900">
              <a:buFont typeface="Arial" panose="020B0604020202020204" pitchFamily="34" charset="0"/>
              <a:buChar char="•"/>
            </a:pPr>
            <a:r>
              <a:rPr sz="2400"/>
              <a:t>He</a:t>
            </a:r>
            <a:r>
              <a:rPr sz="2400" u="sng">
                <a:solidFill>
                  <a:srgbClr val="FF0000"/>
                </a:solidFill>
              </a:rPr>
              <a:t> has been arrested </a:t>
            </a:r>
            <a:r>
              <a:rPr sz="2400"/>
              <a:t>in connection with the robbery.</a:t>
            </a:r>
            <a:endParaRPr sz="2400"/>
          </a:p>
          <a:p>
            <a:endParaRPr sz="2400"/>
          </a:p>
          <a:p>
            <a:r>
              <a:rPr sz="2400"/>
              <a:t>2.正在这时，一阵低沉的敲门声</a:t>
            </a:r>
            <a:r>
              <a:rPr sz="2400" u="sng">
                <a:solidFill>
                  <a:srgbClr val="FF0000"/>
                </a:solidFill>
              </a:rPr>
              <a:t>引起了他的注意</a:t>
            </a:r>
            <a:r>
              <a:rPr sz="2400"/>
              <a:t>。</a:t>
            </a:r>
            <a:endParaRPr sz="2400"/>
          </a:p>
          <a:p>
            <a:pPr marL="342900" indent="-342900">
              <a:buFont typeface="Arial" panose="020B0604020202020204" pitchFamily="34" charset="0"/>
              <a:buChar char="•"/>
            </a:pPr>
            <a:r>
              <a:rPr sz="2400"/>
              <a:t>At that moment, a low knocking at the door </a:t>
            </a:r>
            <a:r>
              <a:rPr sz="2400" u="sng">
                <a:solidFill>
                  <a:srgbClr val="FF0000"/>
                </a:solidFill>
              </a:rPr>
              <a:t>arrested</a:t>
            </a:r>
            <a:endParaRPr sz="2400" u="sng">
              <a:solidFill>
                <a:srgbClr val="FF0000"/>
              </a:solidFill>
            </a:endParaRPr>
          </a:p>
          <a:p>
            <a:r>
              <a:rPr sz="2400" u="sng">
                <a:solidFill>
                  <a:srgbClr val="FF0000"/>
                </a:solidFill>
              </a:rPr>
              <a:t> his attention.</a:t>
            </a:r>
            <a:endParaRPr sz="2400" u="sng">
              <a:solidFill>
                <a:srgbClr val="FF0000"/>
              </a:solidFill>
            </a:endParaRPr>
          </a:p>
          <a:p>
            <a:endParaRPr sz="2400"/>
          </a:p>
          <a:p>
            <a:r>
              <a:rPr sz="2400"/>
              <a:t>3.那个小男孩</a:t>
            </a:r>
            <a:r>
              <a:rPr sz="2400" u="sng">
                <a:solidFill>
                  <a:srgbClr val="FF0000"/>
                </a:solidFill>
              </a:rPr>
              <a:t>被最新的电子玩具吸引住了</a:t>
            </a:r>
            <a:r>
              <a:rPr sz="2400"/>
              <a:t>，一动不动</a:t>
            </a:r>
            <a:endParaRPr sz="2400"/>
          </a:p>
          <a:p>
            <a:r>
              <a:rPr sz="2400"/>
              <a:t>地站在窗前。</a:t>
            </a:r>
            <a:endParaRPr sz="2400"/>
          </a:p>
          <a:p>
            <a:pPr marL="342900" indent="-342900">
              <a:buFont typeface="Arial" panose="020B0604020202020204" pitchFamily="34" charset="0"/>
              <a:buChar char="•"/>
            </a:pPr>
            <a:r>
              <a:rPr sz="2400" u="sng">
                <a:solidFill>
                  <a:srgbClr val="FF0000"/>
                </a:solidFill>
              </a:rPr>
              <a:t>Arrested by the latest electronic toys</a:t>
            </a:r>
            <a:r>
              <a:rPr sz="2400"/>
              <a:t>, the little boy stood </a:t>
            </a:r>
            <a:endParaRPr sz="2400"/>
          </a:p>
          <a:p>
            <a:r>
              <a:rPr sz="2400"/>
              <a:t>in front of the windows without moving.</a:t>
            </a:r>
            <a:endParaRPr sz="2400"/>
          </a:p>
        </p:txBody>
      </p:sp>
      <p:pic>
        <p:nvPicPr>
          <p:cNvPr id="149" name="图片 148"/>
          <p:cNvPicPr/>
          <p:nvPr/>
        </p:nvPicPr>
        <p:blipFill>
          <a:blip r:embed="rId4"/>
          <a:stretch>
            <a:fillRect/>
          </a:stretch>
        </p:blipFill>
        <p:spPr>
          <a:xfrm>
            <a:off x="8185468" y="836930"/>
            <a:ext cx="3975100" cy="3975100"/>
          </a:xfrm>
          <a:prstGeom prst="rect">
            <a:avLst/>
          </a:prstGeom>
          <a:noFill/>
          <a:ln w="9525">
            <a:noFill/>
          </a:ln>
        </p:spPr>
      </p:pic>
      <p:pic>
        <p:nvPicPr>
          <p:cNvPr id="152" name="图片 151"/>
          <p:cNvPicPr/>
          <p:nvPr/>
        </p:nvPicPr>
        <p:blipFill>
          <a:blip r:embed="rId5"/>
          <a:stretch>
            <a:fillRect/>
          </a:stretch>
        </p:blipFill>
        <p:spPr>
          <a:xfrm>
            <a:off x="5449570" y="4812030"/>
            <a:ext cx="3975100" cy="20332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图片 136"/>
          <p:cNvPicPr/>
          <p:nvPr>
            <p:custDataLst>
              <p:tags r:id="rId1"/>
            </p:custDataLst>
          </p:nvPr>
        </p:nvPicPr>
        <p:blipFill>
          <a:blip r:embed="rId2"/>
          <a:srcRect/>
          <a:stretch>
            <a:fillRect/>
          </a:stretch>
        </p:blipFill>
        <p:spPr>
          <a:xfrm>
            <a:off x="29845" y="1144270"/>
            <a:ext cx="11550650" cy="5202555"/>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4" name="图片 3"/>
          <p:cNvPicPr>
            <a:picLocks noChangeAspect="1"/>
          </p:cNvPicPr>
          <p:nvPr>
            <p:custDataLst>
              <p:tags r:id="rId4"/>
            </p:custDataLst>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193040" y="0"/>
            <a:ext cx="1517015" cy="824865"/>
          </a:xfrm>
          <a:prstGeom prst="rect">
            <a:avLst/>
          </a:prstGeom>
        </p:spPr>
      </p:pic>
      <p:sp>
        <p:nvSpPr>
          <p:cNvPr id="7" name="矩形 6"/>
          <p:cNvSpPr/>
          <p:nvPr>
            <p:custDataLst>
              <p:tags r:id="rId7"/>
            </p:custDataLst>
          </p:nvPr>
        </p:nvSpPr>
        <p:spPr>
          <a:xfrm>
            <a:off x="1849120" y="332740"/>
            <a:ext cx="3309620" cy="423545"/>
          </a:xfrm>
          <a:prstGeom prst="rect">
            <a:avLst/>
          </a:prstGeom>
        </p:spPr>
        <p:txBody>
          <a:bodyPr wrap="square">
            <a:spAutoFit/>
          </a:bodyPr>
          <a:lstStyle/>
          <a:p>
            <a:pPr algn="ctr">
              <a:lnSpc>
                <a:spcPct val="120000"/>
              </a:lnSpc>
            </a:pPr>
            <a:r>
              <a:rPr lang="en-US" altLang="zh-CN" b="1" dirty="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b="1" dirty="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 name="组合 7"/>
          <p:cNvGrpSpPr/>
          <p:nvPr/>
        </p:nvGrpSpPr>
        <p:grpSpPr>
          <a:xfrm>
            <a:off x="593090" y="981075"/>
            <a:ext cx="11091545" cy="5506720"/>
            <a:chOff x="1073090" y="1986000"/>
            <a:chExt cx="10045820" cy="3804131"/>
          </a:xfrm>
          <a:solidFill>
            <a:srgbClr val="07C1CC">
              <a:lumMod val="50000"/>
            </a:srgbClr>
          </a:solidFill>
          <a:effectLst>
            <a:outerShdw blurRad="50800" dist="38100" dir="2700000" algn="tl" rotWithShape="0">
              <a:prstClr val="black">
                <a:alpha val="40000"/>
              </a:prstClr>
            </a:outerShdw>
          </a:effectLst>
        </p:grpSpPr>
        <p:sp>
          <p:nvSpPr>
            <p:cNvPr id="9" name="L 形 8"/>
            <p:cNvSpPr/>
            <p:nvPr>
              <p:custDataLst>
                <p:tags r:id="rId8"/>
              </p:custDataLst>
            </p:nvPr>
          </p:nvSpPr>
          <p:spPr>
            <a:xfrm>
              <a:off x="1073090" y="4914900"/>
              <a:ext cx="5022909" cy="875231"/>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lstStyle/>
            <a:p>
              <a:pPr algn="ctr"/>
              <a:endParaRPr lang="zh-CN" altLang="en-US"/>
            </a:p>
          </p:txBody>
        </p:sp>
        <p:sp>
          <p:nvSpPr>
            <p:cNvPr id="31" name="L 形 30"/>
            <p:cNvSpPr/>
            <p:nvPr>
              <p:custDataLst>
                <p:tags r:id="rId9"/>
              </p:custDataLst>
            </p:nvPr>
          </p:nvSpPr>
          <p:spPr>
            <a:xfrm flipH="1">
              <a:off x="5924550" y="4927823"/>
              <a:ext cx="5194360" cy="860945"/>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lstStyle/>
            <a:p>
              <a:pPr algn="ctr"/>
              <a:endParaRPr lang="zh-CN" altLang="en-US"/>
            </a:p>
          </p:txBody>
        </p:sp>
        <p:sp>
          <p:nvSpPr>
            <p:cNvPr id="33" name="L 形 32"/>
            <p:cNvSpPr/>
            <p:nvPr>
              <p:custDataLst>
                <p:tags r:id="rId10"/>
              </p:custDataLst>
            </p:nvPr>
          </p:nvSpPr>
          <p:spPr>
            <a:xfrm flipV="1">
              <a:off x="1073091" y="1986000"/>
              <a:ext cx="3905250" cy="928650"/>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lstStyle/>
            <a:p>
              <a:pPr algn="ctr"/>
              <a:endParaRPr lang="zh-CN" altLang="en-US"/>
            </a:p>
          </p:txBody>
        </p:sp>
        <p:sp>
          <p:nvSpPr>
            <p:cNvPr id="34" name="L 形 33"/>
            <p:cNvSpPr/>
            <p:nvPr>
              <p:custDataLst>
                <p:tags r:id="rId11"/>
              </p:custDataLst>
            </p:nvPr>
          </p:nvSpPr>
          <p:spPr>
            <a:xfrm flipH="1" flipV="1">
              <a:off x="7213660" y="1998518"/>
              <a:ext cx="3905250" cy="916132"/>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lstStyle/>
            <a:p>
              <a:pPr algn="ctr"/>
              <a:endParaRPr lang="zh-CN" altLang="en-US"/>
            </a:p>
          </p:txBody>
        </p:sp>
      </p:grpSp>
      <p:sp>
        <p:nvSpPr>
          <p:cNvPr id="187396" name="矩形 187395"/>
          <p:cNvSpPr/>
          <p:nvPr>
            <p:custDataLst>
              <p:tags r:id="rId12"/>
            </p:custDataLst>
          </p:nvPr>
        </p:nvSpPr>
        <p:spPr>
          <a:xfrm>
            <a:off x="1344930" y="1557020"/>
            <a:ext cx="7828915" cy="1613535"/>
          </a:xfrm>
          <a:prstGeom prst="rect">
            <a:avLst/>
          </a:prstGeom>
        </p:spPr>
        <p:txBody>
          <a:bodyPr wrap="none" fromWordArt="1">
            <a:prstTxWarp prst="textDoubleWave1">
              <a:avLst>
                <a:gd name="adj1" fmla="val 6500"/>
                <a:gd name="adj2" fmla="val 0"/>
              </a:avLst>
            </a:prstTxWarp>
            <a:normAutofit/>
          </a:bodyPr>
          <a:lstStyle/>
          <a:p>
            <a:pPr algn="ctr"/>
            <a:r>
              <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rPr>
              <a:t>Thank You!</a:t>
            </a:r>
            <a:endPar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35" presetClass="entr" presetSubtype="0" fill="hold" grpId="0" nodeType="withEffect">
                                  <p:stCondLst>
                                    <p:cond delay="0"/>
                                  </p:stCondLst>
                                  <p:childTnLst>
                                    <p:set>
                                      <p:cBhvr>
                                        <p:cTn id="19" dur="1" fill="hold">
                                          <p:stCondLst>
                                            <p:cond delay="0"/>
                                          </p:stCondLst>
                                        </p:cTn>
                                        <p:tgtEl>
                                          <p:spTgt spid="187396"/>
                                        </p:tgtEl>
                                        <p:attrNameLst>
                                          <p:attrName>style.visibility</p:attrName>
                                        </p:attrNameLst>
                                      </p:cBhvr>
                                      <p:to>
                                        <p:strVal val="visible"/>
                                      </p:to>
                                    </p:set>
                                    <p:animEffect transition="in" filter="fade">
                                      <p:cBhvr>
                                        <p:cTn id="20" dur="2000"/>
                                        <p:tgtEl>
                                          <p:spTgt spid="187396"/>
                                        </p:tgtEl>
                                      </p:cBhvr>
                                    </p:animEffect>
                                    <p:anim calcmode="lin" valueType="num">
                                      <p:cBhvr>
                                        <p:cTn id="21" dur="2000" fill="hold"/>
                                        <p:tgtEl>
                                          <p:spTgt spid="187396"/>
                                        </p:tgtEl>
                                        <p:attrNameLst>
                                          <p:attrName>style.rotation</p:attrName>
                                        </p:attrNameLst>
                                      </p:cBhvr>
                                      <p:tavLst>
                                        <p:tav tm="0">
                                          <p:val>
                                            <p:fltVal val="720"/>
                                          </p:val>
                                        </p:tav>
                                        <p:tav tm="100000">
                                          <p:val>
                                            <p:fltVal val="0"/>
                                          </p:val>
                                        </p:tav>
                                      </p:tavLst>
                                    </p:anim>
                                    <p:anim calcmode="lin" valueType="num">
                                      <p:cBhvr>
                                        <p:cTn id="22" dur="2000" fill="hold"/>
                                        <p:tgtEl>
                                          <p:spTgt spid="187396"/>
                                        </p:tgtEl>
                                        <p:attrNameLst>
                                          <p:attrName>ppt_h</p:attrName>
                                        </p:attrNameLst>
                                      </p:cBhvr>
                                      <p:tavLst>
                                        <p:tav tm="0">
                                          <p:val>
                                            <p:fltVal val="0"/>
                                          </p:val>
                                        </p:tav>
                                        <p:tav tm="100000">
                                          <p:val>
                                            <p:strVal val="#ppt_h"/>
                                          </p:val>
                                        </p:tav>
                                      </p:tavLst>
                                    </p:anim>
                                    <p:anim calcmode="lin" valueType="num">
                                      <p:cBhvr>
                                        <p:cTn id="23" dur="2000" fill="hold"/>
                                        <p:tgtEl>
                                          <p:spTgt spid="1873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7396" grpId="0"/>
      <p:bldP spid="18739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sz="2400" b="1">
                <a:solidFill>
                  <a:srgbClr val="7030A0"/>
                </a:solidFill>
                <a:sym typeface="+mn-ea"/>
              </a:rPr>
              <a:t>那些年我们读过的故事</a:t>
            </a:r>
            <a:endParaRPr lang="en-US" altLang="zh-CN" sz="2400" b="1">
              <a:solidFill>
                <a:srgbClr val="7030A0"/>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pic>
        <p:nvPicPr>
          <p:cNvPr id="8194" name="Picture 2"/>
          <p:cNvPicPr>
            <a:picLocks noGrp="1" noChangeAspect="1"/>
          </p:cNvPicPr>
          <p:nvPr>
            <p:custDataLst>
              <p:tags r:id="rId4"/>
            </p:custDataLst>
          </p:nvPr>
        </p:nvPicPr>
        <p:blipFill>
          <a:blip r:embed="rId5"/>
          <a:stretch>
            <a:fillRect/>
          </a:stretch>
        </p:blipFill>
        <p:spPr>
          <a:xfrm>
            <a:off x="264795" y="764540"/>
            <a:ext cx="2417445" cy="1774825"/>
          </a:xfrm>
          <a:prstGeom prst="rect">
            <a:avLst/>
          </a:prstGeom>
          <a:noFill/>
          <a:ln w="9525">
            <a:noFill/>
          </a:ln>
        </p:spPr>
      </p:pic>
      <p:sp>
        <p:nvSpPr>
          <p:cNvPr id="5" name="文本框 4"/>
          <p:cNvSpPr txBox="1"/>
          <p:nvPr/>
        </p:nvSpPr>
        <p:spPr>
          <a:xfrm>
            <a:off x="2936875" y="845820"/>
            <a:ext cx="4272280" cy="1568450"/>
          </a:xfrm>
          <a:prstGeom prst="rect">
            <a:avLst/>
          </a:prstGeom>
          <a:noFill/>
        </p:spPr>
        <p:txBody>
          <a:bodyPr wrap="square" rtlCol="0" anchor="t">
            <a:spAutoFit/>
          </a:bodyPr>
          <a:lstStyle/>
          <a:p>
            <a:pPr algn="ctr">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To mark on a </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moving boat </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for a sunk sword</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buClrTx/>
              <a:buFontTx/>
            </a:pPr>
            <a:r>
              <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rPr>
              <a:t>刻舟求剑</a:t>
            </a:r>
            <a:endPar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endParaRPr>
          </a:p>
        </p:txBody>
      </p:sp>
      <p:sp>
        <p:nvSpPr>
          <p:cNvPr id="19461" name="文本框 1"/>
          <p:cNvSpPr/>
          <p:nvPr>
            <p:custDataLst>
              <p:tags r:id="rId6"/>
            </p:custDataLst>
          </p:nvPr>
        </p:nvSpPr>
        <p:spPr>
          <a:xfrm>
            <a:off x="6673850" y="810895"/>
            <a:ext cx="5407660" cy="1308735"/>
          </a:xfrm>
          <a:prstGeom prst="rect">
            <a:avLst/>
          </a:prstGeom>
          <a:noFill/>
          <a:ln w="9525">
            <a:noFill/>
          </a:ln>
        </p:spPr>
        <p:txBody>
          <a:bodyPr wrap="square" anchor="t" anchorCtr="0">
            <a:spAutoFit/>
          </a:bodyPr>
          <a:lstStyle/>
          <a:p>
            <a:pPr>
              <a:lnSpc>
                <a:spcPct val="110000"/>
              </a:lnSpc>
            </a:pPr>
            <a:r>
              <a:rPr lang="en-US" altLang="zh-CN" sz="2400" b="1">
                <a:solidFill>
                  <a:srgbClr val="002060"/>
                </a:solidFill>
                <a:latin typeface="Comic Sans MS" panose="030F0702030302020204" pitchFamily="66" charset="0"/>
                <a:ea typeface="宋体" panose="02010600030101010101" pitchFamily="2" charset="-122"/>
              </a:rPr>
              <a:t>Be flexible to deal with things accordingly as the circumstances change.</a:t>
            </a:r>
            <a:endParaRPr lang="en-US" altLang="zh-CN" sz="2400" b="1">
              <a:solidFill>
                <a:srgbClr val="002060"/>
              </a:solidFill>
              <a:latin typeface="Comic Sans MS" panose="030F0702030302020204" pitchFamily="66" charset="0"/>
              <a:ea typeface="宋体" panose="02010600030101010101" pitchFamily="2" charset="-122"/>
            </a:endParaRPr>
          </a:p>
        </p:txBody>
      </p:sp>
      <p:pic>
        <p:nvPicPr>
          <p:cNvPr id="10242" name="Picture 2"/>
          <p:cNvPicPr>
            <a:picLocks noGrp="1" noChangeAspect="1"/>
          </p:cNvPicPr>
          <p:nvPr>
            <p:custDataLst>
              <p:tags r:id="rId7"/>
            </p:custDataLst>
          </p:nvPr>
        </p:nvPicPr>
        <p:blipFill>
          <a:blip r:embed="rId8"/>
          <a:stretch>
            <a:fillRect/>
          </a:stretch>
        </p:blipFill>
        <p:spPr>
          <a:xfrm>
            <a:off x="209550" y="2557145"/>
            <a:ext cx="2472690" cy="1880235"/>
          </a:xfrm>
          <a:prstGeom prst="rect">
            <a:avLst/>
          </a:prstGeom>
          <a:noFill/>
          <a:ln w="9525">
            <a:noFill/>
          </a:ln>
        </p:spPr>
      </p:pic>
      <p:sp>
        <p:nvSpPr>
          <p:cNvPr id="7" name="文本框 6"/>
          <p:cNvSpPr txBox="1"/>
          <p:nvPr/>
        </p:nvSpPr>
        <p:spPr>
          <a:xfrm>
            <a:off x="2877185" y="2708910"/>
            <a:ext cx="3638550" cy="1776730"/>
          </a:xfrm>
          <a:prstGeom prst="rect">
            <a:avLst/>
          </a:prstGeom>
          <a:noFill/>
        </p:spPr>
        <p:txBody>
          <a:bodyPr wrap="square" rtlCol="0" anchor="t">
            <a:noAutofit/>
          </a:bodyPr>
          <a:lstStyle/>
          <a:p>
            <a:pPr algn="ctr">
              <a:lnSpc>
                <a:spcPct val="120000"/>
              </a:lnSpc>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the Fox and </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lnSpc>
                <a:spcPct val="120000"/>
              </a:lnSpc>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the Crow </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lnSpc>
                <a:spcPct val="120000"/>
              </a:lnSpc>
              <a:buClrTx/>
              <a:buFontTx/>
            </a:pPr>
            <a:r>
              <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rPr>
              <a:t>狐狸和乌鸦</a:t>
            </a:r>
            <a:endPar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endParaRPr>
          </a:p>
        </p:txBody>
      </p:sp>
      <p:sp>
        <p:nvSpPr>
          <p:cNvPr id="8" name="文本框 7"/>
          <p:cNvSpPr txBox="1"/>
          <p:nvPr/>
        </p:nvSpPr>
        <p:spPr>
          <a:xfrm>
            <a:off x="6241415" y="2637155"/>
            <a:ext cx="6096000" cy="1714500"/>
          </a:xfrm>
          <a:prstGeom prst="rect">
            <a:avLst/>
          </a:prstGeom>
          <a:noFill/>
        </p:spPr>
        <p:txBody>
          <a:bodyPr wrap="square" rtlCol="0" anchor="t">
            <a:spAutoFit/>
          </a:bodyPr>
          <a:lstStyle/>
          <a:p>
            <a:pPr>
              <a:lnSpc>
                <a:spcPct val="110000"/>
              </a:lnSpc>
            </a:pPr>
            <a:r>
              <a:rPr lang="en-US" altLang="zh-CN" sz="2400" b="1">
                <a:solidFill>
                  <a:srgbClr val="002060"/>
                </a:solidFill>
                <a:latin typeface="Comic Sans MS" panose="030F0702030302020204" pitchFamily="66" charset="0"/>
                <a:ea typeface="宋体" panose="02010600030101010101" pitchFamily="2" charset="-122"/>
                <a:sym typeface="+mn-ea"/>
              </a:rPr>
              <a:t>If you only like to listen to good words, you are likely to be cheated. Use your mind to analyze things. Don't believe others' words easily.</a:t>
            </a:r>
            <a:endParaRPr lang="en-US" altLang="zh-CN" sz="2400" b="1">
              <a:solidFill>
                <a:srgbClr val="002060"/>
              </a:solidFill>
              <a:latin typeface="Comic Sans MS" panose="030F0702030302020204" pitchFamily="66" charset="0"/>
              <a:ea typeface="宋体" panose="02010600030101010101" pitchFamily="2" charset="-122"/>
              <a:sym typeface="+mn-ea"/>
            </a:endParaRPr>
          </a:p>
        </p:txBody>
      </p:sp>
      <p:pic>
        <p:nvPicPr>
          <p:cNvPr id="11266" name="Picture 2"/>
          <p:cNvPicPr>
            <a:picLocks noGrp="1" noChangeAspect="1"/>
          </p:cNvPicPr>
          <p:nvPr>
            <p:custDataLst>
              <p:tags r:id="rId9"/>
            </p:custDataLst>
          </p:nvPr>
        </p:nvPicPr>
        <p:blipFill>
          <a:blip r:embed="rId10"/>
          <a:stretch>
            <a:fillRect/>
          </a:stretch>
        </p:blipFill>
        <p:spPr>
          <a:xfrm>
            <a:off x="48895" y="4512310"/>
            <a:ext cx="2815590" cy="2300605"/>
          </a:xfrm>
          <a:prstGeom prst="rect">
            <a:avLst/>
          </a:prstGeom>
          <a:noFill/>
          <a:ln w="9525">
            <a:noFill/>
          </a:ln>
        </p:spPr>
      </p:pic>
      <p:sp>
        <p:nvSpPr>
          <p:cNvPr id="10" name="文本框 9"/>
          <p:cNvSpPr txBox="1"/>
          <p:nvPr/>
        </p:nvSpPr>
        <p:spPr>
          <a:xfrm>
            <a:off x="2785110" y="4869180"/>
            <a:ext cx="3729990" cy="1863725"/>
          </a:xfrm>
          <a:prstGeom prst="rect">
            <a:avLst/>
          </a:prstGeom>
          <a:noFill/>
        </p:spPr>
        <p:txBody>
          <a:bodyPr wrap="square" rtlCol="0" anchor="t">
            <a:spAutoFit/>
          </a:bodyPr>
          <a:lstStyle/>
          <a:p>
            <a:pPr algn="ctr">
              <a:lnSpc>
                <a:spcPct val="120000"/>
              </a:lnSpc>
              <a:buClrTx/>
              <a:buFontTx/>
            </a:pPr>
            <a:r>
              <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rPr>
              <a:t>To try to help the shoots grow by pulling them upward</a:t>
            </a:r>
            <a:endParaRPr lang="en-US" altLang="zh-CN" sz="2400" b="1">
              <a:solidFill>
                <a:srgbClr val="FF0000"/>
              </a:solidFill>
              <a:latin typeface="Comic Sans MS" panose="030F0702030302020204" pitchFamily="66" charset="0"/>
              <a:ea typeface="宋体" panose="02010600030101010101" pitchFamily="2" charset="-122"/>
              <a:sym typeface="Wingdings" panose="05000000000000000000" pitchFamily="2" charset="2"/>
            </a:endParaRPr>
          </a:p>
          <a:p>
            <a:pPr algn="ctr">
              <a:lnSpc>
                <a:spcPct val="120000"/>
              </a:lnSpc>
              <a:buClrTx/>
              <a:buFontTx/>
            </a:pPr>
            <a:r>
              <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rPr>
              <a:t>揠苗助长</a:t>
            </a:r>
            <a:endParaRPr lang="zh-CN" altLang="en-US" sz="2400" b="1">
              <a:solidFill>
                <a:srgbClr val="FF0000"/>
              </a:solidFill>
              <a:latin typeface="黑体" panose="02010609060101010101" pitchFamily="49" charset="-122"/>
              <a:ea typeface="黑体" panose="02010609060101010101" pitchFamily="49" charset="-122"/>
              <a:sym typeface="Wingdings" panose="05000000000000000000" pitchFamily="2" charset="2"/>
            </a:endParaRPr>
          </a:p>
        </p:txBody>
      </p:sp>
      <p:sp>
        <p:nvSpPr>
          <p:cNvPr id="11" name="文本框 10"/>
          <p:cNvSpPr txBox="1"/>
          <p:nvPr/>
        </p:nvSpPr>
        <p:spPr>
          <a:xfrm>
            <a:off x="6601460" y="5008245"/>
            <a:ext cx="5431790" cy="1646555"/>
          </a:xfrm>
          <a:prstGeom prst="rect">
            <a:avLst/>
          </a:prstGeom>
          <a:noFill/>
        </p:spPr>
        <p:txBody>
          <a:bodyPr wrap="square" rtlCol="0" anchor="t">
            <a:noAutofit/>
          </a:bodyPr>
          <a:lstStyle/>
          <a:p>
            <a:pPr>
              <a:lnSpc>
                <a:spcPct val="110000"/>
              </a:lnSpc>
            </a:pPr>
            <a:r>
              <a:rPr lang="en-US" altLang="zh-CN" sz="2400" b="1">
                <a:solidFill>
                  <a:srgbClr val="002060"/>
                </a:solidFill>
                <a:latin typeface="Comic Sans MS" panose="030F0702030302020204" pitchFamily="66" charset="0"/>
                <a:ea typeface="宋体" panose="02010600030101010101" pitchFamily="2" charset="-122"/>
                <a:sym typeface="+mn-ea"/>
              </a:rPr>
              <a:t>People should follow the laws of nature. Being too eager for something always makes it worse.</a:t>
            </a:r>
            <a:endParaRPr lang="en-US" altLang="zh-CN" sz="2400" b="1">
              <a:solidFill>
                <a:srgbClr val="002060"/>
              </a:solidFill>
              <a:latin typeface="Comic Sans MS" panose="030F0702030302020204" pitchFamily="66" charset="0"/>
              <a:ea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p:cTn id="11" dur="1000" fill="hold"/>
                                        <p:tgtEl>
                                          <p:spTgt spid="8194"/>
                                        </p:tgtEl>
                                        <p:attrNameLst>
                                          <p:attrName>ppt_x</p:attrName>
                                        </p:attrNameLst>
                                      </p:cBhvr>
                                      <p:tavLst>
                                        <p:tav tm="0">
                                          <p:val>
                                            <p:strVal val="#ppt_x-.2"/>
                                          </p:val>
                                        </p:tav>
                                        <p:tav tm="100000">
                                          <p:val>
                                            <p:strVal val="#ppt_x"/>
                                          </p:val>
                                        </p:tav>
                                      </p:tavLst>
                                    </p:anim>
                                    <p:anim calcmode="lin" valueType="num">
                                      <p:cBhvr>
                                        <p:cTn id="12" dur="1000" fill="hold"/>
                                        <p:tgtEl>
                                          <p:spTgt spid="8194"/>
                                        </p:tgtEl>
                                        <p:attrNameLst>
                                          <p:attrName>ppt_y</p:attrName>
                                        </p:attrNameLst>
                                      </p:cBhvr>
                                      <p:tavLst>
                                        <p:tav tm="0">
                                          <p:val>
                                            <p:strVal val="#ppt_y"/>
                                          </p:val>
                                        </p:tav>
                                        <p:tav tm="100000">
                                          <p:val>
                                            <p:strVal val="#ppt_y"/>
                                          </p:val>
                                        </p:tav>
                                      </p:tavLst>
                                    </p:anim>
                                    <p:animEffect transition="in" filter="wipe(right)">
                                      <p:cBhvr>
                                        <p:cTn id="13" dur="1000" fill="hold"/>
                                        <p:tgtEl>
                                          <p:spTgt spid="8194"/>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p:cTn id="17" dur="1000" fill="hold"/>
                                        <p:tgtEl>
                                          <p:spTgt spid="10242"/>
                                        </p:tgtEl>
                                        <p:attrNameLst>
                                          <p:attrName>ppt_x</p:attrName>
                                        </p:attrNameLst>
                                      </p:cBhvr>
                                      <p:tavLst>
                                        <p:tav tm="0">
                                          <p:val>
                                            <p:strVal val="#ppt_x-.2"/>
                                          </p:val>
                                        </p:tav>
                                        <p:tav tm="100000">
                                          <p:val>
                                            <p:strVal val="#ppt_x"/>
                                          </p:val>
                                        </p:tav>
                                      </p:tavLst>
                                    </p:anim>
                                    <p:anim calcmode="lin" valueType="num">
                                      <p:cBhvr>
                                        <p:cTn id="18" dur="1000" fill="hold"/>
                                        <p:tgtEl>
                                          <p:spTgt spid="10242"/>
                                        </p:tgtEl>
                                        <p:attrNameLst>
                                          <p:attrName>ppt_y</p:attrName>
                                        </p:attrNameLst>
                                      </p:cBhvr>
                                      <p:tavLst>
                                        <p:tav tm="0">
                                          <p:val>
                                            <p:strVal val="#ppt_y"/>
                                          </p:val>
                                        </p:tav>
                                        <p:tav tm="100000">
                                          <p:val>
                                            <p:strVal val="#ppt_y"/>
                                          </p:val>
                                        </p:tav>
                                      </p:tavLst>
                                    </p:anim>
                                    <p:animEffect transition="in" filter="wipe(right)">
                                      <p:cBhvr>
                                        <p:cTn id="19" dur="1000" fill="hold"/>
                                        <p:tgtEl>
                                          <p:spTgt spid="10242"/>
                                        </p:tgtEl>
                                      </p:cBhvr>
                                    </p:animEffect>
                                  </p:childTnLst>
                                </p:cTn>
                              </p:par>
                            </p:childTnLst>
                          </p:cTn>
                        </p:par>
                        <p:par>
                          <p:cTn id="20" fill="hold">
                            <p:stCondLst>
                              <p:cond delay="2500"/>
                            </p:stCondLst>
                            <p:childTnLst>
                              <p:par>
                                <p:cTn id="21" presetID="29" presetClass="entr" presetSubtype="0" fill="hold" nodeType="afterEffect">
                                  <p:stCondLst>
                                    <p:cond delay="0"/>
                                  </p:stCondLst>
                                  <p:childTnLst>
                                    <p:set>
                                      <p:cBhvr>
                                        <p:cTn id="22" dur="1" fill="hold">
                                          <p:stCondLst>
                                            <p:cond delay="0"/>
                                          </p:stCondLst>
                                        </p:cTn>
                                        <p:tgtEl>
                                          <p:spTgt spid="11266"/>
                                        </p:tgtEl>
                                        <p:attrNameLst>
                                          <p:attrName>style.visibility</p:attrName>
                                        </p:attrNameLst>
                                      </p:cBhvr>
                                      <p:to>
                                        <p:strVal val="visible"/>
                                      </p:to>
                                    </p:set>
                                    <p:anim calcmode="lin" valueType="num">
                                      <p:cBhvr>
                                        <p:cTn id="23" dur="1000" fill="hold"/>
                                        <p:tgtEl>
                                          <p:spTgt spid="11266"/>
                                        </p:tgtEl>
                                        <p:attrNameLst>
                                          <p:attrName>ppt_x</p:attrName>
                                        </p:attrNameLst>
                                      </p:cBhvr>
                                      <p:tavLst>
                                        <p:tav tm="0">
                                          <p:val>
                                            <p:strVal val="#ppt_x-.2"/>
                                          </p:val>
                                        </p:tav>
                                        <p:tav tm="100000">
                                          <p:val>
                                            <p:strVal val="#ppt_x"/>
                                          </p:val>
                                        </p:tav>
                                      </p:tavLst>
                                    </p:anim>
                                    <p:anim calcmode="lin" valueType="num">
                                      <p:cBhvr>
                                        <p:cTn id="24" dur="1000" fill="hold"/>
                                        <p:tgtEl>
                                          <p:spTgt spid="11266"/>
                                        </p:tgtEl>
                                        <p:attrNameLst>
                                          <p:attrName>ppt_y</p:attrName>
                                        </p:attrNameLst>
                                      </p:cBhvr>
                                      <p:tavLst>
                                        <p:tav tm="0">
                                          <p:val>
                                            <p:strVal val="#ppt_y"/>
                                          </p:val>
                                        </p:tav>
                                        <p:tav tm="100000">
                                          <p:val>
                                            <p:strVal val="#ppt_y"/>
                                          </p:val>
                                        </p:tav>
                                      </p:tavLst>
                                    </p:anim>
                                    <p:animEffect transition="in" filter="wipe(right)">
                                      <p:cBhvr>
                                        <p:cTn id="25" dur="1000" fill="hold"/>
                                        <p:tgtEl>
                                          <p:spTgt spid="1126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461"/>
                                        </p:tgtEl>
                                        <p:attrNameLst>
                                          <p:attrName>style.visibility</p:attrName>
                                        </p:attrNameLst>
                                      </p:cBhvr>
                                      <p:to>
                                        <p:strVal val="visible"/>
                                      </p:to>
                                    </p:set>
                                    <p:animEffect transition="in" filter="blinds(horizontal)">
                                      <p:cBhvr>
                                        <p:cTn id="35" dur="500"/>
                                        <p:tgtEl>
                                          <p:spTgt spid="1946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blinds(horizont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blinds(horizontal)">
                                      <p:cBhvr>
                                        <p:cTn id="5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461"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rPr>
              <a:t>set sail/set seɪl/  起航;开航</a:t>
            </a:r>
            <a:endParaRPr lang="en-US" altLang="zh-CN" sz="2400" b="1">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3062605"/>
            <a:ext cx="11752580" cy="4144010"/>
          </a:xfrm>
          <a:prstGeom prst="rect">
            <a:avLst/>
          </a:prstGeom>
          <a:noFill/>
        </p:spPr>
        <p:txBody>
          <a:bodyPr wrap="square" rtlCol="0" anchor="t">
            <a:noAutofit/>
          </a:bodyPr>
          <a:lstStyle/>
          <a:p>
            <a:r>
              <a:rPr sz="2400" dirty="0"/>
              <a:t>3.明朝希望加强与一些西方国家的联系，1405年，郑和率领的七支大船队从中国南海</a:t>
            </a:r>
            <a:endParaRPr sz="2400" dirty="0"/>
          </a:p>
          <a:p>
            <a:r>
              <a:rPr sz="2400" u="sng" dirty="0" err="1">
                <a:solidFill>
                  <a:srgbClr val="FF0000"/>
                </a:solidFill>
              </a:rPr>
              <a:t>起航</a:t>
            </a:r>
            <a:r>
              <a:rPr sz="2400" dirty="0"/>
              <a:t>。</a:t>
            </a:r>
            <a:endParaRPr sz="2400" dirty="0"/>
          </a:p>
          <a:p>
            <a:pPr marL="342900" indent="-342900">
              <a:buFont typeface="Arial" panose="020B0604020202020204" pitchFamily="34" charset="0"/>
              <a:buChar char="•"/>
            </a:pPr>
            <a:r>
              <a:rPr sz="2400" dirty="0"/>
              <a:t>The Ming Dynasty desired to strengthen the bonds with some western countries and in 1405 seven large fleets under the command of Zheng He </a:t>
            </a:r>
            <a:r>
              <a:rPr sz="2400" u="sng" dirty="0">
                <a:solidFill>
                  <a:srgbClr val="FF0000"/>
                </a:solidFill>
              </a:rPr>
              <a:t>set sail </a:t>
            </a:r>
            <a:r>
              <a:rPr sz="2400" dirty="0"/>
              <a:t>from the South China Sea.</a:t>
            </a:r>
            <a:endParaRPr sz="2400" dirty="0"/>
          </a:p>
          <a:p>
            <a:endParaRPr sz="2400" dirty="0"/>
          </a:p>
          <a:p>
            <a:r>
              <a:rPr sz="2400" dirty="0"/>
              <a:t>4.目标的重要性怎么强调都不为过。</a:t>
            </a:r>
            <a:r>
              <a:rPr sz="2400" u="sng" dirty="0">
                <a:solidFill>
                  <a:srgbClr val="FF0000"/>
                </a:solidFill>
              </a:rPr>
              <a:t>就像海上的水手一样</a:t>
            </a:r>
            <a:r>
              <a:rPr sz="2400" dirty="0"/>
              <a:t>，目标就像</a:t>
            </a:r>
            <a:endParaRPr sz="2400" dirty="0"/>
          </a:p>
          <a:p>
            <a:r>
              <a:rPr sz="2400" dirty="0" err="1"/>
              <a:t>指南针，指引我们前进的方向，没有它，我们就会感到迷失和漫无目的</a:t>
            </a:r>
            <a:r>
              <a:rPr sz="2400" dirty="0"/>
              <a:t>。</a:t>
            </a:r>
            <a:endParaRPr sz="2400" dirty="0"/>
          </a:p>
          <a:p>
            <a:pPr marL="342900" indent="-342900">
              <a:buFont typeface="Arial" panose="020B0604020202020204" pitchFamily="34" charset="0"/>
              <a:buChar char="•"/>
            </a:pPr>
            <a:r>
              <a:rPr sz="2400" dirty="0"/>
              <a:t>The significance of a goal can never be overemphasized.</a:t>
            </a:r>
            <a:r>
              <a:rPr sz="2400" u="sng" dirty="0">
                <a:solidFill>
                  <a:srgbClr val="FF0000"/>
                </a:solidFill>
              </a:rPr>
              <a:t> </a:t>
            </a:r>
            <a:endParaRPr sz="2400" u="sng" dirty="0">
              <a:solidFill>
                <a:srgbClr val="FF0000"/>
              </a:solidFill>
            </a:endParaRPr>
          </a:p>
          <a:p>
            <a:r>
              <a:rPr sz="2400" u="sng" dirty="0">
                <a:solidFill>
                  <a:srgbClr val="FF0000"/>
                </a:solidFill>
              </a:rPr>
              <a:t>Like a sailor in sea</a:t>
            </a:r>
            <a:r>
              <a:rPr sz="2400" dirty="0"/>
              <a:t>, a goal serves as a compass which points to the way </a:t>
            </a:r>
            <a:endParaRPr sz="2400" dirty="0"/>
          </a:p>
          <a:p>
            <a:r>
              <a:rPr sz="2400" dirty="0"/>
              <a:t>he need</a:t>
            </a:r>
            <a:r>
              <a:rPr lang="en-US" altLang="zh-CN" sz="2400" dirty="0"/>
              <a:t>s</a:t>
            </a:r>
            <a:r>
              <a:rPr sz="2400" dirty="0"/>
              <a:t> to take, without which we would feel lost and aimless.</a:t>
            </a:r>
            <a:endParaRPr sz="2400" dirty="0"/>
          </a:p>
          <a:p>
            <a:endParaRPr sz="2400" dirty="0"/>
          </a:p>
        </p:txBody>
      </p:sp>
      <p:pic>
        <p:nvPicPr>
          <p:cNvPr id="109" name="图片 108"/>
          <p:cNvPicPr/>
          <p:nvPr/>
        </p:nvPicPr>
        <p:blipFill>
          <a:blip r:embed="rId4"/>
          <a:stretch>
            <a:fillRect/>
          </a:stretch>
        </p:blipFill>
        <p:spPr>
          <a:xfrm>
            <a:off x="48895" y="764540"/>
            <a:ext cx="3678555" cy="2292985"/>
          </a:xfrm>
          <a:prstGeom prst="rect">
            <a:avLst/>
          </a:prstGeom>
          <a:noFill/>
          <a:ln w="9525">
            <a:noFill/>
          </a:ln>
        </p:spPr>
      </p:pic>
      <p:pic>
        <p:nvPicPr>
          <p:cNvPr id="110" name="图片 109"/>
          <p:cNvPicPr/>
          <p:nvPr/>
        </p:nvPicPr>
        <p:blipFill>
          <a:blip r:embed="rId5"/>
          <a:stretch>
            <a:fillRect/>
          </a:stretch>
        </p:blipFill>
        <p:spPr>
          <a:xfrm>
            <a:off x="9931400" y="4652010"/>
            <a:ext cx="2278380" cy="2205355"/>
          </a:xfrm>
          <a:prstGeom prst="rect">
            <a:avLst/>
          </a:prstGeom>
          <a:noFill/>
          <a:ln w="9525">
            <a:noFill/>
          </a:ln>
        </p:spPr>
      </p:pic>
      <p:sp>
        <p:nvSpPr>
          <p:cNvPr id="2" name="文本框 1"/>
          <p:cNvSpPr txBox="1"/>
          <p:nvPr/>
        </p:nvSpPr>
        <p:spPr>
          <a:xfrm>
            <a:off x="4297045" y="913765"/>
            <a:ext cx="7660005" cy="1938020"/>
          </a:xfrm>
          <a:prstGeom prst="rect">
            <a:avLst/>
          </a:prstGeom>
          <a:noFill/>
        </p:spPr>
        <p:txBody>
          <a:bodyPr wrap="square" rtlCol="0" anchor="t">
            <a:spAutoFit/>
          </a:bodyPr>
          <a:lstStyle/>
          <a:p>
            <a:r>
              <a:rPr sz="2400">
                <a:sym typeface="+mn-ea"/>
              </a:rPr>
              <a:t>1.小船平稳地</a:t>
            </a:r>
            <a:r>
              <a:rPr sz="2400" u="sng">
                <a:solidFill>
                  <a:srgbClr val="FF0000"/>
                </a:solidFill>
                <a:sym typeface="+mn-ea"/>
              </a:rPr>
              <a:t>驶过</a:t>
            </a:r>
            <a:r>
              <a:rPr sz="2400">
                <a:sym typeface="+mn-ea"/>
              </a:rPr>
              <a:t>湖面。</a:t>
            </a:r>
            <a:endParaRPr sz="2400"/>
          </a:p>
          <a:p>
            <a:pPr marL="342900" indent="-342900">
              <a:buFont typeface="Arial" panose="020B0604020202020204" pitchFamily="34" charset="0"/>
              <a:buChar char="•"/>
            </a:pPr>
            <a:r>
              <a:rPr sz="2400">
                <a:sym typeface="+mn-ea"/>
              </a:rPr>
              <a:t>The dinghy </a:t>
            </a:r>
            <a:r>
              <a:rPr sz="2400" u="sng">
                <a:solidFill>
                  <a:srgbClr val="FF0000"/>
                </a:solidFill>
                <a:sym typeface="+mn-ea"/>
              </a:rPr>
              <a:t>sailed </a:t>
            </a:r>
            <a:r>
              <a:rPr sz="2400">
                <a:sym typeface="+mn-ea"/>
              </a:rPr>
              <a:t>smoothly across the lake.</a:t>
            </a:r>
            <a:endParaRPr sz="2400"/>
          </a:p>
          <a:p>
            <a:endParaRPr sz="2400"/>
          </a:p>
          <a:p>
            <a:r>
              <a:rPr sz="2400">
                <a:sym typeface="+mn-ea"/>
              </a:rPr>
              <a:t>2.她像</a:t>
            </a:r>
            <a:r>
              <a:rPr sz="2400" u="sng">
                <a:solidFill>
                  <a:srgbClr val="FF0000"/>
                </a:solidFill>
                <a:sym typeface="+mn-ea"/>
              </a:rPr>
              <a:t>一艘</a:t>
            </a:r>
            <a:r>
              <a:rPr lang="zh-CN" sz="2400" u="sng">
                <a:solidFill>
                  <a:srgbClr val="FF0000"/>
                </a:solidFill>
                <a:sym typeface="+mn-ea"/>
              </a:rPr>
              <a:t>开足马力</a:t>
            </a:r>
            <a:r>
              <a:rPr sz="2400" u="sng">
                <a:solidFill>
                  <a:srgbClr val="FF0000"/>
                </a:solidFill>
                <a:sym typeface="+mn-ea"/>
              </a:rPr>
              <a:t>的船</a:t>
            </a:r>
            <a:r>
              <a:rPr sz="2400">
                <a:sym typeface="+mn-ea"/>
              </a:rPr>
              <a:t>一样快速地走开了。</a:t>
            </a:r>
            <a:endParaRPr sz="2400"/>
          </a:p>
          <a:p>
            <a:pPr marL="342900" indent="-342900">
              <a:buFont typeface="Arial" panose="020B0604020202020204" pitchFamily="34" charset="0"/>
              <a:buChar char="•"/>
            </a:pPr>
            <a:r>
              <a:rPr sz="2400">
                <a:sym typeface="+mn-ea"/>
              </a:rPr>
              <a:t>She moved away like</a:t>
            </a:r>
            <a:r>
              <a:rPr sz="2400" u="sng">
                <a:solidFill>
                  <a:srgbClr val="FF0000"/>
                </a:solidFill>
                <a:sym typeface="+mn-ea"/>
              </a:rPr>
              <a:t> a ship in full sail</a:t>
            </a:r>
            <a:r>
              <a:rPr sz="2400">
                <a:sym typeface="+mn-ea"/>
              </a:rPr>
              <a:t>.</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linds(horizont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set sail/set seɪl/  起航;开航</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a:stretch>
            <a:fillRect/>
          </a:stretch>
        </p:blipFill>
        <p:spPr>
          <a:xfrm>
            <a:off x="0" y="-635"/>
            <a:ext cx="1196975" cy="765175"/>
          </a:xfrm>
          <a:prstGeom prst="rect">
            <a:avLst/>
          </a:prstGeom>
        </p:spPr>
      </p:pic>
      <p:sp>
        <p:nvSpPr>
          <p:cNvPr id="3" name="文本框 2"/>
          <p:cNvSpPr txBox="1"/>
          <p:nvPr/>
        </p:nvSpPr>
        <p:spPr>
          <a:xfrm>
            <a:off x="289560" y="836930"/>
            <a:ext cx="9432290" cy="5631180"/>
          </a:xfrm>
          <a:prstGeom prst="rect">
            <a:avLst/>
          </a:prstGeom>
          <a:noFill/>
        </p:spPr>
        <p:txBody>
          <a:bodyPr wrap="square" rtlCol="0" anchor="t">
            <a:spAutoFit/>
          </a:bodyPr>
          <a:lstStyle/>
          <a:p>
            <a:r>
              <a:rPr sz="2400" dirty="0">
                <a:latin typeface="+mn-ea"/>
                <a:sym typeface="+mn-ea"/>
              </a:rPr>
              <a:t>5.平静的大海练不出</a:t>
            </a:r>
            <a:r>
              <a:rPr sz="2400" u="sng" dirty="0">
                <a:solidFill>
                  <a:srgbClr val="FF0000"/>
                </a:solidFill>
                <a:latin typeface="+mn-ea"/>
                <a:sym typeface="+mn-ea"/>
              </a:rPr>
              <a:t>熟练的水手</a:t>
            </a:r>
            <a:r>
              <a:rPr sz="2400" dirty="0">
                <a:latin typeface="+mn-ea"/>
                <a:sym typeface="+mn-ea"/>
              </a:rPr>
              <a:t>。/</a:t>
            </a:r>
            <a:r>
              <a:rPr sz="2400" dirty="0" err="1">
                <a:latin typeface="+mn-ea"/>
                <a:sym typeface="+mn-ea"/>
              </a:rPr>
              <a:t>波涛汹涌的大海造就</a:t>
            </a:r>
            <a:r>
              <a:rPr sz="2400" u="sng" dirty="0" err="1">
                <a:solidFill>
                  <a:srgbClr val="FF0000"/>
                </a:solidFill>
                <a:latin typeface="+mn-ea"/>
                <a:sym typeface="+mn-ea"/>
              </a:rPr>
              <a:t>伟大的水手</a:t>
            </a:r>
            <a:r>
              <a:rPr sz="2400" dirty="0">
                <a:latin typeface="+mn-ea"/>
                <a:sym typeface="+mn-ea"/>
              </a:rPr>
              <a:t>。</a:t>
            </a:r>
            <a:endParaRPr sz="2400" dirty="0">
              <a:latin typeface="+mn-ea"/>
              <a:sym typeface="+mn-ea"/>
            </a:endParaRPr>
          </a:p>
          <a:p>
            <a:pPr marL="342900" indent="-342900">
              <a:buFont typeface="Arial" panose="020B0604020202020204" pitchFamily="34" charset="0"/>
              <a:buChar char="•"/>
            </a:pPr>
            <a:r>
              <a:rPr sz="2400" dirty="0">
                <a:sym typeface="+mn-ea"/>
              </a:rPr>
              <a:t>Smooth seas never make</a:t>
            </a:r>
            <a:r>
              <a:rPr sz="2400" u="sng" dirty="0">
                <a:solidFill>
                  <a:srgbClr val="FF0000"/>
                </a:solidFill>
                <a:sym typeface="+mn-ea"/>
              </a:rPr>
              <a:t> a skilled sailor</a:t>
            </a:r>
            <a:r>
              <a:rPr sz="2400" dirty="0">
                <a:sym typeface="+mn-ea"/>
              </a:rPr>
              <a:t>./Rough seas make </a:t>
            </a:r>
            <a:r>
              <a:rPr sz="2400" u="sng" dirty="0">
                <a:solidFill>
                  <a:srgbClr val="FF0000"/>
                </a:solidFill>
                <a:sym typeface="+mn-ea"/>
              </a:rPr>
              <a:t>great sailors</a:t>
            </a:r>
            <a:r>
              <a:rPr sz="2400" dirty="0">
                <a:sym typeface="+mn-ea"/>
              </a:rPr>
              <a:t>.</a:t>
            </a:r>
            <a:endParaRPr sz="2400" dirty="0">
              <a:sym typeface="+mn-ea"/>
            </a:endParaRPr>
          </a:p>
          <a:p>
            <a:endParaRPr sz="2400" dirty="0">
              <a:sym typeface="+mn-ea"/>
            </a:endParaRPr>
          </a:p>
          <a:p>
            <a:r>
              <a:rPr lang="zh-CN" altLang="en-US" sz="2400" dirty="0">
                <a:latin typeface="+mn-ea"/>
              </a:rPr>
              <a:t>6.我想和大家分享沃尔特·惠特曼的一首诗:“</a:t>
            </a:r>
            <a:endParaRPr lang="zh-CN" altLang="en-US" sz="2400" dirty="0">
              <a:latin typeface="+mn-ea"/>
            </a:endParaRPr>
          </a:p>
          <a:p>
            <a:r>
              <a:rPr lang="zh-CN" altLang="en-US" sz="2400" u="sng" dirty="0">
                <a:solidFill>
                  <a:srgbClr val="FF0000"/>
                </a:solidFill>
                <a:latin typeface="+mn-ea"/>
              </a:rPr>
              <a:t>做世界的水手，航行到所有的港口。</a:t>
            </a:r>
            <a:r>
              <a:rPr lang="zh-CN" altLang="en-US" sz="2400" dirty="0">
                <a:latin typeface="+mn-ea"/>
              </a:rPr>
              <a:t>”中国一位伟大</a:t>
            </a:r>
            <a:endParaRPr lang="zh-CN" altLang="en-US" sz="2400" dirty="0">
              <a:latin typeface="+mn-ea"/>
            </a:endParaRPr>
          </a:p>
          <a:p>
            <a:r>
              <a:rPr lang="zh-CN" altLang="en-US" sz="2400" dirty="0">
                <a:latin typeface="+mn-ea"/>
              </a:rPr>
              <a:t>的诗人李白也有类似的说法:“</a:t>
            </a:r>
            <a:r>
              <a:rPr lang="zh-CN" altLang="en-US" sz="2400" u="sng" dirty="0">
                <a:solidFill>
                  <a:srgbClr val="FF0000"/>
                </a:solidFill>
                <a:latin typeface="+mn-ea"/>
                <a:sym typeface="+mn-ea"/>
              </a:rPr>
              <a:t>长风破浪会有时，</a:t>
            </a:r>
            <a:endParaRPr lang="zh-CN" altLang="en-US" sz="2400" u="sng" dirty="0">
              <a:solidFill>
                <a:srgbClr val="FF0000"/>
              </a:solidFill>
              <a:latin typeface="+mn-ea"/>
              <a:sym typeface="+mn-ea"/>
            </a:endParaRPr>
          </a:p>
          <a:p>
            <a:r>
              <a:rPr lang="zh-CN" altLang="en-US" sz="2400" u="sng" dirty="0">
                <a:solidFill>
                  <a:srgbClr val="FF0000"/>
                </a:solidFill>
                <a:latin typeface="+mn-ea"/>
                <a:sym typeface="+mn-ea"/>
              </a:rPr>
              <a:t>直挂云帆济沧海</a:t>
            </a:r>
            <a:r>
              <a:rPr lang="zh-CN" altLang="en-US" sz="2400" dirty="0">
                <a:latin typeface="+mn-ea"/>
              </a:rPr>
              <a:t>”。我希望我们能永远志存高远，</a:t>
            </a:r>
            <a:endParaRPr lang="zh-CN" altLang="en-US" sz="2400" dirty="0">
              <a:latin typeface="+mn-ea"/>
            </a:endParaRPr>
          </a:p>
          <a:p>
            <a:r>
              <a:rPr lang="zh-CN" altLang="en-US" sz="2400" dirty="0">
                <a:latin typeface="+mn-ea"/>
              </a:rPr>
              <a:t>自由地航行世界!</a:t>
            </a:r>
            <a:endParaRPr lang="zh-CN" altLang="en-US" sz="2400" dirty="0">
              <a:latin typeface="+mn-ea"/>
            </a:endParaRPr>
          </a:p>
          <a:p>
            <a:pPr marL="342900" indent="-342900">
              <a:buFont typeface="Arial" panose="020B0604020202020204" pitchFamily="34" charset="0"/>
              <a:buChar char="•"/>
            </a:pPr>
            <a:r>
              <a:rPr lang="zh-CN" altLang="en-US" sz="2400" dirty="0"/>
              <a:t>I would like to share with you a line from a poem by </a:t>
            </a:r>
            <a:endParaRPr lang="zh-CN" altLang="en-US" sz="2400" dirty="0"/>
          </a:p>
          <a:p>
            <a:r>
              <a:rPr lang="zh-CN" altLang="en-US" sz="2400" dirty="0"/>
              <a:t>Walt Whitman: “</a:t>
            </a:r>
            <a:r>
              <a:rPr lang="zh-CN" altLang="en-US" sz="2400" u="sng" dirty="0">
                <a:solidFill>
                  <a:srgbClr val="FF0000"/>
                </a:solidFill>
              </a:rPr>
              <a:t>To be a sailor of the world, bound for</a:t>
            </a:r>
            <a:endParaRPr lang="zh-CN" altLang="en-US" sz="2400" u="sng" dirty="0">
              <a:solidFill>
                <a:srgbClr val="FF0000"/>
              </a:solidFill>
            </a:endParaRPr>
          </a:p>
          <a:p>
            <a:r>
              <a:rPr lang="zh-CN" altLang="en-US" sz="2400" u="sng" dirty="0">
                <a:solidFill>
                  <a:srgbClr val="FF0000"/>
                </a:solidFill>
              </a:rPr>
              <a:t>all ports.</a:t>
            </a:r>
            <a:r>
              <a:rPr lang="zh-CN" altLang="en-US" sz="2400" dirty="0"/>
              <a:t>” There is a similar quote from one of the greatest</a:t>
            </a:r>
            <a:endParaRPr lang="zh-CN" altLang="en-US" sz="2400" dirty="0"/>
          </a:p>
          <a:p>
            <a:r>
              <a:rPr lang="zh-CN" altLang="en-US" sz="2400" dirty="0"/>
              <a:t> Chinese poet Li Bai: “长风破浪会有时，直挂云帆济沧海</a:t>
            </a:r>
            <a:endParaRPr lang="zh-CN" altLang="en-US" sz="2400" dirty="0"/>
          </a:p>
          <a:p>
            <a:r>
              <a:rPr lang="zh-CN" altLang="en-US" sz="2400" dirty="0"/>
              <a:t>（</a:t>
            </a:r>
            <a:r>
              <a:rPr lang="zh-CN" altLang="en-US" sz="2400" u="sng" dirty="0">
                <a:solidFill>
                  <a:srgbClr val="FF0000"/>
                </a:solidFill>
              </a:rPr>
              <a:t>A time will come to ride the wind and cleave the waves, </a:t>
            </a:r>
            <a:endParaRPr lang="zh-CN" altLang="en-US" sz="2400" u="sng" dirty="0">
              <a:solidFill>
                <a:srgbClr val="FF0000"/>
              </a:solidFill>
            </a:endParaRPr>
          </a:p>
          <a:p>
            <a:r>
              <a:rPr lang="zh-CN" altLang="en-US" sz="2400" u="sng" dirty="0">
                <a:solidFill>
                  <a:srgbClr val="FF0000"/>
                </a:solidFill>
              </a:rPr>
              <a:t>I will set my cloudlike sail to cross the sea which raves</a:t>
            </a:r>
            <a:r>
              <a:rPr lang="zh-CN" altLang="en-US" sz="2400" dirty="0"/>
              <a:t>)”. </a:t>
            </a:r>
            <a:endParaRPr lang="zh-CN" altLang="en-US" sz="2400" dirty="0"/>
          </a:p>
          <a:p>
            <a:r>
              <a:rPr lang="zh-CN" altLang="en-US" sz="2400" dirty="0"/>
              <a:t>I hope we will always aim high and be free to sail the world!</a:t>
            </a:r>
            <a:endParaRPr lang="zh-CN" altLang="en-US" sz="2400" dirty="0"/>
          </a:p>
        </p:txBody>
      </p:sp>
      <p:pic>
        <p:nvPicPr>
          <p:cNvPr id="108" name="图片 107"/>
          <p:cNvPicPr/>
          <p:nvPr/>
        </p:nvPicPr>
        <p:blipFill>
          <a:blip r:embed="rId4"/>
          <a:stretch>
            <a:fillRect/>
          </a:stretch>
        </p:blipFill>
        <p:spPr>
          <a:xfrm>
            <a:off x="7753350" y="1600835"/>
            <a:ext cx="4407535" cy="52997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blinds(horizontal)">
                                      <p:cBhvr>
                                        <p:cTn id="20" dur="500"/>
                                        <p:tgtEl>
                                          <p:spTgt spid="3">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blinds(horizontal)">
                                      <p:cBhvr>
                                        <p:cTn id="23" dur="500"/>
                                        <p:tgtEl>
                                          <p:spTgt spid="3">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blinds(horizontal)">
                                      <p:cBhvr>
                                        <p:cTn id="26" dur="500"/>
                                        <p:tgtEl>
                                          <p:spTgt spid="3">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blinds(horizontal)">
                                      <p:cBhvr>
                                        <p:cTn id="29" dur="500"/>
                                        <p:tgtEl>
                                          <p:spTgt spid="3">
                                            <p:txEl>
                                              <p:pRg st="12" end="12"/>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83"/>
</p:tagLst>
</file>

<file path=ppt/tags/tag101.xml><?xml version="1.0" encoding="utf-8"?>
<p:tagLst xmlns:p="http://schemas.openxmlformats.org/presentationml/2006/main">
  <p:tag name="AS_UNIQUEID" val="285"/>
</p:tagLst>
</file>

<file path=ppt/tags/tag102.xml><?xml version="1.0" encoding="utf-8"?>
<p:tagLst xmlns:p="http://schemas.openxmlformats.org/presentationml/2006/main">
  <p:tag name="AS_UNIQUEID" val="286"/>
</p:tagLst>
</file>

<file path=ppt/tags/tag103.xml><?xml version="1.0" encoding="utf-8"?>
<p:tagLst xmlns:p="http://schemas.openxmlformats.org/presentationml/2006/main">
  <p:tag name="AS_UNIQUEID" val="287"/>
</p:tagLst>
</file>

<file path=ppt/tags/tag104.xml><?xml version="1.0" encoding="utf-8"?>
<p:tagLst xmlns:p="http://schemas.openxmlformats.org/presentationml/2006/main">
  <p:tag name="AS_UNIQUEID" val="288"/>
</p:tagLst>
</file>

<file path=ppt/tags/tag105.xml><?xml version="1.0" encoding="utf-8"?>
<p:tagLst xmlns:p="http://schemas.openxmlformats.org/presentationml/2006/main">
  <p:tag name="AS_UNIQUEID" val="289"/>
</p:tagLst>
</file>

<file path=ppt/tags/tag106.xml><?xml version="1.0" encoding="utf-8"?>
<p:tagLst xmlns:p="http://schemas.openxmlformats.org/presentationml/2006/main">
  <p:tag name="AS_UNIQUEID" val="290"/>
</p:tagLst>
</file>

<file path=ppt/tags/tag107.xml><?xml version="1.0" encoding="utf-8"?>
<p:tagLst xmlns:p="http://schemas.openxmlformats.org/presentationml/2006/main">
  <p:tag name="AS_UNIQUEID" val="292"/>
</p:tagLst>
</file>

<file path=ppt/tags/tag108.xml><?xml version="1.0" encoding="utf-8"?>
<p:tagLst xmlns:p="http://schemas.openxmlformats.org/presentationml/2006/main">
  <p:tag name="AS_UNIQUEID" val="293"/>
</p:tagLst>
</file>

<file path=ppt/tags/tag109.xml><?xml version="1.0" encoding="utf-8"?>
<p:tagLst xmlns:p="http://schemas.openxmlformats.org/presentationml/2006/main">
  <p:tag name="AS_UNIQUEID" val="294"/>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AS_UNIQUEID" val="295"/>
</p:tagLst>
</file>

<file path=ppt/tags/tag111.xml><?xml version="1.0" encoding="utf-8"?>
<p:tagLst xmlns:p="http://schemas.openxmlformats.org/presentationml/2006/main">
  <p:tag name="AS_UNIQUEID" val="296"/>
</p:tagLst>
</file>

<file path=ppt/tags/tag112.xml><?xml version="1.0" encoding="utf-8"?>
<p:tagLst xmlns:p="http://schemas.openxmlformats.org/presentationml/2006/main">
  <p:tag name="AS_UNIQUEID" val="298"/>
</p:tagLst>
</file>

<file path=ppt/tags/tag113.xml><?xml version="1.0" encoding="utf-8"?>
<p:tagLst xmlns:p="http://schemas.openxmlformats.org/presentationml/2006/main">
  <p:tag name="AS_UNIQUEID" val="300"/>
</p:tagLst>
</file>

<file path=ppt/tags/tag114.xml><?xml version="1.0" encoding="utf-8"?>
<p:tagLst xmlns:p="http://schemas.openxmlformats.org/presentationml/2006/main">
  <p:tag name="AS_UNIQUEID" val="301"/>
</p:tagLst>
</file>

<file path=ppt/tags/tag115.xml><?xml version="1.0" encoding="utf-8"?>
<p:tagLst xmlns:p="http://schemas.openxmlformats.org/presentationml/2006/main">
  <p:tag name="AS_UNIQUEID" val="302"/>
</p:tagLst>
</file>

<file path=ppt/tags/tag116.xml><?xml version="1.0" encoding="utf-8"?>
<p:tagLst xmlns:p="http://schemas.openxmlformats.org/presentationml/2006/main">
  <p:tag name="AS_UNIQUEID" val="303"/>
</p:tagLst>
</file>

<file path=ppt/tags/tag117.xml><?xml version="1.0" encoding="utf-8"?>
<p:tagLst xmlns:p="http://schemas.openxmlformats.org/presentationml/2006/main">
  <p:tag name="AS_UNIQUEID" val="304"/>
</p:tagLst>
</file>

<file path=ppt/tags/tag118.xml><?xml version="1.0" encoding="utf-8"?>
<p:tagLst xmlns:p="http://schemas.openxmlformats.org/presentationml/2006/main">
  <p:tag name="AS_UNIQUEID" val="306"/>
</p:tagLst>
</file>

<file path=ppt/tags/tag119.xml><?xml version="1.0" encoding="utf-8"?>
<p:tagLst xmlns:p="http://schemas.openxmlformats.org/presentationml/2006/main">
  <p:tag name="AS_UNIQUEID" val="307"/>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AS_UNIQUEID" val="308"/>
</p:tagLst>
</file>

<file path=ppt/tags/tag121.xml><?xml version="1.0" encoding="utf-8"?>
<p:tagLst xmlns:p="http://schemas.openxmlformats.org/presentationml/2006/main">
  <p:tag name="AS_UNIQUEID" val="309"/>
</p:tagLst>
</file>

<file path=ppt/tags/tag122.xml><?xml version="1.0" encoding="utf-8"?>
<p:tagLst xmlns:p="http://schemas.openxmlformats.org/presentationml/2006/main">
  <p:tag name="AS_UNIQUEID" val="31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37"/>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AS_UNIQUEID" val="80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AS_UNIQUEID" val="809"/>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AS_UNIQUEID" val="809"/>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AS_UNIQUEID" val="809"/>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AS_UNIQUEID" val="809"/>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AS_UNIQUEID" val="24"/>
  <p:tag name="KSO_WM_BEAUTIFY_FLAG" val=""/>
</p:tagLst>
</file>

<file path=ppt/tags/tag139.xml><?xml version="1.0" encoding="utf-8"?>
<p:tagLst xmlns:p="http://schemas.openxmlformats.org/presentationml/2006/main">
  <p:tag name="AS_UNIQUEID" val="36"/>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AS_UNIQUEID" val="38"/>
  <p:tag name="KSO_WM_BEAUTIFY_FLAG" val=""/>
</p:tagLst>
</file>

<file path=ppt/tags/tag141.xml><?xml version="1.0" encoding="utf-8"?>
<p:tagLst xmlns:p="http://schemas.openxmlformats.org/presentationml/2006/main">
  <p:tag name="AS_UNIQUEID" val="43"/>
  <p:tag name="KSO_WM_BEAUTIFY_FLAG" val=""/>
</p:tagLst>
</file>

<file path=ppt/tags/tag142.xml><?xml version="1.0" encoding="utf-8"?>
<p:tagLst xmlns:p="http://schemas.openxmlformats.org/presentationml/2006/main">
  <p:tag name="AS_UNIQUEID" val="809"/>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AS_UNIQUEID" val="809"/>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AS_UNIQUEID" val="809"/>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AS_UNIQUEID" val="809"/>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AS_UNIQUEID" val="809"/>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AS_UNIQUEID" val="809"/>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AS_UNIQUEID" val="809"/>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AS_UNIQUEID" val="809"/>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AS_UNIQUEID" val="809"/>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AS_UNIQUEID" val="809"/>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UNIQUEID" val="809"/>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AS_UNIQUEID" val="809"/>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AS_UNIQUEID" val="809"/>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AS_UNIQUEID" val="809"/>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AS_UNIQUEID" val="809"/>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AS_UNIQUEID" val="809"/>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AS_UNIQUEID" val="809"/>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AS_UNIQUEID" val="809"/>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AS_UNIQUEID" val="809"/>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AS_UNIQUEID" val="809"/>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AS_UNIQUEID" val="809"/>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AS_UNIQUEID" val="809"/>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AS_UNIQUEID" val="809"/>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AS_UNIQUEID" val="809"/>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AS_UNIQUEID" val="809"/>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AS_UNIQUEID" val="809"/>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AS_UNIQUEID" val="809"/>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AS_UNIQUEID" val="809"/>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AS_UNIQUEID" val="809"/>
</p:tagLst>
</file>

<file path=ppt/tags/tag21.xml><?xml version="1.0" encoding="utf-8"?>
<p:tagLst xmlns:p="http://schemas.openxmlformats.org/presentationml/2006/main">
  <p:tag name="AS_UNIQUEID" val="189"/>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AS_UNIQUEID" val="809"/>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AS_UNIQUEID" val="809"/>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AS_UNIQUEID" val="809"/>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AS_UNIQUEID" val="809"/>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191"/>
</p:tagLst>
</file>

<file path=ppt/tags/tag220.xml><?xml version="1.0" encoding="utf-8"?>
<p:tagLst xmlns:p="http://schemas.openxmlformats.org/presentationml/2006/main">
  <p:tag name="AS_UNIQUEID" val="809"/>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AS_UNIQUEID" val="809"/>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AS_UNIQUEID" val="809"/>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AS_UNIQUEID" val="809"/>
</p:tagLst>
</file>

<file path=ppt/tags/tag23.xml><?xml version="1.0" encoding="utf-8"?>
<p:tagLst xmlns:p="http://schemas.openxmlformats.org/presentationml/2006/main">
  <p:tag name="AS_UNIQUEID" val="192"/>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AS_UNIQUEID" val="809"/>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AS_UNIQUEID" val="809"/>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193"/>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AS_UNIQUEID" val="809"/>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AS_UNIQUEID" val="809"/>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AS_UNIQUEID" val="809"/>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AS_UNIQUEID" val="809"/>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AS_UNIQUEID" val="194"/>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AS_UNIQUEID" val="809"/>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AS_UNIQUEID" val="809"/>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809"/>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195"/>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AS_UNIQUEID" val="809"/>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AS_UNIQUEID" val="809"/>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AS_UNIQUEID" val="809"/>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AS_UNIQUEID" val="809"/>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196"/>
</p:tagLst>
</file>

<file path=ppt/tags/tag270.xml><?xml version="1.0" encoding="utf-8"?>
<p:tagLst xmlns:p="http://schemas.openxmlformats.org/presentationml/2006/main">
  <p:tag name="AS_UNIQUEID" val="809"/>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AS_UNIQUEID" val="809"/>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AS_UNIQUEID" val="809"/>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AS_UNIQUEID" val="809"/>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197"/>
</p:tagLst>
</file>

<file path=ppt/tags/tag280.xml><?xml version="1.0" encoding="utf-8"?>
<p:tagLst xmlns:p="http://schemas.openxmlformats.org/presentationml/2006/main">
  <p:tag name="AS_UNIQUEID" val="809"/>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AS_UNIQUEID" val="809"/>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AS_UNIQUEID" val="809"/>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AS_UNIQUEID" val="198"/>
</p:tagLst>
</file>

<file path=ppt/tags/tag290.xml><?xml version="1.0" encoding="utf-8"?>
<p:tagLst xmlns:p="http://schemas.openxmlformats.org/presentationml/2006/main">
  <p:tag name="AS_UNIQUEID" val="809"/>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FULL_TEXT_BEAUTIFY_COPY_ID" val="187396"/>
  <p:tag name="KSO_WM_BEAUTIFY_FLAG" val=""/>
</p:tagLst>
</file>

<file path=ppt/tags/tag298.xml><?xml version="1.0" encoding="utf-8"?>
<p:tagLst xmlns:p="http://schemas.openxmlformats.org/presentationml/2006/main">
  <p:tag name="AS_UNIQUEID" val="387"/>
</p:tagLst>
</file>

<file path=ppt/tags/tag299.xml><?xml version="1.0" encoding="utf-8"?>
<p:tagLst xmlns:p="http://schemas.openxmlformats.org/presentationml/2006/main">
  <p:tag name="AS_UNIQUEID" val="388"/>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00.xml><?xml version="1.0" encoding="utf-8"?>
<p:tagLst xmlns:p="http://schemas.openxmlformats.org/presentationml/2006/main">
  <p:tag name="AS_UNIQUEID" val="389"/>
</p:tagLst>
</file>

<file path=ppt/tags/tag301.xml><?xml version="1.0" encoding="utf-8"?>
<p:tagLst xmlns:p="http://schemas.openxmlformats.org/presentationml/2006/main">
  <p:tag name="AS_UNIQUEID" val="390"/>
</p:tagLst>
</file>

<file path=ppt/tags/tag302.xml><?xml version="1.0" encoding="utf-8"?>
<p:tagLst xmlns:p="http://schemas.openxmlformats.org/presentationml/2006/main">
  <p:tag name="AS_UNIQUEID" val="391"/>
</p:tagLst>
</file>

<file path=ppt/tags/tag303.xml><?xml version="1.0" encoding="utf-8"?>
<p:tagLst xmlns:p="http://schemas.openxmlformats.org/presentationml/2006/main">
  <p:tag name="AS_UNIQUEID" val="392"/>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3"/>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AS_UNIQUEID" val="241"/>
</p:tagLst>
</file>

<file path=ppt/tags/tag65.xml><?xml version="1.0" encoding="utf-8"?>
<p:tagLst xmlns:p="http://schemas.openxmlformats.org/presentationml/2006/main">
  <p:tag name="AS_UNIQUEID" val="242"/>
</p:tagLst>
</file>

<file path=ppt/tags/tag66.xml><?xml version="1.0" encoding="utf-8"?>
<p:tagLst xmlns:p="http://schemas.openxmlformats.org/presentationml/2006/main">
  <p:tag name="AS_UNIQUEID" val="243"/>
</p:tagLst>
</file>

<file path=ppt/tags/tag67.xml><?xml version="1.0" encoding="utf-8"?>
<p:tagLst xmlns:p="http://schemas.openxmlformats.org/presentationml/2006/main">
  <p:tag name="AS_UNIQUEID" val="244"/>
</p:tagLst>
</file>

<file path=ppt/tags/tag68.xml><?xml version="1.0" encoding="utf-8"?>
<p:tagLst xmlns:p="http://schemas.openxmlformats.org/presentationml/2006/main">
  <p:tag name="AS_UNIQUEID" val="245"/>
</p:tagLst>
</file>

<file path=ppt/tags/tag69.xml><?xml version="1.0" encoding="utf-8"?>
<p:tagLst xmlns:p="http://schemas.openxmlformats.org/presentationml/2006/main">
  <p:tag name="AS_UNIQUEID" val="247"/>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AS_UNIQUEID" val="248"/>
</p:tagLst>
</file>

<file path=ppt/tags/tag71.xml><?xml version="1.0" encoding="utf-8"?>
<p:tagLst xmlns:p="http://schemas.openxmlformats.org/presentationml/2006/main">
  <p:tag name="AS_UNIQUEID" val="249"/>
</p:tagLst>
</file>

<file path=ppt/tags/tag72.xml><?xml version="1.0" encoding="utf-8"?>
<p:tagLst xmlns:p="http://schemas.openxmlformats.org/presentationml/2006/main">
  <p:tag name="AS_UNIQUEID" val="250"/>
</p:tagLst>
</file>

<file path=ppt/tags/tag73.xml><?xml version="1.0" encoding="utf-8"?>
<p:tagLst xmlns:p="http://schemas.openxmlformats.org/presentationml/2006/main">
  <p:tag name="AS_UNIQUEID" val="251"/>
</p:tagLst>
</file>

<file path=ppt/tags/tag74.xml><?xml version="1.0" encoding="utf-8"?>
<p:tagLst xmlns:p="http://schemas.openxmlformats.org/presentationml/2006/main">
  <p:tag name="AS_UNIQUEID" val="252"/>
</p:tagLst>
</file>

<file path=ppt/tags/tag75.xml><?xml version="1.0" encoding="utf-8"?>
<p:tagLst xmlns:p="http://schemas.openxmlformats.org/presentationml/2006/main">
  <p:tag name="AS_UNIQUEID" val="254"/>
</p:tagLst>
</file>

<file path=ppt/tags/tag76.xml><?xml version="1.0" encoding="utf-8"?>
<p:tagLst xmlns:p="http://schemas.openxmlformats.org/presentationml/2006/main">
  <p:tag name="AS_UNIQUEID" val="255"/>
</p:tagLst>
</file>

<file path=ppt/tags/tag77.xml><?xml version="1.0" encoding="utf-8"?>
<p:tagLst xmlns:p="http://schemas.openxmlformats.org/presentationml/2006/main">
  <p:tag name="AS_UNIQUEID" val="256"/>
</p:tagLst>
</file>

<file path=ppt/tags/tag78.xml><?xml version="1.0" encoding="utf-8"?>
<p:tagLst xmlns:p="http://schemas.openxmlformats.org/presentationml/2006/main">
  <p:tag name="AS_UNIQUEID" val="257"/>
</p:tagLst>
</file>

<file path=ppt/tags/tag79.xml><?xml version="1.0" encoding="utf-8"?>
<p:tagLst xmlns:p="http://schemas.openxmlformats.org/presentationml/2006/main">
  <p:tag name="AS_UNIQUEID" val="258"/>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60"/>
</p:tagLst>
</file>

<file path=ppt/tags/tag81.xml><?xml version="1.0" encoding="utf-8"?>
<p:tagLst xmlns:p="http://schemas.openxmlformats.org/presentationml/2006/main">
  <p:tag name="AS_UNIQUEID" val="261"/>
</p:tagLst>
</file>

<file path=ppt/tags/tag82.xml><?xml version="1.0" encoding="utf-8"?>
<p:tagLst xmlns:p="http://schemas.openxmlformats.org/presentationml/2006/main">
  <p:tag name="AS_UNIQUEID" val="262"/>
</p:tagLst>
</file>

<file path=ppt/tags/tag83.xml><?xml version="1.0" encoding="utf-8"?>
<p:tagLst xmlns:p="http://schemas.openxmlformats.org/presentationml/2006/main">
  <p:tag name="AS_UNIQUEID" val="263"/>
</p:tagLst>
</file>

<file path=ppt/tags/tag84.xml><?xml version="1.0" encoding="utf-8"?>
<p:tagLst xmlns:p="http://schemas.openxmlformats.org/presentationml/2006/main">
  <p:tag name="AS_UNIQUEID" val="264"/>
</p:tagLst>
</file>

<file path=ppt/tags/tag85.xml><?xml version="1.0" encoding="utf-8"?>
<p:tagLst xmlns:p="http://schemas.openxmlformats.org/presentationml/2006/main">
  <p:tag name="AS_UNIQUEID" val="265"/>
</p:tagLst>
</file>

<file path=ppt/tags/tag86.xml><?xml version="1.0" encoding="utf-8"?>
<p:tagLst xmlns:p="http://schemas.openxmlformats.org/presentationml/2006/main">
  <p:tag name="AS_UNIQUEID" val="267"/>
</p:tagLst>
</file>

<file path=ppt/tags/tag87.xml><?xml version="1.0" encoding="utf-8"?>
<p:tagLst xmlns:p="http://schemas.openxmlformats.org/presentationml/2006/main">
  <p:tag name="AS_UNIQUEID" val="268"/>
</p:tagLst>
</file>

<file path=ppt/tags/tag88.xml><?xml version="1.0" encoding="utf-8"?>
<p:tagLst xmlns:p="http://schemas.openxmlformats.org/presentationml/2006/main">
  <p:tag name="AS_UNIQUEID" val="269"/>
</p:tagLst>
</file>

<file path=ppt/tags/tag89.xml><?xml version="1.0" encoding="utf-8"?>
<p:tagLst xmlns:p="http://schemas.openxmlformats.org/presentationml/2006/main">
  <p:tag name="AS_UNIQUEID" val="270"/>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71"/>
</p:tagLst>
</file>

<file path=ppt/tags/tag91.xml><?xml version="1.0" encoding="utf-8"?>
<p:tagLst xmlns:p="http://schemas.openxmlformats.org/presentationml/2006/main">
  <p:tag name="AS_UNIQUEID" val="272"/>
</p:tagLst>
</file>

<file path=ppt/tags/tag92.xml><?xml version="1.0" encoding="utf-8"?>
<p:tagLst xmlns:p="http://schemas.openxmlformats.org/presentationml/2006/main">
  <p:tag name="AS_UNIQUEID" val="273"/>
</p:tagLst>
</file>

<file path=ppt/tags/tag93.xml><?xml version="1.0" encoding="utf-8"?>
<p:tagLst xmlns:p="http://schemas.openxmlformats.org/presentationml/2006/main">
  <p:tag name="AS_UNIQUEID" val="274"/>
</p:tagLst>
</file>

<file path=ppt/tags/tag94.xml><?xml version="1.0" encoding="utf-8"?>
<p:tagLst xmlns:p="http://schemas.openxmlformats.org/presentationml/2006/main">
  <p:tag name="AS_UNIQUEID" val="276"/>
</p:tagLst>
</file>

<file path=ppt/tags/tag95.xml><?xml version="1.0" encoding="utf-8"?>
<p:tagLst xmlns:p="http://schemas.openxmlformats.org/presentationml/2006/main">
  <p:tag name="AS_UNIQUEID" val="277"/>
</p:tagLst>
</file>

<file path=ppt/tags/tag96.xml><?xml version="1.0" encoding="utf-8"?>
<p:tagLst xmlns:p="http://schemas.openxmlformats.org/presentationml/2006/main">
  <p:tag name="AS_UNIQUEID" val="278"/>
</p:tagLst>
</file>

<file path=ppt/tags/tag97.xml><?xml version="1.0" encoding="utf-8"?>
<p:tagLst xmlns:p="http://schemas.openxmlformats.org/presentationml/2006/main">
  <p:tag name="AS_UNIQUEID" val="279"/>
</p:tagLst>
</file>

<file path=ppt/tags/tag98.xml><?xml version="1.0" encoding="utf-8"?>
<p:tagLst xmlns:p="http://schemas.openxmlformats.org/presentationml/2006/main">
  <p:tag name="AS_UNIQUEID" val="281"/>
</p:tagLst>
</file>

<file path=ppt/tags/tag99.xml><?xml version="1.0" encoding="utf-8"?>
<p:tagLst xmlns:p="http://schemas.openxmlformats.org/presentationml/2006/main">
  <p:tag name="AS_UNIQUEID" val="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33936</Words>
  <Application>WPS 演示</Application>
  <PresentationFormat>自定义</PresentationFormat>
  <Paragraphs>1014</Paragraphs>
  <Slides>65</Slides>
  <Notes>0</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65</vt:i4>
      </vt:variant>
    </vt:vector>
  </HeadingPairs>
  <TitlesOfParts>
    <vt:vector size="82" baseType="lpstr">
      <vt:lpstr>Arial</vt:lpstr>
      <vt:lpstr>宋体</vt:lpstr>
      <vt:lpstr>Wingdings</vt:lpstr>
      <vt:lpstr>微软雅黑</vt:lpstr>
      <vt:lpstr>HelveticaNeue</vt:lpstr>
      <vt:lpstr>华文新魏</vt:lpstr>
      <vt:lpstr>Arial</vt:lpstr>
      <vt:lpstr>Calibri</vt:lpstr>
      <vt:lpstr>Times New Roman</vt:lpstr>
      <vt:lpstr>PT Serif</vt:lpstr>
      <vt:lpstr>Comic Sans MS</vt:lpstr>
      <vt:lpstr>黑体</vt:lpstr>
      <vt:lpstr>Segoe Print</vt:lpstr>
      <vt:lpstr>Arial Unicode MS</vt:lpstr>
      <vt:lpstr>Calibri Light</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Administrator</cp:lastModifiedBy>
  <cp:revision>112</cp:revision>
  <cp:lastPrinted>2021-10-24T20:52:00Z</cp:lastPrinted>
  <dcterms:created xsi:type="dcterms:W3CDTF">2021-10-24T20:52:00Z</dcterms:created>
  <dcterms:modified xsi:type="dcterms:W3CDTF">2023-12-05T02:55:39Z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09761F172DFE4D21862D5449302CA503</vt:lpwstr>
  </property>
  <property fmtid="{D5CDD505-2E9C-101B-9397-08002B2CF9AE}" pid="7" name="KSOProductBuildVer">
    <vt:lpwstr>2052-11.8.2.7978</vt:lpwstr>
  </property>
</Properties>
</file>