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2" r:id="rId3"/>
    <p:sldId id="256" r:id="rId4"/>
    <p:sldId id="263" r:id="rId5"/>
    <p:sldId id="257" r:id="rId7"/>
    <p:sldId id="260" r:id="rId8"/>
    <p:sldId id="261" r:id="rId9"/>
    <p:sldId id="264" r:id="rId10"/>
    <p:sldId id="262" r:id="rId11"/>
    <p:sldId id="258" r:id="rId12"/>
    <p:sldId id="259" r:id="rId13"/>
    <p:sldId id="265" r:id="rId14"/>
    <p:sldId id="266" r:id="rId15"/>
    <p:sldId id="267" r:id="rId16"/>
    <p:sldId id="272" r:id="rId17"/>
    <p:sldId id="273" r:id="rId18"/>
    <p:sldId id="275" r:id="rId19"/>
    <p:sldId id="270" r:id="rId20"/>
    <p:sldId id="271" r:id="rId21"/>
    <p:sldId id="276" r:id="rId22"/>
    <p:sldId id="268" r:id="rId23"/>
    <p:sldId id="281" r:id="rId24"/>
    <p:sldId id="280" r:id="rId25"/>
    <p:sldId id="282" r:id="rId26"/>
    <p:sldId id="283" r:id="rId27"/>
    <p:sldId id="279" r:id="rId28"/>
    <p:sldId id="284" r:id="rId29"/>
    <p:sldId id="278" r:id="rId30"/>
    <p:sldId id="285" r:id="rId31"/>
    <p:sldId id="286" r:id="rId32"/>
    <p:sldId id="287" r:id="rId33"/>
    <p:sldId id="288"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9966"/>
    <a:srgbClr val="FF6600"/>
    <a:srgbClr val="FF99FF"/>
    <a:srgbClr val="FF7C80"/>
    <a:srgbClr val="FF99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7" autoAdjust="0"/>
  </p:normalViewPr>
  <p:slideViewPr>
    <p:cSldViewPr>
      <p:cViewPr varScale="1">
        <p:scale>
          <a:sx n="112" d="100"/>
          <a:sy n="112" d="100"/>
        </p:scale>
        <p:origin x="-744" y="-90"/>
      </p:cViewPr>
      <p:guideLst>
        <p:guide orient="horz" pos="1620"/>
        <p:guide pos="2892"/>
      </p:guideLst>
    </p:cSldViewPr>
  </p:slideViewPr>
  <p:notesTextViewPr>
    <p:cViewPr>
      <p:scale>
        <a:sx n="100" d="100"/>
        <a:sy n="100" d="100"/>
      </p:scale>
      <p:origin x="0" y="0"/>
    </p:cViewPr>
  </p:notesTextViewPr>
  <p:sorterViewPr>
    <p:cViewPr>
      <p:scale>
        <a:sx n="100" d="100"/>
        <a:sy n="100" d="100"/>
      </p:scale>
      <p:origin x="0" y="63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6349A-B2F1-4740-BE6D-9DAF710598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19A49-CD3D-4FF2-AA2A-E68AD79821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FF520-0927-409D-8AC1-83F80CC4CB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619A49-CD3D-4FF2-AA2A-E68AD79821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7" name="矩形 6"/>
          <p:cNvSpPr/>
          <p:nvPr/>
        </p:nvSpPr>
        <p:spPr>
          <a:xfrm>
            <a:off x="179512" y="123478"/>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771550"/>
            <a:ext cx="8640960" cy="1815882"/>
          </a:xfrm>
          <a:prstGeom prst="rect">
            <a:avLst/>
          </a:prstGeom>
          <a:noFill/>
          <a:ln>
            <a:solidFill>
              <a:schemeClr val="bg1"/>
            </a:solidFill>
          </a:ln>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200" b="1" dirty="0" smtClean="0">
                <a:solidFill>
                  <a:schemeClr val="bg1"/>
                </a:solidFill>
                <a:latin typeface="Times New Roman" panose="02020603050405020304" pitchFamily="18" charset="0"/>
                <a:cs typeface="Times New Roman" panose="02020603050405020304" pitchFamily="18" charset="0"/>
              </a:rPr>
              <a:t>“</a:t>
            </a:r>
            <a:r>
              <a:rPr lang="en-US" altLang="zh-CN" sz="2200" b="1" dirty="0">
                <a:solidFill>
                  <a:schemeClr val="bg1"/>
                </a:solidFill>
                <a:latin typeface="Times New Roman" panose="02020603050405020304" pitchFamily="18" charset="0"/>
                <a:cs typeface="Times New Roman" panose="02020603050405020304" pitchFamily="18" charset="0"/>
              </a:rPr>
              <a:t>Are we alone? What’s out there?” Looking up at the stars, people have always wanted to learn more about space, and scientists work hard to find answers. They make vehicles to carry brave people into space to find out the secrets of the universe. They also really wish to discover other planets that are suitable enough to support life.</a:t>
            </a:r>
            <a:endParaRPr lang="zh-CN" altLang="en-US" sz="2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3528" y="19548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 </a:t>
            </a:r>
            <a:endParaRPr lang="zh-CN" altLang="en-US" sz="2400" b="1" dirty="0">
              <a:solidFill>
                <a:schemeClr val="bg1"/>
              </a:solidFill>
            </a:endParaRPr>
          </a:p>
        </p:txBody>
      </p:sp>
      <p:sp>
        <p:nvSpPr>
          <p:cNvPr id="8" name="TextBox 7"/>
          <p:cNvSpPr txBox="1"/>
          <p:nvPr/>
        </p:nvSpPr>
        <p:spPr>
          <a:xfrm>
            <a:off x="346069" y="2788935"/>
            <a:ext cx="6984776" cy="430887"/>
          </a:xfrm>
          <a:prstGeom prst="rect">
            <a:avLst/>
          </a:prstGeom>
          <a:noFill/>
        </p:spPr>
        <p:txBody>
          <a:bodyPr wrap="square" rtlCol="0">
            <a:spAutoFit/>
          </a:bodyPr>
          <a:lstStyle/>
          <a:p>
            <a:pPr marL="285750" indent="-285750">
              <a:buFont typeface="Wingdings" panose="05000000000000000000" pitchFamily="2" charset="2"/>
              <a:buChar char="l"/>
            </a:pPr>
            <a:r>
              <a:rPr lang="en-US" altLang="zh-CN" sz="2200" b="1" dirty="0">
                <a:solidFill>
                  <a:schemeClr val="accent5">
                    <a:lumMod val="40000"/>
                    <a:lumOff val="60000"/>
                  </a:schemeClr>
                </a:solidFill>
                <a:latin typeface="Meiryo" pitchFamily="34" charset="-128"/>
                <a:ea typeface="Meiryo" pitchFamily="34" charset="-128"/>
                <a:cs typeface="Meiryo" pitchFamily="34" charset="-128"/>
              </a:rPr>
              <a:t>W</a:t>
            </a:r>
            <a:r>
              <a:rPr lang="en-US" altLang="zh-CN" sz="2200" b="1" dirty="0" smtClean="0">
                <a:solidFill>
                  <a:schemeClr val="accent5">
                    <a:lumMod val="40000"/>
                    <a:lumOff val="60000"/>
                  </a:schemeClr>
                </a:solidFill>
                <a:latin typeface="Meiryo" pitchFamily="34" charset="-128"/>
                <a:ea typeface="Meiryo" pitchFamily="34" charset="-128"/>
                <a:cs typeface="Meiryo" pitchFamily="34" charset="-128"/>
              </a:rPr>
              <a:t>hy do people want to explore space? </a:t>
            </a:r>
            <a:endParaRPr lang="zh-CN" altLang="en-US" sz="2200" b="1" dirty="0">
              <a:solidFill>
                <a:schemeClr val="accent5">
                  <a:lumMod val="40000"/>
                  <a:lumOff val="60000"/>
                </a:schemeClr>
              </a:solidFill>
              <a:latin typeface="Meiryo" pitchFamily="34" charset="-128"/>
              <a:ea typeface="Meiryo" pitchFamily="34" charset="-128"/>
              <a:cs typeface="Meiryo" pitchFamily="34" charset="-128"/>
            </a:endParaRPr>
          </a:p>
        </p:txBody>
      </p:sp>
      <p:sp>
        <p:nvSpPr>
          <p:cNvPr id="10" name="TextBox 9"/>
          <p:cNvSpPr txBox="1"/>
          <p:nvPr/>
        </p:nvSpPr>
        <p:spPr>
          <a:xfrm>
            <a:off x="571517" y="2145671"/>
            <a:ext cx="7704856" cy="430887"/>
          </a:xfrm>
          <a:prstGeom prst="rect">
            <a:avLst/>
          </a:prstGeom>
          <a:noFill/>
        </p:spPr>
        <p:txBody>
          <a:bodyPr wrap="square" rtlCol="0">
            <a:spAutoFit/>
          </a:bodyPr>
          <a:lstStyle/>
          <a:p>
            <a:r>
              <a:rPr lang="en-US" altLang="zh-CN" sz="2200" b="1" dirty="0">
                <a:solidFill>
                  <a:srgbClr val="92D050"/>
                </a:solidFill>
                <a:latin typeface="Times New Roman" panose="02020603050405020304" pitchFamily="18" charset="0"/>
                <a:cs typeface="Times New Roman" panose="02020603050405020304" pitchFamily="18" charset="0"/>
              </a:rPr>
              <a:t>discover other planets that are suitable enough to support life.</a:t>
            </a:r>
            <a:endParaRPr lang="en-US" altLang="zh-CN" sz="2200" b="1" dirty="0">
              <a:solidFill>
                <a:srgbClr val="92D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24428" y="1817868"/>
            <a:ext cx="4536504" cy="430887"/>
          </a:xfrm>
          <a:prstGeom prst="rect">
            <a:avLst/>
          </a:prstGeom>
          <a:noFill/>
        </p:spPr>
        <p:txBody>
          <a:bodyPr wrap="square" rtlCol="0">
            <a:spAutoFit/>
          </a:bodyPr>
          <a:lstStyle/>
          <a:p>
            <a:r>
              <a:rPr lang="en-US" altLang="zh-CN" sz="2200" b="1" dirty="0">
                <a:solidFill>
                  <a:srgbClr val="92D050"/>
                </a:solidFill>
                <a:latin typeface="Times New Roman" panose="02020603050405020304" pitchFamily="18" charset="0"/>
                <a:cs typeface="Times New Roman" panose="02020603050405020304" pitchFamily="18" charset="0"/>
              </a:rPr>
              <a:t>find out the secrets of the universe</a:t>
            </a:r>
            <a:endParaRPr lang="zh-CN" altLang="en-US" dirty="0">
              <a:solidFill>
                <a:srgbClr val="92D050"/>
              </a:solidFill>
            </a:endParaRPr>
          </a:p>
        </p:txBody>
      </p:sp>
      <p:sp>
        <p:nvSpPr>
          <p:cNvPr id="12" name="TextBox 11"/>
          <p:cNvSpPr txBox="1"/>
          <p:nvPr/>
        </p:nvSpPr>
        <p:spPr>
          <a:xfrm>
            <a:off x="3851920" y="1132751"/>
            <a:ext cx="2974869" cy="430887"/>
          </a:xfrm>
          <a:prstGeom prst="rect">
            <a:avLst/>
          </a:prstGeom>
          <a:noFill/>
        </p:spPr>
        <p:txBody>
          <a:bodyPr wrap="square" rtlCol="0">
            <a:spAutoFit/>
          </a:bodyPr>
          <a:lstStyle/>
          <a:p>
            <a:r>
              <a:rPr lang="en-US" altLang="zh-CN" sz="2200" b="1" dirty="0">
                <a:solidFill>
                  <a:srgbClr val="92D050"/>
                </a:solidFill>
                <a:latin typeface="Times New Roman" panose="02020603050405020304" pitchFamily="18" charset="0"/>
                <a:cs typeface="Times New Roman" panose="02020603050405020304" pitchFamily="18" charset="0"/>
              </a:rPr>
              <a:t>learn more about space</a:t>
            </a:r>
            <a:endParaRPr lang="zh-CN" altLang="en-US" dirty="0">
              <a:solidFill>
                <a:srgbClr val="92D050"/>
              </a:solidFill>
            </a:endParaRPr>
          </a:p>
        </p:txBody>
      </p:sp>
      <p:sp>
        <p:nvSpPr>
          <p:cNvPr id="13" name="右箭头 12"/>
          <p:cNvSpPr/>
          <p:nvPr/>
        </p:nvSpPr>
        <p:spPr>
          <a:xfrm>
            <a:off x="308191" y="3492262"/>
            <a:ext cx="648072" cy="216314"/>
          </a:xfrm>
          <a:prstGeom prst="rightArrow">
            <a:avLst/>
          </a:prstGeom>
          <a:solidFill>
            <a:schemeClr val="accent3">
              <a:lumMod val="60000"/>
              <a:lumOff val="4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TextBox 13"/>
          <p:cNvSpPr txBox="1"/>
          <p:nvPr/>
        </p:nvSpPr>
        <p:spPr>
          <a:xfrm>
            <a:off x="956263" y="3313594"/>
            <a:ext cx="1844425" cy="461665"/>
          </a:xfrm>
          <a:prstGeom prst="rect">
            <a:avLst/>
          </a:prstGeom>
          <a:noFill/>
        </p:spPr>
        <p:txBody>
          <a:bodyPr wrap="square" rtlCol="0">
            <a:spAutoFit/>
          </a:bodyPr>
          <a:lstStyle/>
          <a:p>
            <a:r>
              <a:rPr lang="en-US" altLang="zh-CN" sz="2400" b="1" dirty="0">
                <a:solidFill>
                  <a:srgbClr val="92D050"/>
                </a:solidFill>
                <a:latin typeface="Comic Sans MS" panose="030F0702030302020204" pitchFamily="66" charset="0"/>
              </a:rPr>
              <a:t>m</a:t>
            </a:r>
            <a:r>
              <a:rPr lang="en-US" altLang="zh-CN" sz="2400" b="1" dirty="0" smtClean="0">
                <a:solidFill>
                  <a:srgbClr val="92D050"/>
                </a:solidFill>
                <a:latin typeface="Comic Sans MS" panose="030F0702030302020204" pitchFamily="66" charset="0"/>
              </a:rPr>
              <a:t>ain idea:</a:t>
            </a:r>
            <a:endParaRPr lang="zh-CN" altLang="en-US" sz="2400" b="1" dirty="0">
              <a:solidFill>
                <a:srgbClr val="92D050"/>
              </a:solidFill>
              <a:latin typeface="Comic Sans MS" panose="030F0702030302020204" pitchFamily="66" charset="0"/>
            </a:endParaRPr>
          </a:p>
        </p:txBody>
      </p:sp>
      <p:sp>
        <p:nvSpPr>
          <p:cNvPr id="15" name="TextBox 14"/>
          <p:cNvSpPr txBox="1"/>
          <p:nvPr/>
        </p:nvSpPr>
        <p:spPr>
          <a:xfrm>
            <a:off x="2615686" y="3301970"/>
            <a:ext cx="6336704" cy="769441"/>
          </a:xfrm>
          <a:prstGeom prst="rect">
            <a:avLst/>
          </a:prstGeom>
          <a:solidFill>
            <a:srgbClr val="339966"/>
          </a:solidFill>
        </p:spPr>
        <p:txBody>
          <a:bodyPr wrap="square" rtlCol="0">
            <a:spAutoFit/>
          </a:bodyPr>
          <a:lstStyle/>
          <a:p>
            <a:r>
              <a:rPr lang="en-US" altLang="zh-CN" sz="2200" b="1" dirty="0" smtClean="0">
                <a:solidFill>
                  <a:schemeClr val="bg1"/>
                </a:solidFill>
                <a:latin typeface="Comic Sans MS" panose="030F0702030302020204" pitchFamily="66" charset="0"/>
              </a:rPr>
              <a:t>Humans have always had _______________</a:t>
            </a:r>
            <a:endParaRPr lang="en-US" altLang="zh-CN" sz="2200" b="1" dirty="0" smtClean="0">
              <a:solidFill>
                <a:schemeClr val="bg1"/>
              </a:solidFill>
              <a:latin typeface="Comic Sans MS" panose="030F0702030302020204" pitchFamily="66" charset="0"/>
            </a:endParaRPr>
          </a:p>
          <a:p>
            <a:r>
              <a:rPr lang="en-US" altLang="zh-CN" sz="2200" b="1" dirty="0">
                <a:solidFill>
                  <a:schemeClr val="bg1"/>
                </a:solidFill>
                <a:latin typeface="Comic Sans MS" panose="030F0702030302020204" pitchFamily="66" charset="0"/>
              </a:rPr>
              <a:t> </a:t>
            </a:r>
            <a:r>
              <a:rPr lang="en-US" altLang="zh-CN" sz="2200" b="1" dirty="0" smtClean="0">
                <a:solidFill>
                  <a:schemeClr val="bg1"/>
                </a:solidFill>
                <a:latin typeface="Comic Sans MS" panose="030F0702030302020204" pitchFamily="66" charset="0"/>
              </a:rPr>
              <a:t>about space. </a:t>
            </a:r>
            <a:endParaRPr lang="zh-CN" altLang="en-US" sz="2200" b="1" dirty="0">
              <a:solidFill>
                <a:schemeClr val="bg1"/>
              </a:solidFill>
              <a:latin typeface="Comic Sans MS" panose="030F0702030302020204" pitchFamily="66" charset="0"/>
            </a:endParaRPr>
          </a:p>
        </p:txBody>
      </p:sp>
      <p:sp>
        <p:nvSpPr>
          <p:cNvPr id="9" name="TextBox 8"/>
          <p:cNvSpPr txBox="1"/>
          <p:nvPr/>
        </p:nvSpPr>
        <p:spPr>
          <a:xfrm>
            <a:off x="6156176" y="3313594"/>
            <a:ext cx="2893783"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a natural curiosity</a:t>
            </a:r>
            <a:endParaRPr lang="zh-CN" altLang="en-US" sz="2200" b="1" dirty="0">
              <a:solidFill>
                <a:srgbClr val="FF99FF"/>
              </a:solidFill>
              <a:latin typeface="Comic Sans MS" panose="030F0702030302020204" pitchFamily="66" charset="0"/>
            </a:endParaRPr>
          </a:p>
        </p:txBody>
      </p:sp>
      <p:sp>
        <p:nvSpPr>
          <p:cNvPr id="16" name="TextBox 15"/>
          <p:cNvSpPr txBox="1"/>
          <p:nvPr/>
        </p:nvSpPr>
        <p:spPr>
          <a:xfrm>
            <a:off x="16462" y="4443958"/>
            <a:ext cx="9158479" cy="584775"/>
          </a:xfrm>
          <a:prstGeom prst="rect">
            <a:avLst/>
          </a:prstGeom>
          <a:solidFill>
            <a:schemeClr val="accent6">
              <a:lumMod val="40000"/>
              <a:lumOff val="60000"/>
            </a:schemeClr>
          </a:solidFill>
        </p:spPr>
        <p:txBody>
          <a:bodyPr wrap="square" rtlCol="0">
            <a:spAutoFit/>
          </a:bodyPr>
          <a:lstStyle/>
          <a:p>
            <a:pPr algn="ctr"/>
            <a:r>
              <a:rPr lang="en-US" altLang="zh-CN" sz="2400" b="1" i="1" dirty="0">
                <a:latin typeface="Meiryo" pitchFamily="34" charset="-128"/>
                <a:ea typeface="Meiryo" pitchFamily="34" charset="-128"/>
                <a:cs typeface="Meiryo" pitchFamily="34" charset="-128"/>
              </a:rPr>
              <a:t>Space exploration </a:t>
            </a:r>
            <a:r>
              <a:rPr lang="en-US" altLang="zh-CN" sz="3200" b="1" i="1" dirty="0" smtClean="0">
                <a:solidFill>
                  <a:srgbClr val="FF0000"/>
                </a:solidFill>
                <a:latin typeface="Meiryo" pitchFamily="34" charset="-128"/>
                <a:ea typeface="Meiryo" pitchFamily="34" charset="-128"/>
                <a:cs typeface="Meiryo" pitchFamily="34" charset="-128"/>
              </a:rPr>
              <a:t>carries </a:t>
            </a:r>
            <a:r>
              <a:rPr lang="en-US" altLang="zh-CN" sz="2400" b="1" i="1" dirty="0" smtClean="0">
                <a:latin typeface="Meiryo" pitchFamily="34" charset="-128"/>
                <a:ea typeface="Meiryo" pitchFamily="34" charset="-128"/>
                <a:cs typeface="Meiryo" pitchFamily="34" charset="-128"/>
              </a:rPr>
              <a:t>human’s curiosity. </a:t>
            </a:r>
            <a:endParaRPr lang="zh-CN" altLang="en-US" sz="2400" b="1" i="1" dirty="0">
              <a:latin typeface="Meiryo" pitchFamily="34" charset="-128"/>
              <a:ea typeface="Meiryo" pitchFamily="34" charset="-128"/>
              <a:cs typeface="Meiryo"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80">
                                          <p:stCondLst>
                                            <p:cond delay="0"/>
                                          </p:stCondLst>
                                        </p:cTn>
                                        <p:tgtEl>
                                          <p:spTgt spid="16"/>
                                        </p:tgtEl>
                                      </p:cBhvr>
                                    </p:animEffect>
                                    <p:anim calcmode="lin" valueType="num">
                                      <p:cBhvr>
                                        <p:cTn id="5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6" dur="26">
                                          <p:stCondLst>
                                            <p:cond delay="650"/>
                                          </p:stCondLst>
                                        </p:cTn>
                                        <p:tgtEl>
                                          <p:spTgt spid="16"/>
                                        </p:tgtEl>
                                      </p:cBhvr>
                                      <p:to x="100000" y="60000"/>
                                    </p:animScale>
                                    <p:animScale>
                                      <p:cBhvr>
                                        <p:cTn id="57" dur="166" decel="50000">
                                          <p:stCondLst>
                                            <p:cond delay="676"/>
                                          </p:stCondLst>
                                        </p:cTn>
                                        <p:tgtEl>
                                          <p:spTgt spid="16"/>
                                        </p:tgtEl>
                                      </p:cBhvr>
                                      <p:to x="100000" y="100000"/>
                                    </p:animScale>
                                    <p:animScale>
                                      <p:cBhvr>
                                        <p:cTn id="58" dur="26">
                                          <p:stCondLst>
                                            <p:cond delay="1312"/>
                                          </p:stCondLst>
                                        </p:cTn>
                                        <p:tgtEl>
                                          <p:spTgt spid="16"/>
                                        </p:tgtEl>
                                      </p:cBhvr>
                                      <p:to x="100000" y="80000"/>
                                    </p:animScale>
                                    <p:animScale>
                                      <p:cBhvr>
                                        <p:cTn id="59" dur="166" decel="50000">
                                          <p:stCondLst>
                                            <p:cond delay="1338"/>
                                          </p:stCondLst>
                                        </p:cTn>
                                        <p:tgtEl>
                                          <p:spTgt spid="16"/>
                                        </p:tgtEl>
                                      </p:cBhvr>
                                      <p:to x="100000" y="100000"/>
                                    </p:animScale>
                                    <p:animScale>
                                      <p:cBhvr>
                                        <p:cTn id="60" dur="26">
                                          <p:stCondLst>
                                            <p:cond delay="1642"/>
                                          </p:stCondLst>
                                        </p:cTn>
                                        <p:tgtEl>
                                          <p:spTgt spid="16"/>
                                        </p:tgtEl>
                                      </p:cBhvr>
                                      <p:to x="100000" y="90000"/>
                                    </p:animScale>
                                    <p:animScale>
                                      <p:cBhvr>
                                        <p:cTn id="61" dur="166" decel="50000">
                                          <p:stCondLst>
                                            <p:cond delay="1668"/>
                                          </p:stCondLst>
                                        </p:cTn>
                                        <p:tgtEl>
                                          <p:spTgt spid="16"/>
                                        </p:tgtEl>
                                      </p:cBhvr>
                                      <p:to x="100000" y="100000"/>
                                    </p:animScale>
                                    <p:animScale>
                                      <p:cBhvr>
                                        <p:cTn id="62" dur="26">
                                          <p:stCondLst>
                                            <p:cond delay="1808"/>
                                          </p:stCondLst>
                                        </p:cTn>
                                        <p:tgtEl>
                                          <p:spTgt spid="16"/>
                                        </p:tgtEl>
                                      </p:cBhvr>
                                      <p:to x="100000" y="95000"/>
                                    </p:animScale>
                                    <p:animScale>
                                      <p:cBhvr>
                                        <p:cTn id="6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animBg="1"/>
      <p:bldP spid="14" grpId="0"/>
      <p:bldP spid="15" grpId="0" animBg="1"/>
      <p:bldP spid="9"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196089"/>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1520" y="771550"/>
            <a:ext cx="8640960" cy="1815882"/>
          </a:xfrm>
          <a:prstGeom prst="rect">
            <a:avLst/>
          </a:prstGeom>
          <a:noFill/>
          <a:ln>
            <a:solidFill>
              <a:schemeClr val="bg1"/>
            </a:solidFill>
          </a:ln>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200" b="1" dirty="0" smtClean="0">
                <a:solidFill>
                  <a:schemeClr val="bg1"/>
                </a:solidFill>
                <a:latin typeface="Times New Roman" panose="02020603050405020304" pitchFamily="18" charset="0"/>
                <a:cs typeface="Times New Roman" panose="02020603050405020304" pitchFamily="18" charset="0"/>
              </a:rPr>
              <a:t>“</a:t>
            </a:r>
            <a:r>
              <a:rPr lang="en-US" altLang="zh-CN" sz="2200" b="1" dirty="0">
                <a:solidFill>
                  <a:schemeClr val="bg1"/>
                </a:solidFill>
                <a:latin typeface="Times New Roman" panose="02020603050405020304" pitchFamily="18" charset="0"/>
                <a:cs typeface="Times New Roman" panose="02020603050405020304" pitchFamily="18" charset="0"/>
              </a:rPr>
              <a:t>Are we alone? What’s out there?” Looking up at the stars, people have always wanted to learn more about space, and scientists work hard to find answers. They make vehicles to carry brave people into space to find out the secrets of the universe. They also really wish to discover other planets that are suitable enough to support life.</a:t>
            </a:r>
            <a:endParaRPr lang="zh-CN" altLang="en-US" sz="2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3528" y="19548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 </a:t>
            </a:r>
            <a:endParaRPr lang="zh-CN" altLang="en-US" sz="2400" b="1" dirty="0">
              <a:solidFill>
                <a:schemeClr val="bg1"/>
              </a:solidFill>
            </a:endParaRPr>
          </a:p>
        </p:txBody>
      </p:sp>
      <p:sp>
        <p:nvSpPr>
          <p:cNvPr id="8" name="矩形 7"/>
          <p:cNvSpPr/>
          <p:nvPr/>
        </p:nvSpPr>
        <p:spPr>
          <a:xfrm>
            <a:off x="1187624" y="771550"/>
            <a:ext cx="4248472" cy="432048"/>
          </a:xfrm>
          <a:prstGeom prst="rect">
            <a:avLst/>
          </a:prstGeom>
          <a:noFill/>
          <a:ln w="3810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34808" y="2786440"/>
            <a:ext cx="8629679" cy="430887"/>
          </a:xfrm>
          <a:prstGeom prst="rect">
            <a:avLst/>
          </a:prstGeom>
          <a:noFill/>
        </p:spPr>
        <p:txBody>
          <a:bodyPr wrap="square" rtlCol="0">
            <a:spAutoFit/>
          </a:bodyPr>
          <a:lstStyle/>
          <a:p>
            <a:pPr marL="342900" indent="-342900">
              <a:buFont typeface="Wingdings" panose="05000000000000000000" pitchFamily="2" charset="2"/>
              <a:buChar char="l"/>
            </a:pPr>
            <a:r>
              <a:rPr lang="en-US" altLang="zh-CN" sz="2200" b="1" dirty="0">
                <a:solidFill>
                  <a:schemeClr val="accent4">
                    <a:lumMod val="40000"/>
                    <a:lumOff val="60000"/>
                  </a:schemeClr>
                </a:solidFill>
                <a:latin typeface="Meiryo" pitchFamily="34" charset="-128"/>
                <a:ea typeface="Meiryo" pitchFamily="34" charset="-128"/>
                <a:cs typeface="Meiryo" pitchFamily="34" charset="-128"/>
              </a:rPr>
              <a:t>Why does the passage begin with two questions?</a:t>
            </a:r>
            <a:endParaRPr lang="zh-CN" altLang="en-US" sz="2200" b="1" dirty="0">
              <a:solidFill>
                <a:schemeClr val="accent4">
                  <a:lumMod val="40000"/>
                  <a:lumOff val="60000"/>
                </a:schemeClr>
              </a:solidFill>
              <a:latin typeface="Meiryo" pitchFamily="34" charset="-128"/>
              <a:ea typeface="Meiryo" pitchFamily="34" charset="-128"/>
              <a:cs typeface="Meiryo" pitchFamily="34" charset="-128"/>
            </a:endParaRPr>
          </a:p>
        </p:txBody>
      </p:sp>
      <p:sp>
        <p:nvSpPr>
          <p:cNvPr id="10" name="TextBox 9"/>
          <p:cNvSpPr txBox="1"/>
          <p:nvPr/>
        </p:nvSpPr>
        <p:spPr>
          <a:xfrm>
            <a:off x="370821" y="3243629"/>
            <a:ext cx="8557652" cy="1200329"/>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ü"/>
            </a:pPr>
            <a:r>
              <a:rPr lang="en-US" altLang="zh-CN" sz="2400" b="1" dirty="0" smtClean="0">
                <a:solidFill>
                  <a:srgbClr val="7030A0"/>
                </a:solidFill>
              </a:rPr>
              <a:t>To impress readers</a:t>
            </a:r>
            <a:endParaRPr lang="en-US" altLang="zh-CN" sz="2400" b="1" dirty="0" smtClean="0">
              <a:solidFill>
                <a:srgbClr val="7030A0"/>
              </a:solidFill>
            </a:endParaRPr>
          </a:p>
          <a:p>
            <a:pPr marL="285750" indent="-285750">
              <a:buFont typeface="Wingdings" panose="05000000000000000000" pitchFamily="2" charset="2"/>
              <a:buChar char="ü"/>
            </a:pPr>
            <a:r>
              <a:rPr lang="en-US" altLang="zh-CN" sz="2400" b="1" dirty="0" smtClean="0">
                <a:solidFill>
                  <a:srgbClr val="7030A0"/>
                </a:solidFill>
              </a:rPr>
              <a:t>To attract readers’ attention and curiosity about the content</a:t>
            </a:r>
            <a:endParaRPr lang="en-US" altLang="zh-CN" sz="2400" b="1" dirty="0" smtClean="0">
              <a:solidFill>
                <a:srgbClr val="7030A0"/>
              </a:solidFill>
            </a:endParaRPr>
          </a:p>
          <a:p>
            <a:pPr marL="285750" indent="-285750">
              <a:buFont typeface="Wingdings" panose="05000000000000000000" pitchFamily="2" charset="2"/>
              <a:buChar char="ü"/>
            </a:pPr>
            <a:r>
              <a:rPr lang="en-US" altLang="zh-CN" sz="2400" b="1" dirty="0" smtClean="0">
                <a:solidFill>
                  <a:srgbClr val="7030A0"/>
                </a:solidFill>
              </a:rPr>
              <a:t>To raise readers’ reflection </a:t>
            </a:r>
            <a:endParaRPr lang="zh-CN" altLang="en-US" sz="2400" b="1" dirty="0">
              <a:solidFill>
                <a:srgbClr val="7030A0"/>
              </a:solidFill>
            </a:endParaRPr>
          </a:p>
        </p:txBody>
      </p:sp>
      <p:sp>
        <p:nvSpPr>
          <p:cNvPr id="11" name="TextBox 10"/>
          <p:cNvSpPr txBox="1"/>
          <p:nvPr/>
        </p:nvSpPr>
        <p:spPr>
          <a:xfrm>
            <a:off x="837" y="4661143"/>
            <a:ext cx="9134944" cy="430887"/>
          </a:xfrm>
          <a:prstGeom prst="rect">
            <a:avLst/>
          </a:prstGeom>
          <a:solidFill>
            <a:srgbClr val="7030A0"/>
          </a:solidFill>
        </p:spPr>
        <p:txBody>
          <a:bodyPr wrap="square" rtlCol="0">
            <a:spAutoFit/>
          </a:bodyPr>
          <a:lstStyle/>
          <a:p>
            <a:r>
              <a:rPr lang="en-US" altLang="zh-CN" sz="2200" b="1" dirty="0" smtClean="0">
                <a:solidFill>
                  <a:schemeClr val="bg1"/>
                </a:solidFill>
                <a:latin typeface="Comic Sans MS" panose="030F0702030302020204" pitchFamily="66" charset="0"/>
              </a:rPr>
              <a:t>Writing tip 1 : A beginning with questions can impress readers</a:t>
            </a:r>
            <a:r>
              <a:rPr lang="en-US" altLang="zh-CN" sz="2200" b="1" dirty="0">
                <a:solidFill>
                  <a:schemeClr val="bg1"/>
                </a:solidFill>
                <a:latin typeface="Comic Sans MS" panose="030F0702030302020204" pitchFamily="66" charset="0"/>
              </a:rPr>
              <a:t>.</a:t>
            </a:r>
            <a:endParaRPr lang="zh-CN" altLang="en-US" sz="2200" b="1" dirty="0">
              <a:solidFill>
                <a:schemeClr val="bg1"/>
              </a:solidFill>
              <a:latin typeface="Comic Sans MS" panose="030F0702030302020204" pitchFamily="66" charset="0"/>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196089"/>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79512" y="776184"/>
            <a:ext cx="8784976" cy="3847207"/>
          </a:xfrm>
          <a:prstGeom prst="rect">
            <a:avLst/>
          </a:prstGeom>
          <a:noFill/>
          <a:ln>
            <a:solidFill>
              <a:schemeClr val="bg1"/>
            </a:solidFill>
          </a:ln>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000" b="1" dirty="0">
                <a:solidFill>
                  <a:schemeClr val="bg1"/>
                </a:solidFill>
                <a:latin typeface="Times New Roman" panose="02020603050405020304" pitchFamily="18" charset="0"/>
                <a:cs typeface="Times New Roman" panose="02020603050405020304" pitchFamily="18" charset="0"/>
              </a:rPr>
              <a:t>Before the mid-20th century, most people felt travelling into space was an impossible dream. However, some scientists were determined to help humans </a:t>
            </a:r>
            <a:r>
              <a:rPr lang="en-US" altLang="zh-CN" sz="2000" b="1" dirty="0" err="1">
                <a:solidFill>
                  <a:schemeClr val="bg1"/>
                </a:solidFill>
                <a:latin typeface="Times New Roman" panose="02020603050405020304" pitchFamily="18" charset="0"/>
                <a:cs typeface="Times New Roman" panose="02020603050405020304" pitchFamily="18" charset="0"/>
              </a:rPr>
              <a:t>realise</a:t>
            </a:r>
            <a:r>
              <a:rPr lang="en-US" altLang="zh-CN" sz="2000" b="1" dirty="0">
                <a:solidFill>
                  <a:schemeClr val="bg1"/>
                </a:solidFill>
                <a:latin typeface="Times New Roman" panose="02020603050405020304" pitchFamily="18" charset="0"/>
                <a:cs typeface="Times New Roman" panose="02020603050405020304" pitchFamily="18" charset="0"/>
              </a:rPr>
              <a:t> their dream to explore space. After many experiments, they succeeded in making rockets that could escape Earth’s gravity. On 4 October 1957, the Sputnik 1 satellite was lunched by the USSR and successfully orbited around Earth. Afterwards, the USSR focused on sending people into space, and on 12 April 1961, Yuri Gagarin became the first person in the world to go into space. Over eight years later, on 20 July 1969, American astronaut Neil Armstrong stepped onto the moon, famously saying, “That’s one small step for [a] man, one giant leap for mankind.” Following this, many more goals were achieved. For example, America’s NASA space agency launched Voyager 1 on 5 September 1977 to study deep space, and it still transmits data today.</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9548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2 </a:t>
            </a:r>
            <a:endParaRPr lang="zh-CN" altLang="en-US" sz="2400" b="1" dirty="0">
              <a:solidFill>
                <a:schemeClr val="bg1"/>
              </a:solidFill>
            </a:endParaRPr>
          </a:p>
        </p:txBody>
      </p:sp>
      <p:sp>
        <p:nvSpPr>
          <p:cNvPr id="8" name="TextBox 7"/>
          <p:cNvSpPr txBox="1"/>
          <p:nvPr/>
        </p:nvSpPr>
        <p:spPr>
          <a:xfrm>
            <a:off x="1835696" y="268655"/>
            <a:ext cx="6192688" cy="430887"/>
          </a:xfrm>
          <a:prstGeom prst="rect">
            <a:avLst/>
          </a:prstGeom>
          <a:noFill/>
        </p:spPr>
        <p:txBody>
          <a:bodyPr wrap="square" rtlCol="0">
            <a:spAutoFit/>
          </a:bodyPr>
          <a:lstStyle/>
          <a:p>
            <a:pPr marL="342900" indent="-342900">
              <a:buFont typeface="Wingdings" panose="05000000000000000000" pitchFamily="2" charset="2"/>
              <a:buChar char="l"/>
            </a:pPr>
            <a:r>
              <a:rPr lang="en-US" altLang="zh-CN" sz="2200" b="1" dirty="0">
                <a:solidFill>
                  <a:schemeClr val="accent5">
                    <a:lumMod val="40000"/>
                    <a:lumOff val="60000"/>
                  </a:schemeClr>
                </a:solidFill>
                <a:latin typeface="Meiryo" pitchFamily="34" charset="-128"/>
                <a:ea typeface="Meiryo" pitchFamily="34" charset="-128"/>
                <a:cs typeface="Meiryo" pitchFamily="34" charset="-128"/>
              </a:rPr>
              <a:t>What’s the topic sentence in Para. 2?</a:t>
            </a:r>
            <a:endParaRPr lang="zh-CN" altLang="en-US" sz="2200" b="1" dirty="0">
              <a:solidFill>
                <a:schemeClr val="accent5">
                  <a:lumMod val="40000"/>
                  <a:lumOff val="60000"/>
                </a:schemeClr>
              </a:solidFill>
              <a:latin typeface="Meiryo" pitchFamily="34" charset="-128"/>
              <a:ea typeface="Meiryo" pitchFamily="34" charset="-128"/>
              <a:cs typeface="Meiryo" pitchFamily="34" charset="-128"/>
            </a:endParaRPr>
          </a:p>
        </p:txBody>
      </p:sp>
      <p:sp>
        <p:nvSpPr>
          <p:cNvPr id="9" name="TextBox 8"/>
          <p:cNvSpPr txBox="1"/>
          <p:nvPr/>
        </p:nvSpPr>
        <p:spPr>
          <a:xfrm>
            <a:off x="2543738" y="1150095"/>
            <a:ext cx="5760640"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However, some scientists were determined to help </a:t>
            </a:r>
            <a:endParaRPr lang="zh-CN" altLang="en-US" dirty="0">
              <a:solidFill>
                <a:srgbClr val="FF0000"/>
              </a:solidFill>
            </a:endParaRPr>
          </a:p>
        </p:txBody>
      </p:sp>
      <p:sp>
        <p:nvSpPr>
          <p:cNvPr id="10" name="TextBox 9"/>
          <p:cNvSpPr txBox="1"/>
          <p:nvPr/>
        </p:nvSpPr>
        <p:spPr>
          <a:xfrm>
            <a:off x="179512" y="1451560"/>
            <a:ext cx="5400600"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humans </a:t>
            </a:r>
            <a:r>
              <a:rPr lang="en-US" altLang="zh-CN" sz="2000" b="1" dirty="0" err="1">
                <a:solidFill>
                  <a:srgbClr val="FF0000"/>
                </a:solidFill>
                <a:latin typeface="Times New Roman" panose="02020603050405020304" pitchFamily="18" charset="0"/>
                <a:cs typeface="Times New Roman" panose="02020603050405020304" pitchFamily="18" charset="0"/>
              </a:rPr>
              <a:t>realise</a:t>
            </a:r>
            <a:r>
              <a:rPr lang="en-US" altLang="zh-CN" sz="2000" b="1" dirty="0">
                <a:solidFill>
                  <a:srgbClr val="FF0000"/>
                </a:solidFill>
                <a:latin typeface="Times New Roman" panose="02020603050405020304" pitchFamily="18" charset="0"/>
                <a:cs typeface="Times New Roman" panose="02020603050405020304" pitchFamily="18" charset="0"/>
              </a:rPr>
              <a:t> their dream to explore space. </a:t>
            </a:r>
            <a:endParaRPr lang="zh-CN" altLang="en-US" dirty="0">
              <a:solidFill>
                <a:srgbClr val="FF0000"/>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7503" t="2401" r="13297" b="8243"/>
          <a:stretch>
            <a:fillRect/>
          </a:stretch>
        </p:blipFill>
        <p:spPr>
          <a:xfrm>
            <a:off x="8388424" y="843558"/>
            <a:ext cx="576064" cy="981460"/>
          </a:xfrm>
          <a:prstGeom prst="rect">
            <a:avLst/>
          </a:prstGeom>
        </p:spPr>
      </p:pic>
      <p:sp>
        <p:nvSpPr>
          <p:cNvPr id="13" name="矩形 12"/>
          <p:cNvSpPr/>
          <p:nvPr/>
        </p:nvSpPr>
        <p:spPr>
          <a:xfrm>
            <a:off x="192935" y="4263351"/>
            <a:ext cx="1930793" cy="36004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71600" y="3003798"/>
            <a:ext cx="4248472" cy="324036"/>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92280" y="1779662"/>
            <a:ext cx="1512168" cy="36004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43608" y="843558"/>
            <a:ext cx="3312368" cy="306537"/>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9904" y="2699787"/>
            <a:ext cx="1863824" cy="36004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355976" y="3651870"/>
            <a:ext cx="1728192" cy="324036"/>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220072" y="1451560"/>
            <a:ext cx="3096344" cy="400110"/>
          </a:xfrm>
          <a:prstGeom prst="rect">
            <a:avLst/>
          </a:prstGeom>
          <a:solidFill>
            <a:schemeClr val="accent5">
              <a:lumMod val="20000"/>
              <a:lumOff val="80000"/>
            </a:schemeClr>
          </a:solidFill>
        </p:spPr>
        <p:txBody>
          <a:bodyPr wrap="square" rtlCol="0">
            <a:spAutoFit/>
          </a:bodyPr>
          <a:lstStyle/>
          <a:p>
            <a:r>
              <a:rPr lang="en-US" altLang="zh-CN" sz="2000" b="1" dirty="0">
                <a:solidFill>
                  <a:srgbClr val="002060"/>
                </a:solidFill>
              </a:rPr>
              <a:t>H</a:t>
            </a:r>
            <a:r>
              <a:rPr lang="en-US" altLang="zh-CN" sz="2000" b="1" dirty="0" smtClean="0">
                <a:solidFill>
                  <a:srgbClr val="002060"/>
                </a:solidFill>
              </a:rPr>
              <a:t>ow </a:t>
            </a:r>
            <a:r>
              <a:rPr lang="en-US" altLang="zh-CN" sz="2000" b="1" dirty="0" err="1" smtClean="0">
                <a:solidFill>
                  <a:srgbClr val="002060"/>
                </a:solidFill>
              </a:rPr>
              <a:t>realised</a:t>
            </a:r>
            <a:r>
              <a:rPr lang="en-US" altLang="zh-CN" sz="2000" b="1" dirty="0" smtClean="0">
                <a:solidFill>
                  <a:srgbClr val="002060"/>
                </a:solidFill>
              </a:rPr>
              <a:t> their dream?</a:t>
            </a:r>
            <a:endParaRPr lang="zh-CN" altLang="en-US" sz="20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3" grpId="0" animBg="1"/>
      <p:bldP spid="14" grpId="0" animBg="1"/>
      <p:bldP spid="15" grpId="0" animBg="1"/>
      <p:bldP spid="16" grpId="0" animBg="1"/>
      <p:bldP spid="17" grpId="0" animBg="1"/>
      <p:bldP spid="1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196089"/>
            <a:ext cx="8784976" cy="4751322"/>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395536" y="2283718"/>
            <a:ext cx="856895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920953"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3397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5868144"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41399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738031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21176" y="2616324"/>
            <a:ext cx="146152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a:t>b</a:t>
            </a:r>
            <a:r>
              <a:rPr lang="en-US" altLang="zh-CN" sz="2000" b="1" dirty="0" smtClean="0"/>
              <a:t>efore the mid-20</a:t>
            </a:r>
            <a:r>
              <a:rPr lang="en-US" altLang="zh-CN" sz="2000" b="1" baseline="30000" dirty="0" smtClean="0"/>
              <a:t>th</a:t>
            </a:r>
            <a:r>
              <a:rPr lang="en-US" altLang="zh-CN" sz="2000" b="1" dirty="0" smtClean="0"/>
              <a:t> century</a:t>
            </a:r>
            <a:endParaRPr lang="zh-CN" altLang="en-US" sz="2000" b="1" dirty="0"/>
          </a:p>
        </p:txBody>
      </p:sp>
      <p:sp>
        <p:nvSpPr>
          <p:cNvPr id="14" name="TextBox 13"/>
          <p:cNvSpPr txBox="1"/>
          <p:nvPr/>
        </p:nvSpPr>
        <p:spPr>
          <a:xfrm>
            <a:off x="1938688" y="2724045"/>
            <a:ext cx="14508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4 Oct. 1957</a:t>
            </a:r>
            <a:endParaRPr lang="zh-CN" altLang="en-US" sz="2000" b="1" dirty="0"/>
          </a:p>
        </p:txBody>
      </p:sp>
      <p:sp>
        <p:nvSpPr>
          <p:cNvPr id="15" name="TextBox 14"/>
          <p:cNvSpPr txBox="1"/>
          <p:nvPr/>
        </p:nvSpPr>
        <p:spPr>
          <a:xfrm>
            <a:off x="3738888" y="2618211"/>
            <a:ext cx="124549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 12 Apr. 1961</a:t>
            </a:r>
            <a:endParaRPr lang="zh-CN" altLang="en-US" sz="2000" b="1" dirty="0"/>
          </a:p>
        </p:txBody>
      </p:sp>
      <p:sp>
        <p:nvSpPr>
          <p:cNvPr id="16" name="TextBox 15"/>
          <p:cNvSpPr txBox="1"/>
          <p:nvPr/>
        </p:nvSpPr>
        <p:spPr>
          <a:xfrm>
            <a:off x="5467080"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20 Jul.  1969</a:t>
            </a:r>
            <a:endParaRPr lang="zh-CN" altLang="en-US" sz="2000" b="1" dirty="0"/>
          </a:p>
        </p:txBody>
      </p:sp>
      <p:sp>
        <p:nvSpPr>
          <p:cNvPr id="17" name="TextBox 16"/>
          <p:cNvSpPr txBox="1"/>
          <p:nvPr/>
        </p:nvSpPr>
        <p:spPr>
          <a:xfrm>
            <a:off x="6977524"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5 Sep. 1977</a:t>
            </a:r>
            <a:endParaRPr lang="zh-CN" altLang="en-US" sz="2000" b="1" dirty="0"/>
          </a:p>
        </p:txBody>
      </p:sp>
      <p:sp>
        <p:nvSpPr>
          <p:cNvPr id="18" name="圆角矩形 26"/>
          <p:cNvSpPr/>
          <p:nvPr/>
        </p:nvSpPr>
        <p:spPr>
          <a:xfrm>
            <a:off x="179512" y="4011910"/>
            <a:ext cx="2311246" cy="785221"/>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a</a:t>
            </a:r>
            <a:r>
              <a:rPr lang="en-US" altLang="zh-CN" sz="2400" b="1" dirty="0" smtClean="0">
                <a:solidFill>
                  <a:schemeClr val="tx1"/>
                </a:solidFill>
              </a:rPr>
              <a:t>n </a:t>
            </a:r>
            <a:r>
              <a:rPr lang="en-US" altLang="zh-CN" sz="2400" b="1" dirty="0" smtClean="0">
                <a:solidFill>
                  <a:srgbClr val="C00000"/>
                </a:solidFill>
              </a:rPr>
              <a:t>impossible </a:t>
            </a:r>
            <a:r>
              <a:rPr lang="en-US" altLang="zh-CN" sz="2400" b="1" dirty="0" smtClean="0">
                <a:solidFill>
                  <a:schemeClr val="tx1"/>
                </a:solidFill>
              </a:rPr>
              <a:t>dream</a:t>
            </a:r>
            <a:endParaRPr lang="en-US" altLang="zh-CN" sz="2400" b="1" dirty="0">
              <a:solidFill>
                <a:schemeClr val="tx1"/>
              </a:solidFill>
            </a:endParaRPr>
          </a:p>
        </p:txBody>
      </p:sp>
      <p:sp>
        <p:nvSpPr>
          <p:cNvPr id="19" name="矩形 18"/>
          <p:cNvSpPr/>
          <p:nvPr/>
        </p:nvSpPr>
        <p:spPr>
          <a:xfrm>
            <a:off x="1701207" y="888271"/>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The </a:t>
            </a:r>
            <a:r>
              <a:rPr lang="en-US" altLang="zh-CN" sz="2000" b="1" dirty="0" smtClean="0">
                <a:solidFill>
                  <a:srgbClr val="C00000"/>
                </a:solidFill>
              </a:rPr>
              <a:t>Sputnik 1 satellite </a:t>
            </a:r>
            <a:r>
              <a:rPr lang="en-US" altLang="zh-CN" sz="2000" b="1" dirty="0" smtClean="0">
                <a:solidFill>
                  <a:srgbClr val="002060"/>
                </a:solidFill>
              </a:rPr>
              <a:t>was launched </a:t>
            </a:r>
            <a:r>
              <a:rPr lang="en-US" altLang="zh-CN" sz="2000" b="1" dirty="0" err="1" smtClean="0">
                <a:solidFill>
                  <a:srgbClr val="002060"/>
                </a:solidFill>
              </a:rPr>
              <a:t>bt</a:t>
            </a:r>
            <a:r>
              <a:rPr lang="en-US" altLang="zh-CN" sz="2000" b="1" dirty="0" smtClean="0">
                <a:solidFill>
                  <a:srgbClr val="002060"/>
                </a:solidFill>
              </a:rPr>
              <a:t> the </a:t>
            </a:r>
            <a:r>
              <a:rPr lang="en-US" altLang="zh-CN" sz="2000" b="1" dirty="0" smtClean="0">
                <a:solidFill>
                  <a:srgbClr val="C00000"/>
                </a:solidFill>
              </a:rPr>
              <a:t>USSR</a:t>
            </a:r>
            <a:endParaRPr lang="en-US" altLang="zh-CN" sz="2000" b="1" dirty="0">
              <a:solidFill>
                <a:srgbClr val="C00000"/>
              </a:solidFill>
            </a:endParaRPr>
          </a:p>
        </p:txBody>
      </p:sp>
      <p:sp>
        <p:nvSpPr>
          <p:cNvPr id="20" name="矩形 19"/>
          <p:cNvSpPr/>
          <p:nvPr/>
        </p:nvSpPr>
        <p:spPr>
          <a:xfrm>
            <a:off x="3563888" y="881807"/>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Yuri </a:t>
            </a:r>
            <a:r>
              <a:rPr lang="en-US" altLang="zh-CN" sz="2000" b="1" dirty="0" smtClean="0">
                <a:solidFill>
                  <a:srgbClr val="C00000"/>
                </a:solidFill>
              </a:rPr>
              <a:t>Gagarin</a:t>
            </a:r>
            <a:r>
              <a:rPr lang="en-US" altLang="zh-CN" sz="2000" b="1" dirty="0">
                <a:solidFill>
                  <a:srgbClr val="C00000"/>
                </a:solidFill>
              </a:rPr>
              <a:t>, </a:t>
            </a:r>
            <a:r>
              <a:rPr lang="en-US" altLang="zh-CN" sz="2000" b="1" dirty="0"/>
              <a:t>he first person </a:t>
            </a:r>
            <a:r>
              <a:rPr lang="en-US" altLang="zh-CN" sz="2000" b="1" dirty="0" smtClean="0"/>
              <a:t>to </a:t>
            </a:r>
            <a:r>
              <a:rPr lang="en-US" altLang="zh-CN" sz="2000" b="1" dirty="0"/>
              <a:t>go into space</a:t>
            </a:r>
            <a:endParaRPr lang="en-US" altLang="zh-CN" sz="2000" b="1" dirty="0"/>
          </a:p>
        </p:txBody>
      </p:sp>
      <p:sp>
        <p:nvSpPr>
          <p:cNvPr id="21" name="矩形 20"/>
          <p:cNvSpPr/>
          <p:nvPr/>
        </p:nvSpPr>
        <p:spPr>
          <a:xfrm>
            <a:off x="5467080" y="813253"/>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Neil Armstrong </a:t>
            </a:r>
            <a:r>
              <a:rPr lang="en-US" altLang="zh-CN" sz="2000" b="1" dirty="0"/>
              <a:t>stepped onto the moon</a:t>
            </a:r>
            <a:endParaRPr lang="en-US" altLang="zh-CN" sz="2000" b="1" dirty="0"/>
          </a:p>
        </p:txBody>
      </p:sp>
      <p:sp>
        <p:nvSpPr>
          <p:cNvPr id="22" name="矩形 21"/>
          <p:cNvSpPr/>
          <p:nvPr/>
        </p:nvSpPr>
        <p:spPr>
          <a:xfrm>
            <a:off x="7317831" y="580494"/>
            <a:ext cx="1718665" cy="1631216"/>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Voyager 1 </a:t>
            </a:r>
            <a:r>
              <a:rPr lang="en-US" altLang="zh-CN" sz="2000" b="1" dirty="0" smtClean="0"/>
              <a:t>was sent to study </a:t>
            </a:r>
            <a:r>
              <a:rPr lang="en-US" altLang="zh-CN" sz="2000" b="1" dirty="0"/>
              <a:t>deep space, and </a:t>
            </a:r>
            <a:r>
              <a:rPr lang="en-US" altLang="zh-CN" sz="2000" b="1" dirty="0" smtClean="0"/>
              <a:t>transmits </a:t>
            </a:r>
            <a:r>
              <a:rPr lang="en-US" altLang="zh-CN" sz="2000" b="1" dirty="0"/>
              <a:t>data </a:t>
            </a:r>
            <a:r>
              <a:rPr lang="en-US" altLang="zh-CN" sz="2000" b="1" dirty="0" smtClean="0"/>
              <a:t>today</a:t>
            </a:r>
            <a:endParaRPr lang="en-US" altLang="zh-CN" sz="2000" b="1" dirty="0"/>
          </a:p>
        </p:txBody>
      </p:sp>
      <p:sp>
        <p:nvSpPr>
          <p:cNvPr id="23" name="圆角矩形 26"/>
          <p:cNvSpPr/>
          <p:nvPr/>
        </p:nvSpPr>
        <p:spPr>
          <a:xfrm>
            <a:off x="6781124" y="4011910"/>
            <a:ext cx="1918456" cy="61912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a</a:t>
            </a:r>
            <a:r>
              <a:rPr lang="en-US" altLang="zh-CN" sz="2800" b="1" dirty="0" smtClean="0">
                <a:solidFill>
                  <a:schemeClr val="tx1"/>
                </a:solidFill>
              </a:rPr>
              <a:t> reality</a:t>
            </a:r>
            <a:endParaRPr lang="en-US" altLang="zh-CN" sz="2800" b="1" dirty="0">
              <a:solidFill>
                <a:schemeClr val="tx1"/>
              </a:solidFill>
            </a:endParaRPr>
          </a:p>
        </p:txBody>
      </p:sp>
      <p:cxnSp>
        <p:nvCxnSpPr>
          <p:cNvPr id="25" name="直接箭头连接符 24"/>
          <p:cNvCxnSpPr/>
          <p:nvPr/>
        </p:nvCxnSpPr>
        <p:spPr>
          <a:xfrm flipV="1">
            <a:off x="2622444" y="4362996"/>
            <a:ext cx="4037788" cy="41524"/>
          </a:xfrm>
          <a:prstGeom prst="straightConnector1">
            <a:avLst/>
          </a:prstGeom>
          <a:ln w="57150">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34892" t="24373" r="30215" b="25161"/>
          <a:stretch>
            <a:fillRect/>
          </a:stretch>
        </p:blipFill>
        <p:spPr>
          <a:xfrm>
            <a:off x="4294796" y="3869423"/>
            <a:ext cx="712221" cy="1030105"/>
          </a:xfrm>
          <a:prstGeom prst="rect">
            <a:avLst/>
          </a:prstGeom>
        </p:spPr>
      </p:pic>
      <p:sp>
        <p:nvSpPr>
          <p:cNvPr id="28" name="TextBox 27"/>
          <p:cNvSpPr txBox="1"/>
          <p:nvPr/>
        </p:nvSpPr>
        <p:spPr>
          <a:xfrm>
            <a:off x="2622444" y="3886962"/>
            <a:ext cx="2018894" cy="461665"/>
          </a:xfrm>
          <a:prstGeom prst="rect">
            <a:avLst/>
          </a:prstGeom>
          <a:noFill/>
        </p:spPr>
        <p:txBody>
          <a:bodyPr wrap="square" rtlCol="0">
            <a:spAutoFit/>
          </a:bodyPr>
          <a:lstStyle/>
          <a:p>
            <a:pPr lvl="0"/>
            <a:r>
              <a:rPr lang="en-US" altLang="zh-CN" sz="2400" b="1" dirty="0">
                <a:solidFill>
                  <a:srgbClr val="FFFF00"/>
                </a:solidFill>
              </a:rPr>
              <a:t>determination</a:t>
            </a:r>
            <a:endParaRPr lang="en-US" altLang="zh-CN" sz="2400" b="1" dirty="0">
              <a:solidFill>
                <a:srgbClr val="FFFF00"/>
              </a:solidFill>
            </a:endParaRPr>
          </a:p>
        </p:txBody>
      </p:sp>
      <p:sp>
        <p:nvSpPr>
          <p:cNvPr id="29" name="TextBox 28"/>
          <p:cNvSpPr txBox="1"/>
          <p:nvPr/>
        </p:nvSpPr>
        <p:spPr>
          <a:xfrm>
            <a:off x="4641338" y="3910285"/>
            <a:ext cx="2018894" cy="461665"/>
          </a:xfrm>
          <a:prstGeom prst="rect">
            <a:avLst/>
          </a:prstGeom>
          <a:noFill/>
        </p:spPr>
        <p:txBody>
          <a:bodyPr wrap="square" rtlCol="0">
            <a:spAutoFit/>
          </a:bodyPr>
          <a:lstStyle/>
          <a:p>
            <a:pPr lvl="0"/>
            <a:r>
              <a:rPr lang="en-US" altLang="zh-CN" sz="2400" b="1" dirty="0" smtClean="0">
                <a:solidFill>
                  <a:srgbClr val="FFFF00"/>
                </a:solidFill>
              </a:rPr>
              <a:t>persistence</a:t>
            </a:r>
            <a:endParaRPr lang="en-US" altLang="zh-CN" sz="2400" b="1" dirty="0">
              <a:solidFill>
                <a:srgbClr val="FFFF00"/>
              </a:solidFill>
            </a:endParaRPr>
          </a:p>
        </p:txBody>
      </p:sp>
      <p:sp>
        <p:nvSpPr>
          <p:cNvPr id="31" name="TextBox 30"/>
          <p:cNvSpPr txBox="1"/>
          <p:nvPr/>
        </p:nvSpPr>
        <p:spPr>
          <a:xfrm>
            <a:off x="2627784" y="4371950"/>
            <a:ext cx="2018894" cy="461665"/>
          </a:xfrm>
          <a:prstGeom prst="rect">
            <a:avLst/>
          </a:prstGeom>
          <a:noFill/>
        </p:spPr>
        <p:txBody>
          <a:bodyPr wrap="square" rtlCol="0">
            <a:spAutoFit/>
          </a:bodyPr>
          <a:lstStyle/>
          <a:p>
            <a:pPr lvl="0"/>
            <a:r>
              <a:rPr lang="en-US" altLang="zh-CN" sz="2400" b="1" dirty="0" smtClean="0">
                <a:solidFill>
                  <a:srgbClr val="FFFF00"/>
                </a:solidFill>
              </a:rPr>
              <a:t>curiosity</a:t>
            </a:r>
            <a:endParaRPr lang="en-US" altLang="zh-CN" sz="2400" b="1" dirty="0">
              <a:solidFill>
                <a:srgbClr val="FFFF00"/>
              </a:solidFill>
            </a:endParaRPr>
          </a:p>
        </p:txBody>
      </p:sp>
      <p:sp>
        <p:nvSpPr>
          <p:cNvPr id="32" name="TextBox 31"/>
          <p:cNvSpPr txBox="1"/>
          <p:nvPr/>
        </p:nvSpPr>
        <p:spPr>
          <a:xfrm>
            <a:off x="3849250" y="4371950"/>
            <a:ext cx="938774" cy="461665"/>
          </a:xfrm>
          <a:prstGeom prst="rect">
            <a:avLst/>
          </a:prstGeom>
          <a:noFill/>
        </p:spPr>
        <p:txBody>
          <a:bodyPr wrap="square" rtlCol="0">
            <a:spAutoFit/>
          </a:bodyPr>
          <a:lstStyle/>
          <a:p>
            <a:pPr lvl="0"/>
            <a:r>
              <a:rPr lang="en-US" altLang="zh-CN" sz="2400" b="1" dirty="0" smtClean="0">
                <a:solidFill>
                  <a:srgbClr val="FFFF00"/>
                </a:solidFill>
              </a:rPr>
              <a:t>effort</a:t>
            </a:r>
            <a:endParaRPr lang="en-US" altLang="zh-CN" sz="2400" b="1" dirty="0">
              <a:solidFill>
                <a:srgbClr val="FFFF00"/>
              </a:solidFill>
            </a:endParaRPr>
          </a:p>
        </p:txBody>
      </p:sp>
      <p:sp>
        <p:nvSpPr>
          <p:cNvPr id="33" name="TextBox 32"/>
          <p:cNvSpPr txBox="1"/>
          <p:nvPr/>
        </p:nvSpPr>
        <p:spPr>
          <a:xfrm>
            <a:off x="4857362" y="4371950"/>
            <a:ext cx="1370822" cy="461665"/>
          </a:xfrm>
          <a:prstGeom prst="rect">
            <a:avLst/>
          </a:prstGeom>
          <a:noFill/>
        </p:spPr>
        <p:txBody>
          <a:bodyPr wrap="square" rtlCol="0">
            <a:spAutoFit/>
          </a:bodyPr>
          <a:lstStyle/>
          <a:p>
            <a:pPr lvl="0"/>
            <a:r>
              <a:rPr lang="en-US" altLang="zh-CN" sz="2400" b="1" dirty="0" smtClean="0">
                <a:solidFill>
                  <a:srgbClr val="FFFF00"/>
                </a:solidFill>
              </a:rPr>
              <a:t>ambition</a:t>
            </a:r>
            <a:endParaRPr lang="en-US" altLang="zh-CN" sz="2400" b="1" dirty="0">
              <a:solidFill>
                <a:srgbClr val="FFFF00"/>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78" y="2569081"/>
            <a:ext cx="4132782" cy="203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240962" y="3349421"/>
            <a:ext cx="3601410" cy="1015663"/>
          </a:xfrm>
          <a:prstGeom prst="rect">
            <a:avLst/>
          </a:prstGeom>
          <a:solidFill>
            <a:schemeClr val="accent3">
              <a:lumMod val="20000"/>
              <a:lumOff val="80000"/>
            </a:schemeClr>
          </a:solidFill>
        </p:spPr>
        <p:txBody>
          <a:bodyPr wrap="square" rtlCol="0">
            <a:spAutoFit/>
          </a:bodyPr>
          <a:lstStyle/>
          <a:p>
            <a:r>
              <a:rPr lang="en-US" altLang="zh-CN" sz="2000" b="1" dirty="0" smtClean="0">
                <a:latin typeface="Comic Sans MS" panose="030F0702030302020204" pitchFamily="66" charset="0"/>
              </a:rPr>
              <a:t>That’s one small step for a man, </a:t>
            </a:r>
            <a:r>
              <a:rPr lang="en-US" altLang="zh-CN" sz="2000" b="1" dirty="0" smtClean="0">
                <a:solidFill>
                  <a:srgbClr val="C00000"/>
                </a:solidFill>
                <a:latin typeface="Comic Sans MS" panose="030F0702030302020204" pitchFamily="66" charset="0"/>
              </a:rPr>
              <a:t>a giant leap </a:t>
            </a:r>
            <a:r>
              <a:rPr lang="en-US" altLang="zh-CN" sz="2000" b="1" dirty="0" smtClean="0">
                <a:latin typeface="Comic Sans MS" panose="030F0702030302020204" pitchFamily="66" charset="0"/>
              </a:rPr>
              <a:t>for mankind.</a:t>
            </a:r>
            <a:endParaRPr lang="zh-CN" altLang="en-US" sz="2000" b="1" dirty="0">
              <a:latin typeface="Comic Sans MS" panose="030F0702030302020204" pitchFamily="66" charset="0"/>
            </a:endParaRPr>
          </a:p>
        </p:txBody>
      </p:sp>
      <p:sp>
        <p:nvSpPr>
          <p:cNvPr id="36" name="圆角矩形标注 35"/>
          <p:cNvSpPr/>
          <p:nvPr/>
        </p:nvSpPr>
        <p:spPr>
          <a:xfrm rot="10800000">
            <a:off x="3210711" y="3316047"/>
            <a:ext cx="3601410" cy="1015663"/>
          </a:xfrm>
          <a:prstGeom prst="wedgeRoundRectCallout">
            <a:avLst>
              <a:gd name="adj1" fmla="val -58465"/>
              <a:gd name="adj2" fmla="val -6446"/>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36104" y="3971841"/>
            <a:ext cx="9119779" cy="861774"/>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altLang="zh-CN" sz="2200" b="1" i="1" dirty="0">
                <a:latin typeface="Meiryo" pitchFamily="34" charset="-128"/>
                <a:ea typeface="Meiryo" pitchFamily="34" charset="-128"/>
                <a:cs typeface="Meiryo" pitchFamily="34" charset="-128"/>
              </a:rPr>
              <a:t>Space exploration </a:t>
            </a:r>
            <a:r>
              <a:rPr lang="en-US" altLang="zh-CN" sz="2800" b="1" i="1" dirty="0" smtClean="0">
                <a:solidFill>
                  <a:srgbClr val="FF0000"/>
                </a:solidFill>
                <a:latin typeface="Meiryo" pitchFamily="34" charset="-128"/>
                <a:ea typeface="Meiryo" pitchFamily="34" charset="-128"/>
                <a:cs typeface="Meiryo" pitchFamily="34" charset="-128"/>
              </a:rPr>
              <a:t>motivates</a:t>
            </a:r>
            <a:r>
              <a:rPr lang="en-US" altLang="zh-CN" sz="2200" b="1" i="1" dirty="0" smtClean="0">
                <a:solidFill>
                  <a:srgbClr val="FF0000"/>
                </a:solidFill>
                <a:latin typeface="Meiryo" pitchFamily="34" charset="-128"/>
                <a:ea typeface="Meiryo" pitchFamily="34" charset="-128"/>
                <a:cs typeface="Meiryo" pitchFamily="34" charset="-128"/>
              </a:rPr>
              <a:t> </a:t>
            </a:r>
            <a:r>
              <a:rPr lang="en-US" altLang="zh-CN" sz="2200" b="1" i="1" dirty="0">
                <a:latin typeface="Meiryo" pitchFamily="34" charset="-128"/>
                <a:ea typeface="Meiryo" pitchFamily="34" charset="-128"/>
                <a:cs typeface="Meiryo" pitchFamily="34" charset="-128"/>
              </a:rPr>
              <a:t>human’s </a:t>
            </a:r>
            <a:r>
              <a:rPr lang="en-US" altLang="zh-CN" sz="2200" b="1" i="1" dirty="0" smtClean="0">
                <a:latin typeface="Meiryo" pitchFamily="34" charset="-128"/>
                <a:ea typeface="Meiryo" pitchFamily="34" charset="-128"/>
                <a:cs typeface="Meiryo" pitchFamily="34" charset="-128"/>
              </a:rPr>
              <a:t>determination, persistence, curiosity, effort and ambition. </a:t>
            </a:r>
            <a:endParaRPr lang="zh-CN" altLang="en-US" sz="2200" b="1" i="1" dirty="0">
              <a:latin typeface="Meiryo" pitchFamily="34" charset="-128"/>
              <a:ea typeface="Meiryo" pitchFamily="34" charset="-128"/>
              <a:cs typeface="Meiryo" pitchFamily="34" charset="-128"/>
            </a:endParaRPr>
          </a:p>
        </p:txBody>
      </p:sp>
      <p:sp>
        <p:nvSpPr>
          <p:cNvPr id="38" name="TextBox 37"/>
          <p:cNvSpPr txBox="1"/>
          <p:nvPr/>
        </p:nvSpPr>
        <p:spPr>
          <a:xfrm>
            <a:off x="323528" y="19548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2 </a:t>
            </a:r>
            <a:endParaRPr lang="zh-CN" altLang="en-US" sz="2400" b="1" dirty="0">
              <a:solidFill>
                <a:schemeClr val="bg1"/>
              </a:solidFill>
            </a:endParaRPr>
          </a:p>
        </p:txBody>
      </p:sp>
      <p:sp>
        <p:nvSpPr>
          <p:cNvPr id="39" name="矩形 38"/>
          <p:cNvSpPr/>
          <p:nvPr/>
        </p:nvSpPr>
        <p:spPr>
          <a:xfrm>
            <a:off x="281836" y="1488661"/>
            <a:ext cx="1359196" cy="707886"/>
          </a:xfrm>
          <a:prstGeom prst="rect">
            <a:avLst/>
          </a:prstGeom>
          <a:solidFill>
            <a:schemeClr val="bg2"/>
          </a:solidFill>
          <a:ln>
            <a:solidFill>
              <a:schemeClr val="tx1"/>
            </a:solidFill>
          </a:ln>
        </p:spPr>
        <p:txBody>
          <a:bodyPr wrap="square">
            <a:spAutoFit/>
          </a:bodyPr>
          <a:lstStyle/>
          <a:p>
            <a:pPr algn="ctr"/>
            <a:r>
              <a:rPr lang="en-US" altLang="zh-CN" sz="2000" b="1" dirty="0" smtClean="0"/>
              <a:t>impossible dream</a:t>
            </a:r>
            <a:endParaRPr lang="en-US" altLang="zh-CN" sz="2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randombar(horizontal)">
                                      <p:cBhvr>
                                        <p:cTn id="69" dur="500"/>
                                        <p:tgtEl>
                                          <p:spTgt spid="35"/>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randombar(horizontal)">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randombar(horizontal)">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80">
                                          <p:stCondLst>
                                            <p:cond delay="0"/>
                                          </p:stCondLst>
                                        </p:cTn>
                                        <p:tgtEl>
                                          <p:spTgt spid="23"/>
                                        </p:tgtEl>
                                      </p:cBhvr>
                                    </p:animEffect>
                                    <p:anim calcmode="lin" valueType="num">
                                      <p:cBhvr>
                                        <p:cTn id="10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7" dur="26">
                                          <p:stCondLst>
                                            <p:cond delay="650"/>
                                          </p:stCondLst>
                                        </p:cTn>
                                        <p:tgtEl>
                                          <p:spTgt spid="23"/>
                                        </p:tgtEl>
                                      </p:cBhvr>
                                      <p:to x="100000" y="60000"/>
                                    </p:animScale>
                                    <p:animScale>
                                      <p:cBhvr>
                                        <p:cTn id="108" dur="166" decel="50000">
                                          <p:stCondLst>
                                            <p:cond delay="676"/>
                                          </p:stCondLst>
                                        </p:cTn>
                                        <p:tgtEl>
                                          <p:spTgt spid="23"/>
                                        </p:tgtEl>
                                      </p:cBhvr>
                                      <p:to x="100000" y="100000"/>
                                    </p:animScale>
                                    <p:animScale>
                                      <p:cBhvr>
                                        <p:cTn id="109" dur="26">
                                          <p:stCondLst>
                                            <p:cond delay="1312"/>
                                          </p:stCondLst>
                                        </p:cTn>
                                        <p:tgtEl>
                                          <p:spTgt spid="23"/>
                                        </p:tgtEl>
                                      </p:cBhvr>
                                      <p:to x="100000" y="80000"/>
                                    </p:animScale>
                                    <p:animScale>
                                      <p:cBhvr>
                                        <p:cTn id="110" dur="166" decel="50000">
                                          <p:stCondLst>
                                            <p:cond delay="1338"/>
                                          </p:stCondLst>
                                        </p:cTn>
                                        <p:tgtEl>
                                          <p:spTgt spid="23"/>
                                        </p:tgtEl>
                                      </p:cBhvr>
                                      <p:to x="100000" y="100000"/>
                                    </p:animScale>
                                    <p:animScale>
                                      <p:cBhvr>
                                        <p:cTn id="111" dur="26">
                                          <p:stCondLst>
                                            <p:cond delay="1642"/>
                                          </p:stCondLst>
                                        </p:cTn>
                                        <p:tgtEl>
                                          <p:spTgt spid="23"/>
                                        </p:tgtEl>
                                      </p:cBhvr>
                                      <p:to x="100000" y="90000"/>
                                    </p:animScale>
                                    <p:animScale>
                                      <p:cBhvr>
                                        <p:cTn id="112" dur="166" decel="50000">
                                          <p:stCondLst>
                                            <p:cond delay="1668"/>
                                          </p:stCondLst>
                                        </p:cTn>
                                        <p:tgtEl>
                                          <p:spTgt spid="23"/>
                                        </p:tgtEl>
                                      </p:cBhvr>
                                      <p:to x="100000" y="100000"/>
                                    </p:animScale>
                                    <p:animScale>
                                      <p:cBhvr>
                                        <p:cTn id="113" dur="26">
                                          <p:stCondLst>
                                            <p:cond delay="1808"/>
                                          </p:stCondLst>
                                        </p:cTn>
                                        <p:tgtEl>
                                          <p:spTgt spid="23"/>
                                        </p:tgtEl>
                                      </p:cBhvr>
                                      <p:to x="100000" y="95000"/>
                                    </p:animScale>
                                    <p:animScale>
                                      <p:cBhvr>
                                        <p:cTn id="114" dur="166" decel="50000">
                                          <p:stCondLst>
                                            <p:cond delay="1834"/>
                                          </p:stCondLst>
                                        </p:cTn>
                                        <p:tgtEl>
                                          <p:spTgt spid="23"/>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randombar(horizontal)">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down)">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wipe(down)">
                                      <p:cBhvr>
                                        <p:cTn id="133" dur="5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5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down)">
                                      <p:cBhvr>
                                        <p:cTn id="143" dur="500"/>
                                        <p:tgtEl>
                                          <p:spTgt spid="3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wipe(down)">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30" presetClass="entr" presetSubtype="0" fill="hold" grpId="0" nodeType="click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800" decel="100000"/>
                                        <p:tgtEl>
                                          <p:spTgt spid="37"/>
                                        </p:tgtEl>
                                      </p:cBhvr>
                                    </p:animEffect>
                                    <p:anim calcmode="lin" valueType="num">
                                      <p:cBhvr>
                                        <p:cTn id="154" dur="800" decel="100000" fill="hold"/>
                                        <p:tgtEl>
                                          <p:spTgt spid="37"/>
                                        </p:tgtEl>
                                        <p:attrNameLst>
                                          <p:attrName>style.rotation</p:attrName>
                                        </p:attrNameLst>
                                      </p:cBhvr>
                                      <p:tavLst>
                                        <p:tav tm="0">
                                          <p:val>
                                            <p:fltVal val="-90"/>
                                          </p:val>
                                        </p:tav>
                                        <p:tav tm="100000">
                                          <p:val>
                                            <p:fltVal val="0"/>
                                          </p:val>
                                        </p:tav>
                                      </p:tavLst>
                                    </p:anim>
                                    <p:anim calcmode="lin" valueType="num">
                                      <p:cBhvr>
                                        <p:cTn id="155" dur="800" decel="100000" fill="hold"/>
                                        <p:tgtEl>
                                          <p:spTgt spid="37"/>
                                        </p:tgtEl>
                                        <p:attrNameLst>
                                          <p:attrName>ppt_x</p:attrName>
                                        </p:attrNameLst>
                                      </p:cBhvr>
                                      <p:tavLst>
                                        <p:tav tm="0">
                                          <p:val>
                                            <p:strVal val="#ppt_x+0.4"/>
                                          </p:val>
                                        </p:tav>
                                        <p:tav tm="100000">
                                          <p:val>
                                            <p:strVal val="#ppt_x-0.05"/>
                                          </p:val>
                                        </p:tav>
                                      </p:tavLst>
                                    </p:anim>
                                    <p:anim calcmode="lin" valueType="num">
                                      <p:cBhvr>
                                        <p:cTn id="156" dur="800" decel="100000" fill="hold"/>
                                        <p:tgtEl>
                                          <p:spTgt spid="37"/>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8" grpId="0"/>
      <p:bldP spid="29" grpId="0"/>
      <p:bldP spid="31" grpId="0"/>
      <p:bldP spid="32" grpId="0"/>
      <p:bldP spid="33" grpId="0"/>
      <p:bldP spid="35" grpId="0" animBg="1"/>
      <p:bldP spid="35" grpId="1" animBg="1"/>
      <p:bldP spid="36" grpId="0" animBg="1"/>
      <p:bldP spid="36" grpId="1" animBg="1"/>
      <p:bldP spid="37"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196089"/>
            <a:ext cx="8784976" cy="4751322"/>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395536" y="2283718"/>
            <a:ext cx="7704856"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920953"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3397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5868144"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41399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738031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79512" y="2616324"/>
            <a:ext cx="146152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a:t>b</a:t>
            </a:r>
            <a:r>
              <a:rPr lang="en-US" altLang="zh-CN" sz="2000" b="1" dirty="0" smtClean="0"/>
              <a:t>efore the mid-20</a:t>
            </a:r>
            <a:r>
              <a:rPr lang="en-US" altLang="zh-CN" sz="2000" b="1" baseline="30000" dirty="0" smtClean="0"/>
              <a:t>th</a:t>
            </a:r>
            <a:r>
              <a:rPr lang="en-US" altLang="zh-CN" sz="2000" b="1" dirty="0" smtClean="0"/>
              <a:t> century</a:t>
            </a:r>
            <a:endParaRPr lang="zh-CN" altLang="en-US" sz="2000" b="1" dirty="0"/>
          </a:p>
        </p:txBody>
      </p:sp>
      <p:sp>
        <p:nvSpPr>
          <p:cNvPr id="14" name="TextBox 13"/>
          <p:cNvSpPr txBox="1"/>
          <p:nvPr/>
        </p:nvSpPr>
        <p:spPr>
          <a:xfrm>
            <a:off x="1897024" y="2724045"/>
            <a:ext cx="14508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4 Oct. 1957</a:t>
            </a:r>
            <a:endParaRPr lang="zh-CN" altLang="en-US" sz="2000" b="1" dirty="0"/>
          </a:p>
        </p:txBody>
      </p:sp>
      <p:sp>
        <p:nvSpPr>
          <p:cNvPr id="15" name="TextBox 14"/>
          <p:cNvSpPr txBox="1"/>
          <p:nvPr/>
        </p:nvSpPr>
        <p:spPr>
          <a:xfrm>
            <a:off x="3697224" y="2618211"/>
            <a:ext cx="124549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 12 Apr. 1961</a:t>
            </a:r>
            <a:endParaRPr lang="zh-CN" altLang="en-US" sz="2000" b="1" dirty="0"/>
          </a:p>
        </p:txBody>
      </p:sp>
      <p:sp>
        <p:nvSpPr>
          <p:cNvPr id="16" name="TextBox 15"/>
          <p:cNvSpPr txBox="1"/>
          <p:nvPr/>
        </p:nvSpPr>
        <p:spPr>
          <a:xfrm>
            <a:off x="5425416"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20 Jul.  1969</a:t>
            </a:r>
            <a:endParaRPr lang="zh-CN" altLang="en-US" sz="2000" b="1" dirty="0"/>
          </a:p>
        </p:txBody>
      </p:sp>
      <p:sp>
        <p:nvSpPr>
          <p:cNvPr id="17" name="TextBox 16"/>
          <p:cNvSpPr txBox="1"/>
          <p:nvPr/>
        </p:nvSpPr>
        <p:spPr>
          <a:xfrm>
            <a:off x="6977524"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5 Sep. 1977</a:t>
            </a:r>
            <a:endParaRPr lang="zh-CN" altLang="en-US" sz="2000" b="1" dirty="0"/>
          </a:p>
        </p:txBody>
      </p:sp>
      <p:sp>
        <p:nvSpPr>
          <p:cNvPr id="19" name="矩形 18"/>
          <p:cNvSpPr/>
          <p:nvPr/>
        </p:nvSpPr>
        <p:spPr>
          <a:xfrm>
            <a:off x="1701207" y="888271"/>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The </a:t>
            </a:r>
            <a:r>
              <a:rPr lang="en-US" altLang="zh-CN" sz="2000" b="1" dirty="0" smtClean="0">
                <a:solidFill>
                  <a:srgbClr val="C00000"/>
                </a:solidFill>
              </a:rPr>
              <a:t>Sputnik 1 satellite </a:t>
            </a:r>
            <a:r>
              <a:rPr lang="en-US" altLang="zh-CN" sz="2000" b="1" dirty="0" smtClean="0">
                <a:solidFill>
                  <a:srgbClr val="002060"/>
                </a:solidFill>
              </a:rPr>
              <a:t>was launched </a:t>
            </a:r>
            <a:r>
              <a:rPr lang="en-US" altLang="zh-CN" sz="2000" b="1" dirty="0" err="1" smtClean="0">
                <a:solidFill>
                  <a:srgbClr val="002060"/>
                </a:solidFill>
              </a:rPr>
              <a:t>bt</a:t>
            </a:r>
            <a:r>
              <a:rPr lang="en-US" altLang="zh-CN" sz="2000" b="1" dirty="0" smtClean="0">
                <a:solidFill>
                  <a:srgbClr val="002060"/>
                </a:solidFill>
              </a:rPr>
              <a:t> the </a:t>
            </a:r>
            <a:r>
              <a:rPr lang="en-US" altLang="zh-CN" sz="2000" b="1" dirty="0" smtClean="0">
                <a:solidFill>
                  <a:srgbClr val="C00000"/>
                </a:solidFill>
              </a:rPr>
              <a:t>USSR</a:t>
            </a:r>
            <a:endParaRPr lang="en-US" altLang="zh-CN" sz="2000" b="1" dirty="0">
              <a:solidFill>
                <a:srgbClr val="C00000"/>
              </a:solidFill>
            </a:endParaRPr>
          </a:p>
        </p:txBody>
      </p:sp>
      <p:sp>
        <p:nvSpPr>
          <p:cNvPr id="20" name="矩形 19"/>
          <p:cNvSpPr/>
          <p:nvPr/>
        </p:nvSpPr>
        <p:spPr>
          <a:xfrm>
            <a:off x="3563888" y="881807"/>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Yuri </a:t>
            </a:r>
            <a:r>
              <a:rPr lang="en-US" altLang="zh-CN" sz="2000" b="1" dirty="0" smtClean="0">
                <a:solidFill>
                  <a:srgbClr val="C00000"/>
                </a:solidFill>
              </a:rPr>
              <a:t>Gagarin</a:t>
            </a:r>
            <a:r>
              <a:rPr lang="en-US" altLang="zh-CN" sz="2000" b="1" dirty="0">
                <a:solidFill>
                  <a:srgbClr val="C00000"/>
                </a:solidFill>
              </a:rPr>
              <a:t>, </a:t>
            </a:r>
            <a:r>
              <a:rPr lang="en-US" altLang="zh-CN" sz="2000" b="1" dirty="0"/>
              <a:t>he first person </a:t>
            </a:r>
            <a:r>
              <a:rPr lang="en-US" altLang="zh-CN" sz="2000" b="1" dirty="0" smtClean="0"/>
              <a:t>to </a:t>
            </a:r>
            <a:r>
              <a:rPr lang="en-US" altLang="zh-CN" sz="2000" b="1" dirty="0"/>
              <a:t>go into space</a:t>
            </a:r>
            <a:endParaRPr lang="en-US" altLang="zh-CN" sz="2000" b="1" dirty="0"/>
          </a:p>
        </p:txBody>
      </p:sp>
      <p:sp>
        <p:nvSpPr>
          <p:cNvPr id="21" name="矩形 20"/>
          <p:cNvSpPr/>
          <p:nvPr/>
        </p:nvSpPr>
        <p:spPr>
          <a:xfrm>
            <a:off x="5467080" y="813253"/>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Neil Armstrong </a:t>
            </a:r>
            <a:r>
              <a:rPr lang="en-US" altLang="zh-CN" sz="2000" b="1" dirty="0"/>
              <a:t>stepped onto the moon</a:t>
            </a:r>
            <a:endParaRPr lang="en-US" altLang="zh-CN" sz="2000" b="1" dirty="0"/>
          </a:p>
        </p:txBody>
      </p:sp>
      <p:sp>
        <p:nvSpPr>
          <p:cNvPr id="22" name="矩形 21"/>
          <p:cNvSpPr/>
          <p:nvPr/>
        </p:nvSpPr>
        <p:spPr>
          <a:xfrm>
            <a:off x="7317831" y="580494"/>
            <a:ext cx="1718665" cy="1631216"/>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Voyager 1 </a:t>
            </a:r>
            <a:r>
              <a:rPr lang="en-US" altLang="zh-CN" sz="2000" b="1" dirty="0" smtClean="0"/>
              <a:t>was sent to study </a:t>
            </a:r>
            <a:r>
              <a:rPr lang="en-US" altLang="zh-CN" sz="2000" b="1" dirty="0"/>
              <a:t>deep space, and </a:t>
            </a:r>
            <a:r>
              <a:rPr lang="en-US" altLang="zh-CN" sz="2000" b="1" dirty="0" smtClean="0"/>
              <a:t>transmits </a:t>
            </a:r>
            <a:r>
              <a:rPr lang="en-US" altLang="zh-CN" sz="2000" b="1" dirty="0"/>
              <a:t>data </a:t>
            </a:r>
            <a:r>
              <a:rPr lang="en-US" altLang="zh-CN" sz="2000" b="1" dirty="0" smtClean="0"/>
              <a:t>today</a:t>
            </a:r>
            <a:endParaRPr lang="en-US" altLang="zh-CN" sz="2000" b="1" dirty="0"/>
          </a:p>
        </p:txBody>
      </p:sp>
      <p:sp>
        <p:nvSpPr>
          <p:cNvPr id="3" name="圆角矩形 2"/>
          <p:cNvSpPr/>
          <p:nvPr/>
        </p:nvSpPr>
        <p:spPr>
          <a:xfrm>
            <a:off x="1641032" y="580494"/>
            <a:ext cx="3641521" cy="3051493"/>
          </a:xfrm>
          <a:prstGeom prst="round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5364088" y="528369"/>
            <a:ext cx="3641521" cy="3051493"/>
          </a:xfrm>
          <a:prstGeom prst="roundRect">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6690383" y="3387591"/>
            <a:ext cx="1254895" cy="461665"/>
          </a:xfrm>
          <a:prstGeom prst="rect">
            <a:avLst/>
          </a:prstGeom>
          <a:solidFill>
            <a:schemeClr val="accent3">
              <a:lumMod val="40000"/>
              <a:lumOff val="60000"/>
            </a:schemeClr>
          </a:solidFill>
          <a:ln>
            <a:solidFill>
              <a:schemeClr val="tx1"/>
            </a:solidFill>
          </a:ln>
        </p:spPr>
        <p:txBody>
          <a:bodyPr wrap="none" rtlCol="0">
            <a:spAutoFit/>
          </a:bodyPr>
          <a:lstStyle/>
          <a:p>
            <a:r>
              <a:rPr lang="en-US" altLang="zh-CN" sz="2400" b="1" dirty="0" smtClean="0"/>
              <a:t>The USA</a:t>
            </a:r>
            <a:endParaRPr lang="zh-CN" altLang="en-US" sz="2400" b="1" dirty="0"/>
          </a:p>
        </p:txBody>
      </p:sp>
      <p:sp>
        <p:nvSpPr>
          <p:cNvPr id="40" name="TextBox 39"/>
          <p:cNvSpPr txBox="1"/>
          <p:nvPr/>
        </p:nvSpPr>
        <p:spPr>
          <a:xfrm>
            <a:off x="2699792" y="3401154"/>
            <a:ext cx="1391728" cy="461665"/>
          </a:xfrm>
          <a:prstGeom prst="rect">
            <a:avLst/>
          </a:prstGeom>
          <a:solidFill>
            <a:schemeClr val="accent5">
              <a:lumMod val="20000"/>
              <a:lumOff val="80000"/>
            </a:schemeClr>
          </a:solidFill>
          <a:ln>
            <a:solidFill>
              <a:schemeClr val="tx1"/>
            </a:solidFill>
          </a:ln>
        </p:spPr>
        <p:txBody>
          <a:bodyPr wrap="none" rtlCol="0">
            <a:spAutoFit/>
          </a:bodyPr>
          <a:lstStyle/>
          <a:p>
            <a:r>
              <a:rPr lang="en-US" altLang="zh-CN" sz="2400" b="1" dirty="0" smtClean="0"/>
              <a:t>The USSR</a:t>
            </a:r>
            <a:endParaRPr lang="zh-CN" altLang="en-US" sz="2400" b="1" dirty="0"/>
          </a:p>
        </p:txBody>
      </p:sp>
      <p:sp>
        <p:nvSpPr>
          <p:cNvPr id="41" name="爆炸形 1 40"/>
          <p:cNvSpPr/>
          <p:nvPr/>
        </p:nvSpPr>
        <p:spPr>
          <a:xfrm rot="20820000">
            <a:off x="4638777" y="3160743"/>
            <a:ext cx="1411716" cy="94248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VS</a:t>
            </a:r>
            <a:endParaRPr lang="en-US" altLang="zh-CN" sz="2800" b="1" dirty="0">
              <a:solidFill>
                <a:srgbClr val="FF0000"/>
              </a:solidFill>
            </a:endParaRPr>
          </a:p>
        </p:txBody>
      </p:sp>
      <p:pic>
        <p:nvPicPr>
          <p:cNvPr id="42" name="图片 41"/>
          <p:cNvPicPr>
            <a:picLocks noChangeAspect="1"/>
          </p:cNvPicPr>
          <p:nvPr/>
        </p:nvPicPr>
        <p:blipFill rotWithShape="1">
          <a:blip r:embed="rId2" cstate="print">
            <a:extLst>
              <a:ext uri="{28A0092B-C50C-407E-A947-70E740481C1C}">
                <a14:useLocalDpi xmlns:a14="http://schemas.microsoft.com/office/drawing/2010/main" val="0"/>
              </a:ext>
            </a:extLst>
          </a:blip>
          <a:srcRect l="17503" t="2401" r="13297" b="8243"/>
          <a:stretch>
            <a:fillRect/>
          </a:stretch>
        </p:blipFill>
        <p:spPr>
          <a:xfrm>
            <a:off x="806771" y="3678662"/>
            <a:ext cx="784873" cy="1337214"/>
          </a:xfrm>
          <a:prstGeom prst="rect">
            <a:avLst/>
          </a:prstGeom>
        </p:spPr>
      </p:pic>
      <p:sp>
        <p:nvSpPr>
          <p:cNvPr id="24" name="TextBox 23"/>
          <p:cNvSpPr txBox="1"/>
          <p:nvPr/>
        </p:nvSpPr>
        <p:spPr>
          <a:xfrm>
            <a:off x="1641032" y="3962549"/>
            <a:ext cx="7395464" cy="769441"/>
          </a:xfrm>
          <a:prstGeom prst="rect">
            <a:avLst/>
          </a:prstGeom>
          <a:noFill/>
        </p:spPr>
        <p:txBody>
          <a:bodyPr wrap="square" rtlCol="0">
            <a:spAutoFit/>
          </a:bodyPr>
          <a:lstStyle/>
          <a:p>
            <a:pPr algn="ctr"/>
            <a:r>
              <a:rPr lang="en-US" altLang="zh-CN" sz="2200" b="1" dirty="0">
                <a:solidFill>
                  <a:schemeClr val="bg1"/>
                </a:solidFill>
              </a:rPr>
              <a:t>Why was space exploration mainly carried out by the USSR and the US in the 20th century?</a:t>
            </a:r>
            <a:endParaRPr lang="en-US" altLang="zh-CN" sz="2200" b="1" dirty="0">
              <a:solidFill>
                <a:schemeClr val="bg1"/>
              </a:solidFill>
            </a:endParaRPr>
          </a:p>
        </p:txBody>
      </p:sp>
      <p:sp>
        <p:nvSpPr>
          <p:cNvPr id="43" name="文本框 62"/>
          <p:cNvSpPr txBox="1"/>
          <p:nvPr/>
        </p:nvSpPr>
        <p:spPr>
          <a:xfrm>
            <a:off x="3697224" y="32306"/>
            <a:ext cx="275829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800" b="1" dirty="0">
                <a:latin typeface="Times New Roman" panose="02020603050405020304" pitchFamily="18" charset="0"/>
                <a:cs typeface="Times New Roman" panose="02020603050405020304" pitchFamily="18" charset="0"/>
                <a:sym typeface="+mn-ea"/>
              </a:rPr>
              <a:t>the Cold </a:t>
            </a:r>
            <a:r>
              <a:rPr lang="en-US" altLang="zh-CN" sz="2800" b="1" dirty="0" smtClean="0">
                <a:latin typeface="Times New Roman" panose="02020603050405020304" pitchFamily="18" charset="0"/>
                <a:cs typeface="Times New Roman" panose="02020603050405020304" pitchFamily="18" charset="0"/>
                <a:sym typeface="+mn-ea"/>
              </a:rPr>
              <a:t>War</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44" name="文本框 67"/>
          <p:cNvSpPr txBox="1"/>
          <p:nvPr/>
        </p:nvSpPr>
        <p:spPr>
          <a:xfrm>
            <a:off x="2546988" y="4312396"/>
            <a:ext cx="5483642" cy="461665"/>
          </a:xfrm>
          <a:prstGeom prst="rect">
            <a:avLst/>
          </a:prstGeom>
          <a:solidFill>
            <a:schemeClr val="bg1"/>
          </a:solidFill>
          <a:ln w="76200">
            <a:solidFill>
              <a:srgbClr val="FFFF00"/>
            </a:solidFill>
          </a:ln>
        </p:spPr>
        <p:txBody>
          <a:bodyPr wrap="square" rtlCol="0">
            <a:spAutoFit/>
          </a:bodyPr>
          <a:lstStyle/>
          <a:p>
            <a:r>
              <a:rPr lang="en-US" altLang="zh-CN" sz="2400" b="1" dirty="0">
                <a:solidFill>
                  <a:srgbClr val="FF0000"/>
                </a:solidFill>
              </a:rPr>
              <a:t>competition between two superpowers</a:t>
            </a:r>
            <a:endParaRPr lang="en-US" altLang="zh-CN" sz="2400" b="1" dirty="0">
              <a:solidFill>
                <a:srgbClr val="FF0000"/>
              </a:solidFill>
            </a:endParaRPr>
          </a:p>
        </p:txBody>
      </p:sp>
      <p:sp>
        <p:nvSpPr>
          <p:cNvPr id="45" name="TextBox 44"/>
          <p:cNvSpPr txBox="1"/>
          <p:nvPr/>
        </p:nvSpPr>
        <p:spPr>
          <a:xfrm>
            <a:off x="179512" y="213991"/>
            <a:ext cx="1317504" cy="830997"/>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Further thinking:</a:t>
            </a:r>
            <a:endParaRPr lang="zh-CN" altLang="en-US" sz="2400" b="1"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1)">
                                      <p:cBhvr>
                                        <p:cTn id="23" dur="20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2"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randombar(horizontal)">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0" grpId="0" animBg="1"/>
      <p:bldP spid="41" grpId="1" animBg="1"/>
      <p:bldP spid="41" grpId="2" animBg="1"/>
      <p:bldP spid="24" grpId="0"/>
      <p:bldP spid="24" grpId="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196089"/>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79512" y="776184"/>
            <a:ext cx="8784976" cy="3847207"/>
          </a:xfrm>
          <a:prstGeom prst="rect">
            <a:avLst/>
          </a:prstGeom>
          <a:noFill/>
          <a:ln>
            <a:solidFill>
              <a:schemeClr val="bg1"/>
            </a:solidFill>
          </a:ln>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000" b="1" dirty="0">
                <a:solidFill>
                  <a:schemeClr val="bg1"/>
                </a:solidFill>
                <a:latin typeface="Times New Roman" panose="02020603050405020304" pitchFamily="18" charset="0"/>
                <a:cs typeface="Times New Roman" panose="02020603050405020304" pitchFamily="18" charset="0"/>
              </a:rPr>
              <a:t>Before the mid-20th century, most people felt travelling into space was an impossible dream. However, some scientists were determined to help humans </a:t>
            </a:r>
            <a:r>
              <a:rPr lang="en-US" altLang="zh-CN" sz="2000" b="1" dirty="0" err="1">
                <a:solidFill>
                  <a:schemeClr val="bg1"/>
                </a:solidFill>
                <a:latin typeface="Times New Roman" panose="02020603050405020304" pitchFamily="18" charset="0"/>
                <a:cs typeface="Times New Roman" panose="02020603050405020304" pitchFamily="18" charset="0"/>
              </a:rPr>
              <a:t>realise</a:t>
            </a:r>
            <a:r>
              <a:rPr lang="en-US" altLang="zh-CN" sz="2000" b="1" dirty="0">
                <a:solidFill>
                  <a:schemeClr val="bg1"/>
                </a:solidFill>
                <a:latin typeface="Times New Roman" panose="02020603050405020304" pitchFamily="18" charset="0"/>
                <a:cs typeface="Times New Roman" panose="02020603050405020304" pitchFamily="18" charset="0"/>
              </a:rPr>
              <a:t> their dream to explore space. After many experiments, they succeeded in making rockets that could escape Earth’s gravity. On 4 October 1957, the Sputnik 1 satellite was lunched by the USSR and successfully orbited around Earth. Afterwards, the USSR focused on sending people into space, and on 12 April 1961, Yuri Gagarin became the first person in the world to go into space. Over eight years later, on 20 July 1969, American astronaut Neil Armstrong stepped onto the moon, famously saying, “That’s one small step for [a] man, one giant leap for mankind.” Following this, many more goals were achieved. For example, America’s NASA space agency launched Voyager 1 on 5 September 1977 to study deep space, and it still transmits data today.</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9548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2 </a:t>
            </a:r>
            <a:endParaRPr lang="zh-CN" altLang="en-US" sz="2400" b="1" dirty="0">
              <a:solidFill>
                <a:schemeClr val="bg1"/>
              </a:solidFill>
            </a:endParaRPr>
          </a:p>
        </p:txBody>
      </p:sp>
      <p:sp>
        <p:nvSpPr>
          <p:cNvPr id="8" name="TextBox 7"/>
          <p:cNvSpPr txBox="1"/>
          <p:nvPr/>
        </p:nvSpPr>
        <p:spPr>
          <a:xfrm>
            <a:off x="1835696" y="268655"/>
            <a:ext cx="6192688" cy="430887"/>
          </a:xfrm>
          <a:prstGeom prst="rect">
            <a:avLst/>
          </a:prstGeom>
          <a:noFill/>
        </p:spPr>
        <p:txBody>
          <a:bodyPr wrap="square" rtlCol="0">
            <a:spAutoFit/>
          </a:bodyPr>
          <a:lstStyle/>
          <a:p>
            <a:pPr marL="342900" indent="-342900">
              <a:buFont typeface="Wingdings" panose="05000000000000000000" pitchFamily="2" charset="2"/>
              <a:buChar char="l"/>
            </a:pPr>
            <a:r>
              <a:rPr lang="en-US" altLang="zh-CN" sz="2200" b="1" dirty="0">
                <a:solidFill>
                  <a:schemeClr val="accent5">
                    <a:lumMod val="40000"/>
                    <a:lumOff val="60000"/>
                  </a:schemeClr>
                </a:solidFill>
                <a:latin typeface="Meiryo" pitchFamily="34" charset="-128"/>
                <a:ea typeface="Meiryo" pitchFamily="34" charset="-128"/>
                <a:cs typeface="Meiryo" pitchFamily="34" charset="-128"/>
              </a:rPr>
              <a:t>What’s the topic sentence in Para. 2?</a:t>
            </a:r>
            <a:endParaRPr lang="zh-CN" altLang="en-US" sz="2200" b="1" dirty="0">
              <a:solidFill>
                <a:schemeClr val="accent5">
                  <a:lumMod val="40000"/>
                  <a:lumOff val="60000"/>
                </a:schemeClr>
              </a:solidFill>
              <a:latin typeface="Meiryo" pitchFamily="34" charset="-128"/>
              <a:ea typeface="Meiryo" pitchFamily="34" charset="-128"/>
              <a:cs typeface="Meiryo" pitchFamily="34" charset="-128"/>
            </a:endParaRPr>
          </a:p>
        </p:txBody>
      </p:sp>
      <p:sp>
        <p:nvSpPr>
          <p:cNvPr id="9" name="TextBox 8"/>
          <p:cNvSpPr txBox="1"/>
          <p:nvPr/>
        </p:nvSpPr>
        <p:spPr>
          <a:xfrm>
            <a:off x="2543738" y="1150095"/>
            <a:ext cx="5760640"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However, some scientists were determined to help </a:t>
            </a:r>
            <a:endParaRPr lang="zh-CN" altLang="en-US" dirty="0">
              <a:solidFill>
                <a:srgbClr val="FF0000"/>
              </a:solidFill>
            </a:endParaRPr>
          </a:p>
        </p:txBody>
      </p:sp>
      <p:sp>
        <p:nvSpPr>
          <p:cNvPr id="10" name="TextBox 9"/>
          <p:cNvSpPr txBox="1"/>
          <p:nvPr/>
        </p:nvSpPr>
        <p:spPr>
          <a:xfrm>
            <a:off x="179512" y="1451560"/>
            <a:ext cx="5400600"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humans </a:t>
            </a:r>
            <a:r>
              <a:rPr lang="en-US" altLang="zh-CN" sz="2000" b="1" dirty="0" err="1">
                <a:solidFill>
                  <a:srgbClr val="FF0000"/>
                </a:solidFill>
                <a:latin typeface="Times New Roman" panose="02020603050405020304" pitchFamily="18" charset="0"/>
                <a:cs typeface="Times New Roman" panose="02020603050405020304" pitchFamily="18" charset="0"/>
              </a:rPr>
              <a:t>realise</a:t>
            </a:r>
            <a:r>
              <a:rPr lang="en-US" altLang="zh-CN" sz="2000" b="1" dirty="0">
                <a:solidFill>
                  <a:srgbClr val="FF0000"/>
                </a:solidFill>
                <a:latin typeface="Times New Roman" panose="02020603050405020304" pitchFamily="18" charset="0"/>
                <a:cs typeface="Times New Roman" panose="02020603050405020304" pitchFamily="18" charset="0"/>
              </a:rPr>
              <a:t> their dream to explore space. </a:t>
            </a:r>
            <a:endParaRPr lang="zh-CN" altLang="en-US" dirty="0">
              <a:solidFill>
                <a:srgbClr val="FF0000"/>
              </a:solidFill>
            </a:endParaRPr>
          </a:p>
        </p:txBody>
      </p:sp>
      <p:sp>
        <p:nvSpPr>
          <p:cNvPr id="13" name="矩形 12"/>
          <p:cNvSpPr/>
          <p:nvPr/>
        </p:nvSpPr>
        <p:spPr>
          <a:xfrm>
            <a:off x="192935" y="4263351"/>
            <a:ext cx="1930793" cy="36004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71600" y="3003798"/>
            <a:ext cx="4248472" cy="324036"/>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92280" y="1779662"/>
            <a:ext cx="1512168" cy="36004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43608" y="843558"/>
            <a:ext cx="3312368" cy="30653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259904" y="2699787"/>
            <a:ext cx="1863824" cy="36004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355976" y="3651870"/>
            <a:ext cx="1728192" cy="324036"/>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79512" y="950040"/>
            <a:ext cx="8771553" cy="1200329"/>
          </a:xfrm>
          <a:prstGeom prst="rect">
            <a:avLst/>
          </a:prstGeom>
          <a:solidFill>
            <a:schemeClr val="accent4">
              <a:lumMod val="20000"/>
              <a:lumOff val="80000"/>
            </a:schemeClr>
          </a:solidFill>
        </p:spPr>
        <p:txBody>
          <a:bodyPr wrap="square" rtlCol="0">
            <a:spAutoFit/>
          </a:bodyPr>
          <a:lstStyle/>
          <a:p>
            <a:r>
              <a:rPr lang="en-US" altLang="zh-CN" sz="2400" b="1" dirty="0" smtClean="0"/>
              <a:t>How does the writer show the achievements in space exploration?</a:t>
            </a:r>
            <a:endParaRPr lang="en-US" altLang="zh-CN" sz="2400" b="1" dirty="0" smtClean="0"/>
          </a:p>
          <a:p>
            <a:pPr marL="457200" indent="-457200">
              <a:buAutoNum type="alphaUcPeriod"/>
            </a:pPr>
            <a:r>
              <a:rPr lang="en-US" altLang="zh-CN" sz="2400" b="1" dirty="0" smtClean="0"/>
              <a:t>using examples 			C. giving specific number 	</a:t>
            </a:r>
            <a:endParaRPr lang="en-US" altLang="zh-CN" sz="2400" b="1" dirty="0" smtClean="0"/>
          </a:p>
          <a:p>
            <a:pPr marL="457200" indent="-457200">
              <a:buAutoNum type="alphaUcPeriod"/>
            </a:pPr>
            <a:r>
              <a:rPr lang="en-US" altLang="zh-CN" sz="2400" b="1" dirty="0"/>
              <a:t>m</a:t>
            </a:r>
            <a:r>
              <a:rPr lang="en-US" altLang="zh-CN" sz="2400" b="1" dirty="0" smtClean="0"/>
              <a:t>aking comparison		D. giving definition</a:t>
            </a:r>
            <a:endParaRPr lang="zh-CN" altLang="en-US" sz="2400" b="1" dirty="0"/>
          </a:p>
        </p:txBody>
      </p:sp>
      <p:sp>
        <p:nvSpPr>
          <p:cNvPr id="3" name="椭圆 2"/>
          <p:cNvSpPr/>
          <p:nvPr/>
        </p:nvSpPr>
        <p:spPr>
          <a:xfrm>
            <a:off x="4734018" y="1304980"/>
            <a:ext cx="3438382" cy="50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9435" y="1299444"/>
            <a:ext cx="2700300" cy="50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20114" y="4238670"/>
            <a:ext cx="8990108" cy="769441"/>
          </a:xfrm>
          <a:prstGeom prst="rect">
            <a:avLst/>
          </a:prstGeom>
          <a:solidFill>
            <a:srgbClr val="7030A0"/>
          </a:solidFill>
        </p:spPr>
        <p:txBody>
          <a:bodyPr wrap="square" rtlCol="0">
            <a:spAutoFit/>
          </a:bodyPr>
          <a:lstStyle/>
          <a:p>
            <a:r>
              <a:rPr lang="en-US" altLang="zh-CN" sz="2200" b="1" dirty="0" smtClean="0">
                <a:solidFill>
                  <a:schemeClr val="bg1"/>
                </a:solidFill>
                <a:latin typeface="Comic Sans MS" panose="030F0702030302020204" pitchFamily="66" charset="0"/>
              </a:rPr>
              <a:t>Writing tip 2 : Examples and specific numbers can make a scientific article more pervasive and objective.</a:t>
            </a:r>
            <a:endParaRPr lang="zh-CN" altLang="en-US" sz="2200" b="1" dirty="0">
              <a:solidFill>
                <a:schemeClr val="bg1"/>
              </a:solidFill>
              <a:latin typeface="Comic Sans MS" panose="030F0702030302020204" pitchFamily="66" charset="0"/>
            </a:endParaRPr>
          </a:p>
        </p:txBody>
      </p:sp>
      <p:sp>
        <p:nvSpPr>
          <p:cNvPr id="11" name="矩形 10"/>
          <p:cNvSpPr/>
          <p:nvPr/>
        </p:nvSpPr>
        <p:spPr>
          <a:xfrm>
            <a:off x="170624" y="2427734"/>
            <a:ext cx="8789327" cy="15696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5161" y="2406246"/>
            <a:ext cx="8771553" cy="1569660"/>
          </a:xfrm>
          <a:prstGeom prst="rect">
            <a:avLst/>
          </a:prstGeom>
          <a:noFill/>
        </p:spPr>
        <p:txBody>
          <a:bodyPr wrap="square" rtlCol="0">
            <a:spAutoFit/>
          </a:bodyPr>
          <a:lstStyle/>
          <a:p>
            <a:r>
              <a:rPr lang="en-US" altLang="zh-CN" sz="2400" b="1" dirty="0" smtClean="0"/>
              <a:t>What are </a:t>
            </a:r>
            <a:r>
              <a:rPr lang="en-US" altLang="zh-CN" sz="2400" b="1" dirty="0" smtClean="0">
                <a:solidFill>
                  <a:srgbClr val="3333FF"/>
                </a:solidFill>
              </a:rPr>
              <a:t>benefits </a:t>
            </a:r>
            <a:r>
              <a:rPr lang="en-US" altLang="zh-CN" sz="2400" b="1" dirty="0" smtClean="0"/>
              <a:t>of using examples and specific numbers?</a:t>
            </a:r>
            <a:endParaRPr lang="en-US" altLang="zh-CN" sz="2400" b="1" dirty="0" smtClean="0"/>
          </a:p>
          <a:p>
            <a:pPr marL="342900" indent="-342900">
              <a:buFont typeface="Wingdings" panose="05000000000000000000" pitchFamily="2" charset="2"/>
              <a:buChar char="Ø"/>
            </a:pPr>
            <a:r>
              <a:rPr lang="en-US" altLang="zh-CN" sz="2400" b="1" dirty="0" smtClean="0"/>
              <a:t>To be more detailed, vivid and persuasive </a:t>
            </a:r>
            <a:endParaRPr lang="en-US" altLang="zh-CN" sz="2400" b="1" dirty="0" smtClean="0"/>
          </a:p>
          <a:p>
            <a:pPr marL="342900" indent="-342900">
              <a:buFont typeface="Wingdings" panose="05000000000000000000" pitchFamily="2" charset="2"/>
              <a:buChar char="Ø"/>
            </a:pPr>
            <a:r>
              <a:rPr lang="en-US" altLang="zh-CN" sz="2400" b="1" dirty="0" smtClean="0"/>
              <a:t>To impress readers with great progress in space exploration</a:t>
            </a:r>
            <a:endParaRPr lang="en-US" altLang="zh-CN" sz="2400" b="1" dirty="0" smtClean="0"/>
          </a:p>
          <a:p>
            <a:pPr marL="342900" indent="-342900">
              <a:buFont typeface="Wingdings" panose="05000000000000000000" pitchFamily="2" charset="2"/>
              <a:buChar char="Ø"/>
            </a:pPr>
            <a:r>
              <a:rPr lang="en-US" altLang="zh-CN" sz="2400" b="1" dirty="0" smtClean="0"/>
              <a:t>To make it more easy-understanding</a:t>
            </a:r>
            <a:endParaRPr lang="zh-CN" altLang="en-US" sz="2400" b="1" dirty="0"/>
          </a:p>
        </p:txBody>
      </p:sp>
      <p:pic>
        <p:nvPicPr>
          <p:cNvPr id="12" name="图片 1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9" dur="500"/>
                                        <p:tgtEl>
                                          <p:spTgt spid="2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44" dur="500"/>
                                        <p:tgtEl>
                                          <p:spTgt spid="2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80">
                                          <p:stCondLst>
                                            <p:cond delay="0"/>
                                          </p:stCondLst>
                                        </p:cTn>
                                        <p:tgtEl>
                                          <p:spTgt spid="21"/>
                                        </p:tgtEl>
                                      </p:cBhvr>
                                    </p:animEffect>
                                    <p:anim calcmode="lin" valueType="num">
                                      <p:cBhvr>
                                        <p:cTn id="5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5" dur="26">
                                          <p:stCondLst>
                                            <p:cond delay="650"/>
                                          </p:stCondLst>
                                        </p:cTn>
                                        <p:tgtEl>
                                          <p:spTgt spid="21"/>
                                        </p:tgtEl>
                                      </p:cBhvr>
                                      <p:to x="100000" y="60000"/>
                                    </p:animScale>
                                    <p:animScale>
                                      <p:cBhvr>
                                        <p:cTn id="56" dur="166" decel="50000">
                                          <p:stCondLst>
                                            <p:cond delay="676"/>
                                          </p:stCondLst>
                                        </p:cTn>
                                        <p:tgtEl>
                                          <p:spTgt spid="21"/>
                                        </p:tgtEl>
                                      </p:cBhvr>
                                      <p:to x="100000" y="100000"/>
                                    </p:animScale>
                                    <p:animScale>
                                      <p:cBhvr>
                                        <p:cTn id="57" dur="26">
                                          <p:stCondLst>
                                            <p:cond delay="1312"/>
                                          </p:stCondLst>
                                        </p:cTn>
                                        <p:tgtEl>
                                          <p:spTgt spid="21"/>
                                        </p:tgtEl>
                                      </p:cBhvr>
                                      <p:to x="100000" y="80000"/>
                                    </p:animScale>
                                    <p:animScale>
                                      <p:cBhvr>
                                        <p:cTn id="58" dur="166" decel="50000">
                                          <p:stCondLst>
                                            <p:cond delay="1338"/>
                                          </p:stCondLst>
                                        </p:cTn>
                                        <p:tgtEl>
                                          <p:spTgt spid="21"/>
                                        </p:tgtEl>
                                      </p:cBhvr>
                                      <p:to x="100000" y="100000"/>
                                    </p:animScale>
                                    <p:animScale>
                                      <p:cBhvr>
                                        <p:cTn id="59" dur="26">
                                          <p:stCondLst>
                                            <p:cond delay="1642"/>
                                          </p:stCondLst>
                                        </p:cTn>
                                        <p:tgtEl>
                                          <p:spTgt spid="21"/>
                                        </p:tgtEl>
                                      </p:cBhvr>
                                      <p:to x="100000" y="90000"/>
                                    </p:animScale>
                                    <p:animScale>
                                      <p:cBhvr>
                                        <p:cTn id="60" dur="166" decel="50000">
                                          <p:stCondLst>
                                            <p:cond delay="1668"/>
                                          </p:stCondLst>
                                        </p:cTn>
                                        <p:tgtEl>
                                          <p:spTgt spid="21"/>
                                        </p:tgtEl>
                                      </p:cBhvr>
                                      <p:to x="100000" y="100000"/>
                                    </p:animScale>
                                    <p:animScale>
                                      <p:cBhvr>
                                        <p:cTn id="61" dur="26">
                                          <p:stCondLst>
                                            <p:cond delay="1808"/>
                                          </p:stCondLst>
                                        </p:cTn>
                                        <p:tgtEl>
                                          <p:spTgt spid="21"/>
                                        </p:tgtEl>
                                      </p:cBhvr>
                                      <p:to x="100000" y="95000"/>
                                    </p:animScale>
                                    <p:animScale>
                                      <p:cBhvr>
                                        <p:cTn id="6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1"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4" name="矩形 3"/>
          <p:cNvSpPr/>
          <p:nvPr/>
        </p:nvSpPr>
        <p:spPr>
          <a:xfrm>
            <a:off x="179512" y="0"/>
            <a:ext cx="8784976" cy="4947411"/>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395536" y="2283718"/>
            <a:ext cx="856895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920953"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3397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5868144"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413995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7380312" y="2283718"/>
            <a:ext cx="360040" cy="21602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79512" y="2616324"/>
            <a:ext cx="146152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a:t>b</a:t>
            </a:r>
            <a:r>
              <a:rPr lang="en-US" altLang="zh-CN" sz="2000" b="1" dirty="0" smtClean="0"/>
              <a:t>efore the mid-20</a:t>
            </a:r>
            <a:r>
              <a:rPr lang="en-US" altLang="zh-CN" sz="2000" b="1" baseline="30000" dirty="0" smtClean="0"/>
              <a:t>th</a:t>
            </a:r>
            <a:r>
              <a:rPr lang="en-US" altLang="zh-CN" sz="2000" b="1" dirty="0" smtClean="0"/>
              <a:t> century</a:t>
            </a:r>
            <a:endParaRPr lang="zh-CN" altLang="en-US" sz="2000" b="1" dirty="0"/>
          </a:p>
        </p:txBody>
      </p:sp>
      <p:sp>
        <p:nvSpPr>
          <p:cNvPr id="14" name="TextBox 13"/>
          <p:cNvSpPr txBox="1"/>
          <p:nvPr/>
        </p:nvSpPr>
        <p:spPr>
          <a:xfrm>
            <a:off x="1897024" y="2724045"/>
            <a:ext cx="14508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4 Oct. 1957</a:t>
            </a:r>
            <a:endParaRPr lang="zh-CN" altLang="en-US" sz="2000" b="1" dirty="0"/>
          </a:p>
        </p:txBody>
      </p:sp>
      <p:sp>
        <p:nvSpPr>
          <p:cNvPr id="15" name="TextBox 14"/>
          <p:cNvSpPr txBox="1"/>
          <p:nvPr/>
        </p:nvSpPr>
        <p:spPr>
          <a:xfrm>
            <a:off x="3697224" y="2618211"/>
            <a:ext cx="124549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 12 Apr. 1961</a:t>
            </a:r>
            <a:endParaRPr lang="zh-CN" altLang="en-US" sz="2000" b="1" dirty="0"/>
          </a:p>
        </p:txBody>
      </p:sp>
      <p:sp>
        <p:nvSpPr>
          <p:cNvPr id="16" name="TextBox 15"/>
          <p:cNvSpPr txBox="1"/>
          <p:nvPr/>
        </p:nvSpPr>
        <p:spPr>
          <a:xfrm>
            <a:off x="5425416"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20 Jul.  1969</a:t>
            </a:r>
            <a:endParaRPr lang="zh-CN" altLang="en-US" sz="2000" b="1" dirty="0"/>
          </a:p>
        </p:txBody>
      </p:sp>
      <p:sp>
        <p:nvSpPr>
          <p:cNvPr id="17" name="TextBox 16"/>
          <p:cNvSpPr txBox="1"/>
          <p:nvPr/>
        </p:nvSpPr>
        <p:spPr>
          <a:xfrm>
            <a:off x="6977524" y="2618211"/>
            <a:ext cx="1090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5 Sep. 1977</a:t>
            </a:r>
            <a:endParaRPr lang="zh-CN" altLang="en-US" sz="2000" b="1" dirty="0"/>
          </a:p>
        </p:txBody>
      </p:sp>
      <p:sp>
        <p:nvSpPr>
          <p:cNvPr id="19" name="矩形 18"/>
          <p:cNvSpPr/>
          <p:nvPr/>
        </p:nvSpPr>
        <p:spPr>
          <a:xfrm>
            <a:off x="1701207" y="888271"/>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The </a:t>
            </a:r>
            <a:r>
              <a:rPr lang="en-US" altLang="zh-CN" sz="2000" b="1" dirty="0" smtClean="0">
                <a:solidFill>
                  <a:srgbClr val="C00000"/>
                </a:solidFill>
              </a:rPr>
              <a:t>Sputnik 1 satellite </a:t>
            </a:r>
            <a:r>
              <a:rPr lang="en-US" altLang="zh-CN" sz="2000" b="1" dirty="0" smtClean="0">
                <a:solidFill>
                  <a:srgbClr val="002060"/>
                </a:solidFill>
              </a:rPr>
              <a:t>was launched </a:t>
            </a:r>
            <a:r>
              <a:rPr lang="en-US" altLang="zh-CN" sz="2000" b="1" dirty="0" err="1" smtClean="0">
                <a:solidFill>
                  <a:srgbClr val="002060"/>
                </a:solidFill>
              </a:rPr>
              <a:t>bt</a:t>
            </a:r>
            <a:r>
              <a:rPr lang="en-US" altLang="zh-CN" sz="2000" b="1" dirty="0" smtClean="0">
                <a:solidFill>
                  <a:srgbClr val="002060"/>
                </a:solidFill>
              </a:rPr>
              <a:t> the </a:t>
            </a:r>
            <a:r>
              <a:rPr lang="en-US" altLang="zh-CN" sz="2000" b="1" dirty="0" smtClean="0">
                <a:solidFill>
                  <a:srgbClr val="C00000"/>
                </a:solidFill>
              </a:rPr>
              <a:t>USSR</a:t>
            </a:r>
            <a:endParaRPr lang="en-US" altLang="zh-CN" sz="2000" b="1" dirty="0">
              <a:solidFill>
                <a:srgbClr val="C00000"/>
              </a:solidFill>
            </a:endParaRPr>
          </a:p>
        </p:txBody>
      </p:sp>
      <p:sp>
        <p:nvSpPr>
          <p:cNvPr id="20" name="矩形 19"/>
          <p:cNvSpPr/>
          <p:nvPr/>
        </p:nvSpPr>
        <p:spPr>
          <a:xfrm>
            <a:off x="3563888" y="881807"/>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Yuri </a:t>
            </a:r>
            <a:r>
              <a:rPr lang="en-US" altLang="zh-CN" sz="2000" b="1" dirty="0" smtClean="0">
                <a:solidFill>
                  <a:srgbClr val="C00000"/>
                </a:solidFill>
              </a:rPr>
              <a:t>Gagarin</a:t>
            </a:r>
            <a:r>
              <a:rPr lang="en-US" altLang="zh-CN" sz="2000" b="1" dirty="0">
                <a:solidFill>
                  <a:srgbClr val="C00000"/>
                </a:solidFill>
              </a:rPr>
              <a:t>, </a:t>
            </a:r>
            <a:r>
              <a:rPr lang="en-US" altLang="zh-CN" sz="2000" b="1" dirty="0"/>
              <a:t>he first person </a:t>
            </a:r>
            <a:r>
              <a:rPr lang="en-US" altLang="zh-CN" sz="2000" b="1" dirty="0" smtClean="0"/>
              <a:t>to </a:t>
            </a:r>
            <a:r>
              <a:rPr lang="en-US" altLang="zh-CN" sz="2000" b="1" dirty="0"/>
              <a:t>go into space</a:t>
            </a:r>
            <a:endParaRPr lang="en-US" altLang="zh-CN" sz="2000" b="1" dirty="0"/>
          </a:p>
        </p:txBody>
      </p:sp>
      <p:sp>
        <p:nvSpPr>
          <p:cNvPr id="21" name="矩形 20"/>
          <p:cNvSpPr/>
          <p:nvPr/>
        </p:nvSpPr>
        <p:spPr>
          <a:xfrm>
            <a:off x="5467080" y="813253"/>
            <a:ext cx="1718665" cy="1323439"/>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Neil Armstrong </a:t>
            </a:r>
            <a:r>
              <a:rPr lang="en-US" altLang="zh-CN" sz="2000" b="1" dirty="0"/>
              <a:t>stepped onto the moon</a:t>
            </a:r>
            <a:endParaRPr lang="en-US" altLang="zh-CN" sz="2000" b="1" dirty="0"/>
          </a:p>
        </p:txBody>
      </p:sp>
      <p:sp>
        <p:nvSpPr>
          <p:cNvPr id="22" name="矩形 21"/>
          <p:cNvSpPr/>
          <p:nvPr/>
        </p:nvSpPr>
        <p:spPr>
          <a:xfrm>
            <a:off x="7317831" y="580494"/>
            <a:ext cx="1718665" cy="1631216"/>
          </a:xfrm>
          <a:prstGeom prst="rect">
            <a:avLst/>
          </a:prstGeom>
          <a:solidFill>
            <a:schemeClr val="bg2"/>
          </a:solidFill>
          <a:ln>
            <a:solidFill>
              <a:schemeClr val="tx1"/>
            </a:solidFill>
          </a:ln>
        </p:spPr>
        <p:txBody>
          <a:bodyPr wrap="square">
            <a:spAutoFit/>
          </a:bodyPr>
          <a:lstStyle/>
          <a:p>
            <a:r>
              <a:rPr lang="en-US" altLang="zh-CN" sz="2000" b="1" dirty="0">
                <a:solidFill>
                  <a:srgbClr val="C00000"/>
                </a:solidFill>
              </a:rPr>
              <a:t>Voyager 1 </a:t>
            </a:r>
            <a:r>
              <a:rPr lang="en-US" altLang="zh-CN" sz="2000" b="1" dirty="0" smtClean="0"/>
              <a:t>was sent to study </a:t>
            </a:r>
            <a:r>
              <a:rPr lang="en-US" altLang="zh-CN" sz="2000" b="1" dirty="0"/>
              <a:t>deep space, and </a:t>
            </a:r>
            <a:r>
              <a:rPr lang="en-US" altLang="zh-CN" sz="2000" b="1" dirty="0" smtClean="0"/>
              <a:t>transmits </a:t>
            </a:r>
            <a:r>
              <a:rPr lang="en-US" altLang="zh-CN" sz="2000" b="1" dirty="0"/>
              <a:t>data </a:t>
            </a:r>
            <a:r>
              <a:rPr lang="en-US" altLang="zh-CN" sz="2000" b="1" dirty="0" smtClean="0"/>
              <a:t>today</a:t>
            </a:r>
            <a:endParaRPr lang="en-US" altLang="zh-CN" sz="2000" b="1" dirty="0"/>
          </a:p>
        </p:txBody>
      </p:sp>
      <p:sp>
        <p:nvSpPr>
          <p:cNvPr id="2" name="TextBox 1"/>
          <p:cNvSpPr txBox="1"/>
          <p:nvPr/>
        </p:nvSpPr>
        <p:spPr>
          <a:xfrm>
            <a:off x="21197" y="47205"/>
            <a:ext cx="7164796" cy="830997"/>
          </a:xfrm>
          <a:prstGeom prst="rect">
            <a:avLst/>
          </a:prstGeom>
          <a:noFill/>
        </p:spPr>
        <p:txBody>
          <a:bodyPr wrap="square" rtlCol="0">
            <a:spAutoFit/>
          </a:bodyPr>
          <a:lstStyle/>
          <a:p>
            <a:r>
              <a:rPr lang="en-US" altLang="zh-CN" sz="2400" b="1" kern="100" dirty="0">
                <a:solidFill>
                  <a:schemeClr val="bg1"/>
                </a:solidFill>
                <a:cs typeface="Times New Roman" panose="02020603050405020304"/>
              </a:rPr>
              <a:t>However, some scientists were determined to help humans </a:t>
            </a:r>
            <a:r>
              <a:rPr lang="en-US" altLang="zh-CN" sz="2400" b="1" kern="100" dirty="0" err="1">
                <a:solidFill>
                  <a:schemeClr val="bg1"/>
                </a:solidFill>
                <a:cs typeface="Times New Roman" panose="02020603050405020304"/>
              </a:rPr>
              <a:t>realise</a:t>
            </a:r>
            <a:r>
              <a:rPr lang="en-US" altLang="zh-CN" sz="2400" b="1" kern="100" dirty="0">
                <a:solidFill>
                  <a:schemeClr val="bg1"/>
                </a:solidFill>
                <a:cs typeface="Times New Roman" panose="02020603050405020304"/>
              </a:rPr>
              <a:t> their dream to explore space.</a:t>
            </a:r>
            <a:endParaRPr lang="zh-CN" altLang="en-US" sz="2400" b="1" dirty="0">
              <a:solidFill>
                <a:schemeClr val="bg1"/>
              </a:solidFill>
            </a:endParaRPr>
          </a:p>
        </p:txBody>
      </p:sp>
      <p:sp>
        <p:nvSpPr>
          <p:cNvPr id="30" name="右箭头 29"/>
          <p:cNvSpPr/>
          <p:nvPr/>
        </p:nvSpPr>
        <p:spPr>
          <a:xfrm>
            <a:off x="179512" y="3838082"/>
            <a:ext cx="648072" cy="216314"/>
          </a:xfrm>
          <a:prstGeom prst="rightArrow">
            <a:avLst/>
          </a:prstGeom>
          <a:solidFill>
            <a:schemeClr val="accent3">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TextBox 30"/>
          <p:cNvSpPr txBox="1"/>
          <p:nvPr/>
        </p:nvSpPr>
        <p:spPr>
          <a:xfrm>
            <a:off x="798944" y="3715407"/>
            <a:ext cx="1844425" cy="461665"/>
          </a:xfrm>
          <a:prstGeom prst="rect">
            <a:avLst/>
          </a:prstGeom>
          <a:noFill/>
        </p:spPr>
        <p:txBody>
          <a:bodyPr wrap="square" rtlCol="0">
            <a:spAutoFit/>
          </a:bodyPr>
          <a:lstStyle/>
          <a:p>
            <a:r>
              <a:rPr lang="en-US" altLang="zh-CN" sz="2400" b="1" dirty="0">
                <a:solidFill>
                  <a:srgbClr val="92D050"/>
                </a:solidFill>
                <a:latin typeface="Comic Sans MS" panose="030F0702030302020204" pitchFamily="66" charset="0"/>
              </a:rPr>
              <a:t>m</a:t>
            </a:r>
            <a:r>
              <a:rPr lang="en-US" altLang="zh-CN" sz="2400" b="1" dirty="0" smtClean="0">
                <a:solidFill>
                  <a:srgbClr val="92D050"/>
                </a:solidFill>
                <a:latin typeface="Comic Sans MS" panose="030F0702030302020204" pitchFamily="66" charset="0"/>
              </a:rPr>
              <a:t>ain idea:</a:t>
            </a:r>
            <a:endParaRPr lang="zh-CN" altLang="en-US" sz="2400" b="1" dirty="0">
              <a:solidFill>
                <a:srgbClr val="92D050"/>
              </a:solidFill>
              <a:latin typeface="Comic Sans MS" panose="030F0702030302020204" pitchFamily="66" charset="0"/>
            </a:endParaRPr>
          </a:p>
        </p:txBody>
      </p:sp>
      <p:sp>
        <p:nvSpPr>
          <p:cNvPr id="32" name="TextBox 31"/>
          <p:cNvSpPr txBox="1"/>
          <p:nvPr/>
        </p:nvSpPr>
        <p:spPr>
          <a:xfrm>
            <a:off x="387783" y="4169285"/>
            <a:ext cx="8576705" cy="769441"/>
          </a:xfrm>
          <a:prstGeom prst="rect">
            <a:avLst/>
          </a:prstGeom>
          <a:solidFill>
            <a:srgbClr val="339966"/>
          </a:solidFill>
        </p:spPr>
        <p:txBody>
          <a:bodyPr wrap="square" rtlCol="0">
            <a:spAutoFit/>
          </a:bodyPr>
          <a:lstStyle/>
          <a:p>
            <a:r>
              <a:rPr lang="en-US" altLang="zh-CN" sz="2200" b="1" dirty="0" smtClean="0">
                <a:solidFill>
                  <a:schemeClr val="bg1"/>
                </a:solidFill>
                <a:latin typeface="Comic Sans MS" panose="030F0702030302020204" pitchFamily="66" charset="0"/>
              </a:rPr>
              <a:t>Space travel became __________ in the 20</a:t>
            </a:r>
            <a:r>
              <a:rPr lang="en-US" altLang="zh-CN" sz="2200" b="1" baseline="30000" dirty="0" smtClean="0">
                <a:solidFill>
                  <a:schemeClr val="bg1"/>
                </a:solidFill>
                <a:latin typeface="Comic Sans MS" panose="030F0702030302020204" pitchFamily="66" charset="0"/>
              </a:rPr>
              <a:t>th</a:t>
            </a:r>
            <a:r>
              <a:rPr lang="en-US" altLang="zh-CN" sz="2200" b="1" dirty="0" smtClean="0">
                <a:solidFill>
                  <a:schemeClr val="bg1"/>
                </a:solidFill>
                <a:latin typeface="Comic Sans MS" panose="030F0702030302020204" pitchFamily="66" charset="0"/>
              </a:rPr>
              <a:t> century with ________ and ________________ remarkable mission. </a:t>
            </a:r>
            <a:endParaRPr lang="zh-CN" altLang="en-US" sz="2200" b="1" dirty="0">
              <a:solidFill>
                <a:schemeClr val="bg1"/>
              </a:solidFill>
              <a:latin typeface="Comic Sans MS" panose="030F0702030302020204" pitchFamily="66" charset="0"/>
            </a:endParaRPr>
          </a:p>
        </p:txBody>
      </p:sp>
      <p:sp>
        <p:nvSpPr>
          <p:cNvPr id="12" name="TextBox 11"/>
          <p:cNvSpPr txBox="1"/>
          <p:nvPr/>
        </p:nvSpPr>
        <p:spPr>
          <a:xfrm>
            <a:off x="2622444" y="4492921"/>
            <a:ext cx="3029676"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the </a:t>
            </a:r>
            <a:r>
              <a:rPr lang="en-US" altLang="zh-CN" sz="2200" b="1" dirty="0">
                <a:solidFill>
                  <a:srgbClr val="FF99FF"/>
                </a:solidFill>
                <a:latin typeface="Comic Sans MS" panose="030F0702030302020204" pitchFamily="66" charset="0"/>
              </a:rPr>
              <a:t>Soviet Union </a:t>
            </a:r>
            <a:endParaRPr lang="zh-CN" altLang="en-US" sz="2200" b="1" dirty="0">
              <a:solidFill>
                <a:srgbClr val="FF99FF"/>
              </a:solidFill>
              <a:latin typeface="Comic Sans MS" panose="030F0702030302020204" pitchFamily="66" charset="0"/>
            </a:endParaRPr>
          </a:p>
        </p:txBody>
      </p:sp>
      <p:sp>
        <p:nvSpPr>
          <p:cNvPr id="34" name="TextBox 33"/>
          <p:cNvSpPr txBox="1"/>
          <p:nvPr/>
        </p:nvSpPr>
        <p:spPr>
          <a:xfrm>
            <a:off x="477307" y="4507839"/>
            <a:ext cx="1512168"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American </a:t>
            </a:r>
            <a:endParaRPr lang="zh-CN" altLang="en-US" sz="2200" b="1" dirty="0">
              <a:solidFill>
                <a:srgbClr val="FF99FF"/>
              </a:solidFill>
              <a:latin typeface="Comic Sans MS" panose="030F0702030302020204" pitchFamily="66" charset="0"/>
            </a:endParaRPr>
          </a:p>
        </p:txBody>
      </p:sp>
      <p:sp>
        <p:nvSpPr>
          <p:cNvPr id="35" name="TextBox 34"/>
          <p:cNvSpPr txBox="1"/>
          <p:nvPr/>
        </p:nvSpPr>
        <p:spPr>
          <a:xfrm>
            <a:off x="3347864" y="4177072"/>
            <a:ext cx="1512168"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a </a:t>
            </a:r>
            <a:r>
              <a:rPr lang="en-US" altLang="zh-CN" sz="2200" b="1" dirty="0">
                <a:solidFill>
                  <a:srgbClr val="FF99FF"/>
                </a:solidFill>
                <a:latin typeface="Comic Sans MS" panose="030F0702030302020204" pitchFamily="66" charset="0"/>
              </a:rPr>
              <a:t>reality</a:t>
            </a:r>
            <a:endParaRPr lang="zh-CN" altLang="en-US" sz="2200" b="1" dirty="0">
              <a:solidFill>
                <a:srgbClr val="FF99FF"/>
              </a:solidFill>
              <a:latin typeface="Comic Sans MS" panose="030F0702030302020204"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2">
                                            <p:txEl>
                                              <p:pRg st="0" end="0"/>
                                            </p:txEl>
                                          </p:spTgt>
                                        </p:tgtEl>
                                        <p:attrNameLst>
                                          <p:attrName>style.visibility</p:attrName>
                                        </p:attrNameLst>
                                      </p:cBhvr>
                                      <p:to>
                                        <p:strVal val="visible"/>
                                      </p:to>
                                    </p:set>
                                    <p:anim calcmode="lin" valueType="num">
                                      <p:cBhvr>
                                        <p:cTn id="5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randombar(horizont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animBg="1"/>
      <p:bldP spid="20" grpId="0" animBg="1"/>
      <p:bldP spid="21" grpId="0" animBg="1"/>
      <p:bldP spid="22" grpId="0" animBg="1"/>
      <p:bldP spid="30" grpId="0" animBg="1"/>
      <p:bldP spid="31" grpId="0"/>
      <p:bldP spid="32" grpId="0" animBg="1"/>
      <p:bldP spid="12"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6" name="矩形 5"/>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93932" y="483518"/>
            <a:ext cx="8382524" cy="1077218"/>
          </a:xfrm>
          <a:prstGeom prst="rect">
            <a:avLst/>
          </a:prstGeom>
          <a:noFill/>
        </p:spPr>
        <p:txBody>
          <a:bodyPr wrap="square" rtlCol="0">
            <a:spAutoFit/>
          </a:bodyPr>
          <a:lstStyle/>
          <a:p>
            <a:pPr algn="ctr"/>
            <a:r>
              <a:rPr lang="en-US" altLang="zh-CN" sz="3200" b="1" dirty="0" smtClean="0">
                <a:solidFill>
                  <a:schemeClr val="bg1"/>
                </a:solidFill>
                <a:latin typeface="Comic Sans MS" panose="030F0702030302020204" pitchFamily="66" charset="0"/>
              </a:rPr>
              <a:t>Space exploration is always </a:t>
            </a:r>
            <a:r>
              <a:rPr lang="en-US" altLang="zh-CN" sz="3200" b="1" dirty="0" smtClean="0">
                <a:solidFill>
                  <a:srgbClr val="FFFF00"/>
                </a:solidFill>
                <a:latin typeface="Comic Sans MS" panose="030F0702030302020204" pitchFamily="66" charset="0"/>
              </a:rPr>
              <a:t>successful </a:t>
            </a:r>
            <a:r>
              <a:rPr lang="en-US" altLang="zh-CN" sz="3200" b="1" dirty="0" smtClean="0">
                <a:solidFill>
                  <a:schemeClr val="bg1"/>
                </a:solidFill>
                <a:latin typeface="Comic Sans MS" panose="030F0702030302020204" pitchFamily="66" charset="0"/>
              </a:rPr>
              <a:t>and </a:t>
            </a:r>
            <a:r>
              <a:rPr lang="en-US" altLang="zh-CN" sz="3200" b="1" dirty="0" smtClean="0">
                <a:solidFill>
                  <a:srgbClr val="FFFF00"/>
                </a:solidFill>
                <a:latin typeface="Comic Sans MS" panose="030F0702030302020204" pitchFamily="66" charset="0"/>
              </a:rPr>
              <a:t>satisfying</a:t>
            </a:r>
            <a:r>
              <a:rPr lang="en-US" altLang="zh-CN" sz="3200" b="1" dirty="0" smtClean="0">
                <a:solidFill>
                  <a:schemeClr val="bg1"/>
                </a:solidFill>
                <a:latin typeface="Comic Sans MS" panose="030F0702030302020204" pitchFamily="66" charset="0"/>
              </a:rPr>
              <a:t>?</a:t>
            </a:r>
            <a:endParaRPr lang="zh-CN" altLang="en-US" sz="3200" b="1" dirty="0">
              <a:solidFill>
                <a:schemeClr val="bg1"/>
              </a:solidFill>
              <a:latin typeface="Comic Sans MS" panose="030F0702030302020204" pitchFamily="66" charset="0"/>
            </a:endParaRPr>
          </a:p>
        </p:txBody>
      </p:sp>
      <p:sp>
        <p:nvSpPr>
          <p:cNvPr id="7" name="TextBox 6"/>
          <p:cNvSpPr txBox="1"/>
          <p:nvPr/>
        </p:nvSpPr>
        <p:spPr>
          <a:xfrm>
            <a:off x="376628" y="1851670"/>
            <a:ext cx="8382524" cy="1077218"/>
          </a:xfrm>
          <a:prstGeom prst="rect">
            <a:avLst/>
          </a:prstGeom>
          <a:noFill/>
        </p:spPr>
        <p:txBody>
          <a:bodyPr wrap="square" rtlCol="0">
            <a:spAutoFit/>
          </a:bodyPr>
          <a:lstStyle/>
          <a:p>
            <a:pPr algn="ctr"/>
            <a:r>
              <a:rPr lang="en-US" altLang="zh-CN" sz="3200" b="1" dirty="0" smtClean="0">
                <a:solidFill>
                  <a:schemeClr val="bg1"/>
                </a:solidFill>
                <a:latin typeface="Comic Sans MS" panose="030F0702030302020204" pitchFamily="66" charset="0"/>
              </a:rPr>
              <a:t>Do humans </a:t>
            </a:r>
            <a:r>
              <a:rPr lang="en-US" altLang="zh-CN" sz="3200" b="1" dirty="0" smtClean="0">
                <a:solidFill>
                  <a:srgbClr val="FFFF00"/>
                </a:solidFill>
                <a:latin typeface="Comic Sans MS" panose="030F0702030302020204" pitchFamily="66" charset="0"/>
              </a:rPr>
              <a:t>stop</a:t>
            </a:r>
            <a:r>
              <a:rPr lang="en-US" altLang="zh-CN" sz="3200" b="1" dirty="0" smtClean="0">
                <a:solidFill>
                  <a:schemeClr val="bg1"/>
                </a:solidFill>
                <a:latin typeface="Comic Sans MS" panose="030F0702030302020204" pitchFamily="66" charset="0"/>
              </a:rPr>
              <a:t> exploring space due to problems or failures?</a:t>
            </a:r>
            <a:endParaRPr lang="zh-CN" altLang="en-US" sz="3200" b="1" dirty="0">
              <a:solidFill>
                <a:schemeClr val="bg1"/>
              </a:solidFill>
              <a:latin typeface="Comic Sans MS" panose="030F0702030302020204" pitchFamily="66" charset="0"/>
            </a:endParaRPr>
          </a:p>
        </p:txBody>
      </p:sp>
      <p:sp>
        <p:nvSpPr>
          <p:cNvPr id="8" name="TextBox 7"/>
          <p:cNvSpPr txBox="1"/>
          <p:nvPr/>
        </p:nvSpPr>
        <p:spPr>
          <a:xfrm>
            <a:off x="298317" y="3651870"/>
            <a:ext cx="8382524" cy="584775"/>
          </a:xfrm>
          <a:prstGeom prst="rect">
            <a:avLst/>
          </a:prstGeom>
          <a:noFill/>
        </p:spPr>
        <p:txBody>
          <a:bodyPr wrap="square" rtlCol="0">
            <a:spAutoFit/>
          </a:bodyPr>
          <a:lstStyle/>
          <a:p>
            <a:pPr algn="ctr"/>
            <a:r>
              <a:rPr lang="en-US" altLang="zh-CN" sz="3200" b="1" dirty="0" smtClean="0">
                <a:solidFill>
                  <a:srgbClr val="FFFF00"/>
                </a:solidFill>
                <a:latin typeface="Comic Sans MS" panose="030F0702030302020204" pitchFamily="66" charset="0"/>
              </a:rPr>
              <a:t>Why</a:t>
            </a:r>
            <a:r>
              <a:rPr lang="en-US" altLang="zh-CN" sz="3200" b="1" dirty="0" smtClean="0">
                <a:solidFill>
                  <a:schemeClr val="bg1"/>
                </a:solidFill>
                <a:latin typeface="Comic Sans MS" panose="030F0702030302020204" pitchFamily="66" charset="0"/>
              </a:rPr>
              <a:t> don’t humans stop?</a:t>
            </a:r>
            <a:endParaRPr lang="zh-CN" altLang="en-US" sz="3200" b="1" dirty="0">
              <a:solidFill>
                <a:schemeClr val="bg1"/>
              </a:solidFill>
              <a:latin typeface="Comic Sans MS" panose="030F0702030302020204" pitchFamily="66"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5" name="矩形 4"/>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737285"/>
            <a:ext cx="8568952" cy="2554545"/>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a:t>
            </a:r>
            <a:r>
              <a:rPr lang="en-US" altLang="zh-CN" sz="2000" b="1" dirty="0" smtClean="0">
                <a:solidFill>
                  <a:schemeClr val="bg1"/>
                </a:solidFill>
                <a:latin typeface="Times New Roman" panose="02020603050405020304" pitchFamily="18" charset="0"/>
                <a:cs typeface="Times New Roman" panose="02020603050405020304" pitchFamily="18" charset="0"/>
              </a:rPr>
              <a:t>Although </a:t>
            </a:r>
            <a:r>
              <a:rPr lang="en-US" altLang="zh-CN" sz="2000" b="1" dirty="0">
                <a:solidFill>
                  <a:schemeClr val="bg1"/>
                </a:solidFill>
                <a:latin typeface="Times New Roman" panose="02020603050405020304" pitchFamily="18" charset="0"/>
                <a:cs typeface="Times New Roman" panose="02020603050405020304" pitchFamily="18" charset="0"/>
              </a:rPr>
              <a:t>scientists try to make sure nothing goes wrong, accidents can still happen. All the astronauts on the USSR’s Soyuz 11 and America’s Challenger died during their missions. These disasters made everyone sad and disappointed , but the desire to explore the universe never died. This is because people believe in the importance of carrying on space exploration despite the huge risks. An example of this ongoing work is the International Space Station. It orbits Earth and has astronauts from different countries on board, providing a continuous human presence in space.</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3 </a:t>
            </a:r>
            <a:endParaRPr lang="zh-CN" altLang="en-US" sz="2400" b="1" dirty="0">
              <a:solidFill>
                <a:schemeClr val="bg1"/>
              </a:solidFill>
            </a:endParaRPr>
          </a:p>
        </p:txBody>
      </p:sp>
      <p:sp>
        <p:nvSpPr>
          <p:cNvPr id="9" name="TextBox 8"/>
          <p:cNvSpPr txBox="1"/>
          <p:nvPr/>
        </p:nvSpPr>
        <p:spPr>
          <a:xfrm>
            <a:off x="1151779" y="737971"/>
            <a:ext cx="7596844"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Although scientists try to make sure nothing goes wrong, accidents </a:t>
            </a:r>
            <a:endParaRPr lang="zh-CN" altLang="en-US" dirty="0">
              <a:solidFill>
                <a:srgbClr val="FF0000"/>
              </a:solidFill>
            </a:endParaRPr>
          </a:p>
        </p:txBody>
      </p:sp>
      <p:sp>
        <p:nvSpPr>
          <p:cNvPr id="10" name="TextBox 9"/>
          <p:cNvSpPr txBox="1"/>
          <p:nvPr/>
        </p:nvSpPr>
        <p:spPr>
          <a:xfrm>
            <a:off x="251520" y="1043937"/>
            <a:ext cx="1944216"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can still happen</a:t>
            </a:r>
            <a:endParaRPr lang="zh-CN" altLang="en-US" dirty="0">
              <a:solidFill>
                <a:srgbClr val="FF0000"/>
              </a:solidFill>
            </a:endParaRPr>
          </a:p>
        </p:txBody>
      </p:sp>
      <p:sp>
        <p:nvSpPr>
          <p:cNvPr id="11" name="椭圆 10"/>
          <p:cNvSpPr/>
          <p:nvPr/>
        </p:nvSpPr>
        <p:spPr>
          <a:xfrm>
            <a:off x="7308304" y="737286"/>
            <a:ext cx="1440319"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652121" y="1037381"/>
            <a:ext cx="1152128"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67165" y="3331161"/>
            <a:ext cx="8481458" cy="1015663"/>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a:solidFill>
                  <a:schemeClr val="accent5">
                    <a:lumMod val="40000"/>
                    <a:lumOff val="60000"/>
                  </a:schemeClr>
                </a:solidFill>
                <a:latin typeface="Meiryo" pitchFamily="34" charset="-128"/>
                <a:ea typeface="Meiryo" pitchFamily="34" charset="-128"/>
                <a:cs typeface="Meiryo" pitchFamily="34" charset="-128"/>
              </a:rPr>
              <a:t>What’s the topic sentence in Para. </a:t>
            </a: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3?</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What accident is showed?</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Why don’t people stop exploring? </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p:txBody>
      </p:sp>
      <p:sp>
        <p:nvSpPr>
          <p:cNvPr id="14" name="矩形 13"/>
          <p:cNvSpPr/>
          <p:nvPr/>
        </p:nvSpPr>
        <p:spPr>
          <a:xfrm>
            <a:off x="2771800" y="1688784"/>
            <a:ext cx="4896544" cy="325774"/>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80066" y="2027449"/>
            <a:ext cx="7136349" cy="32827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51520" y="2580887"/>
            <a:ext cx="1944216" cy="400110"/>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Space Station</a:t>
            </a:r>
            <a:endParaRPr lang="zh-CN" altLang="en-US" dirty="0">
              <a:solidFill>
                <a:schemeClr val="accent6">
                  <a:lumMod val="75000"/>
                </a:schemeClr>
              </a:solidFill>
            </a:endParaRPr>
          </a:p>
        </p:txBody>
      </p:sp>
      <p:sp>
        <p:nvSpPr>
          <p:cNvPr id="18" name="TextBox 17"/>
          <p:cNvSpPr txBox="1"/>
          <p:nvPr/>
        </p:nvSpPr>
        <p:spPr>
          <a:xfrm>
            <a:off x="6965712" y="2276873"/>
            <a:ext cx="1944216" cy="400110"/>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International</a:t>
            </a:r>
            <a:endParaRPr lang="zh-CN" altLang="en-US" dirty="0">
              <a:solidFill>
                <a:schemeClr val="accent6">
                  <a:lumMod val="75000"/>
                </a:schemeClr>
              </a:solidFill>
            </a:endParaRPr>
          </a:p>
        </p:txBody>
      </p:sp>
      <p:cxnSp>
        <p:nvCxnSpPr>
          <p:cNvPr id="20" name="直接连接符 19"/>
          <p:cNvCxnSpPr/>
          <p:nvPr/>
        </p:nvCxnSpPr>
        <p:spPr>
          <a:xfrm>
            <a:off x="5652121" y="2931790"/>
            <a:ext cx="2520279"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43608" y="3219822"/>
            <a:ext cx="532859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93404" y="3019767"/>
            <a:ext cx="1512167" cy="400110"/>
          </a:xfrm>
          <a:prstGeom prst="rect">
            <a:avLst/>
          </a:prstGeom>
          <a:solidFill>
            <a:schemeClr val="accent6">
              <a:lumMod val="75000"/>
            </a:schemeClr>
          </a:solidFill>
          <a:ln>
            <a:solidFill>
              <a:schemeClr val="accent6">
                <a:lumMod val="7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sz="2000" b="1" dirty="0" smtClean="0"/>
              <a:t>cooperation</a:t>
            </a:r>
            <a:endParaRPr lang="zh-CN" altLang="en-US" sz="2000" b="1" dirty="0"/>
          </a:p>
        </p:txBody>
      </p:sp>
      <p:sp>
        <p:nvSpPr>
          <p:cNvPr id="24" name="TextBox 23"/>
          <p:cNvSpPr txBox="1"/>
          <p:nvPr/>
        </p:nvSpPr>
        <p:spPr>
          <a:xfrm>
            <a:off x="-2217" y="4443958"/>
            <a:ext cx="9146217" cy="461665"/>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altLang="zh-CN" sz="2200" b="1" i="1" dirty="0" smtClean="0">
                <a:latin typeface="Meiryo" pitchFamily="34" charset="-128"/>
                <a:ea typeface="Meiryo" pitchFamily="34" charset="-128"/>
                <a:cs typeface="Meiryo" pitchFamily="34" charset="-128"/>
              </a:rPr>
              <a:t>Space exploration </a:t>
            </a:r>
            <a:r>
              <a:rPr lang="en-US" altLang="zh-CN" sz="2400" b="1" i="1" dirty="0" smtClean="0">
                <a:solidFill>
                  <a:srgbClr val="FF0000"/>
                </a:solidFill>
                <a:latin typeface="Meiryo" pitchFamily="34" charset="-128"/>
                <a:ea typeface="Meiryo" pitchFamily="34" charset="-128"/>
                <a:cs typeface="Meiryo" pitchFamily="34" charset="-128"/>
              </a:rPr>
              <a:t>enlightens</a:t>
            </a:r>
            <a:r>
              <a:rPr lang="en-US" altLang="zh-CN" sz="2200" b="1" i="1" dirty="0" smtClean="0">
                <a:solidFill>
                  <a:srgbClr val="FF0000"/>
                </a:solidFill>
                <a:latin typeface="Meiryo" pitchFamily="34" charset="-128"/>
                <a:ea typeface="Meiryo" pitchFamily="34" charset="-128"/>
                <a:cs typeface="Meiryo" pitchFamily="34" charset="-128"/>
              </a:rPr>
              <a:t> </a:t>
            </a:r>
            <a:r>
              <a:rPr lang="en-US" altLang="zh-CN" sz="2200" b="1" i="1" dirty="0" smtClean="0">
                <a:latin typeface="Meiryo" pitchFamily="34" charset="-128"/>
                <a:ea typeface="Meiryo" pitchFamily="34" charset="-128"/>
                <a:cs typeface="Meiryo" pitchFamily="34" charset="-128"/>
              </a:rPr>
              <a:t>international cooperation. </a:t>
            </a:r>
            <a:endParaRPr lang="zh-CN" altLang="en-US" sz="2200" b="1" i="1" dirty="0">
              <a:latin typeface="Meiryo" pitchFamily="34" charset="-128"/>
              <a:ea typeface="Meiryo" pitchFamily="34" charset="-128"/>
              <a:cs typeface="Meiryo" pitchFamily="34" charset="-128"/>
            </a:endParaRPr>
          </a:p>
        </p:txBody>
      </p:sp>
      <p:sp>
        <p:nvSpPr>
          <p:cNvPr id="2" name="TextBox 1"/>
          <p:cNvSpPr txBox="1"/>
          <p:nvPr/>
        </p:nvSpPr>
        <p:spPr>
          <a:xfrm>
            <a:off x="5220072" y="3946714"/>
            <a:ext cx="2376264" cy="400110"/>
          </a:xfrm>
          <a:prstGeom prst="rect">
            <a:avLst/>
          </a:prstGeom>
          <a:noFill/>
        </p:spPr>
        <p:txBody>
          <a:bodyPr wrap="square" rtlCol="0">
            <a:spAutoFit/>
          </a:bodyPr>
          <a:lstStyle/>
          <a:p>
            <a:pPr lvl="0"/>
            <a:r>
              <a:rPr lang="en-US" altLang="zh-CN" sz="2000" b="1" dirty="0">
                <a:solidFill>
                  <a:srgbClr val="4BACC6">
                    <a:lumMod val="40000"/>
                    <a:lumOff val="60000"/>
                  </a:srgbClr>
                </a:solidFill>
                <a:latin typeface="Meiryo" pitchFamily="34" charset="-128"/>
                <a:ea typeface="Meiryo" pitchFamily="34" charset="-128"/>
                <a:cs typeface="Meiryo" pitchFamily="34" charset="-128"/>
              </a:rPr>
              <a:t>What proof?</a:t>
            </a:r>
            <a:endParaRPr lang="en-US" altLang="zh-CN" sz="2000" b="1" dirty="0">
              <a:solidFill>
                <a:srgbClr val="4BACC6">
                  <a:lumMod val="40000"/>
                  <a:lumOff val="60000"/>
                </a:srgbClr>
              </a:solidFill>
              <a:latin typeface="Meiryo" pitchFamily="34" charset="-128"/>
              <a:ea typeface="Meiryo" pitchFamily="34" charset="-128"/>
              <a:cs typeface="Meiryo" pitchFamily="34" charset="-128"/>
            </a:endParaRPr>
          </a:p>
        </p:txBody>
      </p:sp>
      <p:sp>
        <p:nvSpPr>
          <p:cNvPr id="22" name="椭圆 21"/>
          <p:cNvSpPr/>
          <p:nvPr/>
        </p:nvSpPr>
        <p:spPr>
          <a:xfrm>
            <a:off x="323528" y="1347614"/>
            <a:ext cx="1152128"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down)">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randombar(horizontal)">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randombar(horizontal)">
                                      <p:cBhvr>
                                        <p:cTn id="60" dur="500"/>
                                        <p:tgtEl>
                                          <p:spTgt spid="1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randombar(horizont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80">
                                          <p:stCondLst>
                                            <p:cond delay="0"/>
                                          </p:stCondLst>
                                        </p:cTn>
                                        <p:tgtEl>
                                          <p:spTgt spid="24"/>
                                        </p:tgtEl>
                                      </p:cBhvr>
                                    </p:animEffect>
                                    <p:anim calcmode="lin" valueType="num">
                                      <p:cBhvr>
                                        <p:cTn id="8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1" dur="26">
                                          <p:stCondLst>
                                            <p:cond delay="650"/>
                                          </p:stCondLst>
                                        </p:cTn>
                                        <p:tgtEl>
                                          <p:spTgt spid="24"/>
                                        </p:tgtEl>
                                      </p:cBhvr>
                                      <p:to x="100000" y="60000"/>
                                    </p:animScale>
                                    <p:animScale>
                                      <p:cBhvr>
                                        <p:cTn id="92" dur="166" decel="50000">
                                          <p:stCondLst>
                                            <p:cond delay="676"/>
                                          </p:stCondLst>
                                        </p:cTn>
                                        <p:tgtEl>
                                          <p:spTgt spid="24"/>
                                        </p:tgtEl>
                                      </p:cBhvr>
                                      <p:to x="100000" y="100000"/>
                                    </p:animScale>
                                    <p:animScale>
                                      <p:cBhvr>
                                        <p:cTn id="93" dur="26">
                                          <p:stCondLst>
                                            <p:cond delay="1312"/>
                                          </p:stCondLst>
                                        </p:cTn>
                                        <p:tgtEl>
                                          <p:spTgt spid="24"/>
                                        </p:tgtEl>
                                      </p:cBhvr>
                                      <p:to x="100000" y="80000"/>
                                    </p:animScale>
                                    <p:animScale>
                                      <p:cBhvr>
                                        <p:cTn id="94" dur="166" decel="50000">
                                          <p:stCondLst>
                                            <p:cond delay="1338"/>
                                          </p:stCondLst>
                                        </p:cTn>
                                        <p:tgtEl>
                                          <p:spTgt spid="24"/>
                                        </p:tgtEl>
                                      </p:cBhvr>
                                      <p:to x="100000" y="100000"/>
                                    </p:animScale>
                                    <p:animScale>
                                      <p:cBhvr>
                                        <p:cTn id="95" dur="26">
                                          <p:stCondLst>
                                            <p:cond delay="1642"/>
                                          </p:stCondLst>
                                        </p:cTn>
                                        <p:tgtEl>
                                          <p:spTgt spid="24"/>
                                        </p:tgtEl>
                                      </p:cBhvr>
                                      <p:to x="100000" y="90000"/>
                                    </p:animScale>
                                    <p:animScale>
                                      <p:cBhvr>
                                        <p:cTn id="96" dur="166" decel="50000">
                                          <p:stCondLst>
                                            <p:cond delay="1668"/>
                                          </p:stCondLst>
                                        </p:cTn>
                                        <p:tgtEl>
                                          <p:spTgt spid="24"/>
                                        </p:tgtEl>
                                      </p:cBhvr>
                                      <p:to x="100000" y="100000"/>
                                    </p:animScale>
                                    <p:animScale>
                                      <p:cBhvr>
                                        <p:cTn id="97" dur="26">
                                          <p:stCondLst>
                                            <p:cond delay="1808"/>
                                          </p:stCondLst>
                                        </p:cTn>
                                        <p:tgtEl>
                                          <p:spTgt spid="24"/>
                                        </p:tgtEl>
                                      </p:cBhvr>
                                      <p:to x="100000" y="95000"/>
                                    </p:animScale>
                                    <p:animScale>
                                      <p:cBhvr>
                                        <p:cTn id="9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4" grpId="0" animBg="1"/>
      <p:bldP spid="15" grpId="0" animBg="1"/>
      <p:bldP spid="17" grpId="0"/>
      <p:bldP spid="18" grpId="0"/>
      <p:bldP spid="23" grpId="0" animBg="1"/>
      <p:bldP spid="24" grpId="0" animBg="1"/>
      <p:bldP spid="2"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5" name="矩形 4"/>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737285"/>
            <a:ext cx="8568952" cy="2554545"/>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a:t>
            </a:r>
            <a:r>
              <a:rPr lang="en-US" altLang="zh-CN" sz="2000" b="1" dirty="0" smtClean="0">
                <a:solidFill>
                  <a:schemeClr val="bg1"/>
                </a:solidFill>
                <a:latin typeface="Times New Roman" panose="02020603050405020304" pitchFamily="18" charset="0"/>
                <a:cs typeface="Times New Roman" panose="02020603050405020304" pitchFamily="18" charset="0"/>
              </a:rPr>
              <a:t>Although </a:t>
            </a:r>
            <a:r>
              <a:rPr lang="en-US" altLang="zh-CN" sz="2000" b="1" dirty="0">
                <a:solidFill>
                  <a:schemeClr val="bg1"/>
                </a:solidFill>
                <a:latin typeface="Times New Roman" panose="02020603050405020304" pitchFamily="18" charset="0"/>
                <a:cs typeface="Times New Roman" panose="02020603050405020304" pitchFamily="18" charset="0"/>
              </a:rPr>
              <a:t>scientists try to make sure nothing goes wrong, accidents can still happen. All the astronauts on the USSR’s Soyuz 11 and America’s Challenger died during their missions. These disasters made everyone sad and disappointed , but the desire to explore the universe never died. This is because people believe in the importance of carrying on space exploration despite the huge risks. An example of this ongoing work is the International Space Station. It orbits Earth and has astronauts from different countries on board, providing a continuous human presence in space.</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3 </a:t>
            </a:r>
            <a:endParaRPr lang="zh-CN" altLang="en-US" sz="2400" b="1" dirty="0">
              <a:solidFill>
                <a:schemeClr val="bg1"/>
              </a:solidFill>
            </a:endParaRPr>
          </a:p>
        </p:txBody>
      </p:sp>
      <p:sp>
        <p:nvSpPr>
          <p:cNvPr id="9" name="TextBox 8"/>
          <p:cNvSpPr txBox="1"/>
          <p:nvPr/>
        </p:nvSpPr>
        <p:spPr>
          <a:xfrm>
            <a:off x="1151779" y="737285"/>
            <a:ext cx="7596844"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Although scientists try to make sure nothing goes wrong, accidents </a:t>
            </a:r>
            <a:endParaRPr lang="zh-CN" altLang="en-US" dirty="0">
              <a:solidFill>
                <a:srgbClr val="FF0000"/>
              </a:solidFill>
            </a:endParaRPr>
          </a:p>
        </p:txBody>
      </p:sp>
      <p:sp>
        <p:nvSpPr>
          <p:cNvPr id="10" name="TextBox 9"/>
          <p:cNvSpPr txBox="1"/>
          <p:nvPr/>
        </p:nvSpPr>
        <p:spPr>
          <a:xfrm>
            <a:off x="251520" y="1043937"/>
            <a:ext cx="1944216"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can still happen</a:t>
            </a:r>
            <a:endParaRPr lang="zh-CN" altLang="en-US" dirty="0">
              <a:solidFill>
                <a:srgbClr val="FF0000"/>
              </a:solidFill>
            </a:endParaRPr>
          </a:p>
        </p:txBody>
      </p:sp>
      <p:sp>
        <p:nvSpPr>
          <p:cNvPr id="11" name="椭圆 10"/>
          <p:cNvSpPr/>
          <p:nvPr/>
        </p:nvSpPr>
        <p:spPr>
          <a:xfrm>
            <a:off x="7308304" y="737286"/>
            <a:ext cx="1440319"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652121" y="1037381"/>
            <a:ext cx="1152128"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71800" y="1688784"/>
            <a:ext cx="4896544" cy="325774"/>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80066" y="2027449"/>
            <a:ext cx="7136349" cy="32827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51520" y="2580887"/>
            <a:ext cx="1944216" cy="400110"/>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Space Station</a:t>
            </a:r>
            <a:endParaRPr lang="zh-CN" altLang="en-US" dirty="0">
              <a:solidFill>
                <a:schemeClr val="accent6">
                  <a:lumMod val="75000"/>
                </a:schemeClr>
              </a:solidFill>
            </a:endParaRPr>
          </a:p>
        </p:txBody>
      </p:sp>
      <p:sp>
        <p:nvSpPr>
          <p:cNvPr id="18" name="TextBox 17"/>
          <p:cNvSpPr txBox="1"/>
          <p:nvPr/>
        </p:nvSpPr>
        <p:spPr>
          <a:xfrm>
            <a:off x="6944910" y="2276873"/>
            <a:ext cx="1944216" cy="400110"/>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International</a:t>
            </a:r>
            <a:endParaRPr lang="zh-CN" altLang="en-US" dirty="0">
              <a:solidFill>
                <a:schemeClr val="accent6">
                  <a:lumMod val="75000"/>
                </a:schemeClr>
              </a:solidFill>
            </a:endParaRPr>
          </a:p>
        </p:txBody>
      </p:sp>
      <p:cxnSp>
        <p:nvCxnSpPr>
          <p:cNvPr id="20" name="直接连接符 19"/>
          <p:cNvCxnSpPr/>
          <p:nvPr/>
        </p:nvCxnSpPr>
        <p:spPr>
          <a:xfrm>
            <a:off x="5652121" y="2931790"/>
            <a:ext cx="2520279"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43608" y="3219822"/>
            <a:ext cx="532859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93404" y="3019767"/>
            <a:ext cx="1512167" cy="400110"/>
          </a:xfrm>
          <a:prstGeom prst="rect">
            <a:avLst/>
          </a:prstGeom>
          <a:solidFill>
            <a:schemeClr val="accent6">
              <a:lumMod val="75000"/>
            </a:schemeClr>
          </a:solidFill>
          <a:ln>
            <a:solidFill>
              <a:schemeClr val="accent6">
                <a:lumMod val="7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sz="2000" b="1" dirty="0" smtClean="0"/>
              <a:t>cooperation</a:t>
            </a:r>
            <a:endParaRPr lang="zh-CN" altLang="en-US" sz="2000" b="1" dirty="0"/>
          </a:p>
        </p:txBody>
      </p:sp>
      <p:sp>
        <p:nvSpPr>
          <p:cNvPr id="25" name="TextBox 24"/>
          <p:cNvSpPr txBox="1"/>
          <p:nvPr/>
        </p:nvSpPr>
        <p:spPr>
          <a:xfrm>
            <a:off x="927375" y="3369586"/>
            <a:ext cx="1844425" cy="461665"/>
          </a:xfrm>
          <a:prstGeom prst="rect">
            <a:avLst/>
          </a:prstGeom>
          <a:noFill/>
        </p:spPr>
        <p:txBody>
          <a:bodyPr wrap="square" rtlCol="0">
            <a:spAutoFit/>
          </a:bodyPr>
          <a:lstStyle/>
          <a:p>
            <a:r>
              <a:rPr lang="en-US" altLang="zh-CN" sz="2400" b="1" dirty="0">
                <a:solidFill>
                  <a:srgbClr val="92D050"/>
                </a:solidFill>
                <a:latin typeface="Comic Sans MS" panose="030F0702030302020204" pitchFamily="66" charset="0"/>
              </a:rPr>
              <a:t>m</a:t>
            </a:r>
            <a:r>
              <a:rPr lang="en-US" altLang="zh-CN" sz="2400" b="1" dirty="0" smtClean="0">
                <a:solidFill>
                  <a:srgbClr val="92D050"/>
                </a:solidFill>
                <a:latin typeface="Comic Sans MS" panose="030F0702030302020204" pitchFamily="66" charset="0"/>
              </a:rPr>
              <a:t>ain idea:</a:t>
            </a:r>
            <a:endParaRPr lang="zh-CN" altLang="en-US" sz="2400" b="1" dirty="0">
              <a:solidFill>
                <a:srgbClr val="92D050"/>
              </a:solidFill>
              <a:latin typeface="Comic Sans MS" panose="030F0702030302020204" pitchFamily="66" charset="0"/>
            </a:endParaRPr>
          </a:p>
        </p:txBody>
      </p:sp>
      <p:sp>
        <p:nvSpPr>
          <p:cNvPr id="26" name="TextBox 25"/>
          <p:cNvSpPr txBox="1"/>
          <p:nvPr/>
        </p:nvSpPr>
        <p:spPr>
          <a:xfrm>
            <a:off x="243706" y="3939902"/>
            <a:ext cx="8576705" cy="769441"/>
          </a:xfrm>
          <a:prstGeom prst="rect">
            <a:avLst/>
          </a:prstGeom>
          <a:solidFill>
            <a:srgbClr val="339966"/>
          </a:solidFill>
        </p:spPr>
        <p:txBody>
          <a:bodyPr wrap="square" rtlCol="0">
            <a:spAutoFit/>
          </a:bodyPr>
          <a:lstStyle/>
          <a:p>
            <a:r>
              <a:rPr lang="en-US" altLang="zh-CN" sz="2200" b="1" dirty="0" smtClean="0">
                <a:solidFill>
                  <a:schemeClr val="bg1"/>
                </a:solidFill>
                <a:latin typeface="Comic Sans MS" panose="030F0702030302020204" pitchFamily="66" charset="0"/>
              </a:rPr>
              <a:t>Space travel has always involved _________, but despite ______ exploration _________. </a:t>
            </a:r>
            <a:endParaRPr lang="zh-CN" altLang="en-US" sz="2200" b="1" dirty="0">
              <a:solidFill>
                <a:schemeClr val="bg1"/>
              </a:solidFill>
              <a:latin typeface="Comic Sans MS" panose="030F0702030302020204" pitchFamily="66" charset="0"/>
            </a:endParaRPr>
          </a:p>
        </p:txBody>
      </p:sp>
      <p:sp>
        <p:nvSpPr>
          <p:cNvPr id="22" name="右箭头 21"/>
          <p:cNvSpPr/>
          <p:nvPr/>
        </p:nvSpPr>
        <p:spPr>
          <a:xfrm>
            <a:off x="308191" y="3492262"/>
            <a:ext cx="648072" cy="216314"/>
          </a:xfrm>
          <a:prstGeom prst="rightArrow">
            <a:avLst/>
          </a:prstGeom>
          <a:solidFill>
            <a:schemeClr val="accent3">
              <a:lumMod val="60000"/>
              <a:lumOff val="4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TextBox 26"/>
          <p:cNvSpPr txBox="1"/>
          <p:nvPr/>
        </p:nvSpPr>
        <p:spPr>
          <a:xfrm>
            <a:off x="4833109" y="3942804"/>
            <a:ext cx="1827123"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g</a:t>
            </a:r>
            <a:r>
              <a:rPr lang="en-US" altLang="zh-CN" sz="2200" b="1" dirty="0" smtClean="0">
                <a:solidFill>
                  <a:srgbClr val="FF99FF"/>
                </a:solidFill>
                <a:latin typeface="Comic Sans MS" panose="030F0702030302020204" pitchFamily="66" charset="0"/>
              </a:rPr>
              <a:t>reat risks</a:t>
            </a:r>
            <a:endParaRPr lang="zh-CN" altLang="en-US" sz="2200" b="1" dirty="0">
              <a:solidFill>
                <a:srgbClr val="FF99FF"/>
              </a:solidFill>
              <a:latin typeface="Comic Sans MS" panose="030F0702030302020204" pitchFamily="66" charset="0"/>
            </a:endParaRPr>
          </a:p>
        </p:txBody>
      </p:sp>
      <p:sp>
        <p:nvSpPr>
          <p:cNvPr id="28" name="TextBox 27"/>
          <p:cNvSpPr txBox="1"/>
          <p:nvPr/>
        </p:nvSpPr>
        <p:spPr>
          <a:xfrm>
            <a:off x="310066" y="4278456"/>
            <a:ext cx="1827123"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risks</a:t>
            </a:r>
            <a:endParaRPr lang="zh-CN" altLang="en-US" sz="2200" b="1" dirty="0">
              <a:solidFill>
                <a:srgbClr val="FF99FF"/>
              </a:solidFill>
              <a:latin typeface="Comic Sans MS" panose="030F0702030302020204" pitchFamily="66" charset="0"/>
            </a:endParaRPr>
          </a:p>
        </p:txBody>
      </p:sp>
      <p:sp>
        <p:nvSpPr>
          <p:cNvPr id="29" name="TextBox 28"/>
          <p:cNvSpPr txBox="1"/>
          <p:nvPr/>
        </p:nvSpPr>
        <p:spPr>
          <a:xfrm>
            <a:off x="3102945" y="4278456"/>
            <a:ext cx="1827123"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continues</a:t>
            </a:r>
            <a:endParaRPr lang="zh-CN" altLang="en-US" sz="2200" b="1" dirty="0">
              <a:solidFill>
                <a:srgbClr val="FF99FF"/>
              </a:solidFill>
              <a:latin typeface="Comic Sans MS" panose="030F0702030302020204" pitchFamily="66" charset="0"/>
            </a:endParaRPr>
          </a:p>
        </p:txBody>
      </p:sp>
      <p:sp>
        <p:nvSpPr>
          <p:cNvPr id="24" name="椭圆 23"/>
          <p:cNvSpPr/>
          <p:nvPr/>
        </p:nvSpPr>
        <p:spPr>
          <a:xfrm>
            <a:off x="351311" y="1377350"/>
            <a:ext cx="1152128" cy="4001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2" grpId="0" animBg="1"/>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7654"/>
          <a:stretch>
            <a:fillRect/>
          </a:stretch>
        </p:blipFill>
        <p:spPr>
          <a:xfrm>
            <a:off x="0" y="0"/>
            <a:ext cx="9144000" cy="5143500"/>
          </a:xfrm>
          <a:prstGeom prst="rect">
            <a:avLst/>
          </a:prstGeom>
        </p:spPr>
      </p:pic>
      <p:sp>
        <p:nvSpPr>
          <p:cNvPr id="8" name="TextBox 7"/>
          <p:cNvSpPr txBox="1"/>
          <p:nvPr/>
        </p:nvSpPr>
        <p:spPr>
          <a:xfrm>
            <a:off x="19083" y="195486"/>
            <a:ext cx="9144000" cy="769441"/>
          </a:xfrm>
          <a:prstGeom prst="rect">
            <a:avLst/>
          </a:prstGeom>
          <a:solidFill>
            <a:schemeClr val="bg2"/>
          </a:solidFill>
        </p:spPr>
        <p:txBody>
          <a:bodyPr wrap="square" rtlCol="0">
            <a:spAutoFit/>
          </a:bodyPr>
          <a:lstStyle/>
          <a:p>
            <a:pPr algn="ctr"/>
            <a:r>
              <a:rPr lang="en-US" altLang="zh-CN" sz="4400" dirty="0" smtClean="0">
                <a:latin typeface="Impact" panose="020B0806030902050204" pitchFamily="34" charset="0"/>
              </a:rPr>
              <a:t>M3U4 SPACE EXPLORATION</a:t>
            </a:r>
            <a:endParaRPr lang="zh-CN" altLang="en-US" sz="4400" dirty="0">
              <a:latin typeface="Impact" panose="020B0806030902050204" pitchFamily="34" charset="0"/>
            </a:endParaRPr>
          </a:p>
        </p:txBody>
      </p:sp>
      <p:sp>
        <p:nvSpPr>
          <p:cNvPr id="9" name="TextBox 8"/>
          <p:cNvSpPr txBox="1"/>
          <p:nvPr/>
        </p:nvSpPr>
        <p:spPr>
          <a:xfrm>
            <a:off x="6156176" y="1084328"/>
            <a:ext cx="2880320" cy="461665"/>
          </a:xfrm>
          <a:prstGeom prst="rect">
            <a:avLst/>
          </a:prstGeom>
          <a:solidFill>
            <a:schemeClr val="tx1"/>
          </a:solidFill>
        </p:spPr>
        <p:txBody>
          <a:bodyPr wrap="square" rtlCol="0">
            <a:spAutoFit/>
          </a:bodyPr>
          <a:lstStyle/>
          <a:p>
            <a:r>
              <a:rPr lang="en-US" altLang="zh-CN" sz="2400" b="1" i="1" dirty="0" smtClean="0">
                <a:solidFill>
                  <a:schemeClr val="bg1"/>
                </a:solidFill>
              </a:rPr>
              <a:t>Reading for thinking </a:t>
            </a:r>
            <a:endParaRPr lang="zh-CN" altLang="en-US" sz="2400" b="1" i="1" dirty="0">
              <a:solidFill>
                <a:schemeClr val="bg1"/>
              </a:solidFill>
            </a:endParaRPr>
          </a:p>
        </p:txBody>
      </p:sp>
      <p:sp>
        <p:nvSpPr>
          <p:cNvPr id="2" name="TextBox 1"/>
          <p:cNvSpPr txBox="1"/>
          <p:nvPr/>
        </p:nvSpPr>
        <p:spPr>
          <a:xfrm>
            <a:off x="3419872" y="4371950"/>
            <a:ext cx="5472608" cy="461665"/>
          </a:xfrm>
          <a:prstGeom prst="rect">
            <a:avLst/>
          </a:prstGeom>
          <a:noFill/>
        </p:spPr>
        <p:txBody>
          <a:bodyPr wrap="square" rtlCol="0">
            <a:spAutoFit/>
          </a:bodyPr>
          <a:lstStyle/>
          <a:p>
            <a:r>
              <a:rPr lang="en-US" altLang="zh-CN" sz="2400" b="1" dirty="0" smtClean="0">
                <a:solidFill>
                  <a:schemeClr val="bg1"/>
                </a:solidFill>
              </a:rPr>
              <a:t>-- Yu </a:t>
            </a:r>
            <a:r>
              <a:rPr lang="en-US" altLang="zh-CN" sz="2400" b="1" dirty="0" err="1" smtClean="0">
                <a:solidFill>
                  <a:schemeClr val="bg1"/>
                </a:solidFill>
              </a:rPr>
              <a:t>Yue</a:t>
            </a:r>
            <a:r>
              <a:rPr lang="en-US" altLang="zh-CN" sz="2400" b="1" dirty="0" smtClean="0">
                <a:solidFill>
                  <a:schemeClr val="bg1"/>
                </a:solidFill>
              </a:rPr>
              <a:t>, </a:t>
            </a:r>
            <a:r>
              <a:rPr lang="en-US" altLang="zh-CN" sz="2400" b="1" dirty="0" err="1" smtClean="0">
                <a:solidFill>
                  <a:schemeClr val="bg1"/>
                </a:solidFill>
              </a:rPr>
              <a:t>Shengzhou</a:t>
            </a:r>
            <a:r>
              <a:rPr lang="en-US" altLang="zh-CN" sz="2400" b="1" dirty="0" smtClean="0">
                <a:solidFill>
                  <a:schemeClr val="bg1"/>
                </a:solidFill>
              </a:rPr>
              <a:t> Senior High School </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5363" b="8896"/>
          <a:stretch>
            <a:fillRect/>
          </a:stretch>
        </p:blipFill>
        <p:spPr>
          <a:xfrm>
            <a:off x="4932040" y="1306600"/>
            <a:ext cx="3672408" cy="2181941"/>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23" y="1410145"/>
            <a:ext cx="3571044" cy="2078396"/>
          </a:xfrm>
          <a:prstGeom prst="rect">
            <a:avLst/>
          </a:prstGeom>
        </p:spPr>
      </p:pic>
      <p:sp>
        <p:nvSpPr>
          <p:cNvPr id="10" name="TextBox 9"/>
          <p:cNvSpPr txBox="1"/>
          <p:nvPr/>
        </p:nvSpPr>
        <p:spPr>
          <a:xfrm>
            <a:off x="565345" y="3545142"/>
            <a:ext cx="3272883" cy="1015663"/>
          </a:xfrm>
          <a:prstGeom prst="rect">
            <a:avLst/>
          </a:prstGeom>
          <a:noFill/>
        </p:spPr>
        <p:txBody>
          <a:bodyPr wrap="square" rtlCol="0">
            <a:spAutoFit/>
          </a:bodyPr>
          <a:lstStyle/>
          <a:p>
            <a:pPr algn="ctr"/>
            <a:r>
              <a:rPr lang="en-US" altLang="zh-CN" sz="2000" b="1" dirty="0" smtClean="0">
                <a:solidFill>
                  <a:schemeClr val="bg1"/>
                </a:solidFill>
              </a:rPr>
              <a:t>July 23, 2020, </a:t>
            </a:r>
            <a:r>
              <a:rPr lang="en-US" altLang="zh-CN" sz="2000" b="1" dirty="0" err="1" smtClean="0">
                <a:solidFill>
                  <a:schemeClr val="bg1"/>
                </a:solidFill>
              </a:rPr>
              <a:t>Tianwen</a:t>
            </a:r>
            <a:r>
              <a:rPr lang="en-US" altLang="zh-CN" sz="2000" b="1" dirty="0" smtClean="0">
                <a:solidFill>
                  <a:schemeClr val="bg1"/>
                </a:solidFill>
              </a:rPr>
              <a:t> 1 – a Mars probe,  was sent to the Space.  </a:t>
            </a:r>
            <a:endParaRPr lang="zh-CN" altLang="en-US" sz="2000" b="1" dirty="0">
              <a:solidFill>
                <a:schemeClr val="bg1"/>
              </a:solidFill>
            </a:endParaRPr>
          </a:p>
        </p:txBody>
      </p:sp>
      <p:sp>
        <p:nvSpPr>
          <p:cNvPr id="11" name="TextBox 10"/>
          <p:cNvSpPr txBox="1"/>
          <p:nvPr/>
        </p:nvSpPr>
        <p:spPr>
          <a:xfrm>
            <a:off x="5131802" y="3572311"/>
            <a:ext cx="3272883" cy="1015663"/>
          </a:xfrm>
          <a:prstGeom prst="rect">
            <a:avLst/>
          </a:prstGeom>
          <a:noFill/>
        </p:spPr>
        <p:txBody>
          <a:bodyPr wrap="square" rtlCol="0">
            <a:spAutoFit/>
          </a:bodyPr>
          <a:lstStyle/>
          <a:p>
            <a:pPr algn="ctr"/>
            <a:r>
              <a:rPr lang="en-US" altLang="zh-CN" sz="2000" b="1" dirty="0" err="1" smtClean="0">
                <a:solidFill>
                  <a:schemeClr val="bg1"/>
                </a:solidFill>
              </a:rPr>
              <a:t>Zhurong</a:t>
            </a:r>
            <a:r>
              <a:rPr lang="en-US" altLang="zh-CN" sz="2000" b="1" dirty="0" smtClean="0">
                <a:solidFill>
                  <a:schemeClr val="bg1"/>
                </a:solidFill>
              </a:rPr>
              <a:t>, one of the mission rover of the </a:t>
            </a:r>
            <a:r>
              <a:rPr lang="en-US" altLang="zh-CN" sz="2000" b="1" dirty="0" err="1" smtClean="0">
                <a:solidFill>
                  <a:schemeClr val="bg1"/>
                </a:solidFill>
              </a:rPr>
              <a:t>Tianwen</a:t>
            </a:r>
            <a:r>
              <a:rPr lang="en-US" altLang="zh-CN" sz="2000" b="1" dirty="0" smtClean="0">
                <a:solidFill>
                  <a:schemeClr val="bg1"/>
                </a:solidFill>
              </a:rPr>
              <a:t> 1, is tasked with detailed mission. </a:t>
            </a:r>
            <a:endParaRPr lang="zh-CN" altLang="en-US" sz="2000" b="1" dirty="0">
              <a:solidFill>
                <a:schemeClr val="bg1"/>
              </a:solidFill>
            </a:endParaRPr>
          </a:p>
        </p:txBody>
      </p:sp>
      <p:sp>
        <p:nvSpPr>
          <p:cNvPr id="12" name="TextBox 11"/>
          <p:cNvSpPr txBox="1"/>
          <p:nvPr/>
        </p:nvSpPr>
        <p:spPr>
          <a:xfrm>
            <a:off x="899592" y="216657"/>
            <a:ext cx="6912768" cy="830997"/>
          </a:xfrm>
          <a:prstGeom prst="rect">
            <a:avLst/>
          </a:prstGeom>
          <a:noFill/>
        </p:spPr>
        <p:txBody>
          <a:bodyPr wrap="square" rtlCol="0">
            <a:spAutoFit/>
          </a:bodyPr>
          <a:lstStyle/>
          <a:p>
            <a:pPr algn="ctr"/>
            <a:r>
              <a:rPr lang="en-US" altLang="zh-CN" sz="2400" b="1" dirty="0" smtClean="0">
                <a:solidFill>
                  <a:srgbClr val="FFFF00"/>
                </a:solidFill>
                <a:latin typeface="Comic Sans MS" panose="030F0702030302020204" pitchFamily="66" charset="0"/>
              </a:rPr>
              <a:t>China also made great progress in space exploration!</a:t>
            </a:r>
            <a:endParaRPr lang="zh-CN" altLang="en-US" sz="2400" b="1" dirty="0">
              <a:solidFill>
                <a:srgbClr val="FFFF00"/>
              </a:solidFill>
              <a:latin typeface="Comic Sans MS" panose="030F0702030302020204" pitchFamily="66" charset="0"/>
            </a:endParaRPr>
          </a:p>
        </p:txBody>
      </p:sp>
      <p:pic>
        <p:nvPicPr>
          <p:cNvPr id="2" name="图片 1" descr="水印"/>
          <p:cNvPicPr>
            <a:picLocks noChangeAspect="1"/>
          </p:cNvPicPr>
          <p:nvPr userDrawn="1"/>
        </p:nvPicPr>
        <p:blipFill>
          <a:blip r:embed="rId4">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4</a:t>
            </a:r>
            <a:endParaRPr lang="zh-CN" altLang="en-US" sz="2400" b="1" dirty="0">
              <a:solidFill>
                <a:schemeClr val="bg1"/>
              </a:solidFill>
            </a:endParaRPr>
          </a:p>
        </p:txBody>
      </p:sp>
      <p:sp>
        <p:nvSpPr>
          <p:cNvPr id="8" name="TextBox 7"/>
          <p:cNvSpPr txBox="1"/>
          <p:nvPr/>
        </p:nvSpPr>
        <p:spPr>
          <a:xfrm>
            <a:off x="179512" y="769803"/>
            <a:ext cx="8708858" cy="3170099"/>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China’s </a:t>
            </a:r>
            <a:r>
              <a:rPr lang="en-US" altLang="zh-CN" sz="2000" dirty="0">
                <a:solidFill>
                  <a:schemeClr val="bg1"/>
                </a:solidFill>
                <a:latin typeface="Times New Roman" panose="02020603050405020304" pitchFamily="18" charset="0"/>
                <a:cs typeface="Times New Roman" panose="02020603050405020304" pitchFamily="18" charset="0"/>
              </a:rPr>
              <a:t>space </a:t>
            </a:r>
            <a:r>
              <a:rPr lang="en-US" altLang="zh-CN" sz="2000" dirty="0" err="1">
                <a:solidFill>
                  <a:schemeClr val="bg1"/>
                </a:solidFill>
                <a:latin typeface="Times New Roman" panose="02020603050405020304" pitchFamily="18" charset="0"/>
                <a:cs typeface="Times New Roman" panose="02020603050405020304" pitchFamily="18" charset="0"/>
              </a:rPr>
              <a:t>programme</a:t>
            </a:r>
            <a:r>
              <a:rPr lang="en-US" altLang="zh-CN" sz="2000" dirty="0">
                <a:solidFill>
                  <a:schemeClr val="bg1"/>
                </a:solidFill>
                <a:latin typeface="Times New Roman" panose="02020603050405020304" pitchFamily="18" charset="0"/>
                <a:cs typeface="Times New Roman" panose="02020603050405020304" pitchFamily="18" charset="0"/>
              </a:rPr>
              <a:t> started later than those of Russia and the US, but it has made great progress in a short time. China became the third country in the world to independently send humans into space in 2003, when Yang </a:t>
            </a:r>
            <a:r>
              <a:rPr lang="en-US" altLang="zh-CN" sz="2000" dirty="0" err="1">
                <a:solidFill>
                  <a:schemeClr val="bg1"/>
                </a:solidFill>
                <a:latin typeface="Times New Roman" panose="02020603050405020304" pitchFamily="18" charset="0"/>
                <a:cs typeface="Times New Roman" panose="02020603050405020304" pitchFamily="18" charset="0"/>
              </a:rPr>
              <a:t>Liwei</a:t>
            </a:r>
            <a:r>
              <a:rPr lang="en-US" altLang="zh-CN" sz="2000" dirty="0">
                <a:solidFill>
                  <a:schemeClr val="bg1"/>
                </a:solidFill>
                <a:latin typeface="Times New Roman" panose="02020603050405020304" pitchFamily="18" charset="0"/>
                <a:cs typeface="Times New Roman" panose="02020603050405020304" pitchFamily="18" charset="0"/>
              </a:rPr>
              <a:t> successfully orbited Earth in the </a:t>
            </a:r>
            <a:r>
              <a:rPr lang="en-US" altLang="zh-CN" sz="2000" dirty="0" err="1">
                <a:solidFill>
                  <a:schemeClr val="bg1"/>
                </a:solidFill>
                <a:latin typeface="Times New Roman" panose="02020603050405020304" pitchFamily="18" charset="0"/>
                <a:cs typeface="Times New Roman" panose="02020603050405020304" pitchFamily="18" charset="0"/>
              </a:rPr>
              <a:t>Shenzhou</a:t>
            </a:r>
            <a:r>
              <a:rPr lang="en-US" altLang="zh-CN" sz="2000" dirty="0">
                <a:solidFill>
                  <a:schemeClr val="bg1"/>
                </a:solidFill>
                <a:latin typeface="Times New Roman" panose="02020603050405020304" pitchFamily="18" charset="0"/>
                <a:cs typeface="Times New Roman" panose="02020603050405020304" pitchFamily="18" charset="0"/>
              </a:rPr>
              <a:t> 5 spacecraft. Then </a:t>
            </a:r>
            <a:r>
              <a:rPr lang="en-US" altLang="zh-CN" sz="2000" dirty="0" err="1">
                <a:solidFill>
                  <a:schemeClr val="bg1"/>
                </a:solidFill>
                <a:latin typeface="Times New Roman" panose="02020603050405020304" pitchFamily="18" charset="0"/>
                <a:cs typeface="Times New Roman" panose="02020603050405020304" pitchFamily="18" charset="0"/>
              </a:rPr>
              <a:t>Shenzhou</a:t>
            </a:r>
            <a:r>
              <a:rPr lang="en-US" altLang="zh-CN" sz="2000" dirty="0">
                <a:solidFill>
                  <a:schemeClr val="bg1"/>
                </a:solidFill>
                <a:latin typeface="Times New Roman" panose="02020603050405020304" pitchFamily="18" charset="0"/>
                <a:cs typeface="Times New Roman" panose="02020603050405020304" pitchFamily="18" charset="0"/>
              </a:rPr>
              <a:t> 6 and 7 completed a second manned orbit and the first Chinese spacewalk, followed by the vehicle Jade Rabbit being sent to the moon to study its surface. After that, China launched the </a:t>
            </a:r>
            <a:r>
              <a:rPr lang="en-US" altLang="zh-CN" sz="2000" dirty="0" err="1">
                <a:solidFill>
                  <a:schemeClr val="bg1"/>
                </a:solidFill>
                <a:latin typeface="Times New Roman" panose="02020603050405020304" pitchFamily="18" charset="0"/>
                <a:cs typeface="Times New Roman" panose="02020603050405020304" pitchFamily="18" charset="0"/>
              </a:rPr>
              <a:t>Tiangong</a:t>
            </a:r>
            <a:r>
              <a:rPr lang="en-US" altLang="zh-CN" sz="2000" dirty="0">
                <a:solidFill>
                  <a:schemeClr val="bg1"/>
                </a:solidFill>
                <a:latin typeface="Times New Roman" panose="02020603050405020304" pitchFamily="18" charset="0"/>
                <a:cs typeface="Times New Roman" panose="02020603050405020304" pitchFamily="18" charset="0"/>
              </a:rPr>
              <a:t> 2 space lab into space and Tianzhou1 to dock with it. This </a:t>
            </a:r>
            <a:r>
              <a:rPr lang="en-US" altLang="zh-CN" sz="2000" dirty="0" err="1">
                <a:solidFill>
                  <a:schemeClr val="bg1"/>
                </a:solidFill>
                <a:latin typeface="Times New Roman" panose="02020603050405020304" pitchFamily="18" charset="0"/>
                <a:cs typeface="Times New Roman" panose="02020603050405020304" pitchFamily="18" charset="0"/>
              </a:rPr>
              <a:t>signalled</a:t>
            </a:r>
            <a:r>
              <a:rPr lang="en-US" altLang="zh-CN" sz="2000" dirty="0">
                <a:solidFill>
                  <a:schemeClr val="bg1"/>
                </a:solidFill>
                <a:latin typeface="Times New Roman" panose="02020603050405020304" pitchFamily="18" charset="0"/>
                <a:cs typeface="Times New Roman" panose="02020603050405020304" pitchFamily="18" charset="0"/>
              </a:rPr>
              <a:t> one step further in China’s plan to establish a space station in the future. More recently, China has sent </a:t>
            </a:r>
            <a:r>
              <a:rPr lang="en-US" altLang="zh-CN" sz="2000" dirty="0" err="1">
                <a:solidFill>
                  <a:schemeClr val="bg1"/>
                </a:solidFill>
                <a:latin typeface="Times New Roman" panose="02020603050405020304" pitchFamily="18" charset="0"/>
                <a:cs typeface="Times New Roman" panose="02020603050405020304" pitchFamily="18" charset="0"/>
              </a:rPr>
              <a:t>Chang’e</a:t>
            </a:r>
            <a:r>
              <a:rPr lang="en-US" altLang="zh-CN" sz="2000" dirty="0">
                <a:solidFill>
                  <a:schemeClr val="bg1"/>
                </a:solidFill>
                <a:latin typeface="Times New Roman" panose="02020603050405020304" pitchFamily="18" charset="0"/>
                <a:cs typeface="Times New Roman" panose="02020603050405020304" pitchFamily="18" charset="0"/>
              </a:rPr>
              <a:t> 4 to explore the surface of the far side of the moon to make measurements and observations.</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6912" y="4195410"/>
            <a:ext cx="8481458" cy="707886"/>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a:solidFill>
                  <a:schemeClr val="accent5">
                    <a:lumMod val="40000"/>
                    <a:lumOff val="60000"/>
                  </a:schemeClr>
                </a:solidFill>
                <a:latin typeface="Meiryo" pitchFamily="34" charset="-128"/>
                <a:ea typeface="Meiryo" pitchFamily="34" charset="-128"/>
                <a:cs typeface="Meiryo" pitchFamily="34" charset="-128"/>
              </a:rPr>
              <a:t>What’s the topic sentence in Para. 4</a:t>
            </a: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What progress did China make?</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p:txBody>
      </p:sp>
      <p:sp>
        <p:nvSpPr>
          <p:cNvPr id="10" name="TextBox 9"/>
          <p:cNvSpPr txBox="1"/>
          <p:nvPr/>
        </p:nvSpPr>
        <p:spPr>
          <a:xfrm>
            <a:off x="1085361" y="771550"/>
            <a:ext cx="756084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China’s space </a:t>
            </a:r>
            <a:r>
              <a:rPr lang="en-US" altLang="zh-CN" sz="2000" dirty="0" err="1">
                <a:solidFill>
                  <a:srgbClr val="FF0000"/>
                </a:solidFill>
                <a:latin typeface="Times New Roman" panose="02020603050405020304" pitchFamily="18" charset="0"/>
                <a:cs typeface="Times New Roman" panose="02020603050405020304" pitchFamily="18" charset="0"/>
              </a:rPr>
              <a:t>programme</a:t>
            </a:r>
            <a:r>
              <a:rPr lang="en-US" altLang="zh-CN" sz="2000" dirty="0">
                <a:solidFill>
                  <a:srgbClr val="FF0000"/>
                </a:solidFill>
                <a:latin typeface="Times New Roman" panose="02020603050405020304" pitchFamily="18" charset="0"/>
                <a:cs typeface="Times New Roman" panose="02020603050405020304" pitchFamily="18" charset="0"/>
              </a:rPr>
              <a:t> started later than those of Russia and the US, </a:t>
            </a:r>
            <a:endParaRPr lang="zh-CN" altLang="en-US" dirty="0">
              <a:solidFill>
                <a:srgbClr val="FF0000"/>
              </a:solidFill>
            </a:endParaRPr>
          </a:p>
        </p:txBody>
      </p:sp>
      <p:sp>
        <p:nvSpPr>
          <p:cNvPr id="11" name="TextBox 10"/>
          <p:cNvSpPr txBox="1"/>
          <p:nvPr/>
        </p:nvSpPr>
        <p:spPr>
          <a:xfrm>
            <a:off x="179512" y="1091520"/>
            <a:ext cx="504056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but it has made great progress in a short time</a:t>
            </a:r>
            <a:endParaRPr lang="zh-CN" altLang="en-US" dirty="0">
              <a:solidFill>
                <a:srgbClr val="FF0000"/>
              </a:solidFill>
            </a:endParaRPr>
          </a:p>
        </p:txBody>
      </p:sp>
      <p:sp>
        <p:nvSpPr>
          <p:cNvPr id="12" name="椭圆 11"/>
          <p:cNvSpPr/>
          <p:nvPr/>
        </p:nvSpPr>
        <p:spPr>
          <a:xfrm>
            <a:off x="1763688" y="1091520"/>
            <a:ext cx="1656184" cy="400110"/>
          </a:xfrm>
          <a:prstGeom prst="ellipse">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4</a:t>
            </a:r>
            <a:endParaRPr lang="zh-CN" altLang="en-US" sz="2400" b="1" dirty="0">
              <a:solidFill>
                <a:schemeClr val="bg1"/>
              </a:solidFill>
            </a:endParaRPr>
          </a:p>
        </p:txBody>
      </p:sp>
      <p:cxnSp>
        <p:nvCxnSpPr>
          <p:cNvPr id="3" name="直接箭头连接符 2"/>
          <p:cNvCxnSpPr/>
          <p:nvPr/>
        </p:nvCxnSpPr>
        <p:spPr>
          <a:xfrm>
            <a:off x="4001955" y="167466"/>
            <a:ext cx="0" cy="476725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五边形 6"/>
          <p:cNvSpPr/>
          <p:nvPr/>
        </p:nvSpPr>
        <p:spPr>
          <a:xfrm>
            <a:off x="3784776" y="396701"/>
            <a:ext cx="434358" cy="1440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791571" y="2660433"/>
            <a:ext cx="434358" cy="1440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rot="10800000">
            <a:off x="3784776" y="1297599"/>
            <a:ext cx="434358" cy="1440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411760" y="227424"/>
            <a:ext cx="11521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000" b="1" dirty="0" smtClean="0"/>
              <a:t>In 2003</a:t>
            </a:r>
            <a:endParaRPr lang="zh-CN" altLang="en-US" sz="2000" b="1" dirty="0"/>
          </a:p>
        </p:txBody>
      </p:sp>
      <p:sp>
        <p:nvSpPr>
          <p:cNvPr id="16" name="TextBox 15"/>
          <p:cNvSpPr txBox="1"/>
          <p:nvPr/>
        </p:nvSpPr>
        <p:spPr>
          <a:xfrm>
            <a:off x="4390928" y="183403"/>
            <a:ext cx="4753071"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kern="100" dirty="0">
                <a:cs typeface="Times New Roman" panose="02020603050405020304"/>
              </a:rPr>
              <a:t> </a:t>
            </a:r>
            <a:r>
              <a:rPr lang="en-US" altLang="zh-CN" sz="2000" b="1" kern="100" dirty="0">
                <a:solidFill>
                  <a:schemeClr val="bg1"/>
                </a:solidFill>
                <a:cs typeface="Times New Roman" panose="02020603050405020304"/>
              </a:rPr>
              <a:t>independently send humans into space </a:t>
            </a:r>
            <a:endParaRPr lang="zh-CN" altLang="en-US" sz="2000" b="1" dirty="0">
              <a:solidFill>
                <a:schemeClr val="bg1"/>
              </a:solidFill>
            </a:endParaRPr>
          </a:p>
        </p:txBody>
      </p:sp>
      <p:sp>
        <p:nvSpPr>
          <p:cNvPr id="18" name="TextBox 17"/>
          <p:cNvSpPr txBox="1"/>
          <p:nvPr/>
        </p:nvSpPr>
        <p:spPr>
          <a:xfrm>
            <a:off x="4359679" y="2571750"/>
            <a:ext cx="4608512" cy="707886"/>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kern="100" dirty="0">
                <a:solidFill>
                  <a:schemeClr val="bg1"/>
                </a:solidFill>
                <a:cs typeface="Times New Roman" panose="02020603050405020304"/>
              </a:rPr>
              <a:t> China launched </a:t>
            </a:r>
            <a:r>
              <a:rPr lang="en-US" altLang="zh-CN" sz="2000" b="1" kern="100" dirty="0" smtClean="0">
                <a:solidFill>
                  <a:schemeClr val="bg1"/>
                </a:solidFill>
                <a:cs typeface="Times New Roman" panose="02020603050405020304"/>
              </a:rPr>
              <a:t>it </a:t>
            </a:r>
            <a:r>
              <a:rPr lang="en-US" altLang="zh-CN" sz="2000" b="1" kern="100" dirty="0">
                <a:solidFill>
                  <a:schemeClr val="bg1"/>
                </a:solidFill>
                <a:cs typeface="Times New Roman" panose="02020603050405020304"/>
              </a:rPr>
              <a:t>into </a:t>
            </a:r>
            <a:r>
              <a:rPr lang="en-US" altLang="zh-CN" sz="2000" b="1" kern="100" dirty="0" smtClean="0">
                <a:solidFill>
                  <a:schemeClr val="bg1"/>
                </a:solidFill>
                <a:cs typeface="Times New Roman" panose="02020603050405020304"/>
              </a:rPr>
              <a:t>space and Tianzhou1 </a:t>
            </a:r>
            <a:r>
              <a:rPr lang="en-US" altLang="zh-CN" sz="2000" b="1" kern="100" dirty="0">
                <a:solidFill>
                  <a:schemeClr val="bg1"/>
                </a:solidFill>
                <a:cs typeface="Times New Roman" panose="02020603050405020304"/>
              </a:rPr>
              <a:t>to dock with it </a:t>
            </a:r>
            <a:endParaRPr lang="zh-CN" altLang="en-US" sz="2000" b="1" dirty="0">
              <a:solidFill>
                <a:schemeClr val="bg1"/>
              </a:solidFill>
            </a:endParaRPr>
          </a:p>
        </p:txBody>
      </p:sp>
      <p:sp>
        <p:nvSpPr>
          <p:cNvPr id="19" name="TextBox 18"/>
          <p:cNvSpPr txBox="1"/>
          <p:nvPr/>
        </p:nvSpPr>
        <p:spPr>
          <a:xfrm>
            <a:off x="4355976" y="1176303"/>
            <a:ext cx="4569449" cy="132343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kern="100" dirty="0" smtClean="0">
                <a:solidFill>
                  <a:schemeClr val="bg1"/>
                </a:solidFill>
                <a:cs typeface="Times New Roman" panose="02020603050405020304"/>
              </a:rPr>
              <a:t>completed </a:t>
            </a:r>
            <a:r>
              <a:rPr lang="en-US" altLang="zh-CN" sz="2000" b="1" kern="100" dirty="0">
                <a:solidFill>
                  <a:schemeClr val="bg1"/>
                </a:solidFill>
                <a:cs typeface="Times New Roman" panose="02020603050405020304"/>
              </a:rPr>
              <a:t>a second manned orbit and the first Chinese </a:t>
            </a:r>
            <a:r>
              <a:rPr lang="en-US" altLang="zh-CN" sz="2000" b="1" kern="100" dirty="0" smtClean="0">
                <a:solidFill>
                  <a:schemeClr val="bg1"/>
                </a:solidFill>
                <a:cs typeface="Times New Roman" panose="02020603050405020304"/>
              </a:rPr>
              <a:t>spacewalk</a:t>
            </a:r>
            <a:endParaRPr lang="en-US" altLang="zh-CN" sz="2000" b="1" kern="100" dirty="0" smtClean="0">
              <a:solidFill>
                <a:schemeClr val="bg1"/>
              </a:solidFill>
              <a:cs typeface="Times New Roman" panose="02020603050405020304"/>
            </a:endParaRPr>
          </a:p>
          <a:p>
            <a:pPr marL="342900" indent="-342900">
              <a:buFont typeface="Wingdings" panose="05000000000000000000" pitchFamily="2" charset="2"/>
              <a:buChar char="l"/>
            </a:pPr>
            <a:r>
              <a:rPr lang="en-US" altLang="zh-CN" sz="2000" b="1" kern="100" dirty="0" smtClean="0">
                <a:solidFill>
                  <a:schemeClr val="bg1"/>
                </a:solidFill>
                <a:cs typeface="Times New Roman" panose="02020603050405020304"/>
              </a:rPr>
              <a:t>the </a:t>
            </a:r>
            <a:r>
              <a:rPr lang="en-US" altLang="zh-CN" sz="2000" b="1" kern="100" dirty="0">
                <a:solidFill>
                  <a:schemeClr val="bg1"/>
                </a:solidFill>
                <a:cs typeface="Times New Roman" panose="02020603050405020304"/>
              </a:rPr>
              <a:t>vehicle Jade Rabbit </a:t>
            </a:r>
            <a:r>
              <a:rPr lang="en-US" altLang="zh-CN" sz="2000" b="1" kern="100" dirty="0" smtClean="0">
                <a:solidFill>
                  <a:schemeClr val="bg1"/>
                </a:solidFill>
                <a:cs typeface="Times New Roman" panose="02020603050405020304"/>
              </a:rPr>
              <a:t>studies the moon’s surface</a:t>
            </a:r>
            <a:r>
              <a:rPr lang="en-US" altLang="zh-CN" sz="2000" b="1" kern="100" dirty="0">
                <a:solidFill>
                  <a:schemeClr val="bg1"/>
                </a:solidFill>
                <a:cs typeface="Times New Roman" panose="02020603050405020304"/>
              </a:rPr>
              <a:t>. </a:t>
            </a:r>
            <a:endParaRPr lang="zh-CN" altLang="en-US" sz="2000" b="1" dirty="0">
              <a:solidFill>
                <a:schemeClr val="bg1"/>
              </a:solidFill>
            </a:endParaRPr>
          </a:p>
        </p:txBody>
      </p:sp>
      <p:sp>
        <p:nvSpPr>
          <p:cNvPr id="20" name="TextBox 19"/>
          <p:cNvSpPr txBox="1"/>
          <p:nvPr/>
        </p:nvSpPr>
        <p:spPr>
          <a:xfrm>
            <a:off x="1489988" y="1169552"/>
            <a:ext cx="223744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kern="100" dirty="0">
                <a:cs typeface="Times New Roman" panose="02020603050405020304"/>
              </a:rPr>
              <a:t> </a:t>
            </a:r>
            <a:r>
              <a:rPr lang="en-US" altLang="zh-CN" sz="2000" b="1" kern="100" dirty="0">
                <a:solidFill>
                  <a:schemeClr val="bg1"/>
                </a:solidFill>
                <a:cs typeface="Times New Roman" panose="02020603050405020304"/>
              </a:rPr>
              <a:t> </a:t>
            </a:r>
            <a:r>
              <a:rPr lang="en-US" altLang="zh-CN" sz="2000" b="1" kern="100" dirty="0" err="1">
                <a:solidFill>
                  <a:schemeClr val="tx1"/>
                </a:solidFill>
                <a:cs typeface="Times New Roman" panose="02020603050405020304"/>
              </a:rPr>
              <a:t>Shenzhou</a:t>
            </a:r>
            <a:r>
              <a:rPr lang="en-US" altLang="zh-CN" sz="2000" b="1" kern="100" dirty="0">
                <a:solidFill>
                  <a:schemeClr val="tx1"/>
                </a:solidFill>
                <a:cs typeface="Times New Roman" panose="02020603050405020304"/>
              </a:rPr>
              <a:t> </a:t>
            </a:r>
            <a:r>
              <a:rPr lang="en-US" altLang="zh-CN" sz="2000" b="1" kern="100" dirty="0" smtClean="0">
                <a:solidFill>
                  <a:schemeClr val="tx1"/>
                </a:solidFill>
                <a:cs typeface="Times New Roman" panose="02020603050405020304"/>
              </a:rPr>
              <a:t>6 and 7</a:t>
            </a:r>
            <a:endParaRPr lang="zh-CN" altLang="en-US" sz="2000" b="1" dirty="0">
              <a:solidFill>
                <a:schemeClr val="tx1"/>
              </a:solidFill>
            </a:endParaRPr>
          </a:p>
        </p:txBody>
      </p:sp>
      <p:sp>
        <p:nvSpPr>
          <p:cNvPr id="21" name="TextBox 20"/>
          <p:cNvSpPr txBox="1"/>
          <p:nvPr/>
        </p:nvSpPr>
        <p:spPr>
          <a:xfrm>
            <a:off x="5944437" y="555526"/>
            <a:ext cx="2633125" cy="400110"/>
          </a:xfrm>
          <a:prstGeom prst="rect">
            <a:avLst/>
          </a:prstGeom>
          <a:noFill/>
        </p:spPr>
        <p:txBody>
          <a:bodyPr wrap="square" rtlCol="0">
            <a:spAutoFit/>
          </a:bodyPr>
          <a:lstStyle/>
          <a:p>
            <a:r>
              <a:rPr lang="en-US" altLang="zh-CN" kern="100" dirty="0">
                <a:cs typeface="Times New Roman" panose="02020603050405020304"/>
              </a:rPr>
              <a:t> </a:t>
            </a:r>
            <a:r>
              <a:rPr lang="en-US" altLang="zh-CN" sz="2000" b="1" kern="100" dirty="0" err="1">
                <a:solidFill>
                  <a:schemeClr val="bg1"/>
                </a:solidFill>
                <a:cs typeface="Times New Roman" panose="02020603050405020304"/>
              </a:rPr>
              <a:t>Shenzhou</a:t>
            </a:r>
            <a:r>
              <a:rPr lang="en-US" altLang="zh-CN" sz="2000" b="1" kern="100" dirty="0">
                <a:solidFill>
                  <a:schemeClr val="bg1"/>
                </a:solidFill>
                <a:cs typeface="Times New Roman" panose="02020603050405020304"/>
              </a:rPr>
              <a:t> 5 spacecraft</a:t>
            </a:r>
            <a:endParaRPr lang="zh-CN" altLang="en-US" sz="2000" b="1" dirty="0">
              <a:solidFill>
                <a:schemeClr val="bg1"/>
              </a:solidFill>
            </a:endParaRPr>
          </a:p>
        </p:txBody>
      </p:sp>
      <p:sp>
        <p:nvSpPr>
          <p:cNvPr id="22" name="TextBox 21"/>
          <p:cNvSpPr txBox="1"/>
          <p:nvPr/>
        </p:nvSpPr>
        <p:spPr>
          <a:xfrm>
            <a:off x="4491018" y="555526"/>
            <a:ext cx="1521142" cy="400110"/>
          </a:xfrm>
          <a:prstGeom prst="rect">
            <a:avLst/>
          </a:prstGeom>
          <a:noFill/>
          <a:ln>
            <a:solidFill>
              <a:srgbClr val="FF0000"/>
            </a:solidFill>
          </a:ln>
        </p:spPr>
        <p:txBody>
          <a:bodyPr wrap="square" rtlCol="0">
            <a:spAutoFit/>
          </a:bodyPr>
          <a:lstStyle/>
          <a:p>
            <a:r>
              <a:rPr lang="en-US" altLang="zh-CN" kern="100" dirty="0">
                <a:cs typeface="Times New Roman" panose="02020603050405020304"/>
              </a:rPr>
              <a:t> </a:t>
            </a:r>
            <a:r>
              <a:rPr lang="en-US" altLang="zh-CN" sz="2000" b="1" kern="100" dirty="0">
                <a:solidFill>
                  <a:schemeClr val="bg1"/>
                </a:solidFill>
                <a:cs typeface="Times New Roman" panose="02020603050405020304"/>
              </a:rPr>
              <a:t>Yang </a:t>
            </a:r>
            <a:r>
              <a:rPr lang="en-US" altLang="zh-CN" sz="2000" b="1" kern="100" dirty="0" err="1" smtClean="0">
                <a:solidFill>
                  <a:schemeClr val="bg1"/>
                </a:solidFill>
                <a:cs typeface="Times New Roman" panose="02020603050405020304"/>
              </a:rPr>
              <a:t>Liwei</a:t>
            </a:r>
            <a:endParaRPr lang="zh-CN" altLang="en-US" sz="2000" b="1" dirty="0">
              <a:solidFill>
                <a:schemeClr val="bg1"/>
              </a:solidFill>
            </a:endParaRPr>
          </a:p>
        </p:txBody>
      </p:sp>
      <p:sp>
        <p:nvSpPr>
          <p:cNvPr id="23" name="TextBox 22"/>
          <p:cNvSpPr txBox="1"/>
          <p:nvPr/>
        </p:nvSpPr>
        <p:spPr>
          <a:xfrm>
            <a:off x="1115616" y="2532386"/>
            <a:ext cx="25922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kern="100" dirty="0">
                <a:cs typeface="Times New Roman" panose="02020603050405020304"/>
              </a:rPr>
              <a:t> </a:t>
            </a:r>
            <a:r>
              <a:rPr lang="en-US" altLang="zh-CN" sz="2000" b="1" kern="100" dirty="0" err="1" smtClean="0">
                <a:solidFill>
                  <a:schemeClr val="tx1"/>
                </a:solidFill>
                <a:cs typeface="Times New Roman" panose="02020603050405020304"/>
              </a:rPr>
              <a:t>Tiangong</a:t>
            </a:r>
            <a:r>
              <a:rPr lang="en-US" altLang="zh-CN" sz="2000" b="1" kern="100" dirty="0" smtClean="0">
                <a:solidFill>
                  <a:schemeClr val="tx1"/>
                </a:solidFill>
                <a:cs typeface="Times New Roman" panose="02020603050405020304"/>
              </a:rPr>
              <a:t> </a:t>
            </a:r>
            <a:r>
              <a:rPr lang="en-US" altLang="zh-CN" sz="2000" b="1" kern="100" dirty="0">
                <a:solidFill>
                  <a:schemeClr val="tx1"/>
                </a:solidFill>
                <a:cs typeface="Times New Roman" panose="02020603050405020304"/>
              </a:rPr>
              <a:t>2 space lab </a:t>
            </a:r>
            <a:endParaRPr lang="zh-CN" altLang="en-US" sz="2000" b="1" dirty="0">
              <a:solidFill>
                <a:schemeClr val="tx1"/>
              </a:solidFill>
            </a:endParaRPr>
          </a:p>
        </p:txBody>
      </p:sp>
      <p:sp>
        <p:nvSpPr>
          <p:cNvPr id="26" name="TextBox 25"/>
          <p:cNvSpPr txBox="1"/>
          <p:nvPr/>
        </p:nvSpPr>
        <p:spPr>
          <a:xfrm>
            <a:off x="2169882" y="3971840"/>
            <a:ext cx="14442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kern="100" dirty="0">
                <a:cs typeface="Times New Roman" panose="02020603050405020304"/>
              </a:rPr>
              <a:t> </a:t>
            </a:r>
            <a:r>
              <a:rPr lang="en-US" altLang="zh-CN" sz="2000" b="1" kern="100" dirty="0">
                <a:solidFill>
                  <a:schemeClr val="bg1"/>
                </a:solidFill>
                <a:cs typeface="Times New Roman" panose="02020603050405020304"/>
              </a:rPr>
              <a:t> </a:t>
            </a:r>
            <a:r>
              <a:rPr lang="en-US" altLang="zh-CN" sz="2000" b="1" kern="100" dirty="0" err="1">
                <a:solidFill>
                  <a:schemeClr val="tx1"/>
                </a:solidFill>
                <a:cs typeface="Times New Roman" panose="02020603050405020304"/>
              </a:rPr>
              <a:t>Chang’e</a:t>
            </a:r>
            <a:r>
              <a:rPr lang="en-US" altLang="zh-CN" sz="2000" b="1" kern="100" dirty="0">
                <a:solidFill>
                  <a:schemeClr val="tx1"/>
                </a:solidFill>
                <a:cs typeface="Times New Roman" panose="02020603050405020304"/>
              </a:rPr>
              <a:t> 4</a:t>
            </a:r>
            <a:endParaRPr lang="zh-CN" altLang="en-US" sz="2000" b="1" dirty="0">
              <a:solidFill>
                <a:schemeClr val="tx1"/>
              </a:solidFill>
            </a:endParaRPr>
          </a:p>
        </p:txBody>
      </p:sp>
      <p:sp>
        <p:nvSpPr>
          <p:cNvPr id="29" name="TextBox 28"/>
          <p:cNvSpPr txBox="1"/>
          <p:nvPr/>
        </p:nvSpPr>
        <p:spPr>
          <a:xfrm>
            <a:off x="4310036" y="3971840"/>
            <a:ext cx="4569449" cy="1015663"/>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kern="100" dirty="0">
                <a:solidFill>
                  <a:schemeClr val="bg1"/>
                </a:solidFill>
                <a:cs typeface="Times New Roman" panose="02020603050405020304"/>
              </a:rPr>
              <a:t>explore the surface of the far side of the moon to make measurements and observations</a:t>
            </a:r>
            <a:endParaRPr lang="zh-CN" altLang="en-US" sz="2000" b="1" dirty="0">
              <a:solidFill>
                <a:schemeClr val="bg1"/>
              </a:solidFill>
            </a:endParaRPr>
          </a:p>
        </p:txBody>
      </p:sp>
      <p:sp>
        <p:nvSpPr>
          <p:cNvPr id="30" name="五边形 29"/>
          <p:cNvSpPr/>
          <p:nvPr/>
        </p:nvSpPr>
        <p:spPr>
          <a:xfrm rot="10800000">
            <a:off x="3684401" y="4083917"/>
            <a:ext cx="434358" cy="1440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685221" y="3275295"/>
            <a:ext cx="6467725" cy="646331"/>
          </a:xfrm>
          <a:prstGeom prst="rect">
            <a:avLst/>
          </a:prstGeom>
          <a:solidFill>
            <a:schemeClr val="accent2">
              <a:lumMod val="20000"/>
              <a:lumOff val="80000"/>
            </a:schemeClr>
          </a:solidFill>
        </p:spPr>
        <p:txBody>
          <a:bodyPr wrap="square" rtlCol="0">
            <a:spAutoFit/>
          </a:bodyPr>
          <a:lstStyle/>
          <a:p>
            <a:r>
              <a:rPr lang="en-US" altLang="zh-CN" b="1" kern="100" dirty="0">
                <a:solidFill>
                  <a:srgbClr val="FF0000"/>
                </a:solidFill>
                <a:latin typeface="Garamond" panose="02020404030301010803" pitchFamily="18" charset="0"/>
                <a:cs typeface="Times New Roman" panose="02020603050405020304" pitchFamily="18" charset="0"/>
              </a:rPr>
              <a:t>This </a:t>
            </a:r>
            <a:r>
              <a:rPr lang="en-US" altLang="zh-CN" b="1" kern="100" dirty="0" err="1">
                <a:solidFill>
                  <a:srgbClr val="FF0000"/>
                </a:solidFill>
                <a:latin typeface="Garamond" panose="02020404030301010803" pitchFamily="18" charset="0"/>
                <a:cs typeface="Times New Roman" panose="02020603050405020304" pitchFamily="18" charset="0"/>
              </a:rPr>
              <a:t>signalled</a:t>
            </a:r>
            <a:r>
              <a:rPr lang="en-US" altLang="zh-CN" b="1" kern="100" dirty="0">
                <a:solidFill>
                  <a:srgbClr val="FF0000"/>
                </a:solidFill>
                <a:latin typeface="Garamond" panose="02020404030301010803" pitchFamily="18" charset="0"/>
                <a:cs typeface="Times New Roman" panose="02020603050405020304" pitchFamily="18" charset="0"/>
              </a:rPr>
              <a:t> one step further in </a:t>
            </a:r>
            <a:r>
              <a:rPr lang="en-US" altLang="zh-CN" b="1" kern="100" dirty="0" smtClean="0">
                <a:solidFill>
                  <a:srgbClr val="FF0000"/>
                </a:solidFill>
                <a:latin typeface="Garamond" panose="02020404030301010803" pitchFamily="18" charset="0"/>
                <a:cs typeface="Times New Roman" panose="02020603050405020304" pitchFamily="18" charset="0"/>
              </a:rPr>
              <a:t>China’s </a:t>
            </a:r>
            <a:r>
              <a:rPr lang="en-US" altLang="zh-CN" b="1" kern="100" dirty="0">
                <a:solidFill>
                  <a:srgbClr val="FF0000"/>
                </a:solidFill>
                <a:latin typeface="Garamond" panose="02020404030301010803" pitchFamily="18" charset="0"/>
                <a:cs typeface="Times New Roman" panose="02020603050405020304" pitchFamily="18" charset="0"/>
              </a:rPr>
              <a:t>plan to establish a space station in the future.</a:t>
            </a:r>
            <a:endParaRPr lang="zh-CN" altLang="en-US" b="1" dirty="0">
              <a:solidFill>
                <a:srgbClr val="FF0000"/>
              </a:solidFill>
              <a:latin typeface="Garamond" panose="02020404030301010803" pitchFamily="18" charset="0"/>
              <a:cs typeface="Times New Roman" panose="02020603050405020304" pitchFamily="18" charset="0"/>
            </a:endParaRPr>
          </a:p>
        </p:txBody>
      </p:sp>
      <p:sp>
        <p:nvSpPr>
          <p:cNvPr id="32" name="TextBox 31"/>
          <p:cNvSpPr txBox="1"/>
          <p:nvPr/>
        </p:nvSpPr>
        <p:spPr>
          <a:xfrm>
            <a:off x="0" y="4457410"/>
            <a:ext cx="9146217" cy="584775"/>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altLang="zh-CN" sz="2400" b="1" i="1" dirty="0" smtClean="0">
                <a:latin typeface="Meiryo" pitchFamily="34" charset="-128"/>
                <a:ea typeface="Meiryo" pitchFamily="34" charset="-128"/>
                <a:cs typeface="Meiryo" pitchFamily="34" charset="-128"/>
              </a:rPr>
              <a:t>Space exploration </a:t>
            </a:r>
            <a:r>
              <a:rPr lang="en-US" altLang="zh-CN" sz="3200" b="1" i="1" dirty="0" smtClean="0">
                <a:solidFill>
                  <a:srgbClr val="FF0000"/>
                </a:solidFill>
                <a:latin typeface="Meiryo" pitchFamily="34" charset="-128"/>
                <a:ea typeface="Meiryo" pitchFamily="34" charset="-128"/>
                <a:cs typeface="Meiryo" pitchFamily="34" charset="-128"/>
              </a:rPr>
              <a:t>witnesses</a:t>
            </a:r>
            <a:r>
              <a:rPr lang="en-US" altLang="zh-CN" sz="2400" b="1" i="1" dirty="0" smtClean="0">
                <a:latin typeface="Meiryo" pitchFamily="34" charset="-128"/>
                <a:ea typeface="Meiryo" pitchFamily="34" charset="-128"/>
                <a:cs typeface="Meiryo" pitchFamily="34" charset="-128"/>
              </a:rPr>
              <a:t> China’s progress. </a:t>
            </a:r>
            <a:endParaRPr lang="zh-CN" altLang="en-US" sz="2400" b="1" i="1" dirty="0">
              <a:latin typeface="Meiryo" pitchFamily="34" charset="-128"/>
              <a:ea typeface="Meiryo" pitchFamily="34" charset="-128"/>
              <a:cs typeface="Meiryo"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 calcmode="lin" valueType="num">
                                      <p:cBhvr>
                                        <p:cTn id="3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50" dur="5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55" dur="500"/>
                                        <p:tgtEl>
                                          <p:spTgt spid="1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60" dur="500"/>
                                        <p:tgtEl>
                                          <p:spTgt spid="19">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wipe(down)">
                                      <p:cBhvr>
                                        <p:cTn id="65" dur="500"/>
                                        <p:tgtEl>
                                          <p:spTgt spid="1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80">
                                          <p:stCondLst>
                                            <p:cond delay="0"/>
                                          </p:stCondLst>
                                        </p:cTn>
                                        <p:tgtEl>
                                          <p:spTgt spid="32"/>
                                        </p:tgtEl>
                                      </p:cBhvr>
                                    </p:animEffect>
                                    <p:anim calcmode="lin" valueType="num">
                                      <p:cBhvr>
                                        <p:cTn id="8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87" dur="26">
                                          <p:stCondLst>
                                            <p:cond delay="650"/>
                                          </p:stCondLst>
                                        </p:cTn>
                                        <p:tgtEl>
                                          <p:spTgt spid="32"/>
                                        </p:tgtEl>
                                      </p:cBhvr>
                                      <p:to x="100000" y="60000"/>
                                    </p:animScale>
                                    <p:animScale>
                                      <p:cBhvr>
                                        <p:cTn id="88" dur="166" decel="50000">
                                          <p:stCondLst>
                                            <p:cond delay="676"/>
                                          </p:stCondLst>
                                        </p:cTn>
                                        <p:tgtEl>
                                          <p:spTgt spid="32"/>
                                        </p:tgtEl>
                                      </p:cBhvr>
                                      <p:to x="100000" y="100000"/>
                                    </p:animScale>
                                    <p:animScale>
                                      <p:cBhvr>
                                        <p:cTn id="89" dur="26">
                                          <p:stCondLst>
                                            <p:cond delay="1312"/>
                                          </p:stCondLst>
                                        </p:cTn>
                                        <p:tgtEl>
                                          <p:spTgt spid="32"/>
                                        </p:tgtEl>
                                      </p:cBhvr>
                                      <p:to x="100000" y="80000"/>
                                    </p:animScale>
                                    <p:animScale>
                                      <p:cBhvr>
                                        <p:cTn id="90" dur="166" decel="50000">
                                          <p:stCondLst>
                                            <p:cond delay="1338"/>
                                          </p:stCondLst>
                                        </p:cTn>
                                        <p:tgtEl>
                                          <p:spTgt spid="32"/>
                                        </p:tgtEl>
                                      </p:cBhvr>
                                      <p:to x="100000" y="100000"/>
                                    </p:animScale>
                                    <p:animScale>
                                      <p:cBhvr>
                                        <p:cTn id="91" dur="26">
                                          <p:stCondLst>
                                            <p:cond delay="1642"/>
                                          </p:stCondLst>
                                        </p:cTn>
                                        <p:tgtEl>
                                          <p:spTgt spid="32"/>
                                        </p:tgtEl>
                                      </p:cBhvr>
                                      <p:to x="100000" y="90000"/>
                                    </p:animScale>
                                    <p:animScale>
                                      <p:cBhvr>
                                        <p:cTn id="92" dur="166" decel="50000">
                                          <p:stCondLst>
                                            <p:cond delay="1668"/>
                                          </p:stCondLst>
                                        </p:cTn>
                                        <p:tgtEl>
                                          <p:spTgt spid="32"/>
                                        </p:tgtEl>
                                      </p:cBhvr>
                                      <p:to x="100000" y="100000"/>
                                    </p:animScale>
                                    <p:animScale>
                                      <p:cBhvr>
                                        <p:cTn id="93" dur="26">
                                          <p:stCondLst>
                                            <p:cond delay="1808"/>
                                          </p:stCondLst>
                                        </p:cTn>
                                        <p:tgtEl>
                                          <p:spTgt spid="32"/>
                                        </p:tgtEl>
                                      </p:cBhvr>
                                      <p:to x="100000" y="95000"/>
                                    </p:animScale>
                                    <p:animScale>
                                      <p:cBhvr>
                                        <p:cTn id="94"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20" grpId="0" animBg="1"/>
      <p:bldP spid="22" grpId="0" animBg="1"/>
      <p:bldP spid="23" grpId="0" animBg="1"/>
      <p:bldP spid="26" grpId="0" animBg="1"/>
      <p:bldP spid="29" grpId="0"/>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5496" y="21853"/>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4</a:t>
            </a:r>
            <a:endParaRPr lang="zh-CN" altLang="en-US" sz="2400" b="1" dirty="0">
              <a:solidFill>
                <a:schemeClr val="bg1"/>
              </a:solidFill>
            </a:endParaRPr>
          </a:p>
        </p:txBody>
      </p:sp>
      <p:sp>
        <p:nvSpPr>
          <p:cNvPr id="8" name="TextBox 7"/>
          <p:cNvSpPr txBox="1"/>
          <p:nvPr/>
        </p:nvSpPr>
        <p:spPr>
          <a:xfrm>
            <a:off x="327638" y="555526"/>
            <a:ext cx="8708858" cy="3170099"/>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China’s </a:t>
            </a:r>
            <a:r>
              <a:rPr lang="en-US" altLang="zh-CN" sz="2000" dirty="0">
                <a:solidFill>
                  <a:schemeClr val="bg1"/>
                </a:solidFill>
                <a:latin typeface="Times New Roman" panose="02020603050405020304" pitchFamily="18" charset="0"/>
                <a:cs typeface="Times New Roman" panose="02020603050405020304" pitchFamily="18" charset="0"/>
              </a:rPr>
              <a:t>space </a:t>
            </a:r>
            <a:r>
              <a:rPr lang="en-US" altLang="zh-CN" sz="2000" dirty="0" err="1">
                <a:solidFill>
                  <a:schemeClr val="bg1"/>
                </a:solidFill>
                <a:latin typeface="Times New Roman" panose="02020603050405020304" pitchFamily="18" charset="0"/>
                <a:cs typeface="Times New Roman" panose="02020603050405020304" pitchFamily="18" charset="0"/>
              </a:rPr>
              <a:t>programme</a:t>
            </a:r>
            <a:r>
              <a:rPr lang="en-US" altLang="zh-CN" sz="2000" dirty="0">
                <a:solidFill>
                  <a:schemeClr val="bg1"/>
                </a:solidFill>
                <a:latin typeface="Times New Roman" panose="02020603050405020304" pitchFamily="18" charset="0"/>
                <a:cs typeface="Times New Roman" panose="02020603050405020304" pitchFamily="18" charset="0"/>
              </a:rPr>
              <a:t> started later than those of Russia and the US, but it has made great progress in a short time. China became the third country in the world to independently send humans into space in 2003, when Yang </a:t>
            </a:r>
            <a:r>
              <a:rPr lang="en-US" altLang="zh-CN" sz="2000" dirty="0" err="1">
                <a:solidFill>
                  <a:schemeClr val="bg1"/>
                </a:solidFill>
                <a:latin typeface="Times New Roman" panose="02020603050405020304" pitchFamily="18" charset="0"/>
                <a:cs typeface="Times New Roman" panose="02020603050405020304" pitchFamily="18" charset="0"/>
              </a:rPr>
              <a:t>Liwei</a:t>
            </a:r>
            <a:r>
              <a:rPr lang="en-US" altLang="zh-CN" sz="2000" dirty="0">
                <a:solidFill>
                  <a:schemeClr val="bg1"/>
                </a:solidFill>
                <a:latin typeface="Times New Roman" panose="02020603050405020304" pitchFamily="18" charset="0"/>
                <a:cs typeface="Times New Roman" panose="02020603050405020304" pitchFamily="18" charset="0"/>
              </a:rPr>
              <a:t> successfully orbited Earth in the </a:t>
            </a:r>
            <a:r>
              <a:rPr lang="en-US" altLang="zh-CN" sz="2000" dirty="0" err="1">
                <a:solidFill>
                  <a:schemeClr val="bg1"/>
                </a:solidFill>
                <a:latin typeface="Times New Roman" panose="02020603050405020304" pitchFamily="18" charset="0"/>
                <a:cs typeface="Times New Roman" panose="02020603050405020304" pitchFamily="18" charset="0"/>
              </a:rPr>
              <a:t>Shenzhou</a:t>
            </a:r>
            <a:r>
              <a:rPr lang="en-US" altLang="zh-CN" sz="2000" dirty="0">
                <a:solidFill>
                  <a:schemeClr val="bg1"/>
                </a:solidFill>
                <a:latin typeface="Times New Roman" panose="02020603050405020304" pitchFamily="18" charset="0"/>
                <a:cs typeface="Times New Roman" panose="02020603050405020304" pitchFamily="18" charset="0"/>
              </a:rPr>
              <a:t> 5 spacecraft. Then </a:t>
            </a:r>
            <a:r>
              <a:rPr lang="en-US" altLang="zh-CN" sz="2000" dirty="0" err="1">
                <a:solidFill>
                  <a:schemeClr val="bg1"/>
                </a:solidFill>
                <a:latin typeface="Times New Roman" panose="02020603050405020304" pitchFamily="18" charset="0"/>
                <a:cs typeface="Times New Roman" panose="02020603050405020304" pitchFamily="18" charset="0"/>
              </a:rPr>
              <a:t>Shenzhou</a:t>
            </a:r>
            <a:r>
              <a:rPr lang="en-US" altLang="zh-CN" sz="2000" dirty="0">
                <a:solidFill>
                  <a:schemeClr val="bg1"/>
                </a:solidFill>
                <a:latin typeface="Times New Roman" panose="02020603050405020304" pitchFamily="18" charset="0"/>
                <a:cs typeface="Times New Roman" panose="02020603050405020304" pitchFamily="18" charset="0"/>
              </a:rPr>
              <a:t> 6 and 7 completed a second manned orbit and the first Chinese spacewalk, followed by the vehicle Jade Rabbit being sent to the moon to study its surface. After that, China launched the </a:t>
            </a:r>
            <a:r>
              <a:rPr lang="en-US" altLang="zh-CN" sz="2000" dirty="0" err="1">
                <a:solidFill>
                  <a:schemeClr val="bg1"/>
                </a:solidFill>
                <a:latin typeface="Times New Roman" panose="02020603050405020304" pitchFamily="18" charset="0"/>
                <a:cs typeface="Times New Roman" panose="02020603050405020304" pitchFamily="18" charset="0"/>
              </a:rPr>
              <a:t>Tiangong</a:t>
            </a:r>
            <a:r>
              <a:rPr lang="en-US" altLang="zh-CN" sz="2000" dirty="0">
                <a:solidFill>
                  <a:schemeClr val="bg1"/>
                </a:solidFill>
                <a:latin typeface="Times New Roman" panose="02020603050405020304" pitchFamily="18" charset="0"/>
                <a:cs typeface="Times New Roman" panose="02020603050405020304" pitchFamily="18" charset="0"/>
              </a:rPr>
              <a:t> 2 space lab into space and Tianzhou1 to dock with it. This </a:t>
            </a:r>
            <a:r>
              <a:rPr lang="en-US" altLang="zh-CN" sz="2000" dirty="0" err="1">
                <a:solidFill>
                  <a:schemeClr val="bg1"/>
                </a:solidFill>
                <a:latin typeface="Times New Roman" panose="02020603050405020304" pitchFamily="18" charset="0"/>
                <a:cs typeface="Times New Roman" panose="02020603050405020304" pitchFamily="18" charset="0"/>
              </a:rPr>
              <a:t>signalled</a:t>
            </a:r>
            <a:r>
              <a:rPr lang="en-US" altLang="zh-CN" sz="2000" dirty="0">
                <a:solidFill>
                  <a:schemeClr val="bg1"/>
                </a:solidFill>
                <a:latin typeface="Times New Roman" panose="02020603050405020304" pitchFamily="18" charset="0"/>
                <a:cs typeface="Times New Roman" panose="02020603050405020304" pitchFamily="18" charset="0"/>
              </a:rPr>
              <a:t> one step further in China’s plan to establish a space station in the future. More recently, China has sent </a:t>
            </a:r>
            <a:r>
              <a:rPr lang="en-US" altLang="zh-CN" sz="2000" dirty="0" err="1">
                <a:solidFill>
                  <a:schemeClr val="bg1"/>
                </a:solidFill>
                <a:latin typeface="Times New Roman" panose="02020603050405020304" pitchFamily="18" charset="0"/>
                <a:cs typeface="Times New Roman" panose="02020603050405020304" pitchFamily="18" charset="0"/>
              </a:rPr>
              <a:t>Chang’e</a:t>
            </a:r>
            <a:r>
              <a:rPr lang="en-US" altLang="zh-CN" sz="2000" dirty="0">
                <a:solidFill>
                  <a:schemeClr val="bg1"/>
                </a:solidFill>
                <a:latin typeface="Times New Roman" panose="02020603050405020304" pitchFamily="18" charset="0"/>
                <a:cs typeface="Times New Roman" panose="02020603050405020304" pitchFamily="18" charset="0"/>
              </a:rPr>
              <a:t> 4 to explore the surface of the far side of the moon to make measurements and observations.</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33487" y="557273"/>
            <a:ext cx="756084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China’s space </a:t>
            </a:r>
            <a:r>
              <a:rPr lang="en-US" altLang="zh-CN" sz="2000" dirty="0" err="1">
                <a:solidFill>
                  <a:srgbClr val="FF0000"/>
                </a:solidFill>
                <a:latin typeface="Times New Roman" panose="02020603050405020304" pitchFamily="18" charset="0"/>
                <a:cs typeface="Times New Roman" panose="02020603050405020304" pitchFamily="18" charset="0"/>
              </a:rPr>
              <a:t>programme</a:t>
            </a:r>
            <a:r>
              <a:rPr lang="en-US" altLang="zh-CN" sz="2000" dirty="0">
                <a:solidFill>
                  <a:srgbClr val="FF0000"/>
                </a:solidFill>
                <a:latin typeface="Times New Roman" panose="02020603050405020304" pitchFamily="18" charset="0"/>
                <a:cs typeface="Times New Roman" panose="02020603050405020304" pitchFamily="18" charset="0"/>
              </a:rPr>
              <a:t> started later than those of Russia and the US, </a:t>
            </a:r>
            <a:endParaRPr lang="zh-CN" altLang="en-US" dirty="0">
              <a:solidFill>
                <a:srgbClr val="FF0000"/>
              </a:solidFill>
            </a:endParaRPr>
          </a:p>
        </p:txBody>
      </p:sp>
      <p:sp>
        <p:nvSpPr>
          <p:cNvPr id="11" name="TextBox 10"/>
          <p:cNvSpPr txBox="1"/>
          <p:nvPr/>
        </p:nvSpPr>
        <p:spPr>
          <a:xfrm>
            <a:off x="327638" y="877243"/>
            <a:ext cx="504056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but it has made great progress in a short time</a:t>
            </a:r>
            <a:endParaRPr lang="zh-CN" altLang="en-US" dirty="0">
              <a:solidFill>
                <a:srgbClr val="FF0000"/>
              </a:solidFill>
            </a:endParaRPr>
          </a:p>
        </p:txBody>
      </p:sp>
      <p:sp>
        <p:nvSpPr>
          <p:cNvPr id="12" name="椭圆 11"/>
          <p:cNvSpPr/>
          <p:nvPr/>
        </p:nvSpPr>
        <p:spPr>
          <a:xfrm>
            <a:off x="1911814" y="877243"/>
            <a:ext cx="1656184" cy="400110"/>
          </a:xfrm>
          <a:prstGeom prst="ellipse">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26688" y="3838277"/>
            <a:ext cx="1844425" cy="461665"/>
          </a:xfrm>
          <a:prstGeom prst="rect">
            <a:avLst/>
          </a:prstGeom>
          <a:noFill/>
        </p:spPr>
        <p:txBody>
          <a:bodyPr wrap="square" rtlCol="0">
            <a:spAutoFit/>
          </a:bodyPr>
          <a:lstStyle/>
          <a:p>
            <a:r>
              <a:rPr lang="en-US" altLang="zh-CN" sz="2400" b="1" dirty="0">
                <a:solidFill>
                  <a:srgbClr val="92D050"/>
                </a:solidFill>
                <a:latin typeface="Comic Sans MS" panose="030F0702030302020204" pitchFamily="66" charset="0"/>
              </a:rPr>
              <a:t>m</a:t>
            </a:r>
            <a:r>
              <a:rPr lang="en-US" altLang="zh-CN" sz="2400" b="1" dirty="0" smtClean="0">
                <a:solidFill>
                  <a:srgbClr val="92D050"/>
                </a:solidFill>
                <a:latin typeface="Comic Sans MS" panose="030F0702030302020204" pitchFamily="66" charset="0"/>
              </a:rPr>
              <a:t>ain idea:</a:t>
            </a:r>
            <a:endParaRPr lang="zh-CN" altLang="en-US" sz="2400" b="1" dirty="0">
              <a:solidFill>
                <a:srgbClr val="92D050"/>
              </a:solidFill>
              <a:latin typeface="Comic Sans MS" panose="030F0702030302020204" pitchFamily="66" charset="0"/>
            </a:endParaRPr>
          </a:p>
        </p:txBody>
      </p:sp>
      <p:sp>
        <p:nvSpPr>
          <p:cNvPr id="14" name="TextBox 13"/>
          <p:cNvSpPr txBox="1"/>
          <p:nvPr/>
        </p:nvSpPr>
        <p:spPr>
          <a:xfrm>
            <a:off x="0" y="4312136"/>
            <a:ext cx="9135781" cy="707886"/>
          </a:xfrm>
          <a:prstGeom prst="rect">
            <a:avLst/>
          </a:prstGeom>
          <a:solidFill>
            <a:srgbClr val="339966"/>
          </a:solidFill>
        </p:spPr>
        <p:txBody>
          <a:bodyPr wrap="square" rtlCol="0">
            <a:spAutoFit/>
          </a:bodyPr>
          <a:lstStyle/>
          <a:p>
            <a:r>
              <a:rPr lang="en-US" altLang="zh-CN" sz="2000" b="1" dirty="0" smtClean="0">
                <a:solidFill>
                  <a:schemeClr val="bg1"/>
                </a:solidFill>
                <a:latin typeface="Comic Sans MS" panose="030F0702030302020204" pitchFamily="66" charset="0"/>
              </a:rPr>
              <a:t>China has __________________ in space exploration in the early 21</a:t>
            </a:r>
            <a:r>
              <a:rPr lang="en-US" altLang="zh-CN" sz="2000" b="1" baseline="30000" dirty="0" smtClean="0">
                <a:solidFill>
                  <a:schemeClr val="bg1"/>
                </a:solidFill>
                <a:latin typeface="Comic Sans MS" panose="030F0702030302020204" pitchFamily="66" charset="0"/>
              </a:rPr>
              <a:t>st</a:t>
            </a:r>
            <a:r>
              <a:rPr lang="en-US" altLang="zh-CN" sz="2000" b="1" dirty="0" smtClean="0">
                <a:solidFill>
                  <a:schemeClr val="bg1"/>
                </a:solidFill>
                <a:latin typeface="Comic Sans MS" panose="030F0702030302020204" pitchFamily="66" charset="0"/>
              </a:rPr>
              <a:t> century, becoming only _________ country to send humans into space.</a:t>
            </a:r>
            <a:endParaRPr lang="zh-CN" altLang="en-US" sz="2000" b="1" dirty="0">
              <a:solidFill>
                <a:schemeClr val="bg1"/>
              </a:solidFill>
              <a:latin typeface="Comic Sans MS" panose="030F0702030302020204" pitchFamily="66" charset="0"/>
            </a:endParaRPr>
          </a:p>
        </p:txBody>
      </p:sp>
      <p:sp>
        <p:nvSpPr>
          <p:cNvPr id="15" name="右箭头 14"/>
          <p:cNvSpPr/>
          <p:nvPr/>
        </p:nvSpPr>
        <p:spPr>
          <a:xfrm>
            <a:off x="107504" y="3960953"/>
            <a:ext cx="648072" cy="216314"/>
          </a:xfrm>
          <a:prstGeom prst="rightArrow">
            <a:avLst/>
          </a:prstGeom>
          <a:solidFill>
            <a:schemeClr val="accent3">
              <a:lumMod val="60000"/>
              <a:lumOff val="4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TextBox 16"/>
          <p:cNvSpPr txBox="1"/>
          <p:nvPr/>
        </p:nvSpPr>
        <p:spPr>
          <a:xfrm>
            <a:off x="3055722" y="4587974"/>
            <a:ext cx="1512168"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t</a:t>
            </a:r>
            <a:r>
              <a:rPr lang="en-US" altLang="zh-CN" sz="2200" b="1" dirty="0" smtClean="0">
                <a:solidFill>
                  <a:srgbClr val="FF99FF"/>
                </a:solidFill>
                <a:latin typeface="Comic Sans MS" panose="030F0702030302020204" pitchFamily="66" charset="0"/>
              </a:rPr>
              <a:t>he third</a:t>
            </a:r>
            <a:endParaRPr lang="zh-CN" altLang="en-US" sz="2200" b="1" dirty="0">
              <a:solidFill>
                <a:srgbClr val="FF99FF"/>
              </a:solidFill>
              <a:latin typeface="Comic Sans MS" panose="030F0702030302020204" pitchFamily="66" charset="0"/>
            </a:endParaRPr>
          </a:p>
        </p:txBody>
      </p:sp>
      <p:sp>
        <p:nvSpPr>
          <p:cNvPr id="18" name="TextBox 17"/>
          <p:cNvSpPr txBox="1"/>
          <p:nvPr/>
        </p:nvSpPr>
        <p:spPr>
          <a:xfrm>
            <a:off x="1263742" y="4301103"/>
            <a:ext cx="3168352"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m</a:t>
            </a:r>
            <a:r>
              <a:rPr lang="en-US" altLang="zh-CN" sz="2200" b="1" dirty="0" smtClean="0">
                <a:solidFill>
                  <a:srgbClr val="FF99FF"/>
                </a:solidFill>
                <a:latin typeface="Comic Sans MS" panose="030F0702030302020204" pitchFamily="66" charset="0"/>
              </a:rPr>
              <a:t>ade great progress</a:t>
            </a:r>
            <a:endParaRPr lang="zh-CN" altLang="en-US" sz="2200" b="1" dirty="0">
              <a:solidFill>
                <a:srgbClr val="FF99FF"/>
              </a:solidFill>
              <a:latin typeface="Comic Sans MS" panose="030F0702030302020204" pitchFamily="66" charset="0"/>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6" name="矩形 5"/>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19104" y="1275606"/>
            <a:ext cx="8382524" cy="584775"/>
          </a:xfrm>
          <a:prstGeom prst="rect">
            <a:avLst/>
          </a:prstGeom>
          <a:noFill/>
        </p:spPr>
        <p:txBody>
          <a:bodyPr wrap="square" rtlCol="0">
            <a:spAutoFit/>
          </a:bodyPr>
          <a:lstStyle/>
          <a:p>
            <a:pPr algn="ctr"/>
            <a:r>
              <a:rPr lang="en-US" altLang="zh-CN" sz="3200" b="1" dirty="0" smtClean="0">
                <a:solidFill>
                  <a:schemeClr val="bg1"/>
                </a:solidFill>
                <a:latin typeface="Comic Sans MS" panose="030F0702030302020204" pitchFamily="66" charset="0"/>
              </a:rPr>
              <a:t>What’s the </a:t>
            </a:r>
            <a:r>
              <a:rPr lang="en-US" altLang="zh-CN" sz="3200" b="1" dirty="0" smtClean="0">
                <a:solidFill>
                  <a:srgbClr val="FFFF00"/>
                </a:solidFill>
                <a:latin typeface="Comic Sans MS" panose="030F0702030302020204" pitchFamily="66" charset="0"/>
              </a:rPr>
              <a:t>future</a:t>
            </a:r>
            <a:r>
              <a:rPr lang="en-US" altLang="zh-CN" sz="3200" b="1" dirty="0" smtClean="0">
                <a:solidFill>
                  <a:schemeClr val="bg1"/>
                </a:solidFill>
                <a:latin typeface="Comic Sans MS" panose="030F0702030302020204" pitchFamily="66" charset="0"/>
              </a:rPr>
              <a:t> of space exploration?</a:t>
            </a:r>
            <a:endParaRPr lang="zh-CN" altLang="en-US" sz="3200" b="1" dirty="0">
              <a:solidFill>
                <a:schemeClr val="bg1"/>
              </a:solidFill>
              <a:latin typeface="Comic Sans MS" panose="030F0702030302020204" pitchFamily="66" charset="0"/>
            </a:endParaRPr>
          </a:p>
        </p:txBody>
      </p:sp>
      <p:sp>
        <p:nvSpPr>
          <p:cNvPr id="7" name="TextBox 6"/>
          <p:cNvSpPr txBox="1"/>
          <p:nvPr/>
        </p:nvSpPr>
        <p:spPr>
          <a:xfrm>
            <a:off x="401800" y="2643758"/>
            <a:ext cx="8382524" cy="584775"/>
          </a:xfrm>
          <a:prstGeom prst="rect">
            <a:avLst/>
          </a:prstGeom>
          <a:noFill/>
        </p:spPr>
        <p:txBody>
          <a:bodyPr wrap="square" rtlCol="0">
            <a:spAutoFit/>
          </a:bodyPr>
          <a:lstStyle/>
          <a:p>
            <a:pPr algn="ctr"/>
            <a:r>
              <a:rPr lang="en-US" altLang="zh-CN" sz="3200" b="1" dirty="0" smtClean="0">
                <a:solidFill>
                  <a:schemeClr val="bg1"/>
                </a:solidFill>
                <a:latin typeface="Comic Sans MS" panose="030F0702030302020204" pitchFamily="66" charset="0"/>
              </a:rPr>
              <a:t>Is it </a:t>
            </a:r>
            <a:r>
              <a:rPr lang="en-US" altLang="zh-CN" sz="3200" b="1" dirty="0" smtClean="0">
                <a:solidFill>
                  <a:srgbClr val="FFFF00"/>
                </a:solidFill>
                <a:latin typeface="Comic Sans MS" panose="030F0702030302020204" pitchFamily="66" charset="0"/>
              </a:rPr>
              <a:t>bright</a:t>
            </a:r>
            <a:r>
              <a:rPr lang="en-US" altLang="zh-CN" sz="3200" b="1" dirty="0" smtClean="0">
                <a:solidFill>
                  <a:schemeClr val="bg1"/>
                </a:solidFill>
                <a:latin typeface="Comic Sans MS" panose="030F0702030302020204" pitchFamily="66" charset="0"/>
              </a:rPr>
              <a:t> or </a:t>
            </a:r>
            <a:r>
              <a:rPr lang="en-US" altLang="zh-CN" sz="3200" b="1" dirty="0" smtClean="0">
                <a:solidFill>
                  <a:srgbClr val="FFFF00"/>
                </a:solidFill>
                <a:latin typeface="Comic Sans MS" panose="030F0702030302020204" pitchFamily="66" charset="0"/>
              </a:rPr>
              <a:t>hopeless</a:t>
            </a:r>
            <a:r>
              <a:rPr lang="en-US" altLang="zh-CN" sz="3200" b="1" dirty="0" smtClean="0">
                <a:solidFill>
                  <a:schemeClr val="bg1"/>
                </a:solidFill>
                <a:latin typeface="Comic Sans MS" panose="030F0702030302020204" pitchFamily="66" charset="0"/>
              </a:rPr>
              <a:t>?</a:t>
            </a:r>
            <a:endParaRPr lang="zh-CN" altLang="en-US" sz="3200" b="1" dirty="0">
              <a:solidFill>
                <a:schemeClr val="bg1"/>
              </a:solidFill>
              <a:latin typeface="Comic Sans MS" panose="030F0702030302020204" pitchFamily="66" charset="0"/>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5</a:t>
            </a:r>
            <a:endParaRPr lang="zh-CN" altLang="en-US" sz="2400" b="1" dirty="0">
              <a:solidFill>
                <a:schemeClr val="bg1"/>
              </a:solidFill>
            </a:endParaRPr>
          </a:p>
        </p:txBody>
      </p:sp>
      <p:sp>
        <p:nvSpPr>
          <p:cNvPr id="2" name="TextBox 1"/>
          <p:cNvSpPr txBox="1"/>
          <p:nvPr/>
        </p:nvSpPr>
        <p:spPr>
          <a:xfrm>
            <a:off x="251520" y="843558"/>
            <a:ext cx="8708858" cy="1323439"/>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The </a:t>
            </a:r>
            <a:r>
              <a:rPr lang="en-US" altLang="zh-CN" sz="2000" dirty="0">
                <a:solidFill>
                  <a:schemeClr val="bg1"/>
                </a:solidFill>
                <a:latin typeface="Times New Roman" panose="02020603050405020304" pitchFamily="18" charset="0"/>
                <a:cs typeface="Times New Roman" panose="02020603050405020304" pitchFamily="18" charset="0"/>
              </a:rPr>
              <a:t>future of space exploration remains bright. Europe, the US, and China all have plans to further study and explore planets like Mars and Jupiter. Despite the difficulties, scientists hope future discoveries will not only enable us to understand how the universe began, but also help us survive well into the future</a:t>
            </a:r>
            <a:r>
              <a:rPr lang="en-US" altLang="zh-CN" sz="2000" dirty="0" smtClean="0">
                <a:solidFill>
                  <a:schemeClr val="bg1"/>
                </a:solidFill>
                <a:latin typeface="Times New Roman" panose="02020603050405020304" pitchFamily="18" charset="0"/>
                <a:cs typeface="Times New Roman" panose="02020603050405020304" pitchFamily="18" charset="0"/>
              </a:rPr>
              <a:t>.</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2355726"/>
            <a:ext cx="8481458" cy="224676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a:solidFill>
                  <a:schemeClr val="accent5">
                    <a:lumMod val="40000"/>
                    <a:lumOff val="60000"/>
                  </a:schemeClr>
                </a:solidFill>
                <a:latin typeface="Meiryo" pitchFamily="34" charset="-128"/>
                <a:ea typeface="Meiryo" pitchFamily="34" charset="-128"/>
                <a:cs typeface="Meiryo" pitchFamily="34" charset="-128"/>
              </a:rPr>
              <a:t>What’s the topic sentence in Para. </a:t>
            </a: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5?</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Why is the future bright?</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endParaRPr lang="en-US" altLang="zh-CN" sz="2000" b="1" dirty="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a:p>
            <a:pPr marL="342900" indent="-342900">
              <a:buFont typeface="Wingdings" panose="05000000000000000000" pitchFamily="2" charset="2"/>
              <a:buChar char="l"/>
            </a:pPr>
            <a:r>
              <a:rPr lang="en-US" altLang="zh-CN" sz="2000" b="1" dirty="0" smtClean="0">
                <a:solidFill>
                  <a:schemeClr val="accent5">
                    <a:lumMod val="40000"/>
                    <a:lumOff val="60000"/>
                  </a:schemeClr>
                </a:solidFill>
                <a:latin typeface="Meiryo" pitchFamily="34" charset="-128"/>
                <a:ea typeface="Meiryo" pitchFamily="34" charset="-128"/>
                <a:cs typeface="Meiryo" pitchFamily="34" charset="-128"/>
              </a:rPr>
              <a:t>What does space exploration mean to us?</a:t>
            </a:r>
            <a:endParaRPr lang="en-US" altLang="zh-CN" sz="2000" b="1" dirty="0" smtClean="0">
              <a:solidFill>
                <a:schemeClr val="accent5">
                  <a:lumMod val="40000"/>
                  <a:lumOff val="60000"/>
                </a:schemeClr>
              </a:solidFill>
              <a:latin typeface="Meiryo" pitchFamily="34" charset="-128"/>
              <a:ea typeface="Meiryo" pitchFamily="34" charset="-128"/>
              <a:cs typeface="Meiryo" pitchFamily="34" charset="-128"/>
            </a:endParaRPr>
          </a:p>
        </p:txBody>
      </p:sp>
      <p:sp>
        <p:nvSpPr>
          <p:cNvPr id="3" name="TextBox 2"/>
          <p:cNvSpPr txBox="1"/>
          <p:nvPr/>
        </p:nvSpPr>
        <p:spPr>
          <a:xfrm>
            <a:off x="1176324" y="846458"/>
            <a:ext cx="504056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The future of space exploration remains bright</a:t>
            </a:r>
            <a:endParaRPr lang="zh-CN" altLang="en-US" dirty="0">
              <a:solidFill>
                <a:srgbClr val="FF0000"/>
              </a:solidFill>
            </a:endParaRPr>
          </a:p>
        </p:txBody>
      </p:sp>
      <p:cxnSp>
        <p:nvCxnSpPr>
          <p:cNvPr id="9" name="直接连接符 8"/>
          <p:cNvCxnSpPr/>
          <p:nvPr/>
        </p:nvCxnSpPr>
        <p:spPr>
          <a:xfrm>
            <a:off x="611560" y="1505277"/>
            <a:ext cx="482453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44003" y="3003798"/>
            <a:ext cx="8548477"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948264" y="2931790"/>
            <a:ext cx="3382802" cy="430887"/>
          </a:xfrm>
          <a:prstGeom prst="rect">
            <a:avLst/>
          </a:prstGeom>
          <a:noFill/>
        </p:spPr>
        <p:txBody>
          <a:bodyPr wrap="square" rtlCol="0">
            <a:spAutoFit/>
          </a:bodyPr>
          <a:lstStyle/>
          <a:p>
            <a:r>
              <a:rPr lang="en-US" altLang="zh-CN" sz="2200" b="1" dirty="0" smtClean="0"/>
              <a:t>/international</a:t>
            </a:r>
            <a:endParaRPr lang="en-US" altLang="zh-CN" sz="2200" b="1" dirty="0"/>
          </a:p>
        </p:txBody>
      </p:sp>
      <p:sp>
        <p:nvSpPr>
          <p:cNvPr id="14" name="TextBox 13"/>
          <p:cNvSpPr txBox="1"/>
          <p:nvPr/>
        </p:nvSpPr>
        <p:spPr>
          <a:xfrm>
            <a:off x="401956" y="2955310"/>
            <a:ext cx="1663927" cy="430887"/>
          </a:xfrm>
          <a:prstGeom prst="rect">
            <a:avLst/>
          </a:prstGeom>
          <a:noFill/>
        </p:spPr>
        <p:txBody>
          <a:bodyPr wrap="square" rtlCol="0">
            <a:spAutoFit/>
          </a:bodyPr>
          <a:lstStyle/>
          <a:p>
            <a:r>
              <a:rPr lang="en-US" altLang="zh-CN" sz="2200" b="1" dirty="0"/>
              <a:t>f</a:t>
            </a:r>
            <a:r>
              <a:rPr lang="en-US" altLang="zh-CN" sz="2200" b="1" dirty="0" smtClean="0"/>
              <a:t>uture plan </a:t>
            </a:r>
            <a:endParaRPr lang="zh-CN" altLang="en-US" sz="2200" b="1" dirty="0"/>
          </a:p>
        </p:txBody>
      </p:sp>
      <p:sp>
        <p:nvSpPr>
          <p:cNvPr id="16" name="TextBox 15"/>
          <p:cNvSpPr txBox="1"/>
          <p:nvPr/>
        </p:nvSpPr>
        <p:spPr>
          <a:xfrm>
            <a:off x="1827819" y="3291830"/>
            <a:ext cx="4184341" cy="430887"/>
          </a:xfrm>
          <a:prstGeom prst="rect">
            <a:avLst/>
          </a:prstGeom>
          <a:noFill/>
        </p:spPr>
        <p:txBody>
          <a:bodyPr wrap="square" rtlCol="0">
            <a:spAutoFit/>
          </a:bodyPr>
          <a:lstStyle/>
          <a:p>
            <a:pPr lvl="0"/>
            <a:r>
              <a:rPr lang="en-US" altLang="zh-CN" sz="2200" b="1" dirty="0" smtClean="0">
                <a:solidFill>
                  <a:prstClr val="black"/>
                </a:solidFill>
              </a:rPr>
              <a:t>/Chinese growing contributions</a:t>
            </a:r>
            <a:endParaRPr lang="zh-CN" altLang="en-US" sz="2200" b="1" dirty="0">
              <a:solidFill>
                <a:prstClr val="black"/>
              </a:solidFill>
            </a:endParaRPr>
          </a:p>
        </p:txBody>
      </p:sp>
      <p:sp>
        <p:nvSpPr>
          <p:cNvPr id="17" name="TextBox 16"/>
          <p:cNvSpPr txBox="1"/>
          <p:nvPr/>
        </p:nvSpPr>
        <p:spPr>
          <a:xfrm>
            <a:off x="1796005" y="3653031"/>
            <a:ext cx="4720211" cy="430887"/>
          </a:xfrm>
          <a:prstGeom prst="rect">
            <a:avLst/>
          </a:prstGeom>
          <a:noFill/>
        </p:spPr>
        <p:txBody>
          <a:bodyPr wrap="square" rtlCol="0">
            <a:spAutoFit/>
          </a:bodyPr>
          <a:lstStyle/>
          <a:p>
            <a:pPr lvl="0"/>
            <a:r>
              <a:rPr lang="en-US" altLang="zh-CN" sz="2200" b="1" dirty="0" smtClean="0">
                <a:solidFill>
                  <a:prstClr val="black"/>
                </a:solidFill>
              </a:rPr>
              <a:t>/developing science and technology</a:t>
            </a:r>
            <a:endParaRPr lang="zh-CN" altLang="en-US" sz="2200" b="1" dirty="0">
              <a:solidFill>
                <a:prstClr val="black"/>
              </a:solidFill>
            </a:endParaRPr>
          </a:p>
        </p:txBody>
      </p:sp>
      <p:sp>
        <p:nvSpPr>
          <p:cNvPr id="21" name="TextBox 20"/>
          <p:cNvSpPr txBox="1"/>
          <p:nvPr/>
        </p:nvSpPr>
        <p:spPr>
          <a:xfrm>
            <a:off x="251520" y="1739592"/>
            <a:ext cx="8640960" cy="400110"/>
          </a:xfrm>
          <a:prstGeom prst="rect">
            <a:avLst/>
          </a:prstGeom>
          <a:noFill/>
        </p:spPr>
        <p:txBody>
          <a:bodyPr wrap="square" rtlCol="0">
            <a:spAutoFit/>
          </a:bodyPr>
          <a:lstStyle/>
          <a:p>
            <a:r>
              <a:rPr lang="en-US" altLang="zh-CN" sz="2000" dirty="0">
                <a:solidFill>
                  <a:srgbClr val="92D050"/>
                </a:solidFill>
                <a:latin typeface="Times New Roman" panose="02020603050405020304" pitchFamily="18" charset="0"/>
                <a:cs typeface="Times New Roman" panose="02020603050405020304" pitchFamily="18" charset="0"/>
              </a:rPr>
              <a:t>understand how the universe began, but also help us survive well into the future.</a:t>
            </a:r>
            <a:endParaRPr lang="en-US" altLang="zh-CN" sz="2000" dirty="0">
              <a:solidFill>
                <a:srgbClr val="92D05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278563" y="1451560"/>
            <a:ext cx="3757933" cy="400110"/>
          </a:xfrm>
          <a:prstGeom prst="rect">
            <a:avLst/>
          </a:prstGeom>
          <a:noFill/>
        </p:spPr>
        <p:txBody>
          <a:bodyPr wrap="square" rtlCol="0">
            <a:spAutoFit/>
          </a:bodyPr>
          <a:lstStyle/>
          <a:p>
            <a:r>
              <a:rPr lang="en-US" altLang="zh-CN" sz="2000" dirty="0">
                <a:solidFill>
                  <a:srgbClr val="92D050"/>
                </a:solidFill>
                <a:latin typeface="Times New Roman" panose="02020603050405020304" pitchFamily="18" charset="0"/>
                <a:cs typeface="Times New Roman" panose="02020603050405020304" pitchFamily="18" charset="0"/>
              </a:rPr>
              <a:t>will not only enable us to </a:t>
            </a:r>
            <a:endParaRPr lang="zh-CN" altLang="en-US" dirty="0">
              <a:solidFill>
                <a:srgbClr val="92D050"/>
              </a:solidFill>
            </a:endParaRPr>
          </a:p>
        </p:txBody>
      </p:sp>
      <p:sp>
        <p:nvSpPr>
          <p:cNvPr id="26" name="TextBox 25"/>
          <p:cNvSpPr txBox="1"/>
          <p:nvPr/>
        </p:nvSpPr>
        <p:spPr>
          <a:xfrm>
            <a:off x="35496" y="4640818"/>
            <a:ext cx="9146217" cy="523220"/>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altLang="zh-CN" sz="2400" b="1" i="1" dirty="0" smtClean="0">
                <a:latin typeface="Meiryo" pitchFamily="34" charset="-128"/>
                <a:ea typeface="Meiryo" pitchFamily="34" charset="-128"/>
                <a:cs typeface="Meiryo" pitchFamily="34" charset="-128"/>
              </a:rPr>
              <a:t>Space exploration </a:t>
            </a:r>
            <a:r>
              <a:rPr lang="en-US" altLang="zh-CN" sz="2800" b="1" i="1" dirty="0" smtClean="0">
                <a:solidFill>
                  <a:srgbClr val="FF0000"/>
                </a:solidFill>
                <a:latin typeface="Meiryo" pitchFamily="34" charset="-128"/>
                <a:ea typeface="Meiryo" pitchFamily="34" charset="-128"/>
                <a:cs typeface="Meiryo" pitchFamily="34" charset="-128"/>
              </a:rPr>
              <a:t>links</a:t>
            </a:r>
            <a:r>
              <a:rPr lang="en-US" altLang="zh-CN" sz="2400" b="1" i="1" dirty="0" smtClean="0">
                <a:latin typeface="Meiryo" pitchFamily="34" charset="-128"/>
                <a:ea typeface="Meiryo" pitchFamily="34" charset="-128"/>
                <a:cs typeface="Meiryo" pitchFamily="34" charset="-128"/>
              </a:rPr>
              <a:t> humans and future. </a:t>
            </a:r>
            <a:endParaRPr lang="zh-CN" altLang="en-US" sz="2400" b="1" i="1" dirty="0">
              <a:latin typeface="Meiryo" pitchFamily="34" charset="-128"/>
              <a:ea typeface="Meiryo" pitchFamily="34" charset="-128"/>
              <a:cs typeface="Meiryo" pitchFamily="34" charset="-128"/>
            </a:endParaRPr>
          </a:p>
        </p:txBody>
      </p:sp>
      <p:sp>
        <p:nvSpPr>
          <p:cNvPr id="18" name="TextBox 17"/>
          <p:cNvSpPr txBox="1"/>
          <p:nvPr/>
        </p:nvSpPr>
        <p:spPr>
          <a:xfrm>
            <a:off x="5436096" y="3291830"/>
            <a:ext cx="3136723" cy="430887"/>
          </a:xfrm>
          <a:prstGeom prst="rect">
            <a:avLst/>
          </a:prstGeom>
          <a:noFill/>
        </p:spPr>
        <p:txBody>
          <a:bodyPr wrap="square" rtlCol="0">
            <a:spAutoFit/>
          </a:bodyPr>
          <a:lstStyle/>
          <a:p>
            <a:pPr lvl="0"/>
            <a:r>
              <a:rPr lang="en-US" altLang="zh-CN" sz="2200" b="1" dirty="0" smtClean="0">
                <a:solidFill>
                  <a:prstClr val="black"/>
                </a:solidFill>
              </a:rPr>
              <a:t>/more knowledge and</a:t>
            </a:r>
            <a:endParaRPr lang="zh-CN" altLang="en-US" sz="2200" b="1" dirty="0">
              <a:solidFill>
                <a:prstClr val="black"/>
              </a:solidFill>
            </a:endParaRPr>
          </a:p>
        </p:txBody>
      </p:sp>
      <p:sp>
        <p:nvSpPr>
          <p:cNvPr id="20" name="TextBox 19"/>
          <p:cNvSpPr txBox="1"/>
          <p:nvPr/>
        </p:nvSpPr>
        <p:spPr>
          <a:xfrm>
            <a:off x="1691680" y="2969428"/>
            <a:ext cx="7268698" cy="430887"/>
          </a:xfrm>
          <a:prstGeom prst="rect">
            <a:avLst/>
          </a:prstGeom>
          <a:noFill/>
        </p:spPr>
        <p:txBody>
          <a:bodyPr wrap="square" rtlCol="0">
            <a:spAutoFit/>
          </a:bodyPr>
          <a:lstStyle/>
          <a:p>
            <a:pPr lvl="0"/>
            <a:r>
              <a:rPr lang="en-US" altLang="zh-CN" sz="2200" b="1" dirty="0" smtClean="0">
                <a:solidFill>
                  <a:prstClr val="black"/>
                </a:solidFill>
              </a:rPr>
              <a:t>/human’s determination, curiosity and effort</a:t>
            </a:r>
            <a:endParaRPr lang="zh-CN" altLang="en-US" sz="2200" b="1" dirty="0">
              <a:solidFill>
                <a:prstClr val="black"/>
              </a:solidFill>
            </a:endParaRPr>
          </a:p>
        </p:txBody>
      </p:sp>
      <p:sp>
        <p:nvSpPr>
          <p:cNvPr id="8" name="TextBox 7"/>
          <p:cNvSpPr txBox="1"/>
          <p:nvPr/>
        </p:nvSpPr>
        <p:spPr>
          <a:xfrm>
            <a:off x="401956" y="3318985"/>
            <a:ext cx="1663927" cy="430887"/>
          </a:xfrm>
          <a:prstGeom prst="rect">
            <a:avLst/>
          </a:prstGeom>
          <a:noFill/>
        </p:spPr>
        <p:txBody>
          <a:bodyPr wrap="square" rtlCol="0">
            <a:spAutoFit/>
          </a:bodyPr>
          <a:lstStyle/>
          <a:p>
            <a:pPr lvl="0"/>
            <a:r>
              <a:rPr lang="en-US" altLang="zh-CN" sz="2200" b="1" dirty="0">
                <a:solidFill>
                  <a:prstClr val="black"/>
                </a:solidFill>
              </a:rPr>
              <a:t>cooperation</a:t>
            </a:r>
            <a:endParaRPr lang="en-US" altLang="zh-CN" sz="2200" b="1" dirty="0">
              <a:solidFill>
                <a:prstClr val="black"/>
              </a:solidFill>
            </a:endParaRPr>
          </a:p>
        </p:txBody>
      </p:sp>
      <p:sp>
        <p:nvSpPr>
          <p:cNvPr id="10" name="TextBox 9"/>
          <p:cNvSpPr txBox="1"/>
          <p:nvPr/>
        </p:nvSpPr>
        <p:spPr>
          <a:xfrm>
            <a:off x="467544" y="3653031"/>
            <a:ext cx="1584176" cy="430887"/>
          </a:xfrm>
          <a:prstGeom prst="rect">
            <a:avLst/>
          </a:prstGeom>
          <a:noFill/>
        </p:spPr>
        <p:txBody>
          <a:bodyPr wrap="square" rtlCol="0">
            <a:spAutoFit/>
          </a:bodyPr>
          <a:lstStyle/>
          <a:p>
            <a:pPr lvl="0"/>
            <a:r>
              <a:rPr lang="en-US" altLang="zh-CN" sz="2200" b="1" dirty="0">
                <a:solidFill>
                  <a:prstClr val="black"/>
                </a:solidFill>
              </a:rPr>
              <a:t>experience  </a:t>
            </a:r>
            <a:endParaRPr lang="zh-CN" altLang="en-US" sz="2200" b="1"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7">
                                            <p:txEl>
                                              <p:pRg st="6" end="6"/>
                                            </p:txEl>
                                          </p:spTgt>
                                        </p:tgtEl>
                                        <p:attrNameLst>
                                          <p:attrName>style.visibility</p:attrName>
                                        </p:attrNameLst>
                                      </p:cBhvr>
                                      <p:to>
                                        <p:strVal val="visible"/>
                                      </p:to>
                                    </p:set>
                                    <p:animEffect transition="in" filter="randombar(horizontal)">
                                      <p:cBhvr>
                                        <p:cTn id="68" dur="500"/>
                                        <p:tgtEl>
                                          <p:spTgt spid="7">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randombar(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randombar(horizont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80">
                                          <p:stCondLst>
                                            <p:cond delay="0"/>
                                          </p:stCondLst>
                                        </p:cTn>
                                        <p:tgtEl>
                                          <p:spTgt spid="26"/>
                                        </p:tgtEl>
                                      </p:cBhvr>
                                    </p:animEffect>
                                    <p:anim calcmode="lin" valueType="num">
                                      <p:cBhvr>
                                        <p:cTn id="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9" dur="26">
                                          <p:stCondLst>
                                            <p:cond delay="650"/>
                                          </p:stCondLst>
                                        </p:cTn>
                                        <p:tgtEl>
                                          <p:spTgt spid="26"/>
                                        </p:tgtEl>
                                      </p:cBhvr>
                                      <p:to x="100000" y="60000"/>
                                    </p:animScale>
                                    <p:animScale>
                                      <p:cBhvr>
                                        <p:cTn id="90" dur="166" decel="50000">
                                          <p:stCondLst>
                                            <p:cond delay="676"/>
                                          </p:stCondLst>
                                        </p:cTn>
                                        <p:tgtEl>
                                          <p:spTgt spid="26"/>
                                        </p:tgtEl>
                                      </p:cBhvr>
                                      <p:to x="100000" y="100000"/>
                                    </p:animScale>
                                    <p:animScale>
                                      <p:cBhvr>
                                        <p:cTn id="91" dur="26">
                                          <p:stCondLst>
                                            <p:cond delay="1312"/>
                                          </p:stCondLst>
                                        </p:cTn>
                                        <p:tgtEl>
                                          <p:spTgt spid="26"/>
                                        </p:tgtEl>
                                      </p:cBhvr>
                                      <p:to x="100000" y="80000"/>
                                    </p:animScale>
                                    <p:animScale>
                                      <p:cBhvr>
                                        <p:cTn id="92" dur="166" decel="50000">
                                          <p:stCondLst>
                                            <p:cond delay="1338"/>
                                          </p:stCondLst>
                                        </p:cTn>
                                        <p:tgtEl>
                                          <p:spTgt spid="26"/>
                                        </p:tgtEl>
                                      </p:cBhvr>
                                      <p:to x="100000" y="100000"/>
                                    </p:animScale>
                                    <p:animScale>
                                      <p:cBhvr>
                                        <p:cTn id="93" dur="26">
                                          <p:stCondLst>
                                            <p:cond delay="1642"/>
                                          </p:stCondLst>
                                        </p:cTn>
                                        <p:tgtEl>
                                          <p:spTgt spid="26"/>
                                        </p:tgtEl>
                                      </p:cBhvr>
                                      <p:to x="100000" y="90000"/>
                                    </p:animScale>
                                    <p:animScale>
                                      <p:cBhvr>
                                        <p:cTn id="94" dur="166" decel="50000">
                                          <p:stCondLst>
                                            <p:cond delay="1668"/>
                                          </p:stCondLst>
                                        </p:cTn>
                                        <p:tgtEl>
                                          <p:spTgt spid="26"/>
                                        </p:tgtEl>
                                      </p:cBhvr>
                                      <p:to x="100000" y="100000"/>
                                    </p:animScale>
                                    <p:animScale>
                                      <p:cBhvr>
                                        <p:cTn id="95" dur="26">
                                          <p:stCondLst>
                                            <p:cond delay="1808"/>
                                          </p:stCondLst>
                                        </p:cTn>
                                        <p:tgtEl>
                                          <p:spTgt spid="26"/>
                                        </p:tgtEl>
                                      </p:cBhvr>
                                      <p:to x="100000" y="95000"/>
                                    </p:animScale>
                                    <p:animScale>
                                      <p:cBhvr>
                                        <p:cTn id="9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p:bldP spid="14" grpId="0"/>
      <p:bldP spid="16" grpId="0"/>
      <p:bldP spid="17" grpId="0"/>
      <p:bldP spid="21" grpId="0"/>
      <p:bldP spid="22" grpId="0"/>
      <p:bldP spid="26" grpId="0" animBg="1"/>
      <p:bldP spid="18" grpId="0"/>
      <p:bldP spid="20"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165869"/>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5</a:t>
            </a:r>
            <a:endParaRPr lang="zh-CN" altLang="en-US" sz="2400" b="1" dirty="0">
              <a:solidFill>
                <a:schemeClr val="bg1"/>
              </a:solidFill>
            </a:endParaRPr>
          </a:p>
        </p:txBody>
      </p:sp>
      <p:sp>
        <p:nvSpPr>
          <p:cNvPr id="2" name="TextBox 1"/>
          <p:cNvSpPr txBox="1"/>
          <p:nvPr/>
        </p:nvSpPr>
        <p:spPr>
          <a:xfrm>
            <a:off x="251520" y="843558"/>
            <a:ext cx="8708858" cy="1323439"/>
          </a:xfrm>
          <a:prstGeom prst="rect">
            <a:avLst/>
          </a:prstGeom>
          <a:noFill/>
          <a:ln>
            <a:solidFill>
              <a:schemeClr val="bg1"/>
            </a:solidFill>
          </a:ln>
        </p:spPr>
        <p:txBody>
          <a:bodyPr wrap="square" rtlCol="0">
            <a:spAutoFit/>
          </a:bodyPr>
          <a:lstStyle/>
          <a:p>
            <a:r>
              <a:rPr lang="en-US" altLang="zh-CN" sz="2000" dirty="0" smtClean="0">
                <a:solidFill>
                  <a:schemeClr val="bg1"/>
                </a:solidFill>
                <a:latin typeface="Times New Roman" panose="02020603050405020304" pitchFamily="18" charset="0"/>
                <a:cs typeface="Times New Roman" panose="02020603050405020304" pitchFamily="18" charset="0"/>
              </a:rPr>
              <a:t>	The </a:t>
            </a:r>
            <a:r>
              <a:rPr lang="en-US" altLang="zh-CN" sz="2000" dirty="0">
                <a:solidFill>
                  <a:schemeClr val="bg1"/>
                </a:solidFill>
                <a:latin typeface="Times New Roman" panose="02020603050405020304" pitchFamily="18" charset="0"/>
                <a:cs typeface="Times New Roman" panose="02020603050405020304" pitchFamily="18" charset="0"/>
              </a:rPr>
              <a:t>future of space exploration remains bright. Europe, the US, and China all have plans to further study and explore planets like Mars and Jupiter. Despite the difficulties, scientists hope future discoveries will not only enable us to understand how the universe began, but also help us survive well into the future</a:t>
            </a:r>
            <a:r>
              <a:rPr lang="en-US" altLang="zh-CN" sz="2000" dirty="0" smtClean="0">
                <a:solidFill>
                  <a:schemeClr val="bg1"/>
                </a:solidFill>
                <a:latin typeface="Times New Roman" panose="02020603050405020304" pitchFamily="18" charset="0"/>
                <a:cs typeface="Times New Roman" panose="02020603050405020304" pitchFamily="18" charset="0"/>
              </a:rPr>
              <a:t>.</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76324" y="846458"/>
            <a:ext cx="5040560"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The future of space exploration remains bright</a:t>
            </a:r>
            <a:endParaRPr lang="zh-CN" altLang="en-US" dirty="0">
              <a:solidFill>
                <a:srgbClr val="FF0000"/>
              </a:solidFill>
            </a:endParaRPr>
          </a:p>
        </p:txBody>
      </p:sp>
      <p:cxnSp>
        <p:nvCxnSpPr>
          <p:cNvPr id="9" name="直接连接符 8"/>
          <p:cNvCxnSpPr/>
          <p:nvPr/>
        </p:nvCxnSpPr>
        <p:spPr>
          <a:xfrm>
            <a:off x="611560" y="1505277"/>
            <a:ext cx="482453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9841" y="5884118"/>
            <a:ext cx="1663927" cy="461665"/>
          </a:xfrm>
          <a:prstGeom prst="rect">
            <a:avLst/>
          </a:prstGeom>
          <a:noFill/>
        </p:spPr>
        <p:txBody>
          <a:bodyPr wrap="square" rtlCol="0">
            <a:spAutoFit/>
          </a:bodyPr>
          <a:lstStyle/>
          <a:p>
            <a:r>
              <a:rPr lang="en-US" altLang="zh-CN" sz="2400" b="1" dirty="0"/>
              <a:t>f</a:t>
            </a:r>
            <a:r>
              <a:rPr lang="en-US" altLang="zh-CN" sz="2400" b="1" dirty="0" smtClean="0"/>
              <a:t>uture plan </a:t>
            </a:r>
            <a:endParaRPr lang="zh-CN" altLang="en-US" sz="2400" b="1" dirty="0"/>
          </a:p>
        </p:txBody>
      </p:sp>
      <p:sp>
        <p:nvSpPr>
          <p:cNvPr id="15" name="TextBox 14"/>
          <p:cNvSpPr txBox="1"/>
          <p:nvPr/>
        </p:nvSpPr>
        <p:spPr>
          <a:xfrm>
            <a:off x="1459395" y="-1460698"/>
            <a:ext cx="1888470" cy="461665"/>
          </a:xfrm>
          <a:prstGeom prst="rect">
            <a:avLst/>
          </a:prstGeom>
          <a:noFill/>
        </p:spPr>
        <p:txBody>
          <a:bodyPr wrap="square" rtlCol="0">
            <a:spAutoFit/>
          </a:bodyPr>
          <a:lstStyle/>
          <a:p>
            <a:pPr lvl="0"/>
            <a:r>
              <a:rPr lang="en-US" altLang="zh-CN" sz="2400" b="1" dirty="0">
                <a:solidFill>
                  <a:prstClr val="black"/>
                </a:solidFill>
              </a:rPr>
              <a:t>cooperation</a:t>
            </a:r>
            <a:endParaRPr lang="zh-CN" altLang="en-US" sz="2400" b="1" dirty="0">
              <a:solidFill>
                <a:prstClr val="black"/>
              </a:solidFill>
            </a:endParaRPr>
          </a:p>
        </p:txBody>
      </p:sp>
      <p:sp>
        <p:nvSpPr>
          <p:cNvPr id="19" name="TextBox 18"/>
          <p:cNvSpPr txBox="1"/>
          <p:nvPr/>
        </p:nvSpPr>
        <p:spPr>
          <a:xfrm>
            <a:off x="3696604" y="-380578"/>
            <a:ext cx="3757933" cy="400110"/>
          </a:xfrm>
          <a:prstGeom prst="rect">
            <a:avLst/>
          </a:prstGeom>
          <a:noFill/>
        </p:spPr>
        <p:txBody>
          <a:bodyPr wrap="square" rtlCol="0">
            <a:spAutoFit/>
          </a:bodyPr>
          <a:lstStyle/>
          <a:p>
            <a:r>
              <a:rPr lang="en-US" altLang="zh-CN" sz="2000" dirty="0">
                <a:solidFill>
                  <a:schemeClr val="accent5">
                    <a:lumMod val="40000"/>
                    <a:lumOff val="60000"/>
                  </a:schemeClr>
                </a:solidFill>
                <a:latin typeface="Times New Roman" panose="02020603050405020304" pitchFamily="18" charset="0"/>
                <a:cs typeface="Times New Roman" panose="02020603050405020304" pitchFamily="18" charset="0"/>
              </a:rPr>
              <a:t>will not only enable us to </a:t>
            </a:r>
            <a:endParaRPr lang="zh-CN" altLang="en-US" dirty="0">
              <a:solidFill>
                <a:schemeClr val="accent5">
                  <a:lumMod val="40000"/>
                  <a:lumOff val="60000"/>
                </a:schemeClr>
              </a:solidFill>
            </a:endParaRPr>
          </a:p>
        </p:txBody>
      </p:sp>
      <p:sp>
        <p:nvSpPr>
          <p:cNvPr id="20" name="TextBox 19"/>
          <p:cNvSpPr txBox="1"/>
          <p:nvPr/>
        </p:nvSpPr>
        <p:spPr>
          <a:xfrm>
            <a:off x="3849004" y="-228178"/>
            <a:ext cx="3757933" cy="400110"/>
          </a:xfrm>
          <a:prstGeom prst="rect">
            <a:avLst/>
          </a:prstGeom>
          <a:noFill/>
        </p:spPr>
        <p:txBody>
          <a:bodyPr wrap="square" rtlCol="0">
            <a:spAutoFit/>
          </a:bodyPr>
          <a:lstStyle/>
          <a:p>
            <a:r>
              <a:rPr lang="en-US" altLang="zh-CN" sz="2000" dirty="0">
                <a:solidFill>
                  <a:schemeClr val="accent5">
                    <a:lumMod val="40000"/>
                    <a:lumOff val="60000"/>
                  </a:schemeClr>
                </a:solidFill>
                <a:latin typeface="Times New Roman" panose="02020603050405020304" pitchFamily="18" charset="0"/>
                <a:cs typeface="Times New Roman" panose="02020603050405020304" pitchFamily="18" charset="0"/>
              </a:rPr>
              <a:t>will not only enable us to </a:t>
            </a:r>
            <a:endParaRPr lang="zh-CN" altLang="en-US" dirty="0">
              <a:solidFill>
                <a:schemeClr val="accent5">
                  <a:lumMod val="40000"/>
                  <a:lumOff val="60000"/>
                </a:schemeClr>
              </a:solidFill>
            </a:endParaRPr>
          </a:p>
        </p:txBody>
      </p:sp>
      <p:sp>
        <p:nvSpPr>
          <p:cNvPr id="21" name="TextBox 20"/>
          <p:cNvSpPr txBox="1"/>
          <p:nvPr/>
        </p:nvSpPr>
        <p:spPr>
          <a:xfrm>
            <a:off x="251520" y="1739592"/>
            <a:ext cx="8640960" cy="400110"/>
          </a:xfrm>
          <a:prstGeom prst="rect">
            <a:avLst/>
          </a:prstGeom>
          <a:noFill/>
        </p:spPr>
        <p:txBody>
          <a:bodyPr wrap="square" rtlCol="0">
            <a:spAutoFit/>
          </a:bodyPr>
          <a:lstStyle/>
          <a:p>
            <a:r>
              <a:rPr lang="en-US" altLang="zh-CN" sz="2000" dirty="0">
                <a:solidFill>
                  <a:srgbClr val="92D050"/>
                </a:solidFill>
                <a:latin typeface="Times New Roman" panose="02020603050405020304" pitchFamily="18" charset="0"/>
                <a:cs typeface="Times New Roman" panose="02020603050405020304" pitchFamily="18" charset="0"/>
              </a:rPr>
              <a:t>understand how the universe began, but also help us survive well into the future.</a:t>
            </a:r>
            <a:endParaRPr lang="en-US" altLang="zh-CN" sz="2000" dirty="0">
              <a:solidFill>
                <a:srgbClr val="92D05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278563" y="1451560"/>
            <a:ext cx="3757933" cy="400110"/>
          </a:xfrm>
          <a:prstGeom prst="rect">
            <a:avLst/>
          </a:prstGeom>
          <a:noFill/>
        </p:spPr>
        <p:txBody>
          <a:bodyPr wrap="square" rtlCol="0">
            <a:spAutoFit/>
          </a:bodyPr>
          <a:lstStyle/>
          <a:p>
            <a:r>
              <a:rPr lang="en-US" altLang="zh-CN" sz="2000" dirty="0">
                <a:solidFill>
                  <a:srgbClr val="92D050"/>
                </a:solidFill>
                <a:latin typeface="Times New Roman" panose="02020603050405020304" pitchFamily="18" charset="0"/>
                <a:cs typeface="Times New Roman" panose="02020603050405020304" pitchFamily="18" charset="0"/>
              </a:rPr>
              <a:t>will not only enable us to </a:t>
            </a:r>
            <a:endParaRPr lang="zh-CN" altLang="en-US" dirty="0">
              <a:solidFill>
                <a:srgbClr val="92D050"/>
              </a:solidFill>
            </a:endParaRPr>
          </a:p>
        </p:txBody>
      </p:sp>
      <p:sp>
        <p:nvSpPr>
          <p:cNvPr id="23" name="TextBox 22"/>
          <p:cNvSpPr txBox="1"/>
          <p:nvPr/>
        </p:nvSpPr>
        <p:spPr>
          <a:xfrm>
            <a:off x="963206" y="2793522"/>
            <a:ext cx="1844425" cy="461665"/>
          </a:xfrm>
          <a:prstGeom prst="rect">
            <a:avLst/>
          </a:prstGeom>
          <a:noFill/>
        </p:spPr>
        <p:txBody>
          <a:bodyPr wrap="square" rtlCol="0">
            <a:spAutoFit/>
          </a:bodyPr>
          <a:lstStyle/>
          <a:p>
            <a:r>
              <a:rPr lang="en-US" altLang="zh-CN" sz="2400" b="1" dirty="0">
                <a:solidFill>
                  <a:srgbClr val="92D050"/>
                </a:solidFill>
                <a:latin typeface="Comic Sans MS" panose="030F0702030302020204" pitchFamily="66" charset="0"/>
              </a:rPr>
              <a:t>m</a:t>
            </a:r>
            <a:r>
              <a:rPr lang="en-US" altLang="zh-CN" sz="2400" b="1" dirty="0" smtClean="0">
                <a:solidFill>
                  <a:srgbClr val="92D050"/>
                </a:solidFill>
                <a:latin typeface="Comic Sans MS" panose="030F0702030302020204" pitchFamily="66" charset="0"/>
              </a:rPr>
              <a:t>ain idea:</a:t>
            </a:r>
            <a:endParaRPr lang="zh-CN" altLang="en-US" sz="2400" b="1" dirty="0">
              <a:solidFill>
                <a:srgbClr val="92D050"/>
              </a:solidFill>
              <a:latin typeface="Comic Sans MS" panose="030F0702030302020204" pitchFamily="66" charset="0"/>
            </a:endParaRPr>
          </a:p>
        </p:txBody>
      </p:sp>
      <p:sp>
        <p:nvSpPr>
          <p:cNvPr id="24" name="TextBox 23"/>
          <p:cNvSpPr txBox="1"/>
          <p:nvPr/>
        </p:nvSpPr>
        <p:spPr>
          <a:xfrm>
            <a:off x="279537" y="3363838"/>
            <a:ext cx="8576705" cy="769441"/>
          </a:xfrm>
          <a:prstGeom prst="rect">
            <a:avLst/>
          </a:prstGeom>
          <a:solidFill>
            <a:srgbClr val="339966"/>
          </a:solidFill>
        </p:spPr>
        <p:txBody>
          <a:bodyPr wrap="square" rtlCol="0">
            <a:spAutoFit/>
          </a:bodyPr>
          <a:lstStyle/>
          <a:p>
            <a:r>
              <a:rPr lang="en-US" altLang="zh-CN" sz="2200" b="1" dirty="0" smtClean="0">
                <a:solidFill>
                  <a:schemeClr val="bg1"/>
                </a:solidFill>
                <a:latin typeface="Comic Sans MS" panose="030F0702030302020204" pitchFamily="66" charset="0"/>
              </a:rPr>
              <a:t>The _______ of space exploration looks _______, as many countries are planning _____________. </a:t>
            </a:r>
            <a:endParaRPr lang="zh-CN" altLang="en-US" sz="2200" b="1" dirty="0">
              <a:solidFill>
                <a:schemeClr val="bg1"/>
              </a:solidFill>
              <a:latin typeface="Comic Sans MS" panose="030F0702030302020204" pitchFamily="66" charset="0"/>
            </a:endParaRPr>
          </a:p>
        </p:txBody>
      </p:sp>
      <p:sp>
        <p:nvSpPr>
          <p:cNvPr id="25" name="右箭头 24"/>
          <p:cNvSpPr/>
          <p:nvPr/>
        </p:nvSpPr>
        <p:spPr>
          <a:xfrm>
            <a:off x="344022" y="2916198"/>
            <a:ext cx="648072" cy="216314"/>
          </a:xfrm>
          <a:prstGeom prst="rightArrow">
            <a:avLst/>
          </a:prstGeom>
          <a:solidFill>
            <a:schemeClr val="accent3">
              <a:lumMod val="60000"/>
              <a:lumOff val="4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TextBox 25"/>
          <p:cNvSpPr txBox="1"/>
          <p:nvPr/>
        </p:nvSpPr>
        <p:spPr>
          <a:xfrm>
            <a:off x="6012160" y="3363838"/>
            <a:ext cx="1319816" cy="430887"/>
          </a:xfrm>
          <a:prstGeom prst="rect">
            <a:avLst/>
          </a:prstGeom>
          <a:noFill/>
        </p:spPr>
        <p:txBody>
          <a:bodyPr wrap="square" rtlCol="0">
            <a:spAutoFit/>
          </a:bodyPr>
          <a:lstStyle/>
          <a:p>
            <a:r>
              <a:rPr lang="en-US" altLang="zh-CN" sz="2200" b="1" dirty="0" smtClean="0">
                <a:solidFill>
                  <a:srgbClr val="FF99FF"/>
                </a:solidFill>
                <a:latin typeface="Comic Sans MS" panose="030F0702030302020204" pitchFamily="66" charset="0"/>
              </a:rPr>
              <a:t>bright</a:t>
            </a:r>
            <a:endParaRPr lang="zh-CN" altLang="en-US" sz="2200" b="1" dirty="0">
              <a:solidFill>
                <a:srgbClr val="FF99FF"/>
              </a:solidFill>
              <a:latin typeface="Comic Sans MS" panose="030F0702030302020204" pitchFamily="66" charset="0"/>
            </a:endParaRPr>
          </a:p>
        </p:txBody>
      </p:sp>
      <p:sp>
        <p:nvSpPr>
          <p:cNvPr id="27" name="TextBox 26"/>
          <p:cNvSpPr txBox="1"/>
          <p:nvPr/>
        </p:nvSpPr>
        <p:spPr>
          <a:xfrm>
            <a:off x="1005965" y="3317671"/>
            <a:ext cx="1319816"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future</a:t>
            </a:r>
            <a:endParaRPr lang="zh-CN" altLang="en-US" sz="2200" b="1" dirty="0">
              <a:solidFill>
                <a:srgbClr val="FF99FF"/>
              </a:solidFill>
              <a:latin typeface="Comic Sans MS" panose="030F0702030302020204" pitchFamily="66" charset="0"/>
            </a:endParaRPr>
          </a:p>
        </p:txBody>
      </p:sp>
      <p:sp>
        <p:nvSpPr>
          <p:cNvPr id="28" name="TextBox 27"/>
          <p:cNvSpPr txBox="1"/>
          <p:nvPr/>
        </p:nvSpPr>
        <p:spPr>
          <a:xfrm>
            <a:off x="3382486" y="3702392"/>
            <a:ext cx="2683426" cy="430887"/>
          </a:xfrm>
          <a:prstGeom prst="rect">
            <a:avLst/>
          </a:prstGeom>
          <a:noFill/>
        </p:spPr>
        <p:txBody>
          <a:bodyPr wrap="square" rtlCol="0">
            <a:spAutoFit/>
          </a:bodyPr>
          <a:lstStyle/>
          <a:p>
            <a:r>
              <a:rPr lang="en-US" altLang="zh-CN" sz="2200" b="1" dirty="0">
                <a:solidFill>
                  <a:srgbClr val="FF99FF"/>
                </a:solidFill>
                <a:latin typeface="Comic Sans MS" panose="030F0702030302020204" pitchFamily="66" charset="0"/>
              </a:rPr>
              <a:t>f</a:t>
            </a:r>
            <a:r>
              <a:rPr lang="en-US" altLang="zh-CN" sz="2200" b="1" dirty="0" smtClean="0">
                <a:solidFill>
                  <a:srgbClr val="FF99FF"/>
                </a:solidFill>
                <a:latin typeface="Comic Sans MS" panose="030F0702030302020204" pitchFamily="66" charset="0"/>
              </a:rPr>
              <a:t>urther missions</a:t>
            </a:r>
            <a:endParaRPr lang="zh-CN" altLang="en-US" sz="2200" b="1" dirty="0">
              <a:solidFill>
                <a:srgbClr val="FF99FF"/>
              </a:solidFill>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5" name="矩形 4"/>
          <p:cNvSpPr/>
          <p:nvPr/>
        </p:nvSpPr>
        <p:spPr>
          <a:xfrm>
            <a:off x="175402" y="183403"/>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51520" y="165869"/>
            <a:ext cx="2448272"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Further thinking:</a:t>
            </a:r>
            <a:endParaRPr lang="zh-CN" altLang="en-US" sz="2400" b="1" dirty="0">
              <a:solidFill>
                <a:schemeClr val="bg1"/>
              </a:solidFill>
            </a:endParaRPr>
          </a:p>
        </p:txBody>
      </p:sp>
      <p:sp>
        <p:nvSpPr>
          <p:cNvPr id="2" name="TextBox 1"/>
          <p:cNvSpPr txBox="1"/>
          <p:nvPr/>
        </p:nvSpPr>
        <p:spPr>
          <a:xfrm>
            <a:off x="499438" y="752386"/>
            <a:ext cx="8136904" cy="523220"/>
          </a:xfrm>
          <a:prstGeom prst="rect">
            <a:avLst/>
          </a:prstGeom>
          <a:noFill/>
        </p:spPr>
        <p:txBody>
          <a:bodyPr wrap="square" rtlCol="0">
            <a:spAutoFit/>
          </a:bodyPr>
          <a:lstStyle/>
          <a:p>
            <a:r>
              <a:rPr lang="en-US" altLang="zh-CN" sz="2800" b="1" dirty="0" smtClean="0">
                <a:solidFill>
                  <a:schemeClr val="accent6">
                    <a:lumMod val="40000"/>
                    <a:lumOff val="60000"/>
                  </a:schemeClr>
                </a:solidFill>
                <a:latin typeface="Comic Sans MS" panose="030F0702030302020204" pitchFamily="66" charset="0"/>
              </a:rPr>
              <a:t>What’s the significance of space exploration? </a:t>
            </a:r>
            <a:endParaRPr lang="zh-CN" altLang="en-US" sz="2800" b="1" dirty="0">
              <a:solidFill>
                <a:schemeClr val="accent6">
                  <a:lumMod val="40000"/>
                  <a:lumOff val="60000"/>
                </a:schemeClr>
              </a:solidFill>
              <a:latin typeface="Comic Sans MS" panose="030F0702030302020204" pitchFamily="66" charset="0"/>
            </a:endParaRPr>
          </a:p>
        </p:txBody>
      </p:sp>
      <p:sp>
        <p:nvSpPr>
          <p:cNvPr id="3" name="TextBox 2"/>
          <p:cNvSpPr txBox="1"/>
          <p:nvPr/>
        </p:nvSpPr>
        <p:spPr>
          <a:xfrm>
            <a:off x="683568" y="1379210"/>
            <a:ext cx="8136904" cy="2754408"/>
          </a:xfrm>
          <a:prstGeom prst="rect">
            <a:avLst/>
          </a:prstGeom>
          <a:noFill/>
        </p:spPr>
        <p:txBody>
          <a:bodyPr wrap="square" rtlCol="0">
            <a:spAutoFit/>
          </a:bodyPr>
          <a:lstStyle/>
          <a:p>
            <a:pPr marL="285750" indent="-285750">
              <a:lnSpc>
                <a:spcPts val="3500"/>
              </a:lnSpc>
              <a:buFont typeface="Wingdings" panose="05000000000000000000" pitchFamily="2" charset="2"/>
              <a:buChar char="p"/>
            </a:pPr>
            <a:r>
              <a:rPr lang="en-US" altLang="zh-CN" sz="2400" b="1" dirty="0" smtClean="0">
                <a:solidFill>
                  <a:schemeClr val="bg1"/>
                </a:solidFill>
              </a:rPr>
              <a:t>Space </a:t>
            </a:r>
            <a:r>
              <a:rPr lang="en-US" altLang="zh-CN" sz="2400" b="1" dirty="0">
                <a:solidFill>
                  <a:schemeClr val="bg1"/>
                </a:solidFill>
              </a:rPr>
              <a:t>exploration </a:t>
            </a:r>
            <a:r>
              <a:rPr lang="en-US" altLang="zh-CN" sz="2400" b="1" dirty="0" smtClean="0">
                <a:solidFill>
                  <a:srgbClr val="FFFF00"/>
                </a:solidFill>
              </a:rPr>
              <a:t>carries</a:t>
            </a:r>
            <a:r>
              <a:rPr lang="en-US" altLang="zh-CN" sz="2400" b="1" dirty="0" smtClean="0">
                <a:solidFill>
                  <a:schemeClr val="bg1"/>
                </a:solidFill>
              </a:rPr>
              <a:t> </a:t>
            </a:r>
            <a:r>
              <a:rPr lang="en-US" altLang="zh-CN" sz="2400" b="1" dirty="0">
                <a:solidFill>
                  <a:schemeClr val="bg1"/>
                </a:solidFill>
              </a:rPr>
              <a:t>human’s </a:t>
            </a:r>
            <a:r>
              <a:rPr lang="en-US" altLang="zh-CN" sz="2400" b="1" dirty="0" smtClean="0">
                <a:solidFill>
                  <a:schemeClr val="bg1"/>
                </a:solidFill>
              </a:rPr>
              <a:t>curiosity.</a:t>
            </a:r>
            <a:endParaRPr lang="en-US" altLang="zh-CN" sz="2400" b="1" dirty="0" smtClean="0">
              <a:solidFill>
                <a:schemeClr val="bg1"/>
              </a:solidFill>
            </a:endParaRPr>
          </a:p>
          <a:p>
            <a:pPr marL="285750" indent="-285750">
              <a:lnSpc>
                <a:spcPts val="3500"/>
              </a:lnSpc>
              <a:buFont typeface="Wingdings" panose="05000000000000000000" pitchFamily="2" charset="2"/>
              <a:buChar char="p"/>
            </a:pPr>
            <a:r>
              <a:rPr lang="en-US" altLang="zh-CN" sz="2400" b="1" dirty="0">
                <a:solidFill>
                  <a:schemeClr val="bg1"/>
                </a:solidFill>
              </a:rPr>
              <a:t>Space exploration </a:t>
            </a:r>
            <a:r>
              <a:rPr lang="en-US" altLang="zh-CN" sz="2400" b="1" dirty="0" smtClean="0">
                <a:solidFill>
                  <a:srgbClr val="FFFF00"/>
                </a:solidFill>
              </a:rPr>
              <a:t>motivates </a:t>
            </a:r>
            <a:r>
              <a:rPr lang="en-US" altLang="zh-CN" sz="2400" b="1" dirty="0">
                <a:solidFill>
                  <a:schemeClr val="bg1"/>
                </a:solidFill>
              </a:rPr>
              <a:t>human’s determination, persistence, curiosity, effort and ambition. </a:t>
            </a:r>
            <a:endParaRPr lang="en-US" altLang="zh-CN" sz="2400" b="1" dirty="0">
              <a:solidFill>
                <a:schemeClr val="bg1"/>
              </a:solidFill>
            </a:endParaRPr>
          </a:p>
          <a:p>
            <a:pPr marL="285750" indent="-285750">
              <a:lnSpc>
                <a:spcPts val="3500"/>
              </a:lnSpc>
              <a:buFont typeface="Wingdings" panose="05000000000000000000" pitchFamily="2" charset="2"/>
              <a:buChar char="p"/>
            </a:pPr>
            <a:r>
              <a:rPr lang="en-US" altLang="zh-CN" sz="2400" b="1" dirty="0">
                <a:solidFill>
                  <a:schemeClr val="bg1"/>
                </a:solidFill>
              </a:rPr>
              <a:t>Space exploration </a:t>
            </a:r>
            <a:r>
              <a:rPr lang="en-US" altLang="zh-CN" sz="2400" b="1" dirty="0">
                <a:solidFill>
                  <a:srgbClr val="FFFF00"/>
                </a:solidFill>
              </a:rPr>
              <a:t>enlightens </a:t>
            </a:r>
            <a:r>
              <a:rPr lang="en-US" altLang="zh-CN" sz="2400" b="1" dirty="0">
                <a:solidFill>
                  <a:schemeClr val="bg1"/>
                </a:solidFill>
              </a:rPr>
              <a:t>international cooperation. </a:t>
            </a:r>
            <a:endParaRPr lang="en-US" altLang="zh-CN" sz="2400" b="1" dirty="0" smtClean="0">
              <a:solidFill>
                <a:schemeClr val="bg1"/>
              </a:solidFill>
            </a:endParaRPr>
          </a:p>
          <a:p>
            <a:pPr marL="285750" indent="-285750">
              <a:lnSpc>
                <a:spcPts val="3500"/>
              </a:lnSpc>
              <a:buFont typeface="Wingdings" panose="05000000000000000000" pitchFamily="2" charset="2"/>
              <a:buChar char="p"/>
            </a:pPr>
            <a:r>
              <a:rPr lang="en-US" altLang="zh-CN" sz="2400" b="1" dirty="0">
                <a:solidFill>
                  <a:schemeClr val="bg1"/>
                </a:solidFill>
              </a:rPr>
              <a:t>Space exploration </a:t>
            </a:r>
            <a:r>
              <a:rPr lang="en-US" altLang="zh-CN" sz="2400" b="1" dirty="0">
                <a:solidFill>
                  <a:srgbClr val="FFFF00"/>
                </a:solidFill>
              </a:rPr>
              <a:t>witnesses</a:t>
            </a:r>
            <a:r>
              <a:rPr lang="en-US" altLang="zh-CN" sz="2400" b="1" dirty="0">
                <a:solidFill>
                  <a:schemeClr val="bg1"/>
                </a:solidFill>
              </a:rPr>
              <a:t> China’s progress. </a:t>
            </a:r>
            <a:endParaRPr lang="en-US" altLang="zh-CN" sz="2400" b="1" dirty="0" smtClean="0">
              <a:solidFill>
                <a:schemeClr val="bg1"/>
              </a:solidFill>
            </a:endParaRPr>
          </a:p>
          <a:p>
            <a:pPr marL="285750" indent="-285750">
              <a:lnSpc>
                <a:spcPts val="3500"/>
              </a:lnSpc>
              <a:buFont typeface="Wingdings" panose="05000000000000000000" pitchFamily="2" charset="2"/>
              <a:buChar char="p"/>
            </a:pPr>
            <a:r>
              <a:rPr lang="en-US" altLang="zh-CN" sz="2400" b="1" dirty="0">
                <a:solidFill>
                  <a:schemeClr val="bg1"/>
                </a:solidFill>
              </a:rPr>
              <a:t>Space exploration </a:t>
            </a:r>
            <a:r>
              <a:rPr lang="en-US" altLang="zh-CN" sz="2400" b="1" dirty="0">
                <a:solidFill>
                  <a:srgbClr val="FFFF00"/>
                </a:solidFill>
              </a:rPr>
              <a:t>links </a:t>
            </a:r>
            <a:r>
              <a:rPr lang="en-US" altLang="zh-CN" sz="2400" b="1" dirty="0">
                <a:solidFill>
                  <a:schemeClr val="bg1"/>
                </a:solidFill>
              </a:rPr>
              <a:t>humans and future. </a:t>
            </a:r>
            <a:endParaRPr lang="en-US" altLang="zh-CN" sz="2400" b="1" dirty="0">
              <a:solidFill>
                <a:schemeClr val="bg1"/>
              </a:solidFill>
            </a:endParaRPr>
          </a:p>
        </p:txBody>
      </p:sp>
      <p:sp>
        <p:nvSpPr>
          <p:cNvPr id="9" name="椭圆 8"/>
          <p:cNvSpPr/>
          <p:nvPr/>
        </p:nvSpPr>
        <p:spPr>
          <a:xfrm>
            <a:off x="251520" y="4465185"/>
            <a:ext cx="2516170"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significant</a:t>
            </a:r>
            <a:endParaRPr lang="zh-CN" altLang="en-US" sz="2400" b="1" dirty="0"/>
          </a:p>
        </p:txBody>
      </p:sp>
      <p:sp>
        <p:nvSpPr>
          <p:cNvPr id="11" name="椭圆 10"/>
          <p:cNvSpPr/>
          <p:nvPr/>
        </p:nvSpPr>
        <p:spPr>
          <a:xfrm>
            <a:off x="3131840" y="4441687"/>
            <a:ext cx="2516170"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necessary</a:t>
            </a:r>
            <a:endParaRPr lang="zh-CN" altLang="en-US" sz="2400" b="1" dirty="0"/>
          </a:p>
        </p:txBody>
      </p:sp>
      <p:sp>
        <p:nvSpPr>
          <p:cNvPr id="12" name="椭圆 11"/>
          <p:cNvSpPr/>
          <p:nvPr/>
        </p:nvSpPr>
        <p:spPr>
          <a:xfrm>
            <a:off x="6120172" y="4465185"/>
            <a:ext cx="2516170"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rewarding</a:t>
            </a:r>
            <a:endParaRPr lang="zh-CN" altLang="en-US" sz="2400" b="1" dirty="0"/>
          </a:p>
        </p:txBody>
      </p:sp>
      <p:pic>
        <p:nvPicPr>
          <p:cNvPr id="8" name="Unit4 Reading and Thinking.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039401" y="1265023"/>
            <a:ext cx="609600" cy="609600"/>
          </a:xfrm>
          <a:prstGeom prst="rect">
            <a:avLst/>
          </a:prstGeom>
        </p:spPr>
      </p:pic>
      <p:pic>
        <p:nvPicPr>
          <p:cNvPr id="6" name="图片 5" descr="水印"/>
          <p:cNvPicPr>
            <a:picLocks noChangeAspect="1"/>
          </p:cNvPicPr>
          <p:nvPr userDrawn="1"/>
        </p:nvPicPr>
        <p:blipFill>
          <a:blip r:embed="rId5">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262329" fill="hold"/>
                                        <p:tgtEl>
                                          <p:spTgt spid="8"/>
                                        </p:tgtEl>
                                      </p:cBhvr>
                                    </p:cmd>
                                  </p:childTnLst>
                                </p:cTn>
                              </p:par>
                            </p:childTnLst>
                          </p:cTn>
                        </p:par>
                      </p:childTnLst>
                    </p:cTn>
                  </p:par>
                </p:childTnLst>
              </p:cTn>
              <p:nextCondLst>
                <p:cond evt="onClick" delay="0">
                  <p:tgtEl>
                    <p:spTgt spid="8"/>
                  </p:tgtEl>
                </p:cond>
              </p:nextCondLst>
            </p:seq>
            <p:audio>
              <p:cMediaNode vol="80000">
                <p:cTn id="56" fill="hold" display="0">
                  <p:stCondLst>
                    <p:cond delay="indefinite"/>
                  </p:stCondLst>
                  <p:endCondLst>
                    <p:cond evt="onStopAudio" delay="0">
                      <p:tgtEl>
                        <p:sldTgt/>
                      </p:tgtEl>
                    </p:cond>
                  </p:endCondLst>
                </p:cTn>
                <p:tgtEl>
                  <p:spTgt spid="8"/>
                </p:tgtEl>
              </p:cMediaNode>
            </p:audio>
          </p:childTnLst>
        </p:cTn>
      </p:par>
    </p:tnLst>
    <p:bldLst>
      <p:bldP spid="2" grpId="0"/>
      <p:bldP spid="9"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10" name="矩形 9"/>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3721355" y="182526"/>
            <a:ext cx="392107" cy="49482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边形 14"/>
          <p:cNvSpPr/>
          <p:nvPr/>
        </p:nvSpPr>
        <p:spPr>
          <a:xfrm>
            <a:off x="3563888" y="339502"/>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边形 15"/>
          <p:cNvSpPr/>
          <p:nvPr/>
        </p:nvSpPr>
        <p:spPr>
          <a:xfrm rot="10800000">
            <a:off x="3485678" y="1448670"/>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6"/>
          <p:cNvSpPr/>
          <p:nvPr/>
        </p:nvSpPr>
        <p:spPr>
          <a:xfrm>
            <a:off x="2980748" y="6396558"/>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3133148" y="6548958"/>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边形 18"/>
          <p:cNvSpPr/>
          <p:nvPr/>
        </p:nvSpPr>
        <p:spPr>
          <a:xfrm>
            <a:off x="3285548" y="6701358"/>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9"/>
          <p:cNvSpPr/>
          <p:nvPr/>
        </p:nvSpPr>
        <p:spPr>
          <a:xfrm>
            <a:off x="3437948" y="6853758"/>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边形 20"/>
          <p:cNvSpPr/>
          <p:nvPr/>
        </p:nvSpPr>
        <p:spPr>
          <a:xfrm>
            <a:off x="3544200" y="4515966"/>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705515" y="5869918"/>
            <a:ext cx="1800200" cy="369332"/>
          </a:xfrm>
          <a:prstGeom prst="rect">
            <a:avLst/>
          </a:prstGeom>
          <a:noFill/>
        </p:spPr>
        <p:txBody>
          <a:bodyPr wrap="square" rtlCol="0">
            <a:spAutoFit/>
          </a:bodyPr>
          <a:lstStyle/>
          <a:p>
            <a:r>
              <a:rPr lang="en-US" altLang="zh-CN" dirty="0" smtClean="0"/>
              <a:t>Para.1 </a:t>
            </a:r>
            <a:endParaRPr lang="zh-CN" altLang="en-US" dirty="0"/>
          </a:p>
        </p:txBody>
      </p:sp>
      <p:sp>
        <p:nvSpPr>
          <p:cNvPr id="23" name="TextBox 22"/>
          <p:cNvSpPr txBox="1"/>
          <p:nvPr/>
        </p:nvSpPr>
        <p:spPr>
          <a:xfrm>
            <a:off x="2193727" y="216681"/>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a:t>
            </a:r>
            <a:endParaRPr lang="zh-CN" altLang="en-US" sz="2400" b="1" dirty="0">
              <a:solidFill>
                <a:schemeClr val="bg1"/>
              </a:solidFill>
            </a:endParaRPr>
          </a:p>
        </p:txBody>
      </p:sp>
      <p:sp>
        <p:nvSpPr>
          <p:cNvPr id="24" name="TextBox 23"/>
          <p:cNvSpPr txBox="1"/>
          <p:nvPr/>
        </p:nvSpPr>
        <p:spPr>
          <a:xfrm>
            <a:off x="251520" y="587234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a:t>
            </a:r>
            <a:endParaRPr lang="zh-CN" altLang="en-US" sz="2400" b="1" dirty="0">
              <a:solidFill>
                <a:schemeClr val="bg1"/>
              </a:solidFill>
            </a:endParaRPr>
          </a:p>
        </p:txBody>
      </p:sp>
      <p:sp>
        <p:nvSpPr>
          <p:cNvPr id="25" name="TextBox 24"/>
          <p:cNvSpPr txBox="1"/>
          <p:nvPr/>
        </p:nvSpPr>
        <p:spPr>
          <a:xfrm>
            <a:off x="403920" y="602474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a:t>
            </a:r>
            <a:endParaRPr lang="zh-CN" altLang="en-US" sz="2400" b="1" dirty="0">
              <a:solidFill>
                <a:schemeClr val="bg1"/>
              </a:solidFill>
            </a:endParaRPr>
          </a:p>
        </p:txBody>
      </p:sp>
      <p:sp>
        <p:nvSpPr>
          <p:cNvPr id="26" name="TextBox 25"/>
          <p:cNvSpPr txBox="1"/>
          <p:nvPr/>
        </p:nvSpPr>
        <p:spPr>
          <a:xfrm>
            <a:off x="556320" y="6177146"/>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1</a:t>
            </a:r>
            <a:endParaRPr lang="zh-CN" altLang="en-US" sz="2400" b="1" dirty="0">
              <a:solidFill>
                <a:schemeClr val="bg1"/>
              </a:solidFill>
            </a:endParaRPr>
          </a:p>
        </p:txBody>
      </p:sp>
      <p:sp>
        <p:nvSpPr>
          <p:cNvPr id="27" name="TextBox 26"/>
          <p:cNvSpPr txBox="1"/>
          <p:nvPr/>
        </p:nvSpPr>
        <p:spPr>
          <a:xfrm>
            <a:off x="2247439" y="4393145"/>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5</a:t>
            </a:r>
            <a:endParaRPr lang="zh-CN" altLang="en-US" sz="2400" b="1" dirty="0">
              <a:solidFill>
                <a:schemeClr val="bg1"/>
              </a:solidFill>
            </a:endParaRPr>
          </a:p>
        </p:txBody>
      </p:sp>
      <p:sp>
        <p:nvSpPr>
          <p:cNvPr id="28" name="TextBox 27"/>
          <p:cNvSpPr txBox="1"/>
          <p:nvPr/>
        </p:nvSpPr>
        <p:spPr>
          <a:xfrm>
            <a:off x="4550551" y="1325850"/>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2</a:t>
            </a:r>
            <a:endParaRPr lang="zh-CN" altLang="en-US" sz="2400" b="1" dirty="0">
              <a:solidFill>
                <a:schemeClr val="bg1"/>
              </a:solidFill>
            </a:endParaRPr>
          </a:p>
        </p:txBody>
      </p:sp>
      <p:sp>
        <p:nvSpPr>
          <p:cNvPr id="29" name="TextBox 28"/>
          <p:cNvSpPr txBox="1"/>
          <p:nvPr/>
        </p:nvSpPr>
        <p:spPr>
          <a:xfrm>
            <a:off x="4427984" y="237877"/>
            <a:ext cx="4864478" cy="461665"/>
          </a:xfrm>
          <a:prstGeom prst="rect">
            <a:avLst/>
          </a:prstGeom>
          <a:noFill/>
        </p:spPr>
        <p:txBody>
          <a:bodyPr wrap="square" rtlCol="0">
            <a:spAutoFit/>
          </a:bodyPr>
          <a:lstStyle/>
          <a:p>
            <a:r>
              <a:rPr lang="en-US" altLang="zh-CN" sz="2400" b="1" dirty="0">
                <a:solidFill>
                  <a:schemeClr val="bg1"/>
                </a:solidFill>
              </a:rPr>
              <a:t>s</a:t>
            </a:r>
            <a:r>
              <a:rPr lang="en-US" altLang="zh-CN" sz="2400" b="1" dirty="0" smtClean="0">
                <a:solidFill>
                  <a:schemeClr val="bg1"/>
                </a:solidFill>
              </a:rPr>
              <a:t>tart  the topic of space exploration</a:t>
            </a:r>
            <a:endParaRPr lang="zh-CN" altLang="en-US" sz="2400" b="1" dirty="0">
              <a:solidFill>
                <a:schemeClr val="bg1"/>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1590804" cy="1141870"/>
          </a:xfrm>
          <a:prstGeom prst="rect">
            <a:avLst/>
          </a:prstGeom>
        </p:spPr>
      </p:pic>
      <p:sp>
        <p:nvSpPr>
          <p:cNvPr id="7" name="椭圆 6"/>
          <p:cNvSpPr/>
          <p:nvPr/>
        </p:nvSpPr>
        <p:spPr>
          <a:xfrm>
            <a:off x="134768" y="1112233"/>
            <a:ext cx="2180369" cy="67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achievements</a:t>
            </a:r>
            <a:endParaRPr lang="zh-CN" altLang="en-US" sz="2000" b="1" dirty="0"/>
          </a:p>
        </p:txBody>
      </p:sp>
      <p:sp>
        <p:nvSpPr>
          <p:cNvPr id="30" name="五边形 29"/>
          <p:cNvSpPr/>
          <p:nvPr/>
        </p:nvSpPr>
        <p:spPr>
          <a:xfrm>
            <a:off x="3562862" y="2668262"/>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121" y="2164206"/>
            <a:ext cx="2088886" cy="1021678"/>
          </a:xfrm>
          <a:prstGeom prst="rect">
            <a:avLst/>
          </a:prstGeom>
        </p:spPr>
      </p:pic>
      <p:sp>
        <p:nvSpPr>
          <p:cNvPr id="8" name="椭圆 7"/>
          <p:cNvSpPr/>
          <p:nvPr/>
        </p:nvSpPr>
        <p:spPr>
          <a:xfrm>
            <a:off x="6301126" y="2200624"/>
            <a:ext cx="260353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a</a:t>
            </a:r>
            <a:r>
              <a:rPr lang="en-US" altLang="zh-CN" sz="2000" b="1" dirty="0" smtClean="0"/>
              <a:t>ccidents/challenges</a:t>
            </a:r>
            <a:endParaRPr lang="en-US" altLang="zh-CN" sz="2000" b="1" dirty="0" smtClean="0"/>
          </a:p>
        </p:txBody>
      </p:sp>
      <p:sp>
        <p:nvSpPr>
          <p:cNvPr id="31" name="TextBox 30"/>
          <p:cNvSpPr txBox="1"/>
          <p:nvPr/>
        </p:nvSpPr>
        <p:spPr>
          <a:xfrm>
            <a:off x="2315137" y="2545441"/>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3</a:t>
            </a:r>
            <a:endParaRPr lang="zh-CN" altLang="en-US" sz="2400" b="1" dirty="0">
              <a:solidFill>
                <a:schemeClr val="bg1"/>
              </a:solidFill>
            </a:endParaRPr>
          </a:p>
        </p:txBody>
      </p:sp>
      <p:sp>
        <p:nvSpPr>
          <p:cNvPr id="32" name="五边形 31"/>
          <p:cNvSpPr/>
          <p:nvPr/>
        </p:nvSpPr>
        <p:spPr>
          <a:xfrm rot="10800000">
            <a:off x="3485678" y="3696893"/>
            <a:ext cx="86409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4454444" y="3574072"/>
            <a:ext cx="1080120"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Para. 4</a:t>
            </a:r>
            <a:endParaRPr lang="zh-CN" altLang="en-US" sz="2400" b="1" dirty="0">
              <a:solidFill>
                <a:schemeClr val="bg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535" y="3208736"/>
            <a:ext cx="1917061" cy="1008112"/>
          </a:xfrm>
          <a:prstGeom prst="rect">
            <a:avLst/>
          </a:prstGeom>
        </p:spPr>
      </p:pic>
      <p:sp>
        <p:nvSpPr>
          <p:cNvPr id="9" name="椭圆 8"/>
          <p:cNvSpPr/>
          <p:nvPr/>
        </p:nvSpPr>
        <p:spPr>
          <a:xfrm>
            <a:off x="61408" y="3449622"/>
            <a:ext cx="2132319" cy="689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China’s progress</a:t>
            </a:r>
            <a:endParaRPr lang="zh-CN" altLang="en-US" sz="2000" b="1" dirty="0"/>
          </a:p>
        </p:txBody>
      </p:sp>
      <p:sp>
        <p:nvSpPr>
          <p:cNvPr id="34" name="TextBox 33"/>
          <p:cNvSpPr txBox="1"/>
          <p:nvPr/>
        </p:nvSpPr>
        <p:spPr>
          <a:xfrm>
            <a:off x="4532059" y="4414712"/>
            <a:ext cx="4864478" cy="461665"/>
          </a:xfrm>
          <a:prstGeom prst="rect">
            <a:avLst/>
          </a:prstGeom>
          <a:noFill/>
        </p:spPr>
        <p:txBody>
          <a:bodyPr wrap="square" rtlCol="0">
            <a:spAutoFit/>
          </a:bodyPr>
          <a:lstStyle/>
          <a:p>
            <a:r>
              <a:rPr lang="en-US" altLang="zh-CN" sz="2400" b="1" dirty="0">
                <a:solidFill>
                  <a:schemeClr val="bg1"/>
                </a:solidFill>
              </a:rPr>
              <a:t>b</a:t>
            </a:r>
            <a:r>
              <a:rPr lang="en-US" altLang="zh-CN" sz="2400" b="1" dirty="0" smtClean="0">
                <a:solidFill>
                  <a:schemeClr val="bg1"/>
                </a:solidFill>
              </a:rPr>
              <a:t>right future of space exploration</a:t>
            </a:r>
            <a:endParaRPr lang="zh-CN" altLang="en-US" sz="2400" b="1" dirty="0">
              <a:solidFill>
                <a:schemeClr val="bg1"/>
              </a:solidFill>
            </a:endParaRPr>
          </a:p>
        </p:txBody>
      </p:sp>
      <p:sp>
        <p:nvSpPr>
          <p:cNvPr id="35" name="爆炸形 1 34"/>
          <p:cNvSpPr/>
          <p:nvPr/>
        </p:nvSpPr>
        <p:spPr>
          <a:xfrm>
            <a:off x="5867640" y="752952"/>
            <a:ext cx="3276360" cy="1145795"/>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0000"/>
                </a:solidFill>
              </a:rPr>
              <a:t>structure</a:t>
            </a:r>
            <a:endParaRPr lang="zh-CN" altLang="en-US" sz="3200" b="1" dirty="0">
              <a:solidFill>
                <a:srgbClr val="FF0000"/>
              </a:solidFill>
            </a:endParaRPr>
          </a:p>
        </p:txBody>
      </p:sp>
      <p:pic>
        <p:nvPicPr>
          <p:cNvPr id="2" name="图片 1" descr="水印"/>
          <p:cNvPicPr>
            <a:picLocks noChangeAspect="1"/>
          </p:cNvPicPr>
          <p:nvPr userDrawn="1"/>
        </p:nvPicPr>
        <p:blipFill>
          <a:blip r:embed="rId5">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randombar(horizont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randombar(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580">
                                          <p:stCondLst>
                                            <p:cond delay="0"/>
                                          </p:stCondLst>
                                        </p:cTn>
                                        <p:tgtEl>
                                          <p:spTgt spid="35"/>
                                        </p:tgtEl>
                                      </p:cBhvr>
                                    </p:animEffect>
                                    <p:anim calcmode="lin" valueType="num">
                                      <p:cBhvr>
                                        <p:cTn id="9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00" dur="26">
                                          <p:stCondLst>
                                            <p:cond delay="650"/>
                                          </p:stCondLst>
                                        </p:cTn>
                                        <p:tgtEl>
                                          <p:spTgt spid="35"/>
                                        </p:tgtEl>
                                      </p:cBhvr>
                                      <p:to x="100000" y="60000"/>
                                    </p:animScale>
                                    <p:animScale>
                                      <p:cBhvr>
                                        <p:cTn id="101" dur="166" decel="50000">
                                          <p:stCondLst>
                                            <p:cond delay="676"/>
                                          </p:stCondLst>
                                        </p:cTn>
                                        <p:tgtEl>
                                          <p:spTgt spid="35"/>
                                        </p:tgtEl>
                                      </p:cBhvr>
                                      <p:to x="100000" y="100000"/>
                                    </p:animScale>
                                    <p:animScale>
                                      <p:cBhvr>
                                        <p:cTn id="102" dur="26">
                                          <p:stCondLst>
                                            <p:cond delay="1312"/>
                                          </p:stCondLst>
                                        </p:cTn>
                                        <p:tgtEl>
                                          <p:spTgt spid="35"/>
                                        </p:tgtEl>
                                      </p:cBhvr>
                                      <p:to x="100000" y="80000"/>
                                    </p:animScale>
                                    <p:animScale>
                                      <p:cBhvr>
                                        <p:cTn id="103" dur="166" decel="50000">
                                          <p:stCondLst>
                                            <p:cond delay="1338"/>
                                          </p:stCondLst>
                                        </p:cTn>
                                        <p:tgtEl>
                                          <p:spTgt spid="35"/>
                                        </p:tgtEl>
                                      </p:cBhvr>
                                      <p:to x="100000" y="100000"/>
                                    </p:animScale>
                                    <p:animScale>
                                      <p:cBhvr>
                                        <p:cTn id="104" dur="26">
                                          <p:stCondLst>
                                            <p:cond delay="1642"/>
                                          </p:stCondLst>
                                        </p:cTn>
                                        <p:tgtEl>
                                          <p:spTgt spid="35"/>
                                        </p:tgtEl>
                                      </p:cBhvr>
                                      <p:to x="100000" y="90000"/>
                                    </p:animScale>
                                    <p:animScale>
                                      <p:cBhvr>
                                        <p:cTn id="105" dur="166" decel="50000">
                                          <p:stCondLst>
                                            <p:cond delay="1668"/>
                                          </p:stCondLst>
                                        </p:cTn>
                                        <p:tgtEl>
                                          <p:spTgt spid="35"/>
                                        </p:tgtEl>
                                      </p:cBhvr>
                                      <p:to x="100000" y="100000"/>
                                    </p:animScale>
                                    <p:animScale>
                                      <p:cBhvr>
                                        <p:cTn id="106" dur="26">
                                          <p:stCondLst>
                                            <p:cond delay="1808"/>
                                          </p:stCondLst>
                                        </p:cTn>
                                        <p:tgtEl>
                                          <p:spTgt spid="35"/>
                                        </p:tgtEl>
                                      </p:cBhvr>
                                      <p:to x="100000" y="95000"/>
                                    </p:animScale>
                                    <p:animScale>
                                      <p:cBhvr>
                                        <p:cTn id="107"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animBg="1"/>
      <p:bldP spid="23" grpId="0" animBg="1"/>
      <p:bldP spid="27" grpId="0" animBg="1"/>
      <p:bldP spid="28" grpId="0" animBg="1"/>
      <p:bldP spid="29" grpId="0"/>
      <p:bldP spid="7" grpId="0" animBg="1"/>
      <p:bldP spid="30" grpId="0" animBg="1"/>
      <p:bldP spid="8" grpId="0" animBg="1"/>
      <p:bldP spid="31" grpId="0" animBg="1"/>
      <p:bldP spid="32" grpId="0" animBg="1"/>
      <p:bldP spid="33" grpId="0" animBg="1"/>
      <p:bldP spid="9" grpId="0" animBg="1"/>
      <p:bldP spid="34" grpId="0"/>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12686"/>
            <a:ext cx="9135781" cy="5143500"/>
          </a:xfrm>
          <a:prstGeom prst="rect">
            <a:avLst/>
          </a:prstGeom>
        </p:spPr>
      </p:pic>
      <p:sp>
        <p:nvSpPr>
          <p:cNvPr id="4" name="矩形 3"/>
          <p:cNvSpPr/>
          <p:nvPr/>
        </p:nvSpPr>
        <p:spPr>
          <a:xfrm>
            <a:off x="139571" y="182526"/>
            <a:ext cx="8784976" cy="4751322"/>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165869"/>
            <a:ext cx="2448272" cy="461665"/>
          </a:xfrm>
          <a:prstGeom prst="rect">
            <a:avLst/>
          </a:prstGeom>
          <a:noFill/>
          <a:ln w="38100">
            <a:solidFill>
              <a:schemeClr val="bg1"/>
            </a:solidFill>
          </a:ln>
        </p:spPr>
        <p:txBody>
          <a:bodyPr wrap="square" rtlCol="0">
            <a:spAutoFit/>
          </a:bodyPr>
          <a:lstStyle/>
          <a:p>
            <a:r>
              <a:rPr lang="en-US" altLang="zh-CN" sz="2400" b="1" dirty="0" smtClean="0">
                <a:solidFill>
                  <a:schemeClr val="bg1"/>
                </a:solidFill>
              </a:rPr>
              <a:t>Further thinking:</a:t>
            </a:r>
            <a:endParaRPr lang="zh-CN" altLang="en-US" sz="2400" b="1" dirty="0">
              <a:solidFill>
                <a:schemeClr val="bg1"/>
              </a:solidFill>
            </a:endParaRPr>
          </a:p>
        </p:txBody>
      </p:sp>
      <p:sp>
        <p:nvSpPr>
          <p:cNvPr id="7" name="TextBox 6"/>
          <p:cNvSpPr txBox="1"/>
          <p:nvPr/>
        </p:nvSpPr>
        <p:spPr>
          <a:xfrm>
            <a:off x="755576" y="824394"/>
            <a:ext cx="7528946" cy="523220"/>
          </a:xfrm>
          <a:prstGeom prst="rect">
            <a:avLst/>
          </a:prstGeom>
          <a:noFill/>
        </p:spPr>
        <p:txBody>
          <a:bodyPr wrap="square" rtlCol="0">
            <a:spAutoFit/>
          </a:bodyPr>
          <a:lstStyle/>
          <a:p>
            <a:r>
              <a:rPr lang="en-US" altLang="zh-CN" sz="2800" b="1" dirty="0" smtClean="0">
                <a:solidFill>
                  <a:schemeClr val="accent4">
                    <a:lumMod val="40000"/>
                    <a:lumOff val="60000"/>
                  </a:schemeClr>
                </a:solidFill>
                <a:latin typeface="Comic Sans MS" panose="030F0702030302020204" pitchFamily="66" charset="0"/>
              </a:rPr>
              <a:t>What’s the writing type of the passage?</a:t>
            </a:r>
            <a:endParaRPr lang="zh-CN" altLang="en-US" sz="2800" b="1" dirty="0">
              <a:solidFill>
                <a:schemeClr val="accent4">
                  <a:lumMod val="40000"/>
                  <a:lumOff val="60000"/>
                </a:schemeClr>
              </a:solidFill>
              <a:latin typeface="Comic Sans MS" panose="030F0702030302020204" pitchFamily="66" charset="0"/>
            </a:endParaRPr>
          </a:p>
        </p:txBody>
      </p:sp>
      <p:sp>
        <p:nvSpPr>
          <p:cNvPr id="8" name="TextBox 7"/>
          <p:cNvSpPr txBox="1"/>
          <p:nvPr/>
        </p:nvSpPr>
        <p:spPr>
          <a:xfrm>
            <a:off x="595295" y="1563638"/>
            <a:ext cx="8107301" cy="2308324"/>
          </a:xfrm>
          <a:prstGeom prst="rect">
            <a:avLst/>
          </a:prstGeom>
          <a:solidFill>
            <a:schemeClr val="bg1"/>
          </a:solidFill>
        </p:spPr>
        <p:txBody>
          <a:bodyPr wrap="square" rtlCol="0">
            <a:spAutoFit/>
          </a:bodyPr>
          <a:lstStyle/>
          <a:p>
            <a:pPr marL="342900" indent="-342900">
              <a:buFont typeface="Wingdings" panose="05000000000000000000" pitchFamily="2" charset="2"/>
              <a:buChar char="Ø"/>
            </a:pPr>
            <a:r>
              <a:rPr lang="en-US" altLang="zh-CN" sz="2400" b="1" dirty="0" smtClean="0"/>
              <a:t>The title is __________________ and shows the _______.</a:t>
            </a:r>
            <a:endParaRPr lang="en-US" altLang="zh-CN" sz="2400" b="1" dirty="0" smtClean="0"/>
          </a:p>
          <a:p>
            <a:pPr marL="342900" indent="-342900">
              <a:buFont typeface="Wingdings" panose="05000000000000000000" pitchFamily="2" charset="2"/>
              <a:buChar char="Ø"/>
            </a:pPr>
            <a:endParaRPr lang="en-US" altLang="zh-CN" sz="2400" b="1" dirty="0" smtClean="0"/>
          </a:p>
          <a:p>
            <a:pPr marL="342900" indent="-342900">
              <a:buFont typeface="Wingdings" panose="05000000000000000000" pitchFamily="2" charset="2"/>
              <a:buChar char="Ø"/>
            </a:pPr>
            <a:r>
              <a:rPr lang="en-US" altLang="zh-CN" sz="2400" b="1" dirty="0" smtClean="0"/>
              <a:t>___________________________ are used to make language __________,_________ and easy-understanding.</a:t>
            </a:r>
            <a:endParaRPr lang="en-US" altLang="zh-CN" sz="2400" b="1" dirty="0" smtClean="0"/>
          </a:p>
          <a:p>
            <a:pPr marL="342900" indent="-342900">
              <a:buFont typeface="Wingdings" panose="05000000000000000000" pitchFamily="2" charset="2"/>
              <a:buChar char="Ø"/>
            </a:pPr>
            <a:endParaRPr lang="en-US" altLang="zh-CN" sz="2400" b="1" dirty="0" smtClean="0"/>
          </a:p>
          <a:p>
            <a:pPr marL="342900" indent="-342900">
              <a:buFont typeface="Wingdings" panose="05000000000000000000" pitchFamily="2" charset="2"/>
              <a:buChar char="Ø"/>
            </a:pPr>
            <a:r>
              <a:rPr lang="en-US" altLang="zh-CN" sz="2400" b="1" dirty="0" smtClean="0"/>
              <a:t>The beginning offers brief information about ____________.</a:t>
            </a:r>
            <a:endParaRPr lang="en-US" altLang="zh-CN" sz="2400" b="1" dirty="0" smtClean="0"/>
          </a:p>
        </p:txBody>
      </p:sp>
      <p:sp>
        <p:nvSpPr>
          <p:cNvPr id="9" name="TextBox 8"/>
          <p:cNvSpPr txBox="1"/>
          <p:nvPr/>
        </p:nvSpPr>
        <p:spPr>
          <a:xfrm>
            <a:off x="153892" y="4249670"/>
            <a:ext cx="8990108" cy="769441"/>
          </a:xfrm>
          <a:prstGeom prst="rect">
            <a:avLst/>
          </a:prstGeom>
          <a:solidFill>
            <a:srgbClr val="7030A0"/>
          </a:solidFill>
        </p:spPr>
        <p:txBody>
          <a:bodyPr wrap="square" rtlCol="0">
            <a:spAutoFit/>
          </a:bodyPr>
          <a:lstStyle/>
          <a:p>
            <a:r>
              <a:rPr lang="en-US" altLang="zh-CN" sz="2200" b="1" dirty="0" smtClean="0">
                <a:solidFill>
                  <a:schemeClr val="bg1"/>
                </a:solidFill>
                <a:latin typeface="Comic Sans MS" panose="030F0702030302020204" pitchFamily="66" charset="0"/>
              </a:rPr>
              <a:t>A popular science article is written for the </a:t>
            </a:r>
            <a:r>
              <a:rPr lang="en-US" altLang="zh-CN" sz="2200" b="1" dirty="0">
                <a:solidFill>
                  <a:schemeClr val="bg1"/>
                </a:solidFill>
                <a:latin typeface="Comic Sans MS" panose="030F0702030302020204" pitchFamily="66" charset="0"/>
              </a:rPr>
              <a:t>public to </a:t>
            </a:r>
            <a:r>
              <a:rPr lang="en-US" altLang="zh-CN" sz="2200" b="1" dirty="0" smtClean="0">
                <a:solidFill>
                  <a:schemeClr val="bg1"/>
                </a:solidFill>
                <a:latin typeface="Comic Sans MS" panose="030F0702030302020204" pitchFamily="66" charset="0"/>
              </a:rPr>
              <a:t>popularize scientific conclusions, development or theories.   </a:t>
            </a:r>
            <a:endParaRPr lang="zh-CN" altLang="en-US" sz="2200" b="1" dirty="0">
              <a:solidFill>
                <a:schemeClr val="bg1"/>
              </a:solidFill>
              <a:latin typeface="Comic Sans MS" panose="030F0702030302020204" pitchFamily="66" charset="0"/>
            </a:endParaRPr>
          </a:p>
        </p:txBody>
      </p:sp>
      <p:sp>
        <p:nvSpPr>
          <p:cNvPr id="10" name="TextBox 9"/>
          <p:cNvSpPr txBox="1"/>
          <p:nvPr/>
        </p:nvSpPr>
        <p:spPr>
          <a:xfrm>
            <a:off x="6758380" y="3406229"/>
            <a:ext cx="1944216" cy="461665"/>
          </a:xfrm>
          <a:prstGeom prst="rect">
            <a:avLst/>
          </a:prstGeom>
          <a:noFill/>
        </p:spPr>
        <p:txBody>
          <a:bodyPr wrap="square" rtlCol="0">
            <a:spAutoFit/>
          </a:bodyPr>
          <a:lstStyle/>
          <a:p>
            <a:r>
              <a:rPr lang="en-US" altLang="zh-CN" sz="2400" b="1" dirty="0">
                <a:solidFill>
                  <a:srgbClr val="7030A0"/>
                </a:solidFill>
              </a:rPr>
              <a:t>b</a:t>
            </a:r>
            <a:r>
              <a:rPr lang="en-US" altLang="zh-CN" sz="2400" b="1" dirty="0" smtClean="0">
                <a:solidFill>
                  <a:srgbClr val="7030A0"/>
                </a:solidFill>
              </a:rPr>
              <a:t>ackground </a:t>
            </a:r>
            <a:endParaRPr lang="zh-CN" altLang="en-US" sz="2400" b="1" dirty="0">
              <a:solidFill>
                <a:srgbClr val="7030A0"/>
              </a:solidFill>
            </a:endParaRPr>
          </a:p>
        </p:txBody>
      </p:sp>
      <p:sp>
        <p:nvSpPr>
          <p:cNvPr id="11" name="TextBox 10"/>
          <p:cNvSpPr txBox="1"/>
          <p:nvPr/>
        </p:nvSpPr>
        <p:spPr>
          <a:xfrm>
            <a:off x="978210" y="2681824"/>
            <a:ext cx="1719808" cy="461665"/>
          </a:xfrm>
          <a:prstGeom prst="rect">
            <a:avLst/>
          </a:prstGeom>
          <a:noFill/>
        </p:spPr>
        <p:txBody>
          <a:bodyPr wrap="square" rtlCol="0">
            <a:spAutoFit/>
          </a:bodyPr>
          <a:lstStyle/>
          <a:p>
            <a:r>
              <a:rPr lang="en-US" altLang="zh-CN" sz="2400" b="1" dirty="0" smtClean="0">
                <a:solidFill>
                  <a:srgbClr val="7030A0"/>
                </a:solidFill>
              </a:rPr>
              <a:t>persuasive</a:t>
            </a:r>
            <a:endParaRPr lang="zh-CN" altLang="en-US" sz="2400" b="1" dirty="0">
              <a:solidFill>
                <a:srgbClr val="7030A0"/>
              </a:solidFill>
            </a:endParaRPr>
          </a:p>
        </p:txBody>
      </p:sp>
      <p:sp>
        <p:nvSpPr>
          <p:cNvPr id="12" name="TextBox 11"/>
          <p:cNvSpPr txBox="1"/>
          <p:nvPr/>
        </p:nvSpPr>
        <p:spPr>
          <a:xfrm>
            <a:off x="990836" y="2328231"/>
            <a:ext cx="4409256" cy="461665"/>
          </a:xfrm>
          <a:prstGeom prst="rect">
            <a:avLst/>
          </a:prstGeom>
          <a:noFill/>
        </p:spPr>
        <p:txBody>
          <a:bodyPr wrap="square" rtlCol="0">
            <a:spAutoFit/>
          </a:bodyPr>
          <a:lstStyle/>
          <a:p>
            <a:r>
              <a:rPr lang="en-US" altLang="zh-CN" sz="2400" b="1" dirty="0">
                <a:solidFill>
                  <a:srgbClr val="7030A0"/>
                </a:solidFill>
              </a:rPr>
              <a:t>Examples and specific numbers </a:t>
            </a:r>
            <a:endParaRPr lang="zh-CN" altLang="en-US" sz="2400" b="1" dirty="0">
              <a:solidFill>
                <a:srgbClr val="7030A0"/>
              </a:solidFill>
            </a:endParaRPr>
          </a:p>
        </p:txBody>
      </p:sp>
      <p:sp>
        <p:nvSpPr>
          <p:cNvPr id="13" name="TextBox 12"/>
          <p:cNvSpPr txBox="1"/>
          <p:nvPr/>
        </p:nvSpPr>
        <p:spPr>
          <a:xfrm>
            <a:off x="2483768" y="1534020"/>
            <a:ext cx="2808312" cy="461665"/>
          </a:xfrm>
          <a:prstGeom prst="rect">
            <a:avLst/>
          </a:prstGeom>
          <a:noFill/>
        </p:spPr>
        <p:txBody>
          <a:bodyPr wrap="square" rtlCol="0">
            <a:spAutoFit/>
          </a:bodyPr>
          <a:lstStyle/>
          <a:p>
            <a:r>
              <a:rPr lang="en-US" altLang="zh-CN" sz="2400" b="1" dirty="0">
                <a:solidFill>
                  <a:srgbClr val="7030A0"/>
                </a:solidFill>
              </a:rPr>
              <a:t>b</a:t>
            </a:r>
            <a:r>
              <a:rPr lang="en-US" altLang="zh-CN" sz="2400" b="1" dirty="0" smtClean="0">
                <a:solidFill>
                  <a:srgbClr val="7030A0"/>
                </a:solidFill>
              </a:rPr>
              <a:t>rief and attractive </a:t>
            </a:r>
            <a:endParaRPr lang="zh-CN" altLang="en-US" sz="2400" b="1" dirty="0">
              <a:solidFill>
                <a:srgbClr val="7030A0"/>
              </a:solidFill>
            </a:endParaRPr>
          </a:p>
        </p:txBody>
      </p:sp>
      <p:sp>
        <p:nvSpPr>
          <p:cNvPr id="14" name="TextBox 13"/>
          <p:cNvSpPr txBox="1"/>
          <p:nvPr/>
        </p:nvSpPr>
        <p:spPr>
          <a:xfrm>
            <a:off x="2591780" y="2686149"/>
            <a:ext cx="1404156" cy="461665"/>
          </a:xfrm>
          <a:prstGeom prst="rect">
            <a:avLst/>
          </a:prstGeom>
          <a:noFill/>
        </p:spPr>
        <p:txBody>
          <a:bodyPr wrap="square" rtlCol="0">
            <a:spAutoFit/>
          </a:bodyPr>
          <a:lstStyle/>
          <a:p>
            <a:r>
              <a:rPr lang="en-US" altLang="zh-CN" sz="2400" b="1" dirty="0" smtClean="0">
                <a:solidFill>
                  <a:srgbClr val="7030A0"/>
                </a:solidFill>
              </a:rPr>
              <a:t>objective</a:t>
            </a:r>
            <a:endParaRPr lang="zh-CN" altLang="en-US" sz="2400" b="1" dirty="0">
              <a:solidFill>
                <a:srgbClr val="7030A0"/>
              </a:solidFill>
            </a:endParaRPr>
          </a:p>
        </p:txBody>
      </p:sp>
      <p:sp>
        <p:nvSpPr>
          <p:cNvPr id="16" name="圆角矩形 15"/>
          <p:cNvSpPr/>
          <p:nvPr/>
        </p:nvSpPr>
        <p:spPr>
          <a:xfrm>
            <a:off x="5102196" y="182526"/>
            <a:ext cx="3600400" cy="576975"/>
          </a:xfrm>
          <a:prstGeom prst="roundRect">
            <a:avLst/>
          </a:prstGeom>
          <a:solidFill>
            <a:srgbClr val="FFFF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400" b="1" dirty="0" smtClean="0">
                <a:solidFill>
                  <a:srgbClr val="FF0000"/>
                </a:solidFill>
              </a:rPr>
              <a:t>a popular science article</a:t>
            </a:r>
            <a:endParaRPr lang="zh-CN" altLang="en-US" sz="2400" b="1" dirty="0">
              <a:solidFill>
                <a:srgbClr val="FF0000"/>
              </a:solidFill>
            </a:endParaRPr>
          </a:p>
        </p:txBody>
      </p:sp>
      <p:sp>
        <p:nvSpPr>
          <p:cNvPr id="15" name="TextBox 14"/>
          <p:cNvSpPr txBox="1"/>
          <p:nvPr/>
        </p:nvSpPr>
        <p:spPr>
          <a:xfrm>
            <a:off x="7092280" y="1534019"/>
            <a:ext cx="2808312" cy="461665"/>
          </a:xfrm>
          <a:prstGeom prst="rect">
            <a:avLst/>
          </a:prstGeom>
          <a:noFill/>
        </p:spPr>
        <p:txBody>
          <a:bodyPr wrap="square" rtlCol="0">
            <a:spAutoFit/>
          </a:bodyPr>
          <a:lstStyle/>
          <a:p>
            <a:r>
              <a:rPr lang="en-US" altLang="zh-CN" sz="2400" b="1" dirty="0">
                <a:solidFill>
                  <a:srgbClr val="7030A0"/>
                </a:solidFill>
              </a:rPr>
              <a:t>t</a:t>
            </a:r>
            <a:r>
              <a:rPr lang="en-US" altLang="zh-CN" sz="2400" b="1" dirty="0" smtClean="0">
                <a:solidFill>
                  <a:srgbClr val="7030A0"/>
                </a:solidFill>
              </a:rPr>
              <a:t>opic</a:t>
            </a:r>
            <a:endParaRPr lang="zh-CN" altLang="en-US" sz="2400" b="1" dirty="0">
              <a:solidFill>
                <a:srgbClr val="7030A0"/>
              </a:solidFill>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p:bldP spid="13" grpId="0"/>
      <p:bldP spid="14" grpId="0"/>
      <p:bldP spid="16"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云形标注 3"/>
          <p:cNvSpPr/>
          <p:nvPr/>
        </p:nvSpPr>
        <p:spPr>
          <a:xfrm>
            <a:off x="56462" y="102478"/>
            <a:ext cx="8859476" cy="5020022"/>
          </a:xfrm>
          <a:prstGeom prst="cloudCallout">
            <a:avLst>
              <a:gd name="adj1" fmla="val 52247"/>
              <a:gd name="adj2" fmla="val 51336"/>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TextBox 4"/>
          <p:cNvSpPr txBox="1"/>
          <p:nvPr/>
        </p:nvSpPr>
        <p:spPr>
          <a:xfrm>
            <a:off x="683568" y="1738788"/>
            <a:ext cx="7992888" cy="2169825"/>
          </a:xfrm>
          <a:prstGeom prst="rect">
            <a:avLst/>
          </a:prstGeom>
          <a:noFill/>
        </p:spPr>
        <p:txBody>
          <a:bodyPr wrap="square" rtlCol="0">
            <a:spAutoFit/>
          </a:bodyPr>
          <a:lstStyle/>
          <a:p>
            <a:pPr>
              <a:lnSpc>
                <a:spcPct val="150000"/>
              </a:lnSpc>
            </a:pPr>
            <a:r>
              <a:rPr lang="en-US" altLang="zh-CN" sz="3000" b="1" dirty="0" smtClean="0">
                <a:solidFill>
                  <a:srgbClr val="3333FF"/>
                </a:solidFill>
                <a:latin typeface="Comic Sans MS" panose="030F0702030302020204" pitchFamily="66" charset="0"/>
              </a:rPr>
              <a:t>Mystery created wonder and wonder is the basis of man’s desire to understand.</a:t>
            </a:r>
            <a:endParaRPr lang="en-US" altLang="zh-CN" sz="3000" b="1" dirty="0" smtClean="0">
              <a:solidFill>
                <a:srgbClr val="3333FF"/>
              </a:solidFill>
              <a:latin typeface="Comic Sans MS" panose="030F0702030302020204" pitchFamily="66" charset="0"/>
            </a:endParaRPr>
          </a:p>
          <a:p>
            <a:pPr>
              <a:lnSpc>
                <a:spcPct val="150000"/>
              </a:lnSpc>
            </a:pPr>
            <a:r>
              <a:rPr lang="en-US" altLang="zh-CN" sz="3000" b="1" dirty="0">
                <a:latin typeface="Comic Sans MS" panose="030F0702030302020204" pitchFamily="66" charset="0"/>
                <a:cs typeface="Times New Roman" panose="02020603050405020304" pitchFamily="18" charset="0"/>
              </a:rPr>
              <a:t>	</a:t>
            </a:r>
            <a:r>
              <a:rPr lang="en-US" altLang="zh-CN" sz="3000" b="1" dirty="0" smtClean="0">
                <a:latin typeface="Comic Sans MS" panose="030F0702030302020204" pitchFamily="66"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 Neil Armstrong</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552" y="1374267"/>
            <a:ext cx="2403653" cy="2403653"/>
          </a:xfrm>
          <a:prstGeom prst="rect">
            <a:avLst/>
          </a:prstGeom>
        </p:spPr>
      </p:pic>
      <p:grpSp>
        <p:nvGrpSpPr>
          <p:cNvPr id="5" name="组合 4"/>
          <p:cNvGrpSpPr/>
          <p:nvPr/>
        </p:nvGrpSpPr>
        <p:grpSpPr>
          <a:xfrm>
            <a:off x="167170" y="127822"/>
            <a:ext cx="9167416" cy="4896544"/>
            <a:chOff x="3944029" y="2117466"/>
            <a:chExt cx="3550169" cy="1935625"/>
          </a:xfrm>
        </p:grpSpPr>
        <p:sp>
          <p:nvSpPr>
            <p:cNvPr id="6" name="矩形: 圆角 1720"/>
            <p:cNvSpPr/>
            <p:nvPr/>
          </p:nvSpPr>
          <p:spPr>
            <a:xfrm>
              <a:off x="3944029" y="2117466"/>
              <a:ext cx="3374179" cy="1935625"/>
            </a:xfrm>
            <a:prstGeom prst="roundRect">
              <a:avLst>
                <a:gd name="adj" fmla="val 4825"/>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7" name="任意多边形: 形状 1729"/>
            <p:cNvSpPr/>
            <p:nvPr/>
          </p:nvSpPr>
          <p:spPr>
            <a:xfrm>
              <a:off x="4024706" y="3742544"/>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8" name="任意多边形: 形状 1730"/>
            <p:cNvSpPr/>
            <p:nvPr/>
          </p:nvSpPr>
          <p:spPr>
            <a:xfrm flipH="1">
              <a:off x="6860096" y="3691131"/>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grpSp>
          <p:nvGrpSpPr>
            <p:cNvPr id="9" name="组合 8"/>
            <p:cNvGrpSpPr/>
            <p:nvPr/>
          </p:nvGrpSpPr>
          <p:grpSpPr>
            <a:xfrm>
              <a:off x="4028669" y="2163285"/>
              <a:ext cx="3465529" cy="351504"/>
              <a:chOff x="4028669" y="2163285"/>
              <a:chExt cx="3465529" cy="351504"/>
            </a:xfrm>
          </p:grpSpPr>
          <p:sp>
            <p:nvSpPr>
              <p:cNvPr id="12" name="Freeform 1454"/>
              <p:cNvSpPr>
                <a:spLocks noEditPoints="1"/>
              </p:cNvSpPr>
              <p:nvPr/>
            </p:nvSpPr>
            <p:spPr bwMode="auto">
              <a:xfrm>
                <a:off x="4103535" y="2239534"/>
                <a:ext cx="379332" cy="208050"/>
              </a:xfrm>
              <a:custGeom>
                <a:avLst/>
                <a:gdLst>
                  <a:gd name="T0" fmla="*/ 64 w 700"/>
                  <a:gd name="T1" fmla="*/ 318 h 382"/>
                  <a:gd name="T2" fmla="*/ 482 w 700"/>
                  <a:gd name="T3" fmla="*/ 318 h 382"/>
                  <a:gd name="T4" fmla="*/ 482 w 700"/>
                  <a:gd name="T5" fmla="*/ 64 h 382"/>
                  <a:gd name="T6" fmla="*/ 64 w 700"/>
                  <a:gd name="T7" fmla="*/ 64 h 382"/>
                  <a:gd name="T8" fmla="*/ 64 w 700"/>
                  <a:gd name="T9" fmla="*/ 318 h 382"/>
                  <a:gd name="T10" fmla="*/ 668 w 700"/>
                  <a:gd name="T11" fmla="*/ 127 h 382"/>
                  <a:gd name="T12" fmla="*/ 668 w 700"/>
                  <a:gd name="T13" fmla="*/ 64 h 382"/>
                  <a:gd name="T14" fmla="*/ 605 w 700"/>
                  <a:gd name="T15" fmla="*/ 0 h 382"/>
                  <a:gd name="T16" fmla="*/ 64 w 700"/>
                  <a:gd name="T17" fmla="*/ 0 h 382"/>
                  <a:gd name="T18" fmla="*/ 0 w 700"/>
                  <a:gd name="T19" fmla="*/ 64 h 382"/>
                  <a:gd name="T20" fmla="*/ 0 w 700"/>
                  <a:gd name="T21" fmla="*/ 318 h 382"/>
                  <a:gd name="T22" fmla="*/ 64 w 700"/>
                  <a:gd name="T23" fmla="*/ 382 h 382"/>
                  <a:gd name="T24" fmla="*/ 605 w 700"/>
                  <a:gd name="T25" fmla="*/ 382 h 382"/>
                  <a:gd name="T26" fmla="*/ 668 w 700"/>
                  <a:gd name="T27" fmla="*/ 318 h 382"/>
                  <a:gd name="T28" fmla="*/ 668 w 700"/>
                  <a:gd name="T29" fmla="*/ 255 h 382"/>
                  <a:gd name="T30" fmla="*/ 700 w 700"/>
                  <a:gd name="T31" fmla="*/ 223 h 382"/>
                  <a:gd name="T32" fmla="*/ 700 w 700"/>
                  <a:gd name="T33" fmla="*/ 159 h 382"/>
                  <a:gd name="T34" fmla="*/ 668 w 700"/>
                  <a:gd name="T35" fmla="*/ 127 h 382"/>
                  <a:gd name="T36" fmla="*/ 637 w 700"/>
                  <a:gd name="T37" fmla="*/ 159 h 382"/>
                  <a:gd name="T38" fmla="*/ 637 w 700"/>
                  <a:gd name="T39" fmla="*/ 223 h 382"/>
                  <a:gd name="T40" fmla="*/ 637 w 700"/>
                  <a:gd name="T41" fmla="*/ 318 h 382"/>
                  <a:gd name="T42" fmla="*/ 605 w 700"/>
                  <a:gd name="T43" fmla="*/ 350 h 382"/>
                  <a:gd name="T44" fmla="*/ 64 w 700"/>
                  <a:gd name="T45" fmla="*/ 350 h 382"/>
                  <a:gd name="T46" fmla="*/ 32 w 700"/>
                  <a:gd name="T47" fmla="*/ 318 h 382"/>
                  <a:gd name="T48" fmla="*/ 32 w 700"/>
                  <a:gd name="T49" fmla="*/ 64 h 382"/>
                  <a:gd name="T50" fmla="*/ 64 w 700"/>
                  <a:gd name="T51" fmla="*/ 32 h 382"/>
                  <a:gd name="T52" fmla="*/ 605 w 700"/>
                  <a:gd name="T53" fmla="*/ 32 h 382"/>
                  <a:gd name="T54" fmla="*/ 637 w 700"/>
                  <a:gd name="T55" fmla="*/ 64 h 382"/>
                  <a:gd name="T56" fmla="*/ 637 w 700"/>
                  <a:gd name="T57" fmla="*/ 1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0" h="382">
                    <a:moveTo>
                      <a:pt x="64" y="318"/>
                    </a:moveTo>
                    <a:cubicBezTo>
                      <a:pt x="482" y="318"/>
                      <a:pt x="482" y="318"/>
                      <a:pt x="482" y="318"/>
                    </a:cubicBezTo>
                    <a:cubicBezTo>
                      <a:pt x="482" y="64"/>
                      <a:pt x="482" y="64"/>
                      <a:pt x="482" y="64"/>
                    </a:cubicBezTo>
                    <a:cubicBezTo>
                      <a:pt x="64" y="64"/>
                      <a:pt x="64" y="64"/>
                      <a:pt x="64" y="64"/>
                    </a:cubicBezTo>
                    <a:cubicBezTo>
                      <a:pt x="64" y="318"/>
                      <a:pt x="64" y="318"/>
                      <a:pt x="64" y="318"/>
                    </a:cubicBezTo>
                    <a:close/>
                    <a:moveTo>
                      <a:pt x="668" y="127"/>
                    </a:moveTo>
                    <a:cubicBezTo>
                      <a:pt x="668" y="64"/>
                      <a:pt x="668" y="64"/>
                      <a:pt x="668" y="64"/>
                    </a:cubicBezTo>
                    <a:cubicBezTo>
                      <a:pt x="668" y="29"/>
                      <a:pt x="640" y="0"/>
                      <a:pt x="605" y="0"/>
                    </a:cubicBezTo>
                    <a:cubicBezTo>
                      <a:pt x="64" y="0"/>
                      <a:pt x="64" y="0"/>
                      <a:pt x="64" y="0"/>
                    </a:cubicBezTo>
                    <a:cubicBezTo>
                      <a:pt x="29" y="0"/>
                      <a:pt x="0" y="29"/>
                      <a:pt x="0" y="64"/>
                    </a:cubicBezTo>
                    <a:cubicBezTo>
                      <a:pt x="0" y="318"/>
                      <a:pt x="0" y="318"/>
                      <a:pt x="0" y="318"/>
                    </a:cubicBezTo>
                    <a:cubicBezTo>
                      <a:pt x="0" y="353"/>
                      <a:pt x="29" y="382"/>
                      <a:pt x="64" y="382"/>
                    </a:cubicBezTo>
                    <a:cubicBezTo>
                      <a:pt x="605" y="382"/>
                      <a:pt x="605" y="382"/>
                      <a:pt x="605" y="382"/>
                    </a:cubicBezTo>
                    <a:cubicBezTo>
                      <a:pt x="640" y="382"/>
                      <a:pt x="668" y="353"/>
                      <a:pt x="668" y="318"/>
                    </a:cubicBezTo>
                    <a:cubicBezTo>
                      <a:pt x="668" y="255"/>
                      <a:pt x="668" y="255"/>
                      <a:pt x="668" y="255"/>
                    </a:cubicBezTo>
                    <a:cubicBezTo>
                      <a:pt x="686" y="255"/>
                      <a:pt x="700" y="240"/>
                      <a:pt x="700" y="223"/>
                    </a:cubicBezTo>
                    <a:cubicBezTo>
                      <a:pt x="700" y="159"/>
                      <a:pt x="700" y="159"/>
                      <a:pt x="700" y="159"/>
                    </a:cubicBezTo>
                    <a:cubicBezTo>
                      <a:pt x="700" y="142"/>
                      <a:pt x="686" y="127"/>
                      <a:pt x="668" y="127"/>
                    </a:cubicBezTo>
                    <a:close/>
                    <a:moveTo>
                      <a:pt x="637" y="159"/>
                    </a:moveTo>
                    <a:cubicBezTo>
                      <a:pt x="637" y="223"/>
                      <a:pt x="637" y="223"/>
                      <a:pt x="637" y="223"/>
                    </a:cubicBezTo>
                    <a:cubicBezTo>
                      <a:pt x="637" y="318"/>
                      <a:pt x="637" y="318"/>
                      <a:pt x="637" y="318"/>
                    </a:cubicBezTo>
                    <a:cubicBezTo>
                      <a:pt x="637" y="336"/>
                      <a:pt x="622" y="350"/>
                      <a:pt x="605" y="350"/>
                    </a:cubicBezTo>
                    <a:cubicBezTo>
                      <a:pt x="64" y="350"/>
                      <a:pt x="64" y="350"/>
                      <a:pt x="64" y="350"/>
                    </a:cubicBezTo>
                    <a:cubicBezTo>
                      <a:pt x="47" y="350"/>
                      <a:pt x="32" y="336"/>
                      <a:pt x="32" y="318"/>
                    </a:cubicBezTo>
                    <a:cubicBezTo>
                      <a:pt x="32" y="64"/>
                      <a:pt x="32" y="64"/>
                      <a:pt x="32" y="64"/>
                    </a:cubicBezTo>
                    <a:cubicBezTo>
                      <a:pt x="32" y="46"/>
                      <a:pt x="47" y="32"/>
                      <a:pt x="64" y="32"/>
                    </a:cubicBezTo>
                    <a:cubicBezTo>
                      <a:pt x="605" y="32"/>
                      <a:pt x="605" y="32"/>
                      <a:pt x="605" y="32"/>
                    </a:cubicBezTo>
                    <a:cubicBezTo>
                      <a:pt x="622" y="32"/>
                      <a:pt x="637" y="46"/>
                      <a:pt x="637" y="64"/>
                    </a:cubicBezTo>
                    <a:cubicBezTo>
                      <a:pt x="637" y="159"/>
                      <a:pt x="637" y="159"/>
                      <a:pt x="637" y="15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13" name="椭圆 12"/>
              <p:cNvSpPr/>
              <p:nvPr/>
            </p:nvSpPr>
            <p:spPr>
              <a:xfrm>
                <a:off x="6763079" y="2341887"/>
                <a:ext cx="172902" cy="1729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sp>
            <p:nvSpPr>
              <p:cNvPr id="14" name="文本框 1726"/>
              <p:cNvSpPr txBox="1"/>
              <p:nvPr/>
            </p:nvSpPr>
            <p:spPr>
              <a:xfrm>
                <a:off x="6929620" y="2269313"/>
                <a:ext cx="564578" cy="121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solidFill>
                      <a:schemeClr val="tx1">
                        <a:lumMod val="65000"/>
                        <a:lumOff val="35000"/>
                      </a:schemeClr>
                    </a:solidFill>
                    <a:latin typeface="Arial" panose="020B0604020202020204" pitchFamily="34" charset="0"/>
                    <a:cs typeface="Arial" panose="020B0604020202020204" pitchFamily="34" charset="0"/>
                  </a:rPr>
                  <a:t>REC</a:t>
                </a:r>
                <a:endParaRPr lang="zh-CN" altLang="en-US"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任意多边形: 形状 1728"/>
              <p:cNvSpPr/>
              <p:nvPr/>
            </p:nvSpPr>
            <p:spPr>
              <a:xfrm rot="5400000">
                <a:off x="4028669" y="2201795"/>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sp>
            <p:nvSpPr>
              <p:cNvPr id="16" name="任意多边形: 形状 1731"/>
              <p:cNvSpPr/>
              <p:nvPr/>
            </p:nvSpPr>
            <p:spPr>
              <a:xfrm flipH="1" flipV="1">
                <a:off x="6935981" y="2196378"/>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grpSp>
            <p:nvGrpSpPr>
              <p:cNvPr id="17" name="组合 16"/>
              <p:cNvGrpSpPr/>
              <p:nvPr/>
            </p:nvGrpSpPr>
            <p:grpSpPr>
              <a:xfrm>
                <a:off x="4617760" y="2274308"/>
                <a:ext cx="370614" cy="216772"/>
                <a:chOff x="4617760" y="2274308"/>
                <a:chExt cx="370614" cy="216772"/>
              </a:xfrm>
            </p:grpSpPr>
            <p:sp>
              <p:nvSpPr>
                <p:cNvPr id="22" name="矩形 21"/>
                <p:cNvSpPr/>
                <p:nvPr/>
              </p:nvSpPr>
              <p:spPr>
                <a:xfrm>
                  <a:off x="4620495" y="2274308"/>
                  <a:ext cx="261851" cy="1385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endParaRPr>
                </a:p>
              </p:txBody>
            </p:sp>
            <p:sp>
              <p:nvSpPr>
                <p:cNvPr id="23" name="文本框 1756"/>
                <p:cNvSpPr txBox="1"/>
                <p:nvPr/>
              </p:nvSpPr>
              <p:spPr>
                <a:xfrm>
                  <a:off x="4617760" y="2394187"/>
                  <a:ext cx="370614"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chemeClr val="bg1"/>
                      </a:solidFill>
                      <a:latin typeface="Arial" panose="020B0604020202020204" pitchFamily="34" charset="0"/>
                      <a:cs typeface="Arial" panose="020B0604020202020204" pitchFamily="34" charset="0"/>
                    </a:rPr>
                    <a:t>HD</a:t>
                  </a:r>
                  <a:endParaRPr lang="zh-CN" altLang="en-US" sz="1000" b="1">
                    <a:solidFill>
                      <a:schemeClr val="bg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4878939" y="2163285"/>
                <a:ext cx="861587" cy="249525"/>
                <a:chOff x="4511897" y="2163284"/>
                <a:chExt cx="861587" cy="249525"/>
              </a:xfrm>
            </p:grpSpPr>
            <p:sp>
              <p:nvSpPr>
                <p:cNvPr id="19" name="矩形 18"/>
                <p:cNvSpPr/>
                <p:nvPr/>
              </p:nvSpPr>
              <p:spPr>
                <a:xfrm>
                  <a:off x="4620495" y="2274308"/>
                  <a:ext cx="261851" cy="138501"/>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endParaRPr>
                </a:p>
              </p:txBody>
            </p:sp>
            <p:sp>
              <p:nvSpPr>
                <p:cNvPr id="20" name="文本框 1760"/>
                <p:cNvSpPr txBox="1"/>
                <p:nvPr/>
              </p:nvSpPr>
              <p:spPr>
                <a:xfrm>
                  <a:off x="4511897" y="2165276"/>
                  <a:ext cx="348172"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rgbClr val="404040"/>
                      </a:solidFill>
                      <a:latin typeface="Arial" panose="020B0604020202020204" pitchFamily="34" charset="0"/>
                      <a:cs typeface="Arial" panose="020B0604020202020204" pitchFamily="34" charset="0"/>
                    </a:rPr>
                    <a:t>4K</a:t>
                  </a:r>
                  <a:endParaRPr lang="zh-CN" altLang="en-US" sz="1000" b="1">
                    <a:solidFill>
                      <a:srgbClr val="404040"/>
                    </a:solidFill>
                    <a:latin typeface="Arial" panose="020B0604020202020204" pitchFamily="34" charset="0"/>
                    <a:cs typeface="Arial" panose="020B0604020202020204" pitchFamily="34" charset="0"/>
                  </a:endParaRPr>
                </a:p>
              </p:txBody>
            </p:sp>
            <p:sp>
              <p:nvSpPr>
                <p:cNvPr id="21" name="文本框 1761"/>
                <p:cNvSpPr txBox="1"/>
                <p:nvPr/>
              </p:nvSpPr>
              <p:spPr>
                <a:xfrm>
                  <a:off x="4799288" y="2163284"/>
                  <a:ext cx="574196"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rgbClr val="404040"/>
                      </a:solidFill>
                      <a:latin typeface="Arial" panose="020B0604020202020204" pitchFamily="34" charset="0"/>
                      <a:cs typeface="Arial" panose="020B0604020202020204" pitchFamily="34" charset="0"/>
                    </a:rPr>
                    <a:t>25FPS</a:t>
                  </a:r>
                  <a:endParaRPr lang="zh-CN" altLang="en-US" sz="1000" b="1">
                    <a:solidFill>
                      <a:srgbClr val="404040"/>
                    </a:solidFill>
                    <a:latin typeface="Arial" panose="020B0604020202020204" pitchFamily="34" charset="0"/>
                    <a:cs typeface="Arial" panose="020B0604020202020204" pitchFamily="34" charset="0"/>
                  </a:endParaRPr>
                </a:p>
              </p:txBody>
            </p:sp>
          </p:grpSp>
        </p:grpSp>
        <p:sp>
          <p:nvSpPr>
            <p:cNvPr id="10" name="Freeform 1477"/>
            <p:cNvSpPr>
              <a:spLocks noEditPoints="1"/>
            </p:cNvSpPr>
            <p:nvPr/>
          </p:nvSpPr>
          <p:spPr bwMode="auto">
            <a:xfrm flipV="1">
              <a:off x="6813720" y="3749713"/>
              <a:ext cx="231801" cy="129090"/>
            </a:xfrm>
            <a:custGeom>
              <a:avLst/>
              <a:gdLst>
                <a:gd name="T0" fmla="*/ 0 w 1652"/>
                <a:gd name="T1" fmla="*/ 552 h 920"/>
                <a:gd name="T2" fmla="*/ 183 w 1652"/>
                <a:gd name="T3" fmla="*/ 552 h 920"/>
                <a:gd name="T4" fmla="*/ 183 w 1652"/>
                <a:gd name="T5" fmla="*/ 368 h 920"/>
                <a:gd name="T6" fmla="*/ 0 w 1652"/>
                <a:gd name="T7" fmla="*/ 368 h 920"/>
                <a:gd name="T8" fmla="*/ 0 w 1652"/>
                <a:gd name="T9" fmla="*/ 552 h 920"/>
                <a:gd name="T10" fmla="*/ 0 w 1652"/>
                <a:gd name="T11" fmla="*/ 920 h 920"/>
                <a:gd name="T12" fmla="*/ 183 w 1652"/>
                <a:gd name="T13" fmla="*/ 920 h 920"/>
                <a:gd name="T14" fmla="*/ 183 w 1652"/>
                <a:gd name="T15" fmla="*/ 736 h 920"/>
                <a:gd name="T16" fmla="*/ 0 w 1652"/>
                <a:gd name="T17" fmla="*/ 736 h 920"/>
                <a:gd name="T18" fmla="*/ 0 w 1652"/>
                <a:gd name="T19" fmla="*/ 920 h 920"/>
                <a:gd name="T20" fmla="*/ 0 w 1652"/>
                <a:gd name="T21" fmla="*/ 184 h 920"/>
                <a:gd name="T22" fmla="*/ 183 w 1652"/>
                <a:gd name="T23" fmla="*/ 184 h 920"/>
                <a:gd name="T24" fmla="*/ 183 w 1652"/>
                <a:gd name="T25" fmla="*/ 0 h 920"/>
                <a:gd name="T26" fmla="*/ 0 w 1652"/>
                <a:gd name="T27" fmla="*/ 0 h 920"/>
                <a:gd name="T28" fmla="*/ 0 w 1652"/>
                <a:gd name="T29" fmla="*/ 184 h 920"/>
                <a:gd name="T30" fmla="*/ 366 w 1652"/>
                <a:gd name="T31" fmla="*/ 552 h 920"/>
                <a:gd name="T32" fmla="*/ 1652 w 1652"/>
                <a:gd name="T33" fmla="*/ 552 h 920"/>
                <a:gd name="T34" fmla="*/ 1652 w 1652"/>
                <a:gd name="T35" fmla="*/ 368 h 920"/>
                <a:gd name="T36" fmla="*/ 366 w 1652"/>
                <a:gd name="T37" fmla="*/ 368 h 920"/>
                <a:gd name="T38" fmla="*/ 366 w 1652"/>
                <a:gd name="T39" fmla="*/ 552 h 920"/>
                <a:gd name="T40" fmla="*/ 366 w 1652"/>
                <a:gd name="T41" fmla="*/ 920 h 920"/>
                <a:gd name="T42" fmla="*/ 1652 w 1652"/>
                <a:gd name="T43" fmla="*/ 920 h 920"/>
                <a:gd name="T44" fmla="*/ 1652 w 1652"/>
                <a:gd name="T45" fmla="*/ 736 h 920"/>
                <a:gd name="T46" fmla="*/ 366 w 1652"/>
                <a:gd name="T47" fmla="*/ 736 h 920"/>
                <a:gd name="T48" fmla="*/ 366 w 1652"/>
                <a:gd name="T49" fmla="*/ 920 h 920"/>
                <a:gd name="T50" fmla="*/ 366 w 1652"/>
                <a:gd name="T51" fmla="*/ 0 h 920"/>
                <a:gd name="T52" fmla="*/ 366 w 1652"/>
                <a:gd name="T53" fmla="*/ 184 h 920"/>
                <a:gd name="T54" fmla="*/ 1652 w 1652"/>
                <a:gd name="T55" fmla="*/ 184 h 920"/>
                <a:gd name="T56" fmla="*/ 1652 w 1652"/>
                <a:gd name="T57" fmla="*/ 0 h 920"/>
                <a:gd name="T58" fmla="*/ 366 w 1652"/>
                <a:gd name="T5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2" h="920">
                  <a:moveTo>
                    <a:pt x="0" y="552"/>
                  </a:moveTo>
                  <a:lnTo>
                    <a:pt x="183" y="552"/>
                  </a:lnTo>
                  <a:lnTo>
                    <a:pt x="183" y="368"/>
                  </a:lnTo>
                  <a:lnTo>
                    <a:pt x="0" y="368"/>
                  </a:lnTo>
                  <a:lnTo>
                    <a:pt x="0" y="552"/>
                  </a:lnTo>
                  <a:close/>
                  <a:moveTo>
                    <a:pt x="0" y="920"/>
                  </a:moveTo>
                  <a:lnTo>
                    <a:pt x="183" y="920"/>
                  </a:lnTo>
                  <a:lnTo>
                    <a:pt x="183" y="736"/>
                  </a:lnTo>
                  <a:lnTo>
                    <a:pt x="0" y="736"/>
                  </a:lnTo>
                  <a:lnTo>
                    <a:pt x="0" y="920"/>
                  </a:lnTo>
                  <a:close/>
                  <a:moveTo>
                    <a:pt x="0" y="184"/>
                  </a:moveTo>
                  <a:lnTo>
                    <a:pt x="183" y="184"/>
                  </a:lnTo>
                  <a:lnTo>
                    <a:pt x="183" y="0"/>
                  </a:lnTo>
                  <a:lnTo>
                    <a:pt x="0" y="0"/>
                  </a:lnTo>
                  <a:lnTo>
                    <a:pt x="0" y="184"/>
                  </a:lnTo>
                  <a:close/>
                  <a:moveTo>
                    <a:pt x="366" y="552"/>
                  </a:moveTo>
                  <a:lnTo>
                    <a:pt x="1652" y="552"/>
                  </a:lnTo>
                  <a:lnTo>
                    <a:pt x="1652" y="368"/>
                  </a:lnTo>
                  <a:lnTo>
                    <a:pt x="366" y="368"/>
                  </a:lnTo>
                  <a:lnTo>
                    <a:pt x="366" y="552"/>
                  </a:lnTo>
                  <a:close/>
                  <a:moveTo>
                    <a:pt x="366" y="920"/>
                  </a:moveTo>
                  <a:lnTo>
                    <a:pt x="1652" y="920"/>
                  </a:lnTo>
                  <a:lnTo>
                    <a:pt x="1652" y="736"/>
                  </a:lnTo>
                  <a:lnTo>
                    <a:pt x="366" y="736"/>
                  </a:lnTo>
                  <a:lnTo>
                    <a:pt x="366" y="920"/>
                  </a:lnTo>
                  <a:close/>
                  <a:moveTo>
                    <a:pt x="366" y="0"/>
                  </a:moveTo>
                  <a:lnTo>
                    <a:pt x="366" y="184"/>
                  </a:lnTo>
                  <a:lnTo>
                    <a:pt x="1652" y="184"/>
                  </a:lnTo>
                  <a:lnTo>
                    <a:pt x="1652" y="0"/>
                  </a:lnTo>
                  <a:lnTo>
                    <a:pt x="366" y="0"/>
                  </a:lnTo>
                  <a:close/>
                </a:path>
              </a:pathLst>
            </a:custGeom>
            <a:solidFill>
              <a:srgbClr val="40404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文本框 1766"/>
            <p:cNvSpPr txBox="1"/>
            <p:nvPr/>
          </p:nvSpPr>
          <p:spPr>
            <a:xfrm>
              <a:off x="6492702" y="3776526"/>
              <a:ext cx="713657" cy="121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solidFill>
                    <a:schemeClr val="tx1">
                      <a:lumMod val="65000"/>
                      <a:lumOff val="35000"/>
                    </a:schemeClr>
                  </a:solidFill>
                </a:rPr>
                <a:t>MENU</a:t>
              </a:r>
              <a:endParaRPr lang="zh-CN" altLang="en-US" sz="1400" b="1" dirty="0">
                <a:solidFill>
                  <a:schemeClr val="tx1">
                    <a:lumMod val="65000"/>
                    <a:lumOff val="35000"/>
                  </a:schemeClr>
                </a:solidFill>
              </a:endParaRPr>
            </a:p>
          </p:txBody>
        </p:sp>
      </p:grpSp>
      <p:sp>
        <p:nvSpPr>
          <p:cNvPr id="24" name="TextBox 23"/>
          <p:cNvSpPr txBox="1"/>
          <p:nvPr/>
        </p:nvSpPr>
        <p:spPr>
          <a:xfrm>
            <a:off x="539552" y="1096342"/>
            <a:ext cx="5256584" cy="3293209"/>
          </a:xfrm>
          <a:prstGeom prst="rect">
            <a:avLst/>
          </a:prstGeom>
          <a:noFill/>
        </p:spPr>
        <p:txBody>
          <a:bodyPr wrap="square" rtlCol="0">
            <a:spAutoFit/>
          </a:bodyPr>
          <a:lstStyle/>
          <a:p>
            <a:r>
              <a:rPr lang="en-US" altLang="zh-CN" sz="2000" b="1" dirty="0" smtClean="0"/>
              <a:t>The process of China’s space explorations is </a:t>
            </a:r>
            <a:r>
              <a:rPr lang="en-US" altLang="zh-CN" sz="2000" b="1" dirty="0" smtClean="0">
                <a:solidFill>
                  <a:srgbClr val="FF6600"/>
                </a:solidFill>
              </a:rPr>
              <a:t>hard</a:t>
            </a:r>
            <a:r>
              <a:rPr lang="en-US" altLang="zh-CN" sz="2000" b="1" dirty="0" smtClean="0"/>
              <a:t>. Thanks to scientists’ devotion and contributions, we have gained </a:t>
            </a:r>
            <a:r>
              <a:rPr lang="en-US" altLang="zh-CN" sz="2000" b="1" dirty="0" smtClean="0">
                <a:solidFill>
                  <a:srgbClr val="FF0000"/>
                </a:solidFill>
              </a:rPr>
              <a:t>remarkable </a:t>
            </a:r>
            <a:r>
              <a:rPr lang="en-US" altLang="zh-CN" sz="2000" b="1" dirty="0" smtClean="0"/>
              <a:t>and </a:t>
            </a:r>
            <a:r>
              <a:rPr lang="en-US" altLang="zh-CN" sz="2000" b="1" dirty="0" smtClean="0">
                <a:solidFill>
                  <a:srgbClr val="FF0000"/>
                </a:solidFill>
              </a:rPr>
              <a:t>surprising</a:t>
            </a:r>
            <a:r>
              <a:rPr lang="en-US" altLang="zh-CN" sz="2000" b="1" dirty="0" smtClean="0"/>
              <a:t> achievements.  </a:t>
            </a:r>
            <a:endParaRPr lang="en-US" altLang="zh-CN" sz="2000" b="1" dirty="0" smtClean="0"/>
          </a:p>
          <a:p>
            <a:endParaRPr lang="en-US" altLang="zh-CN" sz="2000" b="1" dirty="0" smtClean="0"/>
          </a:p>
          <a:p>
            <a:r>
              <a:rPr lang="en-US" altLang="zh-CN" sz="2000" b="1" dirty="0" smtClean="0"/>
              <a:t>Nowadays, there is an activity titled “ </a:t>
            </a:r>
            <a:r>
              <a:rPr lang="en-US" altLang="zh-CN" sz="2000" b="1" dirty="0" smtClean="0">
                <a:solidFill>
                  <a:srgbClr val="339966"/>
                </a:solidFill>
              </a:rPr>
              <a:t>I say something to CNSA</a:t>
            </a:r>
            <a:r>
              <a:rPr lang="en-US" altLang="zh-CN" sz="2000" b="1" dirty="0" smtClean="0"/>
              <a:t>.” </a:t>
            </a:r>
            <a:endParaRPr lang="en-US" altLang="zh-CN" sz="2000" b="1" dirty="0" smtClean="0"/>
          </a:p>
          <a:p>
            <a:endParaRPr lang="en-US" altLang="zh-CN" sz="2000" b="1" dirty="0"/>
          </a:p>
          <a:p>
            <a:r>
              <a:rPr lang="en-US" altLang="zh-CN" sz="2000" b="1" dirty="0" smtClean="0"/>
              <a:t>As a teenager, </a:t>
            </a:r>
            <a:r>
              <a:rPr lang="en-US" altLang="zh-CN" sz="2400" b="1" dirty="0" smtClean="0">
                <a:solidFill>
                  <a:srgbClr val="7030A0"/>
                </a:solidFill>
              </a:rPr>
              <a:t>what would you say and why do you say so?</a:t>
            </a:r>
            <a:endParaRPr lang="en-US" altLang="zh-CN" sz="2000" b="1" dirty="0" smtClean="0">
              <a:solidFill>
                <a:srgbClr val="7030A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4283968" cy="5143500"/>
          </a:xfrm>
          <a:prstGeom prst="rect">
            <a:avLst/>
          </a:prstGeom>
        </p:spPr>
      </p:pic>
      <p:sp>
        <p:nvSpPr>
          <p:cNvPr id="5" name="矩形 4"/>
          <p:cNvSpPr/>
          <p:nvPr/>
        </p:nvSpPr>
        <p:spPr>
          <a:xfrm>
            <a:off x="4686008" y="1707654"/>
            <a:ext cx="3856761"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6310"/>
            <a:ext cx="9158165" cy="5149809"/>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9107" r="11515"/>
          <a:stretch>
            <a:fillRect/>
          </a:stretch>
        </p:blipFill>
        <p:spPr>
          <a:xfrm>
            <a:off x="320604" y="494928"/>
            <a:ext cx="2600111" cy="288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251291" y="3209094"/>
            <a:ext cx="2669424" cy="707886"/>
          </a:xfrm>
          <a:prstGeom prst="rect">
            <a:avLst/>
          </a:prstGeom>
          <a:solidFill>
            <a:schemeClr val="bg2"/>
          </a:solidFill>
        </p:spPr>
        <p:txBody>
          <a:bodyPr wrap="square" rtlCol="0">
            <a:spAutoFit/>
          </a:bodyPr>
          <a:lstStyle/>
          <a:p>
            <a:pPr algn="ctr"/>
            <a:r>
              <a:rPr lang="en-US" altLang="zh-CN" sz="2000" b="1" dirty="0" smtClean="0"/>
              <a:t>Yuri </a:t>
            </a:r>
            <a:r>
              <a:rPr lang="en-US" altLang="zh-CN" sz="2000" b="1" dirty="0"/>
              <a:t>Gagarin, </a:t>
            </a:r>
            <a:endParaRPr lang="en-US" altLang="zh-CN" sz="2000" b="1" dirty="0" smtClean="0"/>
          </a:p>
          <a:p>
            <a:pPr algn="ctr"/>
            <a:r>
              <a:rPr lang="en-US" altLang="zh-CN" sz="2000" b="1" dirty="0" smtClean="0"/>
              <a:t>the </a:t>
            </a:r>
            <a:r>
              <a:rPr lang="en-US" altLang="zh-CN" sz="2000" b="1" dirty="0"/>
              <a:t>Soviet Union</a:t>
            </a:r>
            <a:endParaRPr lang="zh-CN" altLang="en-US" sz="2000" b="1" dirty="0"/>
          </a:p>
        </p:txBody>
      </p:sp>
      <p:sp>
        <p:nvSpPr>
          <p:cNvPr id="6" name="圆角矩形 5"/>
          <p:cNvSpPr/>
          <p:nvPr/>
        </p:nvSpPr>
        <p:spPr>
          <a:xfrm>
            <a:off x="275993" y="4021698"/>
            <a:ext cx="2570020" cy="657663"/>
          </a:xfrm>
          <a:prstGeom prst="roundRect">
            <a:avLst/>
          </a:prstGeom>
          <a:solidFill>
            <a:schemeClr val="accent2">
              <a:lumMod val="20000"/>
              <a:lumOff val="80000"/>
            </a:schemeClr>
          </a:solidFill>
          <a:ln w="3810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600" b="1" dirty="0">
                <a:solidFill>
                  <a:srgbClr val="3333FF"/>
                </a:solidFill>
                <a:latin typeface="Comic Sans MS" panose="030F0702030302020204" pitchFamily="66" charset="0"/>
              </a:rPr>
              <a:t>t</a:t>
            </a:r>
            <a:r>
              <a:rPr lang="en-US" altLang="zh-CN" sz="1600" b="1" dirty="0" smtClean="0">
                <a:solidFill>
                  <a:srgbClr val="3333FF"/>
                </a:solidFill>
                <a:latin typeface="Comic Sans MS" panose="030F0702030302020204" pitchFamily="66" charset="0"/>
              </a:rPr>
              <a:t>he first man to travel into space in 1961</a:t>
            </a:r>
            <a:endParaRPr lang="zh-CN" altLang="en-US" sz="1600" b="1" dirty="0">
              <a:solidFill>
                <a:srgbClr val="3333FF"/>
              </a:solidFill>
              <a:latin typeface="Comic Sans MS" panose="030F0702030302020204" pitchFamily="66" charset="0"/>
            </a:endParaRPr>
          </a:p>
        </p:txBody>
      </p:sp>
      <p:sp>
        <p:nvSpPr>
          <p:cNvPr id="8" name="圆角矩形 7"/>
          <p:cNvSpPr/>
          <p:nvPr/>
        </p:nvSpPr>
        <p:spPr>
          <a:xfrm>
            <a:off x="6176543" y="4086673"/>
            <a:ext cx="2669424" cy="657663"/>
          </a:xfrm>
          <a:prstGeom prst="roundRect">
            <a:avLst/>
          </a:prstGeom>
          <a:solidFill>
            <a:schemeClr val="accent6">
              <a:lumMod val="20000"/>
              <a:lumOff val="80000"/>
            </a:schemeClr>
          </a:solidFill>
          <a:ln w="38100">
            <a:solidFill>
              <a:schemeClr val="accent6">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600" b="1" dirty="0">
                <a:solidFill>
                  <a:srgbClr val="3333FF"/>
                </a:solidFill>
                <a:latin typeface="Comic Sans MS" panose="030F0702030302020204" pitchFamily="66" charset="0"/>
              </a:rPr>
              <a:t>t</a:t>
            </a:r>
            <a:r>
              <a:rPr lang="en-US" altLang="zh-CN" sz="1600" b="1" dirty="0" smtClean="0">
                <a:solidFill>
                  <a:srgbClr val="3333FF"/>
                </a:solidFill>
                <a:latin typeface="Comic Sans MS" panose="030F0702030302020204" pitchFamily="66" charset="0"/>
              </a:rPr>
              <a:t>he first person to walk on the moon in 1969</a:t>
            </a:r>
            <a:endParaRPr lang="zh-CN" altLang="en-US" sz="1600" b="1" dirty="0">
              <a:solidFill>
                <a:srgbClr val="3333FF"/>
              </a:solidFill>
              <a:latin typeface="Comic Sans MS" panose="030F0702030302020204" pitchFamily="66"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671" y="517861"/>
            <a:ext cx="2736304" cy="29803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267280" y="3263645"/>
            <a:ext cx="2565085" cy="707886"/>
          </a:xfrm>
          <a:prstGeom prst="rect">
            <a:avLst/>
          </a:prstGeom>
          <a:solidFill>
            <a:schemeClr val="bg2"/>
          </a:solidFill>
        </p:spPr>
        <p:txBody>
          <a:bodyPr wrap="square" rtlCol="0">
            <a:spAutoFit/>
          </a:bodyPr>
          <a:lstStyle/>
          <a:p>
            <a:pPr algn="ctr"/>
            <a:r>
              <a:rPr lang="en-US" altLang="zh-CN" sz="2000" b="1" dirty="0" smtClean="0"/>
              <a:t>Neil Armstrong,</a:t>
            </a:r>
            <a:endParaRPr lang="en-US" altLang="zh-CN" sz="2000" b="1" dirty="0" smtClean="0"/>
          </a:p>
          <a:p>
            <a:pPr algn="ctr"/>
            <a:r>
              <a:rPr lang="en-US" altLang="zh-CN" sz="2000" b="1" dirty="0" smtClean="0"/>
              <a:t>the US</a:t>
            </a:r>
            <a:endParaRPr lang="zh-CN" altLang="en-US" sz="2000" b="1" dirty="0"/>
          </a:p>
        </p:txBody>
      </p:sp>
      <p:sp>
        <p:nvSpPr>
          <p:cNvPr id="10" name="爆炸形 1 9"/>
          <p:cNvSpPr/>
          <p:nvPr/>
        </p:nvSpPr>
        <p:spPr>
          <a:xfrm>
            <a:off x="2888014" y="843558"/>
            <a:ext cx="3260956" cy="169303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99065" y="1356080"/>
            <a:ext cx="2304256" cy="584775"/>
          </a:xfrm>
          <a:prstGeom prst="rect">
            <a:avLst/>
          </a:prstGeom>
          <a:noFill/>
        </p:spPr>
        <p:txBody>
          <a:bodyPr wrap="square" rtlCol="0">
            <a:spAutoFit/>
          </a:bodyPr>
          <a:lstStyle/>
          <a:p>
            <a:r>
              <a:rPr lang="en-US" altLang="zh-CN" sz="3200" b="1" dirty="0">
                <a:solidFill>
                  <a:srgbClr val="FF0000"/>
                </a:solidFill>
                <a:latin typeface="Comic Sans MS" panose="030F0702030302020204" pitchFamily="66" charset="0"/>
              </a:rPr>
              <a:t>a</a:t>
            </a:r>
            <a:r>
              <a:rPr lang="en-US" altLang="zh-CN" sz="3200" b="1" dirty="0" smtClean="0">
                <a:solidFill>
                  <a:srgbClr val="FF0000"/>
                </a:solidFill>
                <a:latin typeface="Comic Sans MS" panose="030F0702030302020204" pitchFamily="66" charset="0"/>
              </a:rPr>
              <a:t>stronaut</a:t>
            </a:r>
            <a:endParaRPr lang="zh-CN" altLang="en-US" sz="3200" b="1" dirty="0">
              <a:solidFill>
                <a:srgbClr val="FF0000"/>
              </a:solidFill>
              <a:latin typeface="Comic Sans MS" panose="030F0702030302020204" pitchFamily="66" charset="0"/>
            </a:endParaRPr>
          </a:p>
        </p:txBody>
      </p:sp>
      <p:sp>
        <p:nvSpPr>
          <p:cNvPr id="12" name="爆炸形 1 11"/>
          <p:cNvSpPr/>
          <p:nvPr/>
        </p:nvSpPr>
        <p:spPr>
          <a:xfrm>
            <a:off x="2920715" y="2787775"/>
            <a:ext cx="3260956" cy="1693034"/>
          </a:xfrm>
          <a:prstGeom prst="irregularSeal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687097" y="3341904"/>
            <a:ext cx="1728192" cy="584775"/>
          </a:xfrm>
          <a:prstGeom prst="rect">
            <a:avLst/>
          </a:prstGeom>
          <a:noFill/>
        </p:spPr>
        <p:txBody>
          <a:bodyPr wrap="square" rtlCol="0">
            <a:spAutoFit/>
          </a:bodyPr>
          <a:lstStyle/>
          <a:p>
            <a:r>
              <a:rPr lang="en-US" altLang="zh-CN" sz="3200" b="1" dirty="0" smtClean="0">
                <a:solidFill>
                  <a:srgbClr val="FF0000"/>
                </a:solidFill>
                <a:latin typeface="Comic Sans MS" panose="030F0702030302020204" pitchFamily="66" charset="0"/>
              </a:rPr>
              <a:t>pioneer</a:t>
            </a:r>
            <a:endParaRPr lang="zh-CN" altLang="en-US" sz="32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P spid="10"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8218" y="0"/>
            <a:ext cx="9135781" cy="5143500"/>
          </a:xfrm>
          <a:prstGeom prst="rect">
            <a:avLst/>
          </a:prstGeom>
        </p:spPr>
      </p:pic>
      <p:sp>
        <p:nvSpPr>
          <p:cNvPr id="6" name="TextBox 5"/>
          <p:cNvSpPr txBox="1"/>
          <p:nvPr/>
        </p:nvSpPr>
        <p:spPr>
          <a:xfrm>
            <a:off x="1907704" y="195486"/>
            <a:ext cx="7056784" cy="1569660"/>
          </a:xfrm>
          <a:prstGeom prst="rect">
            <a:avLst/>
          </a:prstGeom>
          <a:solidFill>
            <a:schemeClr val="tx1">
              <a:alpha val="25000"/>
            </a:schemeClr>
          </a:solidFill>
        </p:spPr>
        <p:txBody>
          <a:bodyPr wrap="square" rtlCol="0">
            <a:spAutoFit/>
          </a:bodyPr>
          <a:lstStyle/>
          <a:p>
            <a:r>
              <a:rPr lang="en-US" altLang="zh-CN" sz="2400" b="1" i="1" dirty="0" smtClean="0">
                <a:solidFill>
                  <a:schemeClr val="bg1"/>
                </a:solidFill>
                <a:latin typeface="Meiryo" pitchFamily="34" charset="-128"/>
                <a:ea typeface="Meiryo" pitchFamily="34" charset="-128"/>
                <a:cs typeface="Meiryo" pitchFamily="34" charset="-128"/>
              </a:rPr>
              <a:t>When you are looking up at the stars/universe, are you curious about the unknown universe? Are you feel lonely and down? </a:t>
            </a:r>
            <a:endParaRPr lang="zh-CN" altLang="en-US" sz="2400" b="1" i="1" dirty="0">
              <a:solidFill>
                <a:schemeClr val="bg1"/>
              </a:solidFill>
              <a:latin typeface="Meiryo" pitchFamily="34" charset="-128"/>
              <a:ea typeface="Meiryo" pitchFamily="34" charset="-128"/>
              <a:cs typeface="Meiryo" pitchFamily="34" charset="-128"/>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5" name="TextBox 4"/>
          <p:cNvSpPr txBox="1"/>
          <p:nvPr/>
        </p:nvSpPr>
        <p:spPr>
          <a:xfrm>
            <a:off x="1205243" y="1170844"/>
            <a:ext cx="6840760" cy="830997"/>
          </a:xfrm>
          <a:prstGeom prst="rect">
            <a:avLst/>
          </a:prstGeom>
          <a:noFill/>
          <a:ln w="38100">
            <a:solidFill>
              <a:srgbClr val="FFFF00"/>
            </a:solidFill>
          </a:ln>
        </p:spPr>
        <p:txBody>
          <a:bodyPr wrap="square" rtlCol="0">
            <a:spAutoFit/>
          </a:bodyPr>
          <a:lstStyle/>
          <a:p>
            <a:pPr algn="ctr"/>
            <a:r>
              <a:rPr lang="en-US" altLang="zh-CN" sz="4800" dirty="0" smtClean="0">
                <a:solidFill>
                  <a:schemeClr val="bg1"/>
                </a:solidFill>
                <a:latin typeface="Impact" panose="020B0806030902050204" pitchFamily="34" charset="0"/>
              </a:rPr>
              <a:t>Space: the Final Frontier</a:t>
            </a:r>
            <a:endParaRPr lang="zh-CN" altLang="en-US" sz="4800" dirty="0">
              <a:solidFill>
                <a:schemeClr val="bg1"/>
              </a:solidFill>
              <a:latin typeface="Impact" panose="020B0806030902050204" pitchFamily="34" charset="0"/>
            </a:endParaRPr>
          </a:p>
        </p:txBody>
      </p:sp>
      <p:pic>
        <p:nvPicPr>
          <p:cNvPr id="2" name="图片 1" descr="水印"/>
          <p:cNvPicPr>
            <a:picLocks noChangeAspect="1"/>
          </p:cNvPicPr>
          <p:nvPr userDrawn="1"/>
        </p:nvPicPr>
        <p:blipFill>
          <a:blip r:embed="rId2">
            <a:lum bright="70000" contrast="-70000"/>
          </a:blip>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8218" y="0"/>
            <a:ext cx="9135781" cy="5143500"/>
          </a:xfrm>
          <a:prstGeom prst="rect">
            <a:avLst/>
          </a:prstGeom>
        </p:spPr>
      </p:pic>
      <p:sp>
        <p:nvSpPr>
          <p:cNvPr id="7" name="矩形 6"/>
          <p:cNvSpPr/>
          <p:nvPr/>
        </p:nvSpPr>
        <p:spPr>
          <a:xfrm>
            <a:off x="251520" y="247106"/>
            <a:ext cx="8784974" cy="4700908"/>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987824" y="263201"/>
            <a:ext cx="5904656" cy="769441"/>
          </a:xfrm>
          <a:prstGeom prst="rect">
            <a:avLst/>
          </a:prstGeom>
          <a:noFill/>
          <a:ln w="38100">
            <a:solidFill>
              <a:srgbClr val="FFFF00"/>
            </a:solidFill>
          </a:ln>
        </p:spPr>
        <p:txBody>
          <a:bodyPr wrap="square" rtlCol="0">
            <a:spAutoFit/>
          </a:bodyPr>
          <a:lstStyle/>
          <a:p>
            <a:pPr algn="ctr"/>
            <a:r>
              <a:rPr lang="en-US" altLang="zh-CN" sz="4400" dirty="0" smtClean="0">
                <a:solidFill>
                  <a:schemeClr val="bg1"/>
                </a:solidFill>
                <a:latin typeface="Impact" panose="020B0806030902050204" pitchFamily="34" charset="0"/>
              </a:rPr>
              <a:t>Space: the Final Frontier</a:t>
            </a:r>
            <a:endParaRPr lang="zh-CN" altLang="en-US" sz="4400" dirty="0">
              <a:solidFill>
                <a:schemeClr val="bg1"/>
              </a:solidFill>
              <a:latin typeface="Impact" panose="020B080603090205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20" y="791938"/>
            <a:ext cx="2500683" cy="3796036"/>
          </a:xfrm>
          <a:prstGeom prst="rect">
            <a:avLst/>
          </a:prstGeom>
        </p:spPr>
      </p:pic>
      <p:sp>
        <p:nvSpPr>
          <p:cNvPr id="3" name="TextBox 2"/>
          <p:cNvSpPr txBox="1"/>
          <p:nvPr/>
        </p:nvSpPr>
        <p:spPr>
          <a:xfrm>
            <a:off x="3635896" y="1637401"/>
            <a:ext cx="4937803" cy="2554545"/>
          </a:xfrm>
          <a:prstGeom prst="rect">
            <a:avLst/>
          </a:prstGeom>
          <a:noFill/>
        </p:spPr>
        <p:txBody>
          <a:bodyPr wrap="square" rtlCol="0">
            <a:spAutoFit/>
          </a:bodyPr>
          <a:lstStyle/>
          <a:p>
            <a:pPr>
              <a:lnSpc>
                <a:spcPts val="3200"/>
              </a:lnSpc>
            </a:pPr>
            <a:r>
              <a:rPr lang="en-US" altLang="zh-CN" sz="2200" b="1" dirty="0" smtClean="0">
                <a:solidFill>
                  <a:srgbClr val="FFFF00"/>
                </a:solidFill>
              </a:rPr>
              <a:t>Space, the final frontier</a:t>
            </a:r>
            <a:r>
              <a:rPr lang="en-US" altLang="zh-CN" sz="2200" b="1" dirty="0" smtClean="0">
                <a:solidFill>
                  <a:schemeClr val="bg1"/>
                </a:solidFill>
              </a:rPr>
              <a:t>. These are the voyages of the starship </a:t>
            </a:r>
            <a:r>
              <a:rPr lang="en-US" altLang="zh-CN" sz="2200" b="1" i="1" dirty="0" smtClean="0">
                <a:solidFill>
                  <a:schemeClr val="bg1"/>
                </a:solidFill>
              </a:rPr>
              <a:t>Enterprise</a:t>
            </a:r>
            <a:r>
              <a:rPr lang="en-US" altLang="zh-CN" sz="2200" b="1" dirty="0" smtClean="0">
                <a:solidFill>
                  <a:schemeClr val="bg1"/>
                </a:solidFill>
              </a:rPr>
              <a:t>. Its continuing mission, to explore strange new worlds, to seek out new life and civilizations, to boldly go where no man had gone before. </a:t>
            </a:r>
            <a:endParaRPr lang="zh-CN" altLang="en-US" sz="2200" b="1" dirty="0">
              <a:solidFill>
                <a:schemeClr val="bg1"/>
              </a:solidFill>
            </a:endParaRPr>
          </a:p>
        </p:txBody>
      </p:sp>
      <p:sp>
        <p:nvSpPr>
          <p:cNvPr id="6" name="云形标注 5"/>
          <p:cNvSpPr/>
          <p:nvPr/>
        </p:nvSpPr>
        <p:spPr>
          <a:xfrm>
            <a:off x="2771799" y="1241375"/>
            <a:ext cx="6264695" cy="3346599"/>
          </a:xfrm>
          <a:prstGeom prst="cloudCallout">
            <a:avLst>
              <a:gd name="adj1" fmla="val -63139"/>
              <a:gd name="adj2" fmla="val 31809"/>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sp>
        <p:nvSpPr>
          <p:cNvPr id="8" name="矩形 7"/>
          <p:cNvSpPr/>
          <p:nvPr/>
        </p:nvSpPr>
        <p:spPr>
          <a:xfrm>
            <a:off x="256331" y="116921"/>
            <a:ext cx="8623117" cy="4824536"/>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87624" y="123478"/>
            <a:ext cx="6840760" cy="707886"/>
          </a:xfrm>
          <a:prstGeom prst="rect">
            <a:avLst/>
          </a:prstGeom>
          <a:noFill/>
          <a:ln w="38100">
            <a:solidFill>
              <a:srgbClr val="FFFF00"/>
            </a:solidFill>
          </a:ln>
        </p:spPr>
        <p:txBody>
          <a:bodyPr wrap="square" rtlCol="0">
            <a:spAutoFit/>
          </a:bodyPr>
          <a:lstStyle/>
          <a:p>
            <a:pPr algn="ctr"/>
            <a:r>
              <a:rPr lang="en-US" altLang="zh-CN" sz="4000" dirty="0" smtClean="0">
                <a:solidFill>
                  <a:schemeClr val="bg1"/>
                </a:solidFill>
                <a:latin typeface="Impact" panose="020B0806030902050204" pitchFamily="34" charset="0"/>
              </a:rPr>
              <a:t>Space: the Final Frontier</a:t>
            </a:r>
            <a:endParaRPr lang="zh-CN" altLang="en-US" sz="4000" dirty="0">
              <a:solidFill>
                <a:schemeClr val="bg1"/>
              </a:solidFill>
              <a:latin typeface="Impact" panose="020B0806030902050204" pitchFamily="34" charset="0"/>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 y="1169995"/>
            <a:ext cx="2603529" cy="212183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200758"/>
            <a:ext cx="2758578" cy="209573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194753"/>
            <a:ext cx="2795280" cy="2130176"/>
          </a:xfrm>
          <a:prstGeom prst="rect">
            <a:avLst/>
          </a:prstGeom>
        </p:spPr>
      </p:pic>
      <p:sp>
        <p:nvSpPr>
          <p:cNvPr id="12" name="TextBox 11"/>
          <p:cNvSpPr txBox="1"/>
          <p:nvPr/>
        </p:nvSpPr>
        <p:spPr>
          <a:xfrm>
            <a:off x="201253" y="3147814"/>
            <a:ext cx="2583579" cy="830997"/>
          </a:xfrm>
          <a:prstGeom prst="rect">
            <a:avLst/>
          </a:prstGeom>
          <a:solidFill>
            <a:schemeClr val="tx1">
              <a:lumMod val="50000"/>
              <a:lumOff val="50000"/>
            </a:schemeClr>
          </a:solidFill>
        </p:spPr>
        <p:txBody>
          <a:bodyPr wrap="square" rtlCol="0">
            <a:spAutoFit/>
          </a:bodyPr>
          <a:lstStyle/>
          <a:p>
            <a:r>
              <a:rPr lang="en-US" altLang="zh-CN" sz="2400" b="1" dirty="0">
                <a:solidFill>
                  <a:schemeClr val="bg1"/>
                </a:solidFill>
              </a:rPr>
              <a:t>m</a:t>
            </a:r>
            <a:r>
              <a:rPr lang="en-US" altLang="zh-CN" sz="2400" b="1" dirty="0" smtClean="0">
                <a:solidFill>
                  <a:schemeClr val="bg1"/>
                </a:solidFill>
              </a:rPr>
              <a:t>an’s first success moon spacewalk </a:t>
            </a:r>
            <a:endParaRPr lang="zh-CN" altLang="en-US" sz="2400" b="1" dirty="0">
              <a:solidFill>
                <a:schemeClr val="bg1"/>
              </a:solidFill>
            </a:endParaRPr>
          </a:p>
        </p:txBody>
      </p:sp>
      <p:sp>
        <p:nvSpPr>
          <p:cNvPr id="13" name="TextBox 12"/>
          <p:cNvSpPr txBox="1"/>
          <p:nvPr/>
        </p:nvSpPr>
        <p:spPr>
          <a:xfrm>
            <a:off x="3099143" y="3180913"/>
            <a:ext cx="2748174" cy="830997"/>
          </a:xfrm>
          <a:prstGeom prst="rect">
            <a:avLst/>
          </a:prstGeom>
          <a:solidFill>
            <a:schemeClr val="tx1">
              <a:lumMod val="50000"/>
              <a:lumOff val="50000"/>
            </a:schemeClr>
          </a:solidFill>
        </p:spPr>
        <p:txBody>
          <a:bodyPr wrap="square" rtlCol="0">
            <a:spAutoFit/>
          </a:bodyPr>
          <a:lstStyle/>
          <a:p>
            <a:r>
              <a:rPr lang="en-US" altLang="zh-CN" sz="2400" b="1" dirty="0" smtClean="0">
                <a:solidFill>
                  <a:schemeClr val="bg1"/>
                </a:solidFill>
              </a:rPr>
              <a:t>America's challenger exploded</a:t>
            </a:r>
            <a:endParaRPr lang="zh-CN" altLang="en-US" sz="2400" b="1" dirty="0">
              <a:solidFill>
                <a:schemeClr val="bg1"/>
              </a:solidFill>
            </a:endParaRPr>
          </a:p>
        </p:txBody>
      </p:sp>
      <p:sp>
        <p:nvSpPr>
          <p:cNvPr id="14" name="TextBox 13"/>
          <p:cNvSpPr txBox="1"/>
          <p:nvPr/>
        </p:nvSpPr>
        <p:spPr>
          <a:xfrm>
            <a:off x="6156176" y="3180913"/>
            <a:ext cx="2748174" cy="830997"/>
          </a:xfrm>
          <a:prstGeom prst="rect">
            <a:avLst/>
          </a:prstGeom>
          <a:solidFill>
            <a:schemeClr val="tx1">
              <a:lumMod val="50000"/>
              <a:lumOff val="50000"/>
            </a:schemeClr>
          </a:solidFill>
        </p:spPr>
        <p:txBody>
          <a:bodyPr wrap="square" rtlCol="0">
            <a:spAutoFit/>
          </a:bodyPr>
          <a:lstStyle/>
          <a:p>
            <a:r>
              <a:rPr lang="en-US" altLang="zh-CN" sz="2400" b="1" dirty="0" smtClean="0">
                <a:solidFill>
                  <a:schemeClr val="bg1"/>
                </a:solidFill>
              </a:rPr>
              <a:t>China Jada Rabbit on the moon </a:t>
            </a:r>
            <a:endParaRPr lang="zh-CN" altLang="en-US" sz="2400" b="1" dirty="0">
              <a:solidFill>
                <a:schemeClr val="bg1"/>
              </a:solidFill>
            </a:endParaRPr>
          </a:p>
        </p:txBody>
      </p:sp>
      <p:sp>
        <p:nvSpPr>
          <p:cNvPr id="15" name="TextBox 14"/>
          <p:cNvSpPr txBox="1"/>
          <p:nvPr/>
        </p:nvSpPr>
        <p:spPr>
          <a:xfrm>
            <a:off x="279689" y="4142308"/>
            <a:ext cx="7847082" cy="830997"/>
          </a:xfrm>
          <a:prstGeom prst="rect">
            <a:avLst/>
          </a:prstGeom>
          <a:solidFill>
            <a:schemeClr val="accent1">
              <a:lumMod val="50000"/>
            </a:schemeClr>
          </a:solidFill>
        </p:spPr>
        <p:txBody>
          <a:bodyPr wrap="square" rtlCol="0">
            <a:spAutoFit/>
          </a:bodyPr>
          <a:lstStyle/>
          <a:p>
            <a:pPr algn="ctr"/>
            <a:r>
              <a:rPr lang="en-US" altLang="zh-CN" sz="2400" b="1" dirty="0" smtClean="0">
                <a:solidFill>
                  <a:schemeClr val="bg1"/>
                </a:solidFill>
                <a:latin typeface="Comic Sans MS" panose="030F0702030302020204" pitchFamily="66" charset="0"/>
              </a:rPr>
              <a:t>According to the </a:t>
            </a:r>
            <a:r>
              <a:rPr lang="en-US" altLang="zh-CN" sz="2400" b="1" dirty="0">
                <a:solidFill>
                  <a:schemeClr val="bg1"/>
                </a:solidFill>
                <a:latin typeface="Comic Sans MS" panose="030F0702030302020204" pitchFamily="66" charset="0"/>
              </a:rPr>
              <a:t>title </a:t>
            </a:r>
            <a:r>
              <a:rPr lang="en-US" altLang="zh-CN" sz="2400" b="1" dirty="0" smtClean="0">
                <a:solidFill>
                  <a:schemeClr val="bg1"/>
                </a:solidFill>
                <a:latin typeface="Comic Sans MS" panose="030F0702030302020204" pitchFamily="66" charset="0"/>
              </a:rPr>
              <a:t>and illustrations, can you infer what the passage include? </a:t>
            </a:r>
            <a:endParaRPr lang="zh-CN" altLang="en-US" sz="2400" b="1" dirty="0">
              <a:solidFill>
                <a:schemeClr val="bg1"/>
              </a:solidFill>
              <a:latin typeface="Comic Sans MS" panose="030F0702030302020204" pitchFamily="66" charset="0"/>
            </a:endParaRPr>
          </a:p>
        </p:txBody>
      </p:sp>
      <p:sp>
        <p:nvSpPr>
          <p:cNvPr id="16" name="椭圆 15"/>
          <p:cNvSpPr/>
          <p:nvPr/>
        </p:nvSpPr>
        <p:spPr>
          <a:xfrm>
            <a:off x="171678" y="1936641"/>
            <a:ext cx="260353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achievements</a:t>
            </a:r>
            <a:endParaRPr lang="zh-CN" altLang="en-US" sz="2800" b="1" dirty="0"/>
          </a:p>
        </p:txBody>
      </p:sp>
      <p:sp>
        <p:nvSpPr>
          <p:cNvPr id="17" name="椭圆 16"/>
          <p:cNvSpPr/>
          <p:nvPr/>
        </p:nvSpPr>
        <p:spPr>
          <a:xfrm>
            <a:off x="3184776" y="1936641"/>
            <a:ext cx="260353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a</a:t>
            </a:r>
            <a:r>
              <a:rPr lang="en-US" altLang="zh-CN" sz="2800" b="1" dirty="0" smtClean="0"/>
              <a:t>ccidents/challenges</a:t>
            </a:r>
            <a:endParaRPr lang="en-US" altLang="zh-CN" sz="2800" b="1" dirty="0" smtClean="0"/>
          </a:p>
        </p:txBody>
      </p:sp>
      <p:sp>
        <p:nvSpPr>
          <p:cNvPr id="18" name="椭圆 17"/>
          <p:cNvSpPr/>
          <p:nvPr/>
        </p:nvSpPr>
        <p:spPr>
          <a:xfrm>
            <a:off x="6275918" y="1927423"/>
            <a:ext cx="260353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China’s progress</a:t>
            </a:r>
            <a:endParaRPr lang="zh-CN" altLang="en-US" sz="2800" b="1" dirty="0"/>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17503" t="2401" r="13297" b="8243"/>
          <a:stretch>
            <a:fillRect/>
          </a:stretch>
        </p:blipFill>
        <p:spPr>
          <a:xfrm>
            <a:off x="8138290" y="3888211"/>
            <a:ext cx="700557" cy="1193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randombar(horizont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b="11440"/>
          <a:stretch>
            <a:fillRect/>
          </a:stretch>
        </p:blipFill>
        <p:spPr>
          <a:xfrm>
            <a:off x="0" y="0"/>
            <a:ext cx="9135781" cy="51435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8289"/>
          <a:stretch>
            <a:fillRect/>
          </a:stretch>
        </p:blipFill>
        <p:spPr>
          <a:xfrm>
            <a:off x="1" y="2255564"/>
            <a:ext cx="4464139" cy="291427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140" y="2260910"/>
            <a:ext cx="4684245" cy="2929466"/>
          </a:xfrm>
          <a:prstGeom prst="rect">
            <a:avLst/>
          </a:prstGeom>
        </p:spPr>
      </p:pic>
      <p:sp>
        <p:nvSpPr>
          <p:cNvPr id="7" name="TextBox 6"/>
          <p:cNvSpPr txBox="1"/>
          <p:nvPr/>
        </p:nvSpPr>
        <p:spPr>
          <a:xfrm>
            <a:off x="2855233" y="14141"/>
            <a:ext cx="6269397" cy="2246769"/>
          </a:xfrm>
          <a:prstGeom prst="rect">
            <a:avLst/>
          </a:prstGeom>
          <a:solidFill>
            <a:schemeClr val="tx1">
              <a:alpha val="41000"/>
            </a:schemeClr>
          </a:solidFill>
          <a:ln w="28575">
            <a:solidFill>
              <a:schemeClr val="accent6">
                <a:lumMod val="75000"/>
              </a:schemeClr>
            </a:solidFill>
          </a:ln>
        </p:spPr>
        <p:txBody>
          <a:bodyPr wrap="square" rtlCol="0">
            <a:spAutoFit/>
          </a:bodyPr>
          <a:lstStyle/>
          <a:p>
            <a:pPr marL="342900" lvl="0" indent="-342900" algn="just">
              <a:buFontTx/>
              <a:buAutoNum type="alphaUcPeriod"/>
            </a:pPr>
            <a:r>
              <a:rPr lang="en-US" altLang="zh-CN" sz="2000" b="1" dirty="0">
                <a:solidFill>
                  <a:schemeClr val="bg1"/>
                </a:solidFill>
                <a:latin typeface="Times New Roman" panose="02020603050405020304" pitchFamily="18" charset="0"/>
                <a:cs typeface="Times New Roman" panose="02020603050405020304" pitchFamily="18" charset="0"/>
              </a:rPr>
              <a:t>Although scientists try to make sure nothing goes wrong, accidents can still happen.</a:t>
            </a:r>
            <a:endParaRPr lang="en-US" altLang="zh-CN" sz="2000" b="1" dirty="0">
              <a:solidFill>
                <a:schemeClr val="bg1"/>
              </a:solidFill>
              <a:latin typeface="Times New Roman" panose="02020603050405020304" pitchFamily="18" charset="0"/>
              <a:cs typeface="Times New Roman" panose="02020603050405020304" pitchFamily="18" charset="0"/>
            </a:endParaRPr>
          </a:p>
          <a:p>
            <a:pPr marL="342900" lvl="0" indent="-342900" algn="just">
              <a:buFontTx/>
              <a:buAutoNum type="alphaUcPeriod"/>
            </a:pPr>
            <a:r>
              <a:rPr lang="en-US" altLang="zh-CN" sz="2000" b="1" dirty="0">
                <a:solidFill>
                  <a:schemeClr val="bg1"/>
                </a:solidFill>
                <a:latin typeface="Times New Roman" panose="02020603050405020304" pitchFamily="18" charset="0"/>
                <a:cs typeface="Times New Roman" panose="02020603050405020304" pitchFamily="18" charset="0"/>
              </a:rPr>
              <a:t>They also really wish to discover other planets that are suitable enough to support life.</a:t>
            </a:r>
            <a:endParaRPr lang="en-US" altLang="zh-CN" sz="2000" b="1" dirty="0">
              <a:solidFill>
                <a:schemeClr val="bg1"/>
              </a:solidFill>
              <a:latin typeface="Times New Roman" panose="02020603050405020304" pitchFamily="18" charset="0"/>
              <a:cs typeface="Times New Roman" panose="02020603050405020304" pitchFamily="18" charset="0"/>
            </a:endParaRPr>
          </a:p>
          <a:p>
            <a:pPr marL="342900" lvl="0" indent="-342900" algn="just">
              <a:buFontTx/>
              <a:buAutoNum type="alphaUcPeriod"/>
            </a:pPr>
            <a:r>
              <a:rPr lang="en-US" altLang="zh-CN" sz="2000" b="1" dirty="0">
                <a:solidFill>
                  <a:schemeClr val="bg1"/>
                </a:solidFill>
                <a:latin typeface="Times New Roman" panose="02020603050405020304" pitchFamily="18" charset="0"/>
                <a:cs typeface="Times New Roman" panose="02020603050405020304" pitchFamily="18" charset="0"/>
              </a:rPr>
              <a:t>The future of space exploration remains bright.</a:t>
            </a:r>
            <a:endParaRPr lang="en-US" altLang="zh-CN" sz="2000" b="1" dirty="0">
              <a:solidFill>
                <a:schemeClr val="bg1"/>
              </a:solidFill>
              <a:latin typeface="Times New Roman" panose="02020603050405020304" pitchFamily="18" charset="0"/>
              <a:cs typeface="Times New Roman" panose="02020603050405020304" pitchFamily="18" charset="0"/>
            </a:endParaRPr>
          </a:p>
          <a:p>
            <a:pPr marL="342900" lvl="0" indent="-342900" algn="just">
              <a:buFontTx/>
              <a:buAutoNum type="alphaUcPeriod"/>
            </a:pPr>
            <a:r>
              <a:rPr lang="en-US" altLang="zh-CN" sz="2000" b="1" dirty="0">
                <a:solidFill>
                  <a:schemeClr val="bg1"/>
                </a:solidFill>
                <a:latin typeface="Times New Roman" panose="02020603050405020304" pitchFamily="18" charset="0"/>
                <a:cs typeface="Times New Roman" panose="02020603050405020304" pitchFamily="18" charset="0"/>
              </a:rPr>
              <a:t>After many experiments, they succeeded in making rockets that could escape Earth’s gravity.</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166" y="629693"/>
            <a:ext cx="2800642" cy="1015663"/>
          </a:xfrm>
          <a:prstGeom prst="rect">
            <a:avLst/>
          </a:prstGeom>
          <a:solidFill>
            <a:schemeClr val="accent6">
              <a:lumMod val="20000"/>
              <a:lumOff val="80000"/>
            </a:schemeClr>
          </a:solidFill>
        </p:spPr>
        <p:txBody>
          <a:bodyPr wrap="square" rtlCol="0">
            <a:spAutoFit/>
          </a:bodyPr>
          <a:lstStyle/>
          <a:p>
            <a:r>
              <a:rPr lang="en-US" altLang="zh-CN" sz="2000" b="1" dirty="0" smtClean="0">
                <a:latin typeface="Comic Sans MS" panose="030F0702030302020204" pitchFamily="66" charset="0"/>
              </a:rPr>
              <a:t>Can you choose the correct sentence to fill in the gap?</a:t>
            </a:r>
            <a:endParaRPr lang="zh-CN" altLang="en-US" sz="2000" b="1" dirty="0">
              <a:latin typeface="Comic Sans MS" panose="030F0702030302020204" pitchFamily="66" charset="0"/>
            </a:endParaRPr>
          </a:p>
        </p:txBody>
      </p:sp>
      <p:sp>
        <p:nvSpPr>
          <p:cNvPr id="9" name="TextBox 8"/>
          <p:cNvSpPr txBox="1"/>
          <p:nvPr/>
        </p:nvSpPr>
        <p:spPr>
          <a:xfrm>
            <a:off x="5292080" y="4414341"/>
            <a:ext cx="576064" cy="461665"/>
          </a:xfrm>
          <a:prstGeom prst="rect">
            <a:avLst/>
          </a:prstGeom>
          <a:noFill/>
        </p:spPr>
        <p:txBody>
          <a:bodyPr wrap="square" rtlCol="0">
            <a:spAutoFit/>
          </a:bodyPr>
          <a:lstStyle/>
          <a:p>
            <a:r>
              <a:rPr lang="en-US" altLang="zh-CN" sz="2400" b="1" dirty="0" smtClean="0">
                <a:solidFill>
                  <a:srgbClr val="FF0000"/>
                </a:solidFill>
              </a:rPr>
              <a:t>C</a:t>
            </a:r>
            <a:endParaRPr lang="zh-CN" altLang="en-US" sz="2400" b="1" dirty="0">
              <a:solidFill>
                <a:srgbClr val="FF0000"/>
              </a:solidFill>
            </a:endParaRPr>
          </a:p>
        </p:txBody>
      </p:sp>
      <p:sp>
        <p:nvSpPr>
          <p:cNvPr id="10" name="TextBox 9"/>
          <p:cNvSpPr txBox="1"/>
          <p:nvPr/>
        </p:nvSpPr>
        <p:spPr>
          <a:xfrm>
            <a:off x="2855233" y="2974181"/>
            <a:ext cx="576064" cy="461665"/>
          </a:xfrm>
          <a:prstGeom prst="rect">
            <a:avLst/>
          </a:prstGeom>
          <a:noFill/>
        </p:spPr>
        <p:txBody>
          <a:bodyPr wrap="square" rtlCol="0">
            <a:spAutoFit/>
          </a:bodyPr>
          <a:lstStyle/>
          <a:p>
            <a:r>
              <a:rPr lang="en-US" altLang="zh-CN" sz="2400" b="1" dirty="0">
                <a:solidFill>
                  <a:srgbClr val="FF0000"/>
                </a:solidFill>
              </a:rPr>
              <a:t>D</a:t>
            </a:r>
            <a:endParaRPr lang="zh-CN" altLang="en-US" sz="2400" b="1" dirty="0">
              <a:solidFill>
                <a:srgbClr val="FF0000"/>
              </a:solidFill>
            </a:endParaRPr>
          </a:p>
        </p:txBody>
      </p:sp>
      <p:sp>
        <p:nvSpPr>
          <p:cNvPr id="11" name="TextBox 10"/>
          <p:cNvSpPr txBox="1"/>
          <p:nvPr/>
        </p:nvSpPr>
        <p:spPr>
          <a:xfrm>
            <a:off x="539552" y="2571750"/>
            <a:ext cx="576064" cy="461665"/>
          </a:xfrm>
          <a:prstGeom prst="rect">
            <a:avLst/>
          </a:prstGeom>
          <a:noFill/>
        </p:spPr>
        <p:txBody>
          <a:bodyPr wrap="square" rtlCol="0">
            <a:spAutoFit/>
          </a:bodyPr>
          <a:lstStyle/>
          <a:p>
            <a:r>
              <a:rPr lang="en-US" altLang="zh-CN" sz="2400" b="1" dirty="0" smtClean="0">
                <a:solidFill>
                  <a:srgbClr val="FF0000"/>
                </a:solidFill>
              </a:rPr>
              <a:t>B</a:t>
            </a:r>
            <a:endParaRPr lang="zh-CN" altLang="en-US" sz="2400" b="1" dirty="0">
              <a:solidFill>
                <a:srgbClr val="FF0000"/>
              </a:solidFill>
            </a:endParaRPr>
          </a:p>
        </p:txBody>
      </p:sp>
      <p:sp>
        <p:nvSpPr>
          <p:cNvPr id="12" name="TextBox 11"/>
          <p:cNvSpPr txBox="1"/>
          <p:nvPr/>
        </p:nvSpPr>
        <p:spPr>
          <a:xfrm>
            <a:off x="2567201" y="4515966"/>
            <a:ext cx="576064" cy="461665"/>
          </a:xfrm>
          <a:prstGeom prst="rect">
            <a:avLst/>
          </a:prstGeom>
          <a:noFill/>
        </p:spPr>
        <p:txBody>
          <a:bodyPr wrap="square" rtlCol="0">
            <a:spAutoFit/>
          </a:bodyPr>
          <a:lstStyle/>
          <a:p>
            <a:r>
              <a:rPr lang="en-US" altLang="zh-CN" sz="2400" b="1" dirty="0" smtClean="0">
                <a:solidFill>
                  <a:srgbClr val="FF0000"/>
                </a:solidFill>
              </a:rPr>
              <a:t>A</a:t>
            </a:r>
            <a:endParaRPr lang="zh-CN" altLang="en-US" sz="2400" b="1" dirty="0">
              <a:solidFill>
                <a:srgbClr val="FF0000"/>
              </a:solidFill>
            </a:endParaRPr>
          </a:p>
        </p:txBody>
      </p:sp>
      <p:pic>
        <p:nvPicPr>
          <p:cNvPr id="2" name="图片 1" descr="水印"/>
          <p:cNvPicPr>
            <a:picLocks noChangeAspect="1"/>
          </p:cNvPicPr>
          <p:nvPr userDrawn="1"/>
        </p:nvPicPr>
        <p:blipFill>
          <a:blip r:embed="rId4">
            <a:lum bright="70000" contrast="-70000"/>
          </a:blip>
          <a:stretch>
            <a:fillRect/>
          </a:stretch>
        </p:blipFill>
        <p:spPr>
          <a:xfrm>
            <a:off x="5186363" y="47625"/>
            <a:ext cx="3880009" cy="1255871"/>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14129</Words>
  <Application>WPS 演示</Application>
  <PresentationFormat>全屏显示(16:9)</PresentationFormat>
  <Paragraphs>507</Paragraphs>
  <Slides>31</Slides>
  <Notes>12</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31</vt:i4>
      </vt:variant>
    </vt:vector>
  </HeadingPairs>
  <TitlesOfParts>
    <vt:vector size="48" baseType="lpstr">
      <vt:lpstr>Arial</vt:lpstr>
      <vt:lpstr>宋体</vt:lpstr>
      <vt:lpstr>Wingdings</vt:lpstr>
      <vt:lpstr>Impact</vt:lpstr>
      <vt:lpstr>Comic Sans MS</vt:lpstr>
      <vt:lpstr>Times New Roman</vt:lpstr>
      <vt:lpstr>Meiryo</vt:lpstr>
      <vt:lpstr>★日文毛笔</vt:lpstr>
      <vt:lpstr>Calibri</vt:lpstr>
      <vt:lpstr>微软雅黑</vt:lpstr>
      <vt:lpstr>Arial Unicode MS</vt:lpstr>
      <vt:lpstr>Times New Roman</vt:lpstr>
      <vt:lpstr>Garamond</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俞樾</dc:creator>
  <cp:lastModifiedBy>南山有谷堆</cp:lastModifiedBy>
  <cp:revision>80</cp:revision>
  <dcterms:created xsi:type="dcterms:W3CDTF">2021-05-26T02:07:00Z</dcterms:created>
  <dcterms:modified xsi:type="dcterms:W3CDTF">2021-06-01T07:21:06Z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