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88" r:id="rId3"/>
    <p:sldId id="266" r:id="rId4"/>
    <p:sldId id="257" r:id="rId5"/>
    <p:sldId id="267" r:id="rId6"/>
    <p:sldId id="271" r:id="rId7"/>
    <p:sldId id="270" r:id="rId8"/>
    <p:sldId id="272" r:id="rId9"/>
    <p:sldId id="269" r:id="rId10"/>
    <p:sldId id="268" r:id="rId11"/>
    <p:sldId id="273" r:id="rId12"/>
    <p:sldId id="274" r:id="rId13"/>
    <p:sldId id="275" r:id="rId15"/>
    <p:sldId id="279" r:id="rId16"/>
    <p:sldId id="280" r:id="rId17"/>
    <p:sldId id="276" r:id="rId18"/>
    <p:sldId id="284" r:id="rId19"/>
    <p:sldId id="283" r:id="rId20"/>
    <p:sldId id="277" r:id="rId21"/>
    <p:sldId id="285" r:id="rId22"/>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DB7"/>
    <a:srgbClr val="F43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howGuides="1">
      <p:cViewPr varScale="1">
        <p:scale>
          <a:sx n="85" d="100"/>
          <a:sy n="85" d="100"/>
        </p:scale>
        <p:origin x="1864" y="184"/>
      </p:cViewPr>
      <p:guideLst>
        <p:guide orient="horz" pos="2170"/>
        <p:guide pos="29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11" descr="水印"/>
          <p:cNvPicPr>
            <a:picLocks noChangeAspect="1"/>
          </p:cNvPicPr>
          <p:nvPr userDrawn="1"/>
        </p:nvPicPr>
        <p:blipFill>
          <a:blip r:embed="rId13"/>
          <a:stretch>
            <a:fillRect/>
          </a:stretch>
        </p:blipFill>
        <p:spPr>
          <a:xfrm>
            <a:off x="4817110" y="796290"/>
            <a:ext cx="4215765" cy="13652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tags" Target="../tags/tag2.xml"/><Relationship Id="rId3" Type="http://schemas.openxmlformats.org/officeDocument/2006/relationships/image" Target="../media/image4.jpeg"/><Relationship Id="rId2" Type="http://schemas.openxmlformats.org/officeDocument/2006/relationships/tags" Target="../tags/tag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tags" Target="../tags/tag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tags" Target="../tags/tag6.xml"/><Relationship Id="rId11" Type="http://schemas.openxmlformats.org/officeDocument/2006/relationships/slideLayout" Target="../slideLayouts/slideLayout7.xml"/><Relationship Id="rId10" Type="http://schemas.openxmlformats.org/officeDocument/2006/relationships/image" Target="../media/image14.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121" name="矩形 1"/>
          <p:cNvSpPr/>
          <p:nvPr/>
        </p:nvSpPr>
        <p:spPr>
          <a:xfrm>
            <a:off x="457200" y="1344295"/>
            <a:ext cx="564578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公众号：溯恩高中英语</a:t>
            </a:r>
            <a:endParaRPr lang="zh-CN" altLang="en-US" sz="36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5878830" y="2985770"/>
            <a:ext cx="3037840" cy="3037840"/>
          </a:xfrm>
          <a:prstGeom prst="rect">
            <a:avLst/>
          </a:prstGeom>
          <a:noFill/>
          <a:ln w="9525">
            <a:noFill/>
          </a:ln>
        </p:spPr>
      </p:pic>
      <p:sp>
        <p:nvSpPr>
          <p:cNvPr id="5123" name="矩形 3"/>
          <p:cNvSpPr/>
          <p:nvPr/>
        </p:nvSpPr>
        <p:spPr>
          <a:xfrm>
            <a:off x="5677535" y="2486660"/>
            <a:ext cx="3603625" cy="583565"/>
          </a:xfrm>
          <a:prstGeom prst="rect">
            <a:avLst/>
          </a:prstGeom>
          <a:noFill/>
          <a:ln w="9525">
            <a:noFill/>
          </a:ln>
        </p:spPr>
        <p:txBody>
          <a:bodyPr wrap="square" anchor="t">
            <a:spAutoFit/>
          </a:bodyPr>
          <a:p>
            <a:pPr algn="ctr"/>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4817110" y="796290"/>
            <a:ext cx="4215765" cy="13652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文本框 110"/>
          <p:cNvSpPr txBox="1"/>
          <p:nvPr/>
        </p:nvSpPr>
        <p:spPr>
          <a:xfrm>
            <a:off x="395605" y="4509135"/>
            <a:ext cx="8233410" cy="1938020"/>
          </a:xfrm>
          <a:prstGeom prst="rect">
            <a:avLst/>
          </a:prstGeom>
          <a:solidFill>
            <a:schemeClr val="accent6">
              <a:lumMod val="20000"/>
              <a:lumOff val="80000"/>
            </a:schemeClr>
          </a:solidFill>
          <a:ln w="9525">
            <a:noFill/>
          </a:ln>
        </p:spPr>
        <p:txBody>
          <a:bodyPr wrap="square">
            <a:spAutoFit/>
          </a:bodyPr>
          <a:lstStyle/>
          <a:p>
            <a:pPr algn="just"/>
            <a:r>
              <a:rPr lang="en-US" sz="2400" dirty="0">
                <a:latin typeface="Times New Roman" panose="02020603050405020304" charset="0"/>
                <a:ea typeface="宋体" panose="02010600030101010101" pitchFamily="2" charset="-122"/>
                <a:cs typeface="Times New Roman" panose="02020603050405020304" charset="0"/>
              </a:rPr>
              <a:t>7. The text suggests that the author and her family are from a faraway place when it mentions her father's comment about some folks not liking people from faraway places, which the author considers as a possible reason for Mr. </a:t>
            </a:r>
            <a:r>
              <a:rPr lang="en-US" sz="2400" dirty="0" err="1">
                <a:latin typeface="Times New Roman" panose="02020603050405020304" charset="0"/>
                <a:ea typeface="宋体" panose="02010600030101010101" pitchFamily="2" charset="-122"/>
                <a:cs typeface="Times New Roman" panose="02020603050405020304" charset="0"/>
              </a:rPr>
              <a:t>Groll's</a:t>
            </a:r>
            <a:r>
              <a:rPr lang="en-US" sz="2400" dirty="0">
                <a:latin typeface="Times New Roman" panose="02020603050405020304" charset="0"/>
                <a:ea typeface="宋体" panose="02010600030101010101" pitchFamily="2" charset="-122"/>
                <a:cs typeface="Times New Roman" panose="02020603050405020304" charset="0"/>
              </a:rPr>
              <a:t> behavior towards her.</a:t>
            </a:r>
            <a:endParaRPr lang="en-US" altLang="en-US" sz="2400" dirty="0">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custDataLst>
              <p:tags r:id="rId1"/>
            </p:custDataLst>
          </p:nvPr>
        </p:nvSpPr>
        <p:spPr>
          <a:xfrm>
            <a:off x="395605" y="260985"/>
            <a:ext cx="8230870" cy="1568450"/>
          </a:xfrm>
          <a:prstGeom prst="rect">
            <a:avLst/>
          </a:prstGeom>
          <a:solidFill>
            <a:srgbClr val="FFFF00"/>
          </a:solidFill>
          <a:ln w="9525">
            <a:noFill/>
          </a:ln>
        </p:spPr>
        <p:txBody>
          <a:bodyPr wrap="square">
            <a:spAutoFit/>
          </a:bodyPr>
          <a:lstStyle/>
          <a:p>
            <a:pPr algn="just"/>
            <a:r>
              <a:rPr lang="en-US" sz="2400" dirty="0">
                <a:latin typeface="Times New Roman" panose="02020603050405020304" charset="0"/>
                <a:ea typeface="宋体" panose="02010600030101010101" pitchFamily="2" charset="-122"/>
                <a:cs typeface="Times New Roman" panose="02020603050405020304" charset="0"/>
              </a:rPr>
              <a:t>5. When Jana greets Mr. </a:t>
            </a:r>
            <a:r>
              <a:rPr lang="en-US" sz="2400" dirty="0" err="1">
                <a:latin typeface="Times New Roman" panose="02020603050405020304" charset="0"/>
                <a:ea typeface="宋体" panose="02010600030101010101" pitchFamily="2" charset="-122"/>
                <a:cs typeface="Times New Roman" panose="02020603050405020304" charset="0"/>
              </a:rPr>
              <a:t>Groll</a:t>
            </a:r>
            <a:r>
              <a:rPr lang="en-US" sz="2400" dirty="0">
                <a:latin typeface="Times New Roman" panose="02020603050405020304" charset="0"/>
                <a:ea typeface="宋体" panose="02010600030101010101" pitchFamily="2" charset="-122"/>
                <a:cs typeface="Times New Roman" panose="02020603050405020304" charset="0"/>
              </a:rPr>
              <a:t>, he responds with "Hello, Jana!" This reaction suggests that Mr. </a:t>
            </a:r>
            <a:r>
              <a:rPr lang="en-US" sz="2400" dirty="0" err="1">
                <a:latin typeface="Times New Roman" panose="02020603050405020304" charset="0"/>
                <a:ea typeface="宋体" panose="02010600030101010101" pitchFamily="2" charset="-122"/>
                <a:cs typeface="Times New Roman" panose="02020603050405020304" charset="0"/>
              </a:rPr>
              <a:t>Groll's</a:t>
            </a:r>
            <a:r>
              <a:rPr lang="en-US" sz="2400" dirty="0">
                <a:latin typeface="Times New Roman" panose="02020603050405020304" charset="0"/>
                <a:ea typeface="宋体" panose="02010600030101010101" pitchFamily="2" charset="-122"/>
                <a:cs typeface="Times New Roman" panose="02020603050405020304" charset="0"/>
              </a:rPr>
              <a:t> refusal to acknowledge the </a:t>
            </a:r>
            <a:r>
              <a:rPr lang="en-US" sz="2400" dirty="0">
                <a:solidFill>
                  <a:schemeClr val="tx1"/>
                </a:solidFill>
                <a:latin typeface="Times New Roman" panose="02020603050405020304" charset="0"/>
                <a:ea typeface="宋体" panose="02010600030101010101" pitchFamily="2" charset="-122"/>
                <a:cs typeface="Times New Roman" panose="02020603050405020304" charset="0"/>
              </a:rPr>
              <a:t>author i</a:t>
            </a:r>
            <a:r>
              <a:rPr lang="en-US" sz="2400" dirty="0">
                <a:latin typeface="Times New Roman" panose="02020603050405020304" charset="0"/>
                <a:ea typeface="宋体" panose="02010600030101010101" pitchFamily="2" charset="-122"/>
                <a:cs typeface="Times New Roman" panose="02020603050405020304" charset="0"/>
              </a:rPr>
              <a:t>s not due to a general unfriendliness but is specific to the author for some reason.</a:t>
            </a:r>
            <a:endParaRPr lang="en-US" altLang="en-US" sz="2400" dirty="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395605" y="2200275"/>
            <a:ext cx="8231505" cy="1938020"/>
          </a:xfrm>
          <a:prstGeom prst="rect">
            <a:avLst/>
          </a:prstGeom>
          <a:solidFill>
            <a:srgbClr val="92D050"/>
          </a:solidFill>
          <a:ln w="9525">
            <a:noFill/>
          </a:ln>
        </p:spPr>
        <p:txBody>
          <a:bodyPr wrap="square">
            <a:spAutoFit/>
          </a:bodyPr>
          <a:lstStyle/>
          <a:p>
            <a:pPr algn="just"/>
            <a:r>
              <a:rPr lang="en-US" sz="2400" dirty="0">
                <a:latin typeface="Times New Roman" panose="02020603050405020304" charset="0"/>
                <a:ea typeface="宋体" panose="02010600030101010101" pitchFamily="2" charset="-122"/>
                <a:cs typeface="Times New Roman" panose="02020603050405020304" charset="0"/>
              </a:rPr>
              <a:t>6. The author’s inner feelings and thought processes are illustrated through details such as her clinging to </a:t>
            </a:r>
            <a:r>
              <a:rPr lang="en-US" sz="2400" dirty="0" err="1">
                <a:latin typeface="Times New Roman" panose="02020603050405020304" charset="0"/>
                <a:ea typeface="宋体" panose="02010600030101010101" pitchFamily="2" charset="-122"/>
                <a:cs typeface="Times New Roman" panose="02020603050405020304" charset="0"/>
              </a:rPr>
              <a:t>Chó's</a:t>
            </a:r>
            <a:r>
              <a:rPr lang="en-US" sz="2400" dirty="0">
                <a:latin typeface="Times New Roman" panose="02020603050405020304" charset="0"/>
                <a:ea typeface="宋体" panose="02010600030101010101" pitchFamily="2" charset="-122"/>
                <a:cs typeface="Times New Roman" panose="02020603050405020304" charset="0"/>
              </a:rPr>
              <a:t> harness for courage, her questioning why Mr. </a:t>
            </a:r>
            <a:r>
              <a:rPr lang="en-US" sz="2400" dirty="0" err="1">
                <a:latin typeface="Times New Roman" panose="02020603050405020304" charset="0"/>
                <a:ea typeface="宋体" panose="02010600030101010101" pitchFamily="2" charset="-122"/>
                <a:cs typeface="Times New Roman" panose="02020603050405020304" charset="0"/>
              </a:rPr>
              <a:t>Groll</a:t>
            </a:r>
            <a:r>
              <a:rPr lang="en-US" sz="2400" dirty="0">
                <a:latin typeface="Times New Roman" panose="02020603050405020304" charset="0"/>
                <a:ea typeface="宋体" panose="02010600030101010101" pitchFamily="2" charset="-122"/>
                <a:cs typeface="Times New Roman" panose="02020603050405020304" charset="0"/>
              </a:rPr>
              <a:t> ignores her, and the description of how she pays attention to different sounds and sensations, like the creaky gate and the humming sidewalk.</a:t>
            </a:r>
            <a:endParaRPr lang="en-US" altLang="en-US" sz="24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ldLvl="0" animBg="1"/>
      <p:bldP spid="111"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95605" y="476885"/>
            <a:ext cx="1911350" cy="583565"/>
          </a:xfrm>
          <a:prstGeom prst="rect">
            <a:avLst/>
          </a:prstGeom>
          <a:noFill/>
        </p:spPr>
        <p:txBody>
          <a:bodyPr wrap="square" rtlCol="0" anchor="t">
            <a:spAutoFit/>
          </a:bodyPr>
          <a:lstStyle/>
          <a:p>
            <a:r>
              <a:rPr lang="zh-CN" altLang="en-US" sz="3200" b="1">
                <a:solidFill>
                  <a:srgbClr val="7030A0"/>
                </a:solidFill>
                <a:sym typeface="+mn-ea"/>
              </a:rPr>
              <a:t>写作思路</a:t>
            </a:r>
            <a:endParaRPr lang="en-US" altLang="zh-CN" sz="3200" b="1">
              <a:solidFill>
                <a:srgbClr val="7030A0"/>
              </a:solidFill>
              <a:sym typeface="+mn-ea"/>
            </a:endParaRPr>
          </a:p>
        </p:txBody>
      </p:sp>
      <p:sp>
        <p:nvSpPr>
          <p:cNvPr id="111" name="文本框 110"/>
          <p:cNvSpPr txBox="1"/>
          <p:nvPr/>
        </p:nvSpPr>
        <p:spPr>
          <a:xfrm>
            <a:off x="395605" y="1232535"/>
            <a:ext cx="8482965" cy="3969385"/>
          </a:xfrm>
          <a:prstGeom prst="rect">
            <a:avLst/>
          </a:prstGeom>
          <a:noFill/>
          <a:ln w="9525">
            <a:noFill/>
          </a:ln>
        </p:spPr>
        <p:txBody>
          <a:bodyPr wrap="square">
            <a:spAutoFit/>
          </a:bodyPr>
          <a:lstStyle/>
          <a:p>
            <a:pPr indent="711200">
              <a:extLst>
                <a:ext uri="{35155182-B16C-46BC-9424-99874614C6A1}">
                  <wpsdc:indentchars xmlns:wpsdc="http://www.wps.cn/officeDocument/2017/drawingmlCustomData" val="200" checksum="3773799597"/>
                </a:ext>
              </a:extLst>
            </a:pPr>
            <a:r>
              <a:rPr lang="zh-CN" sz="2800">
                <a:solidFill>
                  <a:srgbClr val="24292F"/>
                </a:solidFill>
                <a:ea typeface="宋体" panose="02010600030101010101" pitchFamily="2" charset="-122"/>
              </a:rPr>
              <a:t>根据原文，我们可以看到Mai正在尝试理解和解决一个社会性的谜题：为什么Mr.Groll会</a:t>
            </a:r>
            <a:r>
              <a:rPr lang="zh-CN" sz="2800" b="1">
                <a:solidFill>
                  <a:srgbClr val="24292F"/>
                </a:solidFill>
                <a:ea typeface="宋体" panose="02010600030101010101" pitchFamily="2" charset="-122"/>
              </a:rPr>
              <a:t>选择性地忽视</a:t>
            </a:r>
            <a:r>
              <a:rPr lang="zh-CN" sz="2800">
                <a:solidFill>
                  <a:srgbClr val="24292F"/>
                </a:solidFill>
                <a:ea typeface="宋体" panose="02010600030101010101" pitchFamily="2" charset="-122"/>
              </a:rPr>
              <a:t>某些人。这种探索不仅展示了Mai对于自我认知和社会互动的敏感性，也反映了她的思维过程是开放和多角度的。她</a:t>
            </a:r>
            <a:r>
              <a:rPr lang="zh-CN" sz="2800" b="1">
                <a:solidFill>
                  <a:srgbClr val="24292F"/>
                </a:solidFill>
                <a:ea typeface="宋体" panose="02010600030101010101" pitchFamily="2" charset="-122"/>
              </a:rPr>
              <a:t>没有立即下结论</a:t>
            </a:r>
            <a:r>
              <a:rPr lang="zh-CN" sz="2800">
                <a:solidFill>
                  <a:srgbClr val="24292F"/>
                </a:solidFill>
                <a:ea typeface="宋体" panose="02010600030101010101" pitchFamily="2" charset="-122"/>
              </a:rPr>
              <a:t>，而是通过</a:t>
            </a:r>
            <a:r>
              <a:rPr lang="zh-CN" sz="2800" u="sng">
                <a:solidFill>
                  <a:srgbClr val="24292F"/>
                </a:solidFill>
                <a:ea typeface="宋体" panose="02010600030101010101" pitchFamily="2" charset="-122"/>
              </a:rPr>
              <a:t>观察、回忆和逻辑推理</a:t>
            </a:r>
            <a:r>
              <a:rPr lang="zh-CN" sz="2800">
                <a:solidFill>
                  <a:srgbClr val="24292F"/>
                </a:solidFill>
                <a:ea typeface="宋体" panose="02010600030101010101" pitchFamily="2" charset="-122"/>
              </a:rPr>
              <a:t>来逐步剖析问题，并且在这个过程中保持了对他人的尊重和理解。尽管Mai是盲人，但她展现了对周围世界的深刻洞察力和强烈的求知欲，这是故事中非常重要的</a:t>
            </a:r>
            <a:r>
              <a:rPr lang="zh-CN" sz="2800" b="1">
                <a:solidFill>
                  <a:srgbClr val="FF0000"/>
                </a:solidFill>
                <a:ea typeface="宋体" panose="02010600030101010101" pitchFamily="2" charset="-122"/>
              </a:rPr>
              <a:t>主题</a:t>
            </a:r>
            <a:r>
              <a:rPr lang="zh-CN" sz="2800">
                <a:solidFill>
                  <a:srgbClr val="24292F"/>
                </a:solidFill>
                <a:ea typeface="宋体" panose="02010600030101010101" pitchFamily="2" charset="-122"/>
              </a:rPr>
              <a:t>。</a:t>
            </a:r>
            <a:endParaRPr lang="zh-CN" altLang="en-US" sz="2800">
              <a:solidFill>
                <a:srgbClr val="24292F"/>
              </a:solidFill>
              <a:ea typeface="宋体" panose="02010600030101010101" pitchFamily="2" charset="-122"/>
            </a:endParaRPr>
          </a:p>
        </p:txBody>
      </p:sp>
      <p:pic>
        <p:nvPicPr>
          <p:cNvPr id="5" name="图片 4" descr="1"/>
          <p:cNvPicPr>
            <a:picLocks noChangeAspect="1"/>
          </p:cNvPicPr>
          <p:nvPr/>
        </p:nvPicPr>
        <p:blipFill>
          <a:blip r:embed="rId2"/>
          <a:stretch>
            <a:fillRect/>
          </a:stretch>
        </p:blipFill>
        <p:spPr>
          <a:xfrm>
            <a:off x="395605" y="5373370"/>
            <a:ext cx="2056765" cy="13061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95605" y="260985"/>
            <a:ext cx="1911350" cy="583565"/>
          </a:xfrm>
          <a:prstGeom prst="rect">
            <a:avLst/>
          </a:prstGeom>
          <a:noFill/>
        </p:spPr>
        <p:txBody>
          <a:bodyPr wrap="square" rtlCol="0" anchor="t">
            <a:spAutoFit/>
          </a:bodyPr>
          <a:lstStyle/>
          <a:p>
            <a:r>
              <a:rPr lang="zh-CN" altLang="en-US" sz="3200" b="1">
                <a:solidFill>
                  <a:srgbClr val="7030A0"/>
                </a:solidFill>
                <a:sym typeface="+mn-ea"/>
              </a:rPr>
              <a:t>写作思路</a:t>
            </a:r>
            <a:endParaRPr lang="en-US" altLang="zh-CN" sz="3200" b="1">
              <a:solidFill>
                <a:srgbClr val="7030A0"/>
              </a:solidFill>
              <a:sym typeface="+mn-ea"/>
            </a:endParaRPr>
          </a:p>
        </p:txBody>
      </p:sp>
      <p:sp>
        <p:nvSpPr>
          <p:cNvPr id="2" name="文本框 1"/>
          <p:cNvSpPr txBox="1"/>
          <p:nvPr>
            <p:custDataLst>
              <p:tags r:id="rId2"/>
            </p:custDataLst>
          </p:nvPr>
        </p:nvSpPr>
        <p:spPr>
          <a:xfrm>
            <a:off x="395605" y="908685"/>
            <a:ext cx="8212455" cy="5693866"/>
          </a:xfrm>
          <a:prstGeom prst="rect">
            <a:avLst/>
          </a:prstGeom>
          <a:noFill/>
          <a:ln w="9525">
            <a:noFill/>
          </a:ln>
        </p:spPr>
        <p:txBody>
          <a:bodyPr wrap="square">
            <a:spAutoFit/>
          </a:bodyPr>
          <a:lstStyle/>
          <a:p>
            <a:pPr indent="711200">
              <a:extLst>
                <a:ext uri="{35155182-B16C-46BC-9424-99874614C6A1}">
                  <wpsdc:indentchars xmlns:wpsdc="http://www.wps.cn/officeDocument/2017/drawingmlCustomData" val="200" checksum="3773799597"/>
                </a:ext>
              </a:extLst>
            </a:pPr>
            <a:r>
              <a:rPr lang="zh-CN" sz="2800" dirty="0">
                <a:solidFill>
                  <a:srgbClr val="24292F"/>
                </a:solidFill>
                <a:latin typeface="Times New Roman" panose="02020603050405020304" charset="0"/>
                <a:ea typeface="宋体" panose="02010600030101010101" pitchFamily="2" charset="-122"/>
                <a:cs typeface="Times New Roman" panose="02020603050405020304" charset="0"/>
              </a:rPr>
              <a:t>从段首句看，Mr. Groll的沉默并非是因为他不喜欢Mai，而是因为他害怕Chó，也就是Mai的导盲犬。这个揭示出来的答案</a:t>
            </a:r>
            <a:r>
              <a:rPr lang="zh-CN" sz="2800" b="1" dirty="0">
                <a:solidFill>
                  <a:srgbClr val="24292F"/>
                </a:solidFill>
                <a:latin typeface="Times New Roman" panose="02020603050405020304" charset="0"/>
                <a:ea typeface="宋体" panose="02010600030101010101" pitchFamily="2" charset="-122"/>
                <a:cs typeface="Times New Roman" panose="02020603050405020304" charset="0"/>
              </a:rPr>
              <a:t>与Mai之前的种种猜测完全不同</a:t>
            </a:r>
            <a:r>
              <a:rPr lang="zh-CN" sz="2800" dirty="0">
                <a:solidFill>
                  <a:srgbClr val="24292F"/>
                </a:solidFill>
                <a:latin typeface="Times New Roman" panose="02020603050405020304" charset="0"/>
                <a:ea typeface="宋体" panose="02010600030101010101" pitchFamily="2" charset="-122"/>
                <a:cs typeface="Times New Roman" panose="02020603050405020304" charset="0"/>
              </a:rPr>
              <a:t>，她曾经以为Mr. Groll可能因为她的盲目、她的性别，或者她来自遥远的地方而对她产生敌意。但实际上，Mr. Groll对她的冷淡</a:t>
            </a:r>
            <a:r>
              <a:rPr lang="zh-CN" sz="2800" b="1" dirty="0">
                <a:solidFill>
                  <a:srgbClr val="24292F"/>
                </a:solidFill>
                <a:latin typeface="Times New Roman" panose="02020603050405020304" charset="0"/>
                <a:ea typeface="宋体" panose="02010600030101010101" pitchFamily="2" charset="-122"/>
                <a:cs typeface="Times New Roman" panose="02020603050405020304" charset="0"/>
              </a:rPr>
              <a:t>只是因为</a:t>
            </a:r>
            <a:r>
              <a:rPr lang="zh-CN" sz="2800" dirty="0">
                <a:solidFill>
                  <a:srgbClr val="24292F"/>
                </a:solidFill>
                <a:latin typeface="Times New Roman" panose="02020603050405020304" charset="0"/>
                <a:ea typeface="宋体" panose="02010600030101010101" pitchFamily="2" charset="-122"/>
                <a:cs typeface="Times New Roman" panose="02020603050405020304" charset="0"/>
              </a:rPr>
              <a:t>他害怕她的导盲犬。</a:t>
            </a:r>
            <a:endParaRPr lang="en-US" altLang="zh-CN" sz="2800" dirty="0">
              <a:solidFill>
                <a:srgbClr val="24292F"/>
              </a:solidFill>
              <a:latin typeface="Times New Roman" panose="02020603050405020304" charset="0"/>
              <a:ea typeface="宋体" panose="02010600030101010101" pitchFamily="2" charset="-122"/>
              <a:cs typeface="Times New Roman" panose="02020603050405020304" charset="0"/>
            </a:endParaRPr>
          </a:p>
          <a:p>
            <a:pPr indent="711200">
              <a:extLst>
                <a:ext uri="{35155182-B16C-46BC-9424-99874614C6A1}">
                  <wpsdc:indentchars xmlns:wpsdc="http://www.wps.cn/officeDocument/2017/drawingmlCustomData" val="200" checksum="3773799597"/>
                </a:ext>
              </a:extLst>
            </a:pPr>
            <a:r>
              <a:rPr lang="zh-CN" sz="2800" dirty="0">
                <a:solidFill>
                  <a:srgbClr val="24292F"/>
                </a:solidFill>
                <a:latin typeface="Times New Roman" panose="02020603050405020304" charset="0"/>
                <a:ea typeface="宋体" panose="02010600030101010101" pitchFamily="2" charset="-122"/>
                <a:cs typeface="Times New Roman" panose="02020603050405020304" charset="0"/>
              </a:rPr>
              <a:t>这个结果</a:t>
            </a:r>
            <a:r>
              <a:rPr lang="zh-CN" sz="2800" u="sng" dirty="0">
                <a:solidFill>
                  <a:srgbClr val="24292F"/>
                </a:solidFill>
                <a:latin typeface="Times New Roman" panose="02020603050405020304" charset="0"/>
                <a:ea typeface="宋体" panose="02010600030101010101" pitchFamily="2" charset="-122"/>
                <a:cs typeface="Times New Roman" panose="02020603050405020304" charset="0"/>
              </a:rPr>
              <a:t>让Mai感到心痛</a:t>
            </a:r>
            <a:r>
              <a:rPr lang="zh-CN" sz="2800" dirty="0">
                <a:solidFill>
                  <a:srgbClr val="24292F"/>
                </a:solidFill>
                <a:latin typeface="Times New Roman" panose="02020603050405020304" charset="0"/>
                <a:ea typeface="宋体" panose="02010600030101010101" pitchFamily="2" charset="-122"/>
                <a:cs typeface="Times New Roman" panose="02020603050405020304" charset="0"/>
              </a:rPr>
              <a:t>，可能是因为她一直把Chó当作自己的朋友和伙伴，而现在却发现Chó成为了她与邻居交流的障碍。</a:t>
            </a:r>
            <a:r>
              <a:rPr lang="zh-CN" sz="2800" b="1" dirty="0">
                <a:solidFill>
                  <a:srgbClr val="FF0000"/>
                </a:solidFill>
                <a:latin typeface="Times New Roman" panose="02020603050405020304" charset="0"/>
                <a:ea typeface="宋体" panose="02010600030101010101" pitchFamily="2" charset="-122"/>
                <a:cs typeface="Times New Roman" panose="02020603050405020304" charset="0"/>
              </a:rPr>
              <a:t>这是一个关于误解、预设观念和真实理解之间差距的故事</a:t>
            </a:r>
            <a:r>
              <a:rPr lang="zh-CN" sz="2800" dirty="0">
                <a:solidFill>
                  <a:srgbClr val="24292F"/>
                </a:solidFill>
                <a:latin typeface="Times New Roman" panose="02020603050405020304" charset="0"/>
                <a:ea typeface="宋体" panose="02010600030101010101" pitchFamily="2" charset="-122"/>
                <a:cs typeface="Times New Roman" panose="02020603050405020304" charset="0"/>
              </a:rPr>
              <a:t>，提醒我们在对待他人的行为时，应该保持开放和理解的态度，而不是立即做出判断。</a:t>
            </a:r>
            <a:endParaRPr lang="zh-CN" altLang="en-US" sz="2800" dirty="0">
              <a:solidFill>
                <a:srgbClr val="24292F"/>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文本框 110"/>
          <p:cNvSpPr txBox="1"/>
          <p:nvPr/>
        </p:nvSpPr>
        <p:spPr>
          <a:xfrm>
            <a:off x="35560" y="908685"/>
            <a:ext cx="8960485" cy="5631180"/>
          </a:xfrm>
          <a:prstGeom prst="rect">
            <a:avLst/>
          </a:prstGeom>
          <a:noFill/>
          <a:ln w="9525">
            <a:noFill/>
          </a:ln>
        </p:spPr>
        <p:txBody>
          <a:bodyPr wrap="square">
            <a:spAutoFit/>
          </a:bodyPr>
          <a:lstStyle/>
          <a:p>
            <a:pPr algn="just"/>
            <a:r>
              <a:rPr lang="en-US" altLang="zh-CN" sz="2400" dirty="0">
                <a:latin typeface="Times New Roman" panose="02020603050405020304" charset="0"/>
                <a:ea typeface="宋体" panose="02010600030101010101" pitchFamily="2" charset="-122"/>
                <a:cs typeface="Times New Roman" panose="02020603050405020304" charset="0"/>
              </a:rPr>
              <a:t>1. </a:t>
            </a:r>
            <a:r>
              <a:rPr lang="zh-CN" sz="2400" b="1" dirty="0">
                <a:latin typeface="Times New Roman" panose="02020603050405020304" charset="0"/>
                <a:ea typeface="宋体" panose="02010600030101010101" pitchFamily="2" charset="-122"/>
                <a:cs typeface="Times New Roman" panose="02020603050405020304" charset="0"/>
              </a:rPr>
              <a:t>社会排斥与接纳的复杂性：</a:t>
            </a:r>
            <a:r>
              <a:rPr lang="en-US" sz="2400" dirty="0">
                <a:latin typeface="Times New Roman" panose="02020603050405020304" charset="0"/>
                <a:ea typeface="宋体" panose="02010600030101010101" pitchFamily="2" charset="-122"/>
                <a:cs typeface="Times New Roman" panose="02020603050405020304" charset="0"/>
              </a:rPr>
              <a:t>Mai</a:t>
            </a:r>
            <a:r>
              <a:rPr lang="zh-CN" sz="2400" dirty="0">
                <a:latin typeface="Times New Roman" panose="02020603050405020304" charset="0"/>
                <a:ea typeface="宋体" panose="02010600030101010101" pitchFamily="2" charset="-122"/>
                <a:cs typeface="Times New Roman" panose="02020603050405020304" charset="0"/>
              </a:rPr>
              <a:t>的困惑指向了社会互动中的一个普遍现象，即人们有时会基于某些不明显的偏见或个人喜好来选择性地接纳或排斥他人。</a:t>
            </a:r>
            <a:r>
              <a:rPr lang="en-US" sz="2400" dirty="0">
                <a:latin typeface="Times New Roman" panose="02020603050405020304" charset="0"/>
                <a:ea typeface="宋体" panose="02010600030101010101" pitchFamily="2" charset="-122"/>
                <a:cs typeface="Times New Roman" panose="02020603050405020304" charset="0"/>
              </a:rPr>
              <a:t>Mr.</a:t>
            </a:r>
            <a:r>
              <a:rPr lang="zh-CN" altLang="en-US" sz="2400" dirty="0">
                <a:latin typeface="Times New Roman" panose="02020603050405020304" charset="0"/>
                <a:ea typeface="宋体" panose="02010600030101010101" pitchFamily="2" charset="-122"/>
                <a:cs typeface="Times New Roman" panose="02020603050405020304" charset="0"/>
              </a:rPr>
              <a:t> </a:t>
            </a:r>
            <a:r>
              <a:rPr lang="en-US" sz="2400" dirty="0" err="1">
                <a:latin typeface="Times New Roman" panose="02020603050405020304" charset="0"/>
                <a:ea typeface="宋体" panose="02010600030101010101" pitchFamily="2" charset="-122"/>
                <a:cs typeface="Times New Roman" panose="02020603050405020304" charset="0"/>
              </a:rPr>
              <a:t>Groll</a:t>
            </a:r>
            <a:r>
              <a:rPr lang="zh-CN" sz="2400" dirty="0">
                <a:latin typeface="Times New Roman" panose="02020603050405020304" charset="0"/>
                <a:ea typeface="宋体" panose="02010600030101010101" pitchFamily="2" charset="-122"/>
                <a:cs typeface="Times New Roman" panose="02020603050405020304" charset="0"/>
              </a:rPr>
              <a:t>选择回应</a:t>
            </a:r>
            <a:r>
              <a:rPr lang="en-US" sz="2400" dirty="0">
                <a:latin typeface="Times New Roman" panose="02020603050405020304" charset="0"/>
                <a:ea typeface="宋体" panose="02010600030101010101" pitchFamily="2" charset="-122"/>
                <a:cs typeface="Times New Roman" panose="02020603050405020304" charset="0"/>
              </a:rPr>
              <a:t>Jana</a:t>
            </a:r>
            <a:r>
              <a:rPr lang="zh-CN" sz="2400" dirty="0">
                <a:latin typeface="Times New Roman" panose="02020603050405020304" charset="0"/>
                <a:ea typeface="宋体" panose="02010600030101010101" pitchFamily="2" charset="-122"/>
                <a:cs typeface="Times New Roman" panose="02020603050405020304" charset="0"/>
              </a:rPr>
              <a:t>而忽视</a:t>
            </a:r>
            <a:r>
              <a:rPr lang="en-US" sz="2400" dirty="0">
                <a:latin typeface="Times New Roman" panose="02020603050405020304" charset="0"/>
                <a:ea typeface="宋体" panose="02010600030101010101" pitchFamily="2" charset="-122"/>
                <a:cs typeface="Times New Roman" panose="02020603050405020304" charset="0"/>
              </a:rPr>
              <a:t>Mai</a:t>
            </a:r>
            <a:r>
              <a:rPr lang="zh-CN" sz="2400" dirty="0">
                <a:latin typeface="Times New Roman" panose="02020603050405020304" charset="0"/>
                <a:ea typeface="宋体" panose="02010600030101010101" pitchFamily="2" charset="-122"/>
                <a:cs typeface="Times New Roman" panose="02020603050405020304" charset="0"/>
              </a:rPr>
              <a:t>，这种行为可能基于多种原因，包括但不限于性别、年龄、残疾、种族或甚至是个人的性格特征等。</a:t>
            </a:r>
            <a:endParaRPr lang="zh-CN" sz="2400" dirty="0">
              <a:latin typeface="Times New Roman" panose="02020603050405020304" charset="0"/>
              <a:ea typeface="宋体" panose="02010600030101010101" pitchFamily="2" charset="-122"/>
              <a:cs typeface="Times New Roman" panose="02020603050405020304" charset="0"/>
            </a:endParaRPr>
          </a:p>
          <a:p>
            <a:endParaRPr lang="zh-CN" sz="2400" dirty="0">
              <a:latin typeface="Times New Roman" panose="02020603050405020304" charset="0"/>
              <a:ea typeface="宋体" panose="02010600030101010101" pitchFamily="2" charset="-122"/>
              <a:cs typeface="Times New Roman" panose="02020603050405020304" charset="0"/>
            </a:endParaRPr>
          </a:p>
          <a:p>
            <a:r>
              <a:rPr lang="en-US" altLang="zh-CN" sz="2400" dirty="0">
                <a:latin typeface="Times New Roman" panose="02020603050405020304" charset="0"/>
                <a:ea typeface="宋体" panose="02010600030101010101" pitchFamily="2" charset="-122"/>
                <a:cs typeface="Times New Roman" panose="02020603050405020304" charset="0"/>
              </a:rPr>
              <a:t>2. </a:t>
            </a:r>
            <a:r>
              <a:rPr lang="zh-CN" sz="2400" b="1" dirty="0">
                <a:latin typeface="Times New Roman" panose="02020603050405020304" charset="0"/>
                <a:ea typeface="宋体" panose="02010600030101010101" pitchFamily="2" charset="-122"/>
                <a:cs typeface="Times New Roman" panose="02020603050405020304" charset="0"/>
              </a:rPr>
              <a:t>沟通与误解：</a:t>
            </a:r>
            <a:r>
              <a:rPr lang="en-US" sz="2400" dirty="0">
                <a:latin typeface="Times New Roman" panose="02020603050405020304" charset="0"/>
                <a:ea typeface="宋体" panose="02010600030101010101" pitchFamily="2" charset="-122"/>
                <a:cs typeface="Times New Roman" panose="02020603050405020304" charset="0"/>
              </a:rPr>
              <a:t>Mai</a:t>
            </a:r>
            <a:r>
              <a:rPr lang="zh-CN" sz="2400" dirty="0">
                <a:latin typeface="Times New Roman" panose="02020603050405020304" charset="0"/>
                <a:ea typeface="宋体" panose="02010600030101010101" pitchFamily="2" charset="-122"/>
                <a:cs typeface="Times New Roman" panose="02020603050405020304" charset="0"/>
              </a:rPr>
              <a:t>尽管是盲人，但她通过其他感官和直觉来感知世界，并试图与他人建立联系。她对</a:t>
            </a:r>
            <a:r>
              <a:rPr lang="en-US" sz="2400" dirty="0">
                <a:latin typeface="Times New Roman" panose="02020603050405020304" charset="0"/>
                <a:ea typeface="宋体" panose="02010600030101010101" pitchFamily="2" charset="-122"/>
                <a:cs typeface="Times New Roman" panose="02020603050405020304" charset="0"/>
              </a:rPr>
              <a:t>Mr.</a:t>
            </a:r>
            <a:r>
              <a:rPr lang="zh-CN" altLang="en-US" sz="2400" dirty="0">
                <a:latin typeface="Times New Roman" panose="02020603050405020304" charset="0"/>
                <a:ea typeface="宋体" panose="02010600030101010101" pitchFamily="2" charset="-122"/>
                <a:cs typeface="Times New Roman" panose="02020603050405020304" charset="0"/>
              </a:rPr>
              <a:t> </a:t>
            </a:r>
            <a:r>
              <a:rPr lang="en-US" sz="2400" dirty="0" err="1">
                <a:latin typeface="Times New Roman" panose="02020603050405020304" charset="0"/>
                <a:ea typeface="宋体" panose="02010600030101010101" pitchFamily="2" charset="-122"/>
                <a:cs typeface="Times New Roman" panose="02020603050405020304" charset="0"/>
              </a:rPr>
              <a:t>Groll</a:t>
            </a:r>
            <a:r>
              <a:rPr lang="zh-CN" sz="2400" dirty="0">
                <a:latin typeface="Times New Roman" panose="02020603050405020304" charset="0"/>
                <a:ea typeface="宋体" panose="02010600030101010101" pitchFamily="2" charset="-122"/>
                <a:cs typeface="Times New Roman" panose="02020603050405020304" charset="0"/>
              </a:rPr>
              <a:t>的问候是一种沟通的尝试，但是没有得到回应。这可能意味着</a:t>
            </a:r>
            <a:r>
              <a:rPr lang="en-US" sz="2400" dirty="0">
                <a:latin typeface="Times New Roman" panose="02020603050405020304" charset="0"/>
                <a:ea typeface="宋体" panose="02010600030101010101" pitchFamily="2" charset="-122"/>
                <a:cs typeface="Times New Roman" panose="02020603050405020304" charset="0"/>
              </a:rPr>
              <a:t>Mr.</a:t>
            </a:r>
            <a:r>
              <a:rPr lang="zh-CN" altLang="en-US" sz="2400" dirty="0">
                <a:latin typeface="Times New Roman" panose="02020603050405020304" charset="0"/>
                <a:ea typeface="宋体" panose="02010600030101010101" pitchFamily="2" charset="-122"/>
                <a:cs typeface="Times New Roman" panose="02020603050405020304" charset="0"/>
              </a:rPr>
              <a:t> </a:t>
            </a:r>
            <a:r>
              <a:rPr lang="en-US" sz="2400" dirty="0" err="1">
                <a:latin typeface="Times New Roman" panose="02020603050405020304" charset="0"/>
                <a:ea typeface="宋体" panose="02010600030101010101" pitchFamily="2" charset="-122"/>
                <a:cs typeface="Times New Roman" panose="02020603050405020304" charset="0"/>
              </a:rPr>
              <a:t>Groll</a:t>
            </a:r>
            <a:r>
              <a:rPr lang="zh-CN" sz="2400" dirty="0">
                <a:latin typeface="Times New Roman" panose="02020603050405020304" charset="0"/>
                <a:ea typeface="宋体" panose="02010600030101010101" pitchFamily="2" charset="-122"/>
                <a:cs typeface="Times New Roman" panose="02020603050405020304" charset="0"/>
              </a:rPr>
              <a:t>有他自己的问题或误解，导致他不愿意与</a:t>
            </a:r>
            <a:r>
              <a:rPr lang="en-US" sz="2400" dirty="0">
                <a:latin typeface="Times New Roman" panose="02020603050405020304" charset="0"/>
                <a:ea typeface="宋体" panose="02010600030101010101" pitchFamily="2" charset="-122"/>
                <a:cs typeface="Times New Roman" panose="02020603050405020304" charset="0"/>
              </a:rPr>
              <a:t>Mai</a:t>
            </a:r>
            <a:r>
              <a:rPr lang="zh-CN" sz="2400" dirty="0">
                <a:latin typeface="Times New Roman" panose="02020603050405020304" charset="0"/>
                <a:ea typeface="宋体" panose="02010600030101010101" pitchFamily="2" charset="-122"/>
                <a:cs typeface="Times New Roman" panose="02020603050405020304" charset="0"/>
              </a:rPr>
              <a:t>交流。</a:t>
            </a:r>
            <a:endParaRPr lang="zh-CN" sz="2400" dirty="0">
              <a:latin typeface="Times New Roman" panose="02020603050405020304" charset="0"/>
              <a:ea typeface="宋体" panose="02010600030101010101" pitchFamily="2" charset="-122"/>
              <a:cs typeface="Times New Roman" panose="02020603050405020304" charset="0"/>
            </a:endParaRPr>
          </a:p>
          <a:p>
            <a:endParaRPr lang="zh-CN" sz="2400" dirty="0">
              <a:latin typeface="Times New Roman" panose="02020603050405020304" charset="0"/>
              <a:ea typeface="宋体" panose="02010600030101010101" pitchFamily="2" charset="-122"/>
              <a:cs typeface="Times New Roman" panose="02020603050405020304" charset="0"/>
            </a:endParaRPr>
          </a:p>
          <a:p>
            <a:pPr algn="just"/>
            <a:r>
              <a:rPr lang="en-US" altLang="zh-CN" sz="2400" dirty="0">
                <a:latin typeface="Times New Roman" panose="02020603050405020304" charset="0"/>
                <a:ea typeface="宋体" panose="02010600030101010101" pitchFamily="2" charset="-122"/>
                <a:cs typeface="Times New Roman" panose="02020603050405020304" charset="0"/>
              </a:rPr>
              <a:t>3. </a:t>
            </a:r>
            <a:r>
              <a:rPr lang="zh-CN" sz="2400" b="1" dirty="0">
                <a:latin typeface="Times New Roman" panose="02020603050405020304" charset="0"/>
                <a:ea typeface="宋体" panose="02010600030101010101" pitchFamily="2" charset="-122"/>
                <a:cs typeface="Times New Roman" panose="02020603050405020304" charset="0"/>
              </a:rPr>
              <a:t>内省与成长：</a:t>
            </a:r>
            <a:r>
              <a:rPr lang="en-US" sz="2400" dirty="0">
                <a:latin typeface="Times New Roman" panose="02020603050405020304" charset="0"/>
                <a:ea typeface="宋体" panose="02010600030101010101" pitchFamily="2" charset="-122"/>
                <a:cs typeface="Times New Roman" panose="02020603050405020304" charset="0"/>
              </a:rPr>
              <a:t>Mai</a:t>
            </a:r>
            <a:r>
              <a:rPr lang="zh-CN" sz="2400" dirty="0">
                <a:latin typeface="Times New Roman" panose="02020603050405020304" charset="0"/>
                <a:ea typeface="宋体" panose="02010600030101010101" pitchFamily="2" charset="-122"/>
                <a:cs typeface="Times New Roman" panose="02020603050405020304" charset="0"/>
              </a:rPr>
              <a:t>在面对社会挑战时展现出了内省的品质。她不断地自我反思并尝试从不同的角度理解</a:t>
            </a:r>
            <a:r>
              <a:rPr lang="en-US" sz="2400" dirty="0">
                <a:latin typeface="Times New Roman" panose="02020603050405020304" charset="0"/>
                <a:ea typeface="宋体" panose="02010600030101010101" pitchFamily="2" charset="-122"/>
                <a:cs typeface="Times New Roman" panose="02020603050405020304" charset="0"/>
              </a:rPr>
              <a:t>Mr.</a:t>
            </a:r>
            <a:r>
              <a:rPr lang="zh-CN" altLang="en-US" sz="2400" dirty="0">
                <a:latin typeface="Times New Roman" panose="02020603050405020304" charset="0"/>
                <a:ea typeface="宋体" panose="02010600030101010101" pitchFamily="2" charset="-122"/>
                <a:cs typeface="Times New Roman" panose="02020603050405020304" charset="0"/>
              </a:rPr>
              <a:t> </a:t>
            </a:r>
            <a:r>
              <a:rPr lang="en-US" sz="2400" dirty="0" err="1">
                <a:latin typeface="Times New Roman" panose="02020603050405020304" charset="0"/>
                <a:ea typeface="宋体" panose="02010600030101010101" pitchFamily="2" charset="-122"/>
                <a:cs typeface="Times New Roman" panose="02020603050405020304" charset="0"/>
              </a:rPr>
              <a:t>Groll</a:t>
            </a:r>
            <a:r>
              <a:rPr lang="zh-CN" sz="2400" dirty="0">
                <a:latin typeface="Times New Roman" panose="02020603050405020304" charset="0"/>
                <a:ea typeface="宋体" panose="02010600030101010101" pitchFamily="2" charset="-122"/>
                <a:cs typeface="Times New Roman" panose="02020603050405020304" charset="0"/>
              </a:rPr>
              <a:t>的行为。这种内省不仅帮助她更好地理解自己在他人眼中的形象，也可能促进她的情感和心理成长。</a:t>
            </a:r>
            <a:endParaRPr lang="zh-CN" altLang="en-US" sz="2400" dirty="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1"/>
            </p:custDataLst>
          </p:nvPr>
        </p:nvSpPr>
        <p:spPr>
          <a:xfrm>
            <a:off x="395605" y="188595"/>
            <a:ext cx="1911350" cy="583565"/>
          </a:xfrm>
          <a:prstGeom prst="rect">
            <a:avLst/>
          </a:prstGeom>
          <a:noFill/>
        </p:spPr>
        <p:txBody>
          <a:bodyPr wrap="square" rtlCol="0" anchor="t">
            <a:spAutoFit/>
          </a:bodyPr>
          <a:lstStyle/>
          <a:p>
            <a:r>
              <a:rPr lang="zh-CN" altLang="en-US" sz="3200" b="1">
                <a:solidFill>
                  <a:srgbClr val="7030A0"/>
                </a:solidFill>
                <a:sym typeface="+mn-ea"/>
              </a:rPr>
              <a:t>写作思路</a:t>
            </a:r>
            <a:endParaRPr lang="en-US" altLang="zh-CN" sz="3200" b="1">
              <a:solidFill>
                <a:srgbClr val="7030A0"/>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 y="1124585"/>
            <a:ext cx="8905240" cy="5262245"/>
          </a:xfrm>
          <a:prstGeom prst="rect">
            <a:avLst/>
          </a:prstGeom>
          <a:noFill/>
        </p:spPr>
        <p:txBody>
          <a:bodyPr wrap="square" rtlCol="0" anchor="t">
            <a:spAutoFit/>
          </a:bodyPr>
          <a:lstStyle/>
          <a:p>
            <a:pPr algn="just"/>
            <a:r>
              <a:rPr lang="en-US" altLang="zh-CN" sz="2400" dirty="0">
                <a:latin typeface="Times New Roman" panose="02020603050405020304" charset="0"/>
                <a:cs typeface="Times New Roman" panose="02020603050405020304" charset="0"/>
                <a:sym typeface="+mn-ea"/>
              </a:rPr>
              <a:t>4. </a:t>
            </a:r>
            <a:r>
              <a:rPr lang="zh-CN" sz="2400" b="1" dirty="0">
                <a:latin typeface="Times New Roman" panose="02020603050405020304" charset="0"/>
                <a:cs typeface="Times New Roman" panose="02020603050405020304" charset="0"/>
                <a:sym typeface="+mn-ea"/>
              </a:rPr>
              <a:t>友谊与同情：</a:t>
            </a:r>
            <a:r>
              <a:rPr lang="zh-CN" sz="2400" dirty="0">
                <a:latin typeface="Times New Roman" panose="02020603050405020304" charset="0"/>
                <a:cs typeface="Times New Roman" panose="02020603050405020304" charset="0"/>
                <a:sym typeface="+mn-ea"/>
              </a:rPr>
              <a:t>文中提到了</a:t>
            </a:r>
            <a:r>
              <a:rPr lang="en-US" sz="2400" dirty="0">
                <a:latin typeface="Times New Roman" panose="02020603050405020304" charset="0"/>
                <a:cs typeface="Times New Roman" panose="02020603050405020304" charset="0"/>
                <a:sym typeface="+mn-ea"/>
              </a:rPr>
              <a:t>Mai</a:t>
            </a:r>
            <a:r>
              <a:rPr lang="zh-CN" sz="2400" dirty="0">
                <a:latin typeface="Times New Roman" panose="02020603050405020304" charset="0"/>
                <a:cs typeface="Times New Roman" panose="02020603050405020304" charset="0"/>
                <a:sym typeface="+mn-ea"/>
              </a:rPr>
              <a:t>的哥哥</a:t>
            </a:r>
            <a:r>
              <a:rPr lang="en-US" sz="2400" dirty="0">
                <a:latin typeface="Times New Roman" panose="02020603050405020304" charset="0"/>
                <a:cs typeface="Times New Roman" panose="02020603050405020304" charset="0"/>
                <a:sym typeface="+mn-ea"/>
              </a:rPr>
              <a:t>Lien</a:t>
            </a:r>
            <a:r>
              <a:rPr lang="zh-CN" sz="2400" dirty="0">
                <a:latin typeface="Times New Roman" panose="02020603050405020304" charset="0"/>
                <a:cs typeface="Times New Roman" panose="02020603050405020304" charset="0"/>
                <a:sym typeface="+mn-ea"/>
              </a:rPr>
              <a:t>和</a:t>
            </a:r>
            <a:r>
              <a:rPr lang="en-US" sz="2400" dirty="0">
                <a:latin typeface="Times New Roman" panose="02020603050405020304" charset="0"/>
                <a:cs typeface="Times New Roman" panose="02020603050405020304" charset="0"/>
                <a:sym typeface="+mn-ea"/>
              </a:rPr>
              <a:t>Mr.</a:t>
            </a:r>
            <a:r>
              <a:rPr lang="zh-CN" alt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Groll</a:t>
            </a:r>
            <a:r>
              <a:rPr lang="zh-CN" sz="2400" dirty="0">
                <a:latin typeface="Times New Roman" panose="02020603050405020304" charset="0"/>
                <a:cs typeface="Times New Roman" panose="02020603050405020304" charset="0"/>
                <a:sym typeface="+mn-ea"/>
              </a:rPr>
              <a:t>之间的友谊，这表明即使在存在社会隔阂的情况下，人与人之间的关系也可以是多样化和复杂的。此外，</a:t>
            </a:r>
            <a:r>
              <a:rPr lang="en-US" sz="2400" dirty="0">
                <a:latin typeface="Times New Roman" panose="02020603050405020304" charset="0"/>
                <a:cs typeface="Times New Roman" panose="02020603050405020304" charset="0"/>
                <a:sym typeface="+mn-ea"/>
              </a:rPr>
              <a:t>Mai</a:t>
            </a:r>
            <a:r>
              <a:rPr lang="zh-CN" sz="2400" dirty="0">
                <a:latin typeface="Times New Roman" panose="02020603050405020304" charset="0"/>
                <a:cs typeface="Times New Roman" panose="02020603050405020304" charset="0"/>
                <a:sym typeface="+mn-ea"/>
              </a:rPr>
              <a:t>的朋友</a:t>
            </a:r>
            <a:r>
              <a:rPr lang="en-US" sz="2400" dirty="0">
                <a:latin typeface="Times New Roman" panose="02020603050405020304" charset="0"/>
                <a:cs typeface="Times New Roman" panose="02020603050405020304" charset="0"/>
                <a:sym typeface="+mn-ea"/>
              </a:rPr>
              <a:t>Jana</a:t>
            </a:r>
            <a:r>
              <a:rPr lang="zh-CN" sz="2400" dirty="0">
                <a:latin typeface="Times New Roman" panose="02020603050405020304" charset="0"/>
                <a:cs typeface="Times New Roman" panose="02020603050405020304" charset="0"/>
                <a:sym typeface="+mn-ea"/>
              </a:rPr>
              <a:t>的出现和问候则体现了同龄人之间的友谊和支持。</a:t>
            </a:r>
            <a:endParaRPr lang="zh-CN" sz="2400" dirty="0">
              <a:latin typeface="Times New Roman" panose="02020603050405020304" charset="0"/>
              <a:cs typeface="Times New Roman" panose="02020603050405020304" charset="0"/>
              <a:sym typeface="+mn-ea"/>
            </a:endParaRPr>
          </a:p>
          <a:p>
            <a:pPr algn="just"/>
            <a:endParaRPr lang="zh-CN" sz="2400" dirty="0">
              <a:latin typeface="Times New Roman" panose="02020603050405020304" charset="0"/>
              <a:ea typeface="宋体" panose="02010600030101010101" pitchFamily="2" charset="-122"/>
              <a:cs typeface="Times New Roman" panose="02020603050405020304" charset="0"/>
            </a:endParaRPr>
          </a:p>
          <a:p>
            <a:pPr algn="just"/>
            <a:r>
              <a:rPr lang="en-US" altLang="zh-CN" sz="2400" dirty="0">
                <a:latin typeface="Times New Roman" panose="02020603050405020304" charset="0"/>
                <a:cs typeface="Times New Roman" panose="02020603050405020304" charset="0"/>
                <a:sym typeface="+mn-ea"/>
              </a:rPr>
              <a:t>5.</a:t>
            </a:r>
            <a:r>
              <a:rPr lang="zh-CN" altLang="en-US" sz="2400" b="1" dirty="0">
                <a:latin typeface="Times New Roman" panose="02020603050405020304" charset="0"/>
                <a:cs typeface="Times New Roman" panose="02020603050405020304" charset="0"/>
                <a:sym typeface="+mn-ea"/>
              </a:rPr>
              <a:t>预设与突破：</a:t>
            </a:r>
            <a:r>
              <a:rPr lang="zh-CN" altLang="en-US" sz="2400" dirty="0">
                <a:latin typeface="Times New Roman" panose="02020603050405020304" charset="0"/>
                <a:cs typeface="Times New Roman" panose="02020603050405020304" charset="0"/>
                <a:sym typeface="+mn-ea"/>
              </a:rPr>
              <a:t>Mai尝试打破关于残疾人的预设看法，她的行为和思考方式挑战了社会对盲人能力的传统认知。她的主动性和勇气，以及对周围环境的高度敏感，都表明残疾并不妨碍一个人充分地参与社会生活。</a:t>
            </a:r>
            <a:endParaRPr lang="zh-CN" altLang="en-US" sz="2400" dirty="0">
              <a:latin typeface="Times New Roman" panose="02020603050405020304" charset="0"/>
              <a:cs typeface="Times New Roman" panose="02020603050405020304" charset="0"/>
              <a:sym typeface="+mn-ea"/>
            </a:endParaRPr>
          </a:p>
          <a:p>
            <a:pPr algn="just"/>
            <a:endParaRPr lang="zh-CN" altLang="en-US" sz="2400" dirty="0">
              <a:latin typeface="Times New Roman" panose="02020603050405020304" charset="0"/>
              <a:ea typeface="宋体" panose="02010600030101010101" pitchFamily="2" charset="-122"/>
              <a:cs typeface="Times New Roman" panose="02020603050405020304" charset="0"/>
            </a:endParaRPr>
          </a:p>
          <a:p>
            <a:pPr algn="just"/>
            <a:r>
              <a:rPr lang="zh-CN" altLang="en-US" sz="2400" dirty="0">
                <a:latin typeface="Times New Roman" panose="02020603050405020304" charset="0"/>
                <a:cs typeface="Times New Roman" panose="02020603050405020304" charset="0"/>
                <a:sym typeface="+mn-ea"/>
              </a:rPr>
              <a:t>总而言之，这段文字不仅是一个关于Mai个人经历的叙述，也是对人类社会行为模式和心理机制的深入探讨。通过Mai的视角，读者被邀请去思考人与人之间相互作用的复杂性，以及</a:t>
            </a:r>
            <a:r>
              <a:rPr lang="zh-CN" altLang="en-US" sz="2400" b="1" dirty="0">
                <a:solidFill>
                  <a:srgbClr val="FF0000"/>
                </a:solidFill>
                <a:latin typeface="Times New Roman" panose="02020603050405020304" charset="0"/>
                <a:cs typeface="Times New Roman" panose="02020603050405020304" charset="0"/>
                <a:sym typeface="+mn-ea"/>
              </a:rPr>
              <a:t>如何在面对不理解和排斥时保持尊严和积极性</a:t>
            </a:r>
            <a:r>
              <a:rPr lang="zh-CN" altLang="en-US" sz="2400" dirty="0">
                <a:latin typeface="Times New Roman" panose="02020603050405020304" charset="0"/>
                <a:cs typeface="Times New Roman" panose="02020603050405020304" charset="0"/>
                <a:sym typeface="+mn-ea"/>
              </a:rPr>
              <a:t>。</a:t>
            </a:r>
            <a:endParaRPr lang="zh-CN" altLang="en-US" sz="2400" dirty="0">
              <a:latin typeface="Times New Roman" panose="02020603050405020304" charset="0"/>
              <a:cs typeface="Times New Roman" panose="02020603050405020304" charset="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文本框 110"/>
          <p:cNvSpPr txBox="1"/>
          <p:nvPr/>
        </p:nvSpPr>
        <p:spPr>
          <a:xfrm>
            <a:off x="179070" y="1412875"/>
            <a:ext cx="8763635" cy="4831080"/>
          </a:xfrm>
          <a:prstGeom prst="rect">
            <a:avLst/>
          </a:prstGeom>
          <a:noFill/>
          <a:ln w="9525">
            <a:noFill/>
          </a:ln>
        </p:spPr>
        <p:txBody>
          <a:bodyPr wrap="square">
            <a:spAutoFit/>
          </a:bodyPr>
          <a:lstStyle/>
          <a:p>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Para.1</a:t>
            </a:r>
            <a:endParaRPr lang="en-US" sz="2800" dirty="0">
              <a:solidFill>
                <a:srgbClr val="24292F"/>
              </a:solidFill>
              <a:latin typeface="Times New Roman" panose="02020603050405020304" charset="0"/>
              <a:ea typeface="宋体" panose="02010600030101010101" pitchFamily="2" charset="-122"/>
              <a:cs typeface="Times New Roman" panose="02020603050405020304" charset="0"/>
            </a:endParaRPr>
          </a:p>
          <a:p>
            <a:r>
              <a:rPr lang="zh-CN" altLang="en-US" sz="2800" dirty="0">
                <a:latin typeface="Times New Roman" panose="02020603050405020304" charset="0"/>
                <a:cs typeface="Times New Roman" panose="02020603050405020304" charset="0"/>
                <a:sym typeface="+mn-ea"/>
              </a:rPr>
              <a:t>The sound of it twisted my heart</a:t>
            </a:r>
            <a:r>
              <a:rPr lang="en-US" altLang="zh-CN" sz="2800" dirty="0">
                <a:latin typeface="Times New Roman" panose="02020603050405020304" charset="0"/>
                <a:cs typeface="Times New Roman" panose="02020603050405020304" charset="0"/>
                <a:sym typeface="+mn-ea"/>
              </a:rPr>
              <a:t>. </a:t>
            </a:r>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It confirmed that </a:t>
            </a:r>
            <a:r>
              <a:rPr lang="en-US" sz="2800" u="sng" dirty="0">
                <a:solidFill>
                  <a:srgbClr val="24292F"/>
                </a:solidFill>
                <a:latin typeface="Times New Roman" panose="02020603050405020304" charset="0"/>
                <a:ea typeface="宋体" panose="02010600030101010101" pitchFamily="2" charset="-122"/>
                <a:cs typeface="Times New Roman" panose="02020603050405020304" charset="0"/>
              </a:rPr>
              <a:t>his silence was intentional and selective</a:t>
            </a:r>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 but</a:t>
            </a:r>
            <a:r>
              <a:rPr lang="en-US" sz="2800" b="1" dirty="0">
                <a:solidFill>
                  <a:srgbClr val="24292F"/>
                </a:solidFill>
                <a:latin typeface="Times New Roman" panose="02020603050405020304" charset="0"/>
                <a:ea typeface="宋体" panose="02010600030101010101" pitchFamily="2" charset="-122"/>
                <a:cs typeface="Times New Roman" panose="02020603050405020304" charset="0"/>
              </a:rPr>
              <a:t> the reason</a:t>
            </a:r>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 behind it still eluded</a:t>
            </a:r>
            <a:r>
              <a:rPr lang="zh-CN" altLang="en-US" sz="2800" dirty="0">
                <a:solidFill>
                  <a:srgbClr val="24292F"/>
                </a:solidFill>
                <a:latin typeface="Times New Roman" panose="02020603050405020304" charset="0"/>
                <a:ea typeface="宋体" panose="02010600030101010101" pitchFamily="2" charset="-122"/>
                <a:cs typeface="Times New Roman" panose="02020603050405020304" charset="0"/>
              </a:rPr>
              <a:t>（</a:t>
            </a:r>
            <a:r>
              <a:rPr lang="en-US" sz="2800" dirty="0" err="1">
                <a:solidFill>
                  <a:srgbClr val="24292F"/>
                </a:solidFill>
                <a:latin typeface="Times New Roman" panose="02020603050405020304" charset="0"/>
                <a:ea typeface="宋体" panose="02010600030101010101" pitchFamily="2" charset="-122"/>
                <a:cs typeface="Times New Roman" panose="02020603050405020304" charset="0"/>
              </a:rPr>
              <a:t>不被</a:t>
            </a:r>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a:t>
            </a:r>
            <a:r>
              <a:rPr lang="en-US" sz="2800" dirty="0" err="1">
                <a:solidFill>
                  <a:srgbClr val="24292F"/>
                </a:solidFill>
                <a:latin typeface="Times New Roman" panose="02020603050405020304" charset="0"/>
                <a:ea typeface="宋体" panose="02010600030101010101" pitchFamily="2" charset="-122"/>
                <a:cs typeface="Times New Roman" panose="02020603050405020304" charset="0"/>
              </a:rPr>
              <a:t>理解</a:t>
            </a:r>
            <a:r>
              <a:rPr lang="zh-CN" altLang="en-US" sz="2800" dirty="0">
                <a:solidFill>
                  <a:srgbClr val="24292F"/>
                </a:solidFill>
                <a:latin typeface="Times New Roman" panose="02020603050405020304" charset="0"/>
                <a:ea typeface="宋体" panose="02010600030101010101" pitchFamily="2" charset="-122"/>
                <a:cs typeface="Times New Roman" panose="02020603050405020304" charset="0"/>
              </a:rPr>
              <a:t>）</a:t>
            </a:r>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me. I felt a pang of rejection, </a:t>
            </a:r>
            <a:r>
              <a:rPr lang="en-US" sz="2800" b="1" dirty="0">
                <a:solidFill>
                  <a:srgbClr val="24292F"/>
                </a:solidFill>
                <a:latin typeface="Times New Roman" panose="02020603050405020304" charset="0"/>
                <a:ea typeface="宋体" panose="02010600030101010101" pitchFamily="2" charset="-122"/>
                <a:cs typeface="Times New Roman" panose="02020603050405020304" charset="0"/>
              </a:rPr>
              <a:t>wondering </a:t>
            </a:r>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what I could have possibly done to deserve such treatment. </a:t>
            </a:r>
            <a:r>
              <a:rPr lang="en-US" sz="2800" dirty="0" err="1">
                <a:solidFill>
                  <a:srgbClr val="24292F"/>
                </a:solidFill>
                <a:latin typeface="Times New Roman" panose="02020603050405020304" charset="0"/>
                <a:ea typeface="宋体" panose="02010600030101010101" pitchFamily="2" charset="-122"/>
                <a:cs typeface="Times New Roman" panose="02020603050405020304" charset="0"/>
              </a:rPr>
              <a:t>Chó</a:t>
            </a:r>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 seemed to sense my mood change, nuzzling her head against my hand</a:t>
            </a:r>
            <a:r>
              <a:rPr lang="en-US" sz="2800" b="1" dirty="0">
                <a:solidFill>
                  <a:srgbClr val="24292F"/>
                </a:solidFill>
                <a:latin typeface="Times New Roman" panose="02020603050405020304" charset="0"/>
                <a:ea typeface="宋体" panose="02010600030101010101" pitchFamily="2" charset="-122"/>
                <a:cs typeface="Times New Roman" panose="02020603050405020304" charset="0"/>
              </a:rPr>
              <a:t> in an attempt to offer comfort</a:t>
            </a:r>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 </a:t>
            </a:r>
            <a:r>
              <a:rPr lang="en-US" sz="2800" u="sng" dirty="0">
                <a:solidFill>
                  <a:srgbClr val="24292F"/>
                </a:solidFill>
                <a:latin typeface="Times New Roman" panose="02020603050405020304" charset="0"/>
                <a:ea typeface="宋体" panose="02010600030101010101" pitchFamily="2" charset="-122"/>
                <a:cs typeface="Times New Roman" panose="02020603050405020304" charset="0"/>
              </a:rPr>
              <a:t>Despite</a:t>
            </a:r>
            <a:r>
              <a:rPr lang="en-US" sz="2800" dirty="0">
                <a:solidFill>
                  <a:srgbClr val="24292F"/>
                </a:solidFill>
                <a:latin typeface="Times New Roman" panose="02020603050405020304" charset="0"/>
                <a:ea typeface="宋体" panose="02010600030101010101" pitchFamily="2" charset="-122"/>
                <a:cs typeface="Times New Roman" panose="02020603050405020304" charset="0"/>
              </a:rPr>
              <a:t> the warmth of the sun and the sweet fragrance of the roses, a shadow had been cast on our morning walk, and I couldn't help but feel a little less welcome in my own neighborhood.</a:t>
            </a:r>
            <a:endParaRPr lang="en-US" altLang="en-US" sz="2800" dirty="0">
              <a:solidFill>
                <a:srgbClr val="24292F"/>
              </a:solidFill>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1"/>
            </p:custDataLst>
          </p:nvPr>
        </p:nvSpPr>
        <p:spPr>
          <a:xfrm>
            <a:off x="395605" y="476885"/>
            <a:ext cx="1911350" cy="583565"/>
          </a:xfrm>
          <a:prstGeom prst="rect">
            <a:avLst/>
          </a:prstGeom>
          <a:noFill/>
        </p:spPr>
        <p:txBody>
          <a:bodyPr wrap="square" rtlCol="0" anchor="t">
            <a:spAutoFit/>
          </a:bodyPr>
          <a:lstStyle/>
          <a:p>
            <a:r>
              <a:rPr lang="zh-CN" altLang="en-US" sz="3200" b="1">
                <a:solidFill>
                  <a:srgbClr val="7030A0"/>
                </a:solidFill>
                <a:sym typeface="+mn-ea"/>
              </a:rPr>
              <a:t>参考范文</a:t>
            </a:r>
            <a:endParaRPr lang="en-US" altLang="zh-CN" sz="3200" b="1">
              <a:solidFill>
                <a:srgbClr val="7030A0"/>
              </a:solidFill>
              <a:sym typeface="+mn-ea"/>
            </a:endParaRPr>
          </a:p>
        </p:txBody>
      </p:sp>
      <p:pic>
        <p:nvPicPr>
          <p:cNvPr id="2" name="图片 1" descr="2"/>
          <p:cNvPicPr>
            <a:picLocks noChangeAspect="1"/>
          </p:cNvPicPr>
          <p:nvPr/>
        </p:nvPicPr>
        <p:blipFill>
          <a:blip r:embed="rId2"/>
          <a:stretch>
            <a:fillRect/>
          </a:stretch>
        </p:blipFill>
        <p:spPr>
          <a:xfrm>
            <a:off x="5868035" y="44450"/>
            <a:ext cx="2609850" cy="16313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9705" y="188595"/>
            <a:ext cx="8782685" cy="6985635"/>
          </a:xfrm>
          <a:prstGeom prst="rect">
            <a:avLst/>
          </a:prstGeom>
          <a:noFill/>
        </p:spPr>
        <p:txBody>
          <a:bodyPr wrap="square" rtlCol="0" anchor="t">
            <a:spAutoFit/>
          </a:bodyPr>
          <a:p>
            <a:pPr algn="just"/>
            <a:r>
              <a:rPr lang="en-US" sz="3200" dirty="0">
                <a:solidFill>
                  <a:srgbClr val="24292F"/>
                </a:solidFill>
                <a:latin typeface="Times New Roman" panose="02020603050405020304" charset="0"/>
                <a:cs typeface="Times New Roman" panose="02020603050405020304" charset="0"/>
                <a:sym typeface="+mn-ea"/>
              </a:rPr>
              <a:t>Para.2</a:t>
            </a:r>
            <a:endParaRPr lang="en-US" sz="3200" dirty="0">
              <a:solidFill>
                <a:srgbClr val="24292F"/>
              </a:solidFill>
              <a:latin typeface="Times New Roman" panose="02020603050405020304" charset="0"/>
              <a:ea typeface="宋体" panose="02010600030101010101" pitchFamily="2" charset="-122"/>
              <a:cs typeface="Times New Roman" panose="02020603050405020304" charset="0"/>
            </a:endParaRPr>
          </a:p>
          <a:p>
            <a:pPr algn="just"/>
            <a:r>
              <a:rPr lang="en-US" sz="3200" dirty="0">
                <a:solidFill>
                  <a:srgbClr val="24292F"/>
                </a:solidFill>
                <a:latin typeface="Times New Roman" panose="02020603050405020304" charset="0"/>
                <a:cs typeface="Times New Roman" panose="02020603050405020304" charset="0"/>
                <a:sym typeface="+mn-ea"/>
              </a:rPr>
              <a:t> “It is </a:t>
            </a:r>
            <a:r>
              <a:rPr lang="en-US" sz="3200" dirty="0" err="1">
                <a:solidFill>
                  <a:srgbClr val="24292F"/>
                </a:solidFill>
                <a:latin typeface="Times New Roman" panose="02020603050405020304" charset="0"/>
                <a:cs typeface="Times New Roman" panose="02020603050405020304" charset="0"/>
                <a:sym typeface="+mn-ea"/>
              </a:rPr>
              <a:t>Chó</a:t>
            </a:r>
            <a:r>
              <a:rPr lang="en-US" sz="3200" dirty="0">
                <a:solidFill>
                  <a:srgbClr val="24292F"/>
                </a:solidFill>
                <a:latin typeface="Times New Roman" panose="02020603050405020304" charset="0"/>
                <a:cs typeface="Times New Roman" panose="02020603050405020304" charset="0"/>
                <a:sym typeface="+mn-ea"/>
              </a:rPr>
              <a:t> that scares my words away,” he replied. His </a:t>
            </a:r>
            <a:r>
              <a:rPr lang="en-US" sz="3200" b="1" dirty="0">
                <a:solidFill>
                  <a:srgbClr val="24292F"/>
                </a:solidFill>
                <a:latin typeface="Times New Roman" panose="02020603050405020304" charset="0"/>
                <a:cs typeface="Times New Roman" panose="02020603050405020304" charset="0"/>
                <a:sym typeface="+mn-ea"/>
              </a:rPr>
              <a:t>unexpected </a:t>
            </a:r>
            <a:r>
              <a:rPr lang="en-US" sz="3200" dirty="0">
                <a:solidFill>
                  <a:srgbClr val="24292F"/>
                </a:solidFill>
                <a:latin typeface="Times New Roman" panose="02020603050405020304" charset="0"/>
                <a:cs typeface="Times New Roman" panose="02020603050405020304" charset="0"/>
                <a:sym typeface="+mn-ea"/>
              </a:rPr>
              <a:t>response caught me by surprise, and for a moment, I was</a:t>
            </a:r>
            <a:r>
              <a:rPr lang="en-US" sz="3200" b="1" dirty="0">
                <a:solidFill>
                  <a:srgbClr val="24292F"/>
                </a:solidFill>
                <a:latin typeface="Times New Roman" panose="02020603050405020304" charset="0"/>
                <a:cs typeface="Times New Roman" panose="02020603050405020304" charset="0"/>
                <a:sym typeface="+mn-ea"/>
              </a:rPr>
              <a:t> unsure</a:t>
            </a:r>
            <a:r>
              <a:rPr lang="en-US" sz="3200" dirty="0">
                <a:solidFill>
                  <a:srgbClr val="24292F"/>
                </a:solidFill>
                <a:latin typeface="Times New Roman" panose="02020603050405020304" charset="0"/>
                <a:cs typeface="Times New Roman" panose="02020603050405020304" charset="0"/>
                <a:sym typeface="+mn-ea"/>
              </a:rPr>
              <a:t> how to react. Could it really be that my guide dog, my eyes, and my companion, was </a:t>
            </a:r>
            <a:r>
              <a:rPr lang="en-US" sz="3200" b="1" dirty="0">
                <a:solidFill>
                  <a:srgbClr val="24292F"/>
                </a:solidFill>
                <a:latin typeface="Times New Roman" panose="02020603050405020304" charset="0"/>
                <a:cs typeface="Times New Roman" panose="02020603050405020304" charset="0"/>
                <a:sym typeface="+mn-ea"/>
              </a:rPr>
              <a:t>the source of Mr. </a:t>
            </a:r>
            <a:r>
              <a:rPr lang="en-US" sz="3200" b="1" dirty="0" err="1">
                <a:solidFill>
                  <a:srgbClr val="24292F"/>
                </a:solidFill>
                <a:latin typeface="Times New Roman" panose="02020603050405020304" charset="0"/>
                <a:cs typeface="Times New Roman" panose="02020603050405020304" charset="0"/>
                <a:sym typeface="+mn-ea"/>
              </a:rPr>
              <a:t>Groll's</a:t>
            </a:r>
            <a:r>
              <a:rPr lang="en-US" sz="3200" b="1" dirty="0">
                <a:solidFill>
                  <a:srgbClr val="24292F"/>
                </a:solidFill>
                <a:latin typeface="Times New Roman" panose="02020603050405020304" charset="0"/>
                <a:cs typeface="Times New Roman" panose="02020603050405020304" charset="0"/>
                <a:sym typeface="+mn-ea"/>
              </a:rPr>
              <a:t> discomfort</a:t>
            </a:r>
            <a:r>
              <a:rPr lang="en-US" sz="3200" dirty="0">
                <a:solidFill>
                  <a:srgbClr val="24292F"/>
                </a:solidFill>
                <a:latin typeface="Times New Roman" panose="02020603050405020304" charset="0"/>
                <a:cs typeface="Times New Roman" panose="02020603050405020304" charset="0"/>
                <a:sym typeface="+mn-ea"/>
              </a:rPr>
              <a:t>?</a:t>
            </a:r>
            <a:r>
              <a:rPr lang="en-US" sz="3200" u="sng" dirty="0">
                <a:solidFill>
                  <a:srgbClr val="24292F"/>
                </a:solidFill>
                <a:latin typeface="Times New Roman" panose="02020603050405020304" charset="0"/>
                <a:cs typeface="Times New Roman" panose="02020603050405020304" charset="0"/>
                <a:sym typeface="+mn-ea"/>
              </a:rPr>
              <a:t> A mix of emotions washed over me: </a:t>
            </a:r>
            <a:r>
              <a:rPr lang="en-US" sz="3200" dirty="0">
                <a:solidFill>
                  <a:srgbClr val="24292F"/>
                </a:solidFill>
                <a:latin typeface="Times New Roman" panose="02020603050405020304" charset="0"/>
                <a:cs typeface="Times New Roman" panose="02020603050405020304" charset="0"/>
                <a:sym typeface="+mn-ea"/>
              </a:rPr>
              <a:t>relief that it wasn't something I had done, confusion as to why </a:t>
            </a:r>
            <a:r>
              <a:rPr lang="en-US" sz="3200" dirty="0" err="1">
                <a:solidFill>
                  <a:srgbClr val="24292F"/>
                </a:solidFill>
                <a:latin typeface="Times New Roman" panose="02020603050405020304" charset="0"/>
                <a:cs typeface="Times New Roman" panose="02020603050405020304" charset="0"/>
                <a:sym typeface="+mn-ea"/>
              </a:rPr>
              <a:t>Chó</a:t>
            </a:r>
            <a:r>
              <a:rPr lang="en-US" sz="3200" dirty="0">
                <a:solidFill>
                  <a:srgbClr val="24292F"/>
                </a:solidFill>
                <a:latin typeface="Times New Roman" panose="02020603050405020304" charset="0"/>
                <a:cs typeface="Times New Roman" panose="02020603050405020304" charset="0"/>
                <a:sym typeface="+mn-ea"/>
              </a:rPr>
              <a:t> would intimidate him, and a budding hope that </a:t>
            </a:r>
            <a:r>
              <a:rPr lang="en-US" sz="3200" b="1" dirty="0">
                <a:solidFill>
                  <a:srgbClr val="24292F"/>
                </a:solidFill>
                <a:latin typeface="Times New Roman" panose="02020603050405020304" charset="0"/>
                <a:cs typeface="Times New Roman" panose="02020603050405020304" charset="0"/>
                <a:sym typeface="+mn-ea"/>
              </a:rPr>
              <a:t>maybe this was a misunderstanding that we could overcome</a:t>
            </a:r>
            <a:r>
              <a:rPr lang="en-US" sz="3200" dirty="0">
                <a:solidFill>
                  <a:srgbClr val="24292F"/>
                </a:solidFill>
                <a:latin typeface="Times New Roman" panose="02020603050405020304" charset="0"/>
                <a:cs typeface="Times New Roman" panose="02020603050405020304" charset="0"/>
                <a:sym typeface="+mn-ea"/>
              </a:rPr>
              <a:t>. I wanted to learn more, </a:t>
            </a:r>
            <a:r>
              <a:rPr lang="en-US" sz="3200" u="sng" dirty="0">
                <a:solidFill>
                  <a:srgbClr val="24292F"/>
                </a:solidFill>
                <a:latin typeface="Times New Roman" panose="02020603050405020304" charset="0"/>
                <a:cs typeface="Times New Roman" panose="02020603050405020304" charset="0"/>
                <a:sym typeface="+mn-ea"/>
              </a:rPr>
              <a:t>to see if there was a way to bridge this gap and transform our silent neighbor into a friend</a:t>
            </a:r>
            <a:r>
              <a:rPr lang="en-US" sz="3200" dirty="0">
                <a:solidFill>
                  <a:srgbClr val="24292F"/>
                </a:solidFill>
                <a:latin typeface="Times New Roman" panose="02020603050405020304" charset="0"/>
                <a:cs typeface="Times New Roman" panose="02020603050405020304" charset="0"/>
                <a:sym typeface="+mn-ea"/>
              </a:rPr>
              <a:t>.</a:t>
            </a:r>
            <a:endParaRPr lang="en-US" altLang="en-US" sz="3200" dirty="0">
              <a:solidFill>
                <a:srgbClr val="24292F"/>
              </a:solidFill>
              <a:latin typeface="Times New Roman" panose="02020603050405020304" charset="0"/>
              <a:ea typeface="宋体" panose="02010600030101010101" pitchFamily="2" charset="-122"/>
              <a:cs typeface="Times New Roman" panose="02020603050405020304" charset="0"/>
            </a:endParaRPr>
          </a:p>
          <a:p>
            <a:pPr algn="just"/>
            <a:endParaRPr lang="en-US" altLang="en-US" sz="3200" dirty="0">
              <a:solidFill>
                <a:srgbClr val="24292F"/>
              </a:solidFill>
              <a:latin typeface="Times New Roman" panose="02020603050405020304" charset="0"/>
              <a:cs typeface="Times New Roman" panose="02020603050405020304"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0025" y="548640"/>
            <a:ext cx="8743950" cy="6000750"/>
          </a:xfrm>
          <a:prstGeom prst="rect">
            <a:avLst/>
          </a:prstGeom>
          <a:noFill/>
        </p:spPr>
        <p:txBody>
          <a:bodyPr wrap="square" rtlCol="0" anchor="t">
            <a:spAutoFit/>
          </a:bodyPr>
          <a:p>
            <a:r>
              <a:rPr lang="en-US" sz="3200" dirty="0">
                <a:solidFill>
                  <a:srgbClr val="24292F"/>
                </a:solidFill>
                <a:latin typeface="Times New Roman" panose="02020603050405020304" charset="0"/>
                <a:cs typeface="Times New Roman" panose="02020603050405020304" charset="0"/>
                <a:sym typeface="+mn-ea"/>
              </a:rPr>
              <a:t>Para.1 </a:t>
            </a:r>
            <a:r>
              <a:rPr lang="zh-CN" altLang="en-US" sz="3200" dirty="0">
                <a:solidFill>
                  <a:srgbClr val="24292F"/>
                </a:solidFill>
                <a:latin typeface="Times New Roman" panose="02020603050405020304" charset="0"/>
                <a:cs typeface="Times New Roman" panose="02020603050405020304" charset="0"/>
                <a:sym typeface="+mn-ea"/>
              </a:rPr>
              <a:t> </a:t>
            </a:r>
            <a:endParaRPr lang="en-US" sz="3200" dirty="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endParaRPr>
          </a:p>
          <a:p>
            <a:pPr algn="just"/>
            <a:r>
              <a:rPr lang="en-US" sz="3200" dirty="0">
                <a:solidFill>
                  <a:srgbClr val="24292F"/>
                </a:solidFill>
                <a:latin typeface="Times New Roman" panose="02020603050405020304" charset="0"/>
                <a:cs typeface="Times New Roman" panose="02020603050405020304" charset="0"/>
                <a:sym typeface="+mn-ea"/>
              </a:rPr>
              <a:t>The sound of it twisted my heart. It was a confirmation of my fears that </a:t>
            </a:r>
            <a:r>
              <a:rPr lang="en-US" sz="3200" b="1" dirty="0">
                <a:solidFill>
                  <a:srgbClr val="24292F"/>
                </a:solidFill>
                <a:latin typeface="Times New Roman" panose="02020603050405020304" charset="0"/>
                <a:cs typeface="Times New Roman" panose="02020603050405020304" charset="0"/>
                <a:sym typeface="+mn-ea"/>
              </a:rPr>
              <a:t>the issue was with me</a:t>
            </a:r>
            <a:r>
              <a:rPr lang="en-US" sz="3200" dirty="0">
                <a:solidFill>
                  <a:srgbClr val="24292F"/>
                </a:solidFill>
                <a:latin typeface="Times New Roman" panose="02020603050405020304" charset="0"/>
                <a:cs typeface="Times New Roman" panose="02020603050405020304" charset="0"/>
                <a:sym typeface="+mn-ea"/>
              </a:rPr>
              <a:t>, an invisible wall between us that I had not known how to scale. My thoughts swirled with questions and theories, each as unlikely as the next. </a:t>
            </a:r>
            <a:r>
              <a:rPr lang="en-US" sz="3200" u="sng" dirty="0">
                <a:solidFill>
                  <a:srgbClr val="24292F"/>
                </a:solidFill>
                <a:latin typeface="Times New Roman" panose="02020603050405020304" charset="0"/>
                <a:cs typeface="Times New Roman" panose="02020603050405020304" charset="0"/>
                <a:sym typeface="+mn-ea"/>
              </a:rPr>
              <a:t>Was it my blindness, or something else about me that kept him at such a distance?</a:t>
            </a:r>
            <a:r>
              <a:rPr lang="en-US" sz="3200" dirty="0">
                <a:solidFill>
                  <a:srgbClr val="24292F"/>
                </a:solidFill>
                <a:latin typeface="Times New Roman" panose="02020603050405020304" charset="0"/>
                <a:cs typeface="Times New Roman" panose="02020603050405020304" charset="0"/>
                <a:sym typeface="+mn-ea"/>
              </a:rPr>
              <a:t> </a:t>
            </a:r>
            <a:r>
              <a:rPr lang="en-US" sz="3200" b="1" dirty="0" err="1">
                <a:solidFill>
                  <a:srgbClr val="24292F"/>
                </a:solidFill>
                <a:latin typeface="Times New Roman" panose="02020603050405020304" charset="0"/>
                <a:cs typeface="Times New Roman" panose="02020603050405020304" charset="0"/>
                <a:sym typeface="+mn-ea"/>
              </a:rPr>
              <a:t>Chó’s</a:t>
            </a:r>
            <a:r>
              <a:rPr lang="en-US" sz="3200" b="1" dirty="0">
                <a:solidFill>
                  <a:srgbClr val="24292F"/>
                </a:solidFill>
                <a:latin typeface="Times New Roman" panose="02020603050405020304" charset="0"/>
                <a:cs typeface="Times New Roman" panose="02020603050405020304" charset="0"/>
                <a:sym typeface="+mn-ea"/>
              </a:rPr>
              <a:t> steady presence at my side was a comforting weight against the sting of rejection, her loyalty a silent promise that not all connections were so easily broken.</a:t>
            </a:r>
            <a:endParaRPr lang="en-US" altLang="en-US" sz="3200" b="1" dirty="0">
              <a:solidFill>
                <a:srgbClr val="24292F"/>
              </a:solidFill>
              <a:latin typeface="Times New Roman" panose="02020603050405020304" charset="0"/>
              <a:cs typeface="Times New Roman" panose="020206030504050203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文本框 110"/>
          <p:cNvSpPr txBox="1"/>
          <p:nvPr/>
        </p:nvSpPr>
        <p:spPr>
          <a:xfrm>
            <a:off x="107950" y="620395"/>
            <a:ext cx="9006840" cy="5507990"/>
          </a:xfrm>
          <a:prstGeom prst="rect">
            <a:avLst/>
          </a:prstGeom>
          <a:noFill/>
          <a:ln w="9525">
            <a:noFill/>
          </a:ln>
        </p:spPr>
        <p:txBody>
          <a:bodyPr wrap="square">
            <a:spAutoFit/>
          </a:bodyPr>
          <a:lstStyle/>
          <a:p>
            <a:pPr algn="just"/>
            <a:r>
              <a:rPr lang="en-US" sz="3200" dirty="0">
                <a:solidFill>
                  <a:srgbClr val="24292F"/>
                </a:solidFill>
                <a:latin typeface="Times New Roman" panose="02020603050405020304" charset="0"/>
                <a:ea typeface="宋体" panose="02010600030101010101" pitchFamily="2" charset="-122"/>
                <a:cs typeface="Times New Roman" panose="02020603050405020304" charset="0"/>
              </a:rPr>
              <a:t>Para.2 </a:t>
            </a:r>
            <a:endParaRPr lang="en-US" sz="3200" dirty="0">
              <a:solidFill>
                <a:srgbClr val="24292F"/>
              </a:solidFill>
              <a:latin typeface="Times New Roman" panose="02020603050405020304" charset="0"/>
              <a:ea typeface="宋体" panose="02010600030101010101" pitchFamily="2" charset="-122"/>
              <a:cs typeface="Times New Roman" panose="02020603050405020304" charset="0"/>
            </a:endParaRPr>
          </a:p>
          <a:p>
            <a:pPr algn="just"/>
            <a:r>
              <a:rPr lang="en-US" sz="3200" dirty="0">
                <a:solidFill>
                  <a:srgbClr val="24292F"/>
                </a:solidFill>
                <a:latin typeface="Times New Roman" panose="02020603050405020304" charset="0"/>
                <a:ea typeface="宋体" panose="02010600030101010101" pitchFamily="2" charset="-122"/>
                <a:cs typeface="Times New Roman" panose="02020603050405020304" charset="0"/>
              </a:rPr>
              <a:t>“It is </a:t>
            </a:r>
            <a:r>
              <a:rPr lang="en-US" sz="3200" dirty="0" err="1">
                <a:solidFill>
                  <a:srgbClr val="24292F"/>
                </a:solidFill>
                <a:latin typeface="Times New Roman" panose="02020603050405020304" charset="0"/>
                <a:ea typeface="宋体" panose="02010600030101010101" pitchFamily="2" charset="-122"/>
                <a:cs typeface="Times New Roman" panose="02020603050405020304" charset="0"/>
              </a:rPr>
              <a:t>Chó</a:t>
            </a:r>
            <a:r>
              <a:rPr lang="en-US" sz="3200" dirty="0">
                <a:solidFill>
                  <a:srgbClr val="24292F"/>
                </a:solidFill>
                <a:latin typeface="Times New Roman" panose="02020603050405020304" charset="0"/>
                <a:ea typeface="宋体" panose="02010600030101010101" pitchFamily="2" charset="-122"/>
                <a:cs typeface="Times New Roman" panose="02020603050405020304" charset="0"/>
              </a:rPr>
              <a:t> that scares my words away,” he replied. This revelation</a:t>
            </a:r>
            <a:r>
              <a:rPr lang="zh-CN" altLang="en-US" sz="3200" dirty="0">
                <a:solidFill>
                  <a:srgbClr val="24292F"/>
                </a:solidFill>
                <a:latin typeface="Times New Roman" panose="02020603050405020304" charset="0"/>
                <a:ea typeface="宋体" panose="02010600030101010101" pitchFamily="2" charset="-122"/>
                <a:cs typeface="Times New Roman" panose="02020603050405020304" charset="0"/>
              </a:rPr>
              <a:t>（披露的真相）</a:t>
            </a:r>
            <a:r>
              <a:rPr lang="en-US" sz="3200" dirty="0">
                <a:solidFill>
                  <a:srgbClr val="24292F"/>
                </a:solidFill>
                <a:latin typeface="Times New Roman" panose="02020603050405020304" charset="0"/>
                <a:ea typeface="宋体" panose="02010600030101010101" pitchFamily="2" charset="-122"/>
                <a:cs typeface="Times New Roman" panose="02020603050405020304" charset="0"/>
              </a:rPr>
              <a:t> </a:t>
            </a:r>
            <a:r>
              <a:rPr lang="en-US" sz="3200" b="1" dirty="0">
                <a:solidFill>
                  <a:srgbClr val="24292F"/>
                </a:solidFill>
                <a:latin typeface="Times New Roman" panose="02020603050405020304" charset="0"/>
                <a:ea typeface="宋体" panose="02010600030101010101" pitchFamily="2" charset="-122"/>
                <a:cs typeface="Times New Roman" panose="02020603050405020304" charset="0"/>
              </a:rPr>
              <a:t>startle</a:t>
            </a:r>
            <a:r>
              <a:rPr lang="en-US" sz="3200" dirty="0">
                <a:solidFill>
                  <a:srgbClr val="24292F"/>
                </a:solidFill>
                <a:latin typeface="Times New Roman" panose="02020603050405020304" charset="0"/>
                <a:ea typeface="宋体" panose="02010600030101010101" pitchFamily="2" charset="-122"/>
                <a:cs typeface="Times New Roman" panose="02020603050405020304" charset="0"/>
              </a:rPr>
              <a:t>d me, as </a:t>
            </a:r>
            <a:r>
              <a:rPr lang="en-US" sz="3200" dirty="0" err="1">
                <a:solidFill>
                  <a:srgbClr val="24292F"/>
                </a:solidFill>
                <a:latin typeface="Times New Roman" panose="02020603050405020304" charset="0"/>
                <a:ea typeface="宋体" panose="02010600030101010101" pitchFamily="2" charset="-122"/>
                <a:cs typeface="Times New Roman" panose="02020603050405020304" charset="0"/>
              </a:rPr>
              <a:t>Chó</a:t>
            </a:r>
            <a:r>
              <a:rPr lang="en-US" sz="3200" dirty="0">
                <a:solidFill>
                  <a:srgbClr val="24292F"/>
                </a:solidFill>
                <a:latin typeface="Times New Roman" panose="02020603050405020304" charset="0"/>
                <a:ea typeface="宋体" panose="02010600030101010101" pitchFamily="2" charset="-122"/>
                <a:cs typeface="Times New Roman" panose="02020603050405020304" charset="0"/>
              </a:rPr>
              <a:t> had always been </a:t>
            </a:r>
            <a:r>
              <a:rPr lang="en-US" sz="3200" u="sng" dirty="0">
                <a:solidFill>
                  <a:srgbClr val="24292F"/>
                </a:solidFill>
                <a:latin typeface="Times New Roman" panose="02020603050405020304" charset="0"/>
                <a:ea typeface="宋体" panose="02010600030101010101" pitchFamily="2" charset="-122"/>
                <a:cs typeface="Times New Roman" panose="02020603050405020304" charset="0"/>
              </a:rPr>
              <a:t>a gentle guide and companion</a:t>
            </a:r>
            <a:r>
              <a:rPr lang="en-US" sz="3200" dirty="0">
                <a:solidFill>
                  <a:srgbClr val="24292F"/>
                </a:solidFill>
                <a:latin typeface="Times New Roman" panose="02020603050405020304" charset="0"/>
                <a:ea typeface="宋体" panose="02010600030101010101" pitchFamily="2" charset="-122"/>
                <a:cs typeface="Times New Roman" panose="02020603050405020304" charset="0"/>
              </a:rPr>
              <a:t>, never once a source of fear. I wondered if perhaps </a:t>
            </a:r>
            <a:r>
              <a:rPr lang="en-US" sz="3200" u="sng" dirty="0">
                <a:solidFill>
                  <a:srgbClr val="24292F"/>
                </a:solidFill>
                <a:latin typeface="Times New Roman" panose="02020603050405020304" charset="0"/>
                <a:ea typeface="宋体" panose="02010600030101010101" pitchFamily="2" charset="-122"/>
                <a:cs typeface="Times New Roman" panose="02020603050405020304" charset="0"/>
              </a:rPr>
              <a:t>there had been an incident in Mr. </a:t>
            </a:r>
            <a:r>
              <a:rPr lang="en-US" sz="3200" u="sng" dirty="0" err="1">
                <a:solidFill>
                  <a:srgbClr val="24292F"/>
                </a:solidFill>
                <a:latin typeface="Times New Roman" panose="02020603050405020304" charset="0"/>
                <a:ea typeface="宋体" panose="02010600030101010101" pitchFamily="2" charset="-122"/>
                <a:cs typeface="Times New Roman" panose="02020603050405020304" charset="0"/>
              </a:rPr>
              <a:t>Groll's</a:t>
            </a:r>
            <a:r>
              <a:rPr lang="en-US" sz="3200" u="sng" dirty="0">
                <a:solidFill>
                  <a:srgbClr val="24292F"/>
                </a:solidFill>
                <a:latin typeface="Times New Roman" panose="02020603050405020304" charset="0"/>
                <a:ea typeface="宋体" panose="02010600030101010101" pitchFamily="2" charset="-122"/>
                <a:cs typeface="Times New Roman" panose="02020603050405020304" charset="0"/>
              </a:rPr>
              <a:t> past that had left him wary of dogs</a:t>
            </a:r>
            <a:r>
              <a:rPr lang="en-US" sz="3200" dirty="0">
                <a:solidFill>
                  <a:srgbClr val="24292F"/>
                </a:solidFill>
                <a:latin typeface="Times New Roman" panose="02020603050405020304" charset="0"/>
                <a:ea typeface="宋体" panose="02010600030101010101" pitchFamily="2" charset="-122"/>
                <a:cs typeface="Times New Roman" panose="02020603050405020304" charset="0"/>
              </a:rPr>
              <a:t>. Understanding began to replace the hurt I had felt; this wasn't about me, but rather his own fears. A dialogue had opened, a chance to address the unspoken tension, and </a:t>
            </a:r>
            <a:r>
              <a:rPr lang="en-US" sz="3200" b="1" dirty="0">
                <a:solidFill>
                  <a:srgbClr val="24292F"/>
                </a:solidFill>
                <a:latin typeface="Times New Roman" panose="02020603050405020304" charset="0"/>
                <a:ea typeface="宋体" panose="02010600030101010101" pitchFamily="2" charset="-122"/>
                <a:cs typeface="Times New Roman" panose="02020603050405020304" charset="0"/>
              </a:rPr>
              <a:t>maybe, with time, we could find common ground</a:t>
            </a:r>
            <a:r>
              <a:rPr lang="en-US" sz="3200" dirty="0">
                <a:solidFill>
                  <a:srgbClr val="24292F"/>
                </a:solidFill>
                <a:latin typeface="Times New Roman" panose="02020603050405020304" charset="0"/>
                <a:ea typeface="宋体" panose="02010600030101010101" pitchFamily="2" charset="-122"/>
                <a:cs typeface="Times New Roman" panose="02020603050405020304" charset="0"/>
              </a:rPr>
              <a:t>.</a:t>
            </a:r>
            <a:endParaRPr lang="en-US" altLang="en-US" sz="3200" dirty="0">
              <a:solidFill>
                <a:srgbClr val="24292F"/>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contrast="6000"/>
          </a:blip>
          <a:srcRect l="5275" t="14610" r="16043" b="6349"/>
          <a:stretch>
            <a:fillRect/>
          </a:stretch>
        </p:blipFill>
        <p:spPr>
          <a:xfrm>
            <a:off x="2171700" y="1297940"/>
            <a:ext cx="5094605" cy="473519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016a16c0ac6fb9515a"/>
          <p:cNvPicPr>
            <a:picLocks noChangeAspect="1"/>
          </p:cNvPicPr>
          <p:nvPr/>
        </p:nvPicPr>
        <p:blipFill>
          <a:blip r:embed="rId1"/>
          <a:stretch>
            <a:fillRect/>
          </a:stretch>
        </p:blipFill>
        <p:spPr>
          <a:xfrm>
            <a:off x="-118110" y="-27305"/>
            <a:ext cx="9261475" cy="6907530"/>
          </a:xfrm>
          <a:prstGeom prst="rect">
            <a:avLst/>
          </a:prstGeom>
        </p:spPr>
      </p:pic>
      <p:pic>
        <p:nvPicPr>
          <p:cNvPr id="101" name="图片 100"/>
          <p:cNvPicPr/>
          <p:nvPr>
            <p:custDataLst>
              <p:tags r:id="rId2"/>
            </p:custDataLst>
          </p:nvPr>
        </p:nvPicPr>
        <p:blipFill>
          <a:blip r:embed="rId3"/>
          <a:stretch>
            <a:fillRect/>
          </a:stretch>
        </p:blipFill>
        <p:spPr>
          <a:xfrm>
            <a:off x="5023485" y="3533775"/>
            <a:ext cx="3713480" cy="2484755"/>
          </a:xfrm>
          <a:prstGeom prst="rect">
            <a:avLst/>
          </a:prstGeom>
          <a:noFill/>
          <a:ln w="9525">
            <a:noFill/>
          </a:ln>
        </p:spPr>
      </p:pic>
      <p:sp>
        <p:nvSpPr>
          <p:cNvPr id="2" name="文本框 1"/>
          <p:cNvSpPr txBox="1"/>
          <p:nvPr/>
        </p:nvSpPr>
        <p:spPr>
          <a:xfrm>
            <a:off x="665480" y="916940"/>
            <a:ext cx="7835265" cy="1076325"/>
          </a:xfrm>
          <a:prstGeom prst="rect">
            <a:avLst/>
          </a:prstGeom>
        </p:spPr>
        <p:txBody>
          <a:bodyPr wrap="square">
            <a:spAutoFit/>
          </a:bodyPr>
          <a:lstStyle/>
          <a:p>
            <a:pPr algn="ctr"/>
            <a:r>
              <a:rPr lang="en-US" altLang="zh-CN" sz="3200">
                <a:latin typeface="Times New Roman" panose="02020603050405020304" charset="0"/>
                <a:ea typeface="微软雅黑" panose="020B0503020204020204" charset="-122"/>
                <a:cs typeface="Times New Roman" panose="02020603050405020304" charset="0"/>
              </a:rPr>
              <a:t>2023</a:t>
            </a:r>
            <a:r>
              <a:rPr lang="zh-CN" altLang="en-US" sz="3200">
                <a:latin typeface="Times New Roman" panose="02020603050405020304" charset="0"/>
                <a:ea typeface="微软雅黑" panose="020B0503020204020204" charset="-122"/>
                <a:cs typeface="Times New Roman" panose="02020603050405020304" charset="0"/>
              </a:rPr>
              <a:t>年</a:t>
            </a:r>
            <a:r>
              <a:rPr lang="en-US" altLang="zh-CN" sz="3200">
                <a:latin typeface="Times New Roman" panose="02020603050405020304" charset="0"/>
                <a:ea typeface="微软雅黑" panose="020B0503020204020204" charset="-122"/>
                <a:cs typeface="Times New Roman" panose="02020603050405020304" charset="0"/>
              </a:rPr>
              <a:t>12</a:t>
            </a:r>
            <a:r>
              <a:rPr lang="zh-CN" altLang="en-US" sz="3200">
                <a:latin typeface="Times New Roman" panose="02020603050405020304" charset="0"/>
                <a:ea typeface="微软雅黑" panose="020B0503020204020204" charset="-122"/>
                <a:cs typeface="Times New Roman" panose="02020603050405020304" charset="0"/>
              </a:rPr>
              <a:t>月</a:t>
            </a:r>
            <a:r>
              <a:rPr lang="en-US" altLang="zh-CN" sz="3200">
                <a:latin typeface="Times New Roman" panose="02020603050405020304" charset="0"/>
                <a:ea typeface="微软雅黑" panose="020B0503020204020204" charset="-122"/>
                <a:cs typeface="Times New Roman" panose="02020603050405020304" charset="0"/>
              </a:rPr>
              <a:t> </a:t>
            </a:r>
            <a:r>
              <a:rPr lang="zh-CN" altLang="en-US" sz="3200">
                <a:latin typeface="Times New Roman" panose="02020603050405020304" charset="0"/>
                <a:ea typeface="微软雅黑" panose="020B0503020204020204" charset="-122"/>
                <a:cs typeface="Times New Roman" panose="02020603050405020304" charset="0"/>
              </a:rPr>
              <a:t>金丽衢十二校高三第一次联考</a:t>
            </a:r>
            <a:r>
              <a:rPr lang="en-US" altLang="zh-CN" sz="3200">
                <a:latin typeface="Times New Roman" panose="02020603050405020304" charset="0"/>
                <a:ea typeface="微软雅黑" panose="020B0503020204020204" charset="-122"/>
                <a:cs typeface="Times New Roman" panose="02020603050405020304" charset="0"/>
              </a:rPr>
              <a:t> </a:t>
            </a:r>
            <a:r>
              <a:rPr lang="zh-CN" altLang="en-US" sz="3200">
                <a:latin typeface="Times New Roman" panose="02020603050405020304" charset="0"/>
                <a:ea typeface="微软雅黑" panose="020B0503020204020204" charset="-122"/>
                <a:cs typeface="Times New Roman" panose="02020603050405020304" charset="0"/>
              </a:rPr>
              <a:t>读后续写讲评</a:t>
            </a:r>
            <a:endParaRPr lang="zh-CN" altLang="en-US" sz="3200">
              <a:latin typeface="Times New Roman" panose="02020603050405020304" charset="0"/>
              <a:ea typeface="微软雅黑" panose="020B0503020204020204" charset="-122"/>
              <a:cs typeface="Times New Roman" panose="02020603050405020304" charset="0"/>
            </a:endParaRPr>
          </a:p>
        </p:txBody>
      </p:sp>
      <p:pic>
        <p:nvPicPr>
          <p:cNvPr id="100" name="图片 99"/>
          <p:cNvPicPr/>
          <p:nvPr>
            <p:custDataLst>
              <p:tags r:id="rId4"/>
            </p:custDataLst>
          </p:nvPr>
        </p:nvPicPr>
        <p:blipFill>
          <a:blip r:embed="rId5"/>
          <a:stretch>
            <a:fillRect/>
          </a:stretch>
        </p:blipFill>
        <p:spPr>
          <a:xfrm>
            <a:off x="1016635" y="2409825"/>
            <a:ext cx="3672840" cy="252412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60" y="116205"/>
            <a:ext cx="9148445" cy="6813550"/>
          </a:xfrm>
          <a:prstGeom prst="rect">
            <a:avLst/>
          </a:prstGeom>
          <a:noFill/>
        </p:spPr>
        <p:txBody>
          <a:bodyPr wrap="square" rtlCol="0" anchor="t">
            <a:noAutofit/>
          </a:bodyPr>
          <a:lstStyle/>
          <a:p>
            <a:pPr algn="l"/>
            <a:r>
              <a:rPr lang="zh-CN" altLang="en-US" sz="3200" b="1" dirty="0">
                <a:solidFill>
                  <a:srgbClr val="7030A0"/>
                </a:solidFill>
              </a:rPr>
              <a:t>文本呈现</a:t>
            </a:r>
            <a:endParaRPr lang="zh-CN" altLang="en-US" sz="3200" b="1" dirty="0">
              <a:solidFill>
                <a:srgbClr val="7030A0"/>
              </a:solidFill>
            </a:endParaRPr>
          </a:p>
          <a:p>
            <a:pPr indent="609600" algn="just">
              <a:extLst>
                <a:ext uri="{35155182-B16C-46BC-9424-99874614C6A1}">
                  <wpsdc:indentchars xmlns:wpsdc="http://www.wps.cn/officeDocument/2017/drawingmlCustomData" val="200" checksum="4158780845"/>
                </a:ext>
              </a:extLst>
            </a:pPr>
            <a:r>
              <a:rPr lang="zh-CN" altLang="en-US" sz="2400" dirty="0">
                <a:latin typeface="Times New Roman" panose="02020603050405020304" charset="0"/>
                <a:cs typeface="Times New Roman" panose="02020603050405020304" charset="0"/>
              </a:rPr>
              <a:t>For courage,my fingers clung to the harness (背带、保护带) on Chó's broad back as we passed the fence of my neighbor Mr. Groll's yard.</a:t>
            </a:r>
            <a:endParaRPr lang="zh-CN" altLang="en-US" sz="2400" dirty="0">
              <a:latin typeface="Times New Roman" panose="02020603050405020304" charset="0"/>
              <a:cs typeface="Times New Roman" panose="02020603050405020304" charset="0"/>
            </a:endParaRPr>
          </a:p>
          <a:p>
            <a:pPr indent="609600" algn="just">
              <a:extLst>
                <a:ext uri="{35155182-B16C-46BC-9424-99874614C6A1}">
                  <wpsdc:indentchars xmlns:wpsdc="http://www.wps.cn/officeDocument/2017/drawingmlCustomData" val="200" checksum="4158780845"/>
                </a:ext>
              </a:extLst>
            </a:pPr>
            <a:r>
              <a:rPr lang="zh-CN" altLang="en-US" sz="2400" dirty="0">
                <a:latin typeface="Times New Roman" panose="02020603050405020304" charset="0"/>
                <a:cs typeface="Times New Roman" panose="02020603050405020304" charset="0"/>
              </a:rPr>
              <a:t>Walking by Mr. Groll</a:t>
            </a:r>
            <a:r>
              <a:rPr lang="en-US" altLang="zh-CN" sz="2400" dirty="0">
                <a:latin typeface="Times New Roman" panose="02020603050405020304" charset="0"/>
                <a:cs typeface="Times New Roman" panose="02020603050405020304" charset="0"/>
              </a:rPr>
              <a:t>’</a:t>
            </a:r>
            <a:r>
              <a:rPr lang="zh-CN" altLang="en-US" sz="2400" dirty="0">
                <a:latin typeface="Times New Roman" panose="02020603050405020304" charset="0"/>
                <a:cs typeface="Times New Roman" panose="02020603050405020304" charset="0"/>
              </a:rPr>
              <a:t>s yard is the best part of our morning walk,and also the worst.It is the best part because the roses talk to us.“Good morning, Chó,”whisper the rose scents to my guide dog’s nose. Other roses shout to me, “Hello,Mai!”</a:t>
            </a:r>
            <a:endParaRPr lang="zh-CN" altLang="en-US" sz="2400" dirty="0">
              <a:latin typeface="Times New Roman" panose="02020603050405020304" charset="0"/>
              <a:cs typeface="Times New Roman" panose="02020603050405020304" charset="0"/>
            </a:endParaRPr>
          </a:p>
          <a:p>
            <a:pPr indent="609600" algn="just">
              <a:extLst>
                <a:ext uri="{35155182-B16C-46BC-9424-99874614C6A1}">
                  <wpsdc:indentchars xmlns:wpsdc="http://www.wps.cn/officeDocument/2017/drawingmlCustomData" val="200" checksum="4158780845"/>
                </a:ext>
              </a:extLst>
            </a:pPr>
            <a:r>
              <a:rPr lang="zh-CN" altLang="en-US" sz="2400" dirty="0">
                <a:latin typeface="Times New Roman" panose="02020603050405020304" charset="0"/>
                <a:cs typeface="Times New Roman" panose="02020603050405020304" charset="0"/>
              </a:rPr>
              <a:t>Now comes the worst part: Mr.Groll.As usual,friendly Chó thumps her tail. But Cho is just a dog; how can she know that this neighbor does not like me at all?</a:t>
            </a:r>
            <a:endParaRPr lang="zh-CN" altLang="en-US" sz="2400" dirty="0">
              <a:latin typeface="Times New Roman" panose="02020603050405020304" charset="0"/>
              <a:cs typeface="Times New Roman" panose="02020603050405020304" charset="0"/>
            </a:endParaRPr>
          </a:p>
          <a:p>
            <a:pPr indent="609600" algn="just">
              <a:extLst>
                <a:ext uri="{35155182-B16C-46BC-9424-99874614C6A1}">
                  <wpsdc:indentchars xmlns:wpsdc="http://www.wps.cn/officeDocument/2017/drawingmlCustomData" val="200" checksum="4158780845"/>
                </a:ext>
              </a:extLst>
            </a:pPr>
            <a:r>
              <a:rPr lang="zh-CN" altLang="en-US" sz="2400" dirty="0">
                <a:latin typeface="Times New Roman" panose="02020603050405020304" charset="0"/>
                <a:cs typeface="Times New Roman" panose="02020603050405020304" charset="0"/>
              </a:rPr>
              <a:t>“Hello,Mr.Groll.”I greeted him as I did every morning.And like every other morning, he did not answer me. But I knew he was there,watching, behind his fence.He always sounds out of breath, and the creaky gate swings nervously in his hand.</a:t>
            </a:r>
            <a:endParaRPr lang="zh-CN" altLang="en-US" sz="2400" dirty="0">
              <a:latin typeface="Times New Roman" panose="02020603050405020304" charset="0"/>
              <a:cs typeface="Times New Roman" panose="02020603050405020304" charset="0"/>
            </a:endParaRPr>
          </a:p>
          <a:p>
            <a:pPr indent="609600" algn="just">
              <a:extLst>
                <a:ext uri="{35155182-B16C-46BC-9424-99874614C6A1}">
                  <wpsdc:indentchars xmlns:wpsdc="http://www.wps.cn/officeDocument/2017/drawingmlCustomData" val="200" checksum="4158780845"/>
                </a:ext>
              </a:extLst>
            </a:pPr>
            <a:r>
              <a:rPr lang="zh-CN" altLang="en-US" sz="2400" dirty="0">
                <a:latin typeface="Times New Roman" panose="02020603050405020304" charset="0"/>
                <a:cs typeface="Times New Roman" panose="02020603050405020304" charset="0"/>
              </a:rPr>
              <a:t>Maybe he</a:t>
            </a:r>
            <a:r>
              <a:rPr lang="en-US" altLang="zh-CN" sz="2400" dirty="0">
                <a:latin typeface="Times New Roman" panose="02020603050405020304" charset="0"/>
                <a:cs typeface="Times New Roman" panose="02020603050405020304" charset="0"/>
              </a:rPr>
              <a:t>’</a:t>
            </a:r>
            <a:r>
              <a:rPr lang="zh-CN" altLang="en-US" sz="2400" dirty="0">
                <a:latin typeface="Times New Roman" panose="02020603050405020304" charset="0"/>
                <a:cs typeface="Times New Roman" panose="02020603050405020304" charset="0"/>
              </a:rPr>
              <a:t>s afraid of me because I’m blind. Disabilities do scare grown-ups sometimes.Then I remembered: the other day I heard him playing checkers (西洋跳棋) with my friend Jimmy,who's in a wheelchair.</a:t>
            </a:r>
            <a:endParaRPr lang="zh-CN" altLang="en-US" sz="2400" dirty="0">
              <a:latin typeface="Times New Roman" panose="02020603050405020304" charset="0"/>
              <a:cs typeface="Times New Roman" panose="02020603050405020304" charset="0"/>
            </a:endParaRPr>
          </a:p>
          <a:p>
            <a:pPr indent="609600" algn="l">
              <a:extLst>
                <a:ext uri="{35155182-B16C-46BC-9424-99874614C6A1}">
                  <wpsdc:indentchars xmlns:wpsdc="http://www.wps.cn/officeDocument/2017/drawingmlCustomData" val="200" checksum="4158780845"/>
                </a:ext>
              </a:extLst>
            </a:pPr>
            <a:endParaRPr lang="zh-CN" altLang="en-US" sz="2400" dirty="0">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785" y="4853940"/>
            <a:ext cx="9008745" cy="1591945"/>
          </a:xfrm>
          <a:prstGeom prst="rect">
            <a:avLst/>
          </a:prstGeom>
          <a:noFill/>
        </p:spPr>
        <p:txBody>
          <a:bodyPr wrap="square" rtlCol="0" anchor="t">
            <a:noAutofit/>
          </a:bodyPr>
          <a:lstStyle/>
          <a:p>
            <a:pPr indent="609600" algn="dist" fontAlgn="ctr">
              <a:extLst>
                <a:ext uri="{35155182-B16C-46BC-9424-99874614C6A1}">
                  <wpsdc:indentchars xmlns:wpsdc="http://www.wps.cn/officeDocument/2017/drawingmlCustomData" val="200" checksum="4158780845"/>
                </a:ext>
              </a:extLst>
            </a:pPr>
            <a:endParaRPr lang="zh-CN" altLang="en-US" sz="2400" kern="1000" dirty="0">
              <a:solidFill>
                <a:schemeClr val="tx1"/>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63500" y="908685"/>
            <a:ext cx="9130030" cy="6043295"/>
          </a:xfrm>
          <a:prstGeom prst="rect">
            <a:avLst/>
          </a:prstGeom>
          <a:noFill/>
        </p:spPr>
        <p:txBody>
          <a:bodyPr wrap="square" rtlCol="0" anchor="t">
            <a:noAutofit/>
          </a:bodyPr>
          <a:p>
            <a:pPr indent="711200" algn="just" fontAlgn="ctr">
              <a:extLst>
                <a:ext uri="{35155182-B16C-46BC-9424-99874614C6A1}">
                  <wpsdc:indentchars xmlns:wpsdc="http://www.wps.cn/officeDocument/2017/drawingmlCustomData" val="200" checksum="3773799597"/>
                </a:ext>
              </a:extLst>
            </a:pPr>
            <a:r>
              <a:rPr lang="zh-CN" altLang="en-US" sz="2800" kern="1000" dirty="0">
                <a:uFillTx/>
                <a:latin typeface="Times New Roman" panose="02020603050405020304" charset="0"/>
                <a:cs typeface="Times New Roman" panose="02020603050405020304" charset="0"/>
                <a:sym typeface="+mn-ea"/>
              </a:rPr>
              <a:t>Chó and I marched on,and my thoughts kept step.Why did Mr.Groll ignore me?It's a mystery to me.</a:t>
            </a:r>
            <a:endParaRPr lang="zh-CN" altLang="en-US" sz="2800" kern="1000" dirty="0">
              <a:solidFill>
                <a:schemeClr val="tx1"/>
              </a:solidFill>
              <a:uFillTx/>
              <a:latin typeface="Times New Roman" panose="02020603050405020304" charset="0"/>
              <a:cs typeface="Times New Roman" panose="02020603050405020304" charset="0"/>
              <a:sym typeface="+mn-ea"/>
            </a:endParaRPr>
          </a:p>
          <a:p>
            <a:pPr indent="711200" algn="just" fontAlgn="ctr">
              <a:extLst>
                <a:ext uri="{35155182-B16C-46BC-9424-99874614C6A1}">
                  <wpsdc:indentchars xmlns:wpsdc="http://www.wps.cn/officeDocument/2017/drawingmlCustomData" val="200" checksum="3773799597"/>
                </a:ext>
              </a:extLst>
            </a:pPr>
            <a:r>
              <a:rPr lang="zh-CN" altLang="en-US" sz="2800" kern="1000" dirty="0">
                <a:uFillTx/>
                <a:latin typeface="Times New Roman" panose="02020603050405020304" charset="0"/>
                <a:cs typeface="Times New Roman" panose="02020603050405020304" charset="0"/>
                <a:sym typeface="+mn-ea"/>
              </a:rPr>
              <a:t>Papa has told me that some folks do not like people from faraway places.Does this solve the mystery?Maybe Mr.Groll does not like neighbors from faraway places.No,that can't be it.Every Saturday Mr.Groll and my big brother,Lien,help each other with yard work.They are friends. </a:t>
            </a:r>
            <a:endParaRPr lang="zh-CN" altLang="en-US" sz="2800" kern="1000" dirty="0">
              <a:solidFill>
                <a:schemeClr val="tx1"/>
              </a:solidFill>
              <a:uFillTx/>
              <a:latin typeface="Times New Roman" panose="02020603050405020304" charset="0"/>
              <a:cs typeface="Times New Roman" panose="02020603050405020304" charset="0"/>
              <a:sym typeface="+mn-ea"/>
            </a:endParaRPr>
          </a:p>
          <a:p>
            <a:pPr indent="711200" algn="just" fontAlgn="ctr">
              <a:extLst>
                <a:ext uri="{35155182-B16C-46BC-9424-99874614C6A1}">
                  <wpsdc:indentchars xmlns:wpsdc="http://www.wps.cn/officeDocument/2017/drawingmlCustomData" val="200" checksum="3773799597"/>
                </a:ext>
              </a:extLst>
            </a:pPr>
            <a:r>
              <a:rPr lang="zh-CN" altLang="en-US" sz="2800" kern="1000" dirty="0">
                <a:uFillTx/>
                <a:latin typeface="Times New Roman" panose="02020603050405020304" charset="0"/>
                <a:cs typeface="Times New Roman" panose="02020603050405020304" charset="0"/>
                <a:sym typeface="+mn-ea"/>
              </a:rPr>
              <a:t>Well,then,I wondered,why wouldn't he talk to me?The toe of my shoe scuffed the sidewalk,and I think, maybe he didn't like me because I'm a girl.The sidewalk humed beneath my</a:t>
            </a:r>
            <a:r>
              <a:rPr lang="en-US" altLang="zh-CN" sz="2800" kern="1000" dirty="0">
                <a:uFillTx/>
                <a:latin typeface="Times New Roman" panose="02020603050405020304" charset="0"/>
                <a:cs typeface="Times New Roman" panose="02020603050405020304" charset="0"/>
                <a:sym typeface="+mn-ea"/>
              </a:rPr>
              <a:t> </a:t>
            </a:r>
            <a:r>
              <a:rPr lang="zh-CN" altLang="en-US" sz="2800" kern="1000" dirty="0">
                <a:uFillTx/>
                <a:latin typeface="Times New Roman" panose="02020603050405020304" charset="0"/>
                <a:cs typeface="Times New Roman" panose="02020603050405020304" charset="0"/>
                <a:sym typeface="+mn-ea"/>
              </a:rPr>
              <a:t>feet.A</a:t>
            </a:r>
            <a:r>
              <a:rPr lang="en-US" altLang="zh-CN" sz="2800" kern="1000" dirty="0">
                <a:uFillTx/>
                <a:latin typeface="Times New Roman" panose="02020603050405020304" charset="0"/>
                <a:cs typeface="Times New Roman" panose="02020603050405020304" charset="0"/>
                <a:sym typeface="+mn-ea"/>
              </a:rPr>
              <a:t> </a:t>
            </a:r>
            <a:r>
              <a:rPr lang="zh-CN" altLang="en-US" sz="2800" kern="1000" dirty="0">
                <a:uFillTx/>
                <a:latin typeface="Times New Roman" panose="02020603050405020304" charset="0"/>
                <a:cs typeface="Times New Roman" panose="02020603050405020304" charset="0"/>
                <a:sym typeface="+mn-ea"/>
              </a:rPr>
              <a:t>skateboard</a:t>
            </a:r>
            <a:r>
              <a:rPr lang="en-US" altLang="zh-CN" sz="2800" kern="1000" dirty="0">
                <a:uFillTx/>
                <a:latin typeface="Times New Roman" panose="02020603050405020304" charset="0"/>
                <a:cs typeface="Times New Roman" panose="02020603050405020304" charset="0"/>
                <a:sym typeface="+mn-ea"/>
              </a:rPr>
              <a:t> </a:t>
            </a:r>
            <a:r>
              <a:rPr lang="zh-CN" altLang="en-US" sz="2800" kern="1000" dirty="0">
                <a:uFillTx/>
                <a:latin typeface="Times New Roman" panose="02020603050405020304" charset="0"/>
                <a:cs typeface="Times New Roman" panose="02020603050405020304" charset="0"/>
                <a:sym typeface="+mn-ea"/>
              </a:rPr>
              <a:t>zoome</a:t>
            </a:r>
            <a:r>
              <a:rPr lang="en-US" altLang="zh-CN" sz="2800" kern="1000" dirty="0">
                <a:uFillTx/>
                <a:latin typeface="Times New Roman" panose="02020603050405020304" charset="0"/>
                <a:cs typeface="Times New Roman" panose="02020603050405020304" charset="0"/>
                <a:sym typeface="+mn-ea"/>
              </a:rPr>
              <a:t>d </a:t>
            </a:r>
            <a:r>
              <a:rPr lang="zh-CN" altLang="en-US" sz="2800" kern="1000" dirty="0">
                <a:uFillTx/>
                <a:latin typeface="Times New Roman" panose="02020603050405020304" charset="0"/>
                <a:cs typeface="Times New Roman" panose="02020603050405020304" charset="0"/>
                <a:sym typeface="+mn-ea"/>
              </a:rPr>
              <a:t>by.</a:t>
            </a:r>
            <a:r>
              <a:rPr lang="en-US" altLang="zh-CN" sz="2800" kern="1000" dirty="0">
                <a:uFillTx/>
                <a:latin typeface="Times New Roman" panose="02020603050405020304" charset="0"/>
                <a:cs typeface="Times New Roman" panose="02020603050405020304" charset="0"/>
                <a:sym typeface="+mn-ea"/>
              </a:rPr>
              <a:t> “</a:t>
            </a:r>
            <a:r>
              <a:rPr lang="zh-CN" altLang="en-US" sz="2800" kern="1000" dirty="0">
                <a:uFillTx/>
                <a:latin typeface="Times New Roman" panose="02020603050405020304" charset="0"/>
                <a:cs typeface="Times New Roman" panose="02020603050405020304" charset="0"/>
                <a:sym typeface="+mn-ea"/>
              </a:rPr>
              <a:t>Hello,Mai and Chó!</a:t>
            </a:r>
            <a:r>
              <a:rPr lang="en-US" altLang="zh-CN" sz="2800" kern="1000" dirty="0">
                <a:uFillTx/>
                <a:latin typeface="Times New Roman" panose="02020603050405020304" charset="0"/>
                <a:cs typeface="Times New Roman" panose="02020603050405020304" charset="0"/>
                <a:sym typeface="+mn-ea"/>
              </a:rPr>
              <a:t>” </a:t>
            </a:r>
            <a:r>
              <a:rPr lang="zh-CN" altLang="en-US" sz="2800" kern="1000" dirty="0">
                <a:uFillTx/>
                <a:latin typeface="Times New Roman" panose="02020603050405020304" charset="0"/>
                <a:cs typeface="Times New Roman" panose="02020603050405020304" charset="0"/>
                <a:sym typeface="+mn-ea"/>
              </a:rPr>
              <a:t>my friend Jana yelled.“Hi,Mr.Groll.”I waited.If Mr.Groll ignored Jana,then the mystery was solved.But his voice called out,"Hello,Jana!"</a:t>
            </a:r>
            <a:endParaRPr lang="zh-CN" altLang="en-US" sz="2800" kern="1000" dirty="0">
              <a:uFillTx/>
              <a:latin typeface="Times New Roman" panose="02020603050405020304" charset="0"/>
              <a:cs typeface="Times New Roman" panose="02020603050405020304" charset="0"/>
              <a:sym typeface="+mn-ea"/>
            </a:endParaRPr>
          </a:p>
        </p:txBody>
      </p:sp>
      <p:sp>
        <p:nvSpPr>
          <p:cNvPr id="3" name="文本框 2"/>
          <p:cNvSpPr txBox="1"/>
          <p:nvPr/>
        </p:nvSpPr>
        <p:spPr>
          <a:xfrm>
            <a:off x="199390" y="116205"/>
            <a:ext cx="8503285" cy="2676525"/>
          </a:xfrm>
          <a:prstGeom prst="rect">
            <a:avLst/>
          </a:prstGeom>
          <a:solidFill>
            <a:srgbClr val="92D050"/>
          </a:solidFill>
        </p:spPr>
        <p:txBody>
          <a:bodyPr wrap="square" rtlCol="0" anchor="t">
            <a:spAutoFit/>
          </a:bodyPr>
          <a:lstStyle/>
          <a:p>
            <a:r>
              <a:rPr lang="zh-CN" altLang="en-US" sz="2800" b="1" dirty="0">
                <a:solidFill>
                  <a:schemeClr val="bg1"/>
                </a:solidFill>
              </a:rPr>
              <a:t>注意：</a:t>
            </a:r>
            <a:endParaRPr lang="zh-CN" altLang="en-US" sz="2800" b="1" dirty="0">
              <a:solidFill>
                <a:schemeClr val="bg1"/>
              </a:solidFill>
            </a:endParaRPr>
          </a:p>
          <a:p>
            <a:r>
              <a:rPr lang="zh-CN" altLang="en-US" sz="2800" b="1" dirty="0">
                <a:solidFill>
                  <a:schemeClr val="bg1"/>
                </a:solidFill>
              </a:rPr>
              <a:t>1. 续写词数应为150左右；  </a:t>
            </a:r>
            <a:endParaRPr lang="zh-CN" altLang="en-US" sz="2800" b="1" dirty="0">
              <a:solidFill>
                <a:schemeClr val="bg1"/>
              </a:solidFill>
            </a:endParaRPr>
          </a:p>
          <a:p>
            <a:r>
              <a:rPr lang="zh-CN" altLang="en-US" sz="2800" b="1" dirty="0">
                <a:solidFill>
                  <a:schemeClr val="bg1"/>
                </a:solidFill>
              </a:rPr>
              <a:t>2. 请按如下格式在答题卡的相应位置作答。</a:t>
            </a:r>
            <a:endParaRPr lang="zh-CN" altLang="en-US" sz="2800" b="1" dirty="0">
              <a:solidFill>
                <a:schemeClr val="bg1"/>
              </a:solidFill>
            </a:endParaRPr>
          </a:p>
          <a:p>
            <a:r>
              <a:rPr lang="en-US" altLang="zh-CN" sz="2800" b="1" dirty="0">
                <a:solidFill>
                  <a:schemeClr val="bg1"/>
                </a:solidFill>
              </a:rPr>
              <a:t>Paragraph 1: </a:t>
            </a:r>
            <a:r>
              <a:rPr lang="zh-CN" altLang="en-US" sz="2800" b="1" dirty="0">
                <a:solidFill>
                  <a:schemeClr val="bg1"/>
                </a:solidFill>
              </a:rPr>
              <a:t>The sound of it twisted my heart</a:t>
            </a:r>
            <a:r>
              <a:rPr lang="en-US" altLang="zh-CN" sz="2800" b="1" dirty="0">
                <a:solidFill>
                  <a:schemeClr val="bg1"/>
                </a:solidFill>
              </a:rPr>
              <a:t>.</a:t>
            </a:r>
            <a:endParaRPr lang="zh-CN" altLang="en-US" sz="2800" b="1" dirty="0">
              <a:solidFill>
                <a:schemeClr val="bg1"/>
              </a:solidFill>
            </a:endParaRPr>
          </a:p>
          <a:p>
            <a:r>
              <a:rPr lang="en-US" altLang="zh-CN" sz="2800" b="1" dirty="0">
                <a:solidFill>
                  <a:schemeClr val="bg1"/>
                </a:solidFill>
                <a:sym typeface="+mn-ea"/>
              </a:rPr>
              <a:t>Paragraph 2: </a:t>
            </a:r>
            <a:r>
              <a:rPr lang="zh-CN" altLang="en-US" sz="2800" b="1" dirty="0">
                <a:solidFill>
                  <a:schemeClr val="bg1"/>
                </a:solidFill>
              </a:rPr>
              <a:t>“It is Chó that scares my words away.”he replied.</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460" y="476885"/>
            <a:ext cx="7578090" cy="583565"/>
          </a:xfrm>
          <a:prstGeom prst="rect">
            <a:avLst/>
          </a:prstGeom>
          <a:noFill/>
        </p:spPr>
        <p:txBody>
          <a:bodyPr wrap="square" rtlCol="0" anchor="t">
            <a:spAutoFit/>
          </a:bodyPr>
          <a:lstStyle/>
          <a:p>
            <a:pPr algn="l"/>
            <a:r>
              <a:rPr lang="zh-CN" altLang="en-US" sz="3200" b="1">
                <a:solidFill>
                  <a:srgbClr val="7030A0"/>
                </a:solidFill>
                <a:sym typeface="+mn-ea"/>
              </a:rPr>
              <a:t>文本解读</a:t>
            </a:r>
            <a:r>
              <a:rPr lang="en-US" altLang="zh-CN" sz="3200" b="1">
                <a:solidFill>
                  <a:srgbClr val="7030A0"/>
                </a:solidFill>
                <a:sym typeface="+mn-ea"/>
              </a:rPr>
              <a:t>——</a:t>
            </a:r>
            <a:r>
              <a:rPr lang="zh-CN" altLang="en-US" sz="3200" b="1">
                <a:solidFill>
                  <a:srgbClr val="7030A0"/>
                </a:solidFill>
                <a:sym typeface="+mn-ea"/>
              </a:rPr>
              <a:t>可迁移性短语</a:t>
            </a:r>
            <a:endParaRPr lang="zh-CN" altLang="en-US" sz="3200" b="1">
              <a:solidFill>
                <a:srgbClr val="7030A0"/>
              </a:solidFill>
              <a:sym typeface="+mn-ea"/>
            </a:endParaRPr>
          </a:p>
        </p:txBody>
      </p:sp>
      <p:sp>
        <p:nvSpPr>
          <p:cNvPr id="3" name="文本框 2"/>
          <p:cNvSpPr txBox="1"/>
          <p:nvPr>
            <p:custDataLst>
              <p:tags r:id="rId1"/>
            </p:custDataLst>
          </p:nvPr>
        </p:nvSpPr>
        <p:spPr>
          <a:xfrm>
            <a:off x="251460" y="1484630"/>
            <a:ext cx="4572000" cy="4154170"/>
          </a:xfrm>
          <a:prstGeom prst="rect">
            <a:avLst/>
          </a:prstGeom>
          <a:noFill/>
        </p:spPr>
        <p:txBody>
          <a:bodyPr wrap="square" rtlCol="0" anchor="t">
            <a:spAutoFit/>
          </a:bodyPr>
          <a:lstStyle/>
          <a:p>
            <a:r>
              <a:rPr lang="en-US" altLang="zh-CN" sz="2400" dirty="0"/>
              <a:t>1. </a:t>
            </a:r>
            <a:r>
              <a:rPr lang="zh-CN" altLang="en-US" sz="2400" dirty="0"/>
              <a:t>紧紧握住（抓住不放；贴近）</a:t>
            </a:r>
            <a:endParaRPr lang="zh-CN" altLang="en-US" sz="2400" dirty="0"/>
          </a:p>
          <a:p>
            <a:r>
              <a:rPr lang="en-US" altLang="zh-CN" sz="2400" dirty="0"/>
              <a:t>2. </a:t>
            </a:r>
            <a:r>
              <a:rPr lang="zh-CN" altLang="en-US" sz="2400" dirty="0">
                <a:sym typeface="+mn-ea"/>
              </a:rPr>
              <a:t>甩尾巴</a:t>
            </a:r>
            <a:endParaRPr lang="zh-CN" altLang="en-US" sz="2400" dirty="0"/>
          </a:p>
          <a:p>
            <a:r>
              <a:rPr lang="en-US" altLang="zh-CN" sz="2400" dirty="0">
                <a:sym typeface="+mn-ea"/>
              </a:rPr>
              <a:t>3. </a:t>
            </a:r>
            <a:r>
              <a:rPr lang="zh-CN" altLang="en-US" sz="2400" dirty="0">
                <a:sym typeface="+mn-ea"/>
              </a:rPr>
              <a:t>气喘吁吁</a:t>
            </a:r>
            <a:endParaRPr lang="zh-CN" altLang="en-US" sz="2400" dirty="0"/>
          </a:p>
          <a:p>
            <a:r>
              <a:rPr lang="en-US" altLang="zh-CN" sz="2400" dirty="0">
                <a:sym typeface="+mn-ea"/>
              </a:rPr>
              <a:t>4. </a:t>
            </a:r>
            <a:r>
              <a:rPr lang="zh-CN" altLang="en-US" sz="2400" dirty="0">
                <a:sym typeface="+mn-ea"/>
              </a:rPr>
              <a:t>继续前进</a:t>
            </a:r>
            <a:endParaRPr lang="zh-CN" altLang="en-US" sz="2400" dirty="0">
              <a:sym typeface="+mn-ea"/>
            </a:endParaRPr>
          </a:p>
          <a:p>
            <a:r>
              <a:rPr lang="en-US" altLang="zh-CN" sz="2400" dirty="0">
                <a:sym typeface="+mn-ea"/>
              </a:rPr>
              <a:t>5. </a:t>
            </a:r>
            <a:r>
              <a:rPr lang="en-US" altLang="zh-CN" sz="2400" dirty="0" err="1">
                <a:sym typeface="+mn-ea"/>
              </a:rPr>
              <a:t>边走路边思考</a:t>
            </a:r>
            <a:endParaRPr lang="zh-CN" altLang="en-US" sz="2400" dirty="0"/>
          </a:p>
          <a:p>
            <a:r>
              <a:rPr lang="en-US" sz="2400">
                <a:sym typeface="+mn-ea"/>
              </a:rPr>
              <a:t>6. </a:t>
            </a:r>
            <a:r>
              <a:rPr sz="2400">
                <a:sym typeface="+mn-ea"/>
              </a:rPr>
              <a:t>我的鞋尖刮擦着人行道</a:t>
            </a:r>
            <a:endParaRPr sz="2400">
              <a:sym typeface="+mn-ea"/>
            </a:endParaRPr>
          </a:p>
          <a:p>
            <a:endParaRPr lang="en-US" altLang="zh-CN" sz="2400" dirty="0">
              <a:sym typeface="+mn-ea"/>
            </a:endParaRPr>
          </a:p>
          <a:p>
            <a:r>
              <a:rPr lang="en-US" altLang="zh-CN" sz="2400" dirty="0">
                <a:sym typeface="+mn-ea"/>
              </a:rPr>
              <a:t>7. </a:t>
            </a:r>
            <a:r>
              <a:rPr lang="en-US" altLang="zh-CN" sz="2400" dirty="0" err="1">
                <a:sym typeface="+mn-ea"/>
              </a:rPr>
              <a:t>人行道在我的脚下发出嗡嗡声</a:t>
            </a:r>
            <a:endParaRPr lang="en-US" altLang="zh-CN" sz="2400" dirty="0"/>
          </a:p>
          <a:p>
            <a:endParaRPr lang="en-US" altLang="zh-CN" sz="2400" dirty="0">
              <a:sym typeface="+mn-ea"/>
            </a:endParaRPr>
          </a:p>
          <a:p>
            <a:r>
              <a:rPr lang="en-US" altLang="zh-CN" sz="2400" dirty="0">
                <a:sym typeface="+mn-ea"/>
              </a:rPr>
              <a:t>8. </a:t>
            </a:r>
            <a:r>
              <a:rPr lang="en-US" altLang="zh-CN" sz="2400" dirty="0" err="1">
                <a:sym typeface="+mn-ea"/>
              </a:rPr>
              <a:t>滑板快速经过</a:t>
            </a:r>
            <a:endParaRPr lang="en-US" altLang="zh-CN" sz="2400" dirty="0"/>
          </a:p>
          <a:p>
            <a:r>
              <a:rPr lang="en-US" altLang="zh-CN" sz="2400" dirty="0">
                <a:sym typeface="+mn-ea"/>
              </a:rPr>
              <a:t>9. </a:t>
            </a:r>
            <a:r>
              <a:rPr lang="zh-CN" altLang="en-US" sz="2400" dirty="0">
                <a:sym typeface="+mn-ea"/>
              </a:rPr>
              <a:t>把</a:t>
            </a:r>
            <a:r>
              <a:rPr lang="en-US" altLang="zh-CN" sz="2400" dirty="0">
                <a:sym typeface="+mn-ea"/>
              </a:rPr>
              <a:t>...</a:t>
            </a:r>
            <a:r>
              <a:rPr lang="zh-CN" altLang="en-US" sz="2400" dirty="0">
                <a:sym typeface="+mn-ea"/>
              </a:rPr>
              <a:t>吓跑</a:t>
            </a:r>
            <a:endParaRPr lang="en-US" altLang="zh-CN" sz="2400" dirty="0"/>
          </a:p>
        </p:txBody>
      </p:sp>
      <p:pic>
        <p:nvPicPr>
          <p:cNvPr id="100" name="图片 99"/>
          <p:cNvPicPr/>
          <p:nvPr>
            <p:custDataLst>
              <p:tags r:id="rId2"/>
            </p:custDataLst>
          </p:nvPr>
        </p:nvPicPr>
        <p:blipFill>
          <a:blip r:embed="rId3"/>
          <a:srcRect r="7668"/>
          <a:stretch>
            <a:fillRect/>
          </a:stretch>
        </p:blipFill>
        <p:spPr>
          <a:xfrm>
            <a:off x="7020560" y="4319270"/>
            <a:ext cx="2056765" cy="2538730"/>
          </a:xfrm>
          <a:prstGeom prst="rect">
            <a:avLst/>
          </a:prstGeom>
          <a:noFill/>
          <a:ln w="9525">
            <a:noFill/>
          </a:ln>
        </p:spPr>
      </p:pic>
      <p:sp>
        <p:nvSpPr>
          <p:cNvPr id="4" name="文本框 3"/>
          <p:cNvSpPr txBox="1"/>
          <p:nvPr/>
        </p:nvSpPr>
        <p:spPr>
          <a:xfrm>
            <a:off x="2699385" y="5085080"/>
            <a:ext cx="4368800" cy="460375"/>
          </a:xfrm>
          <a:prstGeom prst="rect">
            <a:avLst/>
          </a:prstGeom>
          <a:noFill/>
        </p:spPr>
        <p:txBody>
          <a:bodyPr wrap="square" rtlCol="0" anchor="t">
            <a:spAutoFit/>
          </a:bodyPr>
          <a:lstStyle/>
          <a:p>
            <a:r>
              <a:rPr lang="en-US" altLang="zh-CN" sz="2400" dirty="0">
                <a:latin typeface="Times New Roman" panose="02020603050405020304" charset="0"/>
                <a:cs typeface="Times New Roman" panose="02020603050405020304" charset="0"/>
              </a:rPr>
              <a:t>9. s</a:t>
            </a:r>
            <a:r>
              <a:rPr lang="en-US" altLang="zh-CN" sz="2400" dirty="0">
                <a:solidFill>
                  <a:schemeClr val="tx1"/>
                </a:solidFill>
                <a:latin typeface="Times New Roman" panose="02020603050405020304" charset="0"/>
                <a:cs typeface="Times New Roman" panose="02020603050405020304" charset="0"/>
              </a:rPr>
              <a:t>care sb./sth. away</a:t>
            </a:r>
            <a:endParaRPr lang="en-US" altLang="zh-CN" sz="2400" dirty="0">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5003800" y="1341120"/>
            <a:ext cx="4572000" cy="460375"/>
          </a:xfrm>
          <a:prstGeom prst="rect">
            <a:avLst/>
          </a:prstGeom>
          <a:noFill/>
        </p:spPr>
        <p:txBody>
          <a:bodyPr wrap="square" rtlCol="0" anchor="t">
            <a:spAutoFit/>
          </a:bodyPr>
          <a:lstStyle/>
          <a:p>
            <a:r>
              <a:rPr lang="en-US" altLang="zh-CN" sz="2400">
                <a:latin typeface="Times New Roman" panose="02020603050405020304" charset="0"/>
                <a:cs typeface="Times New Roman" panose="02020603050405020304" charset="0"/>
                <a:sym typeface="+mn-ea"/>
              </a:rPr>
              <a:t>1. cling to </a:t>
            </a:r>
            <a:endParaRPr lang="en-US" altLang="zh-CN" sz="2400">
              <a:latin typeface="Times New Roman" panose="02020603050405020304" charset="0"/>
              <a:cs typeface="Times New Roman" panose="02020603050405020304" charset="0"/>
              <a:sym typeface="+mn-ea"/>
            </a:endParaRPr>
          </a:p>
        </p:txBody>
      </p:sp>
      <p:sp>
        <p:nvSpPr>
          <p:cNvPr id="6" name="文本框 5"/>
          <p:cNvSpPr txBox="1"/>
          <p:nvPr/>
        </p:nvSpPr>
        <p:spPr>
          <a:xfrm>
            <a:off x="5003800" y="1701165"/>
            <a:ext cx="4572000" cy="460375"/>
          </a:xfrm>
          <a:prstGeom prst="rect">
            <a:avLst/>
          </a:prstGeom>
          <a:noFill/>
        </p:spPr>
        <p:txBody>
          <a:bodyPr wrap="square" rtlCol="0" anchor="t">
            <a:spAutoFit/>
          </a:bodyPr>
          <a:lstStyle/>
          <a:p>
            <a:r>
              <a:rPr lang="en-US" altLang="zh-CN" sz="2400">
                <a:latin typeface="Times New Roman" panose="02020603050405020304" charset="0"/>
                <a:cs typeface="Times New Roman" panose="02020603050405020304" charset="0"/>
                <a:sym typeface="+mn-ea"/>
              </a:rPr>
              <a:t>2. thump her tail </a:t>
            </a:r>
            <a:endParaRPr lang="en-US" altLang="zh-CN" sz="2400">
              <a:latin typeface="Times New Roman" panose="02020603050405020304" charset="0"/>
              <a:cs typeface="Times New Roman" panose="02020603050405020304" charset="0"/>
              <a:sym typeface="+mn-ea"/>
            </a:endParaRPr>
          </a:p>
        </p:txBody>
      </p:sp>
      <p:sp>
        <p:nvSpPr>
          <p:cNvPr id="7" name="文本框 6"/>
          <p:cNvSpPr txBox="1"/>
          <p:nvPr/>
        </p:nvSpPr>
        <p:spPr>
          <a:xfrm>
            <a:off x="5003800" y="2025015"/>
            <a:ext cx="4572000" cy="460375"/>
          </a:xfrm>
          <a:prstGeom prst="rect">
            <a:avLst/>
          </a:prstGeom>
          <a:noFill/>
        </p:spPr>
        <p:txBody>
          <a:bodyPr wrap="square" rtlCol="0" anchor="t">
            <a:spAutoFit/>
          </a:bodyPr>
          <a:lstStyle/>
          <a:p>
            <a:r>
              <a:rPr lang="en-US" altLang="zh-CN" sz="2400">
                <a:latin typeface="Times New Roman" panose="02020603050405020304" charset="0"/>
                <a:cs typeface="Times New Roman" panose="02020603050405020304" charset="0"/>
                <a:sym typeface="+mn-ea"/>
              </a:rPr>
              <a:t>3. out of breath</a:t>
            </a:r>
            <a:endParaRPr lang="en-US" altLang="zh-CN" sz="2400">
              <a:latin typeface="Times New Roman" panose="02020603050405020304" charset="0"/>
              <a:cs typeface="Times New Roman" panose="02020603050405020304" charset="0"/>
              <a:sym typeface="+mn-ea"/>
            </a:endParaRPr>
          </a:p>
        </p:txBody>
      </p:sp>
      <p:sp>
        <p:nvSpPr>
          <p:cNvPr id="8" name="文本框 7"/>
          <p:cNvSpPr txBox="1"/>
          <p:nvPr/>
        </p:nvSpPr>
        <p:spPr>
          <a:xfrm>
            <a:off x="5003800" y="2421255"/>
            <a:ext cx="4572000" cy="460375"/>
          </a:xfrm>
          <a:prstGeom prst="rect">
            <a:avLst/>
          </a:prstGeom>
          <a:noFill/>
        </p:spPr>
        <p:txBody>
          <a:bodyPr wrap="square" rtlCol="0" anchor="t">
            <a:spAutoFit/>
          </a:bodyPr>
          <a:lstStyle/>
          <a:p>
            <a:r>
              <a:rPr lang="en-US" altLang="zh-CN" sz="2400">
                <a:latin typeface="Times New Roman" panose="02020603050405020304" charset="0"/>
                <a:cs typeface="Times New Roman" panose="02020603050405020304" charset="0"/>
                <a:sym typeface="+mn-ea"/>
              </a:rPr>
              <a:t>4. march on </a:t>
            </a:r>
            <a:endParaRPr lang="en-US" altLang="zh-CN" sz="2400">
              <a:latin typeface="Times New Roman" panose="02020603050405020304" charset="0"/>
              <a:cs typeface="Times New Roman" panose="02020603050405020304" charset="0"/>
              <a:sym typeface="+mn-ea"/>
            </a:endParaRPr>
          </a:p>
        </p:txBody>
      </p:sp>
      <p:sp>
        <p:nvSpPr>
          <p:cNvPr id="9" name="文本框 8"/>
          <p:cNvSpPr txBox="1"/>
          <p:nvPr/>
        </p:nvSpPr>
        <p:spPr>
          <a:xfrm>
            <a:off x="5003800" y="2804477"/>
            <a:ext cx="4572000" cy="460375"/>
          </a:xfrm>
          <a:prstGeom prst="rect">
            <a:avLst/>
          </a:prstGeom>
          <a:noFill/>
        </p:spPr>
        <p:txBody>
          <a:bodyPr wrap="square" rtlCol="0" anchor="t">
            <a:spAutoFit/>
          </a:bodyPr>
          <a:lstStyle/>
          <a:p>
            <a:r>
              <a:rPr lang="en-US" altLang="zh-CN" sz="2400" dirty="0">
                <a:latin typeface="Times New Roman" panose="02020603050405020304" charset="0"/>
                <a:cs typeface="Times New Roman" panose="02020603050405020304" charset="0"/>
                <a:sym typeface="+mn-ea"/>
              </a:rPr>
              <a:t>5. my thoughts kept step</a:t>
            </a:r>
            <a:endParaRPr lang="en-US" altLang="zh-CN" sz="2400" dirty="0">
              <a:latin typeface="Times New Roman" panose="02020603050405020304" charset="0"/>
              <a:cs typeface="Times New Roman" panose="02020603050405020304" charset="0"/>
              <a:sym typeface="+mn-ea"/>
            </a:endParaRPr>
          </a:p>
        </p:txBody>
      </p:sp>
      <p:sp>
        <p:nvSpPr>
          <p:cNvPr id="10" name="文本框 9"/>
          <p:cNvSpPr txBox="1"/>
          <p:nvPr/>
        </p:nvSpPr>
        <p:spPr>
          <a:xfrm>
            <a:off x="4715510" y="3284855"/>
            <a:ext cx="4572000" cy="829945"/>
          </a:xfrm>
          <a:prstGeom prst="rect">
            <a:avLst/>
          </a:prstGeom>
          <a:noFill/>
        </p:spPr>
        <p:txBody>
          <a:bodyPr wrap="square" rtlCol="0" anchor="t">
            <a:spAutoFit/>
          </a:bodyPr>
          <a:lstStyle/>
          <a:p>
            <a:r>
              <a:rPr lang="en-US" altLang="zh-CN" sz="2400" dirty="0">
                <a:latin typeface="Times New Roman" panose="02020603050405020304" charset="0"/>
                <a:cs typeface="Times New Roman" panose="02020603050405020304" charset="0"/>
                <a:sym typeface="+mn-ea"/>
              </a:rPr>
              <a:t>6. The toe of my shoe scuffed the sidewalk.</a:t>
            </a:r>
            <a:endParaRPr lang="en-US" altLang="zh-CN" sz="2400" dirty="0">
              <a:latin typeface="Times New Roman" panose="02020603050405020304" charset="0"/>
              <a:cs typeface="Times New Roman" panose="02020603050405020304" charset="0"/>
              <a:sym typeface="+mn-ea"/>
            </a:endParaRPr>
          </a:p>
        </p:txBody>
      </p:sp>
      <p:sp>
        <p:nvSpPr>
          <p:cNvPr id="11" name="文本框 10"/>
          <p:cNvSpPr txBox="1"/>
          <p:nvPr/>
        </p:nvSpPr>
        <p:spPr>
          <a:xfrm>
            <a:off x="4572000" y="4004945"/>
            <a:ext cx="4683125" cy="829945"/>
          </a:xfrm>
          <a:prstGeom prst="rect">
            <a:avLst/>
          </a:prstGeom>
          <a:noFill/>
        </p:spPr>
        <p:txBody>
          <a:bodyPr wrap="square" rtlCol="0" anchor="t">
            <a:spAutoFit/>
          </a:bodyPr>
          <a:lstStyle/>
          <a:p>
            <a:r>
              <a:rPr lang="en-US" altLang="zh-CN" sz="2400">
                <a:latin typeface="Times New Roman" panose="02020603050405020304" charset="0"/>
                <a:cs typeface="Times New Roman" panose="02020603050405020304" charset="0"/>
                <a:sym typeface="+mn-ea"/>
              </a:rPr>
              <a:t>7. The sidewalk humed beneath my feet.</a:t>
            </a:r>
            <a:endParaRPr lang="en-US" altLang="zh-CN" sz="2400">
              <a:latin typeface="Times New Roman" panose="02020603050405020304" charset="0"/>
              <a:cs typeface="Times New Roman" panose="02020603050405020304" charset="0"/>
              <a:sym typeface="+mn-ea"/>
            </a:endParaRPr>
          </a:p>
        </p:txBody>
      </p:sp>
      <p:sp>
        <p:nvSpPr>
          <p:cNvPr id="12" name="文本框 11"/>
          <p:cNvSpPr txBox="1"/>
          <p:nvPr/>
        </p:nvSpPr>
        <p:spPr>
          <a:xfrm>
            <a:off x="2699385" y="4697095"/>
            <a:ext cx="4572000" cy="460375"/>
          </a:xfrm>
          <a:prstGeom prst="rect">
            <a:avLst/>
          </a:prstGeom>
          <a:noFill/>
        </p:spPr>
        <p:txBody>
          <a:bodyPr wrap="square" rtlCol="0" anchor="t">
            <a:spAutoFit/>
          </a:bodyPr>
          <a:lstStyle/>
          <a:p>
            <a:r>
              <a:rPr lang="en-US" altLang="zh-CN" sz="2400">
                <a:latin typeface="Times New Roman" panose="02020603050405020304" charset="0"/>
                <a:cs typeface="Times New Roman" panose="02020603050405020304" charset="0"/>
                <a:sym typeface="+mn-ea"/>
              </a:rPr>
              <a:t>8. </a:t>
            </a:r>
            <a:r>
              <a:rPr lang="zh-CN" altLang="en-US" sz="2400">
                <a:latin typeface="Times New Roman" panose="02020603050405020304" charset="0"/>
                <a:cs typeface="Times New Roman" panose="02020603050405020304" charset="0"/>
                <a:sym typeface="+mn-ea"/>
              </a:rPr>
              <a:t>A skateboard zoomed by.</a:t>
            </a:r>
            <a:endParaRPr lang="zh-CN" altLang="en-US" sz="24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51460" y="476885"/>
            <a:ext cx="7578090" cy="583565"/>
          </a:xfrm>
          <a:prstGeom prst="rect">
            <a:avLst/>
          </a:prstGeom>
          <a:noFill/>
        </p:spPr>
        <p:txBody>
          <a:bodyPr wrap="square" rtlCol="0" anchor="t">
            <a:spAutoFit/>
          </a:bodyPr>
          <a:lstStyle/>
          <a:p>
            <a:r>
              <a:rPr lang="zh-CN" altLang="en-US" sz="3200" b="1">
                <a:solidFill>
                  <a:srgbClr val="7030A0"/>
                </a:solidFill>
                <a:sym typeface="+mn-ea"/>
              </a:rPr>
              <a:t>文本解读</a:t>
            </a:r>
            <a:r>
              <a:rPr lang="en-US" altLang="zh-CN" sz="3200" b="1">
                <a:solidFill>
                  <a:srgbClr val="7030A0"/>
                </a:solidFill>
                <a:sym typeface="+mn-ea"/>
              </a:rPr>
              <a:t>——</a:t>
            </a:r>
            <a:r>
              <a:rPr lang="zh-CN" altLang="en-US" sz="3200" b="1">
                <a:solidFill>
                  <a:srgbClr val="7030A0"/>
                </a:solidFill>
                <a:sym typeface="+mn-ea"/>
              </a:rPr>
              <a:t>情节理解</a:t>
            </a:r>
            <a:endParaRPr lang="zh-CN" altLang="en-US" sz="3200" b="1">
              <a:solidFill>
                <a:srgbClr val="7030A0"/>
              </a:solidFill>
              <a:sym typeface="+mn-ea"/>
            </a:endParaRPr>
          </a:p>
        </p:txBody>
      </p:sp>
      <p:pic>
        <p:nvPicPr>
          <p:cNvPr id="101" name="图片 100"/>
          <p:cNvPicPr/>
          <p:nvPr>
            <p:custDataLst>
              <p:tags r:id="rId2"/>
            </p:custDataLst>
          </p:nvPr>
        </p:nvPicPr>
        <p:blipFill>
          <a:blip r:embed="rId3"/>
          <a:srcRect l="5074" b="4663"/>
          <a:stretch>
            <a:fillRect/>
          </a:stretch>
        </p:blipFill>
        <p:spPr>
          <a:xfrm>
            <a:off x="0" y="4797425"/>
            <a:ext cx="1758315" cy="1966595"/>
          </a:xfrm>
          <a:prstGeom prst="rect">
            <a:avLst/>
          </a:prstGeom>
          <a:noFill/>
          <a:ln w="9525">
            <a:noFill/>
          </a:ln>
        </p:spPr>
      </p:pic>
      <p:pic>
        <p:nvPicPr>
          <p:cNvPr id="102" name="图片 101"/>
          <p:cNvPicPr/>
          <p:nvPr/>
        </p:nvPicPr>
        <p:blipFill>
          <a:blip r:embed="rId4"/>
          <a:srcRect b="6269"/>
          <a:stretch>
            <a:fillRect/>
          </a:stretch>
        </p:blipFill>
        <p:spPr>
          <a:xfrm>
            <a:off x="1691640" y="3141345"/>
            <a:ext cx="1666240" cy="1966595"/>
          </a:xfrm>
          <a:prstGeom prst="rect">
            <a:avLst/>
          </a:prstGeom>
          <a:noFill/>
          <a:ln w="9525">
            <a:noFill/>
          </a:ln>
        </p:spPr>
      </p:pic>
      <p:pic>
        <p:nvPicPr>
          <p:cNvPr id="103" name="图片 102"/>
          <p:cNvPicPr/>
          <p:nvPr/>
        </p:nvPicPr>
        <p:blipFill>
          <a:blip r:embed="rId5"/>
          <a:srcRect b="6328"/>
          <a:stretch>
            <a:fillRect/>
          </a:stretch>
        </p:blipFill>
        <p:spPr>
          <a:xfrm>
            <a:off x="4225290" y="4821555"/>
            <a:ext cx="1854200" cy="1791970"/>
          </a:xfrm>
          <a:prstGeom prst="rect">
            <a:avLst/>
          </a:prstGeom>
          <a:noFill/>
          <a:ln w="9525">
            <a:noFill/>
          </a:ln>
        </p:spPr>
      </p:pic>
      <p:pic>
        <p:nvPicPr>
          <p:cNvPr id="104" name="图片 103"/>
          <p:cNvPicPr/>
          <p:nvPr/>
        </p:nvPicPr>
        <p:blipFill>
          <a:blip r:embed="rId6"/>
          <a:stretch>
            <a:fillRect/>
          </a:stretch>
        </p:blipFill>
        <p:spPr>
          <a:xfrm>
            <a:off x="4815205" y="2708910"/>
            <a:ext cx="1496060" cy="1473835"/>
          </a:xfrm>
          <a:prstGeom prst="rect">
            <a:avLst/>
          </a:prstGeom>
          <a:noFill/>
          <a:ln w="9525">
            <a:noFill/>
          </a:ln>
        </p:spPr>
      </p:pic>
      <p:pic>
        <p:nvPicPr>
          <p:cNvPr id="105" name="图片 104"/>
          <p:cNvPicPr/>
          <p:nvPr/>
        </p:nvPicPr>
        <p:blipFill>
          <a:blip r:embed="rId7"/>
          <a:srcRect t="11857" b="11614"/>
          <a:stretch>
            <a:fillRect/>
          </a:stretch>
        </p:blipFill>
        <p:spPr>
          <a:xfrm>
            <a:off x="6327140" y="3811905"/>
            <a:ext cx="2408555" cy="618490"/>
          </a:xfrm>
          <a:prstGeom prst="rect">
            <a:avLst/>
          </a:prstGeom>
          <a:noFill/>
          <a:ln w="9525">
            <a:noFill/>
          </a:ln>
        </p:spPr>
      </p:pic>
      <p:pic>
        <p:nvPicPr>
          <p:cNvPr id="106" name="图片 105"/>
          <p:cNvPicPr/>
          <p:nvPr/>
        </p:nvPicPr>
        <p:blipFill>
          <a:blip r:embed="rId8"/>
          <a:srcRect l="5067" t="6983" r="7281" b="5135"/>
          <a:stretch>
            <a:fillRect/>
          </a:stretch>
        </p:blipFill>
        <p:spPr>
          <a:xfrm rot="1500000">
            <a:off x="6586855" y="4775835"/>
            <a:ext cx="1670050" cy="1674444"/>
          </a:xfrm>
          <a:prstGeom prst="rect">
            <a:avLst/>
          </a:prstGeom>
          <a:noFill/>
          <a:ln w="9525">
            <a:noFill/>
          </a:ln>
        </p:spPr>
      </p:pic>
      <p:cxnSp>
        <p:nvCxnSpPr>
          <p:cNvPr id="4" name="直接箭头连接符 3"/>
          <p:cNvCxnSpPr/>
          <p:nvPr/>
        </p:nvCxnSpPr>
        <p:spPr>
          <a:xfrm flipV="1">
            <a:off x="5134610" y="4221480"/>
            <a:ext cx="224790" cy="575945"/>
          </a:xfrm>
          <a:prstGeom prst="straightConnector1">
            <a:avLst/>
          </a:prstGeom>
          <a:ln w="28575" cmpd="sng">
            <a:solidFill>
              <a:srgbClr val="FFC000"/>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5" name="直接箭头连接符 4"/>
          <p:cNvCxnSpPr/>
          <p:nvPr/>
        </p:nvCxnSpPr>
        <p:spPr>
          <a:xfrm flipV="1">
            <a:off x="6079490" y="4454525"/>
            <a:ext cx="457835" cy="342900"/>
          </a:xfrm>
          <a:prstGeom prst="straightConnector1">
            <a:avLst/>
          </a:prstGeom>
          <a:ln w="28575" cmpd="sng">
            <a:solidFill>
              <a:srgbClr val="FFC000"/>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6" name="直接箭头连接符 5"/>
          <p:cNvCxnSpPr/>
          <p:nvPr/>
        </p:nvCxnSpPr>
        <p:spPr>
          <a:xfrm>
            <a:off x="6079490" y="5496560"/>
            <a:ext cx="386080" cy="233045"/>
          </a:xfrm>
          <a:prstGeom prst="straightConnector1">
            <a:avLst/>
          </a:prstGeom>
          <a:ln w="28575" cmpd="sng">
            <a:solidFill>
              <a:srgbClr val="FFC000"/>
            </a:solidFill>
            <a:prstDash val="solid"/>
            <a:tailEnd type="arrow"/>
          </a:ln>
        </p:spPr>
        <p:style>
          <a:lnRef idx="2">
            <a:schemeClr val="accent1"/>
          </a:lnRef>
          <a:fillRef idx="0">
            <a:srgbClr val="FFFFFF"/>
          </a:fillRef>
          <a:effectRef idx="0">
            <a:srgbClr val="FFFFFF"/>
          </a:effectRef>
          <a:fontRef idx="minor">
            <a:schemeClr val="tx1"/>
          </a:fontRef>
        </p:style>
      </p:cxnSp>
      <p:sp>
        <p:nvSpPr>
          <p:cNvPr id="7" name="下弧形箭头 6"/>
          <p:cNvSpPr/>
          <p:nvPr/>
        </p:nvSpPr>
        <p:spPr>
          <a:xfrm rot="19320000">
            <a:off x="1577975" y="5323205"/>
            <a:ext cx="1574165" cy="874395"/>
          </a:xfrm>
          <a:prstGeom prst="curved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8" name="上弧形箭头 7"/>
          <p:cNvSpPr/>
          <p:nvPr/>
        </p:nvSpPr>
        <p:spPr>
          <a:xfrm rot="10440000" flipH="1" flipV="1">
            <a:off x="3017520" y="1863090"/>
            <a:ext cx="1810385" cy="969645"/>
          </a:xfrm>
          <a:prstGeom prst="curved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pic>
        <p:nvPicPr>
          <p:cNvPr id="109" name="图片 108"/>
          <p:cNvPicPr/>
          <p:nvPr/>
        </p:nvPicPr>
        <p:blipFill>
          <a:blip r:embed="rId9">
            <a:lum bright="6000" contrast="12000"/>
          </a:blip>
          <a:srcRect b="4234"/>
          <a:stretch>
            <a:fillRect/>
          </a:stretch>
        </p:blipFill>
        <p:spPr>
          <a:xfrm>
            <a:off x="6155690" y="404495"/>
            <a:ext cx="2435225" cy="3173095"/>
          </a:xfrm>
          <a:prstGeom prst="rect">
            <a:avLst/>
          </a:prstGeom>
          <a:noFill/>
          <a:ln w="9525">
            <a:noFill/>
          </a:ln>
        </p:spPr>
      </p:pic>
      <p:pic>
        <p:nvPicPr>
          <p:cNvPr id="110" name="图片 109"/>
          <p:cNvPicPr/>
          <p:nvPr/>
        </p:nvPicPr>
        <p:blipFill>
          <a:blip r:embed="rId10"/>
          <a:srcRect b="10960"/>
          <a:stretch>
            <a:fillRect/>
          </a:stretch>
        </p:blipFill>
        <p:spPr>
          <a:xfrm>
            <a:off x="4472940" y="560070"/>
            <a:ext cx="1838325" cy="1567815"/>
          </a:xfrm>
          <a:prstGeom prst="rect">
            <a:avLst/>
          </a:prstGeom>
          <a:noFill/>
          <a:ln w="9525">
            <a:noFill/>
          </a:ln>
        </p:spPr>
      </p:pic>
      <p:sp>
        <p:nvSpPr>
          <p:cNvPr id="9" name="文本框 8"/>
          <p:cNvSpPr txBox="1"/>
          <p:nvPr/>
        </p:nvSpPr>
        <p:spPr>
          <a:xfrm>
            <a:off x="1724025" y="6237605"/>
            <a:ext cx="1709420" cy="521970"/>
          </a:xfrm>
          <a:prstGeom prst="rect">
            <a:avLst/>
          </a:prstGeom>
          <a:solidFill>
            <a:srgbClr val="00B0F0"/>
          </a:solidFill>
        </p:spPr>
        <p:txBody>
          <a:bodyPr wrap="square">
            <a:spAutoFit/>
          </a:bodyPr>
          <a:lstStyle/>
          <a:p>
            <a:pPr algn="l"/>
            <a:r>
              <a:rPr lang="en-US" altLang="zh-CN" sz="2800" b="1">
                <a:solidFill>
                  <a:schemeClr val="bg1"/>
                </a:solidFill>
                <a:latin typeface="Times New Roman" panose="02020603050405020304" charset="0"/>
                <a:ea typeface="微软雅黑" panose="020B0503020204020204" charset="-122"/>
                <a:cs typeface="Times New Roman" panose="02020603050405020304" charset="0"/>
              </a:rPr>
              <a:t>beginning</a:t>
            </a:r>
            <a:endParaRPr lang="en-US" altLang="zh-CN" sz="2800" b="1">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10" name="文本框 9"/>
          <p:cNvSpPr txBox="1"/>
          <p:nvPr/>
        </p:nvSpPr>
        <p:spPr>
          <a:xfrm>
            <a:off x="1576070" y="2924810"/>
            <a:ext cx="1913255" cy="406400"/>
          </a:xfrm>
          <a:prstGeom prst="rect">
            <a:avLst/>
          </a:prstGeom>
          <a:solidFill>
            <a:srgbClr val="00B0F0"/>
          </a:solidFill>
        </p:spPr>
        <p:txBody>
          <a:bodyPr wrap="square">
            <a:noAutofit/>
          </a:bodyPr>
          <a:lstStyle/>
          <a:p>
            <a:pPr algn="l"/>
            <a:r>
              <a:rPr lang="en-US" altLang="zh-CN" sz="2400" b="1">
                <a:solidFill>
                  <a:schemeClr val="bg1"/>
                </a:solidFill>
                <a:latin typeface="Times New Roman" panose="02020603050405020304" charset="0"/>
                <a:ea typeface="微软雅黑" panose="020B0503020204020204" charset="-122"/>
                <a:cs typeface="Times New Roman" panose="02020603050405020304" charset="0"/>
              </a:rPr>
              <a:t>development</a:t>
            </a:r>
            <a:endParaRPr lang="en-US" altLang="zh-CN" sz="2400" b="1">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11" name="文本框 10"/>
          <p:cNvSpPr txBox="1"/>
          <p:nvPr/>
        </p:nvSpPr>
        <p:spPr>
          <a:xfrm>
            <a:off x="4655820" y="4809490"/>
            <a:ext cx="1059180" cy="460375"/>
          </a:xfrm>
          <a:prstGeom prst="rect">
            <a:avLst/>
          </a:prstGeom>
          <a:solidFill>
            <a:srgbClr val="00B0F0"/>
          </a:solidFill>
        </p:spPr>
        <p:txBody>
          <a:bodyPr wrap="square">
            <a:spAutoFit/>
          </a:bodyPr>
          <a:lstStyle/>
          <a:p>
            <a:pPr algn="l"/>
            <a:r>
              <a:rPr lang="en-US" altLang="zh-CN" sz="2400" b="1">
                <a:solidFill>
                  <a:schemeClr val="bg1"/>
                </a:solidFill>
                <a:latin typeface="Times New Roman" panose="02020603050405020304" charset="0"/>
                <a:ea typeface="微软雅黑" panose="020B0503020204020204" charset="-122"/>
                <a:cs typeface="Times New Roman" panose="02020603050405020304" charset="0"/>
              </a:rPr>
              <a:t>climax</a:t>
            </a:r>
            <a:endParaRPr lang="en-US" altLang="zh-CN" sz="2400" b="1">
              <a:solidFill>
                <a:schemeClr val="bg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7668260" y="908685"/>
            <a:ext cx="1104900" cy="460375"/>
          </a:xfrm>
          <a:prstGeom prst="rect">
            <a:avLst/>
          </a:prstGeom>
          <a:solidFill>
            <a:srgbClr val="00B0F0"/>
          </a:solidFill>
        </p:spPr>
        <p:txBody>
          <a:bodyPr wrap="square">
            <a:spAutoFit/>
          </a:bodyPr>
          <a:lstStyle/>
          <a:p>
            <a:pPr algn="l"/>
            <a:r>
              <a:rPr lang="en-US" altLang="zh-CN" sz="2400" b="1">
                <a:solidFill>
                  <a:schemeClr val="bg1"/>
                </a:solidFill>
                <a:latin typeface="Times New Roman" panose="02020603050405020304" charset="0"/>
                <a:ea typeface="微软雅黑" panose="020B0503020204020204" charset="-122"/>
                <a:cs typeface="Times New Roman" panose="02020603050405020304" charset="0"/>
              </a:rPr>
              <a:t>ending</a:t>
            </a:r>
            <a:endParaRPr lang="en-US" altLang="zh-CN" sz="2400" b="1">
              <a:solidFill>
                <a:schemeClr val="bg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par>
                                <p:cTn id="22" presetID="5" presetClass="entr" presetSubtype="10" fill="hold" nodeType="with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checkerboard(across)">
                                      <p:cBhvr>
                                        <p:cTn id="24" dur="500"/>
                                        <p:tgtEl>
                                          <p:spTgt spid="104"/>
                                        </p:tgtEl>
                                      </p:cBhvr>
                                    </p:animEffect>
                                  </p:childTnLst>
                                </p:cTn>
                              </p:par>
                              <p:par>
                                <p:cTn id="25" presetID="5"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par>
                                <p:cTn id="28" presetID="5" presetClass="entr" presetSubtype="10" fill="hold" nodeType="with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checkerboard(across)">
                                      <p:cBhvr>
                                        <p:cTn id="30" dur="500"/>
                                        <p:tgtEl>
                                          <p:spTgt spid="105"/>
                                        </p:tgtEl>
                                      </p:cBhvr>
                                    </p:animEffect>
                                  </p:childTnLst>
                                </p:cTn>
                              </p:par>
                              <p:par>
                                <p:cTn id="31" presetID="5"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par>
                                <p:cTn id="34" presetID="5" presetClass="entr" presetSubtype="10" fill="hold"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checkerboard(across)">
                                      <p:cBhvr>
                                        <p:cTn id="36" dur="500"/>
                                        <p:tgtEl>
                                          <p:spTgt spid="10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barn(inVertical)">
                                      <p:cBhvr>
                                        <p:cTn id="4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107950" y="681355"/>
          <a:ext cx="8882380" cy="5731510"/>
        </p:xfrm>
        <a:graphic>
          <a:graphicData uri="http://schemas.openxmlformats.org/drawingml/2006/table">
            <a:tbl>
              <a:tblPr firstRow="1" bandRow="1">
                <a:tableStyleId>{5C22544A-7EE6-4342-B048-85BDC9FD1C3A}</a:tableStyleId>
              </a:tblPr>
              <a:tblGrid>
                <a:gridCol w="4326255"/>
                <a:gridCol w="4556125"/>
              </a:tblGrid>
              <a:tr h="717550">
                <a:tc>
                  <a:txBody>
                    <a:bodyPr/>
                    <a:lstStyle/>
                    <a:p>
                      <a:pPr>
                        <a:buNone/>
                      </a:pPr>
                      <a:r>
                        <a:rPr lang="zh-CN" altLang="en-US"/>
                        <a:t>“Good morning, Chó,” </a:t>
                      </a:r>
                      <a:r>
                        <a:rPr lang="zh-CN" altLang="en-US">
                          <a:solidFill>
                            <a:schemeClr val="tx1"/>
                          </a:solidFill>
                        </a:rPr>
                        <a:t>whisper </a:t>
                      </a:r>
                      <a:r>
                        <a:rPr lang="zh-CN" altLang="en-US"/>
                        <a:t>the rose scents to my guide dog's nose.</a:t>
                      </a:r>
                      <a:endParaRPr lang="zh-CN" altLang="en-US"/>
                    </a:p>
                  </a:txBody>
                  <a:tcPr/>
                </a:tc>
                <a:tc>
                  <a:txBody>
                    <a:bodyPr/>
                    <a:lstStyle/>
                    <a:p>
                      <a:pPr>
                        <a:buNone/>
                      </a:pPr>
                      <a:r>
                        <a:rPr lang="zh-CN" altLang="en-US"/>
                        <a:t>"whisper" 描述玫瑰花香对导盲犬 Chó 的轻声说话。</a:t>
                      </a:r>
                      <a:endParaRPr lang="zh-CN" altLang="en-US"/>
                    </a:p>
                  </a:txBody>
                  <a:tcPr/>
                </a:tc>
              </a:tr>
              <a:tr h="424815">
                <a:tc>
                  <a:txBody>
                    <a:bodyPr/>
                    <a:lstStyle/>
                    <a:p>
                      <a:pPr algn="just">
                        <a:buNone/>
                      </a:pPr>
                      <a:r>
                        <a:rPr lang="zh-CN" altLang="en-US" sz="1800">
                          <a:sym typeface="+mn-ea"/>
                        </a:rPr>
                        <a:t>Other roses </a:t>
                      </a:r>
                      <a:r>
                        <a:rPr lang="zh-CN" altLang="en-US" sz="1800" b="1">
                          <a:sym typeface="+mn-ea"/>
                        </a:rPr>
                        <a:t>shout</a:t>
                      </a:r>
                      <a:r>
                        <a:rPr lang="zh-CN" altLang="en-US" sz="1800">
                          <a:sym typeface="+mn-ea"/>
                        </a:rPr>
                        <a:t> to me, “Hello, Mai!”</a:t>
                      </a:r>
                      <a:endParaRPr lang="zh-CN" altLang="en-US"/>
                    </a:p>
                  </a:txBody>
                  <a:tcPr/>
                </a:tc>
                <a:tc>
                  <a:txBody>
                    <a:bodyPr/>
                    <a:lstStyle/>
                    <a:p>
                      <a:pPr>
                        <a:buNone/>
                      </a:pPr>
                      <a:r>
                        <a:rPr lang="zh-CN" altLang="en-US"/>
                        <a:t>"shout" 表示其他的玫瑰对主角大声说话。</a:t>
                      </a:r>
                      <a:endParaRPr lang="zh-CN" altLang="en-US"/>
                    </a:p>
                  </a:txBody>
                  <a:tcPr/>
                </a:tc>
              </a:tr>
              <a:tr h="659130">
                <a:tc>
                  <a:txBody>
                    <a:bodyPr/>
                    <a:lstStyle/>
                    <a:p>
                      <a:pPr algn="just">
                        <a:buNone/>
                      </a:pPr>
                      <a:r>
                        <a:rPr lang="zh-CN" altLang="en-US"/>
                        <a:t>“Hello, Mr. Groll.” I </a:t>
                      </a:r>
                      <a:r>
                        <a:rPr lang="zh-CN" altLang="en-US" b="1"/>
                        <a:t>greeted</a:t>
                      </a:r>
                      <a:r>
                        <a:rPr lang="zh-CN" altLang="en-US"/>
                        <a:t> him as I did every morning.</a:t>
                      </a:r>
                      <a:endParaRPr lang="zh-CN" altLang="en-US"/>
                    </a:p>
                  </a:txBody>
                  <a:tcPr/>
                </a:tc>
                <a:tc>
                  <a:txBody>
                    <a:bodyPr/>
                    <a:lstStyle/>
                    <a:p>
                      <a:pPr>
                        <a:buNone/>
                      </a:pPr>
                      <a:r>
                        <a:rPr lang="zh-CN" altLang="en-US"/>
                        <a:t> "greeted" 表示主角向 Mr. Groll 问好，是一种礼貌的说话方式。</a:t>
                      </a:r>
                      <a:endParaRPr lang="zh-CN" altLang="en-US"/>
                    </a:p>
                  </a:txBody>
                  <a:tcPr/>
                </a:tc>
              </a:tr>
              <a:tr h="648335">
                <a:tc>
                  <a:txBody>
                    <a:bodyPr/>
                    <a:lstStyle/>
                    <a:p>
                      <a:pPr algn="just">
                        <a:buNone/>
                      </a:pPr>
                      <a:r>
                        <a:rPr lang="zh-CN" altLang="en-US" dirty="0"/>
                        <a:t>And like every other morning, he did not </a:t>
                      </a:r>
                      <a:r>
                        <a:rPr lang="zh-CN" altLang="en-US" b="1" dirty="0"/>
                        <a:t>answer </a:t>
                      </a:r>
                      <a:r>
                        <a:rPr lang="zh-CN" altLang="en-US" dirty="0"/>
                        <a:t>me.</a:t>
                      </a:r>
                      <a:endParaRPr lang="zh-CN" altLang="en-US" dirty="0"/>
                    </a:p>
                  </a:txBody>
                  <a:tcPr/>
                </a:tc>
                <a:tc>
                  <a:txBody>
                    <a:bodyPr/>
                    <a:lstStyle/>
                    <a:p>
                      <a:pPr>
                        <a:buNone/>
                      </a:pPr>
                      <a:r>
                        <a:rPr lang="zh-CN" altLang="en-US"/>
                        <a:t>虽然这句话并没有直接用到表示说话的动词，但 "answer" 暗示了通常在说话中的互动。</a:t>
                      </a:r>
                      <a:endParaRPr lang="zh-CN" altLang="en-US"/>
                    </a:p>
                  </a:txBody>
                  <a:tcPr/>
                </a:tc>
              </a:tr>
              <a:tr h="675005">
                <a:tc>
                  <a:txBody>
                    <a:bodyPr/>
                    <a:lstStyle/>
                    <a:p>
                      <a:pPr algn="just">
                        <a:buNone/>
                      </a:pPr>
                      <a:r>
                        <a:rPr lang="zh-CN" altLang="en-US"/>
                        <a:t>Maybe he's afraid of me because I'm blind.</a:t>
                      </a:r>
                      <a:endParaRPr lang="zh-CN" altLang="en-US"/>
                    </a:p>
                  </a:txBody>
                  <a:tcPr/>
                </a:tc>
                <a:tc>
                  <a:txBody>
                    <a:bodyPr/>
                    <a:lstStyle/>
                    <a:p>
                      <a:pPr>
                        <a:buNone/>
                      </a:pPr>
                      <a:r>
                        <a:rPr lang="zh-CN" altLang="en-US"/>
                        <a:t>这句话是主角的内心猜想，并不是直接的说话表达，但它反映了主角对情境的理解。</a:t>
                      </a:r>
                      <a:endParaRPr lang="zh-CN" altLang="en-US"/>
                    </a:p>
                  </a:txBody>
                  <a:tcPr/>
                </a:tc>
              </a:tr>
              <a:tr h="927735">
                <a:tc>
                  <a:txBody>
                    <a:bodyPr/>
                    <a:lstStyle/>
                    <a:p>
                      <a:pPr algn="just">
                        <a:buNone/>
                      </a:pPr>
                      <a:r>
                        <a:rPr lang="zh-CN" altLang="en-US" dirty="0"/>
                        <a:t>The other day I </a:t>
                      </a:r>
                      <a:r>
                        <a:rPr lang="zh-CN" altLang="en-US" b="1" dirty="0"/>
                        <a:t>heard </a:t>
                      </a:r>
                      <a:r>
                        <a:rPr lang="zh-CN" altLang="en-US" dirty="0"/>
                        <a:t>him playing checkers with my friend Jimmy, who's in a wheelchair.</a:t>
                      </a:r>
                      <a:endParaRPr lang="zh-CN" altLang="en-US" dirty="0"/>
                    </a:p>
                  </a:txBody>
                  <a:tcPr/>
                </a:tc>
                <a:tc>
                  <a:txBody>
                    <a:bodyPr/>
                    <a:lstStyle/>
                    <a:p>
                      <a:pPr>
                        <a:buNone/>
                      </a:pPr>
                      <a:r>
                        <a:rPr lang="zh-CN" altLang="en-US"/>
                        <a:t>"heard" 在这里说明主角听到 Mr. Groll 和 Jimmy 在玩西洋跳棋，涉及到说话的场景。</a:t>
                      </a:r>
                      <a:endParaRPr lang="zh-CN" altLang="en-US"/>
                    </a:p>
                  </a:txBody>
                  <a:tcPr/>
                </a:tc>
              </a:tr>
              <a:tr h="648970">
                <a:tc>
                  <a:txBody>
                    <a:bodyPr/>
                    <a:lstStyle/>
                    <a:p>
                      <a:pPr algn="just">
                        <a:buNone/>
                      </a:pPr>
                      <a:r>
                        <a:rPr lang="zh-CN" altLang="en-US" dirty="0"/>
                        <a:t>“Hello, Mai and Chó!” my friend Jana </a:t>
                      </a:r>
                      <a:r>
                        <a:rPr lang="zh-CN" altLang="en-US" b="1" dirty="0"/>
                        <a:t>yelled</a:t>
                      </a:r>
                      <a:r>
                        <a:rPr lang="zh-CN" altLang="en-US" dirty="0"/>
                        <a:t>.</a:t>
                      </a:r>
                      <a:endParaRPr lang="zh-CN" altLang="en-US" dirty="0"/>
                    </a:p>
                  </a:txBody>
                  <a:tcPr/>
                </a:tc>
                <a:tc>
                  <a:txBody>
                    <a:bodyPr/>
                    <a:lstStyle/>
                    <a:p>
                      <a:pPr>
                        <a:buNone/>
                      </a:pPr>
                      <a:r>
                        <a:rPr lang="zh-CN" altLang="en-US"/>
                        <a:t>"yelled" 描述 Jana 大声向主角和她的导盲犬打招呼。</a:t>
                      </a:r>
                      <a:endParaRPr lang="zh-CN" altLang="en-US"/>
                    </a:p>
                  </a:txBody>
                  <a:tcPr/>
                </a:tc>
              </a:tr>
              <a:tr h="389890">
                <a:tc>
                  <a:txBody>
                    <a:bodyPr/>
                    <a:lstStyle/>
                    <a:p>
                      <a:pPr algn="just">
                        <a:buNone/>
                      </a:pPr>
                      <a:r>
                        <a:rPr lang="zh-CN" altLang="en-US"/>
                        <a:t>“</a:t>
                      </a:r>
                      <a:r>
                        <a:rPr lang="zh-CN" altLang="en-US" b="1"/>
                        <a:t>Hi,</a:t>
                      </a:r>
                      <a:r>
                        <a:rPr lang="zh-CN" altLang="en-US"/>
                        <a:t> Mr. Groll.” I </a:t>
                      </a:r>
                      <a:r>
                        <a:rPr lang="zh-CN" altLang="en-US" b="0"/>
                        <a:t>waited.</a:t>
                      </a:r>
                      <a:endParaRPr lang="zh-CN" altLang="en-US" b="0"/>
                    </a:p>
                  </a:txBody>
                  <a:tcPr/>
                </a:tc>
                <a:tc>
                  <a:txBody>
                    <a:bodyPr/>
                    <a:lstStyle/>
                    <a:p>
                      <a:pPr>
                        <a:buNone/>
                      </a:pPr>
                      <a:r>
                        <a:rPr lang="zh-CN" altLang="en-US"/>
                        <a:t>这里 "Hi" 是主角对 Mr. Groll 的简短问候。</a:t>
                      </a:r>
                      <a:endParaRPr lang="zh-CN" altLang="en-US"/>
                    </a:p>
                  </a:txBody>
                  <a:tcPr/>
                </a:tc>
              </a:tr>
              <a:tr h="640080">
                <a:tc>
                  <a:txBody>
                    <a:bodyPr/>
                    <a:lstStyle/>
                    <a:p>
                      <a:pPr algn="just">
                        <a:buNone/>
                      </a:pPr>
                      <a:r>
                        <a:rPr lang="zh-CN" altLang="en-US" dirty="0"/>
                        <a:t>But his voice </a:t>
                      </a:r>
                      <a:r>
                        <a:rPr lang="zh-CN" altLang="en-US" b="1" dirty="0"/>
                        <a:t>called out</a:t>
                      </a:r>
                      <a:r>
                        <a:rPr lang="zh-CN" altLang="en-US" dirty="0"/>
                        <a:t>, "Hello, Jana!"</a:t>
                      </a:r>
                      <a:endParaRPr lang="zh-CN" altLang="en-US" dirty="0"/>
                    </a:p>
                  </a:txBody>
                  <a:tcPr/>
                </a:tc>
                <a:tc>
                  <a:txBody>
                    <a:bodyPr/>
                    <a:lstStyle/>
                    <a:p>
                      <a:pPr>
                        <a:buNone/>
                      </a:pPr>
                      <a:r>
                        <a:rPr lang="zh-CN" altLang="en-US" dirty="0"/>
                        <a:t>"called out" 描述 Mr. Groll 对 Jana 的回应，他大声地说出了问候语。</a:t>
                      </a:r>
                      <a:endParaRPr lang="zh-CN" altLang="en-US" dirty="0"/>
                    </a:p>
                  </a:txBody>
                  <a:tcPr/>
                </a:tc>
              </a:tr>
            </a:tbl>
          </a:graphicData>
        </a:graphic>
      </p:graphicFrame>
      <p:sp>
        <p:nvSpPr>
          <p:cNvPr id="3" name="文本框 2"/>
          <p:cNvSpPr txBox="1"/>
          <p:nvPr>
            <p:custDataLst>
              <p:tags r:id="rId2"/>
            </p:custDataLst>
          </p:nvPr>
        </p:nvSpPr>
        <p:spPr>
          <a:xfrm>
            <a:off x="107950" y="44450"/>
            <a:ext cx="5429250" cy="583565"/>
          </a:xfrm>
          <a:prstGeom prst="rect">
            <a:avLst/>
          </a:prstGeom>
          <a:noFill/>
        </p:spPr>
        <p:txBody>
          <a:bodyPr wrap="square" rtlCol="0" anchor="t">
            <a:spAutoFit/>
          </a:bodyPr>
          <a:lstStyle/>
          <a:p>
            <a:r>
              <a:rPr lang="zh-CN" altLang="en-US" sz="3200" b="1">
                <a:solidFill>
                  <a:srgbClr val="7030A0"/>
                </a:solidFill>
                <a:sym typeface="+mn-ea"/>
              </a:rPr>
              <a:t>文本解读</a:t>
            </a:r>
            <a:r>
              <a:rPr lang="en-US" altLang="zh-CN" sz="3200" b="1">
                <a:solidFill>
                  <a:srgbClr val="7030A0"/>
                </a:solidFill>
                <a:sym typeface="+mn-ea"/>
              </a:rPr>
              <a:t>——</a:t>
            </a:r>
            <a:r>
              <a:rPr lang="zh-CN" altLang="en-US" sz="3200" b="1">
                <a:solidFill>
                  <a:srgbClr val="7030A0"/>
                </a:solidFill>
                <a:sym typeface="+mn-ea"/>
              </a:rPr>
              <a:t>原文怎么</a:t>
            </a:r>
            <a:r>
              <a:rPr lang="en-US" altLang="zh-CN" sz="3200" b="1">
                <a:solidFill>
                  <a:srgbClr val="7030A0"/>
                </a:solidFill>
                <a:sym typeface="+mn-ea"/>
              </a:rPr>
              <a:t>“</a:t>
            </a:r>
            <a:r>
              <a:rPr lang="zh-CN" altLang="en-US" sz="3200" b="1">
                <a:solidFill>
                  <a:srgbClr val="7030A0"/>
                </a:solidFill>
                <a:sym typeface="+mn-ea"/>
              </a:rPr>
              <a:t>说</a:t>
            </a:r>
            <a:r>
              <a:rPr lang="en-US" altLang="zh-CN" sz="3200" b="1">
                <a:solidFill>
                  <a:srgbClr val="7030A0"/>
                </a:solidFill>
                <a:sym typeface="+mn-ea"/>
              </a:rPr>
              <a:t>”</a:t>
            </a:r>
            <a:r>
              <a:rPr lang="zh-CN" altLang="en-US" sz="3200" b="1">
                <a:solidFill>
                  <a:srgbClr val="7030A0"/>
                </a:solidFill>
                <a:sym typeface="+mn-ea"/>
              </a:rPr>
              <a:t>？</a:t>
            </a:r>
            <a:endParaRPr lang="zh-CN" altLang="en-US" sz="3200" b="1">
              <a:solidFill>
                <a:srgbClr val="7030A0"/>
              </a:solidFill>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23215" y="332740"/>
            <a:ext cx="1911350" cy="583565"/>
          </a:xfrm>
          <a:prstGeom prst="rect">
            <a:avLst/>
          </a:prstGeom>
          <a:noFill/>
        </p:spPr>
        <p:txBody>
          <a:bodyPr wrap="square" rtlCol="0" anchor="t">
            <a:spAutoFit/>
          </a:bodyPr>
          <a:lstStyle/>
          <a:p>
            <a:r>
              <a:rPr lang="zh-CN" altLang="en-US" sz="3200" b="1">
                <a:solidFill>
                  <a:srgbClr val="7030A0"/>
                </a:solidFill>
                <a:sym typeface="+mn-ea"/>
              </a:rPr>
              <a:t>文本解读</a:t>
            </a:r>
            <a:endParaRPr lang="en-US" altLang="zh-CN" sz="3200" b="1">
              <a:solidFill>
                <a:srgbClr val="7030A0"/>
              </a:solidFill>
              <a:sym typeface="+mn-ea"/>
            </a:endParaRPr>
          </a:p>
        </p:txBody>
      </p:sp>
      <p:sp>
        <p:nvSpPr>
          <p:cNvPr id="111" name="文本框 110"/>
          <p:cNvSpPr txBox="1"/>
          <p:nvPr/>
        </p:nvSpPr>
        <p:spPr>
          <a:xfrm>
            <a:off x="251460" y="908685"/>
            <a:ext cx="8506460" cy="5262245"/>
          </a:xfrm>
          <a:prstGeom prst="rect">
            <a:avLst/>
          </a:prstGeom>
          <a:noFill/>
          <a:ln w="9525">
            <a:noFill/>
          </a:ln>
        </p:spPr>
        <p:txBody>
          <a:bodyPr wrap="square">
            <a:spAutoFit/>
          </a:bodyPr>
          <a:lstStyle/>
          <a:p>
            <a:pPr algn="just"/>
            <a:r>
              <a:rPr lang="en-US" sz="1800" dirty="0">
                <a:latin typeface="Calibri" panose="020F0502020204030204" charset="0"/>
                <a:ea typeface="宋体" panose="02010600030101010101" pitchFamily="2" charset="-122"/>
              </a:rPr>
              <a:t>1. </a:t>
            </a:r>
            <a:r>
              <a:rPr lang="en-US" sz="2400" dirty="0">
                <a:latin typeface="Times New Roman" panose="02020603050405020304" charset="0"/>
                <a:ea typeface="宋体" panose="02010600030101010101" pitchFamily="2" charset="-122"/>
                <a:cs typeface="Times New Roman" panose="02020603050405020304" charset="0"/>
              </a:rPr>
              <a:t>What is the author's </a:t>
            </a:r>
            <a:r>
              <a:rPr lang="en-US" sz="2400" b="1" dirty="0">
                <a:solidFill>
                  <a:srgbClr val="FF0000"/>
                </a:solidFill>
                <a:latin typeface="Times New Roman" panose="02020603050405020304" charset="0"/>
                <a:ea typeface="宋体" panose="02010600030101010101" pitchFamily="2" charset="-122"/>
                <a:cs typeface="Times New Roman" panose="02020603050405020304" charset="0"/>
              </a:rPr>
              <a:t>favorite part of the morning walk with her guide dog </a:t>
            </a:r>
            <a:r>
              <a:rPr lang="en-US" sz="2400" dirty="0" err="1">
                <a:latin typeface="Times New Roman" panose="02020603050405020304" charset="0"/>
                <a:ea typeface="宋体" panose="02010600030101010101" pitchFamily="2" charset="-122"/>
                <a:cs typeface="Times New Roman" panose="02020603050405020304" charset="0"/>
              </a:rPr>
              <a:t>Chó</a:t>
            </a:r>
            <a:r>
              <a:rPr lang="en-US" sz="2400" dirty="0">
                <a:latin typeface="Times New Roman" panose="02020603050405020304" charset="0"/>
                <a:ea typeface="宋体" panose="02010600030101010101" pitchFamily="2" charset="-122"/>
                <a:cs typeface="Times New Roman" panose="02020603050405020304" charset="0"/>
              </a:rPr>
              <a:t>, and why?</a:t>
            </a:r>
            <a:r>
              <a:rPr lang="zh-CN" altLang="en-US" sz="2400" dirty="0">
                <a:latin typeface="Times New Roman" panose="02020603050405020304" charset="0"/>
                <a:ea typeface="宋体" panose="02010600030101010101" pitchFamily="2" charset="-122"/>
                <a:cs typeface="Times New Roman" panose="02020603050405020304" charset="0"/>
              </a:rPr>
              <a:t>  </a:t>
            </a:r>
            <a:endParaRPr lang="en-US" sz="2400" dirty="0">
              <a:latin typeface="Times New Roman" panose="02020603050405020304" charset="0"/>
              <a:ea typeface="宋体" panose="02010600030101010101" pitchFamily="2" charset="-122"/>
              <a:cs typeface="Times New Roman" panose="02020603050405020304" charset="0"/>
            </a:endParaRPr>
          </a:p>
          <a:p>
            <a:pPr algn="just"/>
            <a:r>
              <a:rPr lang="en-US" sz="2400" dirty="0">
                <a:latin typeface="Times New Roman" panose="02020603050405020304" charset="0"/>
                <a:ea typeface="宋体" panose="02010600030101010101" pitchFamily="2" charset="-122"/>
                <a:cs typeface="Times New Roman" panose="02020603050405020304" charset="0"/>
              </a:rPr>
              <a:t>2. How does Mr. </a:t>
            </a:r>
            <a:r>
              <a:rPr lang="en-US" sz="2400" dirty="0" err="1">
                <a:latin typeface="Times New Roman" panose="02020603050405020304" charset="0"/>
                <a:ea typeface="宋体" panose="02010600030101010101" pitchFamily="2" charset="-122"/>
                <a:cs typeface="Times New Roman" panose="02020603050405020304" charset="0"/>
              </a:rPr>
              <a:t>Groll</a:t>
            </a:r>
            <a:r>
              <a:rPr lang="en-US" sz="2400" dirty="0">
                <a:latin typeface="Times New Roman" panose="02020603050405020304" charset="0"/>
                <a:ea typeface="宋体" panose="02010600030101010101" pitchFamily="2" charset="-122"/>
                <a:cs typeface="Times New Roman" panose="02020603050405020304" charset="0"/>
              </a:rPr>
              <a:t> </a:t>
            </a:r>
            <a:r>
              <a:rPr lang="en-US" sz="2400" b="1" dirty="0">
                <a:solidFill>
                  <a:srgbClr val="FF0000"/>
                </a:solidFill>
                <a:latin typeface="Times New Roman" panose="02020603050405020304" charset="0"/>
                <a:ea typeface="宋体" panose="02010600030101010101" pitchFamily="2" charset="-122"/>
                <a:cs typeface="Times New Roman" panose="02020603050405020304" charset="0"/>
              </a:rPr>
              <a:t>typically treat</a:t>
            </a:r>
            <a:r>
              <a:rPr lang="en-US" sz="2400" dirty="0">
                <a:latin typeface="Times New Roman" panose="02020603050405020304" charset="0"/>
                <a:ea typeface="宋体" panose="02010600030101010101" pitchFamily="2" charset="-122"/>
                <a:cs typeface="Times New Roman" panose="02020603050405020304" charset="0"/>
              </a:rPr>
              <a:t> the </a:t>
            </a:r>
            <a:r>
              <a:rPr lang="en-US" sz="2400" dirty="0">
                <a:latin typeface="Times New Roman" panose="02020603050405020304" charset="0"/>
                <a:cs typeface="Times New Roman" panose="02020603050405020304" charset="0"/>
                <a:sym typeface="+mn-ea"/>
              </a:rPr>
              <a:t>author</a:t>
            </a:r>
            <a:r>
              <a:rPr lang="en-US" sz="2400" dirty="0">
                <a:latin typeface="Times New Roman" panose="02020603050405020304" charset="0"/>
                <a:ea typeface="宋体" panose="02010600030101010101" pitchFamily="2" charset="-122"/>
                <a:cs typeface="Times New Roman" panose="02020603050405020304" charset="0"/>
              </a:rPr>
              <a:t> based on his attitude and behavior described in the text?</a:t>
            </a:r>
            <a:endParaRPr lang="en-US" sz="2400" dirty="0">
              <a:latin typeface="Times New Roman" panose="02020603050405020304" charset="0"/>
              <a:ea typeface="宋体" panose="02010600030101010101" pitchFamily="2" charset="-122"/>
              <a:cs typeface="Times New Roman" panose="02020603050405020304" charset="0"/>
            </a:endParaRPr>
          </a:p>
          <a:p>
            <a:pPr algn="just"/>
            <a:r>
              <a:rPr lang="en-US" sz="2400" dirty="0">
                <a:latin typeface="Times New Roman" panose="02020603050405020304" charset="0"/>
                <a:ea typeface="宋体" panose="02010600030101010101" pitchFamily="2" charset="-122"/>
                <a:cs typeface="Times New Roman" panose="02020603050405020304" charset="0"/>
              </a:rPr>
              <a:t>3. </a:t>
            </a:r>
            <a:r>
              <a:rPr lang="en-US" sz="2400" b="1" dirty="0">
                <a:solidFill>
                  <a:srgbClr val="FF0000"/>
                </a:solidFill>
                <a:latin typeface="Times New Roman" panose="02020603050405020304" charset="0"/>
                <a:ea typeface="宋体" panose="02010600030101010101" pitchFamily="2" charset="-122"/>
                <a:cs typeface="Times New Roman" panose="02020603050405020304" charset="0"/>
              </a:rPr>
              <a:t>Why</a:t>
            </a:r>
            <a:r>
              <a:rPr lang="en-US" sz="2400" dirty="0">
                <a:latin typeface="Times New Roman" panose="02020603050405020304" charset="0"/>
                <a:ea typeface="宋体" panose="02010600030101010101" pitchFamily="2" charset="-122"/>
                <a:cs typeface="Times New Roman" panose="02020603050405020304" charset="0"/>
              </a:rPr>
              <a:t> does the author </a:t>
            </a:r>
            <a:r>
              <a:rPr lang="en-US" sz="2400" dirty="0" err="1">
                <a:latin typeface="Times New Roman" panose="02020603050405020304" charset="0"/>
                <a:ea typeface="宋体" panose="02010600030101010101" pitchFamily="2" charset="-122"/>
                <a:cs typeface="Times New Roman" panose="02020603050405020304" charset="0"/>
              </a:rPr>
              <a:t>think </a:t>
            </a:r>
            <a:r>
              <a:rPr lang="en-US" sz="2400" dirty="0">
                <a:latin typeface="Times New Roman" panose="02020603050405020304" charset="0"/>
                <a:ea typeface="宋体" panose="02010600030101010101" pitchFamily="2" charset="-122"/>
                <a:cs typeface="Times New Roman" panose="02020603050405020304" charset="0"/>
              </a:rPr>
              <a:t>Mr. </a:t>
            </a:r>
            <a:r>
              <a:rPr lang="en-US" sz="2400" dirty="0" err="1">
                <a:latin typeface="Times New Roman" panose="02020603050405020304" charset="0"/>
                <a:ea typeface="宋体" panose="02010600030101010101" pitchFamily="2" charset="-122"/>
                <a:cs typeface="Times New Roman" panose="02020603050405020304" charset="0"/>
              </a:rPr>
              <a:t>Groll</a:t>
            </a:r>
            <a:r>
              <a:rPr lang="en-US" sz="2400" dirty="0">
                <a:latin typeface="Times New Roman" panose="02020603050405020304" charset="0"/>
                <a:ea typeface="宋体" panose="02010600030101010101" pitchFamily="2" charset="-122"/>
                <a:cs typeface="Times New Roman" panose="02020603050405020304" charset="0"/>
              </a:rPr>
              <a:t> might not like her? What possible reasons does she list?</a:t>
            </a:r>
            <a:endParaRPr lang="en-US" sz="2400" dirty="0">
              <a:latin typeface="Times New Roman" panose="02020603050405020304" charset="0"/>
              <a:ea typeface="宋体" panose="02010600030101010101" pitchFamily="2" charset="-122"/>
              <a:cs typeface="Times New Roman" panose="02020603050405020304" charset="0"/>
            </a:endParaRPr>
          </a:p>
          <a:p>
            <a:pPr algn="just"/>
            <a:r>
              <a:rPr lang="en-US" sz="2400" dirty="0">
                <a:latin typeface="Times New Roman" panose="02020603050405020304" charset="0"/>
                <a:ea typeface="宋体" panose="02010600030101010101" pitchFamily="2" charset="-122"/>
                <a:cs typeface="Times New Roman" panose="02020603050405020304" charset="0"/>
              </a:rPr>
              <a:t>4. Does Mr. </a:t>
            </a:r>
            <a:r>
              <a:rPr lang="en-US" sz="2400" dirty="0" err="1">
                <a:latin typeface="Times New Roman" panose="02020603050405020304" charset="0"/>
                <a:ea typeface="宋体" panose="02010600030101010101" pitchFamily="2" charset="-122"/>
                <a:cs typeface="Times New Roman" panose="02020603050405020304" charset="0"/>
              </a:rPr>
              <a:t>Groll</a:t>
            </a:r>
            <a:r>
              <a:rPr lang="en-US" sz="2400" dirty="0">
                <a:latin typeface="Times New Roman" panose="02020603050405020304" charset="0"/>
                <a:ea typeface="宋体" panose="02010600030101010101" pitchFamily="2" charset="-122"/>
                <a:cs typeface="Times New Roman" panose="02020603050405020304" charset="0"/>
              </a:rPr>
              <a:t> </a:t>
            </a:r>
            <a:r>
              <a:rPr lang="en-US" sz="2400" b="1" dirty="0">
                <a:solidFill>
                  <a:srgbClr val="FF0000"/>
                </a:solidFill>
                <a:latin typeface="Times New Roman" panose="02020603050405020304" charset="0"/>
                <a:ea typeface="宋体" panose="02010600030101010101" pitchFamily="2" charset="-122"/>
                <a:cs typeface="Times New Roman" panose="02020603050405020304" charset="0"/>
              </a:rPr>
              <a:t>have the same attitude towards all neighbors </a:t>
            </a:r>
            <a:r>
              <a:rPr lang="en-US" sz="2400" dirty="0">
                <a:latin typeface="Times New Roman" panose="02020603050405020304" charset="0"/>
                <a:ea typeface="宋体" panose="02010600030101010101" pitchFamily="2" charset="-122"/>
                <a:cs typeface="Times New Roman" panose="02020603050405020304" charset="0"/>
              </a:rPr>
              <a:t>according to the information in the text? Provide evidence.</a:t>
            </a:r>
            <a:endParaRPr lang="en-US" sz="2400" dirty="0">
              <a:latin typeface="Times New Roman" panose="02020603050405020304" charset="0"/>
              <a:ea typeface="宋体" panose="02010600030101010101" pitchFamily="2" charset="-122"/>
              <a:cs typeface="Times New Roman" panose="02020603050405020304" charset="0"/>
            </a:endParaRPr>
          </a:p>
          <a:p>
            <a:pPr algn="just"/>
            <a:r>
              <a:rPr lang="en-US" sz="2400" dirty="0">
                <a:latin typeface="Times New Roman" panose="02020603050405020304" charset="0"/>
                <a:ea typeface="宋体" panose="02010600030101010101" pitchFamily="2" charset="-122"/>
                <a:cs typeface="Times New Roman" panose="02020603050405020304" charset="0"/>
              </a:rPr>
              <a:t>5. </a:t>
            </a:r>
            <a:r>
              <a:rPr lang="en-US" sz="2400" b="1" dirty="0">
                <a:solidFill>
                  <a:srgbClr val="FF0000"/>
                </a:solidFill>
                <a:latin typeface="Times New Roman" panose="02020603050405020304" charset="0"/>
                <a:ea typeface="宋体" panose="02010600030101010101" pitchFamily="2" charset="-122"/>
                <a:cs typeface="Times New Roman" panose="02020603050405020304" charset="0"/>
              </a:rPr>
              <a:t>What response</a:t>
            </a:r>
            <a:r>
              <a:rPr lang="en-US" sz="2400" dirty="0">
                <a:latin typeface="Times New Roman" panose="02020603050405020304" charset="0"/>
                <a:ea typeface="宋体" panose="02010600030101010101" pitchFamily="2" charset="-122"/>
                <a:cs typeface="Times New Roman" panose="02020603050405020304" charset="0"/>
              </a:rPr>
              <a:t> does Mr. </a:t>
            </a:r>
            <a:r>
              <a:rPr lang="en-US" sz="2400" dirty="0" err="1">
                <a:latin typeface="Times New Roman" panose="02020603050405020304" charset="0"/>
                <a:ea typeface="宋体" panose="02010600030101010101" pitchFamily="2" charset="-122"/>
                <a:cs typeface="Times New Roman" panose="02020603050405020304" charset="0"/>
              </a:rPr>
              <a:t>Groll</a:t>
            </a:r>
            <a:r>
              <a:rPr lang="en-US" sz="2400" dirty="0">
                <a:latin typeface="Times New Roman" panose="02020603050405020304" charset="0"/>
                <a:ea typeface="宋体" panose="02010600030101010101" pitchFamily="2" charset="-122"/>
                <a:cs typeface="Times New Roman" panose="02020603050405020304" charset="0"/>
              </a:rPr>
              <a:t> give when Jana greets him, and how does this help solve the mystery the author is pondering?</a:t>
            </a:r>
            <a:endParaRPr lang="en-US" sz="2400" dirty="0">
              <a:latin typeface="Times New Roman" panose="02020603050405020304" charset="0"/>
              <a:ea typeface="宋体" panose="02010600030101010101" pitchFamily="2" charset="-122"/>
              <a:cs typeface="Times New Roman" panose="02020603050405020304" charset="0"/>
            </a:endParaRPr>
          </a:p>
          <a:p>
            <a:pPr algn="just"/>
            <a:r>
              <a:rPr lang="en-US" sz="2400" dirty="0">
                <a:latin typeface="Times New Roman" panose="02020603050405020304" charset="0"/>
                <a:ea typeface="宋体" panose="02010600030101010101" pitchFamily="2" charset="-122"/>
                <a:cs typeface="Times New Roman" panose="02020603050405020304" charset="0"/>
              </a:rPr>
              <a:t>6. Which details in the text illustrate the author's </a:t>
            </a:r>
            <a:r>
              <a:rPr lang="en-US" sz="2400" b="1" dirty="0">
                <a:solidFill>
                  <a:srgbClr val="FF0000"/>
                </a:solidFill>
                <a:latin typeface="Times New Roman" panose="02020603050405020304" charset="0"/>
                <a:ea typeface="宋体" panose="02010600030101010101" pitchFamily="2" charset="-122"/>
                <a:cs typeface="Times New Roman" panose="02020603050405020304" charset="0"/>
              </a:rPr>
              <a:t>feelings and thought process</a:t>
            </a:r>
            <a:r>
              <a:rPr lang="en-US" sz="2400" dirty="0">
                <a:latin typeface="Times New Roman" panose="02020603050405020304" charset="0"/>
                <a:ea typeface="宋体" panose="02010600030101010101" pitchFamily="2" charset="-122"/>
                <a:cs typeface="Times New Roman" panose="02020603050405020304" charset="0"/>
              </a:rPr>
              <a:t>?</a:t>
            </a:r>
            <a:endParaRPr lang="en-US" sz="2400" dirty="0">
              <a:latin typeface="Times New Roman" panose="02020603050405020304" charset="0"/>
              <a:ea typeface="宋体" panose="02010600030101010101" pitchFamily="2" charset="-122"/>
              <a:cs typeface="Times New Roman" panose="02020603050405020304" charset="0"/>
            </a:endParaRPr>
          </a:p>
          <a:p>
            <a:pPr algn="just"/>
            <a:r>
              <a:rPr lang="en-US" sz="2400" dirty="0">
                <a:latin typeface="Times New Roman" panose="02020603050405020304" charset="0"/>
                <a:ea typeface="宋体" panose="02010600030101010101" pitchFamily="2" charset="-122"/>
                <a:cs typeface="Times New Roman" panose="02020603050405020304" charset="0"/>
              </a:rPr>
              <a:t>7. It is </a:t>
            </a:r>
            <a:r>
              <a:rPr lang="en-US" sz="2400" b="1" dirty="0">
                <a:solidFill>
                  <a:srgbClr val="FF0000"/>
                </a:solidFill>
                <a:latin typeface="Times New Roman" panose="02020603050405020304" charset="0"/>
                <a:ea typeface="宋体" panose="02010600030101010101" pitchFamily="2" charset="-122"/>
                <a:cs typeface="Times New Roman" panose="02020603050405020304" charset="0"/>
              </a:rPr>
              <a:t>inferred</a:t>
            </a:r>
            <a:r>
              <a:rPr lang="en-US" sz="2400" dirty="0">
                <a:latin typeface="Times New Roman" panose="02020603050405020304" charset="0"/>
                <a:ea typeface="宋体" panose="02010600030101010101" pitchFamily="2" charset="-122"/>
                <a:cs typeface="Times New Roman" panose="02020603050405020304" charset="0"/>
              </a:rPr>
              <a:t> that the author and her family are from a faraway place. What textual evidence supports this inference?</a:t>
            </a:r>
            <a:endParaRPr lang="en-US" altLang="en-US" sz="24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文本框 110"/>
          <p:cNvSpPr txBox="1"/>
          <p:nvPr/>
        </p:nvSpPr>
        <p:spPr>
          <a:xfrm>
            <a:off x="179070" y="116840"/>
            <a:ext cx="8585835" cy="1198880"/>
          </a:xfrm>
          <a:prstGeom prst="rect">
            <a:avLst/>
          </a:prstGeom>
          <a:solidFill>
            <a:srgbClr val="FFFF00"/>
          </a:solidFill>
          <a:ln w="9525">
            <a:noFill/>
          </a:ln>
        </p:spPr>
        <p:txBody>
          <a:bodyPr wrap="square">
            <a:spAutoFit/>
          </a:bodyPr>
          <a:lstStyle/>
          <a:p>
            <a:r>
              <a:rPr lang="en-US" sz="2400" dirty="0">
                <a:latin typeface="Times New Roman" panose="02020603050405020304" charset="0"/>
                <a:ea typeface="宋体" panose="02010600030101010101" pitchFamily="2" charset="-122"/>
                <a:cs typeface="Times New Roman" panose="02020603050405020304" charset="0"/>
              </a:rPr>
              <a:t>1. The author's favorite part of the morning walk is passing by Mr. </a:t>
            </a:r>
            <a:r>
              <a:rPr lang="en-US" sz="2400" dirty="0" err="1">
                <a:latin typeface="Times New Roman" panose="02020603050405020304" charset="0"/>
                <a:ea typeface="宋体" panose="02010600030101010101" pitchFamily="2" charset="-122"/>
                <a:cs typeface="Times New Roman" panose="02020603050405020304" charset="0"/>
              </a:rPr>
              <a:t>Groll's</a:t>
            </a:r>
            <a:r>
              <a:rPr lang="en-US" sz="2400" dirty="0">
                <a:latin typeface="Times New Roman" panose="02020603050405020304" charset="0"/>
                <a:ea typeface="宋体" panose="02010600030101010101" pitchFamily="2" charset="-122"/>
                <a:cs typeface="Times New Roman" panose="02020603050405020304" charset="0"/>
              </a:rPr>
              <a:t> yard because the scents of the roses greet her and her guide dog, </a:t>
            </a:r>
            <a:r>
              <a:rPr lang="en-US" sz="2400" dirty="0" err="1">
                <a:latin typeface="Times New Roman" panose="02020603050405020304" charset="0"/>
                <a:ea typeface="宋体" panose="02010600030101010101" pitchFamily="2" charset="-122"/>
                <a:cs typeface="Times New Roman" panose="02020603050405020304" charset="0"/>
              </a:rPr>
              <a:t>Chó</a:t>
            </a:r>
            <a:r>
              <a:rPr lang="en-US" sz="2400" dirty="0">
                <a:latin typeface="Times New Roman" panose="02020603050405020304" charset="0"/>
                <a:ea typeface="宋体" panose="02010600030101010101" pitchFamily="2" charset="-122"/>
                <a:cs typeface="Times New Roman" panose="02020603050405020304" charset="0"/>
              </a:rPr>
              <a:t>.</a:t>
            </a:r>
            <a:endParaRPr lang="en-US" altLang="en-US" sz="2400" dirty="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79070" y="1484630"/>
            <a:ext cx="8585200" cy="1198880"/>
          </a:xfrm>
          <a:prstGeom prst="rect">
            <a:avLst/>
          </a:prstGeom>
          <a:solidFill>
            <a:srgbClr val="92D050"/>
          </a:solidFill>
          <a:ln w="9525">
            <a:noFill/>
          </a:ln>
        </p:spPr>
        <p:txBody>
          <a:bodyPr wrap="square">
            <a:spAutoFit/>
          </a:bodyPr>
          <a:lstStyle/>
          <a:p>
            <a:r>
              <a:rPr lang="en-US" sz="2400" dirty="0">
                <a:latin typeface="Times New Roman" panose="02020603050405020304" charset="0"/>
                <a:ea typeface="宋体" panose="02010600030101010101" pitchFamily="2" charset="-122"/>
                <a:cs typeface="Times New Roman" panose="02020603050405020304" charset="0"/>
              </a:rPr>
              <a:t>2. Mr. </a:t>
            </a:r>
            <a:r>
              <a:rPr lang="en-US" sz="2400" dirty="0" err="1">
                <a:latin typeface="Times New Roman" panose="02020603050405020304" charset="0"/>
                <a:ea typeface="宋体" panose="02010600030101010101" pitchFamily="2" charset="-122"/>
                <a:cs typeface="Times New Roman" panose="02020603050405020304" charset="0"/>
              </a:rPr>
              <a:t>Groll</a:t>
            </a:r>
            <a:r>
              <a:rPr lang="en-US" sz="2400" dirty="0">
                <a:latin typeface="Times New Roman" panose="02020603050405020304" charset="0"/>
                <a:ea typeface="宋体" panose="02010600030101010101" pitchFamily="2" charset="-122"/>
                <a:cs typeface="Times New Roman" panose="02020603050405020304" charset="0"/>
              </a:rPr>
              <a:t> typically ignores the author; he does not respond to her morning greetings, even though she knows he is there watching from behind his fence.</a:t>
            </a:r>
            <a:endParaRPr lang="en-US" altLang="en-US" sz="2400" dirty="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179070" y="2997200"/>
            <a:ext cx="8605520" cy="1568450"/>
          </a:xfrm>
          <a:prstGeom prst="rect">
            <a:avLst/>
          </a:prstGeom>
          <a:solidFill>
            <a:schemeClr val="accent6">
              <a:lumMod val="20000"/>
              <a:lumOff val="80000"/>
            </a:schemeClr>
          </a:solidFill>
          <a:ln w="9525">
            <a:noFill/>
          </a:ln>
        </p:spPr>
        <p:txBody>
          <a:bodyPr wrap="square">
            <a:spAutoFit/>
          </a:bodyPr>
          <a:lstStyle/>
          <a:p>
            <a:pPr algn="just"/>
            <a:r>
              <a:rPr lang="en-US" sz="2400" dirty="0">
                <a:latin typeface="Times New Roman" panose="02020603050405020304" charset="0"/>
                <a:ea typeface="宋体" panose="02010600030101010101" pitchFamily="2" charset="-122"/>
                <a:cs typeface="Times New Roman" panose="02020603050405020304" charset="0"/>
              </a:rPr>
              <a:t>3. The author considers several reasons why Mr. </a:t>
            </a:r>
            <a:r>
              <a:rPr lang="en-US" sz="2400" dirty="0" err="1">
                <a:latin typeface="Times New Roman" panose="02020603050405020304" charset="0"/>
                <a:ea typeface="宋体" panose="02010600030101010101" pitchFamily="2" charset="-122"/>
                <a:cs typeface="Times New Roman" panose="02020603050405020304" charset="0"/>
              </a:rPr>
              <a:t>Groll</a:t>
            </a:r>
            <a:r>
              <a:rPr lang="en-US" sz="2400" dirty="0">
                <a:latin typeface="Times New Roman" panose="02020603050405020304" charset="0"/>
                <a:ea typeface="宋体" panose="02010600030101010101" pitchFamily="2" charset="-122"/>
                <a:cs typeface="Times New Roman" panose="02020603050405020304" charset="0"/>
              </a:rPr>
              <a:t> might not like her: she wonders if it is because she is blind, as disabilities sometimes scare adults. She also thinks it might be because she is from a faraway place or possibly because she is a girl.</a:t>
            </a:r>
            <a:endParaRPr lang="en-US" altLang="en-US" sz="2400" dirty="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172085" y="4797425"/>
            <a:ext cx="8612505" cy="1938020"/>
          </a:xfrm>
          <a:prstGeom prst="rect">
            <a:avLst/>
          </a:prstGeom>
          <a:solidFill>
            <a:schemeClr val="accent5">
              <a:lumMod val="90000"/>
            </a:schemeClr>
          </a:solidFill>
          <a:ln w="9525">
            <a:noFill/>
          </a:ln>
        </p:spPr>
        <p:txBody>
          <a:bodyPr wrap="square">
            <a:spAutoFit/>
          </a:bodyPr>
          <a:lstStyle/>
          <a:p>
            <a:pPr algn="just"/>
            <a:r>
              <a:rPr lang="en-US" sz="2400" dirty="0">
                <a:latin typeface="Times New Roman" panose="02020603050405020304" charset="0"/>
                <a:ea typeface="宋体" panose="02010600030101010101" pitchFamily="2" charset="-122"/>
                <a:cs typeface="Times New Roman" panose="02020603050405020304" charset="0"/>
              </a:rPr>
              <a:t>4. No, Mr. </a:t>
            </a:r>
            <a:r>
              <a:rPr lang="en-US" sz="2400" dirty="0" err="1">
                <a:latin typeface="Times New Roman" panose="02020603050405020304" charset="0"/>
                <a:ea typeface="宋体" panose="02010600030101010101" pitchFamily="2" charset="-122"/>
                <a:cs typeface="Times New Roman" panose="02020603050405020304" charset="0"/>
              </a:rPr>
              <a:t>Groll</a:t>
            </a:r>
            <a:r>
              <a:rPr lang="en-US" sz="2400" dirty="0">
                <a:latin typeface="Times New Roman" panose="02020603050405020304" charset="0"/>
                <a:ea typeface="宋体" panose="02010600030101010101" pitchFamily="2" charset="-122"/>
                <a:cs typeface="Times New Roman" panose="02020603050405020304" charset="0"/>
              </a:rPr>
              <a:t> does not have the same attitude towards all neighbors. The text provides evidence that he interacts with others, such as playing checkers with Jimmy, who is in a wheelchair, and doing yard work with the author's brother, Lien, suggesting they are friends.</a:t>
            </a:r>
            <a:endParaRPr lang="en-US" altLang="en-US" sz="24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bldLvl="0" animBg="1"/>
      <p:bldP spid="5" grpId="1"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TABLE_ENDDRAG_ORIGIN_RECT" val="699*550"/>
  <p:tag name="TABLE_ENDDRAG_RECT" val="5*38*699*550"/>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8727</Words>
  <Application>WPS 演示</Application>
  <PresentationFormat>全屏显示(4:3)</PresentationFormat>
  <Paragraphs>169</Paragraphs>
  <Slides>19</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Times New Roman</vt:lpstr>
      <vt:lpstr>微软雅黑</vt:lpstr>
      <vt:lpstr>Calibri</vt:lpstr>
      <vt:lpstr>Arial Unicode MS</vt:lpstr>
      <vt:lpstr>HelveticaNeue</vt:lpstr>
      <vt:lpstr>华文新魏</vt:lpstr>
      <vt:lpstr>Segoe Print</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User01</dc:creator>
  <cp:lastModifiedBy>Administrator</cp:lastModifiedBy>
  <cp:revision>150</cp:revision>
  <dcterms:created xsi:type="dcterms:W3CDTF">2023-12-05T05:55:00Z</dcterms:created>
  <dcterms:modified xsi:type="dcterms:W3CDTF">2023-12-06T01:43:57Z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5FA3D612E0A94F868ABCF9895410321B_12</vt:lpwstr>
  </property>
</Properties>
</file>