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07" r:id="rId2"/>
    <p:sldId id="256" r:id="rId3"/>
    <p:sldId id="263" r:id="rId4"/>
    <p:sldId id="293" r:id="rId5"/>
    <p:sldId id="295" r:id="rId6"/>
    <p:sldId id="298" r:id="rId7"/>
    <p:sldId id="299" r:id="rId8"/>
    <p:sldId id="300" r:id="rId9"/>
    <p:sldId id="301" r:id="rId10"/>
    <p:sldId id="303" r:id="rId11"/>
    <p:sldId id="304" r:id="rId12"/>
    <p:sldId id="306" r:id="rId13"/>
    <p:sldId id="305" r:id="rId14"/>
    <p:sldId id="292"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CC"/>
    <a:srgbClr val="000099"/>
    <a:srgbClr val="663300"/>
    <a:srgbClr val="FAAC04"/>
    <a:srgbClr val="22ACEC"/>
    <a:srgbClr val="E0ECF0"/>
    <a:srgbClr val="D1EBFF"/>
    <a:srgbClr val="D1F7FF"/>
    <a:srgbClr val="FCB3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4" d="100"/>
          <a:sy n="104" d="100"/>
        </p:scale>
        <p:origin x="648" y="208"/>
      </p:cViewPr>
      <p:guideLst>
        <p:guide orient="horz" pos="20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2019/8/27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047487425"/>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2019/8/27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992499249"/>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42939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rPr>
              <a:t>杭州亿启教育科技有限公司</a:t>
            </a:r>
          </a:p>
        </p:txBody>
      </p:sp>
    </p:spTree>
    <p:extLst>
      <p:ext uri="{BB962C8B-B14F-4D97-AF65-F5344CB8AC3E}">
        <p14:creationId xmlns:p14="http://schemas.microsoft.com/office/powerpoint/2010/main" val="203412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2019/8/27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7" name="图片 6">
            <a:extLst>
              <a:ext uri="{FF2B5EF4-FFF2-40B4-BE49-F238E27FC236}">
                <a16:creationId xmlns:a16="http://schemas.microsoft.com/office/drawing/2014/main" id="{129A59EF-E61B-6845-B28D-D5F3FF28517D}"/>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8713206" y="112631"/>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67473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542775" y="384324"/>
            <a:ext cx="2841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Further thinking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7" name="图片 6"/>
          <p:cNvPicPr>
            <a:picLocks noChangeAspect="1"/>
          </p:cNvPicPr>
          <p:nvPr/>
        </p:nvPicPr>
        <p:blipFill>
          <a:blip r:embed="rId2"/>
          <a:stretch>
            <a:fillRect/>
          </a:stretch>
        </p:blipFill>
        <p:spPr>
          <a:xfrm>
            <a:off x="445266" y="313984"/>
            <a:ext cx="756285" cy="594360"/>
          </a:xfrm>
          <a:prstGeom prst="rect">
            <a:avLst/>
          </a:prstGeom>
        </p:spPr>
      </p:pic>
      <p:sp>
        <p:nvSpPr>
          <p:cNvPr id="8" name="矩形 7"/>
          <p:cNvSpPr/>
          <p:nvPr/>
        </p:nvSpPr>
        <p:spPr>
          <a:xfrm>
            <a:off x="445266" y="1582023"/>
            <a:ext cx="9393769" cy="39087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cs typeface="+mn-cs"/>
              </a:rPr>
              <a:t>Why are wildlife’s habitats being destroyed?</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lang="en-US" altLang="zh-CN" sz="3200" b="1" dirty="0">
                <a:solidFill>
                  <a:prstClr val="black">
                    <a:lumMod val="50000"/>
                    <a:lumOff val="50000"/>
                  </a:prstClr>
                </a:solidFill>
                <a:latin typeface="Cambria" panose="02040503050406030204" pitchFamily="18" charset="0"/>
                <a:ea typeface="等线" panose="02010600030101010101" charset="-122"/>
              </a:rPr>
              <a:t>a larger population</a:t>
            </a:r>
            <a:endPar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endParaRPr>
          </a:p>
          <a:p>
            <a:pPr marL="457200" marR="0" lvl="1" indent="0" algn="l" defTabSz="914400" rtl="0" eaLnBrk="1" fontAlgn="auto" latinLnBrk="0" hangingPunct="1">
              <a:lnSpc>
                <a:spcPct val="100000"/>
              </a:lnSpc>
              <a:spcBef>
                <a:spcPts val="0"/>
              </a:spcBef>
              <a:spcAft>
                <a:spcPts val="0"/>
              </a:spcAft>
              <a:buClrTx/>
              <a:buSzTx/>
              <a:buFontTx/>
              <a:buNone/>
              <a:defRPr/>
            </a:pPr>
            <a:r>
              <a:rPr lang="en-US" altLang="zh-CN" sz="3200" b="1" dirty="0">
                <a:solidFill>
                  <a:prstClr val="black">
                    <a:lumMod val="50000"/>
                    <a:lumOff val="50000"/>
                  </a:prstClr>
                </a:solidFill>
                <a:latin typeface="Cambria" panose="02040503050406030204" pitchFamily="18" charset="0"/>
                <a:ea typeface="等线" panose="02010600030101010101" charset="-122"/>
              </a:rPr>
              <a:t>i</a:t>
            </a:r>
            <a:r>
              <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rPr>
              <a:t>n need of more natural resources</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rPr>
              <a:t>more farmland/living space</a:t>
            </a:r>
          </a:p>
          <a:p>
            <a:pPr marL="457200" marR="0" lvl="1" indent="0" algn="l" defTabSz="914400" rtl="0" eaLnBrk="1" fontAlgn="auto" latinLnBrk="0" hangingPunct="1">
              <a:lnSpc>
                <a:spcPct val="100000"/>
              </a:lnSpc>
              <a:spcBef>
                <a:spcPts val="0"/>
              </a:spcBef>
              <a:spcAft>
                <a:spcPts val="0"/>
              </a:spcAft>
              <a:buClrTx/>
              <a:buSzTx/>
              <a:buFontTx/>
              <a:buNone/>
              <a:defRPr/>
            </a:pPr>
            <a:r>
              <a:rPr lang="en-US" altLang="zh-CN" sz="3200" b="1" dirty="0">
                <a:solidFill>
                  <a:prstClr val="black">
                    <a:lumMod val="50000"/>
                    <a:lumOff val="50000"/>
                  </a:prstClr>
                </a:solidFill>
                <a:latin typeface="Cambria" panose="02040503050406030204" pitchFamily="18" charset="0"/>
                <a:ea typeface="等线" panose="02010600030101010101" charset="-122"/>
              </a:rPr>
              <a:t>the development of economy</a:t>
            </a:r>
            <a:endPar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endParaRPr>
          </a:p>
          <a:p>
            <a:pPr marL="457200" marR="0" lvl="1" indent="0" algn="l" defTabSz="914400" rtl="0" eaLnBrk="1" fontAlgn="auto" latinLnBrk="0" hangingPunct="1">
              <a:lnSpc>
                <a:spcPct val="100000"/>
              </a:lnSpc>
              <a:spcBef>
                <a:spcPts val="0"/>
              </a:spcBef>
              <a:spcAft>
                <a:spcPts val="0"/>
              </a:spcAft>
              <a:buClrTx/>
              <a:buSzTx/>
              <a:buFontTx/>
              <a:buNone/>
              <a:defRPr/>
            </a:pPr>
            <a:r>
              <a:rPr lang="en-US" altLang="zh-CN" sz="3200" b="1" dirty="0">
                <a:solidFill>
                  <a:prstClr val="black">
                    <a:lumMod val="50000"/>
                    <a:lumOff val="50000"/>
                  </a:prstClr>
                </a:solidFill>
                <a:latin typeface="Cambria" panose="02040503050406030204" pitchFamily="18" charset="0"/>
                <a:ea typeface="等线" panose="02010600030101010101" charset="-122"/>
              </a:rPr>
              <a:t>t</a:t>
            </a:r>
            <a:r>
              <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rPr>
              <a:t>he progress/advance in science </a:t>
            </a: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rPr>
              <a:t>…</a:t>
            </a:r>
          </a:p>
        </p:txBody>
      </p:sp>
      <p:sp>
        <p:nvSpPr>
          <p:cNvPr id="9" name="平行四边形 8"/>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fade">
                                      <p:cBhvr>
                                        <p:cTn id="10" dur="500"/>
                                        <p:tgtEl>
                                          <p:spTgt spid="8">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fade">
                                      <p:cBhvr>
                                        <p:cTn id="13" dur="500"/>
                                        <p:tgtEl>
                                          <p:spTgt spid="8">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fade">
                                      <p:cBhvr>
                                        <p:cTn id="16" dur="500"/>
                                        <p:tgtEl>
                                          <p:spTgt spid="8">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fade">
                                      <p:cBhvr>
                                        <p:cTn id="19" dur="500"/>
                                        <p:tgtEl>
                                          <p:spTgt spid="8">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7" end="7"/>
                                            </p:txEl>
                                          </p:spTgt>
                                        </p:tgtEl>
                                        <p:attrNameLst>
                                          <p:attrName>style.visibility</p:attrName>
                                        </p:attrNameLst>
                                      </p:cBhvr>
                                      <p:to>
                                        <p:strVal val="visible"/>
                                      </p:to>
                                    </p:set>
                                    <p:animEffect transition="in" filter="fade">
                                      <p:cBhvr>
                                        <p:cTn id="2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318882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437148" y="395720"/>
            <a:ext cx="2968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rPr>
              <a:t>Summary</a:t>
            </a:r>
          </a:p>
        </p:txBody>
      </p:sp>
      <p:sp>
        <p:nvSpPr>
          <p:cNvPr id="6" name="平行四边形 5"/>
          <p:cNvSpPr/>
          <p:nvPr/>
        </p:nvSpPr>
        <p:spPr>
          <a:xfrm>
            <a:off x="4376467"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p:cNvPicPr>
            <a:picLocks noChangeAspect="1"/>
          </p:cNvPicPr>
          <p:nvPr/>
        </p:nvPicPr>
        <p:blipFill>
          <a:blip r:embed="rId2"/>
          <a:stretch>
            <a:fillRect/>
          </a:stretch>
        </p:blipFill>
        <p:spPr>
          <a:xfrm>
            <a:off x="445266" y="313984"/>
            <a:ext cx="756285" cy="594360"/>
          </a:xfrm>
          <a:prstGeom prst="rect">
            <a:avLst/>
          </a:prstGeom>
        </p:spPr>
      </p:pic>
      <p:sp>
        <p:nvSpPr>
          <p:cNvPr id="8" name="矩形 7"/>
          <p:cNvSpPr/>
          <p:nvPr/>
        </p:nvSpPr>
        <p:spPr>
          <a:xfrm>
            <a:off x="445266" y="2825577"/>
            <a:ext cx="10766685" cy="3785652"/>
          </a:xfrm>
          <a:prstGeom prst="rect">
            <a:avLst/>
          </a:prstGeom>
        </p:spPr>
        <p:txBody>
          <a:bodyPr wrap="square">
            <a:spAutoFit/>
          </a:bodyPr>
          <a:lstStyle/>
          <a:p>
            <a:pPr marL="0" marR="0" lvl="0" indent="0" algn="l" defTabSz="914400" rtl="0" eaLnBrk="1" fontAlgn="auto" latinLnBrk="0" hangingPunct="1">
              <a:buClrTx/>
              <a:buSzTx/>
              <a:buFontTx/>
              <a:buNone/>
              <a:defRPr/>
            </a:pPr>
            <a:r>
              <a:rPr kumimoji="0" lang="en-US" altLang="zh-CN" sz="3200" i="0" u="none" strike="noStrike" kern="1200" cap="none" spc="-100" normalizeH="0" baseline="0" noProof="0" dirty="0">
                <a:ln>
                  <a:noFill/>
                </a:ln>
                <a:solidFill>
                  <a:prstClr val="black"/>
                </a:solidFill>
                <a:effectLst/>
                <a:uLnTx/>
                <a:uFillTx/>
                <a:latin typeface="Cambria" panose="02040503050406030204" pitchFamily="18" charset="0"/>
                <a:ea typeface="等线" panose="02010600030101010101" charset="-122"/>
              </a:rPr>
              <a:t>1. What did Daisy learn about wildlife protection?</a:t>
            </a:r>
          </a:p>
          <a:p>
            <a:pPr lvl="0"/>
            <a:r>
              <a:rPr kumimoji="0" lang="en-US" altLang="zh-CN" sz="2800" i="0" u="none" strike="noStrike" kern="1200" cap="none" spc="-100" normalizeH="0" baseline="0" noProof="0" dirty="0">
                <a:ln>
                  <a:noFill/>
                </a:ln>
                <a:solidFill>
                  <a:schemeClr val="tx1">
                    <a:lumMod val="50000"/>
                    <a:lumOff val="50000"/>
                  </a:schemeClr>
                </a:solidFill>
                <a:effectLst/>
                <a:uLnTx/>
                <a:uFillTx/>
                <a:latin typeface="Cambria" panose="02040503050406030204" pitchFamily="18" charset="0"/>
                <a:ea typeface="等线" panose="02010600030101010101" charset="-122"/>
              </a:rPr>
              <a:t>     the </a:t>
            </a:r>
            <a:r>
              <a:rPr lang="en-US" altLang="zh-CN" sz="2800" spc="-100" dirty="0">
                <a:solidFill>
                  <a:schemeClr val="tx1">
                    <a:lumMod val="50000"/>
                    <a:lumOff val="50000"/>
                  </a:schemeClr>
                </a:solidFill>
                <a:latin typeface="Cambria" panose="02040503050406030204" pitchFamily="18" charset="0"/>
              </a:rPr>
              <a:t>____________________________</a:t>
            </a:r>
            <a:r>
              <a:rPr kumimoji="0" lang="en-US" altLang="zh-CN" sz="2800" i="0" u="none" strike="noStrike" kern="1200" cap="none" spc="-100" normalizeH="0" baseline="0" noProof="0" dirty="0">
                <a:ln>
                  <a:noFill/>
                </a:ln>
                <a:solidFill>
                  <a:schemeClr val="tx1">
                    <a:lumMod val="50000"/>
                    <a:lumOff val="50000"/>
                  </a:schemeClr>
                </a:solidFill>
                <a:effectLst/>
                <a:uLnTx/>
                <a:uFillTx/>
                <a:latin typeface="Cambria" panose="02040503050406030204" pitchFamily="18" charset="0"/>
                <a:ea typeface="等线" panose="02010600030101010101" charset="-122"/>
              </a:rPr>
              <a:t> of endangered wildlife</a:t>
            </a:r>
          </a:p>
          <a:p>
            <a:pPr marL="0" marR="0" lvl="0" indent="0" algn="l" defTabSz="914400" rtl="0" eaLnBrk="1" fontAlgn="auto" latinLnBrk="0" hangingPunct="1">
              <a:buClrTx/>
              <a:buSzTx/>
              <a:buFontTx/>
              <a:buNone/>
              <a:defRPr/>
            </a:pPr>
            <a:r>
              <a:rPr kumimoji="0" lang="en-US" altLang="zh-CN" sz="2800" i="0" u="none" strike="noStrike" kern="1200" cap="none" spc="-100" normalizeH="0" baseline="0" noProof="0" dirty="0">
                <a:ln>
                  <a:noFill/>
                </a:ln>
                <a:solidFill>
                  <a:schemeClr val="tx1">
                    <a:lumMod val="50000"/>
                    <a:lumOff val="50000"/>
                  </a:schemeClr>
                </a:solidFill>
                <a:effectLst/>
                <a:uLnTx/>
                <a:uFillTx/>
                <a:latin typeface="Cambria" panose="02040503050406030204" pitchFamily="18" charset="0"/>
                <a:ea typeface="等线" panose="02010600030101010101" charset="-122"/>
              </a:rPr>
              <a:t>     the benefits</a:t>
            </a:r>
            <a:r>
              <a:rPr kumimoji="0" lang="en-US" altLang="zh-CN" sz="2800" i="0" u="none" strike="noStrike" kern="1200" cap="none" spc="-100" normalizeH="0" noProof="0" dirty="0">
                <a:ln>
                  <a:noFill/>
                </a:ln>
                <a:solidFill>
                  <a:schemeClr val="tx1">
                    <a:lumMod val="50000"/>
                    <a:lumOff val="50000"/>
                  </a:schemeClr>
                </a:solidFill>
                <a:effectLst/>
                <a:uLnTx/>
                <a:uFillTx/>
                <a:latin typeface="Cambria" panose="02040503050406030204" pitchFamily="18" charset="0"/>
                <a:ea typeface="等线" panose="02010600030101010101" charset="-122"/>
              </a:rPr>
              <a:t> of ____________________________</a:t>
            </a:r>
            <a:endParaRPr kumimoji="0" lang="en-US" altLang="zh-CN" sz="2800" i="0" u="none" strike="noStrike" kern="1200" cap="none" spc="-100" normalizeH="0" baseline="0" noProof="0" dirty="0">
              <a:ln>
                <a:noFill/>
              </a:ln>
              <a:solidFill>
                <a:schemeClr val="tx1">
                  <a:lumMod val="50000"/>
                  <a:lumOff val="50000"/>
                </a:schemeClr>
              </a:solidFill>
              <a:effectLst/>
              <a:uLnTx/>
              <a:uFillTx/>
              <a:latin typeface="Cambria" panose="02040503050406030204" pitchFamily="18" charset="0"/>
              <a:ea typeface="等线" panose="02010600030101010101" charset="-122"/>
            </a:endParaRPr>
          </a:p>
          <a:p>
            <a:pPr marL="0" marR="0" lvl="0" indent="0" algn="l" defTabSz="914400" rtl="0" eaLnBrk="1" fontAlgn="auto" latinLnBrk="0" hangingPunct="1">
              <a:buClrTx/>
              <a:buSzTx/>
              <a:buFontTx/>
              <a:buNone/>
              <a:defRPr/>
            </a:pPr>
            <a:r>
              <a:rPr kumimoji="0" lang="en-US" altLang="zh-CN" sz="2800" i="0" u="none" strike="noStrike" kern="1200" cap="none" spc="-100" normalizeH="0" baseline="0" noProof="0" dirty="0">
                <a:ln>
                  <a:noFill/>
                </a:ln>
                <a:solidFill>
                  <a:schemeClr val="tx1">
                    <a:lumMod val="50000"/>
                    <a:lumOff val="50000"/>
                  </a:schemeClr>
                </a:solidFill>
                <a:effectLst/>
                <a:uLnTx/>
                <a:uFillTx/>
                <a:latin typeface="Cambria" panose="02040503050406030204" pitchFamily="18" charset="0"/>
                <a:ea typeface="等线" panose="02010600030101010101" charset="-122"/>
              </a:rPr>
              <a:t>     the importance of ____________________________</a:t>
            </a:r>
          </a:p>
          <a:p>
            <a:pPr marL="0" marR="0" lvl="0" indent="0" algn="l" defTabSz="914400" rtl="0" eaLnBrk="1" fontAlgn="auto" latinLnBrk="0" hangingPunct="1">
              <a:buClrTx/>
              <a:buSzTx/>
              <a:buFontTx/>
              <a:buNone/>
              <a:defRPr/>
            </a:pPr>
            <a:r>
              <a:rPr kumimoji="0" lang="en-US" altLang="zh-CN" sz="3200" i="0" u="none" strike="noStrike" kern="1200" cap="none" spc="-100" normalizeH="0" baseline="0" noProof="0" dirty="0">
                <a:ln>
                  <a:noFill/>
                </a:ln>
                <a:solidFill>
                  <a:prstClr val="black"/>
                </a:solidFill>
                <a:effectLst/>
                <a:uLnTx/>
                <a:uFillTx/>
                <a:latin typeface="Cambria" panose="02040503050406030204" pitchFamily="18" charset="0"/>
                <a:ea typeface="等线" panose="02010600030101010101" charset="-122"/>
              </a:rPr>
              <a:t>2. </a:t>
            </a:r>
            <a:r>
              <a:rPr lang="en-US" altLang="zh-CN" sz="3200" spc="-100" noProof="0" dirty="0">
                <a:solidFill>
                  <a:prstClr val="black"/>
                </a:solidFill>
                <a:latin typeface="Cambria" panose="02040503050406030204" pitchFamily="18" charset="0"/>
                <a:ea typeface="等线" panose="02010600030101010101" charset="-122"/>
              </a:rPr>
              <a:t>Can you tell the change of Daisy’s feeling</a:t>
            </a:r>
            <a:r>
              <a:rPr kumimoji="0" lang="en-US" altLang="zh-CN" sz="3200" i="0" u="none" strike="noStrike" kern="1200" cap="none" spc="-100" normalizeH="0" baseline="0" noProof="0" dirty="0">
                <a:ln>
                  <a:noFill/>
                </a:ln>
                <a:solidFill>
                  <a:prstClr val="black"/>
                </a:solidFill>
                <a:effectLst/>
                <a:uLnTx/>
                <a:uFillTx/>
                <a:latin typeface="Cambria" panose="02040503050406030204" pitchFamily="18" charset="0"/>
                <a:ea typeface="等线" panose="02010600030101010101" charset="-122"/>
              </a:rPr>
              <a:t>?</a:t>
            </a:r>
          </a:p>
          <a:p>
            <a:pPr marL="0" marR="0" lvl="0" indent="0" algn="l" defTabSz="914400" rtl="0" eaLnBrk="1" fontAlgn="auto" latinLnBrk="0" hangingPunct="1">
              <a:buClrTx/>
              <a:buSzTx/>
              <a:buFontTx/>
              <a:buNone/>
              <a:defRPr/>
            </a:pPr>
            <a:r>
              <a:rPr lang="en-US" altLang="zh-CN" sz="2800" spc="-100" dirty="0">
                <a:solidFill>
                  <a:srgbClr val="CC6600"/>
                </a:solidFill>
                <a:latin typeface="Cambria" panose="02040503050406030204" pitchFamily="18" charset="0"/>
                <a:ea typeface="等线" panose="02010600030101010101" charset="-122"/>
              </a:rPr>
              <a:t>      </a:t>
            </a:r>
            <a:r>
              <a:rPr lang="en-US" altLang="zh-CN" sz="2800" b="1" spc="-100" dirty="0">
                <a:solidFill>
                  <a:srgbClr val="CC6600"/>
                </a:solidFill>
                <a:latin typeface="Cambria" panose="02040503050406030204" pitchFamily="18" charset="0"/>
                <a:ea typeface="等线" panose="02010600030101010101" charset="-122"/>
              </a:rPr>
              <a:t>Sad → Relieved → Amazed</a:t>
            </a:r>
            <a:endParaRPr kumimoji="0" lang="en-US" altLang="zh-CN" sz="2800" b="1"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endParaRPr>
          </a:p>
          <a:p>
            <a:pPr marL="0" marR="0" lvl="0" indent="0" algn="l" defTabSz="914400" rtl="0" eaLnBrk="1" fontAlgn="auto" latinLnBrk="0" hangingPunct="1">
              <a:buClrTx/>
              <a:buSzTx/>
              <a:buFontTx/>
              <a:buNone/>
              <a:defRPr/>
            </a:pPr>
            <a:r>
              <a:rPr kumimoji="0" lang="en-US" altLang="zh-CN" sz="3200" i="0" u="none" strike="noStrike" kern="1200" cap="none" spc="-100" normalizeH="0" baseline="0" noProof="0" dirty="0">
                <a:ln>
                  <a:noFill/>
                </a:ln>
                <a:solidFill>
                  <a:prstClr val="black"/>
                </a:solidFill>
                <a:effectLst/>
                <a:uLnTx/>
                <a:uFillTx/>
                <a:latin typeface="Cambria" panose="02040503050406030204" pitchFamily="18" charset="0"/>
                <a:ea typeface="等线" panose="02010600030101010101" charset="-122"/>
              </a:rPr>
              <a:t>3. What contributes to the change of her feeling?</a:t>
            </a:r>
          </a:p>
          <a:p>
            <a:pPr marL="0" marR="0" lvl="0" indent="0" algn="l" defTabSz="914400" rtl="0" eaLnBrk="1" fontAlgn="auto" latinLnBrk="0" hangingPunct="1">
              <a:buClrTx/>
              <a:buSzTx/>
              <a:buFontTx/>
              <a:buNone/>
              <a:defRPr/>
            </a:pPr>
            <a:r>
              <a:rPr lang="en-US" altLang="zh-CN" sz="3200" spc="-100" dirty="0">
                <a:solidFill>
                  <a:prstClr val="black"/>
                </a:solidFill>
                <a:latin typeface="Cambria" panose="02040503050406030204" pitchFamily="18" charset="0"/>
                <a:ea typeface="等线" panose="02010600030101010101" charset="-122"/>
              </a:rPr>
              <a:t>     </a:t>
            </a:r>
            <a:r>
              <a:rPr lang="en-US" altLang="zh-CN" sz="2800" b="1" spc="-100" dirty="0">
                <a:solidFill>
                  <a:srgbClr val="CC6600"/>
                </a:solidFill>
                <a:latin typeface="Cambria" panose="02040503050406030204" pitchFamily="18" charset="0"/>
                <a:ea typeface="等线" panose="02010600030101010101" charset="-122"/>
              </a:rPr>
              <a:t>Her better understanding of wildlife protection.</a:t>
            </a:r>
          </a:p>
        </p:txBody>
      </p:sp>
      <p:sp>
        <p:nvSpPr>
          <p:cNvPr id="9" name="矩形 8"/>
          <p:cNvSpPr/>
          <p:nvPr/>
        </p:nvSpPr>
        <p:spPr>
          <a:xfrm>
            <a:off x="575739" y="1078530"/>
            <a:ext cx="5717214" cy="523220"/>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Daisy learnt antelopes</a:t>
            </a:r>
            <a:r>
              <a:rPr kumimoji="0" lang="en-US" altLang="zh-CN" sz="2800" i="0" u="none" strike="noStrike" kern="1200" cap="none" spc="-100" normalizeH="0" baseline="0" noProof="0" dirty="0">
                <a:ln>
                  <a:noFill/>
                </a:ln>
                <a:solidFill>
                  <a:schemeClr val="accent4"/>
                </a:solidFill>
                <a:effectLst/>
                <a:uLnTx/>
                <a:uFillTx/>
                <a:latin typeface="Cambria" panose="02040503050406030204" pitchFamily="18" charset="0"/>
                <a:ea typeface="等线" panose="02010600030101010101" charset="-122"/>
                <a:cs typeface="+mn-cs"/>
              </a:rPr>
              <a:t> are endangered</a:t>
            </a:r>
            <a:r>
              <a:rPr kumimoji="0" lang="en-US" altLang="zh-CN" sz="2800"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 </a:t>
            </a:r>
          </a:p>
        </p:txBody>
      </p:sp>
      <p:sp>
        <p:nvSpPr>
          <p:cNvPr id="11" name="矩形 10"/>
          <p:cNvSpPr/>
          <p:nvPr/>
        </p:nvSpPr>
        <p:spPr>
          <a:xfrm>
            <a:off x="557123" y="2224763"/>
            <a:ext cx="6307915" cy="521970"/>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Daisy learnt monkeys </a:t>
            </a:r>
            <a:r>
              <a:rPr kumimoji="0" lang="en-US" altLang="zh-CN" sz="2800" i="0" u="none" strike="noStrike" kern="1200" cap="none" spc="-100" normalizeH="0" baseline="0" noProof="0" dirty="0">
                <a:ln>
                  <a:noFill/>
                </a:ln>
                <a:solidFill>
                  <a:schemeClr val="accent4"/>
                </a:solidFill>
                <a:effectLst/>
                <a:uLnTx/>
                <a:uFillTx/>
                <a:latin typeface="Cambria" panose="02040503050406030204" pitchFamily="18" charset="0"/>
                <a:ea typeface="等线" panose="02010600030101010101" charset="-122"/>
                <a:cs typeface="+mn-cs"/>
              </a:rPr>
              <a:t>are in need</a:t>
            </a:r>
            <a:r>
              <a:rPr kumimoji="0" lang="en-US" altLang="zh-CN" sz="2800" i="0" u="none" strike="noStrike" kern="1200" cap="none" spc="-100" normalizeH="0" noProof="0" dirty="0">
                <a:ln>
                  <a:noFill/>
                </a:ln>
                <a:solidFill>
                  <a:schemeClr val="accent4"/>
                </a:solidFill>
                <a:effectLst/>
                <a:uLnTx/>
                <a:uFillTx/>
                <a:latin typeface="Cambria" panose="02040503050406030204" pitchFamily="18" charset="0"/>
                <a:ea typeface="等线" panose="02010600030101010101" charset="-122"/>
                <a:cs typeface="+mn-cs"/>
              </a:rPr>
              <a:t> of habitat</a:t>
            </a:r>
            <a:r>
              <a:rPr kumimoji="0" lang="en-US" altLang="zh-CN" sz="2800" i="0" u="none" strike="noStrike" kern="1200" cap="none" spc="-100" normalizeH="0" noProof="0" dirty="0">
                <a:ln>
                  <a:noFill/>
                </a:ln>
                <a:solidFill>
                  <a:prstClr val="white"/>
                </a:solidFill>
                <a:effectLst/>
                <a:uLnTx/>
                <a:uFillTx/>
                <a:latin typeface="Cambria" panose="02040503050406030204" pitchFamily="18" charset="0"/>
                <a:ea typeface="等线" panose="02010600030101010101" charset="-122"/>
                <a:cs typeface="+mn-cs"/>
              </a:rPr>
              <a:t>.</a:t>
            </a:r>
            <a:endParaRPr kumimoji="0" lang="en-US" altLang="zh-CN" sz="2800"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endParaRPr>
          </a:p>
        </p:txBody>
      </p:sp>
      <p:sp>
        <p:nvSpPr>
          <p:cNvPr id="13" name="矩形 12"/>
          <p:cNvSpPr/>
          <p:nvPr/>
        </p:nvSpPr>
        <p:spPr>
          <a:xfrm>
            <a:off x="557123" y="1648937"/>
            <a:ext cx="9501281" cy="521970"/>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Daisy learnt elephants </a:t>
            </a:r>
            <a:r>
              <a:rPr kumimoji="0" lang="en-US" altLang="zh-CN" sz="2800" i="0" u="none" strike="noStrike" kern="1200" cap="none" spc="-100" normalizeH="0" baseline="0" noProof="0" dirty="0">
                <a:ln>
                  <a:noFill/>
                </a:ln>
                <a:solidFill>
                  <a:schemeClr val="accent4"/>
                </a:solidFill>
                <a:effectLst/>
                <a:uLnTx/>
                <a:uFillTx/>
                <a:latin typeface="Cambria" panose="02040503050406030204" pitchFamily="18" charset="0"/>
                <a:ea typeface="等线" panose="02010600030101010101" charset="-122"/>
                <a:cs typeface="+mn-cs"/>
              </a:rPr>
              <a:t>are being protected</a:t>
            </a:r>
            <a:r>
              <a:rPr kumimoji="0" lang="en-US" altLang="zh-CN" sz="2800" i="0" u="none" strike="noStrike" kern="1200" cap="none" spc="-100" normalizeH="0" noProof="0" dirty="0">
                <a:ln>
                  <a:noFill/>
                </a:ln>
                <a:solidFill>
                  <a:schemeClr val="accent4"/>
                </a:solidFill>
                <a:effectLst/>
                <a:uLnTx/>
                <a:uFillTx/>
                <a:latin typeface="Cambria" panose="02040503050406030204" pitchFamily="18" charset="0"/>
                <a:ea typeface="等线" panose="02010600030101010101" charset="-122"/>
                <a:cs typeface="+mn-cs"/>
              </a:rPr>
              <a:t> and leading a happy life</a:t>
            </a:r>
            <a:r>
              <a:rPr kumimoji="0" lang="en-US" altLang="zh-CN" sz="2800"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 </a:t>
            </a:r>
          </a:p>
        </p:txBody>
      </p:sp>
      <p:sp>
        <p:nvSpPr>
          <p:cNvPr id="3" name="矩形 2"/>
          <p:cNvSpPr/>
          <p:nvPr/>
        </p:nvSpPr>
        <p:spPr>
          <a:xfrm>
            <a:off x="1627358" y="3276815"/>
            <a:ext cx="2874304" cy="523220"/>
          </a:xfrm>
          <a:prstGeom prst="rect">
            <a:avLst/>
          </a:prstGeom>
        </p:spPr>
        <p:txBody>
          <a:bodyPr wrap="square">
            <a:spAutoFit/>
          </a:bodyPr>
          <a:lstStyle/>
          <a:p>
            <a:r>
              <a:rPr lang="en-US" altLang="zh-CN" sz="2800" b="1" spc="-100" dirty="0">
                <a:solidFill>
                  <a:srgbClr val="CC6600"/>
                </a:solidFill>
                <a:latin typeface="Cambria" panose="02040503050406030204" pitchFamily="18" charset="0"/>
              </a:rPr>
              <a:t>present situation</a:t>
            </a:r>
            <a:endParaRPr lang="zh-CN" altLang="en-US" sz="1600" b="1" dirty="0"/>
          </a:p>
        </p:txBody>
      </p:sp>
      <p:sp>
        <p:nvSpPr>
          <p:cNvPr id="15" name="矩形 14"/>
          <p:cNvSpPr/>
          <p:nvPr/>
        </p:nvSpPr>
        <p:spPr>
          <a:xfrm>
            <a:off x="2907252" y="3707206"/>
            <a:ext cx="3287530" cy="523220"/>
          </a:xfrm>
          <a:prstGeom prst="rect">
            <a:avLst/>
          </a:prstGeom>
        </p:spPr>
        <p:txBody>
          <a:bodyPr wrap="square">
            <a:spAutoFit/>
          </a:bodyPr>
          <a:lstStyle/>
          <a:p>
            <a:r>
              <a:rPr lang="en-US" altLang="zh-CN" sz="2800" b="1" spc="-100" dirty="0">
                <a:solidFill>
                  <a:srgbClr val="CC6600"/>
                </a:solidFill>
                <a:latin typeface="Cambria" panose="02040503050406030204" pitchFamily="18" charset="0"/>
              </a:rPr>
              <a:t>protective measures</a:t>
            </a:r>
            <a:endParaRPr lang="zh-CN" altLang="en-US" sz="1600" b="1" dirty="0"/>
          </a:p>
        </p:txBody>
      </p:sp>
      <p:sp>
        <p:nvSpPr>
          <p:cNvPr id="16" name="矩形 15"/>
          <p:cNvSpPr/>
          <p:nvPr/>
        </p:nvSpPr>
        <p:spPr>
          <a:xfrm>
            <a:off x="3434346" y="4137597"/>
            <a:ext cx="3287530" cy="523220"/>
          </a:xfrm>
          <a:prstGeom prst="rect">
            <a:avLst/>
          </a:prstGeom>
        </p:spPr>
        <p:txBody>
          <a:bodyPr wrap="square">
            <a:spAutoFit/>
          </a:bodyPr>
          <a:lstStyle/>
          <a:p>
            <a:r>
              <a:rPr lang="en-US" altLang="zh-CN" sz="2800" b="1" spc="-100" dirty="0">
                <a:solidFill>
                  <a:srgbClr val="CC6600"/>
                </a:solidFill>
                <a:latin typeface="Cambria" panose="02040503050406030204" pitchFamily="18" charset="0"/>
              </a:rPr>
              <a:t>habitat protection</a:t>
            </a:r>
            <a:endParaRPr lang="zh-CN" altLang="en-US" sz="1600" b="1" dirty="0"/>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fade">
                                      <p:cBhvr>
                                        <p:cTn id="33" dur="500"/>
                                        <p:tgtEl>
                                          <p:spTgt spid="8">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
                                            <p:txEl>
                                              <p:pRg st="4" end="4"/>
                                            </p:txEl>
                                          </p:spTgt>
                                        </p:tgtEl>
                                        <p:attrNameLst>
                                          <p:attrName>style.visibility</p:attrName>
                                        </p:attrNameLst>
                                      </p:cBhvr>
                                      <p:to>
                                        <p:strVal val="visible"/>
                                      </p:to>
                                    </p:set>
                                    <p:animEffect transition="in" filter="fade">
                                      <p:cBhvr>
                                        <p:cTn id="49" dur="500"/>
                                        <p:tgtEl>
                                          <p:spTgt spid="8">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xEl>
                                              <p:pRg st="5" end="5"/>
                                            </p:txEl>
                                          </p:spTgt>
                                        </p:tgtEl>
                                        <p:attrNameLst>
                                          <p:attrName>style.visibility</p:attrName>
                                        </p:attrNameLst>
                                      </p:cBhvr>
                                      <p:to>
                                        <p:strVal val="visible"/>
                                      </p:to>
                                    </p:set>
                                    <p:animEffect transition="in" filter="fade">
                                      <p:cBhvr>
                                        <p:cTn id="54" dur="500"/>
                                        <p:tgtEl>
                                          <p:spTgt spid="8">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
                                            <p:txEl>
                                              <p:pRg st="6" end="6"/>
                                            </p:txEl>
                                          </p:spTgt>
                                        </p:tgtEl>
                                        <p:attrNameLst>
                                          <p:attrName>style.visibility</p:attrName>
                                        </p:attrNameLst>
                                      </p:cBhvr>
                                      <p:to>
                                        <p:strVal val="visible"/>
                                      </p:to>
                                    </p:set>
                                    <p:animEffect transition="in" filter="fade">
                                      <p:cBhvr>
                                        <p:cTn id="59" dur="500"/>
                                        <p:tgtEl>
                                          <p:spTgt spid="8">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8">
                                            <p:txEl>
                                              <p:pRg st="7" end="7"/>
                                            </p:txEl>
                                          </p:spTgt>
                                        </p:tgtEl>
                                        <p:attrNameLst>
                                          <p:attrName>style.visibility</p:attrName>
                                        </p:attrNameLst>
                                      </p:cBhvr>
                                      <p:to>
                                        <p:strVal val="visible"/>
                                      </p:to>
                                    </p:set>
                                    <p:animEffect transition="in" filter="fade">
                                      <p:cBhvr>
                                        <p:cTn id="6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1" grpId="0" bldLvl="0" animBg="1"/>
      <p:bldP spid="13" grpId="0" bldLvl="0" animBg="1"/>
      <p:bldP spid="3"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542775" y="384324"/>
            <a:ext cx="2841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rPr>
              <a:t>Critical thin</a:t>
            </a:r>
            <a:r>
              <a:rPr lang="en-US" altLang="zh-CN" sz="2800" b="1" dirty="0">
                <a:solidFill>
                  <a:prstClr val="white"/>
                </a:solidFill>
                <a:latin typeface="Arial" panose="020B0604020202020204"/>
                <a:ea typeface="微软雅黑" panose="020B0503020204020204" charset="-122"/>
                <a:cs typeface="宋体" panose="02010600030101010101" pitchFamily="2" charset="-122"/>
                <a:sym typeface="Arial" panose="020B0604020202020204"/>
              </a:rPr>
              <a:t>king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7" name="图片 6"/>
          <p:cNvPicPr>
            <a:picLocks noChangeAspect="1"/>
          </p:cNvPicPr>
          <p:nvPr/>
        </p:nvPicPr>
        <p:blipFill>
          <a:blip r:embed="rId2"/>
          <a:stretch>
            <a:fillRect/>
          </a:stretch>
        </p:blipFill>
        <p:spPr>
          <a:xfrm>
            <a:off x="445266" y="313984"/>
            <a:ext cx="756285" cy="594360"/>
          </a:xfrm>
          <a:prstGeom prst="rect">
            <a:avLst/>
          </a:prstGeom>
        </p:spPr>
      </p:pic>
      <p:sp>
        <p:nvSpPr>
          <p:cNvPr id="8" name="矩形 7"/>
          <p:cNvSpPr/>
          <p:nvPr/>
        </p:nvSpPr>
        <p:spPr>
          <a:xfrm>
            <a:off x="445266" y="2018121"/>
            <a:ext cx="11132446" cy="2062103"/>
          </a:xfrm>
          <a:prstGeom prst="rect">
            <a:avLst/>
          </a:prstGeom>
        </p:spPr>
        <p:txBody>
          <a:bodyPr wrap="square">
            <a:spAutoFit/>
          </a:bodyPr>
          <a:lstStyle/>
          <a:p>
            <a:pPr marL="742950" marR="0" lvl="0" indent="-742950" algn="l" defTabSz="914400" rtl="0" eaLnBrk="1" fontAlgn="auto" latinLnBrk="0" hangingPunct="1">
              <a:lnSpc>
                <a:spcPct val="100000"/>
              </a:lnSpc>
              <a:spcBef>
                <a:spcPts val="0"/>
              </a:spcBef>
              <a:spcAft>
                <a:spcPts val="0"/>
              </a:spcAft>
              <a:buClrTx/>
              <a:buSzTx/>
              <a:buFontTx/>
              <a:buAutoNum type="arabicPeriod"/>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rPr>
              <a:t>Why does the author write</a:t>
            </a:r>
            <a:r>
              <a:rPr kumimoji="0" lang="en-US" altLang="zh-CN" sz="3200" b="0" i="0" u="none" strike="noStrike" kern="1200" cap="none" spc="0" normalizeH="0" noProof="0" dirty="0">
                <a:ln>
                  <a:noFill/>
                </a:ln>
                <a:solidFill>
                  <a:prstClr val="black"/>
                </a:solidFill>
                <a:effectLst/>
                <a:uLnTx/>
                <a:uFillTx/>
                <a:latin typeface="Cambria" panose="02040503050406030204" pitchFamily="18" charset="0"/>
                <a:ea typeface="等线" panose="02010600030101010101" charset="-122"/>
              </a:rPr>
              <a:t> the article in the view of Daisy, a little girl</a:t>
            </a: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rPr>
              <a:t>?</a:t>
            </a:r>
          </a:p>
          <a:p>
            <a:pPr marL="742950" marR="0" lvl="0" indent="-742950" algn="l" defTabSz="914400" rtl="0" eaLnBrk="1" fontAlgn="auto" latinLnBrk="0" hangingPunct="1">
              <a:lnSpc>
                <a:spcPct val="100000"/>
              </a:lnSpc>
              <a:spcBef>
                <a:spcPts val="0"/>
              </a:spcBef>
              <a:spcAft>
                <a:spcPts val="0"/>
              </a:spcAft>
              <a:buClrTx/>
              <a:buSzTx/>
              <a:buFontTx/>
              <a:buAutoNum type="arabicPeriod"/>
              <a:defRPr/>
            </a:pPr>
            <a:endParaRPr lang="en-US" altLang="zh-CN" sz="3200" dirty="0">
              <a:solidFill>
                <a:prstClr val="black"/>
              </a:solidFill>
              <a:latin typeface="Cambria" panose="02040503050406030204" pitchFamily="18" charset="0"/>
              <a:ea typeface="等线" panose="02010600030101010101" charset="-122"/>
            </a:endParaRPr>
          </a:p>
          <a:p>
            <a:pPr marL="742950" marR="0" lvl="0" indent="-742950" algn="l" defTabSz="914400" rtl="0" eaLnBrk="1" fontAlgn="auto" latinLnBrk="0" hangingPunct="1">
              <a:lnSpc>
                <a:spcPct val="100000"/>
              </a:lnSpc>
              <a:spcBef>
                <a:spcPts val="0"/>
              </a:spcBef>
              <a:spcAft>
                <a:spcPts val="0"/>
              </a:spcAft>
              <a:buClrTx/>
              <a:buSzTx/>
              <a:buFontTx/>
              <a:buAutoNum type="arabicPeriod"/>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rPr>
              <a:t>Why does</a:t>
            </a:r>
            <a:r>
              <a:rPr kumimoji="0" lang="en-US" altLang="zh-CN" sz="3200" b="0" i="0" u="none" strike="noStrike" kern="1200" cap="none" spc="0" normalizeH="0" noProof="0" dirty="0">
                <a:ln>
                  <a:noFill/>
                </a:ln>
                <a:solidFill>
                  <a:prstClr val="black"/>
                </a:solidFill>
                <a:effectLst/>
                <a:uLnTx/>
                <a:uFillTx/>
                <a:latin typeface="Cambria" panose="02040503050406030204" pitchFamily="18" charset="0"/>
                <a:ea typeface="等线" panose="02010600030101010101" charset="-122"/>
              </a:rPr>
              <a:t> the author enable the wildlife speak like humans?</a:t>
            </a:r>
            <a:endPar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endParaRPr>
          </a:p>
        </p:txBody>
      </p:sp>
      <p:sp>
        <p:nvSpPr>
          <p:cNvPr id="9" name="平行四边形 8"/>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53617" y="3781627"/>
            <a:ext cx="109599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800" b="1" i="0" u="none" strike="noStrike" kern="1200" cap="none" spc="0" normalizeH="0" baseline="0" noProof="0" dirty="0">
                <a:ln>
                  <a:noFill/>
                </a:ln>
                <a:solidFill>
                  <a:srgbClr val="0070C0"/>
                </a:solidFill>
                <a:effectLst/>
                <a:uLnTx/>
                <a:uFillTx/>
                <a:latin typeface="Cambria" panose="02040503050406030204" pitchFamily="18" charset="0"/>
                <a:ea typeface="华文新魏" panose="02010800040101010101" pitchFamily="2" charset="-122"/>
                <a:cs typeface="+mn-cs"/>
              </a:rPr>
              <a:t>Suppose you were</a:t>
            </a:r>
            <a:r>
              <a:rPr kumimoji="0" lang="en-US" altLang="zh-CN" sz="2800" b="1" i="0" u="none" strike="noStrike" kern="1200" cap="none" spc="0" normalizeH="0" noProof="0" dirty="0">
                <a:ln>
                  <a:noFill/>
                </a:ln>
                <a:solidFill>
                  <a:srgbClr val="0070C0"/>
                </a:solidFill>
                <a:effectLst/>
                <a:uLnTx/>
                <a:uFillTx/>
                <a:latin typeface="Cambria" panose="02040503050406030204" pitchFamily="18" charset="0"/>
                <a:ea typeface="华文新魏" panose="02010800040101010101" pitchFamily="2" charset="-122"/>
                <a:cs typeface="+mn-cs"/>
              </a:rPr>
              <a:t> Daisy, a journalist for WWF, make an interview with the antelope. The interview is to cover</a:t>
            </a:r>
            <a:endParaRPr kumimoji="0" lang="en-US" altLang="zh-CN" sz="2800" b="1" i="0" u="none" strike="noStrike" kern="1200" cap="none" spc="0" normalizeH="0" baseline="0" noProof="0" dirty="0">
              <a:ln>
                <a:noFill/>
              </a:ln>
              <a:solidFill>
                <a:srgbClr val="0070C0"/>
              </a:solidFill>
              <a:effectLst/>
              <a:uLnTx/>
              <a:uFillTx/>
              <a:latin typeface="Cambria" panose="02040503050406030204" pitchFamily="18" charset="0"/>
              <a:ea typeface="华文新魏" panose="02010800040101010101" pitchFamily="2" charset="-122"/>
              <a:cs typeface="+mn-cs"/>
            </a:endParaRPr>
          </a:p>
        </p:txBody>
      </p:sp>
      <p:sp>
        <p:nvSpPr>
          <p:cNvPr id="5" name="Text Box 10"/>
          <p:cNvSpPr txBox="1">
            <a:spLocks noChangeArrowheads="1"/>
          </p:cNvSpPr>
          <p:nvPr/>
        </p:nvSpPr>
        <p:spPr bwMode="auto">
          <a:xfrm>
            <a:off x="563465" y="4823534"/>
            <a:ext cx="7780647" cy="1426031"/>
          </a:xfrm>
          <a:prstGeom prst="rect">
            <a:avLst/>
          </a:prstGeom>
          <a:noFill/>
          <a:ln>
            <a:noFill/>
          </a:ln>
          <a:effec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auto" latinLnBrk="0" hangingPunct="1">
              <a:lnSpc>
                <a:spcPts val="2600"/>
              </a:lnSpc>
              <a:spcBef>
                <a:spcPts val="0"/>
              </a:spcBef>
              <a:spcAft>
                <a:spcPts val="0"/>
              </a:spcAft>
              <a:buClrTx/>
              <a:buSzTx/>
              <a:buFontTx/>
              <a:buChar char="•"/>
              <a:defRPr/>
            </a:pPr>
            <a:r>
              <a:rPr lang="en-US" altLang="zh-CN" sz="2600" dirty="0">
                <a:solidFill>
                  <a:srgbClr val="CC6600"/>
                </a:solidFill>
                <a:latin typeface="Cambria" panose="02040503050406030204" pitchFamily="18" charset="0"/>
              </a:rPr>
              <a:t>his past situation</a:t>
            </a:r>
          </a:p>
          <a:p>
            <a:pPr marL="342900" marR="0" lvl="0" indent="-342900" algn="l" defTabSz="914400" rtl="0" eaLnBrk="1" fontAlgn="auto" latinLnBrk="0" hangingPunct="1">
              <a:lnSpc>
                <a:spcPts val="2600"/>
              </a:lnSpc>
              <a:spcBef>
                <a:spcPts val="0"/>
              </a:spcBef>
              <a:spcAft>
                <a:spcPts val="0"/>
              </a:spcAft>
              <a:buClrTx/>
              <a:buSzTx/>
              <a:buFontTx/>
              <a:buChar char="•"/>
              <a:defRPr/>
            </a:pPr>
            <a:r>
              <a:rPr lang="en-US" altLang="zh-CN" sz="2600" dirty="0">
                <a:solidFill>
                  <a:srgbClr val="CC6600"/>
                </a:solidFill>
                <a:latin typeface="Cambria" panose="02040503050406030204" pitchFamily="18" charset="0"/>
              </a:rPr>
              <a:t>the causes of his past dangerous situation</a:t>
            </a:r>
          </a:p>
          <a:p>
            <a:pPr marL="342900" marR="0" lvl="0" indent="-342900" algn="l" defTabSz="914400" rtl="0" eaLnBrk="1" fontAlgn="auto" latinLnBrk="0" hangingPunct="1">
              <a:lnSpc>
                <a:spcPts val="2600"/>
              </a:lnSpc>
              <a:spcBef>
                <a:spcPts val="0"/>
              </a:spcBef>
              <a:spcAft>
                <a:spcPts val="0"/>
              </a:spcAft>
              <a:buClrTx/>
              <a:buSzTx/>
              <a:buFontTx/>
              <a:buChar char="•"/>
              <a:defRPr/>
            </a:pPr>
            <a:r>
              <a:rPr kumimoji="0" lang="en-US" altLang="zh-CN" sz="2600" b="0" i="0" u="none" strike="noStrike" kern="120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rPr>
              <a:t>the measures government has taken to help them</a:t>
            </a:r>
          </a:p>
          <a:p>
            <a:pPr marL="342900" marR="0" lvl="0" indent="-342900" algn="l" defTabSz="914400" rtl="0" eaLnBrk="1" fontAlgn="auto" latinLnBrk="0" hangingPunct="1">
              <a:lnSpc>
                <a:spcPts val="2600"/>
              </a:lnSpc>
              <a:spcBef>
                <a:spcPts val="0"/>
              </a:spcBef>
              <a:spcAft>
                <a:spcPts val="0"/>
              </a:spcAft>
              <a:buClrTx/>
              <a:buSzTx/>
              <a:buFontTx/>
              <a:buChar char="•"/>
              <a:defRPr/>
            </a:pPr>
            <a:r>
              <a:rPr lang="en-US" altLang="zh-CN" sz="2600" dirty="0">
                <a:solidFill>
                  <a:srgbClr val="CC6600"/>
                </a:solidFill>
                <a:latin typeface="Cambria" panose="02040503050406030204" pitchFamily="18" charset="0"/>
              </a:rPr>
              <a:t>his present life</a:t>
            </a:r>
            <a:endParaRPr kumimoji="0" lang="en-US" altLang="zh-CN" sz="2600" b="0" i="0" u="none" strike="noStrike" kern="1200" cap="none" spc="0" normalizeH="0" baseline="0" noProof="0" dirty="0">
              <a:ln>
                <a:noFill/>
              </a:ln>
              <a:solidFill>
                <a:srgbClr val="CC6600"/>
              </a:solidFill>
              <a:effectLst/>
              <a:uLnTx/>
              <a:uFillTx/>
              <a:latin typeface="Cambria" panose="02040503050406030204" pitchFamily="18" charset="0"/>
              <a:ea typeface="宋体" panose="02010600030101010101" pitchFamily="2" charset="-122"/>
              <a:cs typeface="+mn-cs"/>
            </a:endParaRPr>
          </a:p>
        </p:txBody>
      </p:sp>
      <p:sp>
        <p:nvSpPr>
          <p:cNvPr id="8" name="平行四边形 7"/>
          <p:cNvSpPr/>
          <p:nvPr/>
        </p:nvSpPr>
        <p:spPr>
          <a:xfrm>
            <a:off x="1312842" y="26148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9" name="Rectangle 18"/>
          <p:cNvSpPr>
            <a:spLocks noChangeArrowheads="1"/>
          </p:cNvSpPr>
          <p:nvPr/>
        </p:nvSpPr>
        <p:spPr bwMode="auto">
          <a:xfrm>
            <a:off x="1854966" y="377909"/>
            <a:ext cx="15581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Interview</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10" name="平行四边形 9"/>
          <p:cNvSpPr/>
          <p:nvPr/>
        </p:nvSpPr>
        <p:spPr>
          <a:xfrm>
            <a:off x="3902650" y="26148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11" name="图片 10"/>
          <p:cNvPicPr>
            <a:picLocks noChangeAspect="1"/>
          </p:cNvPicPr>
          <p:nvPr/>
        </p:nvPicPr>
        <p:blipFill>
          <a:blip r:embed="rId2"/>
          <a:stretch>
            <a:fillRect/>
          </a:stretch>
        </p:blipFill>
        <p:spPr>
          <a:xfrm>
            <a:off x="445266" y="313984"/>
            <a:ext cx="756285" cy="594360"/>
          </a:xfrm>
          <a:prstGeom prst="rect">
            <a:avLst/>
          </a:prstGeom>
        </p:spPr>
      </p:pic>
      <p:sp>
        <p:nvSpPr>
          <p:cNvPr id="14" name="Text Box 13"/>
          <p:cNvSpPr txBox="1">
            <a:spLocks noChangeArrowheads="1"/>
          </p:cNvSpPr>
          <p:nvPr/>
        </p:nvSpPr>
        <p:spPr bwMode="auto">
          <a:xfrm>
            <a:off x="3705704" y="1505396"/>
            <a:ext cx="8237768" cy="1923604"/>
          </a:xfrm>
          <a:prstGeom prst="rect">
            <a:avLst/>
          </a:prstGeom>
          <a:noFill/>
          <a:ln w="28575">
            <a:noFill/>
            <a:miter lim="800000"/>
          </a:ln>
          <a:effectLst/>
          <a:scene3d>
            <a:camera prst="orthographicFront">
              <a:rot lat="0" lon="0" rev="0"/>
            </a:camera>
            <a:lightRig rig="contrasting" dir="t">
              <a:rot lat="0" lon="0" rev="7800000"/>
            </a:lightRig>
          </a:scene3d>
          <a:sp3d>
            <a:bevelT w="139700" h="139700"/>
          </a:sp3d>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defTabSz="914400" rtl="0" eaLnBrk="1" fontAlgn="auto" latinLnBrk="0" hangingPunct="1">
              <a:lnSpc>
                <a:spcPct val="100000"/>
              </a:lnSpc>
              <a:spcBef>
                <a:spcPts val="0"/>
              </a:spcBef>
              <a:spcAft>
                <a:spcPts val="600"/>
              </a:spcAft>
              <a:buClrTx/>
              <a:buSzTx/>
              <a:buFontTx/>
              <a:buNone/>
              <a:defRPr/>
            </a:pPr>
            <a:r>
              <a:rPr lang="en-US" altLang="zh-CN" sz="2600" spc="-100" dirty="0">
                <a:solidFill>
                  <a:schemeClr val="accent6">
                    <a:lumMod val="50000"/>
                  </a:schemeClr>
                </a:solidFill>
                <a:latin typeface="Cambria" panose="02040503050406030204" pitchFamily="18" charset="0"/>
              </a:rPr>
              <a:t>Years later, Daisy fulfilled her dream, being a reporter for WWF.</a:t>
            </a:r>
          </a:p>
          <a:p>
            <a:pPr marL="0" marR="0" lvl="0" indent="0" defTabSz="914400" rtl="0" eaLnBrk="1" fontAlgn="auto" latinLnBrk="0" hangingPunct="1">
              <a:lnSpc>
                <a:spcPct val="100000"/>
              </a:lnSpc>
              <a:spcBef>
                <a:spcPts val="0"/>
              </a:spcBef>
              <a:spcAft>
                <a:spcPts val="600"/>
              </a:spcAft>
              <a:buClrTx/>
              <a:buSzTx/>
              <a:buFontTx/>
              <a:buNone/>
              <a:defRPr/>
            </a:pPr>
            <a:r>
              <a:rPr kumimoji="0" lang="en-US" altLang="zh-CN" sz="2600" i="0" u="none" strike="noStrike" kern="1200" cap="none" spc="-100" normalizeH="0" baseline="0" noProof="0" dirty="0">
                <a:ln>
                  <a:noFill/>
                </a:ln>
                <a:solidFill>
                  <a:prstClr val="black"/>
                </a:solidFill>
                <a:effectLst/>
                <a:uLnTx/>
                <a:uFillTx/>
                <a:latin typeface="Cambria" panose="02040503050406030204" pitchFamily="18" charset="0"/>
              </a:rPr>
              <a:t>One</a:t>
            </a:r>
            <a:r>
              <a:rPr kumimoji="0" lang="en-US" altLang="zh-CN" sz="2600" i="0" u="none" strike="noStrike" kern="1200" cap="none" spc="-100" normalizeH="0" noProof="0" dirty="0">
                <a:ln>
                  <a:noFill/>
                </a:ln>
                <a:solidFill>
                  <a:prstClr val="black"/>
                </a:solidFill>
                <a:effectLst/>
                <a:uLnTx/>
                <a:uFillTx/>
                <a:latin typeface="Cambria" panose="02040503050406030204" pitchFamily="18" charset="0"/>
              </a:rPr>
              <a:t> day, she met the antelope again.</a:t>
            </a:r>
          </a:p>
          <a:p>
            <a:pPr marL="0" marR="0" lvl="0" indent="0" defTabSz="914400" rtl="0" eaLnBrk="1" fontAlgn="auto" latinLnBrk="0" hangingPunct="1">
              <a:lnSpc>
                <a:spcPct val="100000"/>
              </a:lnSpc>
              <a:spcBef>
                <a:spcPts val="0"/>
              </a:spcBef>
              <a:spcAft>
                <a:spcPts val="600"/>
              </a:spcAft>
              <a:buClrTx/>
              <a:buSzTx/>
              <a:buFontTx/>
              <a:buNone/>
              <a:defRPr/>
            </a:pPr>
            <a:r>
              <a:rPr lang="en-US" altLang="zh-CN" sz="2600" spc="-100" baseline="0" dirty="0">
                <a:solidFill>
                  <a:prstClr val="black"/>
                </a:solidFill>
                <a:latin typeface="Cambria" panose="02040503050406030204" pitchFamily="18" charset="0"/>
              </a:rPr>
              <a:t>But this time, he is not sad and alone.</a:t>
            </a:r>
          </a:p>
          <a:p>
            <a:pPr marL="0" marR="0" lvl="0" indent="0" defTabSz="914400" rtl="0" eaLnBrk="1" fontAlgn="auto" latinLnBrk="0" hangingPunct="1">
              <a:lnSpc>
                <a:spcPct val="100000"/>
              </a:lnSpc>
              <a:spcBef>
                <a:spcPts val="0"/>
              </a:spcBef>
              <a:spcAft>
                <a:spcPts val="600"/>
              </a:spcAft>
              <a:buClrTx/>
              <a:buSzTx/>
              <a:buFontTx/>
              <a:buNone/>
              <a:defRPr/>
            </a:pPr>
            <a:r>
              <a:rPr kumimoji="0" lang="en-US" altLang="zh-CN" sz="2600" i="0" u="none" strike="noStrike" kern="1200" cap="none" spc="-100" normalizeH="0" noProof="0" dirty="0">
                <a:ln>
                  <a:noFill/>
                </a:ln>
                <a:solidFill>
                  <a:prstClr val="black"/>
                </a:solidFill>
                <a:effectLst/>
                <a:uLnTx/>
                <a:uFillTx/>
                <a:latin typeface="Cambria" panose="02040503050406030204" pitchFamily="18" charset="0"/>
              </a:rPr>
              <a:t>He has his own wife and babies, leading a happy life.</a:t>
            </a:r>
            <a:endParaRPr kumimoji="0" lang="en-US" altLang="zh-CN" sz="2600" i="0" u="none" strike="noStrike" kern="1200" cap="none" spc="-100" normalizeH="0" baseline="0" noProof="0" dirty="0">
              <a:ln>
                <a:noFill/>
              </a:ln>
              <a:solidFill>
                <a:prstClr val="black"/>
              </a:solidFill>
              <a:effectLst/>
              <a:uLnTx/>
              <a:uFillTx/>
              <a:latin typeface="Cambria" panose="02040503050406030204" pitchFamily="18" charset="0"/>
            </a:endParaRPr>
          </a:p>
        </p:txBody>
      </p:sp>
      <p:pic>
        <p:nvPicPr>
          <p:cNvPr id="15" name="图片 14"/>
          <p:cNvPicPr>
            <a:picLocks noChangeAspect="1"/>
          </p:cNvPicPr>
          <p:nvPr/>
        </p:nvPicPr>
        <p:blipFill>
          <a:blip r:embed="rId3"/>
          <a:stretch>
            <a:fillRect/>
          </a:stretch>
        </p:blipFill>
        <p:spPr>
          <a:xfrm>
            <a:off x="595821" y="1440737"/>
            <a:ext cx="2987492" cy="19882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626538" y="377909"/>
            <a:ext cx="21648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Assignment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6" name="平行四边形 5"/>
          <p:cNvSpPr/>
          <p:nvPr/>
        </p:nvSpPr>
        <p:spPr>
          <a:xfrm>
            <a:off x="3902650" y="26148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p:cNvPicPr>
            <a:picLocks noChangeAspect="1"/>
          </p:cNvPicPr>
          <p:nvPr/>
        </p:nvPicPr>
        <p:blipFill>
          <a:blip r:embed="rId2"/>
          <a:stretch>
            <a:fillRect/>
          </a:stretch>
        </p:blipFill>
        <p:spPr>
          <a:xfrm>
            <a:off x="445266" y="313984"/>
            <a:ext cx="756285" cy="594360"/>
          </a:xfrm>
          <a:prstGeom prst="rect">
            <a:avLst/>
          </a:prstGeom>
        </p:spPr>
      </p:pic>
      <p:sp>
        <p:nvSpPr>
          <p:cNvPr id="8" name="矩形 7"/>
          <p:cNvSpPr/>
          <p:nvPr/>
        </p:nvSpPr>
        <p:spPr>
          <a:xfrm>
            <a:off x="445266" y="2426083"/>
            <a:ext cx="11349179" cy="1631216"/>
          </a:xfrm>
          <a:prstGeom prst="rect">
            <a:avLst/>
          </a:prstGeom>
        </p:spPr>
        <p:txBody>
          <a:bodyPr wrap="square">
            <a:spAutoFit/>
          </a:bodyPr>
          <a:lstStyle/>
          <a:p>
            <a:r>
              <a:rPr lang="en-US" altLang="zh-CN" sz="3600" b="1" spc="-100" dirty="0">
                <a:latin typeface="Cambria" panose="02040503050406030204" pitchFamily="18" charset="0"/>
              </a:rPr>
              <a:t>1. Finish writing the interview for WWF’s website.</a:t>
            </a:r>
          </a:p>
          <a:p>
            <a:endParaRPr lang="en-US" altLang="zh-CN" sz="2400" b="1" spc="-100" dirty="0">
              <a:latin typeface="Cambria" panose="02040503050406030204" pitchFamily="18" charset="0"/>
            </a:endParaRPr>
          </a:p>
          <a:p>
            <a:r>
              <a:rPr lang="en-US" altLang="zh-CN" sz="3600" b="1" spc="-100" dirty="0">
                <a:latin typeface="Cambria" panose="02040503050406030204" pitchFamily="18" charset="0"/>
              </a:rPr>
              <a:t>2. Surf the Internet to find more information about WWF.</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7" name="平行四边形 6"/>
          <p:cNvSpPr/>
          <p:nvPr/>
        </p:nvSpPr>
        <p:spPr>
          <a:xfrm>
            <a:off x="373634" y="2148038"/>
            <a:ext cx="6505468"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1" name="平行四边形 10"/>
          <p:cNvSpPr/>
          <p:nvPr/>
        </p:nvSpPr>
        <p:spPr>
          <a:xfrm>
            <a:off x="-806204" y="2148037"/>
            <a:ext cx="1435396"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3" name="Rectangle 20"/>
          <p:cNvSpPr>
            <a:spLocks noChangeArrowheads="1"/>
          </p:cNvSpPr>
          <p:nvPr/>
        </p:nvSpPr>
        <p:spPr bwMode="auto">
          <a:xfrm>
            <a:off x="629192" y="3138325"/>
            <a:ext cx="5774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dirty="0">
                <a:solidFill>
                  <a:srgbClr val="22ACEC"/>
                </a:solidFill>
                <a:latin typeface="Cambria" panose="02040503050406030204" pitchFamily="18" charset="0"/>
                <a:ea typeface="微软雅黑" panose="020B0503020204020204" charset="-122"/>
                <a:cs typeface="Arial" panose="020B0604020202020204" pitchFamily="34" charset="0"/>
                <a:sym typeface="Arial" panose="020B0604020202020204"/>
              </a:rPr>
              <a:t>Reading</a:t>
            </a:r>
            <a:endParaRPr lang="zh-CN" altLang="en-US" sz="2800" dirty="0">
              <a:solidFill>
                <a:srgbClr val="22ACEC"/>
              </a:solidFill>
              <a:latin typeface="Cambria" panose="02040503050406030204" pitchFamily="18" charset="0"/>
              <a:ea typeface="微软雅黑" panose="020B0503020204020204" charset="-122"/>
              <a:cs typeface="Arial" panose="020B0604020202020204" pitchFamily="34" charset="0"/>
              <a:sym typeface="Arial" panose="020B0604020202020204"/>
            </a:endParaRPr>
          </a:p>
        </p:txBody>
      </p:sp>
      <p:cxnSp>
        <p:nvCxnSpPr>
          <p:cNvPr id="15" name="直接连接符 14"/>
          <p:cNvCxnSpPr/>
          <p:nvPr/>
        </p:nvCxnSpPr>
        <p:spPr>
          <a:xfrm>
            <a:off x="659870" y="3111231"/>
            <a:ext cx="5867539"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
        <p:nvSpPr>
          <p:cNvPr id="8" name="Rectangle 18"/>
          <p:cNvSpPr>
            <a:spLocks noChangeArrowheads="1"/>
          </p:cNvSpPr>
          <p:nvPr/>
        </p:nvSpPr>
        <p:spPr bwMode="auto">
          <a:xfrm>
            <a:off x="590601" y="2564602"/>
            <a:ext cx="6071534" cy="430887"/>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fontAlgn="base">
              <a:spcBef>
                <a:spcPct val="0"/>
              </a:spcBef>
              <a:spcAft>
                <a:spcPct val="0"/>
              </a:spcAft>
            </a:pPr>
            <a:r>
              <a:rPr lang="en-US" altLang="zh-CN" sz="2800" spc="-1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rPr>
              <a:t>B2U4 How Daisy Learned to Help Wildlife</a:t>
            </a:r>
            <a:endParaRPr lang="zh-CN" altLang="en-US" sz="2800" spc="-100" dirty="0">
              <a:solidFill>
                <a:srgbClr val="22ACEC"/>
              </a:solidFill>
              <a:latin typeface="Cambria" panose="02040503050406030204" pitchFamily="18" charset="0"/>
              <a:ea typeface="微软雅黑" panose="020B0503020204020204" charset="-122"/>
              <a:cs typeface="宋体" panose="02010600030101010101" pitchFamily="2"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a:srcRect t="868"/>
          <a:stretch>
            <a:fillRect/>
          </a:stretch>
        </p:blipFill>
        <p:spPr>
          <a:xfrm>
            <a:off x="4169391" y="3125560"/>
            <a:ext cx="3224517" cy="24005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图片 7"/>
          <p:cNvPicPr>
            <a:picLocks noChangeAspect="1"/>
          </p:cNvPicPr>
          <p:nvPr/>
        </p:nvPicPr>
        <p:blipFill rotWithShape="1">
          <a:blip r:embed="rId4"/>
          <a:srcRect t="1162"/>
          <a:stretch>
            <a:fillRect/>
          </a:stretch>
        </p:blipFill>
        <p:spPr>
          <a:xfrm>
            <a:off x="386497" y="3153695"/>
            <a:ext cx="3639357" cy="239348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图片 8"/>
          <p:cNvPicPr>
            <a:picLocks noChangeAspect="1"/>
          </p:cNvPicPr>
          <p:nvPr/>
        </p:nvPicPr>
        <p:blipFill>
          <a:blip r:embed="rId5"/>
          <a:stretch>
            <a:fillRect/>
          </a:stretch>
        </p:blipFill>
        <p:spPr>
          <a:xfrm>
            <a:off x="7518725" y="3125559"/>
            <a:ext cx="4286778" cy="24005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5" name="矩形: 圆角 24"/>
          <p:cNvSpPr/>
          <p:nvPr/>
        </p:nvSpPr>
        <p:spPr>
          <a:xfrm>
            <a:off x="386497" y="1507795"/>
            <a:ext cx="7786832" cy="1024348"/>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spc="-100" dirty="0">
                <a:latin typeface="Cambria" panose="02040503050406030204" pitchFamily="18" charset="0"/>
              </a:rPr>
              <a:t>wildlife; in the wild/in nature; die out; extinct; </a:t>
            </a:r>
          </a:p>
          <a:p>
            <a:r>
              <a:rPr lang="en-US" altLang="zh-CN" sz="2800" spc="-100" dirty="0">
                <a:latin typeface="Cambria" panose="02040503050406030204" pitchFamily="18" charset="0"/>
              </a:rPr>
              <a:t>decrease; in danger of dying out; endangered species</a:t>
            </a:r>
            <a:endParaRPr lang="zh-CN" altLang="en-US" sz="2800" spc="-100" dirty="0">
              <a:latin typeface="Cambria" panose="02040503050406030204" pitchFamily="18" charset="0"/>
            </a:endParaRPr>
          </a:p>
        </p:txBody>
      </p:sp>
      <p:sp>
        <p:nvSpPr>
          <p:cNvPr id="26" name="矩形 25"/>
          <p:cNvSpPr/>
          <p:nvPr/>
        </p:nvSpPr>
        <p:spPr>
          <a:xfrm>
            <a:off x="266444" y="632842"/>
            <a:ext cx="11254996" cy="523220"/>
          </a:xfrm>
          <a:prstGeom prst="rect">
            <a:avLst/>
          </a:prstGeom>
        </p:spPr>
        <p:txBody>
          <a:bodyPr wrap="square">
            <a:spAutoFit/>
          </a:bodyPr>
          <a:lstStyle/>
          <a:p>
            <a:pPr lvl="0" algn="just">
              <a:defRPr/>
            </a:pPr>
            <a:r>
              <a:rPr lang="en-US" altLang="zh-CN" sz="2800" b="1" dirty="0">
                <a:latin typeface="Cambria" panose="02040503050406030204" pitchFamily="18" charset="0"/>
              </a:rPr>
              <a:t>Try to tell the differences among the animals using the words below.</a:t>
            </a:r>
            <a:endParaRPr lang="en-US" altLang="zh-CN" sz="1400" b="1" dirty="0">
              <a:latin typeface="Cambria" panose="02040503050406030204" pitchFamily="18" charset="0"/>
            </a:endParaRPr>
          </a:p>
        </p:txBody>
      </p:sp>
      <p:sp>
        <p:nvSpPr>
          <p:cNvPr id="27" name="TextBox 7"/>
          <p:cNvSpPr txBox="1"/>
          <p:nvPr/>
        </p:nvSpPr>
        <p:spPr>
          <a:xfrm>
            <a:off x="7537445" y="3125559"/>
            <a:ext cx="4268058" cy="561692"/>
          </a:xfrm>
          <a:prstGeom prst="rect">
            <a:avLst/>
          </a:prstGeom>
          <a:solidFill>
            <a:schemeClr val="tx1">
              <a:lumMod val="65000"/>
              <a:lumOff val="35000"/>
              <a:alpha val="20000"/>
            </a:schemeClr>
          </a:solidFill>
        </p:spPr>
        <p:txBody>
          <a:bodyPr wrap="square" lIns="68580" tIns="34290" rIns="68580" bIns="34290" rtlCol="0">
            <a:spAutoFit/>
          </a:bodyPr>
          <a:lstStyle/>
          <a:p>
            <a:pPr algn="ctr">
              <a:spcAft>
                <a:spcPts val="600"/>
              </a:spcAft>
            </a:pPr>
            <a:r>
              <a:rPr lang="en-US" altLang="zh-CN" sz="3200" b="1" dirty="0">
                <a:solidFill>
                  <a:schemeClr val="bg1"/>
                </a:solidFill>
                <a:latin typeface="Cambria" panose="02040503050406030204" pitchFamily="18" charset="0"/>
                <a:ea typeface="微软雅黑" panose="020B0503020204020204" charset="-122"/>
                <a:sym typeface="Arial" panose="020B0604020202020204"/>
              </a:rPr>
              <a:t>a Tibetan antelope</a:t>
            </a:r>
            <a:endParaRPr lang="zh-CN" altLang="en-US" sz="2000" kern="0" dirty="0">
              <a:solidFill>
                <a:schemeClr val="bg1"/>
              </a:solidFill>
              <a:latin typeface="Cambria" panose="02040503050406030204" pitchFamily="18" charset="0"/>
              <a:ea typeface="微软雅黑" panose="020B0503020204020204" charset="-122"/>
              <a:sym typeface="Arial" panose="020B0604020202020204"/>
            </a:endParaRPr>
          </a:p>
        </p:txBody>
      </p:sp>
      <p:sp>
        <p:nvSpPr>
          <p:cNvPr id="28" name="TextBox 7"/>
          <p:cNvSpPr txBox="1"/>
          <p:nvPr/>
        </p:nvSpPr>
        <p:spPr>
          <a:xfrm>
            <a:off x="1561517" y="5547184"/>
            <a:ext cx="1069144" cy="561692"/>
          </a:xfrm>
          <a:prstGeom prst="rect">
            <a:avLst/>
          </a:prstGeom>
          <a:noFill/>
        </p:spPr>
        <p:txBody>
          <a:bodyPr wrap="square" lIns="68580" tIns="34290" rIns="68580" bIns="34290" rtlCol="0">
            <a:spAutoFit/>
          </a:bodyPr>
          <a:lstStyle/>
          <a:p>
            <a:pPr>
              <a:spcAft>
                <a:spcPts val="600"/>
              </a:spcAft>
            </a:pPr>
            <a:r>
              <a:rPr lang="en-US" altLang="zh-CN" sz="3200" b="1" dirty="0">
                <a:solidFill>
                  <a:srgbClr val="CC6600"/>
                </a:solidFill>
                <a:latin typeface="Cambria" panose="02040503050406030204" pitchFamily="18" charset="0"/>
                <a:ea typeface="微软雅黑" panose="020B0503020204020204" charset="-122"/>
                <a:sym typeface="Arial" panose="020B0604020202020204"/>
              </a:rPr>
              <a:t>pets</a:t>
            </a:r>
            <a:endParaRPr lang="zh-CN" altLang="en-US" sz="2000" b="1" kern="0" dirty="0">
              <a:solidFill>
                <a:srgbClr val="CC6600"/>
              </a:solidFill>
              <a:latin typeface="Cambria" panose="02040503050406030204" pitchFamily="18" charset="0"/>
              <a:ea typeface="微软雅黑" panose="020B0503020204020204" charset="-122"/>
              <a:sym typeface="Arial" panose="020B0604020202020204"/>
            </a:endParaRPr>
          </a:p>
        </p:txBody>
      </p:sp>
      <p:sp>
        <p:nvSpPr>
          <p:cNvPr id="37" name="TextBox 7"/>
          <p:cNvSpPr txBox="1"/>
          <p:nvPr/>
        </p:nvSpPr>
        <p:spPr>
          <a:xfrm>
            <a:off x="4235557" y="5557880"/>
            <a:ext cx="3367544" cy="561692"/>
          </a:xfrm>
          <a:prstGeom prst="rect">
            <a:avLst/>
          </a:prstGeom>
          <a:noFill/>
        </p:spPr>
        <p:txBody>
          <a:bodyPr wrap="square" lIns="68580" tIns="34290" rIns="68580" bIns="34290" rtlCol="0">
            <a:spAutoFit/>
          </a:bodyPr>
          <a:lstStyle/>
          <a:p>
            <a:pPr>
              <a:spcAft>
                <a:spcPts val="600"/>
              </a:spcAft>
            </a:pPr>
            <a:r>
              <a:rPr lang="en-US" altLang="zh-CN" sz="3200" b="1" dirty="0">
                <a:solidFill>
                  <a:srgbClr val="CC6600"/>
                </a:solidFill>
                <a:latin typeface="Cambria" panose="02040503050406030204" pitchFamily="18" charset="0"/>
                <a:ea typeface="微软雅黑" panose="020B0503020204020204" charset="-122"/>
                <a:sym typeface="Arial" panose="020B0604020202020204"/>
              </a:rPr>
              <a:t>extinct animals</a:t>
            </a:r>
            <a:endParaRPr lang="zh-CN" altLang="en-US" sz="2000" b="1" kern="0" dirty="0">
              <a:solidFill>
                <a:srgbClr val="CC6600"/>
              </a:solidFill>
              <a:latin typeface="Cambria" panose="02040503050406030204" pitchFamily="18" charset="0"/>
              <a:ea typeface="微软雅黑" panose="020B0503020204020204" charset="-122"/>
              <a:sym typeface="Arial" panose="020B0604020202020204"/>
            </a:endParaRPr>
          </a:p>
        </p:txBody>
      </p:sp>
      <p:sp>
        <p:nvSpPr>
          <p:cNvPr id="38" name="TextBox 7"/>
          <p:cNvSpPr txBox="1"/>
          <p:nvPr/>
        </p:nvSpPr>
        <p:spPr>
          <a:xfrm>
            <a:off x="7588312" y="5547183"/>
            <a:ext cx="4419646" cy="561692"/>
          </a:xfrm>
          <a:prstGeom prst="rect">
            <a:avLst/>
          </a:prstGeom>
          <a:noFill/>
        </p:spPr>
        <p:txBody>
          <a:bodyPr wrap="square" lIns="68580" tIns="34290" rIns="68580" bIns="34290" rtlCol="0">
            <a:spAutoFit/>
          </a:bodyPr>
          <a:lstStyle/>
          <a:p>
            <a:pPr>
              <a:spcAft>
                <a:spcPts val="600"/>
              </a:spcAft>
            </a:pPr>
            <a:r>
              <a:rPr lang="en-US" altLang="zh-CN" sz="3200" b="1" dirty="0">
                <a:solidFill>
                  <a:srgbClr val="CC6600"/>
                </a:solidFill>
                <a:latin typeface="Cambria" panose="02040503050406030204" pitchFamily="18" charset="0"/>
                <a:ea typeface="微软雅黑" panose="020B0503020204020204" charset="-122"/>
                <a:sym typeface="Arial" panose="020B0604020202020204"/>
              </a:rPr>
              <a:t>endangered animals</a:t>
            </a:r>
            <a:endParaRPr lang="zh-CN" altLang="en-US" sz="2000" b="1" kern="0" dirty="0">
              <a:solidFill>
                <a:srgbClr val="CC6600"/>
              </a:solidFill>
              <a:latin typeface="Cambria" panose="02040503050406030204" pitchFamily="18" charset="0"/>
              <a:ea typeface="微软雅黑" panose="020B0503020204020204" charset="-122"/>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P spid="28"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2413" y="528076"/>
            <a:ext cx="6781087" cy="769441"/>
          </a:xfrm>
          <a:prstGeom prst="rect">
            <a:avLst/>
          </a:prstGeom>
        </p:spPr>
        <p:txBody>
          <a:bodyPr wrap="none">
            <a:spAutoFit/>
          </a:bodyPr>
          <a:lstStyle/>
          <a:p>
            <a:r>
              <a:rPr lang="en-US" altLang="zh-CN" sz="4400" b="1" dirty="0">
                <a:solidFill>
                  <a:schemeClr val="tx1">
                    <a:lumMod val="50000"/>
                    <a:lumOff val="50000"/>
                  </a:schemeClr>
                </a:solidFill>
                <a:latin typeface="Cambria" panose="02040503050406030204" pitchFamily="18" charset="0"/>
              </a:rPr>
              <a:t>Unit 4 Wildlife protection</a:t>
            </a:r>
            <a:endParaRPr lang="zh-CN" altLang="en-US" sz="4400" b="1" dirty="0">
              <a:solidFill>
                <a:schemeClr val="tx1">
                  <a:lumMod val="50000"/>
                  <a:lumOff val="50000"/>
                </a:schemeClr>
              </a:solidFill>
              <a:latin typeface="Cambria" panose="02040503050406030204" pitchFamily="18" charset="0"/>
            </a:endParaRPr>
          </a:p>
        </p:txBody>
      </p:sp>
      <p:sp>
        <p:nvSpPr>
          <p:cNvPr id="6" name="矩形 5"/>
          <p:cNvSpPr/>
          <p:nvPr/>
        </p:nvSpPr>
        <p:spPr>
          <a:xfrm>
            <a:off x="5109633" y="4338524"/>
            <a:ext cx="6169402" cy="1722120"/>
          </a:xfrm>
          <a:prstGeom prst="rect">
            <a:avLst/>
          </a:prstGeom>
        </p:spPr>
        <p:txBody>
          <a:bodyPr wrap="square">
            <a:spAutoFit/>
          </a:bodyPr>
          <a:lstStyle/>
          <a:p>
            <a:pPr>
              <a:spcAft>
                <a:spcPts val="600"/>
              </a:spcAft>
            </a:pPr>
            <a:r>
              <a:rPr lang="en-US" altLang="zh-CN" sz="3200" i="1" dirty="0">
                <a:latin typeface="Cambria" panose="02040503050406030204" pitchFamily="18" charset="0"/>
              </a:rPr>
              <a:t>1. What wildlife did Daisy meet? </a:t>
            </a:r>
          </a:p>
          <a:p>
            <a:pPr>
              <a:spcAft>
                <a:spcPts val="600"/>
              </a:spcAft>
            </a:pPr>
            <a:r>
              <a:rPr lang="en-US" altLang="zh-CN" sz="3200" b="1" i="1" dirty="0">
                <a:solidFill>
                  <a:schemeClr val="accent6">
                    <a:lumMod val="50000"/>
                  </a:schemeClr>
                </a:solidFill>
                <a:latin typeface="Cambria" panose="02040503050406030204" pitchFamily="18" charset="0"/>
              </a:rPr>
              <a:t>2. What did she learn from them?</a:t>
            </a:r>
          </a:p>
          <a:p>
            <a:pPr>
              <a:spcAft>
                <a:spcPts val="600"/>
              </a:spcAft>
            </a:pPr>
            <a:r>
              <a:rPr lang="en-US" altLang="zh-CN" sz="3200" b="1" i="1" dirty="0">
                <a:solidFill>
                  <a:srgbClr val="CC6600"/>
                </a:solidFill>
                <a:latin typeface="Cambria" panose="02040503050406030204" pitchFamily="18" charset="0"/>
              </a:rPr>
              <a:t>3. What would she do for them?</a:t>
            </a:r>
          </a:p>
        </p:txBody>
      </p:sp>
      <p:sp>
        <p:nvSpPr>
          <p:cNvPr id="8" name="对话气泡: 圆角矩形 7"/>
          <p:cNvSpPr/>
          <p:nvPr/>
        </p:nvSpPr>
        <p:spPr>
          <a:xfrm>
            <a:off x="6735171" y="1657701"/>
            <a:ext cx="4543864" cy="939232"/>
          </a:xfrm>
          <a:prstGeom prst="wedgeRoundRectCallout">
            <a:avLst>
              <a:gd name="adj1" fmla="val 5680"/>
              <a:gd name="adj2" fmla="val 80438"/>
              <a:gd name="adj3" fmla="val 16667"/>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US" altLang="zh-CN" sz="2800" spc="-100" dirty="0">
                <a:latin typeface="Cambria" panose="02040503050406030204" pitchFamily="18" charset="0"/>
              </a:rPr>
              <a:t>animals and plants growing in natural conditions</a:t>
            </a:r>
            <a:endParaRPr lang="zh-CN" altLang="en-US" sz="2800" dirty="0"/>
          </a:p>
        </p:txBody>
      </p:sp>
      <p:sp>
        <p:nvSpPr>
          <p:cNvPr id="9" name="矩形 8"/>
          <p:cNvSpPr/>
          <p:nvPr/>
        </p:nvSpPr>
        <p:spPr>
          <a:xfrm>
            <a:off x="442413" y="2696646"/>
            <a:ext cx="9717212" cy="830997"/>
          </a:xfrm>
          <a:prstGeom prst="rect">
            <a:avLst/>
          </a:prstGeom>
        </p:spPr>
        <p:txBody>
          <a:bodyPr wrap="none">
            <a:spAutoFit/>
          </a:bodyPr>
          <a:lstStyle/>
          <a:p>
            <a:pPr algn="ctr"/>
            <a:r>
              <a:rPr lang="en-US" altLang="zh-CN" sz="4800" b="1" spc="-110" dirty="0">
                <a:solidFill>
                  <a:srgbClr val="000099"/>
                </a:solidFill>
                <a:latin typeface="Cambria" panose="02040503050406030204" pitchFamily="18" charset="0"/>
              </a:rPr>
              <a:t>How Daisy Learned to Help Wildlife</a:t>
            </a:r>
          </a:p>
        </p:txBody>
      </p:sp>
      <p:sp>
        <p:nvSpPr>
          <p:cNvPr id="10" name="椭圆 9"/>
          <p:cNvSpPr/>
          <p:nvPr/>
        </p:nvSpPr>
        <p:spPr>
          <a:xfrm>
            <a:off x="6375417" y="2618877"/>
            <a:ext cx="3784208" cy="103655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sp>
        <p:nvSpPr>
          <p:cNvPr id="11" name="箭头: 上 10"/>
          <p:cNvSpPr/>
          <p:nvPr/>
        </p:nvSpPr>
        <p:spPr>
          <a:xfrm rot="19135782">
            <a:off x="5867552" y="1147849"/>
            <a:ext cx="367576" cy="1659927"/>
          </a:xfrm>
          <a:prstGeom prst="upArrow">
            <a:avLst>
              <a:gd name="adj1" fmla="val 45315"/>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rotWithShape="1">
          <a:blip r:embed="rId2"/>
          <a:srcRect b="7700"/>
          <a:stretch>
            <a:fillRect/>
          </a:stretch>
        </p:blipFill>
        <p:spPr>
          <a:xfrm>
            <a:off x="571896" y="3527643"/>
            <a:ext cx="3142471" cy="30008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fad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0950" y="215810"/>
            <a:ext cx="11910099"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schemeClr val="accent6">
                    <a:lumMod val="50000"/>
                  </a:schemeClr>
                </a:solidFill>
                <a:effectLst/>
                <a:uLnTx/>
                <a:uFillTx/>
                <a:latin typeface="Cambria" panose="02040503050406030204" pitchFamily="18" charset="0"/>
                <a:ea typeface="等线" panose="02010600030101010101" charset="-122"/>
                <a:cs typeface="+mn-cs"/>
              </a:rPr>
              <a:t>1. What did she learn from the antelope in Tibet?</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cs typeface="+mn-cs"/>
              </a:rPr>
              <a:t>2. What</a:t>
            </a:r>
            <a:r>
              <a:rPr kumimoji="0" lang="en-US" altLang="zh-CN" sz="2800" b="0" i="0" u="none" strike="noStrike" kern="1200" cap="none" spc="-100" normalizeH="0" noProof="0" dirty="0">
                <a:ln>
                  <a:noFill/>
                </a:ln>
                <a:solidFill>
                  <a:srgbClr val="CC6600"/>
                </a:solidFill>
                <a:effectLst/>
                <a:uLnTx/>
                <a:uFillTx/>
                <a:latin typeface="Cambria" panose="02040503050406030204" pitchFamily="18" charset="0"/>
                <a:ea typeface="等线" panose="02010600030101010101" charset="-122"/>
                <a:cs typeface="+mn-cs"/>
              </a:rPr>
              <a:t> would she do for antelopes?</a:t>
            </a:r>
            <a:endParaRPr kumimoji="0" lang="en-US" altLang="zh-CN" sz="28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srgbClr val="000099"/>
                </a:solidFill>
                <a:effectLst/>
                <a:uLnTx/>
                <a:uFillTx/>
                <a:latin typeface="Cambria" panose="02040503050406030204" pitchFamily="18" charset="0"/>
                <a:ea typeface="等线" panose="02010600030101010101" charset="-122"/>
                <a:cs typeface="+mn-cs"/>
              </a:rPr>
              <a:t>3. In what</a:t>
            </a:r>
            <a:r>
              <a:rPr kumimoji="0" lang="en-US" altLang="zh-CN" sz="2800" b="0" i="0" u="none" strike="noStrike" kern="1200" cap="none" spc="-100" normalizeH="0" noProof="0" dirty="0">
                <a:ln>
                  <a:noFill/>
                </a:ln>
                <a:solidFill>
                  <a:srgbClr val="000099"/>
                </a:solidFill>
                <a:effectLst/>
                <a:uLnTx/>
                <a:uFillTx/>
                <a:latin typeface="Cambria" panose="02040503050406030204" pitchFamily="18" charset="0"/>
                <a:ea typeface="等线" panose="02010600030101010101" charset="-122"/>
                <a:cs typeface="+mn-cs"/>
              </a:rPr>
              <a:t> way </a:t>
            </a:r>
            <a:r>
              <a:rPr lang="en-US" altLang="zh-CN" sz="2800" spc="-100" dirty="0">
                <a:solidFill>
                  <a:srgbClr val="000099"/>
                </a:solidFill>
                <a:latin typeface="Cambria" panose="02040503050406030204" pitchFamily="18" charset="0"/>
                <a:ea typeface="等线" panose="02010600030101010101" charset="-122"/>
              </a:rPr>
              <a:t>do you think </a:t>
            </a:r>
            <a:r>
              <a:rPr kumimoji="0" lang="en-US" altLang="zh-CN" sz="2800" b="0" i="0" u="none" strike="noStrike" kern="1200" cap="none" spc="-100" normalizeH="0" noProof="0" dirty="0">
                <a:ln>
                  <a:noFill/>
                </a:ln>
                <a:solidFill>
                  <a:srgbClr val="000099"/>
                </a:solidFill>
                <a:effectLst/>
                <a:uLnTx/>
                <a:uFillTx/>
                <a:latin typeface="Cambria" panose="02040503050406030204" pitchFamily="18" charset="0"/>
                <a:ea typeface="等线" panose="02010600030101010101" charset="-122"/>
                <a:cs typeface="+mn-cs"/>
              </a:rPr>
              <a:t>had she always longed to help them</a:t>
            </a:r>
            <a:r>
              <a:rPr kumimoji="0" lang="en-US" altLang="zh-CN" sz="2800" b="0" i="0" u="none" strike="noStrike" kern="1200" cap="none" spc="-100" normalizeH="0" baseline="0" noProof="0" dirty="0">
                <a:ln>
                  <a:noFill/>
                </a:ln>
                <a:solidFill>
                  <a:srgbClr val="000099"/>
                </a:solidFill>
                <a:effectLst/>
                <a:uLnTx/>
                <a:uFillTx/>
                <a:latin typeface="Cambria" panose="02040503050406030204" pitchFamily="18" charset="0"/>
                <a:ea typeface="等线" panose="02010600030101010101" charset="-122"/>
                <a:cs typeface="+mn-cs"/>
              </a:rPr>
              <a:t>?</a:t>
            </a:r>
          </a:p>
        </p:txBody>
      </p:sp>
      <p:sp>
        <p:nvSpPr>
          <p:cNvPr id="16" name="矩形 15"/>
          <p:cNvSpPr/>
          <p:nvPr/>
        </p:nvSpPr>
        <p:spPr>
          <a:xfrm>
            <a:off x="200597" y="2781580"/>
            <a:ext cx="11566203" cy="3670236"/>
          </a:xfrm>
          <a:prstGeom prst="rect">
            <a:avLst/>
          </a:prstGeom>
        </p:spPr>
        <p:txBody>
          <a:bodyPr wrap="square">
            <a:spAutoFit/>
          </a:bodyPr>
          <a:lstStyle/>
          <a:p>
            <a:pPr lvl="0" algn="just">
              <a:lnSpc>
                <a:spcPts val="3100"/>
              </a:lnSpc>
            </a:pPr>
            <a:r>
              <a:rPr lang="en-US" altLang="zh-CN" sz="2700" i="1" spc="-100" dirty="0">
                <a:solidFill>
                  <a:prstClr val="black">
                    <a:lumMod val="50000"/>
                    <a:lumOff val="50000"/>
                  </a:prstClr>
                </a:solidFill>
                <a:latin typeface="Cambria" panose="02040503050406030204" pitchFamily="18" charset="0"/>
              </a:rPr>
              <a:t>Daisy had always longed to help endangered species of wildlife. One day she woke up and found a flying carpet by her bed. “Where do you want to go?” it asked. Daisy responded immediately. “I’d like to see some endangered wildlife,” she said. “Please take me to a distant land where I can find the animal that gave fur to make this sweater.” At once the carpet flew away and took her to Tibet. There Daisy saw an antelope looking sad. It said, “We’re being killed for the wool beneath our stomachs. Our fur is being used to make sweaters for people like you. As a result, we are now an endangered species.” At that Daisy cried, “I’m sorry I didn’t know that. I wonder what is being done to help you. Flying carpet, please show me a place where there’s some wildlife protection.”</a:t>
            </a:r>
            <a:endParaRPr kumimoji="0" lang="zh-CN" altLang="en-US" sz="27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endParaRPr>
          </a:p>
        </p:txBody>
      </p:sp>
      <p:cxnSp>
        <p:nvCxnSpPr>
          <p:cNvPr id="17" name="直接连接符 16"/>
          <p:cNvCxnSpPr/>
          <p:nvPr/>
        </p:nvCxnSpPr>
        <p:spPr>
          <a:xfrm flipV="1">
            <a:off x="267010" y="1725922"/>
            <a:ext cx="11499791" cy="11724"/>
          </a:xfrm>
          <a:prstGeom prst="line">
            <a:avLst/>
          </a:prstGeom>
          <a:noFill/>
          <a:ln w="28575" cap="flat" cmpd="sng" algn="ctr">
            <a:solidFill>
              <a:srgbClr val="0070C0"/>
            </a:solidFill>
            <a:prstDash val="sysDash"/>
            <a:miter lim="800000"/>
          </a:ln>
          <a:effectLst/>
        </p:spPr>
      </p:cxnSp>
      <p:sp>
        <p:nvSpPr>
          <p:cNvPr id="34" name="矩形 33"/>
          <p:cNvSpPr/>
          <p:nvPr/>
        </p:nvSpPr>
        <p:spPr>
          <a:xfrm>
            <a:off x="291218" y="1940767"/>
            <a:ext cx="11499791" cy="584775"/>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Daisy learnt antelopes ____________________________________________. </a:t>
            </a:r>
          </a:p>
        </p:txBody>
      </p:sp>
      <p:sp>
        <p:nvSpPr>
          <p:cNvPr id="35" name="矩形 34"/>
          <p:cNvSpPr/>
          <p:nvPr/>
        </p:nvSpPr>
        <p:spPr>
          <a:xfrm>
            <a:off x="4389120" y="1886229"/>
            <a:ext cx="419217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3200" spc="-100" dirty="0">
                <a:solidFill>
                  <a:prstClr val="white"/>
                </a:solidFill>
                <a:latin typeface="Cambria" panose="02040503050406030204" pitchFamily="18" charset="0"/>
                <a:ea typeface="等线" panose="02010600030101010101" charset="-122"/>
              </a:rPr>
              <a:t>a</a:t>
            </a:r>
            <a:r>
              <a:rPr kumimoji="0" lang="en-US" altLang="zh-CN" sz="3200"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rPr>
              <a:t>re endangered</a:t>
            </a:r>
          </a:p>
        </p:txBody>
      </p:sp>
      <p:sp>
        <p:nvSpPr>
          <p:cNvPr id="14" name="矩形 13"/>
          <p:cNvSpPr/>
          <p:nvPr/>
        </p:nvSpPr>
        <p:spPr>
          <a:xfrm>
            <a:off x="200598" y="2781580"/>
            <a:ext cx="11566203" cy="3670236"/>
          </a:xfrm>
          <a:prstGeom prst="rect">
            <a:avLst/>
          </a:prstGeom>
        </p:spPr>
        <p:txBody>
          <a:bodyPr wrap="square">
            <a:spAutoFit/>
          </a:bodyPr>
          <a:lstStyle/>
          <a:p>
            <a:pPr lvl="0" algn="just">
              <a:lnSpc>
                <a:spcPts val="3100"/>
              </a:lnSpc>
            </a:pPr>
            <a:r>
              <a:rPr lang="en-US" altLang="zh-CN" sz="2700" i="1" spc="-100" dirty="0">
                <a:solidFill>
                  <a:prstClr val="black">
                    <a:lumMod val="50000"/>
                    <a:lumOff val="50000"/>
                  </a:prstClr>
                </a:solidFill>
                <a:latin typeface="Cambria" panose="02040503050406030204" pitchFamily="18" charset="0"/>
              </a:rPr>
              <a:t>Daisy had always longed to help endangered species of wildlife. One day she woke up and found a flying carpet by her bed. “Where do you want to go?” it asked. Daisy responded immediately. “I’d like to see some endangered wildlife,” she said. “Please take me to a distant land where I can find the animal that gave fur to make this sweater.” At once the carpet flew away and took her to Tibet. There Daisy saw an antelope looking sad. It said, </a:t>
            </a:r>
            <a:r>
              <a:rPr lang="en-US" altLang="zh-CN" sz="2700" i="1" spc="-100" dirty="0">
                <a:solidFill>
                  <a:schemeClr val="accent6">
                    <a:lumMod val="50000"/>
                  </a:schemeClr>
                </a:solidFill>
                <a:latin typeface="Cambria" panose="02040503050406030204" pitchFamily="18" charset="0"/>
              </a:rPr>
              <a:t>“We’re being killed for the wool beneath our stomachs. Our fur is being used to make sweaters for people like you. As a result, we are now an endangered species.” </a:t>
            </a:r>
            <a:r>
              <a:rPr lang="en-US" altLang="zh-CN" sz="2700" i="1" spc="-100" dirty="0">
                <a:solidFill>
                  <a:prstClr val="black">
                    <a:lumMod val="50000"/>
                    <a:lumOff val="50000"/>
                  </a:prstClr>
                </a:solidFill>
                <a:latin typeface="Cambria" panose="02040503050406030204" pitchFamily="18" charset="0"/>
              </a:rPr>
              <a:t>At that Daisy cried, “I’m sorry I didn’t know that. </a:t>
            </a:r>
            <a:r>
              <a:rPr lang="en-US" altLang="zh-CN" sz="2700" i="1" spc="-100" dirty="0">
                <a:solidFill>
                  <a:srgbClr val="CC6600"/>
                </a:solidFill>
                <a:latin typeface="Cambria" panose="02040503050406030204" pitchFamily="18" charset="0"/>
              </a:rPr>
              <a:t>I wonder what is being done to help you. Flying carpet, please show me a place where there’s some wildlife protection.</a:t>
            </a:r>
            <a:r>
              <a:rPr lang="en-US" altLang="zh-CN" sz="2700" i="1" spc="-100" dirty="0">
                <a:solidFill>
                  <a:prstClr val="black">
                    <a:lumMod val="50000"/>
                    <a:lumOff val="50000"/>
                  </a:prstClr>
                </a:solidFill>
                <a:latin typeface="Cambria" panose="02040503050406030204" pitchFamily="18" charset="0"/>
              </a:rPr>
              <a:t>”</a:t>
            </a:r>
            <a:endParaRPr kumimoji="0" lang="zh-CN" altLang="en-US" sz="27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endParaRPr>
          </a:p>
        </p:txBody>
      </p:sp>
      <p:cxnSp>
        <p:nvCxnSpPr>
          <p:cNvPr id="24" name="直接连接符 23"/>
          <p:cNvCxnSpPr/>
          <p:nvPr/>
        </p:nvCxnSpPr>
        <p:spPr>
          <a:xfrm>
            <a:off x="291218" y="3994166"/>
            <a:ext cx="315536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24264" y="5963643"/>
            <a:ext cx="5434333"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542775" y="384324"/>
            <a:ext cx="2841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lang="en-US" altLang="zh-CN" sz="2800" b="1" dirty="0">
                <a:solidFill>
                  <a:prstClr val="white"/>
                </a:solidFill>
                <a:latin typeface="Arial" panose="020B0604020202020204"/>
                <a:ea typeface="微软雅黑" panose="020B0503020204020204" charset="-122"/>
                <a:sym typeface="Arial" panose="020B0604020202020204"/>
              </a:rPr>
              <a:t>Further thinking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7" name="图片 6"/>
          <p:cNvPicPr>
            <a:picLocks noChangeAspect="1"/>
          </p:cNvPicPr>
          <p:nvPr/>
        </p:nvPicPr>
        <p:blipFill>
          <a:blip r:embed="rId2"/>
          <a:stretch>
            <a:fillRect/>
          </a:stretch>
        </p:blipFill>
        <p:spPr>
          <a:xfrm>
            <a:off x="445266" y="313984"/>
            <a:ext cx="756285" cy="594360"/>
          </a:xfrm>
          <a:prstGeom prst="rect">
            <a:avLst/>
          </a:prstGeom>
        </p:spPr>
      </p:pic>
      <p:sp>
        <p:nvSpPr>
          <p:cNvPr id="8" name="矩形 7"/>
          <p:cNvSpPr/>
          <p:nvPr/>
        </p:nvSpPr>
        <p:spPr>
          <a:xfrm>
            <a:off x="445266" y="1582023"/>
            <a:ext cx="9393769" cy="390779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i="0" u="none" strike="noStrike" kern="1200" cap="none" normalizeH="0" baseline="0" noProof="0" dirty="0">
                <a:ln>
                  <a:noFill/>
                </a:ln>
                <a:solidFill>
                  <a:prstClr val="black"/>
                </a:solidFill>
                <a:effectLst/>
                <a:uLnTx/>
                <a:uFillTx/>
                <a:latin typeface="Cambria" panose="02040503050406030204" pitchFamily="18" charset="0"/>
                <a:ea typeface="等线" panose="02010600030101010101" charset="-122"/>
                <a:cs typeface="+mn-cs"/>
              </a:rPr>
              <a:t>Why </a:t>
            </a:r>
            <a:r>
              <a:rPr lang="en-US" altLang="zh-CN" sz="3600" dirty="0">
                <a:solidFill>
                  <a:prstClr val="black"/>
                </a:solidFill>
                <a:latin typeface="Cambria" panose="02040503050406030204" pitchFamily="18" charset="0"/>
                <a:ea typeface="等线" panose="02010600030101010101" charset="-122"/>
              </a:rPr>
              <a:t>are the antelopes/wildlife endangered?</a:t>
            </a:r>
            <a:endParaRPr kumimoji="0" lang="en-US" altLang="zh-CN" sz="3600" i="0" u="none" strike="noStrike" kern="1200" cap="none" normalizeH="0" baseline="0" noProof="0" dirty="0">
              <a:ln>
                <a:noFill/>
              </a:ln>
              <a:solidFill>
                <a:prstClr val="black"/>
              </a:solidFill>
              <a:effectLst/>
              <a:uLnTx/>
              <a:uFillTx/>
              <a:latin typeface="Cambria" panose="02040503050406030204" pitchFamily="18" charset="0"/>
              <a:ea typeface="等线" panose="0201060003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i="0" u="none" strike="noStrike" kern="1200" cap="none" normalizeH="0" baseline="0" noProof="0" dirty="0">
              <a:ln>
                <a:noFill/>
              </a:ln>
              <a:solidFill>
                <a:prstClr val="black"/>
              </a:solidFill>
              <a:effectLst/>
              <a:uLnTx/>
              <a:uFillTx/>
              <a:latin typeface="Cambria" panose="02040503050406030204" pitchFamily="18" charset="0"/>
              <a:ea typeface="等线" panose="02010600030101010101" charset="-122"/>
              <a:cs typeface="+mn-cs"/>
            </a:endParaRPr>
          </a:p>
          <a:p>
            <a:pPr lvl="1"/>
            <a:r>
              <a:rPr lang="en-US" altLang="zh-CN" sz="3200" b="1" dirty="0">
                <a:solidFill>
                  <a:schemeClr val="tx1">
                    <a:lumMod val="50000"/>
                    <a:lumOff val="50000"/>
                  </a:schemeClr>
                </a:solidFill>
                <a:latin typeface="Cambria" panose="02040503050406030204" pitchFamily="18" charset="0"/>
                <a:ea typeface="等线" panose="02010600030101010101" charset="-122"/>
              </a:rPr>
              <a:t>hunting/killing</a:t>
            </a:r>
          </a:p>
          <a:p>
            <a:pPr lvl="1"/>
            <a:r>
              <a:rPr lang="en-US" altLang="zh-CN" sz="3200" b="1" dirty="0">
                <a:solidFill>
                  <a:schemeClr val="tx1">
                    <a:lumMod val="50000"/>
                    <a:lumOff val="50000"/>
                  </a:schemeClr>
                </a:solidFill>
                <a:latin typeface="Cambria" panose="02040503050406030204" pitchFamily="18" charset="0"/>
                <a:ea typeface="等线" panose="02010600030101010101" charset="-122"/>
              </a:rPr>
              <a:t>n</a:t>
            </a:r>
            <a:r>
              <a:rPr kumimoji="0" lang="en-US" altLang="zh-CN" sz="3200" b="1" i="0" u="none" strike="noStrike" kern="1200" cap="none" normalizeH="0" baseline="0" noProof="0" dirty="0" err="1">
                <a:ln>
                  <a:noFill/>
                </a:ln>
                <a:solidFill>
                  <a:schemeClr val="tx1">
                    <a:lumMod val="50000"/>
                    <a:lumOff val="50000"/>
                  </a:schemeClr>
                </a:solidFill>
                <a:effectLst/>
                <a:uLnTx/>
                <a:uFillTx/>
                <a:latin typeface="Cambria" panose="02040503050406030204" pitchFamily="18" charset="0"/>
                <a:ea typeface="等线" panose="02010600030101010101" charset="-122"/>
              </a:rPr>
              <a:t>atural</a:t>
            </a:r>
            <a:r>
              <a:rPr kumimoji="0" lang="en-US" altLang="zh-CN" sz="3200" b="1" i="0" u="none" strike="noStrike" kern="1200" cap="none" normalizeH="0" baseline="0" noProof="0" dirty="0">
                <a:ln>
                  <a:noFill/>
                </a:ln>
                <a:solidFill>
                  <a:schemeClr val="tx1">
                    <a:lumMod val="50000"/>
                    <a:lumOff val="50000"/>
                  </a:schemeClr>
                </a:solidFill>
                <a:effectLst/>
                <a:uLnTx/>
                <a:uFillTx/>
                <a:latin typeface="Cambria" panose="02040503050406030204" pitchFamily="18" charset="0"/>
                <a:ea typeface="等线" panose="02010600030101010101" charset="-122"/>
              </a:rPr>
              <a:t> disasters</a:t>
            </a:r>
          </a:p>
          <a:p>
            <a:pPr lvl="1"/>
            <a:r>
              <a:rPr lang="en-US" altLang="zh-CN" sz="3200" b="1" dirty="0">
                <a:solidFill>
                  <a:schemeClr val="tx1">
                    <a:lumMod val="50000"/>
                    <a:lumOff val="50000"/>
                  </a:schemeClr>
                </a:solidFill>
                <a:latin typeface="Cambria" panose="02040503050406030204" pitchFamily="18" charset="0"/>
                <a:ea typeface="等线" panose="02010600030101010101" charset="-122"/>
              </a:rPr>
              <a:t>changing environment</a:t>
            </a:r>
          </a:p>
          <a:p>
            <a:pPr lvl="1"/>
            <a:r>
              <a:rPr lang="en-US" altLang="zh-CN" sz="3200" b="1" dirty="0">
                <a:solidFill>
                  <a:schemeClr val="tx1">
                    <a:lumMod val="50000"/>
                    <a:lumOff val="50000"/>
                  </a:schemeClr>
                </a:solidFill>
                <a:latin typeface="Cambria" panose="02040503050406030204" pitchFamily="18" charset="0"/>
                <a:ea typeface="等线" panose="02010600030101010101" charset="-122"/>
              </a:rPr>
              <a:t>p</a:t>
            </a:r>
            <a:r>
              <a:rPr kumimoji="0" lang="en-US" altLang="zh-CN" sz="3200" b="1" i="0" u="none" strike="noStrike" kern="1200" cap="none" normalizeH="0" baseline="0" noProof="0" dirty="0" err="1">
                <a:ln>
                  <a:noFill/>
                </a:ln>
                <a:solidFill>
                  <a:schemeClr val="tx1">
                    <a:lumMod val="50000"/>
                    <a:lumOff val="50000"/>
                  </a:schemeClr>
                </a:solidFill>
                <a:effectLst/>
                <a:uLnTx/>
                <a:uFillTx/>
                <a:latin typeface="Cambria" panose="02040503050406030204" pitchFamily="18" charset="0"/>
                <a:ea typeface="等线" panose="02010600030101010101" charset="-122"/>
              </a:rPr>
              <a:t>ollution</a:t>
            </a:r>
            <a:r>
              <a:rPr kumimoji="0" lang="en-US" altLang="zh-CN" sz="3200" b="1" i="0" u="none" strike="noStrike" kern="1200" cap="none" normalizeH="0" baseline="0" noProof="0" dirty="0">
                <a:ln>
                  <a:noFill/>
                </a:ln>
                <a:solidFill>
                  <a:schemeClr val="tx1">
                    <a:lumMod val="50000"/>
                    <a:lumOff val="50000"/>
                  </a:schemeClr>
                </a:solidFill>
                <a:effectLst/>
                <a:uLnTx/>
                <a:uFillTx/>
                <a:latin typeface="Cambria" panose="02040503050406030204" pitchFamily="18" charset="0"/>
                <a:ea typeface="等线" panose="02010600030101010101" charset="-122"/>
              </a:rPr>
              <a:t>/global warming</a:t>
            </a:r>
          </a:p>
          <a:p>
            <a:pPr lvl="1"/>
            <a:r>
              <a:rPr lang="en-US" altLang="zh-CN" sz="3200" b="1" dirty="0">
                <a:solidFill>
                  <a:schemeClr val="tx1">
                    <a:lumMod val="50000"/>
                    <a:lumOff val="50000"/>
                  </a:schemeClr>
                </a:solidFill>
                <a:latin typeface="Cambria" panose="02040503050406030204" pitchFamily="18" charset="0"/>
                <a:ea typeface="等线" panose="02010600030101010101" charset="-122"/>
              </a:rPr>
              <a:t>t</a:t>
            </a:r>
            <a:r>
              <a:rPr kumimoji="0" lang="en-US" altLang="zh-CN" sz="3200" b="1" i="0" u="none" strike="noStrike" kern="1200" cap="none" normalizeH="0" baseline="0" noProof="0" dirty="0">
                <a:ln>
                  <a:noFill/>
                </a:ln>
                <a:solidFill>
                  <a:schemeClr val="tx1">
                    <a:lumMod val="50000"/>
                    <a:lumOff val="50000"/>
                  </a:schemeClr>
                </a:solidFill>
                <a:effectLst/>
                <a:uLnTx/>
                <a:uFillTx/>
                <a:latin typeface="Cambria" panose="02040503050406030204" pitchFamily="18" charset="0"/>
                <a:ea typeface="等线" panose="02010600030101010101" charset="-122"/>
              </a:rPr>
              <a:t>he loss of habitats</a:t>
            </a:r>
          </a:p>
          <a:p>
            <a:pPr lvl="1"/>
            <a:r>
              <a:rPr kumimoji="0" lang="en-US" altLang="zh-CN" sz="3200" b="1" i="0" u="none" strike="noStrike" kern="1200" cap="none" normalizeH="0" baseline="0" noProof="0" dirty="0">
                <a:ln>
                  <a:noFill/>
                </a:ln>
                <a:solidFill>
                  <a:schemeClr val="tx1">
                    <a:lumMod val="50000"/>
                    <a:lumOff val="50000"/>
                  </a:schemeClr>
                </a:solidFill>
                <a:effectLst/>
                <a:uLnTx/>
                <a:uFillTx/>
                <a:latin typeface="Cambria" panose="02040503050406030204" pitchFamily="18" charset="0"/>
                <a:ea typeface="等线" panose="02010600030101010101" charset="-122"/>
              </a:rPr>
              <a:t>…</a:t>
            </a:r>
          </a:p>
        </p:txBody>
      </p:sp>
      <p:sp>
        <p:nvSpPr>
          <p:cNvPr id="9" name="平行四边形 8"/>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fade">
                                      <p:cBhvr>
                                        <p:cTn id="18" dur="500"/>
                                        <p:tgtEl>
                                          <p:spTgt spid="8">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500"/>
                                        <p:tgtEl>
                                          <p:spTgt spid="8">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0950" y="204736"/>
            <a:ext cx="11910099"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srgbClr val="70AD47">
                    <a:lumMod val="50000"/>
                  </a:srgbClr>
                </a:solidFill>
                <a:effectLst/>
                <a:uLnTx/>
                <a:uFillTx/>
                <a:latin typeface="Cambria" panose="02040503050406030204" pitchFamily="18" charset="0"/>
                <a:ea typeface="等线" panose="02010600030101010101" charset="-122"/>
                <a:cs typeface="+mn-cs"/>
              </a:rPr>
              <a:t>1. What did she learn from the elephant in Zimbabwe?</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cs typeface="+mn-cs"/>
              </a:rPr>
              <a:t>2. Why</a:t>
            </a:r>
            <a:r>
              <a:rPr kumimoji="0" lang="en-US" altLang="zh-CN" sz="2800" b="0" i="0" u="none" strike="noStrike" kern="1200" cap="none" spc="-100" normalizeH="0" noProof="0" dirty="0">
                <a:ln>
                  <a:noFill/>
                </a:ln>
                <a:solidFill>
                  <a:srgbClr val="CC6600"/>
                </a:solidFill>
                <a:effectLst/>
                <a:uLnTx/>
                <a:uFillTx/>
                <a:latin typeface="Cambria" panose="02040503050406030204" pitchFamily="18" charset="0"/>
                <a:ea typeface="等线" panose="02010600030101010101" charset="-122"/>
                <a:cs typeface="+mn-cs"/>
              </a:rPr>
              <a:t> </a:t>
            </a:r>
            <a:r>
              <a:rPr lang="en-US" altLang="zh-CN" sz="2800" spc="-100" dirty="0">
                <a:solidFill>
                  <a:srgbClr val="CC6600"/>
                </a:solidFill>
                <a:latin typeface="Cambria" panose="02040503050406030204" pitchFamily="18" charset="0"/>
                <a:ea typeface="等线" panose="02010600030101010101" charset="-122"/>
              </a:rPr>
              <a:t>was the government’s measure effective</a:t>
            </a:r>
            <a:r>
              <a:rPr kumimoji="0" lang="en-US" altLang="zh-CN" sz="28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cs typeface="+mn-cs"/>
              </a:rPr>
              <a:t>?</a:t>
            </a:r>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2800" spc="-100" dirty="0">
              <a:solidFill>
                <a:srgbClr val="000099"/>
              </a:solidFill>
              <a:latin typeface="Cambria" panose="02040503050406030204" pitchFamily="18" charset="0"/>
              <a:ea typeface="等线" panose="02010600030101010101"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srgbClr val="000099"/>
                </a:solidFill>
                <a:effectLst/>
                <a:uLnTx/>
                <a:uFillTx/>
                <a:latin typeface="Cambria" panose="02040503050406030204" pitchFamily="18" charset="0"/>
                <a:ea typeface="等线" panose="02010600030101010101" charset="-122"/>
                <a:cs typeface="+mn-cs"/>
              </a:rPr>
              <a:t>3. What’s</a:t>
            </a:r>
            <a:r>
              <a:rPr kumimoji="0" lang="en-US" altLang="zh-CN" sz="2800" b="0" i="0" u="none" strike="noStrike" kern="1200" cap="none" spc="-100" normalizeH="0" noProof="0" dirty="0">
                <a:ln>
                  <a:noFill/>
                </a:ln>
                <a:solidFill>
                  <a:srgbClr val="000099"/>
                </a:solidFill>
                <a:effectLst/>
                <a:uLnTx/>
                <a:uFillTx/>
                <a:latin typeface="Cambria" panose="02040503050406030204" pitchFamily="18" charset="0"/>
                <a:ea typeface="等线" panose="02010600030101010101" charset="-122"/>
                <a:cs typeface="+mn-cs"/>
              </a:rPr>
              <a:t> your feeling after reading the underlined sentence</a:t>
            </a:r>
            <a:r>
              <a:rPr kumimoji="0" lang="en-US" altLang="zh-CN" sz="2800" b="0" i="0" u="none" strike="noStrike" kern="1200" cap="none" spc="-100" normalizeH="0" baseline="0" noProof="0" dirty="0">
                <a:ln>
                  <a:noFill/>
                </a:ln>
                <a:solidFill>
                  <a:srgbClr val="000099"/>
                </a:solidFill>
                <a:effectLst/>
                <a:uLnTx/>
                <a:uFillTx/>
                <a:latin typeface="Cambria" panose="02040503050406030204" pitchFamily="18" charset="0"/>
                <a:ea typeface="等线" panose="02010600030101010101" charset="-122"/>
                <a:cs typeface="+mn-cs"/>
              </a:rPr>
              <a:t>?</a:t>
            </a:r>
          </a:p>
        </p:txBody>
      </p:sp>
      <p:sp>
        <p:nvSpPr>
          <p:cNvPr id="16" name="矩形 15"/>
          <p:cNvSpPr/>
          <p:nvPr/>
        </p:nvSpPr>
        <p:spPr>
          <a:xfrm>
            <a:off x="227153" y="3380125"/>
            <a:ext cx="11566203" cy="3272691"/>
          </a:xfrm>
          <a:prstGeom prst="rect">
            <a:avLst/>
          </a:prstGeom>
        </p:spPr>
        <p:txBody>
          <a:bodyPr wrap="square">
            <a:spAutoFit/>
          </a:bodyPr>
          <a:lstStyle/>
          <a:p>
            <a:pPr lvl="0" algn="just">
              <a:lnSpc>
                <a:spcPts val="3100"/>
              </a:lnSpc>
            </a:pPr>
            <a:r>
              <a:rPr lang="en-US" altLang="zh-CN" sz="2700" i="1" spc="-100" dirty="0">
                <a:solidFill>
                  <a:prstClr val="black">
                    <a:lumMod val="50000"/>
                    <a:lumOff val="50000"/>
                  </a:prstClr>
                </a:solidFill>
                <a:latin typeface="Cambria" panose="02040503050406030204" pitchFamily="18" charset="0"/>
              </a:rPr>
              <a:t>The flying carpet traveled so fast that next minute they were in Zimbabwe. Daisy turned around and found that she was being watched by and elephant. “Have you come to take my photo?” it asked. In relief Daisy burst into laughter. “Don’t laugh,” said the elephant, “We used to be an endangered species. Farmers hunted us without mercy. They said we destroyed their farms, and money from tourists only went to the large tour companies. So the government decided to help. They allowed tourists to hunt only a certain number of animals if they paid the farmers. Now the farmers are happy and our numbers are increasing. So good things are being done here to save local wildlife.”</a:t>
            </a:r>
            <a:endParaRPr kumimoji="0" lang="zh-CN" altLang="en-US" sz="27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endParaRPr>
          </a:p>
        </p:txBody>
      </p:sp>
      <p:cxnSp>
        <p:nvCxnSpPr>
          <p:cNvPr id="17" name="直接连接符 16"/>
          <p:cNvCxnSpPr/>
          <p:nvPr/>
        </p:nvCxnSpPr>
        <p:spPr>
          <a:xfrm flipV="1">
            <a:off x="291218" y="2530493"/>
            <a:ext cx="11499791" cy="11724"/>
          </a:xfrm>
          <a:prstGeom prst="line">
            <a:avLst/>
          </a:prstGeom>
          <a:noFill/>
          <a:ln w="28575" cap="flat" cmpd="sng" algn="ctr">
            <a:solidFill>
              <a:srgbClr val="0070C0"/>
            </a:solidFill>
            <a:prstDash val="sysDash"/>
            <a:miter lim="800000"/>
          </a:ln>
          <a:effectLst/>
        </p:spPr>
      </p:cxnSp>
      <p:sp>
        <p:nvSpPr>
          <p:cNvPr id="34" name="矩形 33"/>
          <p:cNvSpPr/>
          <p:nvPr/>
        </p:nvSpPr>
        <p:spPr>
          <a:xfrm>
            <a:off x="291218" y="2730787"/>
            <a:ext cx="11499791" cy="584775"/>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Daisy learnt elephants _____________________________________________________. </a:t>
            </a:r>
          </a:p>
        </p:txBody>
      </p:sp>
      <p:sp>
        <p:nvSpPr>
          <p:cNvPr id="35" name="矩形 34"/>
          <p:cNvSpPr/>
          <p:nvPr/>
        </p:nvSpPr>
        <p:spPr>
          <a:xfrm>
            <a:off x="4350376" y="2672282"/>
            <a:ext cx="726954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i="0" u="none" strike="noStrike" kern="1200" cap="none" spc="-100" normalizeH="0" noProof="0" dirty="0">
                <a:ln>
                  <a:noFill/>
                </a:ln>
                <a:solidFill>
                  <a:prstClr val="white"/>
                </a:solidFill>
                <a:effectLst/>
                <a:uLnTx/>
                <a:uFillTx/>
                <a:latin typeface="Cambria" panose="02040503050406030204" pitchFamily="18" charset="0"/>
                <a:ea typeface="等线" panose="02010600030101010101" charset="-122"/>
                <a:cs typeface="+mn-cs"/>
              </a:rPr>
              <a:t>are being protected and leading a happy life</a:t>
            </a:r>
          </a:p>
        </p:txBody>
      </p:sp>
      <p:sp>
        <p:nvSpPr>
          <p:cNvPr id="10" name="矩形 9"/>
          <p:cNvSpPr/>
          <p:nvPr/>
        </p:nvSpPr>
        <p:spPr>
          <a:xfrm>
            <a:off x="224806" y="3391399"/>
            <a:ext cx="11566203" cy="3272691"/>
          </a:xfrm>
          <a:prstGeom prst="rect">
            <a:avLst/>
          </a:prstGeom>
        </p:spPr>
        <p:txBody>
          <a:bodyPr wrap="square">
            <a:spAutoFit/>
          </a:bodyPr>
          <a:lstStyle/>
          <a:p>
            <a:pPr lvl="0" algn="just">
              <a:lnSpc>
                <a:spcPts val="3100"/>
              </a:lnSpc>
            </a:pPr>
            <a:r>
              <a:rPr lang="en-US" altLang="zh-CN" sz="2700" i="1" spc="-100" dirty="0">
                <a:solidFill>
                  <a:prstClr val="black">
                    <a:lumMod val="50000"/>
                    <a:lumOff val="50000"/>
                  </a:prstClr>
                </a:solidFill>
                <a:latin typeface="Cambria" panose="02040503050406030204" pitchFamily="18" charset="0"/>
              </a:rPr>
              <a:t>The flying carpet traveled so fast that next minute they were in Zimbabwe. Daisy turned around and found that she was being watched by and elephant. “Have you come to take my photo?” it asked. In relief Daisy burst into laughter. “Don’t laugh,” said the elephant, “</a:t>
            </a:r>
            <a:r>
              <a:rPr lang="en-US" altLang="zh-CN" sz="2700" i="1" spc="-100" dirty="0">
                <a:solidFill>
                  <a:schemeClr val="accent6">
                    <a:lumMod val="50000"/>
                  </a:schemeClr>
                </a:solidFill>
                <a:latin typeface="Cambria" panose="02040503050406030204" pitchFamily="18" charset="0"/>
              </a:rPr>
              <a:t>We used to be an endangered species. Farmers hunted us without mercy. </a:t>
            </a:r>
            <a:r>
              <a:rPr lang="en-US" altLang="zh-CN" sz="2700" i="1" spc="-100" dirty="0">
                <a:solidFill>
                  <a:prstClr val="black">
                    <a:lumMod val="50000"/>
                    <a:lumOff val="50000"/>
                  </a:prstClr>
                </a:solidFill>
                <a:latin typeface="Cambria" panose="02040503050406030204" pitchFamily="18" charset="0"/>
              </a:rPr>
              <a:t>They said we destroyed their farms, and money from tourists only went to the large tour companies. So </a:t>
            </a:r>
            <a:r>
              <a:rPr lang="en-US" altLang="zh-CN" sz="2700" i="1" spc="-100" dirty="0">
                <a:solidFill>
                  <a:schemeClr val="accent6">
                    <a:lumMod val="50000"/>
                  </a:schemeClr>
                </a:solidFill>
                <a:latin typeface="Cambria" panose="02040503050406030204" pitchFamily="18" charset="0"/>
              </a:rPr>
              <a:t>the government </a:t>
            </a:r>
            <a:r>
              <a:rPr lang="en-US" altLang="zh-CN" sz="2700" i="1" spc="-100" dirty="0">
                <a:solidFill>
                  <a:prstClr val="black">
                    <a:lumMod val="50000"/>
                    <a:lumOff val="50000"/>
                  </a:prstClr>
                </a:solidFill>
                <a:latin typeface="Cambria" panose="02040503050406030204" pitchFamily="18" charset="0"/>
              </a:rPr>
              <a:t>decided to help. They </a:t>
            </a:r>
            <a:r>
              <a:rPr lang="en-US" altLang="zh-CN" sz="2700" i="1" spc="-100" dirty="0">
                <a:solidFill>
                  <a:schemeClr val="accent6">
                    <a:lumMod val="50000"/>
                  </a:schemeClr>
                </a:solidFill>
                <a:latin typeface="Cambria" panose="02040503050406030204" pitchFamily="18" charset="0"/>
              </a:rPr>
              <a:t>allowed tourists to hunt only a certain number of animals if they paid the farmers.</a:t>
            </a:r>
            <a:r>
              <a:rPr lang="en-US" altLang="zh-CN" sz="2700" i="1" spc="-100" dirty="0">
                <a:solidFill>
                  <a:prstClr val="black">
                    <a:lumMod val="50000"/>
                    <a:lumOff val="50000"/>
                  </a:prstClr>
                </a:solidFill>
                <a:latin typeface="Cambria" panose="02040503050406030204" pitchFamily="18" charset="0"/>
              </a:rPr>
              <a:t> Now the farmers are happy and </a:t>
            </a:r>
            <a:r>
              <a:rPr lang="en-US" altLang="zh-CN" sz="2700" i="1" spc="-100" dirty="0">
                <a:solidFill>
                  <a:schemeClr val="accent6">
                    <a:lumMod val="50000"/>
                  </a:schemeClr>
                </a:solidFill>
                <a:latin typeface="Cambria" panose="02040503050406030204" pitchFamily="18" charset="0"/>
              </a:rPr>
              <a:t>our numbers are increasing. </a:t>
            </a:r>
            <a:r>
              <a:rPr lang="en-US" altLang="zh-CN" sz="2700" i="1" spc="-100" dirty="0">
                <a:solidFill>
                  <a:prstClr val="black">
                    <a:lumMod val="50000"/>
                    <a:lumOff val="50000"/>
                  </a:prstClr>
                </a:solidFill>
                <a:latin typeface="Cambria" panose="02040503050406030204" pitchFamily="18" charset="0"/>
              </a:rPr>
              <a:t>So </a:t>
            </a:r>
            <a:r>
              <a:rPr lang="en-US" altLang="zh-CN" sz="2700" i="1" spc="-100" dirty="0">
                <a:solidFill>
                  <a:schemeClr val="accent6">
                    <a:lumMod val="50000"/>
                  </a:schemeClr>
                </a:solidFill>
                <a:latin typeface="Cambria" panose="02040503050406030204" pitchFamily="18" charset="0"/>
              </a:rPr>
              <a:t>good things are being done here to save local wildlife</a:t>
            </a:r>
            <a:r>
              <a:rPr lang="en-US" altLang="zh-CN" sz="2700" i="1" spc="-100" dirty="0">
                <a:solidFill>
                  <a:prstClr val="black">
                    <a:lumMod val="50000"/>
                    <a:lumOff val="50000"/>
                  </a:prstClr>
                </a:solidFill>
                <a:latin typeface="Cambria" panose="02040503050406030204" pitchFamily="18" charset="0"/>
              </a:rPr>
              <a:t>.”</a:t>
            </a:r>
            <a:endParaRPr kumimoji="0" lang="zh-CN" altLang="en-US" sz="27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endParaRPr>
          </a:p>
        </p:txBody>
      </p:sp>
      <p:cxnSp>
        <p:nvCxnSpPr>
          <p:cNvPr id="24" name="直接连接符 23"/>
          <p:cNvCxnSpPr/>
          <p:nvPr/>
        </p:nvCxnSpPr>
        <p:spPr>
          <a:xfrm>
            <a:off x="291218" y="4613140"/>
            <a:ext cx="1467728"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758946" y="4219244"/>
            <a:ext cx="9931306"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61613" y="1100540"/>
            <a:ext cx="11229396" cy="461665"/>
          </a:xfrm>
          <a:prstGeom prst="rect">
            <a:avLst/>
          </a:prstGeom>
          <a:solidFill>
            <a:srgbClr val="CC6600"/>
          </a:solidFill>
        </p:spPr>
        <p:txBody>
          <a:bodyPr wrap="square">
            <a:spAutoFit/>
          </a:bodyPr>
          <a:lstStyle/>
          <a:p>
            <a:pPr lvl="0">
              <a:defRPr/>
            </a:pPr>
            <a:r>
              <a:rPr lang="en-US" altLang="zh-CN" sz="2400" dirty="0">
                <a:solidFill>
                  <a:schemeClr val="bg1"/>
                </a:solidFill>
                <a:latin typeface="Cambria" panose="02040503050406030204" pitchFamily="18" charset="0"/>
              </a:rPr>
              <a:t>Tourists pay the farmers. → Farmers reduce hunting. → Elephants’ numbers increase.</a:t>
            </a:r>
          </a:p>
        </p:txBody>
      </p:sp>
      <p:sp>
        <p:nvSpPr>
          <p:cNvPr id="8" name="矩形 7"/>
          <p:cNvSpPr/>
          <p:nvPr/>
        </p:nvSpPr>
        <p:spPr>
          <a:xfrm>
            <a:off x="527603" y="1966915"/>
            <a:ext cx="11263406" cy="461665"/>
          </a:xfrm>
          <a:prstGeom prst="rect">
            <a:avLst/>
          </a:prstGeom>
          <a:solidFill>
            <a:srgbClr val="0000CC"/>
          </a:solidFill>
        </p:spPr>
        <p:txBody>
          <a:bodyPr wrap="square">
            <a:spAutoFit/>
          </a:bodyPr>
          <a:lstStyle/>
          <a:p>
            <a:r>
              <a:rPr lang="en-US" altLang="zh-CN" sz="2400" spc="-30" dirty="0">
                <a:solidFill>
                  <a:schemeClr val="bg1"/>
                </a:solidFill>
                <a:latin typeface="Cambria" panose="02040503050406030204" pitchFamily="18" charset="0"/>
              </a:rPr>
              <a:t>Funny/Entertaining. An elephant could speak just like humans, which was pure magic.</a:t>
            </a:r>
            <a:endParaRPr lang="zh-CN" altLang="en-US" sz="2400" spc="-30" dirty="0">
              <a:solidFill>
                <a:schemeClr val="bg1"/>
              </a:solidFill>
            </a:endParaRPr>
          </a:p>
        </p:txBody>
      </p:sp>
      <p:sp>
        <p:nvSpPr>
          <p:cNvPr id="9" name="矩形: 圆角 8"/>
          <p:cNvSpPr/>
          <p:nvPr/>
        </p:nvSpPr>
        <p:spPr>
          <a:xfrm>
            <a:off x="4231917" y="1089266"/>
            <a:ext cx="3238027" cy="461665"/>
          </a:xfrm>
          <a:prstGeom prst="roundRect">
            <a:avLst/>
          </a:prstGeom>
          <a:solidFill>
            <a:schemeClr val="bg1"/>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284337">
            <a:off x="8537495" y="400588"/>
            <a:ext cx="3334117" cy="691033"/>
          </a:xfrm>
          <a:prstGeom prst="rect">
            <a:avLst/>
          </a:prstGeom>
          <a:solidFill>
            <a:srgbClr val="E9E065"/>
          </a:solidFill>
          <a:ln w="76200" cmpd="thinThick">
            <a:noFill/>
            <a:rou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defTabSz="1097280">
              <a:spcBef>
                <a:spcPct val="0"/>
              </a:spcBef>
            </a:pPr>
            <a:r>
              <a:rPr lang="en-US" altLang="zh-CN" sz="3600" b="1" dirty="0">
                <a:solidFill>
                  <a:prstClr val="black"/>
                </a:solidFill>
                <a:latin typeface="Cambria" panose="02040503050406030204"/>
                <a:ea typeface="微软雅黑" panose="020B0503020204020204" charset="-122"/>
              </a:rPr>
              <a:t>Money counts.</a:t>
            </a:r>
          </a:p>
        </p:txBody>
      </p:sp>
      <p:sp>
        <p:nvSpPr>
          <p:cNvPr id="22" name="矩形 21"/>
          <p:cNvSpPr/>
          <p:nvPr/>
        </p:nvSpPr>
        <p:spPr>
          <a:xfrm rot="21389533">
            <a:off x="6970027" y="5720154"/>
            <a:ext cx="4728590" cy="691033"/>
          </a:xfrm>
          <a:prstGeom prst="rect">
            <a:avLst/>
          </a:prstGeom>
          <a:solidFill>
            <a:srgbClr val="E9E065"/>
          </a:solidFill>
          <a:ln w="76200" cmpd="thinThick">
            <a:noFill/>
            <a:rou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defTabSz="1097280">
              <a:spcBef>
                <a:spcPct val="0"/>
              </a:spcBef>
            </a:pPr>
            <a:r>
              <a:rPr lang="en-US" altLang="zh-CN" sz="3600" b="1" dirty="0">
                <a:solidFill>
                  <a:prstClr val="black"/>
                </a:solidFill>
                <a:latin typeface="Cambria" panose="02040503050406030204"/>
                <a:ea typeface="微软雅黑" panose="020B0503020204020204" charset="-122"/>
              </a:rPr>
              <a:t>a win-win situation</a:t>
            </a: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4" fill="hold" grpId="1" nodeType="clickEffect">
                                  <p:stCondLst>
                                    <p:cond delay="0"/>
                                  </p:stCondLst>
                                  <p:childTnLst>
                                    <p:animEffect transition="out" filter="wipe(dow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5">
                                            <p:txEl>
                                              <p:pRg st="3" end="3"/>
                                            </p:txEl>
                                          </p:spTgt>
                                        </p:tgtEl>
                                        <p:attrNameLst>
                                          <p:attrName>style.visibility</p:attrName>
                                        </p:attrNameLst>
                                      </p:cBhvr>
                                      <p:to>
                                        <p:strVal val="visible"/>
                                      </p:to>
                                    </p:set>
                                    <p:animEffect transition="in" filter="fade">
                                      <p:cBhvr>
                                        <p:cTn id="40" dur="500"/>
                                        <p:tgtEl>
                                          <p:spTgt spid="15">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10" grpId="0"/>
      <p:bldP spid="7" grpId="0" animBg="1"/>
      <p:bldP spid="8" grpId="0" animBg="1"/>
      <p:bldP spid="9" grpId="0" animBg="1"/>
      <p:bldP spid="9" grpId="1"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p:cNvSpPr/>
          <p:nvPr/>
        </p:nvSpPr>
        <p:spPr>
          <a:xfrm>
            <a:off x="1312842" y="261486"/>
            <a:ext cx="3301362"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p:cNvSpPr>
            <a:spLocks noChangeArrowheads="1"/>
          </p:cNvSpPr>
          <p:nvPr/>
        </p:nvSpPr>
        <p:spPr bwMode="auto">
          <a:xfrm>
            <a:off x="1542775" y="384324"/>
            <a:ext cx="284149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cs"/>
                <a:sym typeface="Arial" panose="020B0604020202020204"/>
              </a:rPr>
              <a:t>Further thinking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pic>
        <p:nvPicPr>
          <p:cNvPr id="7" name="图片 6"/>
          <p:cNvPicPr>
            <a:picLocks noChangeAspect="1"/>
          </p:cNvPicPr>
          <p:nvPr/>
        </p:nvPicPr>
        <p:blipFill>
          <a:blip r:embed="rId2"/>
          <a:stretch>
            <a:fillRect/>
          </a:stretch>
        </p:blipFill>
        <p:spPr>
          <a:xfrm>
            <a:off x="445266" y="313984"/>
            <a:ext cx="756285" cy="594360"/>
          </a:xfrm>
          <a:prstGeom prst="rect">
            <a:avLst/>
          </a:prstGeom>
        </p:spPr>
      </p:pic>
      <p:sp>
        <p:nvSpPr>
          <p:cNvPr id="8" name="矩形 7"/>
          <p:cNvSpPr/>
          <p:nvPr/>
        </p:nvSpPr>
        <p:spPr>
          <a:xfrm>
            <a:off x="445266" y="1582023"/>
            <a:ext cx="10121134" cy="39087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cs typeface="+mn-cs"/>
              </a:rPr>
              <a:t>Can you think of other protective measures?</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prstClr val="black"/>
              </a:solidFill>
              <a:effectLst/>
              <a:uLnTx/>
              <a:uFillTx/>
              <a:latin typeface="Cambria" panose="02040503050406030204" pitchFamily="18" charset="0"/>
              <a:ea typeface="等线" panose="02010600030101010101" charset="-122"/>
              <a:cs typeface="+mn-cs"/>
            </a:endParaRPr>
          </a:p>
          <a:p>
            <a:pPr lvl="1"/>
            <a:r>
              <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rPr>
              <a:t>stop overhunting/reduce hunting</a:t>
            </a:r>
          </a:p>
          <a:p>
            <a:pPr lvl="1"/>
            <a:r>
              <a:rPr lang="en-US" altLang="zh-CN" sz="3200" b="1" dirty="0">
                <a:solidFill>
                  <a:prstClr val="black">
                    <a:lumMod val="50000"/>
                    <a:lumOff val="50000"/>
                  </a:prstClr>
                </a:solidFill>
                <a:latin typeface="Cambria" panose="02040503050406030204" pitchFamily="18" charset="0"/>
              </a:rPr>
              <a:t>raise people’s awareness to protect…</a:t>
            </a:r>
          </a:p>
          <a:p>
            <a:pPr lvl="1"/>
            <a:r>
              <a:rPr lang="en-US" altLang="zh-CN" sz="3200" b="1" dirty="0">
                <a:solidFill>
                  <a:prstClr val="black">
                    <a:lumMod val="50000"/>
                    <a:lumOff val="50000"/>
                  </a:prstClr>
                </a:solidFill>
                <a:latin typeface="Cambria" panose="02040503050406030204" pitchFamily="18" charset="0"/>
                <a:ea typeface="等线" panose="02010600030101010101" charset="-122"/>
              </a:rPr>
              <a:t>m</a:t>
            </a:r>
            <a:r>
              <a:rPr kumimoji="0" lang="en-US" altLang="zh-CN" sz="3200" b="1" i="0" u="none" strike="noStrike" kern="1200" cap="none" spc="0" normalizeH="0" baseline="0" noProof="0" dirty="0" err="1">
                <a:ln>
                  <a:noFill/>
                </a:ln>
                <a:solidFill>
                  <a:prstClr val="black">
                    <a:lumMod val="50000"/>
                    <a:lumOff val="50000"/>
                  </a:prstClr>
                </a:solidFill>
                <a:effectLst/>
                <a:uLnTx/>
                <a:uFillTx/>
                <a:latin typeface="Cambria" panose="02040503050406030204" pitchFamily="18" charset="0"/>
                <a:ea typeface="等线" panose="02010600030101010101" charset="-122"/>
              </a:rPr>
              <a:t>ake</a:t>
            </a:r>
            <a:r>
              <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rPr>
              <a:t> laws to protect wildlife/punish those…</a:t>
            </a:r>
          </a:p>
          <a:p>
            <a:pPr lvl="1"/>
            <a:r>
              <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rPr>
              <a:t>set up nature reserves</a:t>
            </a:r>
          </a:p>
          <a:p>
            <a:pPr lvl="1"/>
            <a:r>
              <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rPr>
              <a:t>publicize the knowledge about wildlife protection</a:t>
            </a:r>
          </a:p>
          <a:p>
            <a:pPr lvl="1"/>
            <a:r>
              <a:rPr kumimoji="0" lang="en-US" altLang="zh-CN" sz="3200" b="1" i="0" u="none" strike="noStrike" kern="1200" cap="none" spc="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rPr>
              <a:t>…</a:t>
            </a:r>
          </a:p>
        </p:txBody>
      </p:sp>
      <p:sp>
        <p:nvSpPr>
          <p:cNvPr id="9" name="平行四边形 8"/>
          <p:cNvSpPr/>
          <p:nvPr/>
        </p:nvSpPr>
        <p:spPr>
          <a:xfrm>
            <a:off x="4474943"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500"/>
                                        <p:tgtEl>
                                          <p:spTgt spid="8">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animEffect transition="in" filter="fade">
                                      <p:cBhvr>
                                        <p:cTn id="15" dur="500"/>
                                        <p:tgtEl>
                                          <p:spTgt spid="8">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fade">
                                      <p:cBhvr>
                                        <p:cTn id="18" dur="500"/>
                                        <p:tgtEl>
                                          <p:spTgt spid="8">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500"/>
                                        <p:tgtEl>
                                          <p:spTgt spid="8">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7" end="7"/>
                                            </p:txEl>
                                          </p:spTgt>
                                        </p:tgtEl>
                                        <p:attrNameLst>
                                          <p:attrName>style.visibility</p:attrName>
                                        </p:attrNameLst>
                                      </p:cBhvr>
                                      <p:to>
                                        <p:strVal val="visible"/>
                                      </p:to>
                                    </p:set>
                                    <p:animEffect transition="in" filter="fade">
                                      <p:cBhvr>
                                        <p:cTn id="24"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0950" y="215810"/>
            <a:ext cx="11910099"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srgbClr val="70AD47">
                    <a:lumMod val="50000"/>
                  </a:srgbClr>
                </a:solidFill>
                <a:effectLst/>
                <a:uLnTx/>
                <a:uFillTx/>
                <a:latin typeface="Cambria" panose="02040503050406030204" pitchFamily="18" charset="0"/>
                <a:ea typeface="等线" panose="02010600030101010101" charset="-122"/>
                <a:cs typeface="+mn-cs"/>
              </a:rPr>
              <a:t>1. What did she learn from the monkey?</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srgbClr val="CC6600"/>
                </a:solidFill>
                <a:effectLst/>
                <a:uLnTx/>
                <a:uFillTx/>
                <a:latin typeface="Cambria" panose="02040503050406030204" pitchFamily="18" charset="0"/>
                <a:ea typeface="等线" panose="02010600030101010101" charset="-122"/>
                <a:cs typeface="+mn-cs"/>
              </a:rPr>
              <a:t>2. What would she do for monkeys?</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100" normalizeH="0" baseline="0" noProof="0" dirty="0">
                <a:ln>
                  <a:noFill/>
                </a:ln>
                <a:solidFill>
                  <a:srgbClr val="000099"/>
                </a:solidFill>
                <a:effectLst/>
                <a:uLnTx/>
                <a:uFillTx/>
                <a:latin typeface="Cambria" panose="02040503050406030204" pitchFamily="18" charset="0"/>
                <a:ea typeface="等线" panose="02010600030101010101" charset="-122"/>
                <a:cs typeface="+mn-cs"/>
              </a:rPr>
              <a:t>3. How did the monkey prove </a:t>
            </a:r>
            <a:r>
              <a:rPr kumimoji="0" lang="en-US" altLang="zh-CN" sz="2800" b="0" i="1" u="none" strike="noStrike" kern="1200" cap="none" spc="-100" normalizeH="0" baseline="0" noProof="0" dirty="0">
                <a:ln>
                  <a:noFill/>
                </a:ln>
                <a:solidFill>
                  <a:srgbClr val="000099"/>
                </a:solidFill>
                <a:effectLst/>
                <a:uLnTx/>
                <a:uFillTx/>
                <a:latin typeface="Cambria" panose="02040503050406030204" pitchFamily="18" charset="0"/>
                <a:ea typeface="等线" panose="02010600030101010101" charset="-122"/>
                <a:cs typeface="+mn-cs"/>
              </a:rPr>
              <a:t>“No rainforest, no animals, no drugs.”</a:t>
            </a:r>
            <a:r>
              <a:rPr kumimoji="0" lang="en-US" altLang="zh-CN" sz="2800" b="0" i="0" u="none" strike="noStrike" kern="1200" cap="none" spc="-100" normalizeH="0" baseline="0" noProof="0" dirty="0">
                <a:ln>
                  <a:noFill/>
                </a:ln>
                <a:solidFill>
                  <a:srgbClr val="000099"/>
                </a:solidFill>
                <a:effectLst/>
                <a:uLnTx/>
                <a:uFillTx/>
                <a:latin typeface="Cambria" panose="02040503050406030204" pitchFamily="18" charset="0"/>
                <a:ea typeface="等线" panose="02010600030101010101" charset="-122"/>
                <a:cs typeface="+mn-cs"/>
              </a:rPr>
              <a:t>?</a:t>
            </a:r>
          </a:p>
          <a:p>
            <a:pPr lvl="0"/>
            <a:r>
              <a:rPr lang="en-US" altLang="zh-CN" sz="2800" spc="-100" dirty="0">
                <a:latin typeface="Cambria" panose="02040503050406030204" pitchFamily="18" charset="0"/>
                <a:ea typeface="等线" panose="02010600030101010101" charset="-122"/>
              </a:rPr>
              <a:t>4. How do you understand the sentence </a:t>
            </a:r>
            <a:r>
              <a:rPr lang="en-US" altLang="zh-CN" sz="2800" i="1" spc="-100" dirty="0">
                <a:latin typeface="Cambria" panose="02040503050406030204" pitchFamily="18" charset="0"/>
              </a:rPr>
              <a:t>“No rainforest, no animals, no drugs.”</a:t>
            </a:r>
            <a:r>
              <a:rPr lang="en-US" altLang="zh-CN" sz="2800" spc="-100" dirty="0">
                <a:latin typeface="Cambria" panose="02040503050406030204" pitchFamily="18" charset="0"/>
              </a:rPr>
              <a:t>?</a:t>
            </a:r>
            <a:endParaRPr kumimoji="0" lang="en-US" altLang="zh-CN" sz="2800" b="0" i="0" u="none" strike="noStrike" kern="1200" cap="none" spc="-100" normalizeH="0" baseline="0" noProof="0" dirty="0">
              <a:ln>
                <a:noFill/>
              </a:ln>
              <a:effectLst/>
              <a:uLnTx/>
              <a:uFillTx/>
              <a:latin typeface="Cambria" panose="02040503050406030204" pitchFamily="18" charset="0"/>
              <a:ea typeface="等线" panose="02010600030101010101" charset="-122"/>
            </a:endParaRPr>
          </a:p>
        </p:txBody>
      </p:sp>
      <p:sp>
        <p:nvSpPr>
          <p:cNvPr id="16" name="矩形 15"/>
          <p:cNvSpPr/>
          <p:nvPr/>
        </p:nvSpPr>
        <p:spPr>
          <a:xfrm>
            <a:off x="199569" y="3766483"/>
            <a:ext cx="11566203" cy="2875146"/>
          </a:xfrm>
          <a:prstGeom prst="rect">
            <a:avLst/>
          </a:prstGeom>
        </p:spPr>
        <p:txBody>
          <a:bodyPr wrap="square">
            <a:spAutoFit/>
          </a:bodyPr>
          <a:lstStyle/>
          <a:p>
            <a:pPr lvl="0" algn="just">
              <a:lnSpc>
                <a:spcPts val="3100"/>
              </a:lnSpc>
            </a:pPr>
            <a:r>
              <a:rPr lang="en-US" altLang="zh-CN" sz="2700" i="1" spc="-100" dirty="0">
                <a:solidFill>
                  <a:prstClr val="black">
                    <a:lumMod val="50000"/>
                    <a:lumOff val="50000"/>
                  </a:prstClr>
                </a:solidFill>
                <a:latin typeface="Cambria" panose="02040503050406030204" pitchFamily="18" charset="0"/>
              </a:rPr>
              <a:t>Daisy smiled, “That’s good news. It shows the importance of wildlife protection, but I’d like to help as the WWF suggests.” The carpet rose again and almost at once they were in a thick rainforest. A monkey watched them as it rubbed itself. “What are you doing?” asked Daisy. “I’m protecting myself from mosquitoes,” it replied. “When I find a millipede insect, I rub it over my body. It contains a powerful drug which affects mosquitoes. You should pay more attention to the rainforest where I live and appreciate how the animals live together. No rainforest, no animals, no drugs.”</a:t>
            </a:r>
            <a:endParaRPr kumimoji="0" lang="zh-CN" altLang="en-US" sz="27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endParaRPr>
          </a:p>
        </p:txBody>
      </p:sp>
      <p:cxnSp>
        <p:nvCxnSpPr>
          <p:cNvPr id="17" name="直接连接符 16"/>
          <p:cNvCxnSpPr/>
          <p:nvPr/>
        </p:nvCxnSpPr>
        <p:spPr>
          <a:xfrm flipV="1">
            <a:off x="253494" y="2942274"/>
            <a:ext cx="11499791" cy="11724"/>
          </a:xfrm>
          <a:prstGeom prst="line">
            <a:avLst/>
          </a:prstGeom>
          <a:noFill/>
          <a:ln w="28575" cap="flat" cmpd="sng" algn="ctr">
            <a:solidFill>
              <a:srgbClr val="0070C0"/>
            </a:solidFill>
            <a:prstDash val="sysDash"/>
            <a:miter lim="800000"/>
          </a:ln>
          <a:effectLst/>
        </p:spPr>
      </p:cxnSp>
      <p:sp>
        <p:nvSpPr>
          <p:cNvPr id="34" name="矩形 33"/>
          <p:cNvSpPr/>
          <p:nvPr/>
        </p:nvSpPr>
        <p:spPr>
          <a:xfrm>
            <a:off x="263634" y="3086779"/>
            <a:ext cx="11499791" cy="584775"/>
          </a:xfrm>
          <a:prstGeom prst="rect">
            <a:avLst/>
          </a:prstGeom>
          <a:solidFill>
            <a:srgbClr val="0070C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Daisy learnt monkeys ____________________________________________. </a:t>
            </a:r>
          </a:p>
        </p:txBody>
      </p:sp>
      <p:sp>
        <p:nvSpPr>
          <p:cNvPr id="35" name="矩形 34"/>
          <p:cNvSpPr/>
          <p:nvPr/>
        </p:nvSpPr>
        <p:spPr>
          <a:xfrm>
            <a:off x="4206791" y="3028511"/>
            <a:ext cx="5879745"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100" normalizeH="0" baseline="0" noProof="0" dirty="0">
                <a:ln>
                  <a:noFill/>
                </a:ln>
                <a:solidFill>
                  <a:prstClr val="white"/>
                </a:solidFill>
                <a:effectLst/>
                <a:uLnTx/>
                <a:uFillTx/>
                <a:latin typeface="Cambria" panose="02040503050406030204" pitchFamily="18" charset="0"/>
                <a:ea typeface="等线" panose="02010600030101010101" charset="-122"/>
                <a:cs typeface="+mn-cs"/>
              </a:rPr>
              <a:t>are in need of habitat (living place)</a:t>
            </a:r>
          </a:p>
        </p:txBody>
      </p:sp>
      <p:sp>
        <p:nvSpPr>
          <p:cNvPr id="10" name="矩形 9"/>
          <p:cNvSpPr/>
          <p:nvPr/>
        </p:nvSpPr>
        <p:spPr>
          <a:xfrm>
            <a:off x="197222" y="3778649"/>
            <a:ext cx="11566203" cy="2875146"/>
          </a:xfrm>
          <a:prstGeom prst="rect">
            <a:avLst/>
          </a:prstGeom>
        </p:spPr>
        <p:txBody>
          <a:bodyPr wrap="square">
            <a:spAutoFit/>
          </a:bodyPr>
          <a:lstStyle/>
          <a:p>
            <a:pPr lvl="0" algn="just">
              <a:lnSpc>
                <a:spcPts val="3100"/>
              </a:lnSpc>
            </a:pPr>
            <a:r>
              <a:rPr lang="en-US" altLang="zh-CN" sz="2700" i="1" spc="-100" dirty="0">
                <a:solidFill>
                  <a:prstClr val="black">
                    <a:lumMod val="50000"/>
                    <a:lumOff val="50000"/>
                  </a:prstClr>
                </a:solidFill>
                <a:latin typeface="Cambria" panose="02040503050406030204" pitchFamily="18" charset="0"/>
              </a:rPr>
              <a:t>Daisy smiled, “That’s good news. It shows the importance of wildlife protection, but I’d like to help as the WWF suggests.” The carpet rose again and almost at once they were in a thick rainforest. A monkey watched them as it rubbed itself. “What are you doing?” asked Daisy. “I’m protecting myself from mosquitoes,” it replied. “When I find a millipede insect, </a:t>
            </a:r>
            <a:r>
              <a:rPr lang="en-US" altLang="zh-CN" sz="2700" i="1" spc="-100" dirty="0">
                <a:solidFill>
                  <a:schemeClr val="tx1">
                    <a:lumMod val="50000"/>
                    <a:lumOff val="50000"/>
                  </a:schemeClr>
                </a:solidFill>
                <a:latin typeface="Cambria" panose="02040503050406030204" pitchFamily="18" charset="0"/>
              </a:rPr>
              <a:t>I rub it over my body. It contains a powerful drug which affects mosquitoes</a:t>
            </a:r>
            <a:r>
              <a:rPr lang="en-US" altLang="zh-CN" sz="2700" i="1" spc="-100" dirty="0">
                <a:solidFill>
                  <a:prstClr val="black">
                    <a:lumMod val="50000"/>
                    <a:lumOff val="50000"/>
                  </a:prstClr>
                </a:solidFill>
                <a:latin typeface="Cambria" panose="02040503050406030204" pitchFamily="18" charset="0"/>
              </a:rPr>
              <a:t>. You should </a:t>
            </a:r>
            <a:r>
              <a:rPr lang="en-US" altLang="zh-CN" sz="2700" i="1" spc="-100" dirty="0">
                <a:solidFill>
                  <a:srgbClr val="CC6600"/>
                </a:solidFill>
                <a:latin typeface="Cambria" panose="02040503050406030204" pitchFamily="18" charset="0"/>
              </a:rPr>
              <a:t>pay more attention to the rainforest </a:t>
            </a:r>
            <a:r>
              <a:rPr lang="en-US" altLang="zh-CN" sz="2700" i="1" spc="-100" dirty="0">
                <a:solidFill>
                  <a:schemeClr val="tx1">
                    <a:lumMod val="50000"/>
                    <a:lumOff val="50000"/>
                  </a:schemeClr>
                </a:solidFill>
                <a:latin typeface="Cambria" panose="02040503050406030204" pitchFamily="18" charset="0"/>
              </a:rPr>
              <a:t>where I live and </a:t>
            </a:r>
            <a:r>
              <a:rPr lang="en-US" altLang="zh-CN" sz="2700" i="1" spc="-100" dirty="0">
                <a:solidFill>
                  <a:srgbClr val="CC6600"/>
                </a:solidFill>
                <a:latin typeface="Cambria" panose="02040503050406030204" pitchFamily="18" charset="0"/>
              </a:rPr>
              <a:t>appreciate how the animals live together</a:t>
            </a:r>
            <a:r>
              <a:rPr lang="en-US" altLang="zh-CN" sz="2700" i="1" spc="-100" dirty="0">
                <a:solidFill>
                  <a:prstClr val="black">
                    <a:lumMod val="50000"/>
                    <a:lumOff val="50000"/>
                  </a:prstClr>
                </a:solidFill>
                <a:latin typeface="Cambria" panose="02040503050406030204" pitchFamily="18" charset="0"/>
              </a:rPr>
              <a:t>. </a:t>
            </a:r>
            <a:r>
              <a:rPr lang="en-US" altLang="zh-CN" sz="2700" i="1" spc="-100" dirty="0">
                <a:solidFill>
                  <a:schemeClr val="accent6">
                    <a:lumMod val="50000"/>
                  </a:schemeClr>
                </a:solidFill>
                <a:latin typeface="Cambria" panose="02040503050406030204" pitchFamily="18" charset="0"/>
              </a:rPr>
              <a:t>No rainforest, no animals, no drugs.</a:t>
            </a:r>
            <a:r>
              <a:rPr lang="en-US" altLang="zh-CN" sz="2700" i="1" spc="-100" dirty="0">
                <a:solidFill>
                  <a:prstClr val="black">
                    <a:lumMod val="50000"/>
                    <a:lumOff val="50000"/>
                  </a:prstClr>
                </a:solidFill>
                <a:latin typeface="Cambria" panose="02040503050406030204" pitchFamily="18" charset="0"/>
              </a:rPr>
              <a:t>”</a:t>
            </a:r>
            <a:endParaRPr kumimoji="0" lang="zh-CN" altLang="en-US" sz="2700" b="0" i="1" u="none" strike="noStrike" kern="1200" cap="none" spc="-100" normalizeH="0" baseline="0" noProof="0" dirty="0">
              <a:ln>
                <a:noFill/>
              </a:ln>
              <a:solidFill>
                <a:prstClr val="black">
                  <a:lumMod val="50000"/>
                  <a:lumOff val="50000"/>
                </a:prstClr>
              </a:solidFill>
              <a:effectLst/>
              <a:uLnTx/>
              <a:uFillTx/>
              <a:latin typeface="Cambria" panose="02040503050406030204" pitchFamily="18" charset="0"/>
              <a:ea typeface="等线" panose="02010600030101010101" charset="-122"/>
              <a:cs typeface="+mn-cs"/>
            </a:endParaRPr>
          </a:p>
        </p:txBody>
      </p:sp>
      <p:cxnSp>
        <p:nvCxnSpPr>
          <p:cNvPr id="24" name="直接连接符 23"/>
          <p:cNvCxnSpPr/>
          <p:nvPr/>
        </p:nvCxnSpPr>
        <p:spPr>
          <a:xfrm>
            <a:off x="1168170" y="5783500"/>
            <a:ext cx="2721371"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553086" y="5788965"/>
            <a:ext cx="5550343"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44811" y="2024494"/>
            <a:ext cx="10776476" cy="810478"/>
          </a:xfrm>
          <a:prstGeom prst="rect">
            <a:avLst/>
          </a:prstGeom>
          <a:solidFill>
            <a:schemeClr val="tx1">
              <a:lumMod val="50000"/>
              <a:lumOff val="50000"/>
            </a:schemeClr>
          </a:solidFill>
        </p:spPr>
        <p:txBody>
          <a:bodyPr wrap="square">
            <a:spAutoFit/>
          </a:bodyPr>
          <a:lstStyle/>
          <a:p>
            <a:pPr>
              <a:lnSpc>
                <a:spcPts val="2800"/>
              </a:lnSpc>
            </a:pPr>
            <a:r>
              <a:rPr lang="en-US" altLang="zh-CN" sz="2400" dirty="0">
                <a:solidFill>
                  <a:schemeClr val="bg1"/>
                </a:solidFill>
                <a:latin typeface="Cambria" panose="02040503050406030204" pitchFamily="18" charset="0"/>
              </a:rPr>
              <a:t>Rainforest is the living space of the monkey; it is also the base for their living.</a:t>
            </a:r>
          </a:p>
          <a:p>
            <a:pPr>
              <a:lnSpc>
                <a:spcPts val="2800"/>
              </a:lnSpc>
            </a:pPr>
            <a:r>
              <a:rPr lang="en-US" altLang="zh-CN" sz="2400" dirty="0">
                <a:solidFill>
                  <a:schemeClr val="bg1"/>
                </a:solidFill>
                <a:latin typeface="Cambria" panose="02040503050406030204" pitchFamily="18" charset="0"/>
              </a:rPr>
              <a:t>Without rainforest, there would be no animals and no drugs.</a:t>
            </a:r>
            <a:endParaRPr lang="zh-CN" altLang="en-US"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xEl>
                                              <p:pRg st="3" end="3"/>
                                            </p:txEl>
                                          </p:spTgt>
                                        </p:tgtEl>
                                        <p:attrNameLst>
                                          <p:attrName>style.visibility</p:attrName>
                                        </p:attrNameLst>
                                      </p:cBhvr>
                                      <p:to>
                                        <p:strVal val="visible"/>
                                      </p:to>
                                    </p:set>
                                    <p:animEffect transition="in" filter="fade">
                                      <p:cBhvr>
                                        <p:cTn id="25" dur="500"/>
                                        <p:tgtEl>
                                          <p:spTgt spid="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10" grpId="0"/>
      <p:bldP spid="18"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1571</Words>
  <Application>Microsoft Macintosh PowerPoint</Application>
  <PresentationFormat>宽屏</PresentationFormat>
  <Paragraphs>111</Paragraphs>
  <Slides>14</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等线</vt:lpstr>
      <vt:lpstr>等线 Light</vt:lpstr>
      <vt:lpstr>华文新魏</vt:lpstr>
      <vt:lpstr>Arial</vt:lpstr>
      <vt:lpstr>Calibri</vt:lpstr>
      <vt:lpstr>Cambria</vt:lpstr>
      <vt:lpstr>HelveticaNeue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nqdp</cp:lastModifiedBy>
  <cp:revision>131</cp:revision>
  <dcterms:created xsi:type="dcterms:W3CDTF">2017-08-09T01:43:00Z</dcterms:created>
  <dcterms:modified xsi:type="dcterms:W3CDTF">2019-08-27T06:54:34Z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2052-11.1.0.8472</vt:lpwstr>
  </property>
</Properties>
</file>