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2"/>
  </p:notesMasterIdLst>
  <p:sldIdLst>
    <p:sldId id="286" r:id="rId4"/>
    <p:sldId id="269" r:id="rId5"/>
    <p:sldId id="256" r:id="rId6"/>
    <p:sldId id="257" r:id="rId7"/>
    <p:sldId id="259" r:id="rId8"/>
    <p:sldId id="258" r:id="rId9"/>
    <p:sldId id="270" r:id="rId10"/>
    <p:sldId id="268" r:id="rId11"/>
    <p:sldId id="263" r:id="rId12"/>
    <p:sldId id="272" r:id="rId13"/>
    <p:sldId id="274" r:id="rId14"/>
    <p:sldId id="266" r:id="rId15"/>
    <p:sldId id="275" r:id="rId16"/>
    <p:sldId id="271" r:id="rId17"/>
    <p:sldId id="267" r:id="rId18"/>
    <p:sldId id="273" r:id="rId19"/>
    <p:sldId id="276" r:id="rId20"/>
    <p:sldId id="284"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ZXL" initials="H" lastIdx="3" clrIdx="0"/>
  <p:cmAuthor id="2" name="Administrat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0000FF"/>
    <a:srgbClr val="4472C4"/>
    <a:srgbClr val="2F528F"/>
    <a:srgbClr val="CC66FF"/>
    <a:srgbClr val="FF00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82" y="2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21T16:35:01.985" idx="1">
    <p:pos x="10" y="10"/>
    <p:text>1 Talk about the factors contributing to the discovery of artemisinin.</p:text>
  </p:cm>
  <p:cm authorId="2" dt="2021-07-21T18:16:10.705" idx="2">
    <p:pos x="10" y="146"/>
    <p:text>已做修改，谢谢</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1-07-21T16:36:16.900" idx="2">
    <p:pos x="5059" y="1640"/>
    <p:text>此处的活动设计似有不妥  中医和西医之间不存在哪个更重要，而是各有什么特点?</p:text>
  </p:cm>
  <p:cm authorId="2" dt="2021-07-21T18:14:40.285" idx="1">
    <p:pos x="5059" y="1776"/>
    <p:text>此环节设计的目的就是让学生了解中西医的基本区别，然后讨论哪个更加重要，学生可以各抒己见，学生可以说中医重要，也可以说西医重要，也可以说各有特色，也可以说最好能相互结合，扬长避短等。所以这个环节我保留自己的想法。</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1-07-21T16:37:38.329" idx="3">
    <p:pos x="10" y="10"/>
    <p:text>此处的写作可以设计一个语境，比如在感动中国节目中...</p:text>
  </p:cm>
  <p:cm authorId="2" dt="2021-07-21T18:55:21.997" idx="3">
    <p:pos x="10" y="146"/>
    <p:text>已作修改</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3A5EC-1EA8-4CD0-A19B-77F657A3B99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3FAD0-9E59-4189-805F-15BE87FAA4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4317064-9559-452C-B8FD-17BDBB116C0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CA11A54-0F96-4328-83C3-BCA72D0A06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93345A-18C8-4FBE-92CD-6EFAE0353E1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CA11A54-0F96-4328-83C3-BCA72D0A06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93345A-18C8-4FBE-92CD-6EFAE0353E1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CA11A54-0F96-4328-83C3-BCA72D0A06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93345A-18C8-4FBE-92CD-6EFAE0353E1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l">
              <a:defRPr>
                <a:solidFill>
                  <a:schemeClr val="tx1">
                    <a:lumMod val="75000"/>
                    <a:lumOff val="25000"/>
                  </a:schemeClr>
                </a:solidFill>
                <a:latin typeface="Arial" panose="020B0604020202020204" pitchFamily="34" charset="0"/>
                <a:cs typeface="Arial" panose="020B0604020202020204"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527381" y="1316766"/>
            <a:ext cx="11329259" cy="614197"/>
          </a:xfrm>
          <a:prstGeom prst="rect">
            <a:avLst/>
          </a:prstGeom>
        </p:spPr>
        <p:txBody>
          <a:bodyPr anchor="ctr"/>
          <a:lstStyle>
            <a:lvl1pPr marL="0" indent="0">
              <a:buNone/>
              <a:defRPr sz="2665">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ltLang="ko-KR" dirty="0"/>
              <a:t>Click to edit Master text styles</a:t>
            </a:r>
            <a:endParaRPr lang="en-US" altLang="ko-KR" dirty="0"/>
          </a:p>
        </p:txBody>
      </p:sp>
      <p:sp>
        <p:nvSpPr>
          <p:cNvPr id="5" name="Content Placeholder 2"/>
          <p:cNvSpPr>
            <a:spLocks noGrp="1"/>
          </p:cNvSpPr>
          <p:nvPr>
            <p:ph idx="10"/>
          </p:nvPr>
        </p:nvSpPr>
        <p:spPr>
          <a:xfrm>
            <a:off x="541173" y="2218994"/>
            <a:ext cx="11329259" cy="3994316"/>
          </a:xfrm>
          <a:prstGeom prst="rect">
            <a:avLst/>
          </a:prstGeom>
        </p:spPr>
        <p:txBody>
          <a:bodyPr lIns="396000" anchor="t"/>
          <a:lstStyle>
            <a:lvl1pPr marL="0" indent="0">
              <a:buNone/>
              <a:defRPr sz="1865">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ltLang="ko-KR" dirty="0"/>
              <a:t>Click to edit Master text styles</a:t>
            </a:r>
            <a:endParaRPr lang="en-US" altLang="ko-K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Arial" panose="020B0604020202020204" pitchFamily="34" charset="0"/>
                <a:cs typeface="Arial" panose="020B0604020202020204"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639616" y="1316766"/>
            <a:ext cx="9217024" cy="614197"/>
          </a:xfrm>
          <a:prstGeom prst="rect">
            <a:avLst/>
          </a:prstGeom>
        </p:spPr>
        <p:txBody>
          <a:bodyPr anchor="ctr"/>
          <a:lstStyle>
            <a:lvl1pPr marL="0" indent="0">
              <a:buNone/>
              <a:defRPr sz="2665">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ltLang="ko-KR" dirty="0"/>
              <a:t>Click to edit Master text styles</a:t>
            </a:r>
            <a:endParaRPr lang="en-US" altLang="ko-KR" dirty="0"/>
          </a:p>
        </p:txBody>
      </p:sp>
      <p:sp>
        <p:nvSpPr>
          <p:cNvPr id="5" name="Content Placeholder 2"/>
          <p:cNvSpPr>
            <a:spLocks noGrp="1"/>
          </p:cNvSpPr>
          <p:nvPr>
            <p:ph idx="10"/>
          </p:nvPr>
        </p:nvSpPr>
        <p:spPr>
          <a:xfrm>
            <a:off x="2653408" y="2218994"/>
            <a:ext cx="9217024" cy="3994316"/>
          </a:xfrm>
          <a:prstGeom prst="rect">
            <a:avLst/>
          </a:prstGeom>
        </p:spPr>
        <p:txBody>
          <a:bodyPr lIns="396000" anchor="t"/>
          <a:lstStyle>
            <a:lvl1pPr marL="0" indent="0">
              <a:buNone/>
              <a:defRPr sz="1865">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ltLang="ko-KR" dirty="0"/>
              <a:t>Click to edit Master text styles</a:t>
            </a:r>
            <a:endParaRPr lang="en-US" altLang="ko-K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CA11A54-0F96-4328-83C3-BCA72D0A06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93345A-18C8-4FBE-92CD-6EFAE0353E1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CA11A54-0F96-4328-83C3-BCA72D0A06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93345A-18C8-4FBE-92CD-6EFAE0353E1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CA11A54-0F96-4328-83C3-BCA72D0A06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93345A-18C8-4FBE-92CD-6EFAE0353E1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CA11A54-0F96-4328-83C3-BCA72D0A06E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93345A-18C8-4FBE-92CD-6EFAE0353E1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CA11A54-0F96-4328-83C3-BCA72D0A06E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93345A-18C8-4FBE-92CD-6EFAE0353E1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A11A54-0F96-4328-83C3-BCA72D0A06E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93345A-18C8-4FBE-92CD-6EFAE0353E1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CA11A54-0F96-4328-83C3-BCA72D0A06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93345A-18C8-4FBE-92CD-6EFAE0353E1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CA11A54-0F96-4328-83C3-BCA72D0A06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93345A-18C8-4FBE-92CD-6EFAE0353E1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11A54-0F96-4328-83C3-BCA72D0A06E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3345A-18C8-4FBE-92CD-6EFAE0353E1A}"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1219200" rtl="0" eaLnBrk="1" latinLnBrk="1" hangingPunct="1">
        <a:spcBef>
          <a:spcPct val="0"/>
        </a:spcBef>
        <a:buNone/>
        <a:defRPr sz="4800" b="1"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1219200" rtl="0" eaLnBrk="1" latinLnBrk="1"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ko-KR"/>
      </a:defPPr>
      <a:lvl1pPr marL="0" algn="l" defTabSz="1219200" rtl="0" eaLnBrk="1" latinLnBrk="1" hangingPunct="1">
        <a:defRPr sz="2400" kern="1200">
          <a:solidFill>
            <a:schemeClr val="tx1"/>
          </a:solidFill>
          <a:latin typeface="+mn-lt"/>
          <a:ea typeface="+mn-ea"/>
          <a:cs typeface="+mn-cs"/>
        </a:defRPr>
      </a:lvl1pPr>
      <a:lvl2pPr marL="609600" algn="l" defTabSz="1219200" rtl="0" eaLnBrk="1" latinLnBrk="1" hangingPunct="1">
        <a:defRPr sz="2400" kern="1200">
          <a:solidFill>
            <a:schemeClr val="tx1"/>
          </a:solidFill>
          <a:latin typeface="+mn-lt"/>
          <a:ea typeface="+mn-ea"/>
          <a:cs typeface="+mn-cs"/>
        </a:defRPr>
      </a:lvl2pPr>
      <a:lvl3pPr marL="1219200" algn="l" defTabSz="1219200" rtl="0" eaLnBrk="1" latinLnBrk="1" hangingPunct="1">
        <a:defRPr sz="2400" kern="1200">
          <a:solidFill>
            <a:schemeClr val="tx1"/>
          </a:solidFill>
          <a:latin typeface="+mn-lt"/>
          <a:ea typeface="+mn-ea"/>
          <a:cs typeface="+mn-cs"/>
        </a:defRPr>
      </a:lvl3pPr>
      <a:lvl4pPr marL="1828800" algn="l" defTabSz="1219200" rtl="0" eaLnBrk="1" latinLnBrk="1" hangingPunct="1">
        <a:defRPr sz="2400" kern="1200">
          <a:solidFill>
            <a:schemeClr val="tx1"/>
          </a:solidFill>
          <a:latin typeface="+mn-lt"/>
          <a:ea typeface="+mn-ea"/>
          <a:cs typeface="+mn-cs"/>
        </a:defRPr>
      </a:lvl4pPr>
      <a:lvl5pPr marL="2438400" algn="l" defTabSz="1219200" rtl="0" eaLnBrk="1" latinLnBrk="1" hangingPunct="1">
        <a:defRPr sz="2400" kern="1200">
          <a:solidFill>
            <a:schemeClr val="tx1"/>
          </a:solidFill>
          <a:latin typeface="+mn-lt"/>
          <a:ea typeface="+mn-ea"/>
          <a:cs typeface="+mn-cs"/>
        </a:defRPr>
      </a:lvl5pPr>
      <a:lvl6pPr marL="3048000" algn="l" defTabSz="1219200" rtl="0" eaLnBrk="1" latinLnBrk="1" hangingPunct="1">
        <a:defRPr sz="2400" kern="1200">
          <a:solidFill>
            <a:schemeClr val="tx1"/>
          </a:solidFill>
          <a:latin typeface="+mn-lt"/>
          <a:ea typeface="+mn-ea"/>
          <a:cs typeface="+mn-cs"/>
        </a:defRPr>
      </a:lvl6pPr>
      <a:lvl7pPr marL="3657600" algn="l" defTabSz="1219200" rtl="0" eaLnBrk="1" latinLnBrk="1" hangingPunct="1">
        <a:defRPr sz="2400" kern="1200">
          <a:solidFill>
            <a:schemeClr val="tx1"/>
          </a:solidFill>
          <a:latin typeface="+mn-lt"/>
          <a:ea typeface="+mn-ea"/>
          <a:cs typeface="+mn-cs"/>
        </a:defRPr>
      </a:lvl7pPr>
      <a:lvl8pPr marL="4267200" algn="l" defTabSz="1219200" rtl="0" eaLnBrk="1" latinLnBrk="1" hangingPunct="1">
        <a:defRPr sz="2400" kern="1200">
          <a:solidFill>
            <a:schemeClr val="tx1"/>
          </a:solidFill>
          <a:latin typeface="+mn-lt"/>
          <a:ea typeface="+mn-ea"/>
          <a:cs typeface="+mn-cs"/>
        </a:defRPr>
      </a:lvl8pPr>
      <a:lvl9pPr marL="4876800" algn="l" defTabSz="121920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13.xml"/><Relationship Id="rId3" Type="http://schemas.openxmlformats.org/officeDocument/2006/relationships/image" Target="../media/image13.jpeg"/><Relationship Id="rId2" Type="http://schemas.openxmlformats.org/officeDocument/2006/relationships/slide" Target="slide1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jpeg"/><Relationship Id="rId3" Type="http://schemas.openxmlformats.org/officeDocument/2006/relationships/slide" Target="slide11.xml"/><Relationship Id="rId2" Type="http://schemas.openxmlformats.org/officeDocument/2006/relationships/image" Target="../media/image15.jpeg"/><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5" Type="http://schemas.openxmlformats.org/officeDocument/2006/relationships/comments" Target="../comments/comment2.xml"/><Relationship Id="rId4" Type="http://schemas.openxmlformats.org/officeDocument/2006/relationships/slideLayout" Target="../slideLayouts/slideLayout2.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2649402" y="596582"/>
            <a:ext cx="6220278" cy="1325563"/>
          </a:xfrm>
          <a:prstGeom prst="cloudCallout">
            <a:avLst/>
          </a:prstGeom>
          <a:solidFill>
            <a:schemeClr val="accent1">
              <a:lumMod val="60000"/>
              <a:lumOff val="40000"/>
            </a:schemeClr>
          </a:solidFill>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latin typeface="Aharoni" panose="02010803020104030203" pitchFamily="2" charset="-79"/>
                <a:cs typeface="Aharoni" panose="02010803020104030203" pitchFamily="2" charset="-79"/>
              </a:rPr>
              <a:t>Further Exploring 1 </a:t>
            </a:r>
            <a:endParaRPr lang="zh-CN" altLang="en-US" b="1" dirty="0">
              <a:latin typeface="Aharoni" panose="02010803020104030203" pitchFamily="2" charset="-79"/>
              <a:cs typeface="Aharoni" panose="02010803020104030203" pitchFamily="2" charset="-79"/>
            </a:endParaRPr>
          </a:p>
        </p:txBody>
      </p:sp>
      <p:sp>
        <p:nvSpPr>
          <p:cNvPr id="5" name="内容占位符 3"/>
          <p:cNvSpPr txBox="1"/>
          <p:nvPr/>
        </p:nvSpPr>
        <p:spPr>
          <a:xfrm>
            <a:off x="325429" y="2393500"/>
            <a:ext cx="12079931" cy="1900007"/>
          </a:xfrm>
          <a:prstGeom prst="rect">
            <a:avLst/>
          </a:prstGeom>
          <a:solidFill>
            <a:schemeClr val="accent1">
              <a:lumMod val="20000"/>
              <a:lumOff val="8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effectLst>
                  <a:outerShdw blurRad="38100" dist="38100" dir="2700000" algn="tl">
                    <a:srgbClr val="000000">
                      <a:alpha val="43137"/>
                    </a:srgbClr>
                  </a:outerShdw>
                </a:effectLst>
              </a:rPr>
              <a:t>1. What was the key to getting a good extract from the wormwood?</a:t>
            </a:r>
            <a:endParaRPr lang="en-US" altLang="zh-CN" b="1" dirty="0">
              <a:effectLst>
                <a:outerShdw blurRad="38100" dist="38100" dir="2700000" algn="tl">
                  <a:srgbClr val="000000">
                    <a:alpha val="43137"/>
                  </a:srgbClr>
                </a:outerShdw>
              </a:effectLst>
            </a:endParaRPr>
          </a:p>
          <a:p>
            <a:r>
              <a:rPr lang="en-US" altLang="zh-CN" b="1" dirty="0">
                <a:effectLst>
                  <a:outerShdw blurRad="38100" dist="38100" dir="2700000" algn="tl">
                    <a:srgbClr val="000000">
                      <a:alpha val="43137"/>
                    </a:srgbClr>
                  </a:outerShdw>
                </a:effectLst>
              </a:rPr>
              <a:t>2. What do the numbers suggest?</a:t>
            </a:r>
            <a:endParaRPr lang="en-US" altLang="zh-CN" b="1" dirty="0">
              <a:effectLst>
                <a:outerShdw blurRad="38100" dist="38100" dir="2700000" algn="tl">
                  <a:srgbClr val="000000">
                    <a:alpha val="43137"/>
                  </a:srgbClr>
                </a:outerShdw>
              </a:effectLst>
            </a:endParaRPr>
          </a:p>
          <a:p>
            <a:r>
              <a:rPr lang="en-US" altLang="zh-CN" b="1" dirty="0">
                <a:effectLst>
                  <a:outerShdw blurRad="38100" dist="38100" dir="2700000" algn="tl">
                    <a:srgbClr val="000000">
                      <a:alpha val="43137"/>
                    </a:srgbClr>
                  </a:outerShdw>
                </a:effectLst>
              </a:rPr>
              <a:t>3. What qualities of Tu </a:t>
            </a:r>
            <a:r>
              <a:rPr lang="en-US" altLang="zh-CN" b="1" dirty="0" err="1">
                <a:effectLst>
                  <a:outerShdw blurRad="38100" dist="38100" dir="2700000" algn="tl">
                    <a:srgbClr val="000000">
                      <a:alpha val="43137"/>
                    </a:srgbClr>
                  </a:outerShdw>
                </a:effectLst>
              </a:rPr>
              <a:t>Youyou</a:t>
            </a:r>
            <a:r>
              <a:rPr lang="en-US" altLang="zh-CN" b="1" dirty="0">
                <a:effectLst>
                  <a:outerShdw blurRad="38100" dist="38100" dir="2700000" algn="tl">
                    <a:srgbClr val="000000">
                      <a:alpha val="43137"/>
                    </a:srgbClr>
                  </a:outerShdw>
                </a:effectLst>
              </a:rPr>
              <a:t> are reflected on the road to discovering </a:t>
            </a:r>
            <a:r>
              <a:rPr lang="en-US" altLang="zh-CN" b="1" dirty="0"/>
              <a:t>artemisinin? </a:t>
            </a:r>
            <a:endParaRPr lang="en-US" altLang="zh-CN"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54243" y="656614"/>
            <a:ext cx="5048399" cy="1328023"/>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400" dirty="0"/>
              <a:t>Tu’s team examined __________________________, and evaluated ____________________</a:t>
            </a:r>
            <a:endParaRPr lang="zh-CN" altLang="en-US" sz="2400" dirty="0"/>
          </a:p>
        </p:txBody>
      </p:sp>
      <p:sp>
        <p:nvSpPr>
          <p:cNvPr id="6" name="文本框 5"/>
          <p:cNvSpPr txBox="1"/>
          <p:nvPr/>
        </p:nvSpPr>
        <p:spPr>
          <a:xfrm>
            <a:off x="7355306" y="448829"/>
            <a:ext cx="4836694" cy="1328023"/>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altLang="zh-CN" sz="2400" dirty="0">
                <a:solidFill>
                  <a:schemeClr val="tx1"/>
                </a:solidFill>
              </a:rPr>
              <a:t>They discovered and tested _______________________________</a:t>
            </a:r>
            <a:endParaRPr lang="en-US" altLang="zh-CN" sz="2400" dirty="0">
              <a:solidFill>
                <a:schemeClr val="tx1"/>
              </a:solidFill>
            </a:endParaRPr>
          </a:p>
          <a:p>
            <a:r>
              <a:rPr lang="en-US" altLang="zh-CN" sz="2400" dirty="0">
                <a:solidFill>
                  <a:schemeClr val="tx1"/>
                </a:solidFill>
              </a:rPr>
              <a:t>___________________</a:t>
            </a:r>
            <a:endParaRPr lang="zh-CN" altLang="en-US" sz="2400" dirty="0">
              <a:solidFill>
                <a:schemeClr val="tx1"/>
              </a:solidFill>
            </a:endParaRPr>
          </a:p>
        </p:txBody>
      </p:sp>
      <p:sp>
        <p:nvSpPr>
          <p:cNvPr id="7" name="文本框 6"/>
          <p:cNvSpPr txBox="1"/>
          <p:nvPr/>
        </p:nvSpPr>
        <p:spPr>
          <a:xfrm>
            <a:off x="7318731" y="2281186"/>
            <a:ext cx="4873269" cy="1328023"/>
          </a:xfrm>
          <a:prstGeom prst="roundRect">
            <a:avLst/>
          </a:prstGeom>
          <a:solidFill>
            <a:srgbClr val="92D050"/>
          </a:solidFill>
        </p:spPr>
        <p:txBody>
          <a:bodyPr wrap="square" rtlCol="0">
            <a:spAutoFit/>
          </a:bodyPr>
          <a:lstStyle/>
          <a:p>
            <a:r>
              <a:rPr lang="en-US" altLang="zh-CN" sz="2400" dirty="0">
                <a:solidFill>
                  <a:schemeClr val="dk1"/>
                </a:solidFill>
              </a:rPr>
              <a:t>They found one medical text </a:t>
            </a:r>
            <a:endParaRPr lang="en-US" altLang="zh-CN" sz="2400" dirty="0">
              <a:solidFill>
                <a:schemeClr val="dk1"/>
              </a:solidFill>
            </a:endParaRPr>
          </a:p>
          <a:p>
            <a:r>
              <a:rPr lang="en-US" altLang="zh-CN" sz="2400" dirty="0">
                <a:solidFill>
                  <a:schemeClr val="dk1"/>
                </a:solidFill>
              </a:rPr>
              <a:t>suggesting _______________________</a:t>
            </a:r>
            <a:endParaRPr lang="en-US" altLang="zh-CN" sz="2400" dirty="0">
              <a:solidFill>
                <a:schemeClr val="dk1"/>
              </a:solidFill>
            </a:endParaRPr>
          </a:p>
          <a:p>
            <a:r>
              <a:rPr lang="en-US" altLang="zh-CN" sz="2400" dirty="0">
                <a:solidFill>
                  <a:schemeClr val="dk1"/>
                </a:solidFill>
              </a:rPr>
              <a:t>___________________________________</a:t>
            </a:r>
            <a:endParaRPr lang="zh-CN" altLang="en-US" sz="2400" dirty="0">
              <a:solidFill>
                <a:schemeClr val="dk1"/>
              </a:solidFill>
            </a:endParaRPr>
          </a:p>
        </p:txBody>
      </p:sp>
      <p:sp>
        <p:nvSpPr>
          <p:cNvPr id="8" name="文本框 7"/>
          <p:cNvSpPr txBox="1"/>
          <p:nvPr/>
        </p:nvSpPr>
        <p:spPr>
          <a:xfrm>
            <a:off x="7177462" y="4081241"/>
            <a:ext cx="5098394" cy="919401"/>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zh-CN" sz="2400" dirty="0">
                <a:solidFill>
                  <a:schemeClr val="dk1"/>
                </a:solidFill>
              </a:rPr>
              <a:t>They tested ________________________</a:t>
            </a:r>
            <a:endParaRPr lang="en-US" altLang="zh-CN" sz="2400" dirty="0">
              <a:solidFill>
                <a:schemeClr val="dk1"/>
              </a:solidFill>
            </a:endParaRPr>
          </a:p>
          <a:p>
            <a:r>
              <a:rPr lang="en-US" altLang="zh-CN" sz="2400" dirty="0">
                <a:solidFill>
                  <a:schemeClr val="dk1"/>
                </a:solidFill>
              </a:rPr>
              <a:t>_____________________________________</a:t>
            </a:r>
            <a:endParaRPr lang="zh-CN" altLang="en-US" sz="2400" dirty="0">
              <a:solidFill>
                <a:schemeClr val="dk1"/>
              </a:solidFill>
            </a:endParaRPr>
          </a:p>
        </p:txBody>
      </p:sp>
      <p:sp>
        <p:nvSpPr>
          <p:cNvPr id="9" name="文本框 8"/>
          <p:cNvSpPr txBox="1"/>
          <p:nvPr/>
        </p:nvSpPr>
        <p:spPr>
          <a:xfrm>
            <a:off x="7177462" y="5760303"/>
            <a:ext cx="4758731" cy="919401"/>
          </a:xfrm>
          <a:prstGeom prst="round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altLang="zh-CN" sz="2400" dirty="0">
                <a:solidFill>
                  <a:schemeClr val="dk1"/>
                </a:solidFill>
              </a:rPr>
              <a:t>They tried _______________________ </a:t>
            </a:r>
            <a:endParaRPr lang="en-US" altLang="zh-CN" sz="2400" dirty="0">
              <a:solidFill>
                <a:schemeClr val="dk1"/>
              </a:solidFill>
            </a:endParaRPr>
          </a:p>
          <a:p>
            <a:r>
              <a:rPr lang="en-US" altLang="zh-CN" sz="2400" dirty="0">
                <a:solidFill>
                  <a:schemeClr val="dk1"/>
                </a:solidFill>
              </a:rPr>
              <a:t>but_____________________________</a:t>
            </a:r>
            <a:endParaRPr lang="zh-CN" altLang="en-US" sz="2400" dirty="0">
              <a:solidFill>
                <a:schemeClr val="dk1"/>
              </a:solidFill>
            </a:endParaRPr>
          </a:p>
        </p:txBody>
      </p:sp>
      <p:sp>
        <p:nvSpPr>
          <p:cNvPr id="10" name="文本框 9"/>
          <p:cNvSpPr txBox="1"/>
          <p:nvPr/>
        </p:nvSpPr>
        <p:spPr>
          <a:xfrm>
            <a:off x="50875" y="5928515"/>
            <a:ext cx="5229716" cy="919401"/>
          </a:xfrm>
          <a:prstGeom prst="round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altLang="zh-CN" sz="2400" dirty="0">
                <a:solidFill>
                  <a:schemeClr val="dk1"/>
                </a:solidFill>
              </a:rPr>
              <a:t>They used  a ________________________ </a:t>
            </a:r>
            <a:endParaRPr lang="en-US" altLang="zh-CN" sz="2400" dirty="0">
              <a:solidFill>
                <a:schemeClr val="dk1"/>
              </a:solidFill>
            </a:endParaRPr>
          </a:p>
          <a:p>
            <a:r>
              <a:rPr lang="en-US" altLang="zh-CN" sz="2400" dirty="0">
                <a:solidFill>
                  <a:schemeClr val="dk1"/>
                </a:solidFill>
              </a:rPr>
              <a:t>the sweet wormwood extract</a:t>
            </a:r>
            <a:endParaRPr lang="zh-CN" altLang="en-US" sz="2400" dirty="0">
              <a:solidFill>
                <a:schemeClr val="dk1"/>
              </a:solidFill>
            </a:endParaRPr>
          </a:p>
        </p:txBody>
      </p:sp>
      <p:sp>
        <p:nvSpPr>
          <p:cNvPr id="11" name="文本框 10"/>
          <p:cNvSpPr txBox="1"/>
          <p:nvPr/>
        </p:nvSpPr>
        <p:spPr>
          <a:xfrm>
            <a:off x="98658" y="4540941"/>
            <a:ext cx="5184842" cy="919401"/>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zh-CN" sz="2400" dirty="0">
                <a:solidFill>
                  <a:schemeClr val="dk1"/>
                </a:solidFill>
              </a:rPr>
              <a:t>They tested the medicine ____________ to see if safe.</a:t>
            </a:r>
            <a:endParaRPr lang="zh-CN" altLang="en-US" sz="2400" dirty="0">
              <a:solidFill>
                <a:schemeClr val="dk1"/>
              </a:solidFill>
            </a:endParaRPr>
          </a:p>
        </p:txBody>
      </p:sp>
      <p:sp>
        <p:nvSpPr>
          <p:cNvPr id="12" name="文本框 11"/>
          <p:cNvSpPr txBox="1"/>
          <p:nvPr/>
        </p:nvSpPr>
        <p:spPr>
          <a:xfrm>
            <a:off x="112069" y="3480775"/>
            <a:ext cx="5117647" cy="510778"/>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zh-CN" sz="2400" dirty="0">
                <a:solidFill>
                  <a:schemeClr val="dk1"/>
                </a:solidFill>
              </a:rPr>
              <a:t>They tested the medicine on ________.</a:t>
            </a:r>
            <a:endParaRPr lang="zh-CN" altLang="en-US" sz="2400" dirty="0">
              <a:solidFill>
                <a:schemeClr val="dk1"/>
              </a:solidFill>
            </a:endParaRPr>
          </a:p>
        </p:txBody>
      </p:sp>
      <p:sp>
        <p:nvSpPr>
          <p:cNvPr id="13" name="文本框 12"/>
          <p:cNvSpPr txBox="1"/>
          <p:nvPr/>
        </p:nvSpPr>
        <p:spPr>
          <a:xfrm>
            <a:off x="156762" y="2045619"/>
            <a:ext cx="5072953" cy="919401"/>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zh-CN" sz="2400" dirty="0">
                <a:solidFill>
                  <a:schemeClr val="dk1"/>
                </a:solidFill>
              </a:rPr>
              <a:t>The medicine became ____________ for malaria.</a:t>
            </a:r>
            <a:endParaRPr lang="zh-CN" altLang="en-US" sz="2400" dirty="0">
              <a:solidFill>
                <a:schemeClr val="dk1"/>
              </a:solidFill>
            </a:endParaRPr>
          </a:p>
        </p:txBody>
      </p:sp>
      <p:sp>
        <p:nvSpPr>
          <p:cNvPr id="14" name="文本框 13"/>
          <p:cNvSpPr txBox="1"/>
          <p:nvPr/>
        </p:nvSpPr>
        <p:spPr>
          <a:xfrm>
            <a:off x="154243" y="1085365"/>
            <a:ext cx="4247057" cy="400110"/>
          </a:xfrm>
          <a:prstGeom prst="rect">
            <a:avLst/>
          </a:prstGeom>
          <a:noFill/>
        </p:spPr>
        <p:txBody>
          <a:bodyPr wrap="square" rtlCol="0">
            <a:spAutoFit/>
          </a:bodyPr>
          <a:lstStyle/>
          <a:p>
            <a:r>
              <a:rPr lang="en-US" altLang="zh-CN" sz="2000" b="1" dirty="0">
                <a:solidFill>
                  <a:srgbClr val="FF0000"/>
                </a:solidFill>
              </a:rPr>
              <a:t> over 2,000 old medical texts</a:t>
            </a:r>
            <a:endParaRPr lang="zh-CN" altLang="en-US" sz="2000" b="1" dirty="0">
              <a:solidFill>
                <a:srgbClr val="FF0000"/>
              </a:solidFill>
            </a:endParaRPr>
          </a:p>
        </p:txBody>
      </p:sp>
      <p:sp>
        <p:nvSpPr>
          <p:cNvPr id="15" name="文本框 14"/>
          <p:cNvSpPr txBox="1"/>
          <p:nvPr/>
        </p:nvSpPr>
        <p:spPr>
          <a:xfrm>
            <a:off x="1577933" y="1465470"/>
            <a:ext cx="3624710" cy="400110"/>
          </a:xfrm>
          <a:prstGeom prst="rect">
            <a:avLst/>
          </a:prstGeom>
          <a:noFill/>
        </p:spPr>
        <p:txBody>
          <a:bodyPr wrap="none" rtlCol="0">
            <a:spAutoFit/>
          </a:bodyPr>
          <a:lstStyle/>
          <a:p>
            <a:r>
              <a:rPr lang="en-US" altLang="zh-CN" sz="2000" b="1" dirty="0">
                <a:solidFill>
                  <a:srgbClr val="FF0000"/>
                </a:solidFill>
              </a:rPr>
              <a:t>280,000 plants for properties </a:t>
            </a:r>
            <a:endParaRPr lang="zh-CN" altLang="en-US" sz="2000" b="1" dirty="0">
              <a:solidFill>
                <a:srgbClr val="FF0000"/>
              </a:solidFill>
            </a:endParaRPr>
          </a:p>
        </p:txBody>
      </p:sp>
      <p:sp>
        <p:nvSpPr>
          <p:cNvPr id="17" name="矩形: 圆角 16"/>
          <p:cNvSpPr/>
          <p:nvPr/>
        </p:nvSpPr>
        <p:spPr>
          <a:xfrm>
            <a:off x="7496285" y="167128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png-0063"/>
          <p:cNvPicPr>
            <a:picLocks noChangeAspect="1"/>
          </p:cNvPicPr>
          <p:nvPr/>
        </p:nvPicPr>
        <p:blipFill>
          <a:blip r:embed="rId1"/>
          <a:stretch>
            <a:fillRect/>
          </a:stretch>
        </p:blipFill>
        <p:spPr>
          <a:xfrm>
            <a:off x="5047488" y="816472"/>
            <a:ext cx="2546124" cy="520065"/>
          </a:xfrm>
          <a:prstGeom prst="rect">
            <a:avLst/>
          </a:prstGeom>
          <a:noFill/>
          <a:ln w="9525">
            <a:noFill/>
          </a:ln>
        </p:spPr>
      </p:pic>
      <p:sp>
        <p:nvSpPr>
          <p:cNvPr id="21" name="文本框 20"/>
          <p:cNvSpPr txBox="1"/>
          <p:nvPr/>
        </p:nvSpPr>
        <p:spPr>
          <a:xfrm>
            <a:off x="7686328" y="931477"/>
            <a:ext cx="3506088" cy="707886"/>
          </a:xfrm>
          <a:prstGeom prst="rect">
            <a:avLst/>
          </a:prstGeom>
          <a:noFill/>
        </p:spPr>
        <p:txBody>
          <a:bodyPr wrap="none" rtlCol="0">
            <a:spAutoFit/>
          </a:bodyPr>
          <a:lstStyle/>
          <a:p>
            <a:r>
              <a:rPr lang="en-US" altLang="zh-CN" sz="2000" b="1" dirty="0">
                <a:solidFill>
                  <a:srgbClr val="FF0000"/>
                </a:solidFill>
              </a:rPr>
              <a:t>380 distinct ancient Chinese </a:t>
            </a:r>
            <a:endParaRPr lang="en-US" altLang="zh-CN" sz="2000" b="1" dirty="0">
              <a:solidFill>
                <a:srgbClr val="FF0000"/>
              </a:solidFill>
            </a:endParaRPr>
          </a:p>
          <a:p>
            <a:r>
              <a:rPr lang="en-US" altLang="zh-CN" sz="2000" b="1" dirty="0">
                <a:solidFill>
                  <a:srgbClr val="FF0000"/>
                </a:solidFill>
              </a:rPr>
              <a:t>medical treatments</a:t>
            </a:r>
            <a:endParaRPr lang="zh-CN" altLang="en-US" sz="2000" b="1" dirty="0">
              <a:solidFill>
                <a:srgbClr val="FF0000"/>
              </a:solidFill>
            </a:endParaRPr>
          </a:p>
        </p:txBody>
      </p:sp>
      <p:sp>
        <p:nvSpPr>
          <p:cNvPr id="23" name="文本框 22"/>
          <p:cNvSpPr txBox="1"/>
          <p:nvPr/>
        </p:nvSpPr>
        <p:spPr>
          <a:xfrm>
            <a:off x="8903083" y="2692364"/>
            <a:ext cx="3716518" cy="400110"/>
          </a:xfrm>
          <a:prstGeom prst="rect">
            <a:avLst/>
          </a:prstGeom>
          <a:noFill/>
        </p:spPr>
        <p:txBody>
          <a:bodyPr wrap="square">
            <a:spAutoFit/>
          </a:bodyPr>
          <a:lstStyle/>
          <a:p>
            <a:r>
              <a:rPr lang="en-US" altLang="zh-CN" sz="2000" b="1" dirty="0">
                <a:solidFill>
                  <a:srgbClr val="FF0000"/>
                </a:solidFill>
              </a:rPr>
              <a:t>using the extract from </a:t>
            </a:r>
            <a:endParaRPr lang="en-US" altLang="zh-CN" sz="2000" b="1" dirty="0">
              <a:solidFill>
                <a:srgbClr val="FF0000"/>
              </a:solidFill>
            </a:endParaRPr>
          </a:p>
        </p:txBody>
      </p:sp>
      <p:pic>
        <p:nvPicPr>
          <p:cNvPr id="26" name="图片 25" descr="png-0063"/>
          <p:cNvPicPr>
            <a:picLocks noChangeAspect="1"/>
          </p:cNvPicPr>
          <p:nvPr/>
        </p:nvPicPr>
        <p:blipFill>
          <a:blip r:embed="rId1"/>
          <a:stretch>
            <a:fillRect/>
          </a:stretch>
        </p:blipFill>
        <p:spPr>
          <a:xfrm rot="5168471">
            <a:off x="9243520" y="1717012"/>
            <a:ext cx="600559" cy="520065"/>
          </a:xfrm>
          <a:prstGeom prst="rect">
            <a:avLst/>
          </a:prstGeom>
          <a:noFill/>
          <a:ln w="9525">
            <a:noFill/>
          </a:ln>
        </p:spPr>
      </p:pic>
      <p:sp>
        <p:nvSpPr>
          <p:cNvPr id="27" name="文本框 26"/>
          <p:cNvSpPr txBox="1"/>
          <p:nvPr/>
        </p:nvSpPr>
        <p:spPr>
          <a:xfrm>
            <a:off x="8903083" y="4113400"/>
            <a:ext cx="3409235" cy="400110"/>
          </a:xfrm>
          <a:prstGeom prst="rect">
            <a:avLst/>
          </a:prstGeom>
          <a:noFill/>
        </p:spPr>
        <p:txBody>
          <a:bodyPr wrap="square" rtlCol="0">
            <a:spAutoFit/>
          </a:bodyPr>
          <a:lstStyle/>
          <a:p>
            <a:r>
              <a:rPr lang="en-US" altLang="zh-CN" sz="2000" b="1" dirty="0">
                <a:solidFill>
                  <a:srgbClr val="FF0000"/>
                </a:solidFill>
              </a:rPr>
              <a:t>dried wormwood leaves</a:t>
            </a:r>
            <a:endParaRPr lang="en-US" altLang="zh-CN" sz="2000" b="1" dirty="0">
              <a:solidFill>
                <a:srgbClr val="FF0000"/>
              </a:solidFill>
            </a:endParaRPr>
          </a:p>
        </p:txBody>
      </p:sp>
      <p:sp>
        <p:nvSpPr>
          <p:cNvPr id="28" name="文本框 27"/>
          <p:cNvSpPr txBox="1"/>
          <p:nvPr/>
        </p:nvSpPr>
        <p:spPr>
          <a:xfrm>
            <a:off x="7347294" y="4533138"/>
            <a:ext cx="3966210" cy="400110"/>
          </a:xfrm>
          <a:prstGeom prst="rect">
            <a:avLst/>
          </a:prstGeom>
          <a:noFill/>
        </p:spPr>
        <p:txBody>
          <a:bodyPr wrap="square" rtlCol="0">
            <a:spAutoFit/>
          </a:bodyPr>
          <a:lstStyle/>
          <a:p>
            <a:r>
              <a:rPr lang="en-US" altLang="zh-CN" sz="2000" b="1" dirty="0">
                <a:solidFill>
                  <a:srgbClr val="FF0000"/>
                </a:solidFill>
              </a:rPr>
              <a:t>but found no effect</a:t>
            </a:r>
            <a:endParaRPr lang="en-US" altLang="zh-CN" sz="2000" b="1" dirty="0">
              <a:solidFill>
                <a:srgbClr val="FF0000"/>
              </a:solidFill>
            </a:endParaRPr>
          </a:p>
        </p:txBody>
      </p:sp>
      <p:sp>
        <p:nvSpPr>
          <p:cNvPr id="29" name="文本框 28"/>
          <p:cNvSpPr txBox="1"/>
          <p:nvPr/>
        </p:nvSpPr>
        <p:spPr>
          <a:xfrm>
            <a:off x="8684185" y="5793379"/>
            <a:ext cx="3456940" cy="400110"/>
          </a:xfrm>
          <a:prstGeom prst="rect">
            <a:avLst/>
          </a:prstGeom>
          <a:noFill/>
        </p:spPr>
        <p:txBody>
          <a:bodyPr wrap="square" rtlCol="0">
            <a:spAutoFit/>
          </a:bodyPr>
          <a:lstStyle/>
          <a:p>
            <a:r>
              <a:rPr lang="en-US" altLang="zh-CN" sz="2000" b="1" dirty="0">
                <a:solidFill>
                  <a:srgbClr val="FF0000"/>
                </a:solidFill>
              </a:rPr>
              <a:t>boiling fresh wormwood</a:t>
            </a:r>
            <a:endParaRPr lang="en-US" altLang="zh-CN" sz="2000" b="1" dirty="0">
              <a:solidFill>
                <a:srgbClr val="FF0000"/>
              </a:solidFill>
            </a:endParaRPr>
          </a:p>
        </p:txBody>
      </p:sp>
      <p:sp>
        <p:nvSpPr>
          <p:cNvPr id="34" name="文本框 33"/>
          <p:cNvSpPr txBox="1"/>
          <p:nvPr/>
        </p:nvSpPr>
        <p:spPr>
          <a:xfrm>
            <a:off x="7355307" y="3075190"/>
            <a:ext cx="4959284" cy="400110"/>
          </a:xfrm>
          <a:prstGeom prst="rect">
            <a:avLst/>
          </a:prstGeom>
          <a:noFill/>
        </p:spPr>
        <p:txBody>
          <a:bodyPr wrap="square">
            <a:spAutoFit/>
          </a:bodyPr>
          <a:lstStyle/>
          <a:p>
            <a:r>
              <a:rPr lang="en-US" altLang="zh-CN" sz="2000" b="1" dirty="0">
                <a:solidFill>
                  <a:srgbClr val="FF0000"/>
                </a:solidFill>
              </a:rPr>
              <a:t>sweet wormwood to treat a fever. </a:t>
            </a:r>
            <a:endParaRPr lang="en-US" altLang="zh-CN" sz="2000" b="1" dirty="0">
              <a:solidFill>
                <a:srgbClr val="FF0000"/>
              </a:solidFill>
            </a:endParaRPr>
          </a:p>
        </p:txBody>
      </p:sp>
      <p:sp>
        <p:nvSpPr>
          <p:cNvPr id="35" name="文本框 34"/>
          <p:cNvSpPr txBox="1"/>
          <p:nvPr/>
        </p:nvSpPr>
        <p:spPr>
          <a:xfrm>
            <a:off x="8002578" y="6168944"/>
            <a:ext cx="2752677" cy="400110"/>
          </a:xfrm>
          <a:prstGeom prst="rect">
            <a:avLst/>
          </a:prstGeom>
          <a:noFill/>
        </p:spPr>
        <p:txBody>
          <a:bodyPr wrap="none" rtlCol="0">
            <a:spAutoFit/>
          </a:bodyPr>
          <a:lstStyle/>
          <a:p>
            <a:r>
              <a:rPr lang="en-US" altLang="zh-CN" sz="2000" b="1" dirty="0">
                <a:solidFill>
                  <a:srgbClr val="FF0000"/>
                </a:solidFill>
              </a:rPr>
              <a:t>this didn’t work either</a:t>
            </a:r>
            <a:endParaRPr lang="zh-CN" altLang="en-US" sz="2000" b="1" dirty="0">
              <a:solidFill>
                <a:srgbClr val="FF0000"/>
              </a:solidFill>
            </a:endParaRPr>
          </a:p>
        </p:txBody>
      </p:sp>
      <p:sp>
        <p:nvSpPr>
          <p:cNvPr id="36" name="文本框 35"/>
          <p:cNvSpPr txBox="1"/>
          <p:nvPr/>
        </p:nvSpPr>
        <p:spPr>
          <a:xfrm>
            <a:off x="1745783" y="5988106"/>
            <a:ext cx="4231345" cy="400110"/>
          </a:xfrm>
          <a:prstGeom prst="rect">
            <a:avLst/>
          </a:prstGeom>
          <a:noFill/>
        </p:spPr>
        <p:txBody>
          <a:bodyPr wrap="square" rtlCol="0">
            <a:spAutoFit/>
          </a:bodyPr>
          <a:lstStyle/>
          <a:p>
            <a:r>
              <a:rPr lang="en-US" altLang="zh-CN" sz="2000" b="1" dirty="0">
                <a:solidFill>
                  <a:srgbClr val="FF0000"/>
                </a:solidFill>
              </a:rPr>
              <a:t>lower temperature to draw out</a:t>
            </a:r>
            <a:endParaRPr lang="zh-CN" altLang="en-US" sz="2000" b="1" dirty="0">
              <a:solidFill>
                <a:srgbClr val="FF0000"/>
              </a:solidFill>
            </a:endParaRPr>
          </a:p>
        </p:txBody>
      </p:sp>
      <p:sp>
        <p:nvSpPr>
          <p:cNvPr id="37" name="文本框 36"/>
          <p:cNvSpPr txBox="1"/>
          <p:nvPr/>
        </p:nvSpPr>
        <p:spPr>
          <a:xfrm>
            <a:off x="3359692" y="4823682"/>
            <a:ext cx="1925527" cy="400110"/>
          </a:xfrm>
          <a:prstGeom prst="rect">
            <a:avLst/>
          </a:prstGeom>
          <a:noFill/>
        </p:spPr>
        <p:txBody>
          <a:bodyPr wrap="none" rtlCol="0">
            <a:spAutoFit/>
          </a:bodyPr>
          <a:lstStyle/>
          <a:p>
            <a:r>
              <a:rPr lang="en-US" altLang="zh-CN" sz="2000" dirty="0"/>
              <a:t> </a:t>
            </a:r>
            <a:r>
              <a:rPr lang="en-US" altLang="zh-CN" sz="2000" b="1" dirty="0">
                <a:solidFill>
                  <a:srgbClr val="FF0000"/>
                </a:solidFill>
              </a:rPr>
              <a:t>on themselves</a:t>
            </a:r>
            <a:endParaRPr lang="zh-CN" altLang="en-US" sz="2000" b="1" dirty="0">
              <a:solidFill>
                <a:srgbClr val="FF0000"/>
              </a:solidFill>
            </a:endParaRPr>
          </a:p>
        </p:txBody>
      </p:sp>
      <p:sp>
        <p:nvSpPr>
          <p:cNvPr id="38" name="文本框 37"/>
          <p:cNvSpPr txBox="1"/>
          <p:nvPr/>
        </p:nvSpPr>
        <p:spPr>
          <a:xfrm>
            <a:off x="3282364" y="3406547"/>
            <a:ext cx="2124299" cy="400110"/>
          </a:xfrm>
          <a:prstGeom prst="rect">
            <a:avLst/>
          </a:prstGeom>
          <a:noFill/>
        </p:spPr>
        <p:txBody>
          <a:bodyPr wrap="none" rtlCol="0">
            <a:spAutoFit/>
          </a:bodyPr>
          <a:lstStyle/>
          <a:p>
            <a:r>
              <a:rPr lang="en-US" altLang="zh-CN" sz="2000" dirty="0"/>
              <a:t> </a:t>
            </a:r>
            <a:r>
              <a:rPr lang="en-US" altLang="zh-CN" sz="2000" b="1" dirty="0">
                <a:solidFill>
                  <a:srgbClr val="FF0000"/>
                </a:solidFill>
              </a:rPr>
              <a:t>malaria patients</a:t>
            </a:r>
            <a:endParaRPr lang="zh-CN" altLang="en-US" sz="2000" b="1" dirty="0">
              <a:solidFill>
                <a:srgbClr val="FF0000"/>
              </a:solidFill>
            </a:endParaRPr>
          </a:p>
        </p:txBody>
      </p:sp>
      <p:sp>
        <p:nvSpPr>
          <p:cNvPr id="39" name="文本框 38"/>
          <p:cNvSpPr txBox="1"/>
          <p:nvPr/>
        </p:nvSpPr>
        <p:spPr>
          <a:xfrm>
            <a:off x="2517113" y="2393161"/>
            <a:ext cx="2712602" cy="400110"/>
          </a:xfrm>
          <a:prstGeom prst="rect">
            <a:avLst/>
          </a:prstGeom>
          <a:noFill/>
        </p:spPr>
        <p:txBody>
          <a:bodyPr wrap="none" rtlCol="0">
            <a:spAutoFit/>
          </a:bodyPr>
          <a:lstStyle/>
          <a:p>
            <a:r>
              <a:rPr lang="en-US" altLang="zh-CN" sz="2000" dirty="0"/>
              <a:t> </a:t>
            </a:r>
            <a:r>
              <a:rPr lang="en-US" altLang="zh-CN" sz="2000" b="1" dirty="0">
                <a:solidFill>
                  <a:srgbClr val="FF0000"/>
                </a:solidFill>
              </a:rPr>
              <a:t>a standard treatment</a:t>
            </a:r>
            <a:endParaRPr lang="zh-CN" altLang="en-US" sz="2000" b="1" dirty="0">
              <a:solidFill>
                <a:srgbClr val="FF0000"/>
              </a:solidFill>
            </a:endParaRPr>
          </a:p>
        </p:txBody>
      </p:sp>
      <p:pic>
        <p:nvPicPr>
          <p:cNvPr id="40" name="图片 39" descr="png-0063"/>
          <p:cNvPicPr>
            <a:picLocks noChangeAspect="1"/>
          </p:cNvPicPr>
          <p:nvPr/>
        </p:nvPicPr>
        <p:blipFill>
          <a:blip r:embed="rId1"/>
          <a:stretch>
            <a:fillRect/>
          </a:stretch>
        </p:blipFill>
        <p:spPr>
          <a:xfrm rot="5168471">
            <a:off x="9188788" y="3523352"/>
            <a:ext cx="720308" cy="520065"/>
          </a:xfrm>
          <a:prstGeom prst="rect">
            <a:avLst/>
          </a:prstGeom>
          <a:noFill/>
          <a:ln w="9525">
            <a:noFill/>
          </a:ln>
        </p:spPr>
      </p:pic>
      <p:pic>
        <p:nvPicPr>
          <p:cNvPr id="41" name="图片 40" descr="png-0063"/>
          <p:cNvPicPr>
            <a:picLocks noChangeAspect="1"/>
          </p:cNvPicPr>
          <p:nvPr/>
        </p:nvPicPr>
        <p:blipFill>
          <a:blip r:embed="rId1"/>
          <a:stretch>
            <a:fillRect/>
          </a:stretch>
        </p:blipFill>
        <p:spPr>
          <a:xfrm rot="5168471">
            <a:off x="9171560" y="5157781"/>
            <a:ext cx="754863" cy="520065"/>
          </a:xfrm>
          <a:prstGeom prst="rect">
            <a:avLst/>
          </a:prstGeom>
          <a:noFill/>
          <a:ln w="9525">
            <a:noFill/>
          </a:ln>
        </p:spPr>
      </p:pic>
      <p:pic>
        <p:nvPicPr>
          <p:cNvPr id="42" name="图片 41" descr="png-0063"/>
          <p:cNvPicPr>
            <a:picLocks noChangeAspect="1"/>
          </p:cNvPicPr>
          <p:nvPr/>
        </p:nvPicPr>
        <p:blipFill>
          <a:blip r:embed="rId1"/>
          <a:stretch>
            <a:fillRect/>
          </a:stretch>
        </p:blipFill>
        <p:spPr>
          <a:xfrm rot="5856925" flipH="1">
            <a:off x="1591538" y="2945279"/>
            <a:ext cx="546234" cy="520065"/>
          </a:xfrm>
          <a:prstGeom prst="rect">
            <a:avLst/>
          </a:prstGeom>
          <a:noFill/>
          <a:ln w="9525">
            <a:noFill/>
          </a:ln>
        </p:spPr>
      </p:pic>
      <p:pic>
        <p:nvPicPr>
          <p:cNvPr id="43" name="图片 42" descr="png-0063"/>
          <p:cNvPicPr>
            <a:picLocks noChangeAspect="1"/>
          </p:cNvPicPr>
          <p:nvPr/>
        </p:nvPicPr>
        <p:blipFill>
          <a:blip r:embed="rId1"/>
          <a:stretch>
            <a:fillRect/>
          </a:stretch>
        </p:blipFill>
        <p:spPr>
          <a:xfrm rot="5677854" flipH="1">
            <a:off x="1684118" y="3975446"/>
            <a:ext cx="539248" cy="520065"/>
          </a:xfrm>
          <a:prstGeom prst="rect">
            <a:avLst/>
          </a:prstGeom>
          <a:noFill/>
          <a:ln w="9525">
            <a:noFill/>
          </a:ln>
        </p:spPr>
      </p:pic>
      <p:pic>
        <p:nvPicPr>
          <p:cNvPr id="44" name="图片 43" descr="png-0063"/>
          <p:cNvPicPr>
            <a:picLocks noChangeAspect="1"/>
          </p:cNvPicPr>
          <p:nvPr/>
        </p:nvPicPr>
        <p:blipFill>
          <a:blip r:embed="rId1"/>
          <a:stretch>
            <a:fillRect/>
          </a:stretch>
        </p:blipFill>
        <p:spPr>
          <a:xfrm rot="5400000" flipH="1">
            <a:off x="1830648" y="5450689"/>
            <a:ext cx="490673" cy="520065"/>
          </a:xfrm>
          <a:prstGeom prst="rect">
            <a:avLst/>
          </a:prstGeom>
          <a:noFill/>
          <a:ln w="9525">
            <a:noFill/>
          </a:ln>
        </p:spPr>
      </p:pic>
      <p:pic>
        <p:nvPicPr>
          <p:cNvPr id="45" name="图片 44" descr="png-0063"/>
          <p:cNvPicPr>
            <a:picLocks noChangeAspect="1"/>
          </p:cNvPicPr>
          <p:nvPr/>
        </p:nvPicPr>
        <p:blipFill>
          <a:blip r:embed="rId1"/>
          <a:stretch>
            <a:fillRect/>
          </a:stretch>
        </p:blipFill>
        <p:spPr>
          <a:xfrm rot="10800000">
            <a:off x="5194307" y="6046266"/>
            <a:ext cx="2066527" cy="400108"/>
          </a:xfrm>
          <a:prstGeom prst="rect">
            <a:avLst/>
          </a:prstGeom>
          <a:noFill/>
          <a:ln w="9525">
            <a:noFill/>
          </a:ln>
        </p:spPr>
      </p:pic>
      <p:sp>
        <p:nvSpPr>
          <p:cNvPr id="46" name="文本框 45"/>
          <p:cNvSpPr txBox="1"/>
          <p:nvPr/>
        </p:nvSpPr>
        <p:spPr>
          <a:xfrm>
            <a:off x="-134368" y="5740216"/>
            <a:ext cx="6268487" cy="1168539"/>
          </a:xfrm>
          <a:prstGeom prst="ellipse">
            <a:avLst/>
          </a:prstGeom>
          <a:solidFill>
            <a:srgbClr val="FFFF00"/>
          </a:solidFill>
          <a:ln>
            <a:solidFill>
              <a:srgbClr val="000000">
                <a:alpha val="49804"/>
              </a:srgbClr>
            </a:solidFill>
          </a:ln>
        </p:spPr>
        <p:txBody>
          <a:bodyPr wrap="square">
            <a:spAutoFit/>
          </a:bodyPr>
          <a:lstStyle/>
          <a:p>
            <a:r>
              <a:rPr lang="en-US" altLang="zh-CN" sz="2400" b="1" dirty="0">
                <a:solidFill>
                  <a:srgbClr val="FF0000"/>
                </a:solidFill>
              </a:rPr>
              <a:t>A lower temperature is </a:t>
            </a:r>
            <a:r>
              <a:rPr lang="en-US" altLang="zh-CN" sz="2400" b="1" dirty="0">
                <a:effectLst>
                  <a:outerShdw blurRad="38100" dist="38100" dir="2700000" algn="tl">
                    <a:srgbClr val="000000">
                      <a:alpha val="43137"/>
                    </a:srgbClr>
                  </a:outerShdw>
                </a:effectLst>
              </a:rPr>
              <a:t>the key to getting a good extract</a:t>
            </a:r>
            <a:endParaRPr lang="zh-CN" altLang="en-US" sz="2400" dirty="0"/>
          </a:p>
        </p:txBody>
      </p:sp>
      <p:sp>
        <p:nvSpPr>
          <p:cNvPr id="3" name="椭圆 2"/>
          <p:cNvSpPr/>
          <p:nvPr/>
        </p:nvSpPr>
        <p:spPr>
          <a:xfrm>
            <a:off x="7578173" y="887571"/>
            <a:ext cx="761187" cy="400109"/>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809534" y="1117600"/>
            <a:ext cx="761187" cy="39829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577932" y="1452035"/>
            <a:ext cx="1094247" cy="400109"/>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8949805" y="2410337"/>
            <a:ext cx="797877" cy="400109"/>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510051" y="5363375"/>
            <a:ext cx="7620997" cy="461665"/>
          </a:xfrm>
          <a:prstGeom prst="rect">
            <a:avLst/>
          </a:prstGeom>
          <a:noFill/>
        </p:spPr>
        <p:txBody>
          <a:bodyPr wrap="none" rtlCol="0">
            <a:spAutoFit/>
          </a:bodyPr>
          <a:lstStyle/>
          <a:p>
            <a:r>
              <a:rPr lang="en-US" altLang="zh-CN" sz="2400" dirty="0"/>
              <a:t>She found one sentence suggesting a different way to …</a:t>
            </a:r>
            <a:endParaRPr lang="zh-CN" altLang="en-US" sz="2400" dirty="0"/>
          </a:p>
        </p:txBody>
      </p:sp>
      <p:sp>
        <p:nvSpPr>
          <p:cNvPr id="51" name="椭圆 50"/>
          <p:cNvSpPr/>
          <p:nvPr/>
        </p:nvSpPr>
        <p:spPr>
          <a:xfrm>
            <a:off x="3941862" y="5400578"/>
            <a:ext cx="656772" cy="400109"/>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056383" y="1748115"/>
            <a:ext cx="2363652" cy="2833449"/>
          </a:xfrm>
          <a:prstGeom prst="downArrow">
            <a:avLst/>
          </a:prstGeom>
          <a:solidFill>
            <a:srgbClr val="FFFF00"/>
          </a:solidFill>
          <a:ln>
            <a:solidFill>
              <a:srgbClr val="00B050"/>
            </a:solidFill>
          </a:ln>
        </p:spPr>
        <p:txBody>
          <a:bodyPr wrap="square" rtlCol="0">
            <a:spAutoFit/>
          </a:bodyPr>
          <a:lstStyle/>
          <a:p>
            <a:r>
              <a:rPr lang="en-US" altLang="zh-CN" sz="2800" b="1" dirty="0">
                <a:solidFill>
                  <a:srgbClr val="0000FF"/>
                </a:solidFill>
              </a:rPr>
              <a:t>    a </a:t>
            </a:r>
            <a:endParaRPr lang="en-US" altLang="zh-CN" sz="2800" b="1" dirty="0">
              <a:solidFill>
                <a:srgbClr val="0000FF"/>
              </a:solidFill>
            </a:endParaRPr>
          </a:p>
          <a:p>
            <a:endParaRPr lang="en-US" altLang="zh-CN" sz="2800" b="1" dirty="0">
              <a:solidFill>
                <a:srgbClr val="0000FF"/>
              </a:solidFill>
            </a:endParaRPr>
          </a:p>
          <a:p>
            <a:r>
              <a:rPr lang="en-US" altLang="zh-CN" sz="2800" b="1" dirty="0">
                <a:solidFill>
                  <a:srgbClr val="0000FF"/>
                </a:solidFill>
              </a:rPr>
              <a:t>tough </a:t>
            </a:r>
            <a:endParaRPr lang="en-US" altLang="zh-CN" sz="2800" b="1" dirty="0">
              <a:solidFill>
                <a:srgbClr val="0000FF"/>
              </a:solidFill>
            </a:endParaRPr>
          </a:p>
          <a:p>
            <a:endParaRPr lang="en-US" altLang="zh-CN" sz="2800" b="1" dirty="0">
              <a:solidFill>
                <a:srgbClr val="0000FF"/>
              </a:solidFill>
            </a:endParaRPr>
          </a:p>
          <a:p>
            <a:r>
              <a:rPr lang="en-US" altLang="zh-CN" sz="2800" b="1" dirty="0">
                <a:solidFill>
                  <a:srgbClr val="0000FF"/>
                </a:solidFill>
              </a:rPr>
              <a:t>task</a:t>
            </a:r>
            <a:endParaRPr lang="zh-CN" altLang="en-US" sz="2800" b="1" dirty="0">
              <a:solidFill>
                <a:srgbClr val="0000FF"/>
              </a:solidFill>
            </a:endParaRPr>
          </a:p>
        </p:txBody>
      </p:sp>
      <p:sp>
        <p:nvSpPr>
          <p:cNvPr id="53" name="文本框 52"/>
          <p:cNvSpPr txBox="1"/>
          <p:nvPr/>
        </p:nvSpPr>
        <p:spPr>
          <a:xfrm>
            <a:off x="344781" y="164382"/>
            <a:ext cx="11471301" cy="480131"/>
          </a:xfrm>
          <a:prstGeom prst="rect">
            <a:avLst/>
          </a:prstGeom>
          <a:solidFill>
            <a:srgbClr val="7030A0"/>
          </a:solid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altLang="zh-CN" sz="2800" b="1" i="0" u="none" strike="noStrike" kern="1200" cap="none" spc="0" normalizeH="0" baseline="0" noProof="0" dirty="0">
                <a:ln>
                  <a:noFill/>
                </a:ln>
                <a:solidFill>
                  <a:schemeClr val="bg2"/>
                </a:solidFill>
                <a:effectLst>
                  <a:outerShdw blurRad="38100" dist="38100" dir="2700000" algn="tl">
                    <a:srgbClr val="000000">
                      <a:alpha val="43137"/>
                    </a:srgbClr>
                  </a:outerShdw>
                </a:effectLst>
                <a:uLnTx/>
                <a:uFillTx/>
                <a:latin typeface="等线" panose="02010600030101010101" charset="-122"/>
                <a:ea typeface="等线" panose="02010600030101010101" charset="-122"/>
                <a:cs typeface="+mn-cs"/>
              </a:rPr>
              <a:t>1. What was the key to getting a good extract from the wormwood?</a:t>
            </a:r>
            <a:endParaRPr kumimoji="0" lang="en-US" altLang="zh-CN" sz="2800" b="1" i="0" u="none" strike="noStrike" kern="1200" cap="none" spc="0" normalizeH="0" baseline="0" noProof="0" dirty="0">
              <a:ln>
                <a:noFill/>
              </a:ln>
              <a:solidFill>
                <a:schemeClr val="bg2"/>
              </a:solidFill>
              <a:effectLst>
                <a:outerShdw blurRad="38100" dist="38100" dir="2700000" algn="tl">
                  <a:srgbClr val="000000">
                    <a:alpha val="43137"/>
                  </a:srgbClr>
                </a:outerShdw>
              </a:effectLst>
              <a:uLnTx/>
              <a:uFillTx/>
              <a:latin typeface="等线" panose="02010600030101010101" charset="-122"/>
              <a:ea typeface="等线" panose="02010600030101010101" charset="-122"/>
              <a:cs typeface="+mn-cs"/>
            </a:endParaRPr>
          </a:p>
        </p:txBody>
      </p:sp>
      <p:sp>
        <p:nvSpPr>
          <p:cNvPr id="54" name="文本框 53"/>
          <p:cNvSpPr txBox="1"/>
          <p:nvPr/>
        </p:nvSpPr>
        <p:spPr>
          <a:xfrm>
            <a:off x="284228" y="141287"/>
            <a:ext cx="11489101" cy="480131"/>
          </a:xfrm>
          <a:prstGeom prst="rect">
            <a:avLst/>
          </a:prstGeom>
          <a:solidFill>
            <a:srgbClr val="002060"/>
          </a:solid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US" altLang="zh-CN"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等线" panose="02010600030101010101" charset="-122"/>
                <a:ea typeface="等线" panose="02010600030101010101" charset="-122"/>
                <a:cs typeface="+mn-cs"/>
              </a:rPr>
              <a:t>                  2. What do the numbers suggest?</a:t>
            </a:r>
            <a:endParaRPr kumimoji="0" lang="en-US" altLang="zh-CN"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等线" panose="02010600030101010101" charset="-122"/>
              <a:ea typeface="等线" panose="02010600030101010101" charset="-122"/>
              <a:cs typeface="+mn-cs"/>
            </a:endParaRPr>
          </a:p>
        </p:txBody>
      </p:sp>
      <p:pic>
        <p:nvPicPr>
          <p:cNvPr id="59" name="图片 58">
            <a:hlinkClick r:id="rId2" action="ppaction://hlinksldjump"/>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38196" y="1965630"/>
            <a:ext cx="766806" cy="766806"/>
          </a:xfrm>
          <a:prstGeom prst="rect">
            <a:avLst/>
          </a:prstGeom>
        </p:spPr>
      </p:pic>
      <p:sp>
        <p:nvSpPr>
          <p:cNvPr id="33" name="动作按钮: 前进或下一项 32">
            <a:hlinkClick r:id="rId4" action="ppaction://hlinksldjump"/>
          </p:cNvPr>
          <p:cNvSpPr/>
          <p:nvPr/>
        </p:nvSpPr>
        <p:spPr>
          <a:xfrm>
            <a:off x="5805671" y="4655350"/>
            <a:ext cx="818877" cy="535230"/>
          </a:xfrm>
          <a:prstGeom prst="actionButtonForwardNex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53"/>
                                        </p:tgtEl>
                                      </p:cBhvr>
                                    </p:animEffect>
                                    <p:set>
                                      <p:cBhvr>
                                        <p:cTn id="11" dur="1" fill="hold">
                                          <p:stCondLst>
                                            <p:cond delay="499"/>
                                          </p:stCondLst>
                                        </p:cTn>
                                        <p:tgtEl>
                                          <p:spTgt spid="5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54"/>
                                        </p:tgtEl>
                                      </p:cBhvr>
                                    </p:animEffect>
                                    <p:set>
                                      <p:cBhvr>
                                        <p:cTn id="38"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 grpId="0" animBg="1"/>
      <p:bldP spid="48" grpId="0" animBg="1"/>
      <p:bldP spid="49" grpId="0" animBg="1"/>
      <p:bldP spid="50" grpId="0" animBg="1"/>
      <p:bldP spid="4" grpId="0"/>
      <p:bldP spid="51" grpId="0" animBg="1"/>
      <p:bldP spid="16" grpId="0" animBg="1"/>
      <p:bldP spid="53" grpId="0" animBg="1"/>
      <p:bldP spid="54" grpId="0" animBg="1"/>
      <p:bldP spid="5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内容占位符 12"/>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191894" y="365125"/>
            <a:ext cx="3856429" cy="4351338"/>
          </a:xfrm>
        </p:spPr>
      </p:pic>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76" y="307505"/>
            <a:ext cx="4466578" cy="4466578"/>
          </a:xfrm>
          <a:prstGeom prst="rect">
            <a:avLst/>
          </a:prstGeom>
        </p:spPr>
      </p:pic>
      <p:sp>
        <p:nvSpPr>
          <p:cNvPr id="16" name="文本框 15"/>
          <p:cNvSpPr txBox="1"/>
          <p:nvPr/>
        </p:nvSpPr>
        <p:spPr>
          <a:xfrm>
            <a:off x="2542065" y="5346284"/>
            <a:ext cx="7107869" cy="830997"/>
          </a:xfrm>
          <a:prstGeom prst="rect">
            <a:avLst/>
          </a:prstGeom>
          <a:noFill/>
        </p:spPr>
        <p:txBody>
          <a:bodyPr wrap="square" rtlCol="0">
            <a:spAutoFit/>
          </a:bodyPr>
          <a:lstStyle/>
          <a:p>
            <a:r>
              <a:rPr lang="en-US" altLang="zh-CN" sz="2400" b="1" dirty="0"/>
              <a:t>Ge</a:t>
            </a:r>
            <a:r>
              <a:rPr lang="zh-CN" altLang="en-US" sz="2400" b="1" dirty="0"/>
              <a:t> </a:t>
            </a:r>
            <a:r>
              <a:rPr lang="en-US" altLang="zh-CN" sz="2400" b="1" dirty="0"/>
              <a:t>Hong</a:t>
            </a:r>
            <a:r>
              <a:rPr lang="zh-CN" altLang="en-US" sz="2400" b="1" dirty="0"/>
              <a:t>（</a:t>
            </a:r>
            <a:r>
              <a:rPr lang="en-US" altLang="zh-CN" sz="2400" b="1" dirty="0"/>
              <a:t>284-364</a:t>
            </a:r>
            <a:r>
              <a:rPr lang="zh-CN" altLang="en-US" sz="2400" b="1" dirty="0"/>
              <a:t>）  </a:t>
            </a:r>
            <a:r>
              <a:rPr lang="en-US" altLang="zh-CN" sz="2400" b="1" dirty="0"/>
              <a:t>the Eastern </a:t>
            </a:r>
            <a:r>
              <a:rPr lang="en-US" altLang="zh-CN" sz="2400" b="1" dirty="0" err="1"/>
              <a:t>Jin</a:t>
            </a:r>
            <a:r>
              <a:rPr lang="en-US" altLang="zh-CN" sz="2400" b="1" dirty="0"/>
              <a:t> Dynasty</a:t>
            </a:r>
            <a:endParaRPr lang="en-US" altLang="zh-CN" sz="2400" b="1" dirty="0"/>
          </a:p>
          <a:p>
            <a:r>
              <a:rPr lang="en-US" altLang="zh-CN" sz="2400" b="1" dirty="0"/>
              <a:t>With a collection of treatments for emergency</a:t>
            </a:r>
            <a:endParaRPr lang="zh-CN" altLang="en-US" sz="2400" b="1" dirty="0"/>
          </a:p>
        </p:txBody>
      </p:sp>
      <p:pic>
        <p:nvPicPr>
          <p:cNvPr id="17" name="图片 16">
            <a:hlinkClick r:id="rId3" action="ppaction://hlinksldjump"/>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40788" y="5458014"/>
            <a:ext cx="607535" cy="6075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62031" y="195528"/>
            <a:ext cx="9991274" cy="954107"/>
          </a:xfrm>
          <a:prstGeom prst="rect">
            <a:avLst/>
          </a:prstGeom>
          <a:solidFill>
            <a:srgbClr val="4472C4"/>
          </a:solidFill>
        </p:spPr>
        <p:txBody>
          <a:bodyPr wrap="square">
            <a:spAutoFit/>
          </a:bodyPr>
          <a:lstStyle/>
          <a:p>
            <a:r>
              <a:rPr lang="en-US" altLang="zh-CN" sz="2800" b="1" dirty="0">
                <a:solidFill>
                  <a:schemeClr val="bg1"/>
                </a:solidFill>
                <a:effectLst>
                  <a:outerShdw blurRad="38100" dist="38100" dir="2700000" algn="tl">
                    <a:srgbClr val="000000">
                      <a:alpha val="43137"/>
                    </a:srgbClr>
                  </a:outerShdw>
                </a:effectLst>
              </a:rPr>
              <a:t>3. What qualities of Tu </a:t>
            </a:r>
            <a:r>
              <a:rPr lang="en-US" altLang="zh-CN" sz="2800" b="1" dirty="0" err="1">
                <a:solidFill>
                  <a:schemeClr val="bg1"/>
                </a:solidFill>
                <a:effectLst>
                  <a:outerShdw blurRad="38100" dist="38100" dir="2700000" algn="tl">
                    <a:srgbClr val="000000">
                      <a:alpha val="43137"/>
                    </a:srgbClr>
                  </a:outerShdw>
                </a:effectLst>
              </a:rPr>
              <a:t>Youyou</a:t>
            </a:r>
            <a:r>
              <a:rPr lang="en-US" altLang="zh-CN" sz="2800" b="1" dirty="0">
                <a:solidFill>
                  <a:schemeClr val="bg1"/>
                </a:solidFill>
                <a:effectLst>
                  <a:outerShdw blurRad="38100" dist="38100" dir="2700000" algn="tl">
                    <a:srgbClr val="000000">
                      <a:alpha val="43137"/>
                    </a:srgbClr>
                  </a:outerShdw>
                </a:effectLst>
              </a:rPr>
              <a:t> are reflected on the road to discovering </a:t>
            </a:r>
            <a:r>
              <a:rPr lang="en-US" altLang="zh-CN" sz="2800" b="1" dirty="0">
                <a:solidFill>
                  <a:schemeClr val="bg1"/>
                </a:solidFill>
              </a:rPr>
              <a:t>artemisinin? </a:t>
            </a:r>
            <a:endParaRPr lang="en-US" altLang="zh-CN" sz="2800" b="1" dirty="0">
              <a:solidFill>
                <a:schemeClr val="bg1"/>
              </a:solidFill>
              <a:effectLst>
                <a:outerShdw blurRad="38100" dist="38100" dir="2700000" algn="tl">
                  <a:srgbClr val="000000">
                    <a:alpha val="43137"/>
                  </a:srgbClr>
                </a:outerShdw>
              </a:effectLst>
            </a:endParaRPr>
          </a:p>
        </p:txBody>
      </p:sp>
      <p:sp>
        <p:nvSpPr>
          <p:cNvPr id="5" name="文本框 4"/>
          <p:cNvSpPr txBox="1"/>
          <p:nvPr/>
        </p:nvSpPr>
        <p:spPr>
          <a:xfrm>
            <a:off x="758797" y="1104091"/>
            <a:ext cx="10674405" cy="1161633"/>
          </a:xfrm>
          <a:prstGeom prst="rightArrow">
            <a:avLst/>
          </a:prstGeom>
          <a:solidFill>
            <a:srgbClr val="FFFF00"/>
          </a:solidFill>
        </p:spPr>
        <p:txBody>
          <a:bodyPr wrap="square" rtlCol="0">
            <a:spAutoFit/>
          </a:bodyPr>
          <a:lstStyle/>
          <a:p>
            <a:r>
              <a:rPr lang="en-US" altLang="zh-CN" sz="3200" b="1" dirty="0"/>
              <a:t>Descriptive words in the story:</a:t>
            </a:r>
            <a:endParaRPr lang="zh-CN" altLang="en-US" sz="3200" b="1" dirty="0"/>
          </a:p>
        </p:txBody>
      </p:sp>
      <p:grpSp>
        <p:nvGrpSpPr>
          <p:cNvPr id="109" name="组合 108"/>
          <p:cNvGrpSpPr/>
          <p:nvPr/>
        </p:nvGrpSpPr>
        <p:grpSpPr>
          <a:xfrm>
            <a:off x="1271401" y="2281365"/>
            <a:ext cx="9649195" cy="4303864"/>
            <a:chOff x="1288498" y="2010619"/>
            <a:chExt cx="9649195" cy="4303864"/>
          </a:xfrm>
        </p:grpSpPr>
        <p:sp>
          <p:nvSpPr>
            <p:cNvPr id="110" name="Rounded Rectangle 4"/>
            <p:cNvSpPr/>
            <p:nvPr/>
          </p:nvSpPr>
          <p:spPr>
            <a:xfrm>
              <a:off x="3844907" y="4335174"/>
              <a:ext cx="2078183" cy="1979309"/>
            </a:xfrm>
            <a:prstGeom prst="roundRect">
              <a:avLst>
                <a:gd name="adj" fmla="val 0"/>
              </a:avLst>
            </a:prstGeom>
            <a:solidFill>
              <a:srgbClr val="00B050"/>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1" name="Rounded Rectangle 5"/>
            <p:cNvSpPr/>
            <p:nvPr/>
          </p:nvSpPr>
          <p:spPr>
            <a:xfrm>
              <a:off x="1288498" y="4314311"/>
              <a:ext cx="2078183" cy="1979309"/>
            </a:xfrm>
            <a:prstGeom prst="roundRect">
              <a:avLst>
                <a:gd name="adj" fmla="val 0"/>
              </a:avLst>
            </a:prstGeom>
            <a:solidFill>
              <a:srgbClr val="92D050"/>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2" name="Rounded Rectangle 6"/>
            <p:cNvSpPr/>
            <p:nvPr/>
          </p:nvSpPr>
          <p:spPr>
            <a:xfrm>
              <a:off x="6336914" y="4314311"/>
              <a:ext cx="2078183" cy="1979309"/>
            </a:xfrm>
            <a:prstGeom prst="roundRect">
              <a:avLst>
                <a:gd name="adj" fmla="val 0"/>
              </a:avLst>
            </a:prstGeom>
            <a:solidFill>
              <a:srgbClr val="00B0F0"/>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3" name="Rounded Rectangle 7"/>
            <p:cNvSpPr/>
            <p:nvPr/>
          </p:nvSpPr>
          <p:spPr>
            <a:xfrm>
              <a:off x="8859510" y="4314311"/>
              <a:ext cx="2078183" cy="1979309"/>
            </a:xfrm>
            <a:prstGeom prst="roundRect">
              <a:avLst>
                <a:gd name="adj" fmla="val 0"/>
              </a:avLst>
            </a:prstGeom>
            <a:solidFill>
              <a:srgbClr val="FFC000"/>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120" name="Straight Connector 16"/>
            <p:cNvCxnSpPr/>
            <p:nvPr/>
          </p:nvCxnSpPr>
          <p:spPr>
            <a:xfrm flipH="1">
              <a:off x="2553513" y="2792947"/>
              <a:ext cx="2830467" cy="959697"/>
            </a:xfrm>
            <a:prstGeom prst="line">
              <a:avLst/>
            </a:prstGeom>
            <a:noFill/>
            <a:ln w="57150" cap="flat" cmpd="sng" algn="ctr">
              <a:solidFill>
                <a:srgbClr val="92D050"/>
              </a:solidFill>
              <a:prstDash val="dash"/>
              <a:miter lim="800000"/>
              <a:headEnd type="oval" w="med" len="med"/>
              <a:tailEnd type="oval" w="med" len="med"/>
            </a:ln>
            <a:effectLst/>
          </p:spPr>
        </p:cxnSp>
        <p:cxnSp>
          <p:nvCxnSpPr>
            <p:cNvPr id="121" name="Straight Connector 17"/>
            <p:cNvCxnSpPr/>
            <p:nvPr/>
          </p:nvCxnSpPr>
          <p:spPr>
            <a:xfrm>
              <a:off x="6626000" y="2857998"/>
              <a:ext cx="2830467" cy="959697"/>
            </a:xfrm>
            <a:prstGeom prst="line">
              <a:avLst/>
            </a:prstGeom>
            <a:noFill/>
            <a:ln w="38100" cap="flat" cmpd="sng" algn="ctr">
              <a:solidFill>
                <a:srgbClr val="FFFF00"/>
              </a:solidFill>
              <a:prstDash val="dash"/>
              <a:miter lim="800000"/>
              <a:headEnd type="oval" w="med" len="med"/>
              <a:tailEnd type="oval" w="med" len="med"/>
            </a:ln>
            <a:effectLst/>
          </p:spPr>
        </p:cxnSp>
        <p:cxnSp>
          <p:nvCxnSpPr>
            <p:cNvPr id="122" name="Straight Connector 18"/>
            <p:cNvCxnSpPr/>
            <p:nvPr/>
          </p:nvCxnSpPr>
          <p:spPr>
            <a:xfrm flipH="1">
              <a:off x="5216082" y="3139403"/>
              <a:ext cx="540637" cy="579195"/>
            </a:xfrm>
            <a:prstGeom prst="line">
              <a:avLst/>
            </a:prstGeom>
            <a:noFill/>
            <a:ln w="38100" cap="flat" cmpd="sng" algn="ctr">
              <a:solidFill>
                <a:srgbClr val="00B050"/>
              </a:solidFill>
              <a:prstDash val="dash"/>
              <a:miter lim="800000"/>
              <a:headEnd type="oval" w="med" len="med"/>
              <a:tailEnd type="oval" w="med" len="med"/>
            </a:ln>
            <a:effectLst/>
          </p:spPr>
        </p:cxnSp>
        <p:cxnSp>
          <p:nvCxnSpPr>
            <p:cNvPr id="123" name="Straight Connector 19"/>
            <p:cNvCxnSpPr/>
            <p:nvPr/>
          </p:nvCxnSpPr>
          <p:spPr>
            <a:xfrm>
              <a:off x="6428772" y="3145753"/>
              <a:ext cx="540637" cy="579195"/>
            </a:xfrm>
            <a:prstGeom prst="line">
              <a:avLst/>
            </a:prstGeom>
            <a:noFill/>
            <a:ln w="38100" cap="flat" cmpd="sng" algn="ctr">
              <a:solidFill>
                <a:srgbClr val="00B0F0"/>
              </a:solidFill>
              <a:prstDash val="dash"/>
              <a:miter lim="800000"/>
              <a:headEnd type="oval" w="med" len="med"/>
              <a:tailEnd type="oval" w="med" len="med"/>
            </a:ln>
            <a:effectLst/>
          </p:spPr>
        </p:cxnSp>
        <p:grpSp>
          <p:nvGrpSpPr>
            <p:cNvPr id="124" name="Group 26"/>
            <p:cNvGrpSpPr/>
            <p:nvPr/>
          </p:nvGrpSpPr>
          <p:grpSpPr>
            <a:xfrm>
              <a:off x="1829606" y="3817695"/>
              <a:ext cx="995967" cy="993236"/>
              <a:chOff x="1829606" y="3817694"/>
              <a:chExt cx="995966" cy="993236"/>
            </a:xfrm>
          </p:grpSpPr>
          <p:sp>
            <p:nvSpPr>
              <p:cNvPr id="143" name="Oval 19"/>
              <p:cNvSpPr>
                <a:spLocks noChangeArrowheads="1"/>
              </p:cNvSpPr>
              <p:nvPr/>
            </p:nvSpPr>
            <p:spPr bwMode="auto">
              <a:xfrm>
                <a:off x="1829606" y="3817694"/>
                <a:ext cx="995966" cy="993236"/>
              </a:xfrm>
              <a:prstGeom prst="ellipse">
                <a:avLst/>
              </a:prstGeom>
              <a:solidFill>
                <a:srgbClr val="89C600"/>
              </a:solidFill>
              <a:ln w="19050">
                <a:solidFill>
                  <a:sysClr val="window" lastClr="FFFFFF"/>
                </a:solidFill>
              </a:ln>
            </p:spPr>
            <p:txBody>
              <a:bodyPr vert="horz" wrap="square" lIns="121920" tIns="60960" rIns="121920" bIns="6096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grpSp>
            <p:nvGrpSpPr>
              <p:cNvPr id="144" name="Group 28"/>
              <p:cNvGrpSpPr/>
              <p:nvPr/>
            </p:nvGrpSpPr>
            <p:grpSpPr>
              <a:xfrm>
                <a:off x="2101662" y="4089162"/>
                <a:ext cx="451851" cy="449859"/>
                <a:chOff x="-365126" y="-2462213"/>
                <a:chExt cx="4321176" cy="4302126"/>
              </a:xfrm>
              <a:solidFill>
                <a:sysClr val="window" lastClr="FFFFFF"/>
              </a:solidFill>
            </p:grpSpPr>
            <p:sp>
              <p:nvSpPr>
                <p:cNvPr id="145" name="Freeform 5"/>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46" name="Freeform 6"/>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47" name="Freeform 7"/>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48" name="Freeform 8"/>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49" name="Oval 9"/>
                <p:cNvSpPr>
                  <a:spLocks noChangeArrowheads="1"/>
                </p:cNvSpPr>
                <p:nvPr/>
              </p:nvSpPr>
              <p:spPr bwMode="auto">
                <a:xfrm>
                  <a:off x="1266825" y="496888"/>
                  <a:ext cx="269875" cy="266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50" name="Oval 10"/>
                <p:cNvSpPr>
                  <a:spLocks noChangeArrowheads="1"/>
                </p:cNvSpPr>
                <p:nvPr/>
              </p:nvSpPr>
              <p:spPr bwMode="auto">
                <a:xfrm>
                  <a:off x="3417887" y="-1522413"/>
                  <a:ext cx="269875" cy="271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grpSp>
        <p:grpSp>
          <p:nvGrpSpPr>
            <p:cNvPr id="125" name="Group 35"/>
            <p:cNvGrpSpPr/>
            <p:nvPr/>
          </p:nvGrpSpPr>
          <p:grpSpPr>
            <a:xfrm>
              <a:off x="4353865" y="3817695"/>
              <a:ext cx="995967" cy="993236"/>
              <a:chOff x="4353864" y="3817694"/>
              <a:chExt cx="995966" cy="993236"/>
            </a:xfrm>
          </p:grpSpPr>
          <p:sp>
            <p:nvSpPr>
              <p:cNvPr id="139" name="Oval 19"/>
              <p:cNvSpPr>
                <a:spLocks noChangeArrowheads="1"/>
              </p:cNvSpPr>
              <p:nvPr/>
            </p:nvSpPr>
            <p:spPr bwMode="auto">
              <a:xfrm>
                <a:off x="4353864" y="3817694"/>
                <a:ext cx="995966" cy="993236"/>
              </a:xfrm>
              <a:prstGeom prst="ellipse">
                <a:avLst/>
              </a:prstGeom>
              <a:solidFill>
                <a:srgbClr val="00B393"/>
              </a:solidFill>
              <a:ln w="19050">
                <a:solidFill>
                  <a:sysClr val="window" lastClr="FFFFFF"/>
                </a:solidFill>
              </a:ln>
            </p:spPr>
            <p:txBody>
              <a:bodyPr vert="horz" wrap="square" lIns="121920" tIns="60960" rIns="121920" bIns="6096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grpSp>
            <p:nvGrpSpPr>
              <p:cNvPr id="140" name="Group 37"/>
              <p:cNvGrpSpPr/>
              <p:nvPr/>
            </p:nvGrpSpPr>
            <p:grpSpPr>
              <a:xfrm>
                <a:off x="4679625" y="4077785"/>
                <a:ext cx="344442" cy="500499"/>
                <a:chOff x="-1587" y="-1587"/>
                <a:chExt cx="4211637" cy="6119812"/>
              </a:xfrm>
              <a:solidFill>
                <a:sysClr val="window" lastClr="FFFFFF"/>
              </a:solidFill>
            </p:grpSpPr>
            <p:sp>
              <p:nvSpPr>
                <p:cNvPr id="141" name="Freeform 39"/>
                <p:cNvSpPr>
                  <a:spLocks noEditPoints="1"/>
                </p:cNvSpPr>
                <p:nvPr/>
              </p:nvSpPr>
              <p:spPr bwMode="auto">
                <a:xfrm>
                  <a:off x="-1587" y="-1587"/>
                  <a:ext cx="4211637" cy="6119812"/>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42" name="Freeform 40"/>
                <p:cNvSpPr/>
                <p:nvPr/>
              </p:nvSpPr>
              <p:spPr bwMode="auto">
                <a:xfrm>
                  <a:off x="957263" y="955675"/>
                  <a:ext cx="1239837" cy="1239837"/>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grpSp>
        <p:grpSp>
          <p:nvGrpSpPr>
            <p:cNvPr id="126" name="Group 40"/>
            <p:cNvGrpSpPr/>
            <p:nvPr/>
          </p:nvGrpSpPr>
          <p:grpSpPr>
            <a:xfrm>
              <a:off x="6878122" y="3817695"/>
              <a:ext cx="995967" cy="993236"/>
              <a:chOff x="6878122" y="3817694"/>
              <a:chExt cx="995966" cy="993236"/>
            </a:xfrm>
          </p:grpSpPr>
          <p:sp>
            <p:nvSpPr>
              <p:cNvPr id="135" name="Oval 19"/>
              <p:cNvSpPr>
                <a:spLocks noChangeArrowheads="1"/>
              </p:cNvSpPr>
              <p:nvPr/>
            </p:nvSpPr>
            <p:spPr bwMode="auto">
              <a:xfrm>
                <a:off x="6878122" y="3817694"/>
                <a:ext cx="995966" cy="993236"/>
              </a:xfrm>
              <a:prstGeom prst="ellipse">
                <a:avLst/>
              </a:prstGeom>
              <a:solidFill>
                <a:srgbClr val="00BAF7"/>
              </a:solidFill>
              <a:ln w="19050">
                <a:solidFill>
                  <a:sysClr val="window" lastClr="FFFFFF"/>
                </a:solidFill>
              </a:ln>
            </p:spPr>
            <p:txBody>
              <a:bodyPr vert="horz" wrap="square" lIns="121920" tIns="60960" rIns="121920" bIns="6096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grpSp>
            <p:nvGrpSpPr>
              <p:cNvPr id="136" name="Group 42"/>
              <p:cNvGrpSpPr/>
              <p:nvPr/>
            </p:nvGrpSpPr>
            <p:grpSpPr>
              <a:xfrm>
                <a:off x="7214471" y="4179013"/>
                <a:ext cx="362109" cy="340542"/>
                <a:chOff x="-1587" y="-3175"/>
                <a:chExt cx="506412" cy="476250"/>
              </a:xfrm>
              <a:solidFill>
                <a:sysClr val="window" lastClr="FFFFFF"/>
              </a:solidFill>
            </p:grpSpPr>
            <p:sp>
              <p:nvSpPr>
                <p:cNvPr id="137" name="Oval 14"/>
                <p:cNvSpPr>
                  <a:spLocks noChangeArrowheads="1"/>
                </p:cNvSpPr>
                <p:nvPr/>
              </p:nvSpPr>
              <p:spPr bwMode="auto">
                <a:xfrm>
                  <a:off x="244475" y="257175"/>
                  <a:ext cx="60325"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38" name="Freeform 15"/>
                <p:cNvSpPr>
                  <a:spLocks noEditPoints="1"/>
                </p:cNvSpPr>
                <p:nvPr/>
              </p:nvSpPr>
              <p:spPr bwMode="auto">
                <a:xfrm>
                  <a:off x="-1587" y="-3175"/>
                  <a:ext cx="506412"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grpSp>
        <p:grpSp>
          <p:nvGrpSpPr>
            <p:cNvPr id="127" name="Group 46"/>
            <p:cNvGrpSpPr/>
            <p:nvPr/>
          </p:nvGrpSpPr>
          <p:grpSpPr>
            <a:xfrm>
              <a:off x="5598867" y="2010619"/>
              <a:ext cx="995967" cy="993236"/>
              <a:chOff x="5598867" y="2010618"/>
              <a:chExt cx="995966" cy="993236"/>
            </a:xfrm>
          </p:grpSpPr>
          <p:sp>
            <p:nvSpPr>
              <p:cNvPr id="133" name="Oval 19"/>
              <p:cNvSpPr>
                <a:spLocks noChangeArrowheads="1"/>
              </p:cNvSpPr>
              <p:nvPr/>
            </p:nvSpPr>
            <p:spPr bwMode="auto">
              <a:xfrm>
                <a:off x="5598867" y="2010618"/>
                <a:ext cx="995966" cy="993236"/>
              </a:xfrm>
              <a:prstGeom prst="ellipse">
                <a:avLst/>
              </a:prstGeom>
              <a:solidFill>
                <a:srgbClr val="F61A00"/>
              </a:solidFill>
              <a:ln>
                <a:noFill/>
              </a:ln>
            </p:spPr>
            <p:txBody>
              <a:bodyPr vert="horz" wrap="square" lIns="0" tIns="0" rIns="0" bIns="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34" name="Shape 214"/>
              <p:cNvSpPr/>
              <p:nvPr/>
            </p:nvSpPr>
            <p:spPr>
              <a:xfrm>
                <a:off x="5898973" y="2310231"/>
                <a:ext cx="394053" cy="394010"/>
              </a:xfrm>
              <a:custGeom>
                <a:avLst/>
                <a:gdLst/>
                <a:ahLst/>
                <a:cxnLst>
                  <a:cxn ang="0">
                    <a:pos x="wd2" y="hd2"/>
                  </a:cxn>
                  <a:cxn ang="5400000">
                    <a:pos x="wd2" y="hd2"/>
                  </a:cxn>
                  <a:cxn ang="10800000">
                    <a:pos x="wd2" y="hd2"/>
                  </a:cxn>
                  <a:cxn ang="16200000">
                    <a:pos x="wd2" y="hd2"/>
                  </a:cxn>
                </a:cxnLst>
                <a:rect l="0" t="0" r="r" b="b"/>
                <a:pathLst>
                  <a:path w="21395" h="21473" extrusionOk="0">
                    <a:moveTo>
                      <a:pt x="2579" y="8408"/>
                    </a:moveTo>
                    <a:cubicBezTo>
                      <a:pt x="2579" y="5192"/>
                      <a:pt x="5174" y="2587"/>
                      <a:pt x="8377" y="2587"/>
                    </a:cubicBezTo>
                    <a:cubicBezTo>
                      <a:pt x="11581" y="2587"/>
                      <a:pt x="14435" y="5451"/>
                      <a:pt x="14435" y="8668"/>
                    </a:cubicBezTo>
                    <a:cubicBezTo>
                      <a:pt x="14435" y="11882"/>
                      <a:pt x="11838" y="14489"/>
                      <a:pt x="8636" y="14489"/>
                    </a:cubicBezTo>
                    <a:cubicBezTo>
                      <a:pt x="5432" y="14488"/>
                      <a:pt x="2579" y="11622"/>
                      <a:pt x="2579" y="8408"/>
                    </a:cubicBezTo>
                    <a:close/>
                    <a:moveTo>
                      <a:pt x="20915" y="18167"/>
                    </a:moveTo>
                    <a:lnTo>
                      <a:pt x="15797" y="13031"/>
                    </a:lnTo>
                    <a:cubicBezTo>
                      <a:pt x="16569" y="11760"/>
                      <a:pt x="17014" y="10265"/>
                      <a:pt x="17014" y="8668"/>
                    </a:cubicBezTo>
                    <a:cubicBezTo>
                      <a:pt x="17014" y="4023"/>
                      <a:pt x="13004" y="0"/>
                      <a:pt x="8377" y="0"/>
                    </a:cubicBezTo>
                    <a:cubicBezTo>
                      <a:pt x="3750" y="-1"/>
                      <a:pt x="0" y="3764"/>
                      <a:pt x="0" y="8408"/>
                    </a:cubicBezTo>
                    <a:cubicBezTo>
                      <a:pt x="0" y="13051"/>
                      <a:pt x="4010" y="17076"/>
                      <a:pt x="8636" y="17076"/>
                    </a:cubicBezTo>
                    <a:cubicBezTo>
                      <a:pt x="10175" y="17076"/>
                      <a:pt x="11615" y="16655"/>
                      <a:pt x="12854" y="15928"/>
                    </a:cubicBezTo>
                    <a:lnTo>
                      <a:pt x="17998" y="21095"/>
                    </a:lnTo>
                    <a:cubicBezTo>
                      <a:pt x="18502" y="21599"/>
                      <a:pt x="19318" y="21599"/>
                      <a:pt x="19821" y="21095"/>
                    </a:cubicBezTo>
                    <a:lnTo>
                      <a:pt x="21098" y="19813"/>
                    </a:lnTo>
                    <a:cubicBezTo>
                      <a:pt x="21600" y="19309"/>
                      <a:pt x="21417" y="18671"/>
                      <a:pt x="20915" y="18167"/>
                    </a:cubicBezTo>
                    <a:close/>
                  </a:path>
                </a:pathLst>
              </a:custGeom>
              <a:solidFill>
                <a:sysClr val="window" lastClr="FFFFFF"/>
              </a:solidFill>
              <a:ln w="12700">
                <a:miter lim="400000"/>
              </a:ln>
            </p:spPr>
            <p:txBody>
              <a:bodyPr lIns="58208" tIns="58208" rIns="58208" bIns="58208" anchor="ctr"/>
              <a:lstStyle/>
              <a:p>
                <a:pPr marL="0" marR="0" lvl="0" indent="0" algn="ctr" defTabSz="914400" eaLnBrk="1" fontAlgn="auto" latinLnBrk="0" hangingPunct="1">
                  <a:lnSpc>
                    <a:spcPct val="100000"/>
                  </a:lnSpc>
                  <a:spcBef>
                    <a:spcPts val="0"/>
                  </a:spcBef>
                  <a:spcAft>
                    <a:spcPts val="0"/>
                  </a:spcAft>
                  <a:buClrTx/>
                  <a:buSzTx/>
                  <a:buFontTx/>
                  <a:buNone/>
                  <a:defRPr sz="3200">
                    <a:solidFill>
                      <a:srgbClr val="FFFFFF"/>
                    </a:solidFill>
                    <a:latin typeface="+mn-lt"/>
                    <a:ea typeface="+mn-ea"/>
                    <a:cs typeface="+mn-cs"/>
                    <a:sym typeface="Helvetica Light"/>
                  </a:defRPr>
                </a:pPr>
                <a:endParaRPr kumimoji="0" sz="4265"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sym typeface="Helvetica Light"/>
                </a:endParaRPr>
              </a:p>
            </p:txBody>
          </p:sp>
        </p:grpSp>
        <p:grpSp>
          <p:nvGrpSpPr>
            <p:cNvPr id="128" name="Group 50"/>
            <p:cNvGrpSpPr/>
            <p:nvPr/>
          </p:nvGrpSpPr>
          <p:grpSpPr>
            <a:xfrm>
              <a:off x="9402381" y="3817695"/>
              <a:ext cx="995967" cy="993236"/>
              <a:chOff x="9402380" y="3817694"/>
              <a:chExt cx="995966" cy="993236"/>
            </a:xfrm>
          </p:grpSpPr>
          <p:sp>
            <p:nvSpPr>
              <p:cNvPr id="129" name="Oval 19"/>
              <p:cNvSpPr>
                <a:spLocks noChangeArrowheads="1"/>
              </p:cNvSpPr>
              <p:nvPr/>
            </p:nvSpPr>
            <p:spPr bwMode="auto">
              <a:xfrm>
                <a:off x="9402380" y="3817694"/>
                <a:ext cx="995966" cy="993236"/>
              </a:xfrm>
              <a:prstGeom prst="ellipse">
                <a:avLst/>
              </a:prstGeom>
              <a:solidFill>
                <a:srgbClr val="FFC000"/>
              </a:solidFill>
              <a:ln w="19050">
                <a:solidFill>
                  <a:sysClr val="window" lastClr="FFFFFF"/>
                </a:solidFill>
              </a:ln>
            </p:spPr>
            <p:txBody>
              <a:bodyPr vert="horz" wrap="square" lIns="121920" tIns="60960" rIns="121920" bIns="6096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grpSp>
            <p:nvGrpSpPr>
              <p:cNvPr id="130" name="Group 47"/>
              <p:cNvGrpSpPr/>
              <p:nvPr/>
            </p:nvGrpSpPr>
            <p:grpSpPr>
              <a:xfrm>
                <a:off x="9688760" y="4118242"/>
                <a:ext cx="419680" cy="391700"/>
                <a:chOff x="1511296" y="1234210"/>
                <a:chExt cx="256867" cy="239742"/>
              </a:xfrm>
              <a:solidFill>
                <a:sysClr val="window" lastClr="FFFFFF"/>
              </a:solidFill>
            </p:grpSpPr>
            <p:sp>
              <p:nvSpPr>
                <p:cNvPr id="131" name="Freeform 76"/>
                <p:cNvSpPr>
                  <a:spLocks noEditPoints="1"/>
                </p:cNvSpPr>
                <p:nvPr/>
              </p:nvSpPr>
              <p:spPr bwMode="auto">
                <a:xfrm>
                  <a:off x="1543231" y="1266144"/>
                  <a:ext cx="191609" cy="127739"/>
                </a:xfrm>
                <a:custGeom>
                  <a:avLst/>
                  <a:gdLst>
                    <a:gd name="T0" fmla="*/ 168 w 175"/>
                    <a:gd name="T1" fmla="*/ 0 h 117"/>
                    <a:gd name="T2" fmla="*/ 7 w 175"/>
                    <a:gd name="T3" fmla="*/ 0 h 117"/>
                    <a:gd name="T4" fmla="*/ 0 w 175"/>
                    <a:gd name="T5" fmla="*/ 8 h 117"/>
                    <a:gd name="T6" fmla="*/ 0 w 175"/>
                    <a:gd name="T7" fmla="*/ 110 h 117"/>
                    <a:gd name="T8" fmla="*/ 7 w 175"/>
                    <a:gd name="T9" fmla="*/ 117 h 117"/>
                    <a:gd name="T10" fmla="*/ 168 w 175"/>
                    <a:gd name="T11" fmla="*/ 117 h 117"/>
                    <a:gd name="T12" fmla="*/ 175 w 175"/>
                    <a:gd name="T13" fmla="*/ 110 h 117"/>
                    <a:gd name="T14" fmla="*/ 175 w 175"/>
                    <a:gd name="T15" fmla="*/ 8 h 117"/>
                    <a:gd name="T16" fmla="*/ 168 w 175"/>
                    <a:gd name="T17" fmla="*/ 0 h 117"/>
                    <a:gd name="T18" fmla="*/ 168 w 175"/>
                    <a:gd name="T19" fmla="*/ 110 h 117"/>
                    <a:gd name="T20" fmla="*/ 7 w 175"/>
                    <a:gd name="T21" fmla="*/ 110 h 117"/>
                    <a:gd name="T22" fmla="*/ 7 w 175"/>
                    <a:gd name="T23" fmla="*/ 8 h 117"/>
                    <a:gd name="T24" fmla="*/ 168 w 175"/>
                    <a:gd name="T25" fmla="*/ 8 h 117"/>
                    <a:gd name="T26" fmla="*/ 168 w 175"/>
                    <a:gd name="T27" fmla="*/ 11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117">
                      <a:moveTo>
                        <a:pt x="168" y="0"/>
                      </a:moveTo>
                      <a:cubicBezTo>
                        <a:pt x="7" y="0"/>
                        <a:pt x="7" y="0"/>
                        <a:pt x="7" y="0"/>
                      </a:cubicBezTo>
                      <a:cubicBezTo>
                        <a:pt x="3" y="0"/>
                        <a:pt x="0" y="3"/>
                        <a:pt x="0" y="8"/>
                      </a:cubicBezTo>
                      <a:cubicBezTo>
                        <a:pt x="0" y="110"/>
                        <a:pt x="0" y="110"/>
                        <a:pt x="0" y="110"/>
                      </a:cubicBezTo>
                      <a:cubicBezTo>
                        <a:pt x="0" y="114"/>
                        <a:pt x="3" y="117"/>
                        <a:pt x="7" y="117"/>
                      </a:cubicBezTo>
                      <a:cubicBezTo>
                        <a:pt x="168" y="117"/>
                        <a:pt x="168" y="117"/>
                        <a:pt x="168" y="117"/>
                      </a:cubicBezTo>
                      <a:cubicBezTo>
                        <a:pt x="172" y="117"/>
                        <a:pt x="175" y="114"/>
                        <a:pt x="175" y="110"/>
                      </a:cubicBezTo>
                      <a:cubicBezTo>
                        <a:pt x="175" y="8"/>
                        <a:pt x="175" y="8"/>
                        <a:pt x="175" y="8"/>
                      </a:cubicBezTo>
                      <a:cubicBezTo>
                        <a:pt x="175" y="3"/>
                        <a:pt x="172" y="0"/>
                        <a:pt x="168" y="0"/>
                      </a:cubicBezTo>
                      <a:close/>
                      <a:moveTo>
                        <a:pt x="168" y="110"/>
                      </a:moveTo>
                      <a:cubicBezTo>
                        <a:pt x="7" y="110"/>
                        <a:pt x="7" y="110"/>
                        <a:pt x="7" y="110"/>
                      </a:cubicBezTo>
                      <a:cubicBezTo>
                        <a:pt x="7" y="8"/>
                        <a:pt x="7" y="8"/>
                        <a:pt x="7" y="8"/>
                      </a:cubicBezTo>
                      <a:cubicBezTo>
                        <a:pt x="168" y="8"/>
                        <a:pt x="168" y="8"/>
                        <a:pt x="168" y="8"/>
                      </a:cubicBezTo>
                      <a:lnTo>
                        <a:pt x="168"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32" name="Freeform 77"/>
                <p:cNvSpPr>
                  <a:spLocks noEditPoints="1"/>
                </p:cNvSpPr>
                <p:nvPr/>
              </p:nvSpPr>
              <p:spPr bwMode="auto">
                <a:xfrm>
                  <a:off x="1511296" y="1234210"/>
                  <a:ext cx="256867" cy="239742"/>
                </a:xfrm>
                <a:custGeom>
                  <a:avLst/>
                  <a:gdLst>
                    <a:gd name="T0" fmla="*/ 212 w 234"/>
                    <a:gd name="T1" fmla="*/ 0 h 219"/>
                    <a:gd name="T2" fmla="*/ 22 w 234"/>
                    <a:gd name="T3" fmla="*/ 0 h 219"/>
                    <a:gd name="T4" fmla="*/ 0 w 234"/>
                    <a:gd name="T5" fmla="*/ 22 h 219"/>
                    <a:gd name="T6" fmla="*/ 0 w 234"/>
                    <a:gd name="T7" fmla="*/ 168 h 219"/>
                    <a:gd name="T8" fmla="*/ 22 w 234"/>
                    <a:gd name="T9" fmla="*/ 190 h 219"/>
                    <a:gd name="T10" fmla="*/ 95 w 234"/>
                    <a:gd name="T11" fmla="*/ 190 h 219"/>
                    <a:gd name="T12" fmla="*/ 95 w 234"/>
                    <a:gd name="T13" fmla="*/ 199 h 219"/>
                    <a:gd name="T14" fmla="*/ 49 w 234"/>
                    <a:gd name="T15" fmla="*/ 205 h 219"/>
                    <a:gd name="T16" fmla="*/ 44 w 234"/>
                    <a:gd name="T17" fmla="*/ 212 h 219"/>
                    <a:gd name="T18" fmla="*/ 51 w 234"/>
                    <a:gd name="T19" fmla="*/ 219 h 219"/>
                    <a:gd name="T20" fmla="*/ 182 w 234"/>
                    <a:gd name="T21" fmla="*/ 219 h 219"/>
                    <a:gd name="T22" fmla="*/ 190 w 234"/>
                    <a:gd name="T23" fmla="*/ 212 h 219"/>
                    <a:gd name="T24" fmla="*/ 184 w 234"/>
                    <a:gd name="T25" fmla="*/ 205 h 219"/>
                    <a:gd name="T26" fmla="*/ 139 w 234"/>
                    <a:gd name="T27" fmla="*/ 199 h 219"/>
                    <a:gd name="T28" fmla="*/ 139 w 234"/>
                    <a:gd name="T29" fmla="*/ 190 h 219"/>
                    <a:gd name="T30" fmla="*/ 212 w 234"/>
                    <a:gd name="T31" fmla="*/ 190 h 219"/>
                    <a:gd name="T32" fmla="*/ 234 w 234"/>
                    <a:gd name="T33" fmla="*/ 168 h 219"/>
                    <a:gd name="T34" fmla="*/ 234 w 234"/>
                    <a:gd name="T35" fmla="*/ 22 h 219"/>
                    <a:gd name="T36" fmla="*/ 212 w 234"/>
                    <a:gd name="T37" fmla="*/ 0 h 219"/>
                    <a:gd name="T38" fmla="*/ 219 w 234"/>
                    <a:gd name="T39" fmla="*/ 168 h 219"/>
                    <a:gd name="T40" fmla="*/ 212 w 234"/>
                    <a:gd name="T41" fmla="*/ 175 h 219"/>
                    <a:gd name="T42" fmla="*/ 146 w 234"/>
                    <a:gd name="T43" fmla="*/ 175 h 219"/>
                    <a:gd name="T44" fmla="*/ 88 w 234"/>
                    <a:gd name="T45" fmla="*/ 175 h 219"/>
                    <a:gd name="T46" fmla="*/ 22 w 234"/>
                    <a:gd name="T47" fmla="*/ 175 h 219"/>
                    <a:gd name="T48" fmla="*/ 14 w 234"/>
                    <a:gd name="T49" fmla="*/ 168 h 219"/>
                    <a:gd name="T50" fmla="*/ 14 w 234"/>
                    <a:gd name="T51" fmla="*/ 22 h 219"/>
                    <a:gd name="T52" fmla="*/ 22 w 234"/>
                    <a:gd name="T53" fmla="*/ 15 h 219"/>
                    <a:gd name="T54" fmla="*/ 212 w 234"/>
                    <a:gd name="T55" fmla="*/ 15 h 219"/>
                    <a:gd name="T56" fmla="*/ 219 w 234"/>
                    <a:gd name="T57" fmla="*/ 22 h 219"/>
                    <a:gd name="T58" fmla="*/ 219 w 234"/>
                    <a:gd name="T59" fmla="*/ 16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219">
                      <a:moveTo>
                        <a:pt x="212" y="0"/>
                      </a:moveTo>
                      <a:cubicBezTo>
                        <a:pt x="22" y="0"/>
                        <a:pt x="22" y="0"/>
                        <a:pt x="22" y="0"/>
                      </a:cubicBezTo>
                      <a:cubicBezTo>
                        <a:pt x="10" y="0"/>
                        <a:pt x="0" y="10"/>
                        <a:pt x="0" y="22"/>
                      </a:cubicBezTo>
                      <a:cubicBezTo>
                        <a:pt x="0" y="168"/>
                        <a:pt x="0" y="168"/>
                        <a:pt x="0" y="168"/>
                      </a:cubicBezTo>
                      <a:cubicBezTo>
                        <a:pt x="0" y="180"/>
                        <a:pt x="10" y="190"/>
                        <a:pt x="22" y="190"/>
                      </a:cubicBezTo>
                      <a:cubicBezTo>
                        <a:pt x="95" y="190"/>
                        <a:pt x="95" y="190"/>
                        <a:pt x="95" y="190"/>
                      </a:cubicBezTo>
                      <a:cubicBezTo>
                        <a:pt x="95" y="199"/>
                        <a:pt x="95" y="199"/>
                        <a:pt x="95" y="199"/>
                      </a:cubicBezTo>
                      <a:cubicBezTo>
                        <a:pt x="49" y="205"/>
                        <a:pt x="49" y="205"/>
                        <a:pt x="49" y="205"/>
                      </a:cubicBezTo>
                      <a:cubicBezTo>
                        <a:pt x="46" y="206"/>
                        <a:pt x="44" y="208"/>
                        <a:pt x="44" y="212"/>
                      </a:cubicBezTo>
                      <a:cubicBezTo>
                        <a:pt x="44" y="216"/>
                        <a:pt x="47" y="219"/>
                        <a:pt x="51" y="219"/>
                      </a:cubicBezTo>
                      <a:cubicBezTo>
                        <a:pt x="182" y="219"/>
                        <a:pt x="182" y="219"/>
                        <a:pt x="182" y="219"/>
                      </a:cubicBezTo>
                      <a:cubicBezTo>
                        <a:pt x="186" y="219"/>
                        <a:pt x="190" y="216"/>
                        <a:pt x="190" y="212"/>
                      </a:cubicBezTo>
                      <a:cubicBezTo>
                        <a:pt x="190" y="208"/>
                        <a:pt x="187" y="206"/>
                        <a:pt x="184" y="205"/>
                      </a:cubicBezTo>
                      <a:cubicBezTo>
                        <a:pt x="139" y="199"/>
                        <a:pt x="139" y="199"/>
                        <a:pt x="139" y="199"/>
                      </a:cubicBezTo>
                      <a:cubicBezTo>
                        <a:pt x="139" y="190"/>
                        <a:pt x="139" y="190"/>
                        <a:pt x="139" y="190"/>
                      </a:cubicBezTo>
                      <a:cubicBezTo>
                        <a:pt x="212" y="190"/>
                        <a:pt x="212" y="190"/>
                        <a:pt x="212" y="190"/>
                      </a:cubicBezTo>
                      <a:cubicBezTo>
                        <a:pt x="224" y="190"/>
                        <a:pt x="234" y="180"/>
                        <a:pt x="234" y="168"/>
                      </a:cubicBezTo>
                      <a:cubicBezTo>
                        <a:pt x="234" y="22"/>
                        <a:pt x="234" y="22"/>
                        <a:pt x="234" y="22"/>
                      </a:cubicBezTo>
                      <a:cubicBezTo>
                        <a:pt x="234" y="10"/>
                        <a:pt x="224" y="0"/>
                        <a:pt x="212" y="0"/>
                      </a:cubicBezTo>
                      <a:close/>
                      <a:moveTo>
                        <a:pt x="219" y="168"/>
                      </a:moveTo>
                      <a:cubicBezTo>
                        <a:pt x="219" y="172"/>
                        <a:pt x="216" y="175"/>
                        <a:pt x="212" y="175"/>
                      </a:cubicBezTo>
                      <a:cubicBezTo>
                        <a:pt x="146" y="175"/>
                        <a:pt x="146" y="175"/>
                        <a:pt x="146" y="175"/>
                      </a:cubicBezTo>
                      <a:cubicBezTo>
                        <a:pt x="88" y="175"/>
                        <a:pt x="88" y="175"/>
                        <a:pt x="88" y="175"/>
                      </a:cubicBezTo>
                      <a:cubicBezTo>
                        <a:pt x="22" y="175"/>
                        <a:pt x="22" y="175"/>
                        <a:pt x="22" y="175"/>
                      </a:cubicBezTo>
                      <a:cubicBezTo>
                        <a:pt x="18" y="175"/>
                        <a:pt x="14" y="172"/>
                        <a:pt x="14" y="168"/>
                      </a:cubicBezTo>
                      <a:cubicBezTo>
                        <a:pt x="14" y="22"/>
                        <a:pt x="14" y="22"/>
                        <a:pt x="14" y="22"/>
                      </a:cubicBezTo>
                      <a:cubicBezTo>
                        <a:pt x="14" y="18"/>
                        <a:pt x="18" y="15"/>
                        <a:pt x="22" y="15"/>
                      </a:cubicBezTo>
                      <a:cubicBezTo>
                        <a:pt x="212" y="15"/>
                        <a:pt x="212" y="15"/>
                        <a:pt x="212" y="15"/>
                      </a:cubicBezTo>
                      <a:cubicBezTo>
                        <a:pt x="216" y="15"/>
                        <a:pt x="219" y="18"/>
                        <a:pt x="219" y="22"/>
                      </a:cubicBezTo>
                      <a:lnTo>
                        <a:pt x="219"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grpSp>
      </p:grpSp>
      <p:sp>
        <p:nvSpPr>
          <p:cNvPr id="6" name="文本框 5"/>
          <p:cNvSpPr txBox="1"/>
          <p:nvPr/>
        </p:nvSpPr>
        <p:spPr>
          <a:xfrm>
            <a:off x="4655864" y="2026406"/>
            <a:ext cx="3036797" cy="1341656"/>
          </a:xfrm>
          <a:prstGeom prst="flowChartConnector">
            <a:avLst/>
          </a:prstGeom>
          <a:solidFill>
            <a:srgbClr val="FF0000"/>
          </a:solidFill>
        </p:spPr>
        <p:txBody>
          <a:bodyPr wrap="square" rtlCol="0">
            <a:spAutoFit/>
          </a:bodyPr>
          <a:lstStyle/>
          <a:p>
            <a:r>
              <a:rPr lang="en-US" altLang="zh-CN" sz="2800" b="1" dirty="0">
                <a:solidFill>
                  <a:srgbClr val="0000FF"/>
                </a:solidFill>
              </a:rPr>
              <a:t> committed  </a:t>
            </a:r>
            <a:endParaRPr lang="en-US" altLang="zh-CN" sz="2800" b="1" dirty="0">
              <a:solidFill>
                <a:srgbClr val="0000FF"/>
              </a:solidFill>
            </a:endParaRPr>
          </a:p>
          <a:p>
            <a:r>
              <a:rPr lang="en-US" altLang="zh-CN" sz="2800" b="1" dirty="0">
                <a:solidFill>
                  <a:srgbClr val="0000FF"/>
                </a:solidFill>
              </a:rPr>
              <a:t>  patient</a:t>
            </a:r>
            <a:endParaRPr lang="zh-CN" altLang="en-US" sz="2800" b="1" dirty="0">
              <a:solidFill>
                <a:srgbClr val="0000FF"/>
              </a:solidFill>
            </a:endParaRPr>
          </a:p>
        </p:txBody>
      </p:sp>
      <p:sp>
        <p:nvSpPr>
          <p:cNvPr id="151" name="文本框 150"/>
          <p:cNvSpPr txBox="1"/>
          <p:nvPr/>
        </p:nvSpPr>
        <p:spPr>
          <a:xfrm>
            <a:off x="1170285" y="5107574"/>
            <a:ext cx="2473754" cy="1015663"/>
          </a:xfrm>
          <a:prstGeom prst="rect">
            <a:avLst/>
          </a:prstGeom>
          <a:noFill/>
        </p:spPr>
        <p:txBody>
          <a:bodyPr wrap="none" rtlCol="0">
            <a:spAutoFit/>
          </a:bodyPr>
          <a:lstStyle/>
          <a:p>
            <a:r>
              <a:rPr lang="en-US" altLang="zh-CN" sz="2000" b="1" dirty="0">
                <a:solidFill>
                  <a:srgbClr val="FF0000"/>
                </a:solidFill>
                <a:latin typeface="Comic Sans MS" panose="030F0702030302020204" pitchFamily="66" charset="0"/>
              </a:rPr>
              <a:t> do research </a:t>
            </a:r>
            <a:endParaRPr lang="en-US" altLang="zh-CN" sz="2000" b="1" dirty="0">
              <a:solidFill>
                <a:srgbClr val="FF0000"/>
              </a:solidFill>
              <a:latin typeface="Comic Sans MS" panose="030F0702030302020204" pitchFamily="66" charset="0"/>
            </a:endParaRPr>
          </a:p>
          <a:p>
            <a:r>
              <a:rPr lang="en-US" altLang="zh-CN" sz="2000" b="1" dirty="0">
                <a:solidFill>
                  <a:srgbClr val="FF0000"/>
                </a:solidFill>
                <a:latin typeface="Comic Sans MS" panose="030F0702030302020204" pitchFamily="66" charset="0"/>
              </a:rPr>
              <a:t> in person</a:t>
            </a:r>
            <a:endParaRPr lang="en-US" altLang="zh-CN" sz="2000" b="1" dirty="0">
              <a:solidFill>
                <a:srgbClr val="FF0000"/>
              </a:solidFill>
              <a:latin typeface="Comic Sans MS" panose="030F0702030302020204" pitchFamily="66" charset="0"/>
            </a:endParaRPr>
          </a:p>
          <a:p>
            <a:r>
              <a:rPr lang="en-US" altLang="zh-CN" sz="2000" b="1" dirty="0">
                <a:solidFill>
                  <a:srgbClr val="FF0000"/>
                </a:solidFill>
                <a:latin typeface="Comic Sans MS" panose="030F0702030302020204" pitchFamily="66" charset="0"/>
              </a:rPr>
              <a:t> at the frontline  </a:t>
            </a:r>
            <a:endParaRPr lang="zh-CN" altLang="en-US" sz="2000" b="1" dirty="0">
              <a:solidFill>
                <a:srgbClr val="FF0000"/>
              </a:solidFill>
              <a:latin typeface="Comic Sans MS" panose="030F0702030302020204" pitchFamily="66" charset="0"/>
            </a:endParaRPr>
          </a:p>
        </p:txBody>
      </p:sp>
      <p:sp>
        <p:nvSpPr>
          <p:cNvPr id="152" name="文本框 151"/>
          <p:cNvSpPr txBox="1"/>
          <p:nvPr/>
        </p:nvSpPr>
        <p:spPr>
          <a:xfrm>
            <a:off x="3827810" y="5132543"/>
            <a:ext cx="2207656" cy="1323439"/>
          </a:xfrm>
          <a:prstGeom prst="rect">
            <a:avLst/>
          </a:prstGeom>
          <a:noFill/>
        </p:spPr>
        <p:txBody>
          <a:bodyPr wrap="none" rtlCol="0">
            <a:spAutoFit/>
          </a:bodyPr>
          <a:lstStyle/>
          <a:p>
            <a:r>
              <a:rPr lang="en-US" altLang="zh-CN" sz="2000" b="1" dirty="0">
                <a:latin typeface="Comic Sans MS" panose="030F0702030302020204" pitchFamily="66" charset="0"/>
              </a:rPr>
              <a:t>refer to a large</a:t>
            </a:r>
            <a:endParaRPr lang="en-US" altLang="zh-CN" sz="2000" b="1" dirty="0">
              <a:latin typeface="Comic Sans MS" panose="030F0702030302020204" pitchFamily="66" charset="0"/>
            </a:endParaRPr>
          </a:p>
          <a:p>
            <a:r>
              <a:rPr lang="en-US" altLang="zh-CN" sz="2000" b="1" dirty="0">
                <a:latin typeface="Comic Sans MS" panose="030F0702030302020204" pitchFamily="66" charset="0"/>
              </a:rPr>
              <a:t> number of </a:t>
            </a:r>
            <a:endParaRPr lang="en-US" altLang="zh-CN" sz="2000" b="1" dirty="0">
              <a:latin typeface="Comic Sans MS" panose="030F0702030302020204" pitchFamily="66" charset="0"/>
            </a:endParaRPr>
          </a:p>
          <a:p>
            <a:r>
              <a:rPr lang="en-US" altLang="zh-CN" sz="2000" b="1" dirty="0">
                <a:latin typeface="Comic Sans MS" panose="030F0702030302020204" pitchFamily="66" charset="0"/>
              </a:rPr>
              <a:t>ancient Chinese </a:t>
            </a:r>
            <a:endParaRPr lang="en-US" altLang="zh-CN" sz="2000" b="1" dirty="0">
              <a:latin typeface="Comic Sans MS" panose="030F0702030302020204" pitchFamily="66" charset="0"/>
            </a:endParaRPr>
          </a:p>
          <a:p>
            <a:r>
              <a:rPr lang="en-US" altLang="zh-CN" sz="2000" b="1" dirty="0">
                <a:latin typeface="Comic Sans MS" panose="030F0702030302020204" pitchFamily="66" charset="0"/>
              </a:rPr>
              <a:t>medical texts</a:t>
            </a:r>
            <a:endParaRPr lang="zh-CN" altLang="en-US" sz="2000" b="1" dirty="0">
              <a:latin typeface="Comic Sans MS" panose="030F0702030302020204" pitchFamily="66" charset="0"/>
            </a:endParaRPr>
          </a:p>
        </p:txBody>
      </p:sp>
      <p:sp>
        <p:nvSpPr>
          <p:cNvPr id="153" name="文本框 152"/>
          <p:cNvSpPr txBox="1"/>
          <p:nvPr/>
        </p:nvSpPr>
        <p:spPr>
          <a:xfrm>
            <a:off x="6157668" y="5108951"/>
            <a:ext cx="2252540" cy="1323439"/>
          </a:xfrm>
          <a:prstGeom prst="rect">
            <a:avLst/>
          </a:prstGeom>
          <a:noFill/>
        </p:spPr>
        <p:txBody>
          <a:bodyPr wrap="none" rtlCol="0">
            <a:spAutoFit/>
          </a:bodyPr>
          <a:lstStyle/>
          <a:p>
            <a:r>
              <a:rPr lang="en-US" altLang="zh-CN" sz="2000" dirty="0"/>
              <a:t> </a:t>
            </a:r>
            <a:r>
              <a:rPr lang="en-US" altLang="zh-CN" sz="2000" b="1" dirty="0">
                <a:solidFill>
                  <a:srgbClr val="FF0000"/>
                </a:solidFill>
                <a:latin typeface="Comic Sans MS" panose="030F0702030302020204" pitchFamily="66" charset="0"/>
              </a:rPr>
              <a:t>do experiments;</a:t>
            </a:r>
            <a:endParaRPr lang="en-US" altLang="zh-CN" sz="2000" b="1" dirty="0">
              <a:solidFill>
                <a:srgbClr val="FF0000"/>
              </a:solidFill>
              <a:latin typeface="Comic Sans MS" panose="030F0702030302020204" pitchFamily="66" charset="0"/>
            </a:endParaRPr>
          </a:p>
          <a:p>
            <a:r>
              <a:rPr lang="en-US" altLang="zh-CN" sz="2000" b="1" dirty="0">
                <a:solidFill>
                  <a:srgbClr val="FF0000"/>
                </a:solidFill>
                <a:latin typeface="Comic Sans MS" panose="030F0702030302020204" pitchFamily="66" charset="0"/>
              </a:rPr>
              <a:t> </a:t>
            </a:r>
            <a:r>
              <a:rPr lang="en-US" altLang="zh-CN" sz="2000" b="1" dirty="0" err="1">
                <a:solidFill>
                  <a:srgbClr val="FF0000"/>
                </a:solidFill>
                <a:latin typeface="Comic Sans MS" panose="030F0702030302020204" pitchFamily="66" charset="0"/>
              </a:rPr>
              <a:t>analyse</a:t>
            </a:r>
            <a:r>
              <a:rPr lang="en-US" altLang="zh-CN" sz="2000" b="1" dirty="0">
                <a:solidFill>
                  <a:srgbClr val="FF0000"/>
                </a:solidFill>
                <a:latin typeface="Comic Sans MS" panose="030F0702030302020204" pitchFamily="66" charset="0"/>
              </a:rPr>
              <a:t>;</a:t>
            </a:r>
            <a:endParaRPr lang="en-US" altLang="zh-CN" sz="2000" b="1" dirty="0">
              <a:solidFill>
                <a:srgbClr val="FF0000"/>
              </a:solidFill>
              <a:latin typeface="Comic Sans MS" panose="030F0702030302020204" pitchFamily="66" charset="0"/>
            </a:endParaRPr>
          </a:p>
          <a:p>
            <a:r>
              <a:rPr lang="en-US" altLang="zh-CN" sz="2000" b="1" dirty="0">
                <a:solidFill>
                  <a:srgbClr val="FF0000"/>
                </a:solidFill>
                <a:latin typeface="Comic Sans MS" panose="030F0702030302020204" pitchFamily="66" charset="0"/>
              </a:rPr>
              <a:t> fail more than </a:t>
            </a:r>
            <a:endParaRPr lang="en-US" altLang="zh-CN" sz="2000" b="1" dirty="0">
              <a:solidFill>
                <a:srgbClr val="FF0000"/>
              </a:solidFill>
              <a:latin typeface="Comic Sans MS" panose="030F0702030302020204" pitchFamily="66" charset="0"/>
            </a:endParaRPr>
          </a:p>
          <a:p>
            <a:r>
              <a:rPr lang="en-US" altLang="zh-CN" sz="2000" b="1" dirty="0">
                <a:solidFill>
                  <a:srgbClr val="FF0000"/>
                </a:solidFill>
                <a:latin typeface="Comic Sans MS" panose="030F0702030302020204" pitchFamily="66" charset="0"/>
              </a:rPr>
              <a:t> 190 times</a:t>
            </a:r>
            <a:endParaRPr lang="zh-CN" altLang="en-US" sz="2000" b="1" dirty="0">
              <a:solidFill>
                <a:srgbClr val="FF0000"/>
              </a:solidFill>
              <a:latin typeface="Comic Sans MS" panose="030F0702030302020204" pitchFamily="66" charset="0"/>
            </a:endParaRPr>
          </a:p>
        </p:txBody>
      </p:sp>
      <p:sp>
        <p:nvSpPr>
          <p:cNvPr id="154" name="文本框 153"/>
          <p:cNvSpPr txBox="1"/>
          <p:nvPr/>
        </p:nvSpPr>
        <p:spPr>
          <a:xfrm>
            <a:off x="8765543" y="5108952"/>
            <a:ext cx="2215671" cy="1323439"/>
          </a:xfrm>
          <a:prstGeom prst="rect">
            <a:avLst/>
          </a:prstGeom>
          <a:noFill/>
        </p:spPr>
        <p:txBody>
          <a:bodyPr wrap="none" rtlCol="0">
            <a:spAutoFit/>
          </a:bodyPr>
          <a:lstStyle/>
          <a:p>
            <a:r>
              <a:rPr lang="en-US" altLang="zh-CN" dirty="0"/>
              <a:t> </a:t>
            </a:r>
            <a:r>
              <a:rPr lang="en-US" altLang="zh-CN" sz="2000" b="1" dirty="0">
                <a:latin typeface="Comic Sans MS" panose="030F0702030302020204" pitchFamily="66" charset="0"/>
              </a:rPr>
              <a:t>test first </a:t>
            </a:r>
            <a:endParaRPr lang="en-US" altLang="zh-CN" sz="2000" b="1" dirty="0">
              <a:latin typeface="Comic Sans MS" panose="030F0702030302020204" pitchFamily="66" charset="0"/>
            </a:endParaRPr>
          </a:p>
          <a:p>
            <a:r>
              <a:rPr lang="en-US" altLang="zh-CN" sz="2000" b="1" dirty="0">
                <a:latin typeface="Comic Sans MS" panose="030F0702030302020204" pitchFamily="66" charset="0"/>
              </a:rPr>
              <a:t>on themselves </a:t>
            </a:r>
            <a:endParaRPr lang="en-US" altLang="zh-CN" sz="2000" b="1" dirty="0">
              <a:latin typeface="Comic Sans MS" panose="030F0702030302020204" pitchFamily="66" charset="0"/>
            </a:endParaRPr>
          </a:p>
          <a:p>
            <a:r>
              <a:rPr lang="en-US" altLang="zh-CN" sz="2000" b="1" dirty="0">
                <a:latin typeface="Comic Sans MS" panose="030F0702030302020204" pitchFamily="66" charset="0"/>
              </a:rPr>
              <a:t>then on patients</a:t>
            </a:r>
            <a:endParaRPr lang="en-US" altLang="zh-CN" sz="2000" b="1" dirty="0">
              <a:latin typeface="Comic Sans MS" panose="030F0702030302020204" pitchFamily="66" charset="0"/>
            </a:endParaRPr>
          </a:p>
          <a:p>
            <a:r>
              <a:rPr lang="en-US" altLang="zh-CN" sz="2000" b="1" dirty="0">
                <a:latin typeface="Comic Sans MS" panose="030F0702030302020204" pitchFamily="66" charset="0"/>
              </a:rPr>
              <a:t> repeatedly </a:t>
            </a:r>
            <a:endParaRPr lang="zh-CN" altLang="en-US" sz="2000" b="1"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1" grpId="0"/>
      <p:bldP spid="152" grpId="0"/>
      <p:bldP spid="153" grpId="0"/>
      <p:bldP spid="1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7840" y="304202"/>
            <a:ext cx="3820277" cy="523220"/>
          </a:xfrm>
          <a:prstGeom prst="rect">
            <a:avLst/>
          </a:prstGeom>
          <a:solidFill>
            <a:schemeClr val="accent4"/>
          </a:solidFill>
        </p:spPr>
        <p:txBody>
          <a:bodyPr wrap="none" rtlCol="0">
            <a:spAutoFit/>
          </a:bodyPr>
          <a:lstStyle/>
          <a:p>
            <a:r>
              <a:rPr lang="en-US" altLang="zh-CN" sz="2800" b="1" dirty="0"/>
              <a:t>Careful-reading: Part3</a:t>
            </a:r>
            <a:endParaRPr lang="zh-CN" altLang="en-US" sz="2800" b="1" dirty="0"/>
          </a:p>
        </p:txBody>
      </p:sp>
      <p:sp>
        <p:nvSpPr>
          <p:cNvPr id="5" name="文本框 4"/>
          <p:cNvSpPr txBox="1"/>
          <p:nvPr/>
        </p:nvSpPr>
        <p:spPr>
          <a:xfrm>
            <a:off x="365760" y="1284198"/>
            <a:ext cx="11572240" cy="954107"/>
          </a:xfrm>
          <a:prstGeom prst="rect">
            <a:avLst/>
          </a:prstGeom>
          <a:noFill/>
        </p:spPr>
        <p:txBody>
          <a:bodyPr wrap="square" rtlCol="0">
            <a:spAutoFit/>
          </a:bodyPr>
          <a:lstStyle/>
          <a:p>
            <a:r>
              <a:rPr lang="en-US" altLang="zh-CN" sz="2800" dirty="0">
                <a:solidFill>
                  <a:srgbClr val="0000FF"/>
                </a:solidFill>
                <a:latin typeface="Comic Sans MS" panose="030F0702030302020204" pitchFamily="66" charset="0"/>
              </a:rPr>
              <a:t>Read the last paragraph carefully and find out what Tu </a:t>
            </a:r>
            <a:r>
              <a:rPr lang="en-US" altLang="zh-CN" sz="2800" dirty="0" err="1">
                <a:solidFill>
                  <a:srgbClr val="0000FF"/>
                </a:solidFill>
                <a:latin typeface="Comic Sans MS" panose="030F0702030302020204" pitchFamily="66" charset="0"/>
              </a:rPr>
              <a:t>Youyou</a:t>
            </a:r>
            <a:r>
              <a:rPr lang="en-US" altLang="zh-CN" sz="2800" dirty="0">
                <a:solidFill>
                  <a:srgbClr val="0000FF"/>
                </a:solidFill>
                <a:latin typeface="Comic Sans MS" panose="030F0702030302020204" pitchFamily="66" charset="0"/>
              </a:rPr>
              <a:t> </a:t>
            </a:r>
            <a:r>
              <a:rPr lang="en-US" altLang="zh-CN" sz="2800" u="sng" dirty="0">
                <a:solidFill>
                  <a:srgbClr val="0000FF"/>
                </a:solidFill>
                <a:latin typeface="Comic Sans MS" panose="030F0702030302020204" pitchFamily="66" charset="0"/>
              </a:rPr>
              <a:t>owes her success to</a:t>
            </a:r>
            <a:r>
              <a:rPr lang="en-US" altLang="zh-CN" sz="2800" dirty="0">
                <a:solidFill>
                  <a:srgbClr val="0000FF"/>
                </a:solidFill>
                <a:latin typeface="Comic Sans MS" panose="030F0702030302020204" pitchFamily="66" charset="0"/>
              </a:rPr>
              <a:t>. And what quality of Tu does it reflect?</a:t>
            </a:r>
            <a:endParaRPr lang="zh-CN" altLang="en-US" sz="2800" dirty="0">
              <a:solidFill>
                <a:srgbClr val="0000FF"/>
              </a:solidFill>
              <a:latin typeface="Comic Sans MS" panose="030F0702030302020204" pitchFamily="66" charset="0"/>
            </a:endParaRPr>
          </a:p>
        </p:txBody>
      </p:sp>
      <p:sp>
        <p:nvSpPr>
          <p:cNvPr id="6" name="文本框 5"/>
          <p:cNvSpPr txBox="1"/>
          <p:nvPr/>
        </p:nvSpPr>
        <p:spPr>
          <a:xfrm>
            <a:off x="1219200" y="2541357"/>
            <a:ext cx="9047670" cy="461665"/>
          </a:xfrm>
          <a:prstGeom prst="rect">
            <a:avLst/>
          </a:prstGeom>
          <a:noFill/>
        </p:spPr>
        <p:txBody>
          <a:bodyPr wrap="none" rtlCol="0">
            <a:spAutoFit/>
          </a:bodyPr>
          <a:lstStyle/>
          <a:p>
            <a:r>
              <a:rPr lang="en-US" altLang="zh-CN" sz="2400" b="1" dirty="0"/>
              <a:t>Team effort and the great value of traditional Chinese medicine.</a:t>
            </a:r>
            <a:endParaRPr lang="zh-CN" altLang="en-US" sz="2400" b="1" dirty="0"/>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65600" y="3161003"/>
            <a:ext cx="4460240" cy="2975815"/>
          </a:xfrm>
          <a:prstGeom prst="rect">
            <a:avLst/>
          </a:prstGeom>
          <a:ln>
            <a:noFill/>
          </a:ln>
          <a:effectLst>
            <a:softEdge rad="112500"/>
          </a:effectLst>
        </p:spPr>
      </p:pic>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40" y="3003022"/>
            <a:ext cx="3460723" cy="3093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文本框 15"/>
          <p:cNvSpPr txBox="1"/>
          <p:nvPr/>
        </p:nvSpPr>
        <p:spPr>
          <a:xfrm>
            <a:off x="9093200" y="3694803"/>
            <a:ext cx="1972015" cy="954107"/>
          </a:xfrm>
          <a:prstGeom prst="rect">
            <a:avLst/>
          </a:prstGeom>
          <a:noFill/>
        </p:spPr>
        <p:txBody>
          <a:bodyPr wrap="none" rtlCol="0">
            <a:spAutoFit/>
          </a:bodyPr>
          <a:lstStyle/>
          <a:p>
            <a:r>
              <a:rPr lang="en-US" altLang="zh-CN" sz="2800" b="1" dirty="0"/>
              <a:t> modest</a:t>
            </a:r>
            <a:endParaRPr lang="en-US" altLang="zh-CN" sz="2800" b="1" dirty="0"/>
          </a:p>
          <a:p>
            <a:r>
              <a:rPr lang="en-US" altLang="zh-CN" sz="2800" b="1" dirty="0"/>
              <a:t> leadership</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2555962" y="154777"/>
            <a:ext cx="5988597" cy="1325563"/>
          </a:xfrm>
          <a:prstGeom prst="cloudCallout">
            <a:avLst/>
          </a:prstGeom>
          <a:solidFill>
            <a:schemeClr val="accent1">
              <a:lumMod val="60000"/>
              <a:lumOff val="40000"/>
            </a:schemeClr>
          </a:solidFill>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latin typeface="Aharoni" panose="02010803020104030203" pitchFamily="2" charset="-79"/>
                <a:cs typeface="Aharoni" panose="02010803020104030203" pitchFamily="2" charset="-79"/>
              </a:rPr>
              <a:t>Further Exploring 2</a:t>
            </a:r>
            <a:endParaRPr lang="zh-CN" altLang="en-US" b="1" dirty="0">
              <a:latin typeface="Aharoni" panose="02010803020104030203" pitchFamily="2" charset="-79"/>
              <a:cs typeface="Aharoni" panose="02010803020104030203" pitchFamily="2" charset="-79"/>
            </a:endParaRPr>
          </a:p>
        </p:txBody>
      </p:sp>
      <p:sp>
        <p:nvSpPr>
          <p:cNvPr id="10" name="内容占位符 3"/>
          <p:cNvSpPr txBox="1"/>
          <p:nvPr/>
        </p:nvSpPr>
        <p:spPr>
          <a:xfrm>
            <a:off x="1202062" y="1461642"/>
            <a:ext cx="10316449" cy="867930"/>
          </a:xfrm>
          <a:prstGeom prst="rect">
            <a:avLst/>
          </a:prstGeom>
          <a:solidFill>
            <a:schemeClr val="accent1">
              <a:lumMod val="20000"/>
              <a:lumOff val="8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effectLst>
                  <a:outerShdw blurRad="38100" dist="38100" dir="2700000" algn="tl">
                    <a:srgbClr val="000000">
                      <a:alpha val="43137"/>
                    </a:srgbClr>
                  </a:outerShdw>
                </a:effectLst>
              </a:rPr>
              <a:t>1. Talk about the factors contributing to the discovering of artemisinin. </a:t>
            </a:r>
            <a:endParaRPr lang="en-US" altLang="zh-CN" b="1" dirty="0">
              <a:effectLst>
                <a:outerShdw blurRad="38100" dist="38100" dir="2700000" algn="tl">
                  <a:srgbClr val="000000">
                    <a:alpha val="43137"/>
                  </a:srgbClr>
                </a:outerShdw>
              </a:effectLst>
            </a:endParaRPr>
          </a:p>
        </p:txBody>
      </p:sp>
      <p:grpSp>
        <p:nvGrpSpPr>
          <p:cNvPr id="103" name="Group 56"/>
          <p:cNvGrpSpPr/>
          <p:nvPr/>
        </p:nvGrpSpPr>
        <p:grpSpPr>
          <a:xfrm>
            <a:off x="569184" y="2166721"/>
            <a:ext cx="3976793" cy="3474883"/>
            <a:chOff x="1571053" y="2922518"/>
            <a:chExt cx="3131563" cy="2736328"/>
          </a:xfrm>
        </p:grpSpPr>
        <p:grpSp>
          <p:nvGrpSpPr>
            <p:cNvPr id="104" name="Group 1"/>
            <p:cNvGrpSpPr/>
            <p:nvPr/>
          </p:nvGrpSpPr>
          <p:grpSpPr>
            <a:xfrm>
              <a:off x="1571053" y="2922518"/>
              <a:ext cx="3131563" cy="2736328"/>
              <a:chOff x="4117975" y="1792288"/>
              <a:chExt cx="4100513" cy="3582987"/>
            </a:xfrm>
          </p:grpSpPr>
          <p:sp>
            <p:nvSpPr>
              <p:cNvPr id="109" name="Freeform 48"/>
              <p:cNvSpPr/>
              <p:nvPr/>
            </p:nvSpPr>
            <p:spPr bwMode="auto">
              <a:xfrm>
                <a:off x="4989513" y="2470150"/>
                <a:ext cx="288925" cy="968375"/>
              </a:xfrm>
              <a:custGeom>
                <a:avLst/>
                <a:gdLst>
                  <a:gd name="T0" fmla="*/ 4 w 182"/>
                  <a:gd name="T1" fmla="*/ 0 h 610"/>
                  <a:gd name="T2" fmla="*/ 0 w 182"/>
                  <a:gd name="T3" fmla="*/ 451 h 610"/>
                  <a:gd name="T4" fmla="*/ 0 w 182"/>
                  <a:gd name="T5" fmla="*/ 465 h 610"/>
                  <a:gd name="T6" fmla="*/ 0 w 182"/>
                  <a:gd name="T7" fmla="*/ 480 h 610"/>
                  <a:gd name="T8" fmla="*/ 180 w 182"/>
                  <a:gd name="T9" fmla="*/ 610 h 610"/>
                  <a:gd name="T10" fmla="*/ 180 w 182"/>
                  <a:gd name="T11" fmla="*/ 598 h 610"/>
                  <a:gd name="T12" fmla="*/ 180 w 182"/>
                  <a:gd name="T13" fmla="*/ 587 h 610"/>
                  <a:gd name="T14" fmla="*/ 182 w 182"/>
                  <a:gd name="T15" fmla="*/ 238 h 610"/>
                  <a:gd name="T16" fmla="*/ 4 w 182"/>
                  <a:gd name="T1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610">
                    <a:moveTo>
                      <a:pt x="4" y="0"/>
                    </a:moveTo>
                    <a:lnTo>
                      <a:pt x="0" y="451"/>
                    </a:lnTo>
                    <a:lnTo>
                      <a:pt x="0" y="465"/>
                    </a:lnTo>
                    <a:lnTo>
                      <a:pt x="0" y="480"/>
                    </a:lnTo>
                    <a:lnTo>
                      <a:pt x="180" y="610"/>
                    </a:lnTo>
                    <a:lnTo>
                      <a:pt x="180" y="598"/>
                    </a:lnTo>
                    <a:lnTo>
                      <a:pt x="180" y="587"/>
                    </a:lnTo>
                    <a:lnTo>
                      <a:pt x="182" y="238"/>
                    </a:lnTo>
                    <a:lnTo>
                      <a:pt x="4" y="0"/>
                    </a:lnTo>
                    <a:close/>
                  </a:path>
                </a:pathLst>
              </a:custGeom>
              <a:solidFill>
                <a:srgbClr val="89C600">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10" name="Freeform 49"/>
              <p:cNvSpPr/>
              <p:nvPr/>
            </p:nvSpPr>
            <p:spPr bwMode="auto">
              <a:xfrm>
                <a:off x="5019675" y="3092450"/>
                <a:ext cx="581025" cy="309563"/>
              </a:xfrm>
              <a:custGeom>
                <a:avLst/>
                <a:gdLst>
                  <a:gd name="T0" fmla="*/ 221 w 331"/>
                  <a:gd name="T1" fmla="*/ 53 h 176"/>
                  <a:gd name="T2" fmla="*/ 197 w 331"/>
                  <a:gd name="T3" fmla="*/ 31 h 176"/>
                  <a:gd name="T4" fmla="*/ 169 w 331"/>
                  <a:gd name="T5" fmla="*/ 14 h 176"/>
                  <a:gd name="T6" fmla="*/ 137 w 331"/>
                  <a:gd name="T7" fmla="*/ 4 h 176"/>
                  <a:gd name="T8" fmla="*/ 102 w 331"/>
                  <a:gd name="T9" fmla="*/ 0 h 176"/>
                  <a:gd name="T10" fmla="*/ 74 w 331"/>
                  <a:gd name="T11" fmla="*/ 3 h 176"/>
                  <a:gd name="T12" fmla="*/ 47 w 331"/>
                  <a:gd name="T13" fmla="*/ 10 h 176"/>
                  <a:gd name="T14" fmla="*/ 22 w 331"/>
                  <a:gd name="T15" fmla="*/ 22 h 176"/>
                  <a:gd name="T16" fmla="*/ 0 w 331"/>
                  <a:gd name="T17" fmla="*/ 37 h 176"/>
                  <a:gd name="T18" fmla="*/ 159 w 331"/>
                  <a:gd name="T19" fmla="*/ 164 h 176"/>
                  <a:gd name="T20" fmla="*/ 176 w 331"/>
                  <a:gd name="T21" fmla="*/ 152 h 176"/>
                  <a:gd name="T22" fmla="*/ 195 w 331"/>
                  <a:gd name="T23" fmla="*/ 143 h 176"/>
                  <a:gd name="T24" fmla="*/ 216 w 331"/>
                  <a:gd name="T25" fmla="*/ 137 h 176"/>
                  <a:gd name="T26" fmla="*/ 238 w 331"/>
                  <a:gd name="T27" fmla="*/ 135 h 176"/>
                  <a:gd name="T28" fmla="*/ 265 w 331"/>
                  <a:gd name="T29" fmla="*/ 138 h 176"/>
                  <a:gd name="T30" fmla="*/ 290 w 331"/>
                  <a:gd name="T31" fmla="*/ 146 h 176"/>
                  <a:gd name="T32" fmla="*/ 312 w 331"/>
                  <a:gd name="T33" fmla="*/ 159 h 176"/>
                  <a:gd name="T34" fmla="*/ 331 w 331"/>
                  <a:gd name="T35" fmla="*/ 176 h 176"/>
                  <a:gd name="T36" fmla="*/ 221 w 331"/>
                  <a:gd name="T37" fmla="*/ 5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1" h="176">
                    <a:moveTo>
                      <a:pt x="221" y="53"/>
                    </a:moveTo>
                    <a:cubicBezTo>
                      <a:pt x="214" y="45"/>
                      <a:pt x="206" y="38"/>
                      <a:pt x="197" y="31"/>
                    </a:cubicBezTo>
                    <a:cubicBezTo>
                      <a:pt x="188" y="25"/>
                      <a:pt x="179" y="19"/>
                      <a:pt x="169" y="14"/>
                    </a:cubicBezTo>
                    <a:cubicBezTo>
                      <a:pt x="159" y="10"/>
                      <a:pt x="148" y="6"/>
                      <a:pt x="137" y="4"/>
                    </a:cubicBezTo>
                    <a:cubicBezTo>
                      <a:pt x="126" y="1"/>
                      <a:pt x="114" y="0"/>
                      <a:pt x="102" y="0"/>
                    </a:cubicBezTo>
                    <a:cubicBezTo>
                      <a:pt x="92" y="0"/>
                      <a:pt x="83" y="1"/>
                      <a:pt x="74" y="3"/>
                    </a:cubicBezTo>
                    <a:cubicBezTo>
                      <a:pt x="64" y="4"/>
                      <a:pt x="55" y="7"/>
                      <a:pt x="47" y="10"/>
                    </a:cubicBezTo>
                    <a:cubicBezTo>
                      <a:pt x="38" y="13"/>
                      <a:pt x="30" y="17"/>
                      <a:pt x="22" y="22"/>
                    </a:cubicBezTo>
                    <a:cubicBezTo>
                      <a:pt x="14" y="26"/>
                      <a:pt x="7" y="31"/>
                      <a:pt x="0" y="37"/>
                    </a:cubicBezTo>
                    <a:cubicBezTo>
                      <a:pt x="159" y="164"/>
                      <a:pt x="159" y="164"/>
                      <a:pt x="159" y="164"/>
                    </a:cubicBezTo>
                    <a:cubicBezTo>
                      <a:pt x="164" y="159"/>
                      <a:pt x="170" y="155"/>
                      <a:pt x="176" y="152"/>
                    </a:cubicBezTo>
                    <a:cubicBezTo>
                      <a:pt x="182" y="148"/>
                      <a:pt x="189" y="145"/>
                      <a:pt x="195" y="143"/>
                    </a:cubicBezTo>
                    <a:cubicBezTo>
                      <a:pt x="202" y="140"/>
                      <a:pt x="209" y="138"/>
                      <a:pt x="216" y="137"/>
                    </a:cubicBezTo>
                    <a:cubicBezTo>
                      <a:pt x="223" y="136"/>
                      <a:pt x="231" y="135"/>
                      <a:pt x="238" y="135"/>
                    </a:cubicBezTo>
                    <a:cubicBezTo>
                      <a:pt x="247" y="135"/>
                      <a:pt x="256" y="136"/>
                      <a:pt x="265" y="138"/>
                    </a:cubicBezTo>
                    <a:cubicBezTo>
                      <a:pt x="274" y="140"/>
                      <a:pt x="282" y="142"/>
                      <a:pt x="290" y="146"/>
                    </a:cubicBezTo>
                    <a:cubicBezTo>
                      <a:pt x="298" y="150"/>
                      <a:pt x="305" y="154"/>
                      <a:pt x="312" y="159"/>
                    </a:cubicBezTo>
                    <a:cubicBezTo>
                      <a:pt x="319" y="164"/>
                      <a:pt x="325" y="170"/>
                      <a:pt x="331" y="176"/>
                    </a:cubicBezTo>
                    <a:cubicBezTo>
                      <a:pt x="294" y="135"/>
                      <a:pt x="258" y="94"/>
                      <a:pt x="221" y="53"/>
                    </a:cubicBezTo>
                    <a:close/>
                  </a:path>
                </a:pathLst>
              </a:custGeom>
              <a:solidFill>
                <a:srgbClr val="00B393">
                  <a:lumMod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11" name="Freeform 50"/>
              <p:cNvSpPr/>
              <p:nvPr/>
            </p:nvSpPr>
            <p:spPr bwMode="auto">
              <a:xfrm>
                <a:off x="6037263" y="2441575"/>
                <a:ext cx="49213" cy="998538"/>
              </a:xfrm>
              <a:custGeom>
                <a:avLst/>
                <a:gdLst>
                  <a:gd name="T0" fmla="*/ 31 w 31"/>
                  <a:gd name="T1" fmla="*/ 617 h 629"/>
                  <a:gd name="T2" fmla="*/ 31 w 31"/>
                  <a:gd name="T3" fmla="*/ 606 h 629"/>
                  <a:gd name="T4" fmla="*/ 31 w 31"/>
                  <a:gd name="T5" fmla="*/ 241 h 629"/>
                  <a:gd name="T6" fmla="*/ 0 w 31"/>
                  <a:gd name="T7" fmla="*/ 0 h 629"/>
                  <a:gd name="T8" fmla="*/ 0 w 31"/>
                  <a:gd name="T9" fmla="*/ 470 h 629"/>
                  <a:gd name="T10" fmla="*/ 0 w 31"/>
                  <a:gd name="T11" fmla="*/ 484 h 629"/>
                  <a:gd name="T12" fmla="*/ 0 w 31"/>
                  <a:gd name="T13" fmla="*/ 501 h 629"/>
                  <a:gd name="T14" fmla="*/ 31 w 31"/>
                  <a:gd name="T15" fmla="*/ 629 h 629"/>
                  <a:gd name="T16" fmla="*/ 31 w 31"/>
                  <a:gd name="T17" fmla="*/ 617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629">
                    <a:moveTo>
                      <a:pt x="31" y="617"/>
                    </a:moveTo>
                    <a:lnTo>
                      <a:pt x="31" y="606"/>
                    </a:lnTo>
                    <a:lnTo>
                      <a:pt x="31" y="241"/>
                    </a:lnTo>
                    <a:lnTo>
                      <a:pt x="0" y="0"/>
                    </a:lnTo>
                    <a:lnTo>
                      <a:pt x="0" y="470"/>
                    </a:lnTo>
                    <a:lnTo>
                      <a:pt x="0" y="484"/>
                    </a:lnTo>
                    <a:lnTo>
                      <a:pt x="0" y="501"/>
                    </a:lnTo>
                    <a:lnTo>
                      <a:pt x="31" y="629"/>
                    </a:lnTo>
                    <a:lnTo>
                      <a:pt x="31" y="617"/>
                    </a:lnTo>
                    <a:close/>
                  </a:path>
                </a:pathLst>
              </a:custGeom>
              <a:solidFill>
                <a:srgbClr val="00B393">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12" name="Freeform 51"/>
              <p:cNvSpPr/>
              <p:nvPr/>
            </p:nvSpPr>
            <p:spPr bwMode="auto">
              <a:xfrm>
                <a:off x="6918325" y="2055813"/>
                <a:ext cx="206375" cy="1323975"/>
              </a:xfrm>
              <a:custGeom>
                <a:avLst/>
                <a:gdLst>
                  <a:gd name="T0" fmla="*/ 122 w 130"/>
                  <a:gd name="T1" fmla="*/ 0 h 834"/>
                  <a:gd name="T2" fmla="*/ 0 w 130"/>
                  <a:gd name="T3" fmla="*/ 297 h 834"/>
                  <a:gd name="T4" fmla="*/ 4 w 130"/>
                  <a:gd name="T5" fmla="*/ 834 h 834"/>
                  <a:gd name="T6" fmla="*/ 130 w 130"/>
                  <a:gd name="T7" fmla="*/ 693 h 834"/>
                  <a:gd name="T8" fmla="*/ 122 w 130"/>
                  <a:gd name="T9" fmla="*/ 0 h 834"/>
                </a:gdLst>
                <a:ahLst/>
                <a:cxnLst>
                  <a:cxn ang="0">
                    <a:pos x="T0" y="T1"/>
                  </a:cxn>
                  <a:cxn ang="0">
                    <a:pos x="T2" y="T3"/>
                  </a:cxn>
                  <a:cxn ang="0">
                    <a:pos x="T4" y="T5"/>
                  </a:cxn>
                  <a:cxn ang="0">
                    <a:pos x="T6" y="T7"/>
                  </a:cxn>
                  <a:cxn ang="0">
                    <a:pos x="T8" y="T9"/>
                  </a:cxn>
                </a:cxnLst>
                <a:rect l="0" t="0" r="r" b="b"/>
                <a:pathLst>
                  <a:path w="130" h="834">
                    <a:moveTo>
                      <a:pt x="122" y="0"/>
                    </a:moveTo>
                    <a:lnTo>
                      <a:pt x="0" y="297"/>
                    </a:lnTo>
                    <a:lnTo>
                      <a:pt x="4" y="834"/>
                    </a:lnTo>
                    <a:lnTo>
                      <a:pt x="130" y="693"/>
                    </a:lnTo>
                    <a:lnTo>
                      <a:pt x="122" y="0"/>
                    </a:lnTo>
                    <a:close/>
                  </a:path>
                </a:pathLst>
              </a:custGeom>
              <a:solidFill>
                <a:srgbClr val="FFC000">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13" name="Freeform 52"/>
              <p:cNvSpPr/>
              <p:nvPr/>
            </p:nvSpPr>
            <p:spPr bwMode="auto">
              <a:xfrm>
                <a:off x="6924675" y="3086100"/>
                <a:ext cx="669925" cy="657225"/>
              </a:xfrm>
              <a:custGeom>
                <a:avLst/>
                <a:gdLst>
                  <a:gd name="T0" fmla="*/ 368 w 382"/>
                  <a:gd name="T1" fmla="*/ 97 h 374"/>
                  <a:gd name="T2" fmla="*/ 333 w 382"/>
                  <a:gd name="T3" fmla="*/ 46 h 374"/>
                  <a:gd name="T4" fmla="*/ 281 w 382"/>
                  <a:gd name="T5" fmla="*/ 12 h 374"/>
                  <a:gd name="T6" fmla="*/ 218 w 382"/>
                  <a:gd name="T7" fmla="*/ 0 h 374"/>
                  <a:gd name="T8" fmla="*/ 189 w 382"/>
                  <a:gd name="T9" fmla="*/ 3 h 374"/>
                  <a:gd name="T10" fmla="*/ 161 w 382"/>
                  <a:gd name="T11" fmla="*/ 11 h 374"/>
                  <a:gd name="T12" fmla="*/ 136 w 382"/>
                  <a:gd name="T13" fmla="*/ 23 h 374"/>
                  <a:gd name="T14" fmla="*/ 114 w 382"/>
                  <a:gd name="T15" fmla="*/ 40 h 374"/>
                  <a:gd name="T16" fmla="*/ 0 w 382"/>
                  <a:gd name="T17" fmla="*/ 167 h 374"/>
                  <a:gd name="T18" fmla="*/ 18 w 382"/>
                  <a:gd name="T19" fmla="*/ 154 h 374"/>
                  <a:gd name="T20" fmla="*/ 37 w 382"/>
                  <a:gd name="T21" fmla="*/ 144 h 374"/>
                  <a:gd name="T22" fmla="*/ 59 w 382"/>
                  <a:gd name="T23" fmla="*/ 138 h 374"/>
                  <a:gd name="T24" fmla="*/ 81 w 382"/>
                  <a:gd name="T25" fmla="*/ 136 h 374"/>
                  <a:gd name="T26" fmla="*/ 130 w 382"/>
                  <a:gd name="T27" fmla="*/ 146 h 374"/>
                  <a:gd name="T28" fmla="*/ 170 w 382"/>
                  <a:gd name="T29" fmla="*/ 172 h 374"/>
                  <a:gd name="T30" fmla="*/ 197 w 382"/>
                  <a:gd name="T31" fmla="*/ 211 h 374"/>
                  <a:gd name="T32" fmla="*/ 207 w 382"/>
                  <a:gd name="T33" fmla="*/ 260 h 374"/>
                  <a:gd name="T34" fmla="*/ 202 w 382"/>
                  <a:gd name="T35" fmla="*/ 296 h 374"/>
                  <a:gd name="T36" fmla="*/ 187 w 382"/>
                  <a:gd name="T37" fmla="*/ 329 h 374"/>
                  <a:gd name="T38" fmla="*/ 163 w 382"/>
                  <a:gd name="T39" fmla="*/ 355 h 374"/>
                  <a:gd name="T40" fmla="*/ 133 w 382"/>
                  <a:gd name="T41" fmla="*/ 374 h 374"/>
                  <a:gd name="T42" fmla="*/ 286 w 382"/>
                  <a:gd name="T43" fmla="*/ 307 h 374"/>
                  <a:gd name="T44" fmla="*/ 326 w 382"/>
                  <a:gd name="T45" fmla="*/ 283 h 374"/>
                  <a:gd name="T46" fmla="*/ 356 w 382"/>
                  <a:gd name="T47" fmla="*/ 249 h 374"/>
                  <a:gd name="T48" fmla="*/ 375 w 382"/>
                  <a:gd name="T49" fmla="*/ 207 h 374"/>
                  <a:gd name="T50" fmla="*/ 382 w 382"/>
                  <a:gd name="T51" fmla="*/ 159 h 374"/>
                  <a:gd name="T52" fmla="*/ 368 w 382"/>
                  <a:gd name="T53" fmla="*/ 9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2" h="374">
                    <a:moveTo>
                      <a:pt x="368" y="97"/>
                    </a:moveTo>
                    <a:cubicBezTo>
                      <a:pt x="360" y="78"/>
                      <a:pt x="348" y="61"/>
                      <a:pt x="333" y="46"/>
                    </a:cubicBezTo>
                    <a:cubicBezTo>
                      <a:pt x="318" y="32"/>
                      <a:pt x="301" y="20"/>
                      <a:pt x="281" y="12"/>
                    </a:cubicBezTo>
                    <a:cubicBezTo>
                      <a:pt x="262" y="4"/>
                      <a:pt x="241" y="0"/>
                      <a:pt x="218" y="0"/>
                    </a:cubicBezTo>
                    <a:cubicBezTo>
                      <a:pt x="208" y="0"/>
                      <a:pt x="199" y="1"/>
                      <a:pt x="189" y="3"/>
                    </a:cubicBezTo>
                    <a:cubicBezTo>
                      <a:pt x="180" y="5"/>
                      <a:pt x="170" y="7"/>
                      <a:pt x="161" y="11"/>
                    </a:cubicBezTo>
                    <a:cubicBezTo>
                      <a:pt x="153" y="14"/>
                      <a:pt x="144" y="18"/>
                      <a:pt x="136" y="23"/>
                    </a:cubicBezTo>
                    <a:cubicBezTo>
                      <a:pt x="128" y="28"/>
                      <a:pt x="121" y="34"/>
                      <a:pt x="114" y="40"/>
                    </a:cubicBezTo>
                    <a:cubicBezTo>
                      <a:pt x="0" y="167"/>
                      <a:pt x="0" y="167"/>
                      <a:pt x="0" y="167"/>
                    </a:cubicBezTo>
                    <a:cubicBezTo>
                      <a:pt x="6" y="162"/>
                      <a:pt x="12" y="158"/>
                      <a:pt x="18" y="154"/>
                    </a:cubicBezTo>
                    <a:cubicBezTo>
                      <a:pt x="24" y="150"/>
                      <a:pt x="31" y="147"/>
                      <a:pt x="37" y="144"/>
                    </a:cubicBezTo>
                    <a:cubicBezTo>
                      <a:pt x="44" y="142"/>
                      <a:pt x="51" y="140"/>
                      <a:pt x="59" y="138"/>
                    </a:cubicBezTo>
                    <a:cubicBezTo>
                      <a:pt x="66" y="137"/>
                      <a:pt x="74" y="136"/>
                      <a:pt x="81" y="136"/>
                    </a:cubicBezTo>
                    <a:cubicBezTo>
                      <a:pt x="99" y="136"/>
                      <a:pt x="115" y="140"/>
                      <a:pt x="130" y="146"/>
                    </a:cubicBezTo>
                    <a:cubicBezTo>
                      <a:pt x="145" y="152"/>
                      <a:pt x="158" y="161"/>
                      <a:pt x="170" y="172"/>
                    </a:cubicBezTo>
                    <a:cubicBezTo>
                      <a:pt x="181" y="183"/>
                      <a:pt x="190" y="197"/>
                      <a:pt x="197" y="211"/>
                    </a:cubicBezTo>
                    <a:cubicBezTo>
                      <a:pt x="203" y="226"/>
                      <a:pt x="207" y="242"/>
                      <a:pt x="207" y="260"/>
                    </a:cubicBezTo>
                    <a:cubicBezTo>
                      <a:pt x="207" y="272"/>
                      <a:pt x="206" y="285"/>
                      <a:pt x="202" y="296"/>
                    </a:cubicBezTo>
                    <a:cubicBezTo>
                      <a:pt x="199" y="308"/>
                      <a:pt x="194" y="319"/>
                      <a:pt x="187" y="329"/>
                    </a:cubicBezTo>
                    <a:cubicBezTo>
                      <a:pt x="180" y="338"/>
                      <a:pt x="173" y="347"/>
                      <a:pt x="163" y="355"/>
                    </a:cubicBezTo>
                    <a:cubicBezTo>
                      <a:pt x="154" y="363"/>
                      <a:pt x="144" y="369"/>
                      <a:pt x="133" y="374"/>
                    </a:cubicBezTo>
                    <a:cubicBezTo>
                      <a:pt x="184" y="352"/>
                      <a:pt x="235" y="329"/>
                      <a:pt x="286" y="307"/>
                    </a:cubicBezTo>
                    <a:cubicBezTo>
                      <a:pt x="301" y="301"/>
                      <a:pt x="314" y="293"/>
                      <a:pt x="326" y="283"/>
                    </a:cubicBezTo>
                    <a:cubicBezTo>
                      <a:pt x="337" y="273"/>
                      <a:pt x="348" y="261"/>
                      <a:pt x="356" y="249"/>
                    </a:cubicBezTo>
                    <a:cubicBezTo>
                      <a:pt x="364" y="236"/>
                      <a:pt x="371" y="222"/>
                      <a:pt x="375" y="207"/>
                    </a:cubicBezTo>
                    <a:cubicBezTo>
                      <a:pt x="380" y="192"/>
                      <a:pt x="382" y="176"/>
                      <a:pt x="382" y="159"/>
                    </a:cubicBezTo>
                    <a:cubicBezTo>
                      <a:pt x="382" y="137"/>
                      <a:pt x="377" y="116"/>
                      <a:pt x="368" y="97"/>
                    </a:cubicBezTo>
                    <a:close/>
                  </a:path>
                </a:pathLst>
              </a:custGeom>
              <a:solidFill>
                <a:srgbClr val="FFC000">
                  <a:lumMod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14" name="Freeform 53"/>
              <p:cNvSpPr/>
              <p:nvPr/>
            </p:nvSpPr>
            <p:spPr bwMode="auto">
              <a:xfrm>
                <a:off x="4970463" y="3514725"/>
                <a:ext cx="303213" cy="1733550"/>
              </a:xfrm>
              <a:custGeom>
                <a:avLst/>
                <a:gdLst>
                  <a:gd name="T0" fmla="*/ 10 w 191"/>
                  <a:gd name="T1" fmla="*/ 0 h 1092"/>
                  <a:gd name="T2" fmla="*/ 10 w 191"/>
                  <a:gd name="T3" fmla="*/ 15 h 1092"/>
                  <a:gd name="T4" fmla="*/ 10 w 191"/>
                  <a:gd name="T5" fmla="*/ 29 h 1092"/>
                  <a:gd name="T6" fmla="*/ 0 w 191"/>
                  <a:gd name="T7" fmla="*/ 1092 h 1092"/>
                  <a:gd name="T8" fmla="*/ 186 w 191"/>
                  <a:gd name="T9" fmla="*/ 930 h 1092"/>
                  <a:gd name="T10" fmla="*/ 191 w 191"/>
                  <a:gd name="T11" fmla="*/ 111 h 1092"/>
                  <a:gd name="T12" fmla="*/ 191 w 191"/>
                  <a:gd name="T13" fmla="*/ 100 h 1092"/>
                  <a:gd name="T14" fmla="*/ 191 w 191"/>
                  <a:gd name="T15" fmla="*/ 89 h 1092"/>
                  <a:gd name="T16" fmla="*/ 10 w 191"/>
                  <a:gd name="T17"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92">
                    <a:moveTo>
                      <a:pt x="10" y="0"/>
                    </a:moveTo>
                    <a:lnTo>
                      <a:pt x="10" y="15"/>
                    </a:lnTo>
                    <a:lnTo>
                      <a:pt x="10" y="29"/>
                    </a:lnTo>
                    <a:lnTo>
                      <a:pt x="0" y="1092"/>
                    </a:lnTo>
                    <a:lnTo>
                      <a:pt x="186" y="930"/>
                    </a:lnTo>
                    <a:lnTo>
                      <a:pt x="191" y="111"/>
                    </a:lnTo>
                    <a:lnTo>
                      <a:pt x="191" y="100"/>
                    </a:lnTo>
                    <a:lnTo>
                      <a:pt x="191" y="89"/>
                    </a:lnTo>
                    <a:lnTo>
                      <a:pt x="10" y="0"/>
                    </a:lnTo>
                    <a:close/>
                  </a:path>
                </a:pathLst>
              </a:custGeom>
              <a:solidFill>
                <a:srgbClr val="89C600">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15" name="Freeform 54"/>
              <p:cNvSpPr/>
              <p:nvPr/>
            </p:nvSpPr>
            <p:spPr bwMode="auto">
              <a:xfrm>
                <a:off x="5013325" y="3589338"/>
                <a:ext cx="336550" cy="157163"/>
              </a:xfrm>
              <a:custGeom>
                <a:avLst/>
                <a:gdLst>
                  <a:gd name="T0" fmla="*/ 183 w 191"/>
                  <a:gd name="T1" fmla="*/ 86 h 89"/>
                  <a:gd name="T2" fmla="*/ 182 w 191"/>
                  <a:gd name="T3" fmla="*/ 85 h 89"/>
                  <a:gd name="T4" fmla="*/ 176 w 191"/>
                  <a:gd name="T5" fmla="*/ 81 h 89"/>
                  <a:gd name="T6" fmla="*/ 174 w 191"/>
                  <a:gd name="T7" fmla="*/ 80 h 89"/>
                  <a:gd name="T8" fmla="*/ 168 w 191"/>
                  <a:gd name="T9" fmla="*/ 76 h 89"/>
                  <a:gd name="T10" fmla="*/ 167 w 191"/>
                  <a:gd name="T11" fmla="*/ 76 h 89"/>
                  <a:gd name="T12" fmla="*/ 161 w 191"/>
                  <a:gd name="T13" fmla="*/ 71 h 89"/>
                  <a:gd name="T14" fmla="*/ 0 w 191"/>
                  <a:gd name="T15" fmla="*/ 0 h 89"/>
                  <a:gd name="T16" fmla="*/ 4 w 191"/>
                  <a:gd name="T17" fmla="*/ 2 h 89"/>
                  <a:gd name="T18" fmla="*/ 8 w 191"/>
                  <a:gd name="T19" fmla="*/ 5 h 89"/>
                  <a:gd name="T20" fmla="*/ 9 w 191"/>
                  <a:gd name="T21" fmla="*/ 6 h 89"/>
                  <a:gd name="T22" fmla="*/ 9 w 191"/>
                  <a:gd name="T23" fmla="*/ 6 h 89"/>
                  <a:gd name="T24" fmla="*/ 10 w 191"/>
                  <a:gd name="T25" fmla="*/ 7 h 89"/>
                  <a:gd name="T26" fmla="*/ 12 w 191"/>
                  <a:gd name="T27" fmla="*/ 8 h 89"/>
                  <a:gd name="T28" fmla="*/ 16 w 191"/>
                  <a:gd name="T29" fmla="*/ 11 h 89"/>
                  <a:gd name="T30" fmla="*/ 18 w 191"/>
                  <a:gd name="T31" fmla="*/ 12 h 89"/>
                  <a:gd name="T32" fmla="*/ 19 w 191"/>
                  <a:gd name="T33" fmla="*/ 13 h 89"/>
                  <a:gd name="T34" fmla="*/ 19 w 191"/>
                  <a:gd name="T35" fmla="*/ 13 h 89"/>
                  <a:gd name="T36" fmla="*/ 21 w 191"/>
                  <a:gd name="T37" fmla="*/ 14 h 89"/>
                  <a:gd name="T38" fmla="*/ 27 w 191"/>
                  <a:gd name="T39" fmla="*/ 18 h 89"/>
                  <a:gd name="T40" fmla="*/ 28 w 191"/>
                  <a:gd name="T41" fmla="*/ 18 h 89"/>
                  <a:gd name="T42" fmla="*/ 29 w 191"/>
                  <a:gd name="T43" fmla="*/ 18 h 89"/>
                  <a:gd name="T44" fmla="*/ 30 w 191"/>
                  <a:gd name="T45" fmla="*/ 19 h 89"/>
                  <a:gd name="T46" fmla="*/ 33 w 191"/>
                  <a:gd name="T47" fmla="*/ 21 h 89"/>
                  <a:gd name="T48" fmla="*/ 39 w 191"/>
                  <a:gd name="T49" fmla="*/ 23 h 89"/>
                  <a:gd name="T50" fmla="*/ 191 w 191"/>
                  <a:gd name="T51" fmla="*/ 89 h 89"/>
                  <a:gd name="T52" fmla="*/ 183 w 191"/>
                  <a:gd name="T53"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1" h="89">
                    <a:moveTo>
                      <a:pt x="183" y="86"/>
                    </a:moveTo>
                    <a:cubicBezTo>
                      <a:pt x="183" y="85"/>
                      <a:pt x="183" y="85"/>
                      <a:pt x="182" y="85"/>
                    </a:cubicBezTo>
                    <a:cubicBezTo>
                      <a:pt x="180" y="84"/>
                      <a:pt x="178" y="83"/>
                      <a:pt x="176" y="81"/>
                    </a:cubicBezTo>
                    <a:cubicBezTo>
                      <a:pt x="175" y="81"/>
                      <a:pt x="175" y="81"/>
                      <a:pt x="174" y="80"/>
                    </a:cubicBezTo>
                    <a:cubicBezTo>
                      <a:pt x="172" y="79"/>
                      <a:pt x="170" y="78"/>
                      <a:pt x="168" y="76"/>
                    </a:cubicBezTo>
                    <a:cubicBezTo>
                      <a:pt x="168" y="76"/>
                      <a:pt x="168" y="76"/>
                      <a:pt x="167" y="76"/>
                    </a:cubicBezTo>
                    <a:cubicBezTo>
                      <a:pt x="165" y="74"/>
                      <a:pt x="163" y="72"/>
                      <a:pt x="161" y="71"/>
                    </a:cubicBezTo>
                    <a:cubicBezTo>
                      <a:pt x="0" y="0"/>
                      <a:pt x="0" y="0"/>
                      <a:pt x="0" y="0"/>
                    </a:cubicBezTo>
                    <a:cubicBezTo>
                      <a:pt x="1" y="1"/>
                      <a:pt x="3" y="2"/>
                      <a:pt x="4" y="2"/>
                    </a:cubicBezTo>
                    <a:cubicBezTo>
                      <a:pt x="5" y="3"/>
                      <a:pt x="6" y="4"/>
                      <a:pt x="8" y="5"/>
                    </a:cubicBezTo>
                    <a:cubicBezTo>
                      <a:pt x="8" y="6"/>
                      <a:pt x="8" y="6"/>
                      <a:pt x="9" y="6"/>
                    </a:cubicBezTo>
                    <a:cubicBezTo>
                      <a:pt x="9" y="6"/>
                      <a:pt x="9" y="6"/>
                      <a:pt x="9" y="6"/>
                    </a:cubicBezTo>
                    <a:cubicBezTo>
                      <a:pt x="9" y="7"/>
                      <a:pt x="9" y="7"/>
                      <a:pt x="10" y="7"/>
                    </a:cubicBezTo>
                    <a:cubicBezTo>
                      <a:pt x="10" y="7"/>
                      <a:pt x="11" y="8"/>
                      <a:pt x="12" y="8"/>
                    </a:cubicBezTo>
                    <a:cubicBezTo>
                      <a:pt x="13" y="9"/>
                      <a:pt x="14" y="10"/>
                      <a:pt x="16" y="11"/>
                    </a:cubicBezTo>
                    <a:cubicBezTo>
                      <a:pt x="16" y="11"/>
                      <a:pt x="17" y="12"/>
                      <a:pt x="18" y="12"/>
                    </a:cubicBezTo>
                    <a:cubicBezTo>
                      <a:pt x="18" y="12"/>
                      <a:pt x="18" y="13"/>
                      <a:pt x="19" y="13"/>
                    </a:cubicBezTo>
                    <a:cubicBezTo>
                      <a:pt x="19" y="13"/>
                      <a:pt x="19" y="13"/>
                      <a:pt x="19" y="13"/>
                    </a:cubicBezTo>
                    <a:cubicBezTo>
                      <a:pt x="20" y="14"/>
                      <a:pt x="21" y="14"/>
                      <a:pt x="21" y="14"/>
                    </a:cubicBezTo>
                    <a:cubicBezTo>
                      <a:pt x="23" y="15"/>
                      <a:pt x="25" y="17"/>
                      <a:pt x="27" y="18"/>
                    </a:cubicBezTo>
                    <a:cubicBezTo>
                      <a:pt x="27" y="18"/>
                      <a:pt x="28" y="18"/>
                      <a:pt x="28" y="18"/>
                    </a:cubicBezTo>
                    <a:cubicBezTo>
                      <a:pt x="28" y="18"/>
                      <a:pt x="28" y="18"/>
                      <a:pt x="29" y="18"/>
                    </a:cubicBezTo>
                    <a:cubicBezTo>
                      <a:pt x="29" y="19"/>
                      <a:pt x="29" y="19"/>
                      <a:pt x="30" y="19"/>
                    </a:cubicBezTo>
                    <a:cubicBezTo>
                      <a:pt x="31" y="19"/>
                      <a:pt x="32" y="20"/>
                      <a:pt x="33" y="21"/>
                    </a:cubicBezTo>
                    <a:cubicBezTo>
                      <a:pt x="35" y="22"/>
                      <a:pt x="37" y="22"/>
                      <a:pt x="39" y="23"/>
                    </a:cubicBezTo>
                    <a:cubicBezTo>
                      <a:pt x="90" y="45"/>
                      <a:pt x="140" y="67"/>
                      <a:pt x="191" y="89"/>
                    </a:cubicBezTo>
                    <a:cubicBezTo>
                      <a:pt x="188" y="88"/>
                      <a:pt x="186" y="87"/>
                      <a:pt x="183" y="86"/>
                    </a:cubicBezTo>
                    <a:close/>
                  </a:path>
                </a:pathLst>
              </a:custGeom>
              <a:solidFill>
                <a:srgbClr val="00B393">
                  <a:lumMod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16" name="Freeform 55"/>
              <p:cNvSpPr/>
              <p:nvPr/>
            </p:nvSpPr>
            <p:spPr bwMode="auto">
              <a:xfrm>
                <a:off x="5089525" y="3201988"/>
                <a:ext cx="542925" cy="538163"/>
              </a:xfrm>
              <a:custGeom>
                <a:avLst/>
                <a:gdLst>
                  <a:gd name="T0" fmla="*/ 308 w 309"/>
                  <a:gd name="T1" fmla="*/ 185 h 307"/>
                  <a:gd name="T2" fmla="*/ 308 w 309"/>
                  <a:gd name="T3" fmla="*/ 185 h 307"/>
                  <a:gd name="T4" fmla="*/ 307 w 309"/>
                  <a:gd name="T5" fmla="*/ 175 h 307"/>
                  <a:gd name="T6" fmla="*/ 307 w 309"/>
                  <a:gd name="T7" fmla="*/ 175 h 307"/>
                  <a:gd name="T8" fmla="*/ 303 w 309"/>
                  <a:gd name="T9" fmla="*/ 160 h 307"/>
                  <a:gd name="T10" fmla="*/ 301 w 309"/>
                  <a:gd name="T11" fmla="*/ 155 h 307"/>
                  <a:gd name="T12" fmla="*/ 290 w 309"/>
                  <a:gd name="T13" fmla="*/ 134 h 307"/>
                  <a:gd name="T14" fmla="*/ 288 w 309"/>
                  <a:gd name="T15" fmla="*/ 131 h 307"/>
                  <a:gd name="T16" fmla="*/ 167 w 309"/>
                  <a:gd name="T17" fmla="*/ 0 h 307"/>
                  <a:gd name="T18" fmla="*/ 180 w 309"/>
                  <a:gd name="T19" fmla="*/ 17 h 307"/>
                  <a:gd name="T20" fmla="*/ 189 w 309"/>
                  <a:gd name="T21" fmla="*/ 32 h 307"/>
                  <a:gd name="T22" fmla="*/ 198 w 309"/>
                  <a:gd name="T23" fmla="*/ 54 h 307"/>
                  <a:gd name="T24" fmla="*/ 202 w 309"/>
                  <a:gd name="T25" fmla="*/ 69 h 307"/>
                  <a:gd name="T26" fmla="*/ 204 w 309"/>
                  <a:gd name="T27" fmla="*/ 83 h 307"/>
                  <a:gd name="T28" fmla="*/ 205 w 309"/>
                  <a:gd name="T29" fmla="*/ 97 h 307"/>
                  <a:gd name="T30" fmla="*/ 204 w 309"/>
                  <a:gd name="T31" fmla="*/ 112 h 307"/>
                  <a:gd name="T32" fmla="*/ 201 w 309"/>
                  <a:gd name="T33" fmla="*/ 126 h 307"/>
                  <a:gd name="T34" fmla="*/ 198 w 309"/>
                  <a:gd name="T35" fmla="*/ 140 h 307"/>
                  <a:gd name="T36" fmla="*/ 193 w 309"/>
                  <a:gd name="T37" fmla="*/ 153 h 307"/>
                  <a:gd name="T38" fmla="*/ 187 w 309"/>
                  <a:gd name="T39" fmla="*/ 166 h 307"/>
                  <a:gd name="T40" fmla="*/ 174 w 309"/>
                  <a:gd name="T41" fmla="*/ 185 h 307"/>
                  <a:gd name="T42" fmla="*/ 161 w 309"/>
                  <a:gd name="T43" fmla="*/ 199 h 307"/>
                  <a:gd name="T44" fmla="*/ 148 w 309"/>
                  <a:gd name="T45" fmla="*/ 210 h 307"/>
                  <a:gd name="T46" fmla="*/ 134 w 309"/>
                  <a:gd name="T47" fmla="*/ 220 h 307"/>
                  <a:gd name="T48" fmla="*/ 115 w 309"/>
                  <a:gd name="T49" fmla="*/ 230 h 307"/>
                  <a:gd name="T50" fmla="*/ 99 w 309"/>
                  <a:gd name="T51" fmla="*/ 235 h 307"/>
                  <a:gd name="T52" fmla="*/ 82 w 309"/>
                  <a:gd name="T53" fmla="*/ 239 h 307"/>
                  <a:gd name="T54" fmla="*/ 60 w 309"/>
                  <a:gd name="T55" fmla="*/ 241 h 307"/>
                  <a:gd name="T56" fmla="*/ 28 w 309"/>
                  <a:gd name="T57" fmla="*/ 238 h 307"/>
                  <a:gd name="T58" fmla="*/ 0 w 309"/>
                  <a:gd name="T59" fmla="*/ 228 h 307"/>
                  <a:gd name="T60" fmla="*/ 161 w 309"/>
                  <a:gd name="T61" fmla="*/ 302 h 307"/>
                  <a:gd name="T62" fmla="*/ 185 w 309"/>
                  <a:gd name="T63" fmla="*/ 307 h 307"/>
                  <a:gd name="T64" fmla="*/ 210 w 309"/>
                  <a:gd name="T65" fmla="*/ 306 h 307"/>
                  <a:gd name="T66" fmla="*/ 224 w 309"/>
                  <a:gd name="T67" fmla="*/ 304 h 307"/>
                  <a:gd name="T68" fmla="*/ 227 w 309"/>
                  <a:gd name="T69" fmla="*/ 303 h 307"/>
                  <a:gd name="T70" fmla="*/ 240 w 309"/>
                  <a:gd name="T71" fmla="*/ 299 h 307"/>
                  <a:gd name="T72" fmla="*/ 251 w 309"/>
                  <a:gd name="T73" fmla="*/ 293 h 307"/>
                  <a:gd name="T74" fmla="*/ 254 w 309"/>
                  <a:gd name="T75" fmla="*/ 291 h 307"/>
                  <a:gd name="T76" fmla="*/ 265 w 309"/>
                  <a:gd name="T77" fmla="*/ 284 h 307"/>
                  <a:gd name="T78" fmla="*/ 274 w 309"/>
                  <a:gd name="T79" fmla="*/ 276 h 307"/>
                  <a:gd name="T80" fmla="*/ 276 w 309"/>
                  <a:gd name="T81" fmla="*/ 275 h 307"/>
                  <a:gd name="T82" fmla="*/ 285 w 309"/>
                  <a:gd name="T83" fmla="*/ 264 h 307"/>
                  <a:gd name="T84" fmla="*/ 292 w 309"/>
                  <a:gd name="T85" fmla="*/ 254 h 307"/>
                  <a:gd name="T86" fmla="*/ 295 w 309"/>
                  <a:gd name="T87" fmla="*/ 249 h 307"/>
                  <a:gd name="T88" fmla="*/ 297 w 309"/>
                  <a:gd name="T89" fmla="*/ 245 h 307"/>
                  <a:gd name="T90" fmla="*/ 300 w 309"/>
                  <a:gd name="T91" fmla="*/ 239 h 307"/>
                  <a:gd name="T92" fmla="*/ 300 w 309"/>
                  <a:gd name="T93" fmla="*/ 239 h 307"/>
                  <a:gd name="T94" fmla="*/ 303 w 309"/>
                  <a:gd name="T95" fmla="*/ 230 h 307"/>
                  <a:gd name="T96" fmla="*/ 304 w 309"/>
                  <a:gd name="T97" fmla="*/ 229 h 307"/>
                  <a:gd name="T98" fmla="*/ 306 w 309"/>
                  <a:gd name="T99" fmla="*/ 221 h 307"/>
                  <a:gd name="T100" fmla="*/ 306 w 309"/>
                  <a:gd name="T101" fmla="*/ 218 h 307"/>
                  <a:gd name="T102" fmla="*/ 307 w 309"/>
                  <a:gd name="T103" fmla="*/ 212 h 307"/>
                  <a:gd name="T104" fmla="*/ 308 w 309"/>
                  <a:gd name="T105" fmla="*/ 207 h 307"/>
                  <a:gd name="T106" fmla="*/ 308 w 309"/>
                  <a:gd name="T107" fmla="*/ 202 h 307"/>
                  <a:gd name="T108" fmla="*/ 309 w 309"/>
                  <a:gd name="T109" fmla="*/ 197 h 307"/>
                  <a:gd name="T110" fmla="*/ 309 w 309"/>
                  <a:gd name="T111" fmla="*/ 196 h 307"/>
                  <a:gd name="T112" fmla="*/ 308 w 309"/>
                  <a:gd name="T113" fmla="*/ 19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9" h="307">
                    <a:moveTo>
                      <a:pt x="308" y="191"/>
                    </a:moveTo>
                    <a:cubicBezTo>
                      <a:pt x="308" y="189"/>
                      <a:pt x="308" y="187"/>
                      <a:pt x="308" y="185"/>
                    </a:cubicBezTo>
                    <a:cubicBezTo>
                      <a:pt x="308" y="185"/>
                      <a:pt x="308" y="185"/>
                      <a:pt x="308" y="185"/>
                    </a:cubicBezTo>
                    <a:cubicBezTo>
                      <a:pt x="308" y="185"/>
                      <a:pt x="308" y="185"/>
                      <a:pt x="308" y="185"/>
                    </a:cubicBezTo>
                    <a:cubicBezTo>
                      <a:pt x="308" y="183"/>
                      <a:pt x="308" y="182"/>
                      <a:pt x="307" y="180"/>
                    </a:cubicBezTo>
                    <a:cubicBezTo>
                      <a:pt x="307" y="178"/>
                      <a:pt x="307" y="177"/>
                      <a:pt x="307" y="175"/>
                    </a:cubicBezTo>
                    <a:cubicBezTo>
                      <a:pt x="307" y="175"/>
                      <a:pt x="307" y="175"/>
                      <a:pt x="307" y="175"/>
                    </a:cubicBezTo>
                    <a:cubicBezTo>
                      <a:pt x="307" y="175"/>
                      <a:pt x="307" y="175"/>
                      <a:pt x="307" y="175"/>
                    </a:cubicBezTo>
                    <a:cubicBezTo>
                      <a:pt x="306" y="170"/>
                      <a:pt x="304" y="166"/>
                      <a:pt x="303" y="161"/>
                    </a:cubicBezTo>
                    <a:cubicBezTo>
                      <a:pt x="303" y="161"/>
                      <a:pt x="303" y="160"/>
                      <a:pt x="303" y="160"/>
                    </a:cubicBezTo>
                    <a:cubicBezTo>
                      <a:pt x="302" y="159"/>
                      <a:pt x="302" y="159"/>
                      <a:pt x="302" y="158"/>
                    </a:cubicBezTo>
                    <a:cubicBezTo>
                      <a:pt x="302" y="157"/>
                      <a:pt x="301" y="156"/>
                      <a:pt x="301" y="155"/>
                    </a:cubicBezTo>
                    <a:cubicBezTo>
                      <a:pt x="298" y="149"/>
                      <a:pt x="295" y="143"/>
                      <a:pt x="292" y="137"/>
                    </a:cubicBezTo>
                    <a:cubicBezTo>
                      <a:pt x="291" y="136"/>
                      <a:pt x="290" y="135"/>
                      <a:pt x="290" y="134"/>
                    </a:cubicBezTo>
                    <a:cubicBezTo>
                      <a:pt x="289" y="134"/>
                      <a:pt x="289" y="133"/>
                      <a:pt x="289" y="133"/>
                    </a:cubicBezTo>
                    <a:cubicBezTo>
                      <a:pt x="288" y="132"/>
                      <a:pt x="288" y="132"/>
                      <a:pt x="288" y="131"/>
                    </a:cubicBezTo>
                    <a:cubicBezTo>
                      <a:pt x="285" y="128"/>
                      <a:pt x="282" y="124"/>
                      <a:pt x="279" y="121"/>
                    </a:cubicBezTo>
                    <a:cubicBezTo>
                      <a:pt x="242" y="81"/>
                      <a:pt x="204" y="40"/>
                      <a:pt x="167" y="0"/>
                    </a:cubicBezTo>
                    <a:cubicBezTo>
                      <a:pt x="171" y="4"/>
                      <a:pt x="174" y="9"/>
                      <a:pt x="178" y="13"/>
                    </a:cubicBezTo>
                    <a:cubicBezTo>
                      <a:pt x="179" y="14"/>
                      <a:pt x="179" y="16"/>
                      <a:pt x="180" y="17"/>
                    </a:cubicBezTo>
                    <a:cubicBezTo>
                      <a:pt x="183" y="22"/>
                      <a:pt x="187" y="27"/>
                      <a:pt x="189" y="32"/>
                    </a:cubicBezTo>
                    <a:cubicBezTo>
                      <a:pt x="189" y="32"/>
                      <a:pt x="189" y="32"/>
                      <a:pt x="189" y="32"/>
                    </a:cubicBezTo>
                    <a:cubicBezTo>
                      <a:pt x="192" y="37"/>
                      <a:pt x="194" y="42"/>
                      <a:pt x="196" y="48"/>
                    </a:cubicBezTo>
                    <a:cubicBezTo>
                      <a:pt x="197" y="50"/>
                      <a:pt x="198" y="52"/>
                      <a:pt x="198" y="54"/>
                    </a:cubicBezTo>
                    <a:cubicBezTo>
                      <a:pt x="199" y="55"/>
                      <a:pt x="199" y="57"/>
                      <a:pt x="199" y="58"/>
                    </a:cubicBezTo>
                    <a:cubicBezTo>
                      <a:pt x="200" y="62"/>
                      <a:pt x="201" y="65"/>
                      <a:pt x="202" y="69"/>
                    </a:cubicBezTo>
                    <a:cubicBezTo>
                      <a:pt x="202" y="69"/>
                      <a:pt x="202" y="69"/>
                      <a:pt x="202" y="69"/>
                    </a:cubicBezTo>
                    <a:cubicBezTo>
                      <a:pt x="203" y="74"/>
                      <a:pt x="204" y="78"/>
                      <a:pt x="204" y="83"/>
                    </a:cubicBezTo>
                    <a:cubicBezTo>
                      <a:pt x="204" y="83"/>
                      <a:pt x="204" y="83"/>
                      <a:pt x="204" y="83"/>
                    </a:cubicBezTo>
                    <a:cubicBezTo>
                      <a:pt x="204" y="88"/>
                      <a:pt x="205" y="92"/>
                      <a:pt x="205" y="97"/>
                    </a:cubicBezTo>
                    <a:cubicBezTo>
                      <a:pt x="205" y="102"/>
                      <a:pt x="204" y="107"/>
                      <a:pt x="204" y="111"/>
                    </a:cubicBezTo>
                    <a:cubicBezTo>
                      <a:pt x="204" y="112"/>
                      <a:pt x="204" y="112"/>
                      <a:pt x="204" y="112"/>
                    </a:cubicBezTo>
                    <a:cubicBezTo>
                      <a:pt x="203" y="116"/>
                      <a:pt x="203" y="121"/>
                      <a:pt x="202" y="125"/>
                    </a:cubicBezTo>
                    <a:cubicBezTo>
                      <a:pt x="202" y="126"/>
                      <a:pt x="201" y="126"/>
                      <a:pt x="201" y="126"/>
                    </a:cubicBezTo>
                    <a:cubicBezTo>
                      <a:pt x="200" y="131"/>
                      <a:pt x="199" y="135"/>
                      <a:pt x="198" y="139"/>
                    </a:cubicBezTo>
                    <a:cubicBezTo>
                      <a:pt x="198" y="139"/>
                      <a:pt x="198" y="140"/>
                      <a:pt x="198" y="140"/>
                    </a:cubicBezTo>
                    <a:cubicBezTo>
                      <a:pt x="196" y="144"/>
                      <a:pt x="195" y="148"/>
                      <a:pt x="193" y="152"/>
                    </a:cubicBezTo>
                    <a:cubicBezTo>
                      <a:pt x="193" y="152"/>
                      <a:pt x="193" y="153"/>
                      <a:pt x="193" y="153"/>
                    </a:cubicBezTo>
                    <a:cubicBezTo>
                      <a:pt x="191" y="157"/>
                      <a:pt x="189" y="161"/>
                      <a:pt x="187" y="165"/>
                    </a:cubicBezTo>
                    <a:cubicBezTo>
                      <a:pt x="187" y="165"/>
                      <a:pt x="187" y="165"/>
                      <a:pt x="187" y="166"/>
                    </a:cubicBezTo>
                    <a:cubicBezTo>
                      <a:pt x="185" y="168"/>
                      <a:pt x="183" y="171"/>
                      <a:pt x="181" y="174"/>
                    </a:cubicBezTo>
                    <a:cubicBezTo>
                      <a:pt x="179" y="178"/>
                      <a:pt x="176" y="181"/>
                      <a:pt x="174" y="185"/>
                    </a:cubicBezTo>
                    <a:cubicBezTo>
                      <a:pt x="173" y="186"/>
                      <a:pt x="172" y="187"/>
                      <a:pt x="172" y="187"/>
                    </a:cubicBezTo>
                    <a:cubicBezTo>
                      <a:pt x="168" y="192"/>
                      <a:pt x="165" y="196"/>
                      <a:pt x="161" y="199"/>
                    </a:cubicBezTo>
                    <a:cubicBezTo>
                      <a:pt x="160" y="200"/>
                      <a:pt x="159" y="201"/>
                      <a:pt x="158" y="202"/>
                    </a:cubicBezTo>
                    <a:cubicBezTo>
                      <a:pt x="155" y="205"/>
                      <a:pt x="151" y="208"/>
                      <a:pt x="148" y="210"/>
                    </a:cubicBezTo>
                    <a:cubicBezTo>
                      <a:pt x="147" y="211"/>
                      <a:pt x="145" y="212"/>
                      <a:pt x="144" y="213"/>
                    </a:cubicBezTo>
                    <a:cubicBezTo>
                      <a:pt x="141" y="216"/>
                      <a:pt x="137" y="218"/>
                      <a:pt x="134" y="220"/>
                    </a:cubicBezTo>
                    <a:cubicBezTo>
                      <a:pt x="132" y="221"/>
                      <a:pt x="131" y="222"/>
                      <a:pt x="130" y="222"/>
                    </a:cubicBezTo>
                    <a:cubicBezTo>
                      <a:pt x="125" y="225"/>
                      <a:pt x="120" y="228"/>
                      <a:pt x="115" y="230"/>
                    </a:cubicBezTo>
                    <a:cubicBezTo>
                      <a:pt x="114" y="230"/>
                      <a:pt x="113" y="230"/>
                      <a:pt x="112" y="231"/>
                    </a:cubicBezTo>
                    <a:cubicBezTo>
                      <a:pt x="108" y="232"/>
                      <a:pt x="104" y="234"/>
                      <a:pt x="99" y="235"/>
                    </a:cubicBezTo>
                    <a:cubicBezTo>
                      <a:pt x="98" y="236"/>
                      <a:pt x="96" y="236"/>
                      <a:pt x="94" y="236"/>
                    </a:cubicBezTo>
                    <a:cubicBezTo>
                      <a:pt x="90" y="237"/>
                      <a:pt x="86" y="238"/>
                      <a:pt x="82" y="239"/>
                    </a:cubicBezTo>
                    <a:cubicBezTo>
                      <a:pt x="80" y="239"/>
                      <a:pt x="79" y="239"/>
                      <a:pt x="77" y="240"/>
                    </a:cubicBezTo>
                    <a:cubicBezTo>
                      <a:pt x="71" y="240"/>
                      <a:pt x="66" y="241"/>
                      <a:pt x="60" y="241"/>
                    </a:cubicBezTo>
                    <a:cubicBezTo>
                      <a:pt x="54" y="241"/>
                      <a:pt x="49" y="241"/>
                      <a:pt x="44" y="240"/>
                    </a:cubicBezTo>
                    <a:cubicBezTo>
                      <a:pt x="39" y="239"/>
                      <a:pt x="34" y="239"/>
                      <a:pt x="28" y="238"/>
                    </a:cubicBezTo>
                    <a:cubicBezTo>
                      <a:pt x="23" y="236"/>
                      <a:pt x="19" y="235"/>
                      <a:pt x="14" y="233"/>
                    </a:cubicBezTo>
                    <a:cubicBezTo>
                      <a:pt x="9" y="232"/>
                      <a:pt x="4" y="230"/>
                      <a:pt x="0" y="228"/>
                    </a:cubicBezTo>
                    <a:cubicBezTo>
                      <a:pt x="50" y="251"/>
                      <a:pt x="100" y="274"/>
                      <a:pt x="150" y="297"/>
                    </a:cubicBezTo>
                    <a:cubicBezTo>
                      <a:pt x="154" y="299"/>
                      <a:pt x="158" y="300"/>
                      <a:pt x="161" y="302"/>
                    </a:cubicBezTo>
                    <a:cubicBezTo>
                      <a:pt x="165" y="303"/>
                      <a:pt x="169" y="304"/>
                      <a:pt x="173" y="305"/>
                    </a:cubicBezTo>
                    <a:cubicBezTo>
                      <a:pt x="177" y="306"/>
                      <a:pt x="181" y="306"/>
                      <a:pt x="185" y="307"/>
                    </a:cubicBezTo>
                    <a:cubicBezTo>
                      <a:pt x="189" y="307"/>
                      <a:pt x="193" y="307"/>
                      <a:pt x="197" y="307"/>
                    </a:cubicBezTo>
                    <a:cubicBezTo>
                      <a:pt x="201" y="307"/>
                      <a:pt x="206" y="307"/>
                      <a:pt x="210" y="306"/>
                    </a:cubicBezTo>
                    <a:cubicBezTo>
                      <a:pt x="212" y="306"/>
                      <a:pt x="213" y="306"/>
                      <a:pt x="214" y="306"/>
                    </a:cubicBezTo>
                    <a:cubicBezTo>
                      <a:pt x="217" y="305"/>
                      <a:pt x="220" y="305"/>
                      <a:pt x="224" y="304"/>
                    </a:cubicBezTo>
                    <a:cubicBezTo>
                      <a:pt x="224" y="304"/>
                      <a:pt x="225" y="304"/>
                      <a:pt x="226" y="303"/>
                    </a:cubicBezTo>
                    <a:cubicBezTo>
                      <a:pt x="226" y="303"/>
                      <a:pt x="227" y="303"/>
                      <a:pt x="227" y="303"/>
                    </a:cubicBezTo>
                    <a:cubicBezTo>
                      <a:pt x="231" y="302"/>
                      <a:pt x="234" y="301"/>
                      <a:pt x="238" y="299"/>
                    </a:cubicBezTo>
                    <a:cubicBezTo>
                      <a:pt x="238" y="299"/>
                      <a:pt x="239" y="299"/>
                      <a:pt x="240" y="299"/>
                    </a:cubicBezTo>
                    <a:cubicBezTo>
                      <a:pt x="240" y="299"/>
                      <a:pt x="240" y="299"/>
                      <a:pt x="240" y="298"/>
                    </a:cubicBezTo>
                    <a:cubicBezTo>
                      <a:pt x="244" y="297"/>
                      <a:pt x="248" y="295"/>
                      <a:pt x="251" y="293"/>
                    </a:cubicBezTo>
                    <a:cubicBezTo>
                      <a:pt x="251" y="293"/>
                      <a:pt x="252" y="293"/>
                      <a:pt x="252" y="293"/>
                    </a:cubicBezTo>
                    <a:cubicBezTo>
                      <a:pt x="253" y="292"/>
                      <a:pt x="253" y="292"/>
                      <a:pt x="254" y="291"/>
                    </a:cubicBezTo>
                    <a:cubicBezTo>
                      <a:pt x="257" y="290"/>
                      <a:pt x="259" y="288"/>
                      <a:pt x="262" y="286"/>
                    </a:cubicBezTo>
                    <a:cubicBezTo>
                      <a:pt x="263" y="285"/>
                      <a:pt x="264" y="285"/>
                      <a:pt x="265" y="284"/>
                    </a:cubicBezTo>
                    <a:cubicBezTo>
                      <a:pt x="268" y="282"/>
                      <a:pt x="270" y="280"/>
                      <a:pt x="272" y="277"/>
                    </a:cubicBezTo>
                    <a:cubicBezTo>
                      <a:pt x="273" y="277"/>
                      <a:pt x="274" y="276"/>
                      <a:pt x="274" y="276"/>
                    </a:cubicBezTo>
                    <a:cubicBezTo>
                      <a:pt x="274" y="276"/>
                      <a:pt x="275" y="276"/>
                      <a:pt x="275" y="275"/>
                    </a:cubicBezTo>
                    <a:cubicBezTo>
                      <a:pt x="275" y="275"/>
                      <a:pt x="275" y="275"/>
                      <a:pt x="276" y="275"/>
                    </a:cubicBezTo>
                    <a:cubicBezTo>
                      <a:pt x="278" y="272"/>
                      <a:pt x="281" y="269"/>
                      <a:pt x="283" y="266"/>
                    </a:cubicBezTo>
                    <a:cubicBezTo>
                      <a:pt x="284" y="265"/>
                      <a:pt x="284" y="265"/>
                      <a:pt x="285" y="264"/>
                    </a:cubicBezTo>
                    <a:cubicBezTo>
                      <a:pt x="287" y="261"/>
                      <a:pt x="289" y="259"/>
                      <a:pt x="291" y="256"/>
                    </a:cubicBezTo>
                    <a:cubicBezTo>
                      <a:pt x="291" y="255"/>
                      <a:pt x="291" y="255"/>
                      <a:pt x="292" y="254"/>
                    </a:cubicBezTo>
                    <a:cubicBezTo>
                      <a:pt x="293" y="253"/>
                      <a:pt x="294" y="251"/>
                      <a:pt x="295" y="250"/>
                    </a:cubicBezTo>
                    <a:cubicBezTo>
                      <a:pt x="295" y="249"/>
                      <a:pt x="295" y="249"/>
                      <a:pt x="295" y="249"/>
                    </a:cubicBezTo>
                    <a:cubicBezTo>
                      <a:pt x="295" y="249"/>
                      <a:pt x="295" y="249"/>
                      <a:pt x="295" y="248"/>
                    </a:cubicBezTo>
                    <a:cubicBezTo>
                      <a:pt x="296" y="247"/>
                      <a:pt x="296" y="246"/>
                      <a:pt x="297" y="245"/>
                    </a:cubicBezTo>
                    <a:cubicBezTo>
                      <a:pt x="298" y="243"/>
                      <a:pt x="299" y="242"/>
                      <a:pt x="299" y="240"/>
                    </a:cubicBezTo>
                    <a:cubicBezTo>
                      <a:pt x="299" y="240"/>
                      <a:pt x="300" y="240"/>
                      <a:pt x="300" y="239"/>
                    </a:cubicBezTo>
                    <a:cubicBezTo>
                      <a:pt x="300" y="239"/>
                      <a:pt x="300" y="239"/>
                      <a:pt x="300" y="239"/>
                    </a:cubicBezTo>
                    <a:cubicBezTo>
                      <a:pt x="300" y="239"/>
                      <a:pt x="300" y="239"/>
                      <a:pt x="300" y="239"/>
                    </a:cubicBezTo>
                    <a:cubicBezTo>
                      <a:pt x="300" y="237"/>
                      <a:pt x="301" y="236"/>
                      <a:pt x="301" y="235"/>
                    </a:cubicBezTo>
                    <a:cubicBezTo>
                      <a:pt x="302" y="233"/>
                      <a:pt x="303" y="232"/>
                      <a:pt x="303" y="230"/>
                    </a:cubicBezTo>
                    <a:cubicBezTo>
                      <a:pt x="303" y="230"/>
                      <a:pt x="303" y="230"/>
                      <a:pt x="303" y="229"/>
                    </a:cubicBezTo>
                    <a:cubicBezTo>
                      <a:pt x="303" y="229"/>
                      <a:pt x="303" y="229"/>
                      <a:pt x="304" y="229"/>
                    </a:cubicBezTo>
                    <a:cubicBezTo>
                      <a:pt x="304" y="228"/>
                      <a:pt x="304" y="227"/>
                      <a:pt x="304" y="226"/>
                    </a:cubicBezTo>
                    <a:cubicBezTo>
                      <a:pt x="305" y="224"/>
                      <a:pt x="305" y="223"/>
                      <a:pt x="306" y="221"/>
                    </a:cubicBezTo>
                    <a:cubicBezTo>
                      <a:pt x="306" y="220"/>
                      <a:pt x="306" y="220"/>
                      <a:pt x="306" y="219"/>
                    </a:cubicBezTo>
                    <a:cubicBezTo>
                      <a:pt x="306" y="219"/>
                      <a:pt x="306" y="218"/>
                      <a:pt x="306" y="218"/>
                    </a:cubicBezTo>
                    <a:cubicBezTo>
                      <a:pt x="306" y="217"/>
                      <a:pt x="307" y="217"/>
                      <a:pt x="307" y="216"/>
                    </a:cubicBezTo>
                    <a:cubicBezTo>
                      <a:pt x="307" y="215"/>
                      <a:pt x="307" y="213"/>
                      <a:pt x="307" y="212"/>
                    </a:cubicBezTo>
                    <a:cubicBezTo>
                      <a:pt x="308" y="210"/>
                      <a:pt x="308" y="209"/>
                      <a:pt x="308" y="208"/>
                    </a:cubicBezTo>
                    <a:cubicBezTo>
                      <a:pt x="308" y="207"/>
                      <a:pt x="308" y="207"/>
                      <a:pt x="308" y="207"/>
                    </a:cubicBezTo>
                    <a:cubicBezTo>
                      <a:pt x="308" y="207"/>
                      <a:pt x="308" y="207"/>
                      <a:pt x="308" y="207"/>
                    </a:cubicBezTo>
                    <a:cubicBezTo>
                      <a:pt x="308" y="205"/>
                      <a:pt x="308" y="204"/>
                      <a:pt x="308" y="202"/>
                    </a:cubicBezTo>
                    <a:cubicBezTo>
                      <a:pt x="308" y="201"/>
                      <a:pt x="309" y="199"/>
                      <a:pt x="309" y="197"/>
                    </a:cubicBezTo>
                    <a:cubicBezTo>
                      <a:pt x="309" y="197"/>
                      <a:pt x="309" y="197"/>
                      <a:pt x="309" y="197"/>
                    </a:cubicBezTo>
                    <a:cubicBezTo>
                      <a:pt x="309" y="197"/>
                      <a:pt x="309" y="197"/>
                      <a:pt x="309" y="197"/>
                    </a:cubicBezTo>
                    <a:cubicBezTo>
                      <a:pt x="309" y="197"/>
                      <a:pt x="309" y="196"/>
                      <a:pt x="309" y="196"/>
                    </a:cubicBezTo>
                    <a:cubicBezTo>
                      <a:pt x="309" y="196"/>
                      <a:pt x="309" y="196"/>
                      <a:pt x="309" y="196"/>
                    </a:cubicBezTo>
                    <a:cubicBezTo>
                      <a:pt x="309" y="194"/>
                      <a:pt x="309" y="192"/>
                      <a:pt x="308" y="191"/>
                    </a:cubicBezTo>
                    <a:close/>
                  </a:path>
                </a:pathLst>
              </a:custGeom>
              <a:solidFill>
                <a:srgbClr val="89C600">
                  <a:lumMod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17" name="Freeform 56"/>
              <p:cNvSpPr/>
              <p:nvPr/>
            </p:nvSpPr>
            <p:spPr bwMode="auto">
              <a:xfrm>
                <a:off x="6067425" y="3089275"/>
                <a:ext cx="466725" cy="534988"/>
              </a:xfrm>
              <a:custGeom>
                <a:avLst/>
                <a:gdLst>
                  <a:gd name="T0" fmla="*/ 253 w 266"/>
                  <a:gd name="T1" fmla="*/ 97 h 305"/>
                  <a:gd name="T2" fmla="*/ 218 w 266"/>
                  <a:gd name="T3" fmla="*/ 46 h 305"/>
                  <a:gd name="T4" fmla="*/ 167 w 266"/>
                  <a:gd name="T5" fmla="*/ 12 h 305"/>
                  <a:gd name="T6" fmla="*/ 105 w 266"/>
                  <a:gd name="T7" fmla="*/ 0 h 305"/>
                  <a:gd name="T8" fmla="*/ 75 w 266"/>
                  <a:gd name="T9" fmla="*/ 3 h 305"/>
                  <a:gd name="T10" fmla="*/ 48 w 266"/>
                  <a:gd name="T11" fmla="*/ 11 h 305"/>
                  <a:gd name="T12" fmla="*/ 23 w 266"/>
                  <a:gd name="T13" fmla="*/ 23 h 305"/>
                  <a:gd name="T14" fmla="*/ 0 w 266"/>
                  <a:gd name="T15" fmla="*/ 40 h 305"/>
                  <a:gd name="T16" fmla="*/ 24 w 266"/>
                  <a:gd name="T17" fmla="*/ 166 h 305"/>
                  <a:gd name="T18" fmla="*/ 41 w 266"/>
                  <a:gd name="T19" fmla="*/ 153 h 305"/>
                  <a:gd name="T20" fmla="*/ 61 w 266"/>
                  <a:gd name="T21" fmla="*/ 144 h 305"/>
                  <a:gd name="T22" fmla="*/ 82 w 266"/>
                  <a:gd name="T23" fmla="*/ 138 h 305"/>
                  <a:gd name="T24" fmla="*/ 105 w 266"/>
                  <a:gd name="T25" fmla="*/ 136 h 305"/>
                  <a:gd name="T26" fmla="*/ 153 w 266"/>
                  <a:gd name="T27" fmla="*/ 145 h 305"/>
                  <a:gd name="T28" fmla="*/ 192 w 266"/>
                  <a:gd name="T29" fmla="*/ 172 h 305"/>
                  <a:gd name="T30" fmla="*/ 219 w 266"/>
                  <a:gd name="T31" fmla="*/ 211 h 305"/>
                  <a:gd name="T32" fmla="*/ 229 w 266"/>
                  <a:gd name="T33" fmla="*/ 259 h 305"/>
                  <a:gd name="T34" fmla="*/ 229 w 266"/>
                  <a:gd name="T35" fmla="*/ 271 h 305"/>
                  <a:gd name="T36" fmla="*/ 227 w 266"/>
                  <a:gd name="T37" fmla="*/ 283 h 305"/>
                  <a:gd name="T38" fmla="*/ 224 w 266"/>
                  <a:gd name="T39" fmla="*/ 294 h 305"/>
                  <a:gd name="T40" fmla="*/ 221 w 266"/>
                  <a:gd name="T41" fmla="*/ 305 h 305"/>
                  <a:gd name="T42" fmla="*/ 255 w 266"/>
                  <a:gd name="T43" fmla="*/ 219 h 305"/>
                  <a:gd name="T44" fmla="*/ 260 w 266"/>
                  <a:gd name="T45" fmla="*/ 205 h 305"/>
                  <a:gd name="T46" fmla="*/ 263 w 266"/>
                  <a:gd name="T47" fmla="*/ 190 h 305"/>
                  <a:gd name="T48" fmla="*/ 265 w 266"/>
                  <a:gd name="T49" fmla="*/ 175 h 305"/>
                  <a:gd name="T50" fmla="*/ 266 w 266"/>
                  <a:gd name="T51" fmla="*/ 159 h 305"/>
                  <a:gd name="T52" fmla="*/ 253 w 266"/>
                  <a:gd name="T53"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6" h="305">
                    <a:moveTo>
                      <a:pt x="253" y="97"/>
                    </a:moveTo>
                    <a:cubicBezTo>
                      <a:pt x="245" y="78"/>
                      <a:pt x="233" y="61"/>
                      <a:pt x="218" y="46"/>
                    </a:cubicBezTo>
                    <a:cubicBezTo>
                      <a:pt x="204" y="32"/>
                      <a:pt x="186" y="20"/>
                      <a:pt x="167" y="12"/>
                    </a:cubicBezTo>
                    <a:cubicBezTo>
                      <a:pt x="148" y="4"/>
                      <a:pt x="127" y="0"/>
                      <a:pt x="105" y="0"/>
                    </a:cubicBezTo>
                    <a:cubicBezTo>
                      <a:pt x="95" y="0"/>
                      <a:pt x="85" y="1"/>
                      <a:pt x="75" y="3"/>
                    </a:cubicBezTo>
                    <a:cubicBezTo>
                      <a:pt x="66" y="5"/>
                      <a:pt x="57" y="7"/>
                      <a:pt x="48" y="11"/>
                    </a:cubicBezTo>
                    <a:cubicBezTo>
                      <a:pt x="39" y="14"/>
                      <a:pt x="31" y="18"/>
                      <a:pt x="23" y="23"/>
                    </a:cubicBezTo>
                    <a:cubicBezTo>
                      <a:pt x="15" y="28"/>
                      <a:pt x="7" y="33"/>
                      <a:pt x="0" y="40"/>
                    </a:cubicBezTo>
                    <a:cubicBezTo>
                      <a:pt x="24" y="166"/>
                      <a:pt x="24" y="166"/>
                      <a:pt x="24" y="166"/>
                    </a:cubicBezTo>
                    <a:cubicBezTo>
                      <a:pt x="29" y="162"/>
                      <a:pt x="35" y="157"/>
                      <a:pt x="41" y="153"/>
                    </a:cubicBezTo>
                    <a:cubicBezTo>
                      <a:pt x="47" y="150"/>
                      <a:pt x="54" y="146"/>
                      <a:pt x="61" y="144"/>
                    </a:cubicBezTo>
                    <a:cubicBezTo>
                      <a:pt x="68" y="141"/>
                      <a:pt x="75" y="139"/>
                      <a:pt x="82" y="138"/>
                    </a:cubicBezTo>
                    <a:cubicBezTo>
                      <a:pt x="89" y="136"/>
                      <a:pt x="97" y="136"/>
                      <a:pt x="105" y="136"/>
                    </a:cubicBezTo>
                    <a:cubicBezTo>
                      <a:pt x="122" y="136"/>
                      <a:pt x="138" y="139"/>
                      <a:pt x="153" y="145"/>
                    </a:cubicBezTo>
                    <a:cubicBezTo>
                      <a:pt x="168" y="151"/>
                      <a:pt x="181" y="160"/>
                      <a:pt x="192" y="172"/>
                    </a:cubicBezTo>
                    <a:cubicBezTo>
                      <a:pt x="204" y="183"/>
                      <a:pt x="213" y="196"/>
                      <a:pt x="219" y="211"/>
                    </a:cubicBezTo>
                    <a:cubicBezTo>
                      <a:pt x="226" y="225"/>
                      <a:pt x="229" y="242"/>
                      <a:pt x="229" y="259"/>
                    </a:cubicBezTo>
                    <a:cubicBezTo>
                      <a:pt x="229" y="263"/>
                      <a:pt x="229" y="267"/>
                      <a:pt x="229" y="271"/>
                    </a:cubicBezTo>
                    <a:cubicBezTo>
                      <a:pt x="228" y="275"/>
                      <a:pt x="228" y="279"/>
                      <a:pt x="227" y="283"/>
                    </a:cubicBezTo>
                    <a:cubicBezTo>
                      <a:pt x="226" y="286"/>
                      <a:pt x="225" y="290"/>
                      <a:pt x="224" y="294"/>
                    </a:cubicBezTo>
                    <a:cubicBezTo>
                      <a:pt x="223" y="298"/>
                      <a:pt x="222" y="301"/>
                      <a:pt x="221" y="305"/>
                    </a:cubicBezTo>
                    <a:cubicBezTo>
                      <a:pt x="232" y="276"/>
                      <a:pt x="243" y="247"/>
                      <a:pt x="255" y="219"/>
                    </a:cubicBezTo>
                    <a:cubicBezTo>
                      <a:pt x="257" y="214"/>
                      <a:pt x="258" y="209"/>
                      <a:pt x="260" y="205"/>
                    </a:cubicBezTo>
                    <a:cubicBezTo>
                      <a:pt x="261" y="200"/>
                      <a:pt x="262" y="195"/>
                      <a:pt x="263" y="190"/>
                    </a:cubicBezTo>
                    <a:cubicBezTo>
                      <a:pt x="264" y="185"/>
                      <a:pt x="265" y="180"/>
                      <a:pt x="265" y="175"/>
                    </a:cubicBezTo>
                    <a:cubicBezTo>
                      <a:pt x="266" y="170"/>
                      <a:pt x="266" y="164"/>
                      <a:pt x="266" y="159"/>
                    </a:cubicBezTo>
                    <a:cubicBezTo>
                      <a:pt x="266" y="137"/>
                      <a:pt x="261" y="116"/>
                      <a:pt x="253" y="97"/>
                    </a:cubicBezTo>
                    <a:close/>
                  </a:path>
                </a:pathLst>
              </a:custGeom>
              <a:solidFill>
                <a:srgbClr val="00BAF7">
                  <a:lumMod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18" name="Freeform 57"/>
              <p:cNvSpPr/>
              <p:nvPr/>
            </p:nvSpPr>
            <p:spPr bwMode="auto">
              <a:xfrm>
                <a:off x="6038850" y="3452813"/>
                <a:ext cx="452438" cy="285750"/>
              </a:xfrm>
              <a:custGeom>
                <a:avLst/>
                <a:gdLst>
                  <a:gd name="T0" fmla="*/ 254 w 257"/>
                  <a:gd name="T1" fmla="*/ 10 h 163"/>
                  <a:gd name="T2" fmla="*/ 249 w 257"/>
                  <a:gd name="T3" fmla="*/ 19 h 163"/>
                  <a:gd name="T4" fmla="*/ 244 w 257"/>
                  <a:gd name="T5" fmla="*/ 28 h 163"/>
                  <a:gd name="T6" fmla="*/ 224 w 257"/>
                  <a:gd name="T7" fmla="*/ 53 h 163"/>
                  <a:gd name="T8" fmla="*/ 207 w 257"/>
                  <a:gd name="T9" fmla="*/ 68 h 163"/>
                  <a:gd name="T10" fmla="*/ 191 w 257"/>
                  <a:gd name="T11" fmla="*/ 78 h 163"/>
                  <a:gd name="T12" fmla="*/ 176 w 257"/>
                  <a:gd name="T13" fmla="*/ 85 h 163"/>
                  <a:gd name="T14" fmla="*/ 158 w 257"/>
                  <a:gd name="T15" fmla="*/ 92 h 163"/>
                  <a:gd name="T16" fmla="*/ 139 w 257"/>
                  <a:gd name="T17" fmla="*/ 95 h 163"/>
                  <a:gd name="T18" fmla="*/ 91 w 257"/>
                  <a:gd name="T19" fmla="*/ 93 h 163"/>
                  <a:gd name="T20" fmla="*/ 38 w 257"/>
                  <a:gd name="T21" fmla="*/ 70 h 163"/>
                  <a:gd name="T22" fmla="*/ 12 w 257"/>
                  <a:gd name="T23" fmla="*/ 46 h 163"/>
                  <a:gd name="T24" fmla="*/ 3 w 257"/>
                  <a:gd name="T25" fmla="*/ 35 h 163"/>
                  <a:gd name="T26" fmla="*/ 27 w 257"/>
                  <a:gd name="T27" fmla="*/ 111 h 163"/>
                  <a:gd name="T28" fmla="*/ 33 w 257"/>
                  <a:gd name="T29" fmla="*/ 120 h 163"/>
                  <a:gd name="T30" fmla="*/ 40 w 257"/>
                  <a:gd name="T31" fmla="*/ 128 h 163"/>
                  <a:gd name="T32" fmla="*/ 76 w 257"/>
                  <a:gd name="T33" fmla="*/ 154 h 163"/>
                  <a:gd name="T34" fmla="*/ 121 w 257"/>
                  <a:gd name="T35" fmla="*/ 163 h 163"/>
                  <a:gd name="T36" fmla="*/ 137 w 257"/>
                  <a:gd name="T37" fmla="*/ 162 h 163"/>
                  <a:gd name="T38" fmla="*/ 150 w 257"/>
                  <a:gd name="T39" fmla="*/ 159 h 163"/>
                  <a:gd name="T40" fmla="*/ 156 w 257"/>
                  <a:gd name="T41" fmla="*/ 158 h 163"/>
                  <a:gd name="T42" fmla="*/ 169 w 257"/>
                  <a:gd name="T43" fmla="*/ 152 h 163"/>
                  <a:gd name="T44" fmla="*/ 176 w 257"/>
                  <a:gd name="T45" fmla="*/ 149 h 163"/>
                  <a:gd name="T46" fmla="*/ 186 w 257"/>
                  <a:gd name="T47" fmla="*/ 142 h 163"/>
                  <a:gd name="T48" fmla="*/ 199 w 257"/>
                  <a:gd name="T49" fmla="*/ 132 h 163"/>
                  <a:gd name="T50" fmla="*/ 200 w 257"/>
                  <a:gd name="T51" fmla="*/ 130 h 163"/>
                  <a:gd name="T52" fmla="*/ 210 w 257"/>
                  <a:gd name="T53" fmla="*/ 119 h 163"/>
                  <a:gd name="T54" fmla="*/ 216 w 257"/>
                  <a:gd name="T55" fmla="*/ 110 h 163"/>
                  <a:gd name="T56" fmla="*/ 219 w 257"/>
                  <a:gd name="T57" fmla="*/ 105 h 163"/>
                  <a:gd name="T58" fmla="*/ 221 w 257"/>
                  <a:gd name="T59" fmla="*/ 101 h 163"/>
                  <a:gd name="T60" fmla="*/ 226 w 257"/>
                  <a:gd name="T61" fmla="*/ 91 h 163"/>
                  <a:gd name="T62" fmla="*/ 226 w 257"/>
                  <a:gd name="T63" fmla="*/ 90 h 163"/>
                  <a:gd name="T64" fmla="*/ 226 w 257"/>
                  <a:gd name="T65" fmla="*/ 89 h 163"/>
                  <a:gd name="T66" fmla="*/ 257 w 257"/>
                  <a:gd name="T67" fmla="*/ 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163">
                    <a:moveTo>
                      <a:pt x="257" y="0"/>
                    </a:moveTo>
                    <a:cubicBezTo>
                      <a:pt x="256" y="4"/>
                      <a:pt x="255" y="7"/>
                      <a:pt x="254" y="10"/>
                    </a:cubicBezTo>
                    <a:cubicBezTo>
                      <a:pt x="253" y="10"/>
                      <a:pt x="253" y="11"/>
                      <a:pt x="253" y="12"/>
                    </a:cubicBezTo>
                    <a:cubicBezTo>
                      <a:pt x="252" y="14"/>
                      <a:pt x="250" y="17"/>
                      <a:pt x="249" y="19"/>
                    </a:cubicBezTo>
                    <a:cubicBezTo>
                      <a:pt x="249" y="20"/>
                      <a:pt x="249" y="20"/>
                      <a:pt x="248" y="21"/>
                    </a:cubicBezTo>
                    <a:cubicBezTo>
                      <a:pt x="247" y="23"/>
                      <a:pt x="245" y="26"/>
                      <a:pt x="244" y="28"/>
                    </a:cubicBezTo>
                    <a:cubicBezTo>
                      <a:pt x="241" y="32"/>
                      <a:pt x="238" y="36"/>
                      <a:pt x="235" y="40"/>
                    </a:cubicBezTo>
                    <a:cubicBezTo>
                      <a:pt x="232" y="45"/>
                      <a:pt x="228" y="49"/>
                      <a:pt x="224" y="53"/>
                    </a:cubicBezTo>
                    <a:cubicBezTo>
                      <a:pt x="224" y="54"/>
                      <a:pt x="223" y="55"/>
                      <a:pt x="222" y="55"/>
                    </a:cubicBezTo>
                    <a:cubicBezTo>
                      <a:pt x="217" y="60"/>
                      <a:pt x="212" y="64"/>
                      <a:pt x="207" y="68"/>
                    </a:cubicBezTo>
                    <a:cubicBezTo>
                      <a:pt x="203" y="71"/>
                      <a:pt x="199" y="74"/>
                      <a:pt x="194" y="77"/>
                    </a:cubicBezTo>
                    <a:cubicBezTo>
                      <a:pt x="193" y="77"/>
                      <a:pt x="192" y="78"/>
                      <a:pt x="191" y="78"/>
                    </a:cubicBezTo>
                    <a:cubicBezTo>
                      <a:pt x="187" y="81"/>
                      <a:pt x="182" y="83"/>
                      <a:pt x="177" y="85"/>
                    </a:cubicBezTo>
                    <a:cubicBezTo>
                      <a:pt x="177" y="85"/>
                      <a:pt x="176" y="85"/>
                      <a:pt x="176" y="85"/>
                    </a:cubicBezTo>
                    <a:cubicBezTo>
                      <a:pt x="171" y="88"/>
                      <a:pt x="166" y="89"/>
                      <a:pt x="161" y="91"/>
                    </a:cubicBezTo>
                    <a:cubicBezTo>
                      <a:pt x="160" y="91"/>
                      <a:pt x="159" y="91"/>
                      <a:pt x="158" y="92"/>
                    </a:cubicBezTo>
                    <a:cubicBezTo>
                      <a:pt x="153" y="93"/>
                      <a:pt x="148" y="94"/>
                      <a:pt x="142" y="95"/>
                    </a:cubicBezTo>
                    <a:cubicBezTo>
                      <a:pt x="141" y="95"/>
                      <a:pt x="140" y="95"/>
                      <a:pt x="139" y="95"/>
                    </a:cubicBezTo>
                    <a:cubicBezTo>
                      <a:pt x="133" y="96"/>
                      <a:pt x="127" y="96"/>
                      <a:pt x="122" y="96"/>
                    </a:cubicBezTo>
                    <a:cubicBezTo>
                      <a:pt x="111" y="96"/>
                      <a:pt x="101" y="95"/>
                      <a:pt x="91" y="93"/>
                    </a:cubicBezTo>
                    <a:cubicBezTo>
                      <a:pt x="81" y="91"/>
                      <a:pt x="72" y="88"/>
                      <a:pt x="63" y="84"/>
                    </a:cubicBezTo>
                    <a:cubicBezTo>
                      <a:pt x="54" y="80"/>
                      <a:pt x="46" y="75"/>
                      <a:pt x="38" y="70"/>
                    </a:cubicBezTo>
                    <a:cubicBezTo>
                      <a:pt x="30" y="64"/>
                      <a:pt x="23" y="58"/>
                      <a:pt x="16" y="51"/>
                    </a:cubicBezTo>
                    <a:cubicBezTo>
                      <a:pt x="15" y="49"/>
                      <a:pt x="13" y="47"/>
                      <a:pt x="12" y="46"/>
                    </a:cubicBezTo>
                    <a:cubicBezTo>
                      <a:pt x="10" y="44"/>
                      <a:pt x="9" y="42"/>
                      <a:pt x="7" y="40"/>
                    </a:cubicBezTo>
                    <a:cubicBezTo>
                      <a:pt x="6" y="39"/>
                      <a:pt x="5" y="37"/>
                      <a:pt x="3" y="35"/>
                    </a:cubicBezTo>
                    <a:cubicBezTo>
                      <a:pt x="2" y="33"/>
                      <a:pt x="1" y="31"/>
                      <a:pt x="0" y="29"/>
                    </a:cubicBezTo>
                    <a:cubicBezTo>
                      <a:pt x="27" y="111"/>
                      <a:pt x="27" y="111"/>
                      <a:pt x="27" y="111"/>
                    </a:cubicBezTo>
                    <a:cubicBezTo>
                      <a:pt x="28" y="113"/>
                      <a:pt x="29" y="114"/>
                      <a:pt x="30" y="116"/>
                    </a:cubicBezTo>
                    <a:cubicBezTo>
                      <a:pt x="31" y="117"/>
                      <a:pt x="32" y="119"/>
                      <a:pt x="33" y="120"/>
                    </a:cubicBezTo>
                    <a:cubicBezTo>
                      <a:pt x="34" y="121"/>
                      <a:pt x="35" y="123"/>
                      <a:pt x="36" y="124"/>
                    </a:cubicBezTo>
                    <a:cubicBezTo>
                      <a:pt x="37" y="125"/>
                      <a:pt x="39" y="127"/>
                      <a:pt x="40" y="128"/>
                    </a:cubicBezTo>
                    <a:cubicBezTo>
                      <a:pt x="45" y="133"/>
                      <a:pt x="51" y="138"/>
                      <a:pt x="57" y="143"/>
                    </a:cubicBezTo>
                    <a:cubicBezTo>
                      <a:pt x="63" y="147"/>
                      <a:pt x="69" y="151"/>
                      <a:pt x="76" y="154"/>
                    </a:cubicBezTo>
                    <a:cubicBezTo>
                      <a:pt x="83" y="157"/>
                      <a:pt x="90" y="159"/>
                      <a:pt x="98" y="161"/>
                    </a:cubicBezTo>
                    <a:cubicBezTo>
                      <a:pt x="105" y="162"/>
                      <a:pt x="113" y="163"/>
                      <a:pt x="121" y="163"/>
                    </a:cubicBezTo>
                    <a:cubicBezTo>
                      <a:pt x="126" y="163"/>
                      <a:pt x="130" y="163"/>
                      <a:pt x="135" y="162"/>
                    </a:cubicBezTo>
                    <a:cubicBezTo>
                      <a:pt x="135" y="162"/>
                      <a:pt x="136" y="162"/>
                      <a:pt x="137" y="162"/>
                    </a:cubicBezTo>
                    <a:cubicBezTo>
                      <a:pt x="141" y="161"/>
                      <a:pt x="145" y="161"/>
                      <a:pt x="149" y="160"/>
                    </a:cubicBezTo>
                    <a:cubicBezTo>
                      <a:pt x="150" y="159"/>
                      <a:pt x="150" y="159"/>
                      <a:pt x="150" y="159"/>
                    </a:cubicBezTo>
                    <a:cubicBezTo>
                      <a:pt x="151" y="159"/>
                      <a:pt x="151" y="159"/>
                      <a:pt x="152" y="159"/>
                    </a:cubicBezTo>
                    <a:cubicBezTo>
                      <a:pt x="153" y="158"/>
                      <a:pt x="155" y="158"/>
                      <a:pt x="156" y="158"/>
                    </a:cubicBezTo>
                    <a:cubicBezTo>
                      <a:pt x="157" y="157"/>
                      <a:pt x="158" y="157"/>
                      <a:pt x="159" y="156"/>
                    </a:cubicBezTo>
                    <a:cubicBezTo>
                      <a:pt x="162" y="155"/>
                      <a:pt x="166" y="154"/>
                      <a:pt x="169" y="152"/>
                    </a:cubicBezTo>
                    <a:cubicBezTo>
                      <a:pt x="170" y="152"/>
                      <a:pt x="172" y="151"/>
                      <a:pt x="174" y="150"/>
                    </a:cubicBezTo>
                    <a:cubicBezTo>
                      <a:pt x="175" y="149"/>
                      <a:pt x="176" y="149"/>
                      <a:pt x="176" y="149"/>
                    </a:cubicBezTo>
                    <a:cubicBezTo>
                      <a:pt x="179" y="147"/>
                      <a:pt x="181" y="146"/>
                      <a:pt x="183" y="144"/>
                    </a:cubicBezTo>
                    <a:cubicBezTo>
                      <a:pt x="184" y="143"/>
                      <a:pt x="185" y="143"/>
                      <a:pt x="186" y="142"/>
                    </a:cubicBezTo>
                    <a:cubicBezTo>
                      <a:pt x="187" y="142"/>
                      <a:pt x="187" y="142"/>
                      <a:pt x="187" y="142"/>
                    </a:cubicBezTo>
                    <a:cubicBezTo>
                      <a:pt x="191" y="139"/>
                      <a:pt x="195" y="135"/>
                      <a:pt x="199" y="132"/>
                    </a:cubicBezTo>
                    <a:cubicBezTo>
                      <a:pt x="199" y="132"/>
                      <a:pt x="199" y="132"/>
                      <a:pt x="199" y="132"/>
                    </a:cubicBezTo>
                    <a:cubicBezTo>
                      <a:pt x="199" y="131"/>
                      <a:pt x="200" y="130"/>
                      <a:pt x="200" y="130"/>
                    </a:cubicBezTo>
                    <a:cubicBezTo>
                      <a:pt x="204" y="127"/>
                      <a:pt x="206" y="123"/>
                      <a:pt x="209" y="120"/>
                    </a:cubicBezTo>
                    <a:cubicBezTo>
                      <a:pt x="210" y="119"/>
                      <a:pt x="210" y="119"/>
                      <a:pt x="210" y="119"/>
                    </a:cubicBezTo>
                    <a:cubicBezTo>
                      <a:pt x="211" y="118"/>
                      <a:pt x="211" y="117"/>
                      <a:pt x="212" y="116"/>
                    </a:cubicBezTo>
                    <a:cubicBezTo>
                      <a:pt x="213" y="114"/>
                      <a:pt x="215" y="112"/>
                      <a:pt x="216" y="110"/>
                    </a:cubicBezTo>
                    <a:cubicBezTo>
                      <a:pt x="217" y="109"/>
                      <a:pt x="218" y="107"/>
                      <a:pt x="219" y="105"/>
                    </a:cubicBezTo>
                    <a:cubicBezTo>
                      <a:pt x="219" y="105"/>
                      <a:pt x="219" y="105"/>
                      <a:pt x="219" y="105"/>
                    </a:cubicBezTo>
                    <a:cubicBezTo>
                      <a:pt x="219" y="105"/>
                      <a:pt x="219" y="104"/>
                      <a:pt x="219" y="104"/>
                    </a:cubicBezTo>
                    <a:cubicBezTo>
                      <a:pt x="220" y="103"/>
                      <a:pt x="221" y="102"/>
                      <a:pt x="221" y="101"/>
                    </a:cubicBezTo>
                    <a:cubicBezTo>
                      <a:pt x="222" y="99"/>
                      <a:pt x="223" y="97"/>
                      <a:pt x="224" y="96"/>
                    </a:cubicBezTo>
                    <a:cubicBezTo>
                      <a:pt x="224" y="94"/>
                      <a:pt x="225" y="92"/>
                      <a:pt x="226" y="91"/>
                    </a:cubicBezTo>
                    <a:cubicBezTo>
                      <a:pt x="226" y="90"/>
                      <a:pt x="226" y="90"/>
                      <a:pt x="226" y="90"/>
                    </a:cubicBezTo>
                    <a:cubicBezTo>
                      <a:pt x="226" y="90"/>
                      <a:pt x="226" y="90"/>
                      <a:pt x="226" y="90"/>
                    </a:cubicBezTo>
                    <a:cubicBezTo>
                      <a:pt x="226" y="90"/>
                      <a:pt x="226" y="90"/>
                      <a:pt x="226" y="89"/>
                    </a:cubicBezTo>
                    <a:cubicBezTo>
                      <a:pt x="226" y="89"/>
                      <a:pt x="226" y="89"/>
                      <a:pt x="226" y="89"/>
                    </a:cubicBezTo>
                    <a:cubicBezTo>
                      <a:pt x="257" y="1"/>
                      <a:pt x="257" y="1"/>
                      <a:pt x="257" y="1"/>
                    </a:cubicBezTo>
                    <a:cubicBezTo>
                      <a:pt x="257" y="1"/>
                      <a:pt x="257" y="1"/>
                      <a:pt x="257" y="1"/>
                    </a:cubicBezTo>
                    <a:cubicBezTo>
                      <a:pt x="257" y="1"/>
                      <a:pt x="257" y="0"/>
                      <a:pt x="257" y="0"/>
                    </a:cubicBezTo>
                    <a:close/>
                  </a:path>
                </a:pathLst>
              </a:custGeom>
              <a:solidFill>
                <a:srgbClr val="00B393">
                  <a:lumMod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19" name="Freeform 58"/>
              <p:cNvSpPr/>
              <p:nvPr/>
            </p:nvSpPr>
            <p:spPr bwMode="auto">
              <a:xfrm>
                <a:off x="6905625" y="3502025"/>
                <a:ext cx="515938" cy="234950"/>
              </a:xfrm>
              <a:custGeom>
                <a:avLst/>
                <a:gdLst>
                  <a:gd name="T0" fmla="*/ 279 w 294"/>
                  <a:gd name="T1" fmla="*/ 59 h 134"/>
                  <a:gd name="T2" fmla="*/ 265 w 294"/>
                  <a:gd name="T3" fmla="*/ 63 h 134"/>
                  <a:gd name="T4" fmla="*/ 249 w 294"/>
                  <a:gd name="T5" fmla="*/ 66 h 134"/>
                  <a:gd name="T6" fmla="*/ 233 w 294"/>
                  <a:gd name="T7" fmla="*/ 67 h 134"/>
                  <a:gd name="T8" fmla="*/ 203 w 294"/>
                  <a:gd name="T9" fmla="*/ 64 h 134"/>
                  <a:gd name="T10" fmla="*/ 175 w 294"/>
                  <a:gd name="T11" fmla="*/ 55 h 134"/>
                  <a:gd name="T12" fmla="*/ 149 w 294"/>
                  <a:gd name="T13" fmla="*/ 40 h 134"/>
                  <a:gd name="T14" fmla="*/ 127 w 294"/>
                  <a:gd name="T15" fmla="*/ 21 h 134"/>
                  <a:gd name="T16" fmla="*/ 123 w 294"/>
                  <a:gd name="T17" fmla="*/ 16 h 134"/>
                  <a:gd name="T18" fmla="*/ 118 w 294"/>
                  <a:gd name="T19" fmla="*/ 11 h 134"/>
                  <a:gd name="T20" fmla="*/ 114 w 294"/>
                  <a:gd name="T21" fmla="*/ 5 h 134"/>
                  <a:gd name="T22" fmla="*/ 110 w 294"/>
                  <a:gd name="T23" fmla="*/ 0 h 134"/>
                  <a:gd name="T24" fmla="*/ 0 w 294"/>
                  <a:gd name="T25" fmla="*/ 82 h 134"/>
                  <a:gd name="T26" fmla="*/ 3 w 294"/>
                  <a:gd name="T27" fmla="*/ 87 h 134"/>
                  <a:gd name="T28" fmla="*/ 6 w 294"/>
                  <a:gd name="T29" fmla="*/ 91 h 134"/>
                  <a:gd name="T30" fmla="*/ 9 w 294"/>
                  <a:gd name="T31" fmla="*/ 95 h 134"/>
                  <a:gd name="T32" fmla="*/ 13 w 294"/>
                  <a:gd name="T33" fmla="*/ 99 h 134"/>
                  <a:gd name="T34" fmla="*/ 30 w 294"/>
                  <a:gd name="T35" fmla="*/ 114 h 134"/>
                  <a:gd name="T36" fmla="*/ 50 w 294"/>
                  <a:gd name="T37" fmla="*/ 125 h 134"/>
                  <a:gd name="T38" fmla="*/ 71 w 294"/>
                  <a:gd name="T39" fmla="*/ 132 h 134"/>
                  <a:gd name="T40" fmla="*/ 95 w 294"/>
                  <a:gd name="T41" fmla="*/ 134 h 134"/>
                  <a:gd name="T42" fmla="*/ 107 w 294"/>
                  <a:gd name="T43" fmla="*/ 133 h 134"/>
                  <a:gd name="T44" fmla="*/ 119 w 294"/>
                  <a:gd name="T45" fmla="*/ 131 h 134"/>
                  <a:gd name="T46" fmla="*/ 130 w 294"/>
                  <a:gd name="T47" fmla="*/ 128 h 134"/>
                  <a:gd name="T48" fmla="*/ 141 w 294"/>
                  <a:gd name="T49" fmla="*/ 124 h 134"/>
                  <a:gd name="T50" fmla="*/ 294 w 294"/>
                  <a:gd name="T51" fmla="*/ 54 h 134"/>
                  <a:gd name="T52" fmla="*/ 279 w 294"/>
                  <a:gd name="T53" fmla="*/ 5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134">
                    <a:moveTo>
                      <a:pt x="279" y="59"/>
                    </a:moveTo>
                    <a:cubicBezTo>
                      <a:pt x="275" y="61"/>
                      <a:pt x="270" y="62"/>
                      <a:pt x="265" y="63"/>
                    </a:cubicBezTo>
                    <a:cubicBezTo>
                      <a:pt x="260" y="64"/>
                      <a:pt x="255" y="65"/>
                      <a:pt x="249" y="66"/>
                    </a:cubicBezTo>
                    <a:cubicBezTo>
                      <a:pt x="244" y="66"/>
                      <a:pt x="239" y="67"/>
                      <a:pt x="233" y="67"/>
                    </a:cubicBezTo>
                    <a:cubicBezTo>
                      <a:pt x="223" y="67"/>
                      <a:pt x="213" y="66"/>
                      <a:pt x="203" y="64"/>
                    </a:cubicBezTo>
                    <a:cubicBezTo>
                      <a:pt x="193" y="62"/>
                      <a:pt x="184" y="59"/>
                      <a:pt x="175" y="55"/>
                    </a:cubicBezTo>
                    <a:cubicBezTo>
                      <a:pt x="166" y="51"/>
                      <a:pt x="157" y="46"/>
                      <a:pt x="149" y="40"/>
                    </a:cubicBezTo>
                    <a:cubicBezTo>
                      <a:pt x="141" y="35"/>
                      <a:pt x="134" y="28"/>
                      <a:pt x="127" y="21"/>
                    </a:cubicBezTo>
                    <a:cubicBezTo>
                      <a:pt x="126" y="19"/>
                      <a:pt x="124" y="18"/>
                      <a:pt x="123" y="16"/>
                    </a:cubicBezTo>
                    <a:cubicBezTo>
                      <a:pt x="121" y="14"/>
                      <a:pt x="120" y="13"/>
                      <a:pt x="118" y="11"/>
                    </a:cubicBezTo>
                    <a:cubicBezTo>
                      <a:pt x="117" y="9"/>
                      <a:pt x="115" y="7"/>
                      <a:pt x="114" y="5"/>
                    </a:cubicBezTo>
                    <a:cubicBezTo>
                      <a:pt x="113" y="3"/>
                      <a:pt x="111" y="2"/>
                      <a:pt x="110" y="0"/>
                    </a:cubicBezTo>
                    <a:cubicBezTo>
                      <a:pt x="0" y="82"/>
                      <a:pt x="0" y="82"/>
                      <a:pt x="0" y="82"/>
                    </a:cubicBezTo>
                    <a:cubicBezTo>
                      <a:pt x="1" y="84"/>
                      <a:pt x="2" y="85"/>
                      <a:pt x="3" y="87"/>
                    </a:cubicBezTo>
                    <a:cubicBezTo>
                      <a:pt x="4" y="88"/>
                      <a:pt x="5" y="89"/>
                      <a:pt x="6" y="91"/>
                    </a:cubicBezTo>
                    <a:cubicBezTo>
                      <a:pt x="7" y="92"/>
                      <a:pt x="8" y="94"/>
                      <a:pt x="9" y="95"/>
                    </a:cubicBezTo>
                    <a:cubicBezTo>
                      <a:pt x="11" y="96"/>
                      <a:pt x="12" y="98"/>
                      <a:pt x="13" y="99"/>
                    </a:cubicBezTo>
                    <a:cubicBezTo>
                      <a:pt x="18" y="104"/>
                      <a:pt x="24" y="109"/>
                      <a:pt x="30" y="114"/>
                    </a:cubicBezTo>
                    <a:cubicBezTo>
                      <a:pt x="36" y="118"/>
                      <a:pt x="43" y="122"/>
                      <a:pt x="50" y="125"/>
                    </a:cubicBezTo>
                    <a:cubicBezTo>
                      <a:pt x="56" y="128"/>
                      <a:pt x="64" y="130"/>
                      <a:pt x="71" y="132"/>
                    </a:cubicBezTo>
                    <a:cubicBezTo>
                      <a:pt x="79" y="133"/>
                      <a:pt x="87" y="134"/>
                      <a:pt x="95" y="134"/>
                    </a:cubicBezTo>
                    <a:cubicBezTo>
                      <a:pt x="99" y="134"/>
                      <a:pt x="103" y="134"/>
                      <a:pt x="107" y="133"/>
                    </a:cubicBezTo>
                    <a:cubicBezTo>
                      <a:pt x="111" y="133"/>
                      <a:pt x="115" y="132"/>
                      <a:pt x="119" y="131"/>
                    </a:cubicBezTo>
                    <a:cubicBezTo>
                      <a:pt x="123" y="131"/>
                      <a:pt x="127" y="130"/>
                      <a:pt x="130" y="128"/>
                    </a:cubicBezTo>
                    <a:cubicBezTo>
                      <a:pt x="134" y="127"/>
                      <a:pt x="138" y="126"/>
                      <a:pt x="141" y="124"/>
                    </a:cubicBezTo>
                    <a:cubicBezTo>
                      <a:pt x="192" y="100"/>
                      <a:pt x="243" y="77"/>
                      <a:pt x="294" y="54"/>
                    </a:cubicBezTo>
                    <a:cubicBezTo>
                      <a:pt x="289" y="56"/>
                      <a:pt x="284" y="58"/>
                      <a:pt x="279" y="59"/>
                    </a:cubicBezTo>
                    <a:close/>
                  </a:path>
                </a:pathLst>
              </a:custGeom>
              <a:solidFill>
                <a:srgbClr val="00BAF7">
                  <a:lumMod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20" name="Freeform 59"/>
              <p:cNvSpPr/>
              <p:nvPr/>
            </p:nvSpPr>
            <p:spPr bwMode="auto">
              <a:xfrm>
                <a:off x="7569200" y="3711575"/>
                <a:ext cx="504825" cy="101600"/>
              </a:xfrm>
              <a:custGeom>
                <a:avLst/>
                <a:gdLst>
                  <a:gd name="T0" fmla="*/ 282 w 288"/>
                  <a:gd name="T1" fmla="*/ 1 h 58"/>
                  <a:gd name="T2" fmla="*/ 276 w 288"/>
                  <a:gd name="T3" fmla="*/ 2 h 58"/>
                  <a:gd name="T4" fmla="*/ 269 w 288"/>
                  <a:gd name="T5" fmla="*/ 3 h 58"/>
                  <a:gd name="T6" fmla="*/ 263 w 288"/>
                  <a:gd name="T7" fmla="*/ 3 h 58"/>
                  <a:gd name="T8" fmla="*/ 223 w 288"/>
                  <a:gd name="T9" fmla="*/ 3 h 58"/>
                  <a:gd name="T10" fmla="*/ 0 w 288"/>
                  <a:gd name="T11" fmla="*/ 58 h 58"/>
                  <a:gd name="T12" fmla="*/ 31 w 288"/>
                  <a:gd name="T13" fmla="*/ 58 h 58"/>
                  <a:gd name="T14" fmla="*/ 36 w 288"/>
                  <a:gd name="T15" fmla="*/ 57 h 58"/>
                  <a:gd name="T16" fmla="*/ 41 w 288"/>
                  <a:gd name="T17" fmla="*/ 57 h 58"/>
                  <a:gd name="T18" fmla="*/ 45 w 288"/>
                  <a:gd name="T19" fmla="*/ 56 h 58"/>
                  <a:gd name="T20" fmla="*/ 50 w 288"/>
                  <a:gd name="T21" fmla="*/ 55 h 58"/>
                  <a:gd name="T22" fmla="*/ 288 w 288"/>
                  <a:gd name="T23" fmla="*/ 0 h 58"/>
                  <a:gd name="T24" fmla="*/ 282 w 288"/>
                  <a:gd name="T25"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58">
                    <a:moveTo>
                      <a:pt x="282" y="1"/>
                    </a:moveTo>
                    <a:cubicBezTo>
                      <a:pt x="280" y="1"/>
                      <a:pt x="278" y="2"/>
                      <a:pt x="276" y="2"/>
                    </a:cubicBezTo>
                    <a:cubicBezTo>
                      <a:pt x="274" y="2"/>
                      <a:pt x="272" y="2"/>
                      <a:pt x="269" y="3"/>
                    </a:cubicBezTo>
                    <a:cubicBezTo>
                      <a:pt x="267" y="3"/>
                      <a:pt x="265" y="3"/>
                      <a:pt x="263" y="3"/>
                    </a:cubicBezTo>
                    <a:cubicBezTo>
                      <a:pt x="223" y="3"/>
                      <a:pt x="223" y="3"/>
                      <a:pt x="223" y="3"/>
                    </a:cubicBezTo>
                    <a:cubicBezTo>
                      <a:pt x="0" y="58"/>
                      <a:pt x="0" y="58"/>
                      <a:pt x="0" y="58"/>
                    </a:cubicBezTo>
                    <a:cubicBezTo>
                      <a:pt x="31" y="58"/>
                      <a:pt x="31" y="58"/>
                      <a:pt x="31" y="58"/>
                    </a:cubicBezTo>
                    <a:cubicBezTo>
                      <a:pt x="33" y="58"/>
                      <a:pt x="34" y="58"/>
                      <a:pt x="36" y="57"/>
                    </a:cubicBezTo>
                    <a:cubicBezTo>
                      <a:pt x="38" y="57"/>
                      <a:pt x="39" y="57"/>
                      <a:pt x="41" y="57"/>
                    </a:cubicBezTo>
                    <a:cubicBezTo>
                      <a:pt x="42" y="57"/>
                      <a:pt x="44" y="57"/>
                      <a:pt x="45" y="56"/>
                    </a:cubicBezTo>
                    <a:cubicBezTo>
                      <a:pt x="47" y="56"/>
                      <a:pt x="48" y="56"/>
                      <a:pt x="50" y="55"/>
                    </a:cubicBezTo>
                    <a:cubicBezTo>
                      <a:pt x="129" y="37"/>
                      <a:pt x="208" y="18"/>
                      <a:pt x="288" y="0"/>
                    </a:cubicBezTo>
                    <a:cubicBezTo>
                      <a:pt x="286" y="0"/>
                      <a:pt x="284" y="1"/>
                      <a:pt x="282" y="1"/>
                    </a:cubicBezTo>
                    <a:close/>
                  </a:path>
                </a:pathLst>
              </a:custGeom>
              <a:solidFill>
                <a:srgbClr val="FFC000">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21" name="Freeform 60"/>
              <p:cNvSpPr/>
              <p:nvPr/>
            </p:nvSpPr>
            <p:spPr bwMode="auto">
              <a:xfrm>
                <a:off x="6038850" y="3503613"/>
                <a:ext cx="47625" cy="782638"/>
              </a:xfrm>
              <a:custGeom>
                <a:avLst/>
                <a:gdLst>
                  <a:gd name="T0" fmla="*/ 30 w 30"/>
                  <a:gd name="T1" fmla="*/ 115 h 493"/>
                  <a:gd name="T2" fmla="*/ 30 w 30"/>
                  <a:gd name="T3" fmla="*/ 104 h 493"/>
                  <a:gd name="T4" fmla="*/ 30 w 30"/>
                  <a:gd name="T5" fmla="*/ 91 h 493"/>
                  <a:gd name="T6" fmla="*/ 0 w 30"/>
                  <a:gd name="T7" fmla="*/ 0 h 493"/>
                  <a:gd name="T8" fmla="*/ 0 w 30"/>
                  <a:gd name="T9" fmla="*/ 17 h 493"/>
                  <a:gd name="T10" fmla="*/ 0 w 30"/>
                  <a:gd name="T11" fmla="*/ 31 h 493"/>
                  <a:gd name="T12" fmla="*/ 0 w 30"/>
                  <a:gd name="T13" fmla="*/ 493 h 493"/>
                  <a:gd name="T14" fmla="*/ 30 w 30"/>
                  <a:gd name="T15" fmla="*/ 471 h 493"/>
                  <a:gd name="T16" fmla="*/ 30 w 30"/>
                  <a:gd name="T17" fmla="*/ 11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93">
                    <a:moveTo>
                      <a:pt x="30" y="115"/>
                    </a:moveTo>
                    <a:lnTo>
                      <a:pt x="30" y="104"/>
                    </a:lnTo>
                    <a:lnTo>
                      <a:pt x="30" y="91"/>
                    </a:lnTo>
                    <a:lnTo>
                      <a:pt x="0" y="0"/>
                    </a:lnTo>
                    <a:lnTo>
                      <a:pt x="0" y="17"/>
                    </a:lnTo>
                    <a:lnTo>
                      <a:pt x="0" y="31"/>
                    </a:lnTo>
                    <a:lnTo>
                      <a:pt x="0" y="493"/>
                    </a:lnTo>
                    <a:lnTo>
                      <a:pt x="30" y="471"/>
                    </a:lnTo>
                    <a:lnTo>
                      <a:pt x="30" y="115"/>
                    </a:lnTo>
                    <a:close/>
                  </a:path>
                </a:pathLst>
              </a:custGeom>
              <a:solidFill>
                <a:srgbClr val="00B393">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22" name="Freeform 61"/>
              <p:cNvSpPr/>
              <p:nvPr/>
            </p:nvSpPr>
            <p:spPr bwMode="auto">
              <a:xfrm>
                <a:off x="6927850" y="3579813"/>
                <a:ext cx="212725" cy="1130300"/>
              </a:xfrm>
              <a:custGeom>
                <a:avLst/>
                <a:gdLst>
                  <a:gd name="T0" fmla="*/ 126 w 134"/>
                  <a:gd name="T1" fmla="*/ 0 h 712"/>
                  <a:gd name="T2" fmla="*/ 0 w 134"/>
                  <a:gd name="T3" fmla="*/ 80 h 712"/>
                  <a:gd name="T4" fmla="*/ 6 w 134"/>
                  <a:gd name="T5" fmla="*/ 629 h 712"/>
                  <a:gd name="T6" fmla="*/ 134 w 134"/>
                  <a:gd name="T7" fmla="*/ 712 h 712"/>
                  <a:gd name="T8" fmla="*/ 126 w 134"/>
                  <a:gd name="T9" fmla="*/ 0 h 712"/>
                </a:gdLst>
                <a:ahLst/>
                <a:cxnLst>
                  <a:cxn ang="0">
                    <a:pos x="T0" y="T1"/>
                  </a:cxn>
                  <a:cxn ang="0">
                    <a:pos x="T2" y="T3"/>
                  </a:cxn>
                  <a:cxn ang="0">
                    <a:pos x="T4" y="T5"/>
                  </a:cxn>
                  <a:cxn ang="0">
                    <a:pos x="T6" y="T7"/>
                  </a:cxn>
                  <a:cxn ang="0">
                    <a:pos x="T8" y="T9"/>
                  </a:cxn>
                </a:cxnLst>
                <a:rect l="0" t="0" r="r" b="b"/>
                <a:pathLst>
                  <a:path w="134" h="712">
                    <a:moveTo>
                      <a:pt x="126" y="0"/>
                    </a:moveTo>
                    <a:lnTo>
                      <a:pt x="0" y="80"/>
                    </a:lnTo>
                    <a:lnTo>
                      <a:pt x="6" y="629"/>
                    </a:lnTo>
                    <a:lnTo>
                      <a:pt x="134" y="712"/>
                    </a:lnTo>
                    <a:lnTo>
                      <a:pt x="126" y="0"/>
                    </a:lnTo>
                    <a:close/>
                  </a:path>
                </a:pathLst>
              </a:custGeom>
              <a:solidFill>
                <a:srgbClr val="FFC000">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23" name="Freeform 62"/>
              <p:cNvSpPr/>
              <p:nvPr/>
            </p:nvSpPr>
            <p:spPr bwMode="auto">
              <a:xfrm>
                <a:off x="6937375" y="4578350"/>
                <a:ext cx="469900" cy="346075"/>
              </a:xfrm>
              <a:custGeom>
                <a:avLst/>
                <a:gdLst>
                  <a:gd name="T0" fmla="*/ 268 w 268"/>
                  <a:gd name="T1" fmla="*/ 197 h 197"/>
                  <a:gd name="T2" fmla="*/ 264 w 268"/>
                  <a:gd name="T3" fmla="*/ 195 h 197"/>
                  <a:gd name="T4" fmla="*/ 260 w 268"/>
                  <a:gd name="T5" fmla="*/ 192 h 197"/>
                  <a:gd name="T6" fmla="*/ 257 w 268"/>
                  <a:gd name="T7" fmla="*/ 189 h 197"/>
                  <a:gd name="T8" fmla="*/ 254 w 268"/>
                  <a:gd name="T9" fmla="*/ 186 h 197"/>
                  <a:gd name="T10" fmla="*/ 220 w 268"/>
                  <a:gd name="T11" fmla="*/ 156 h 197"/>
                  <a:gd name="T12" fmla="*/ 186 w 268"/>
                  <a:gd name="T13" fmla="*/ 127 h 197"/>
                  <a:gd name="T14" fmla="*/ 152 w 268"/>
                  <a:gd name="T15" fmla="*/ 100 h 197"/>
                  <a:gd name="T16" fmla="*/ 116 w 268"/>
                  <a:gd name="T17" fmla="*/ 75 h 197"/>
                  <a:gd name="T18" fmla="*/ 0 w 268"/>
                  <a:gd name="T19" fmla="*/ 0 h 197"/>
                  <a:gd name="T20" fmla="*/ 27 w 268"/>
                  <a:gd name="T21" fmla="*/ 19 h 197"/>
                  <a:gd name="T22" fmla="*/ 53 w 268"/>
                  <a:gd name="T23" fmla="*/ 40 h 197"/>
                  <a:gd name="T24" fmla="*/ 79 w 268"/>
                  <a:gd name="T25" fmla="*/ 62 h 197"/>
                  <a:gd name="T26" fmla="*/ 105 w 268"/>
                  <a:gd name="T27" fmla="*/ 85 h 197"/>
                  <a:gd name="T28" fmla="*/ 108 w 268"/>
                  <a:gd name="T29" fmla="*/ 87 h 197"/>
                  <a:gd name="T30" fmla="*/ 110 w 268"/>
                  <a:gd name="T31" fmla="*/ 90 h 197"/>
                  <a:gd name="T32" fmla="*/ 113 w 268"/>
                  <a:gd name="T33" fmla="*/ 92 h 197"/>
                  <a:gd name="T34" fmla="*/ 116 w 268"/>
                  <a:gd name="T35" fmla="*/ 94 h 197"/>
                  <a:gd name="T36" fmla="*/ 267 w 268"/>
                  <a:gd name="T37" fmla="*/ 197 h 197"/>
                  <a:gd name="T38" fmla="*/ 267 w 268"/>
                  <a:gd name="T39" fmla="*/ 197 h 197"/>
                  <a:gd name="T40" fmla="*/ 268 w 268"/>
                  <a:gd name="T4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8" h="197">
                    <a:moveTo>
                      <a:pt x="268" y="197"/>
                    </a:moveTo>
                    <a:cubicBezTo>
                      <a:pt x="266" y="196"/>
                      <a:pt x="265" y="196"/>
                      <a:pt x="264" y="195"/>
                    </a:cubicBezTo>
                    <a:cubicBezTo>
                      <a:pt x="263" y="194"/>
                      <a:pt x="261" y="193"/>
                      <a:pt x="260" y="192"/>
                    </a:cubicBezTo>
                    <a:cubicBezTo>
                      <a:pt x="259" y="191"/>
                      <a:pt x="258" y="190"/>
                      <a:pt x="257" y="189"/>
                    </a:cubicBezTo>
                    <a:cubicBezTo>
                      <a:pt x="256" y="188"/>
                      <a:pt x="255" y="187"/>
                      <a:pt x="254" y="186"/>
                    </a:cubicBezTo>
                    <a:cubicBezTo>
                      <a:pt x="243" y="176"/>
                      <a:pt x="232" y="166"/>
                      <a:pt x="220" y="156"/>
                    </a:cubicBezTo>
                    <a:cubicBezTo>
                      <a:pt x="209" y="146"/>
                      <a:pt x="198" y="137"/>
                      <a:pt x="186" y="127"/>
                    </a:cubicBezTo>
                    <a:cubicBezTo>
                      <a:pt x="175" y="118"/>
                      <a:pt x="163" y="109"/>
                      <a:pt x="152" y="100"/>
                    </a:cubicBezTo>
                    <a:cubicBezTo>
                      <a:pt x="140" y="92"/>
                      <a:pt x="128" y="83"/>
                      <a:pt x="116" y="75"/>
                    </a:cubicBezTo>
                    <a:cubicBezTo>
                      <a:pt x="0" y="0"/>
                      <a:pt x="0" y="0"/>
                      <a:pt x="0" y="0"/>
                    </a:cubicBezTo>
                    <a:cubicBezTo>
                      <a:pt x="9" y="6"/>
                      <a:pt x="18" y="13"/>
                      <a:pt x="27" y="19"/>
                    </a:cubicBezTo>
                    <a:cubicBezTo>
                      <a:pt x="36" y="26"/>
                      <a:pt x="44" y="33"/>
                      <a:pt x="53" y="40"/>
                    </a:cubicBezTo>
                    <a:cubicBezTo>
                      <a:pt x="62" y="47"/>
                      <a:pt x="71" y="54"/>
                      <a:pt x="79" y="62"/>
                    </a:cubicBezTo>
                    <a:cubicBezTo>
                      <a:pt x="88" y="69"/>
                      <a:pt x="97" y="77"/>
                      <a:pt x="105" y="85"/>
                    </a:cubicBezTo>
                    <a:cubicBezTo>
                      <a:pt x="106" y="86"/>
                      <a:pt x="107" y="87"/>
                      <a:pt x="108" y="87"/>
                    </a:cubicBezTo>
                    <a:cubicBezTo>
                      <a:pt x="108" y="88"/>
                      <a:pt x="109" y="89"/>
                      <a:pt x="110" y="90"/>
                    </a:cubicBezTo>
                    <a:cubicBezTo>
                      <a:pt x="111" y="90"/>
                      <a:pt x="112" y="91"/>
                      <a:pt x="113" y="92"/>
                    </a:cubicBezTo>
                    <a:cubicBezTo>
                      <a:pt x="114" y="92"/>
                      <a:pt x="115" y="93"/>
                      <a:pt x="116" y="94"/>
                    </a:cubicBezTo>
                    <a:cubicBezTo>
                      <a:pt x="166" y="128"/>
                      <a:pt x="217" y="163"/>
                      <a:pt x="267" y="197"/>
                    </a:cubicBezTo>
                    <a:cubicBezTo>
                      <a:pt x="267" y="197"/>
                      <a:pt x="267" y="197"/>
                      <a:pt x="267" y="197"/>
                    </a:cubicBezTo>
                    <a:lnTo>
                      <a:pt x="268" y="197"/>
                    </a:lnTo>
                    <a:close/>
                  </a:path>
                </a:pathLst>
              </a:custGeom>
              <a:solidFill>
                <a:srgbClr val="FFC000">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24" name="Freeform 63"/>
              <p:cNvSpPr/>
              <p:nvPr/>
            </p:nvSpPr>
            <p:spPr bwMode="auto">
              <a:xfrm>
                <a:off x="5310188" y="4238625"/>
                <a:ext cx="534988" cy="1136650"/>
              </a:xfrm>
              <a:custGeom>
                <a:avLst/>
                <a:gdLst>
                  <a:gd name="T0" fmla="*/ 296 w 304"/>
                  <a:gd name="T1" fmla="*/ 501 h 647"/>
                  <a:gd name="T2" fmla="*/ 286 w 304"/>
                  <a:gd name="T3" fmla="*/ 474 h 647"/>
                  <a:gd name="T4" fmla="*/ 209 w 304"/>
                  <a:gd name="T5" fmla="*/ 323 h 647"/>
                  <a:gd name="T6" fmla="*/ 202 w 304"/>
                  <a:gd name="T7" fmla="*/ 208 h 647"/>
                  <a:gd name="T8" fmla="*/ 304 w 304"/>
                  <a:gd name="T9" fmla="*/ 0 h 647"/>
                  <a:gd name="T10" fmla="*/ 200 w 304"/>
                  <a:gd name="T11" fmla="*/ 33 h 647"/>
                  <a:gd name="T12" fmla="*/ 145 w 304"/>
                  <a:gd name="T13" fmla="*/ 96 h 647"/>
                  <a:gd name="T14" fmla="*/ 105 w 304"/>
                  <a:gd name="T15" fmla="*/ 264 h 647"/>
                  <a:gd name="T16" fmla="*/ 111 w 304"/>
                  <a:gd name="T17" fmla="*/ 436 h 647"/>
                  <a:gd name="T18" fmla="*/ 140 w 304"/>
                  <a:gd name="T19" fmla="*/ 508 h 647"/>
                  <a:gd name="T20" fmla="*/ 138 w 304"/>
                  <a:gd name="T21" fmla="*/ 578 h 647"/>
                  <a:gd name="T22" fmla="*/ 0 w 304"/>
                  <a:gd name="T23" fmla="*/ 645 h 647"/>
                  <a:gd name="T24" fmla="*/ 280 w 304"/>
                  <a:gd name="T25" fmla="*/ 546 h 647"/>
                  <a:gd name="T26" fmla="*/ 296 w 304"/>
                  <a:gd name="T27" fmla="*/ 501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647">
                    <a:moveTo>
                      <a:pt x="296" y="501"/>
                    </a:moveTo>
                    <a:cubicBezTo>
                      <a:pt x="295" y="491"/>
                      <a:pt x="291" y="483"/>
                      <a:pt x="286" y="474"/>
                    </a:cubicBezTo>
                    <a:cubicBezTo>
                      <a:pt x="275" y="456"/>
                      <a:pt x="215" y="343"/>
                      <a:pt x="209" y="323"/>
                    </a:cubicBezTo>
                    <a:cubicBezTo>
                      <a:pt x="199" y="285"/>
                      <a:pt x="199" y="247"/>
                      <a:pt x="202" y="208"/>
                    </a:cubicBezTo>
                    <a:cubicBezTo>
                      <a:pt x="208" y="137"/>
                      <a:pt x="219" y="22"/>
                      <a:pt x="304" y="0"/>
                    </a:cubicBezTo>
                    <a:cubicBezTo>
                      <a:pt x="269" y="9"/>
                      <a:pt x="230" y="14"/>
                      <a:pt x="200" y="33"/>
                    </a:cubicBezTo>
                    <a:cubicBezTo>
                      <a:pt x="175" y="48"/>
                      <a:pt x="157" y="71"/>
                      <a:pt x="145" y="96"/>
                    </a:cubicBezTo>
                    <a:cubicBezTo>
                      <a:pt x="119" y="148"/>
                      <a:pt x="110" y="207"/>
                      <a:pt x="105" y="264"/>
                    </a:cubicBezTo>
                    <a:cubicBezTo>
                      <a:pt x="99" y="322"/>
                      <a:pt x="97" y="379"/>
                      <a:pt x="111" y="436"/>
                    </a:cubicBezTo>
                    <a:cubicBezTo>
                      <a:pt x="118" y="461"/>
                      <a:pt x="128" y="486"/>
                      <a:pt x="140" y="508"/>
                    </a:cubicBezTo>
                    <a:cubicBezTo>
                      <a:pt x="153" y="531"/>
                      <a:pt x="148" y="553"/>
                      <a:pt x="138" y="578"/>
                    </a:cubicBezTo>
                    <a:cubicBezTo>
                      <a:pt x="136" y="582"/>
                      <a:pt x="2" y="642"/>
                      <a:pt x="0" y="645"/>
                    </a:cubicBezTo>
                    <a:cubicBezTo>
                      <a:pt x="196" y="647"/>
                      <a:pt x="253" y="592"/>
                      <a:pt x="280" y="546"/>
                    </a:cubicBezTo>
                    <a:cubicBezTo>
                      <a:pt x="289" y="531"/>
                      <a:pt x="297" y="518"/>
                      <a:pt x="296" y="501"/>
                    </a:cubicBezTo>
                    <a:close/>
                  </a:path>
                </a:pathLst>
              </a:custGeom>
              <a:solidFill>
                <a:srgbClr val="00B393">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25" name="Freeform 64"/>
              <p:cNvSpPr/>
              <p:nvPr/>
            </p:nvSpPr>
            <p:spPr bwMode="auto">
              <a:xfrm>
                <a:off x="6067425" y="2073275"/>
                <a:ext cx="1500188" cy="2617788"/>
              </a:xfrm>
              <a:custGeom>
                <a:avLst/>
                <a:gdLst>
                  <a:gd name="T0" fmla="*/ 578 w 854"/>
                  <a:gd name="T1" fmla="*/ 0 h 1490"/>
                  <a:gd name="T2" fmla="*/ 585 w 854"/>
                  <a:gd name="T3" fmla="*/ 632 h 1490"/>
                  <a:gd name="T4" fmla="*/ 585 w 854"/>
                  <a:gd name="T5" fmla="*/ 645 h 1490"/>
                  <a:gd name="T6" fmla="*/ 586 w 854"/>
                  <a:gd name="T7" fmla="*/ 660 h 1490"/>
                  <a:gd name="T8" fmla="*/ 589 w 854"/>
                  <a:gd name="T9" fmla="*/ 654 h 1490"/>
                  <a:gd name="T10" fmla="*/ 593 w 854"/>
                  <a:gd name="T11" fmla="*/ 649 h 1490"/>
                  <a:gd name="T12" fmla="*/ 597 w 854"/>
                  <a:gd name="T13" fmla="*/ 643 h 1490"/>
                  <a:gd name="T14" fmla="*/ 602 w 854"/>
                  <a:gd name="T15" fmla="*/ 638 h 1490"/>
                  <a:gd name="T16" fmla="*/ 623 w 854"/>
                  <a:gd name="T17" fmla="*/ 619 h 1490"/>
                  <a:gd name="T18" fmla="*/ 649 w 854"/>
                  <a:gd name="T19" fmla="*/ 605 h 1490"/>
                  <a:gd name="T20" fmla="*/ 676 w 854"/>
                  <a:gd name="T21" fmla="*/ 596 h 1490"/>
                  <a:gd name="T22" fmla="*/ 707 w 854"/>
                  <a:gd name="T23" fmla="*/ 592 h 1490"/>
                  <a:gd name="T24" fmla="*/ 763 w 854"/>
                  <a:gd name="T25" fmla="*/ 603 h 1490"/>
                  <a:gd name="T26" fmla="*/ 809 w 854"/>
                  <a:gd name="T27" fmla="*/ 634 h 1490"/>
                  <a:gd name="T28" fmla="*/ 841 w 854"/>
                  <a:gd name="T29" fmla="*/ 680 h 1490"/>
                  <a:gd name="T30" fmla="*/ 853 w 854"/>
                  <a:gd name="T31" fmla="*/ 735 h 1490"/>
                  <a:gd name="T32" fmla="*/ 843 w 854"/>
                  <a:gd name="T33" fmla="*/ 791 h 1490"/>
                  <a:gd name="T34" fmla="*/ 812 w 854"/>
                  <a:gd name="T35" fmla="*/ 837 h 1490"/>
                  <a:gd name="T36" fmla="*/ 767 w 854"/>
                  <a:gd name="T37" fmla="*/ 868 h 1490"/>
                  <a:gd name="T38" fmla="*/ 710 w 854"/>
                  <a:gd name="T39" fmla="*/ 880 h 1490"/>
                  <a:gd name="T40" fmla="*/ 680 w 854"/>
                  <a:gd name="T41" fmla="*/ 877 h 1490"/>
                  <a:gd name="T42" fmla="*/ 652 w 854"/>
                  <a:gd name="T43" fmla="*/ 868 h 1490"/>
                  <a:gd name="T44" fmla="*/ 626 w 854"/>
                  <a:gd name="T45" fmla="*/ 853 h 1490"/>
                  <a:gd name="T46" fmla="*/ 604 w 854"/>
                  <a:gd name="T47" fmla="*/ 834 h 1490"/>
                  <a:gd name="T48" fmla="*/ 600 w 854"/>
                  <a:gd name="T49" fmla="*/ 829 h 1490"/>
                  <a:gd name="T50" fmla="*/ 595 w 854"/>
                  <a:gd name="T51" fmla="*/ 824 h 1490"/>
                  <a:gd name="T52" fmla="*/ 591 w 854"/>
                  <a:gd name="T53" fmla="*/ 818 h 1490"/>
                  <a:gd name="T54" fmla="*/ 587 w 854"/>
                  <a:gd name="T55" fmla="*/ 813 h 1490"/>
                  <a:gd name="T56" fmla="*/ 587 w 854"/>
                  <a:gd name="T57" fmla="*/ 827 h 1490"/>
                  <a:gd name="T58" fmla="*/ 587 w 854"/>
                  <a:gd name="T59" fmla="*/ 841 h 1490"/>
                  <a:gd name="T60" fmla="*/ 594 w 854"/>
                  <a:gd name="T61" fmla="*/ 1490 h 1490"/>
                  <a:gd name="T62" fmla="*/ 435 w 854"/>
                  <a:gd name="T63" fmla="*/ 1398 h 1490"/>
                  <a:gd name="T64" fmla="*/ 278 w 854"/>
                  <a:gd name="T65" fmla="*/ 1333 h 1490"/>
                  <a:gd name="T66" fmla="*/ 130 w 854"/>
                  <a:gd name="T67" fmla="*/ 1288 h 1490"/>
                  <a:gd name="T68" fmla="*/ 0 w 854"/>
                  <a:gd name="T69" fmla="*/ 1262 h 1490"/>
                  <a:gd name="T70" fmla="*/ 0 w 854"/>
                  <a:gd name="T71" fmla="*/ 859 h 1490"/>
                  <a:gd name="T72" fmla="*/ 23 w 854"/>
                  <a:gd name="T73" fmla="*/ 875 h 1490"/>
                  <a:gd name="T74" fmla="*/ 48 w 854"/>
                  <a:gd name="T75" fmla="*/ 888 h 1490"/>
                  <a:gd name="T76" fmla="*/ 76 w 854"/>
                  <a:gd name="T77" fmla="*/ 895 h 1490"/>
                  <a:gd name="T78" fmla="*/ 106 w 854"/>
                  <a:gd name="T79" fmla="*/ 898 h 1490"/>
                  <a:gd name="T80" fmla="*/ 168 w 854"/>
                  <a:gd name="T81" fmla="*/ 885 h 1490"/>
                  <a:gd name="T82" fmla="*/ 219 w 854"/>
                  <a:gd name="T83" fmla="*/ 851 h 1490"/>
                  <a:gd name="T84" fmla="*/ 254 w 854"/>
                  <a:gd name="T85" fmla="*/ 799 h 1490"/>
                  <a:gd name="T86" fmla="*/ 266 w 854"/>
                  <a:gd name="T87" fmla="*/ 737 h 1490"/>
                  <a:gd name="T88" fmla="*/ 253 w 854"/>
                  <a:gd name="T89" fmla="*/ 675 h 1490"/>
                  <a:gd name="T90" fmla="*/ 218 w 854"/>
                  <a:gd name="T91" fmla="*/ 624 h 1490"/>
                  <a:gd name="T92" fmla="*/ 167 w 854"/>
                  <a:gd name="T93" fmla="*/ 590 h 1490"/>
                  <a:gd name="T94" fmla="*/ 105 w 854"/>
                  <a:gd name="T95" fmla="*/ 578 h 1490"/>
                  <a:gd name="T96" fmla="*/ 75 w 854"/>
                  <a:gd name="T97" fmla="*/ 581 h 1490"/>
                  <a:gd name="T98" fmla="*/ 48 w 854"/>
                  <a:gd name="T99" fmla="*/ 589 h 1490"/>
                  <a:gd name="T100" fmla="*/ 23 w 854"/>
                  <a:gd name="T101" fmla="*/ 601 h 1490"/>
                  <a:gd name="T102" fmla="*/ 0 w 854"/>
                  <a:gd name="T103" fmla="*/ 618 h 1490"/>
                  <a:gd name="T104" fmla="*/ 0 w 854"/>
                  <a:gd name="T105" fmla="*/ 206 h 1490"/>
                  <a:gd name="T106" fmla="*/ 174 w 854"/>
                  <a:gd name="T107" fmla="*/ 173 h 1490"/>
                  <a:gd name="T108" fmla="*/ 329 w 854"/>
                  <a:gd name="T109" fmla="*/ 123 h 1490"/>
                  <a:gd name="T110" fmla="*/ 465 w 854"/>
                  <a:gd name="T111" fmla="*/ 63 h 1490"/>
                  <a:gd name="T112" fmla="*/ 578 w 854"/>
                  <a:gd name="T113" fmla="*/ 0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4" h="1490">
                    <a:moveTo>
                      <a:pt x="578" y="0"/>
                    </a:moveTo>
                    <a:cubicBezTo>
                      <a:pt x="585" y="632"/>
                      <a:pt x="585" y="632"/>
                      <a:pt x="585" y="632"/>
                    </a:cubicBezTo>
                    <a:cubicBezTo>
                      <a:pt x="585" y="645"/>
                      <a:pt x="585" y="645"/>
                      <a:pt x="585" y="645"/>
                    </a:cubicBezTo>
                    <a:cubicBezTo>
                      <a:pt x="586" y="660"/>
                      <a:pt x="586" y="660"/>
                      <a:pt x="586" y="660"/>
                    </a:cubicBezTo>
                    <a:cubicBezTo>
                      <a:pt x="587" y="658"/>
                      <a:pt x="588" y="656"/>
                      <a:pt x="589" y="654"/>
                    </a:cubicBezTo>
                    <a:cubicBezTo>
                      <a:pt x="591" y="652"/>
                      <a:pt x="592" y="650"/>
                      <a:pt x="593" y="649"/>
                    </a:cubicBezTo>
                    <a:cubicBezTo>
                      <a:pt x="595" y="647"/>
                      <a:pt x="596" y="645"/>
                      <a:pt x="597" y="643"/>
                    </a:cubicBezTo>
                    <a:cubicBezTo>
                      <a:pt x="599" y="642"/>
                      <a:pt x="600" y="640"/>
                      <a:pt x="602" y="638"/>
                    </a:cubicBezTo>
                    <a:cubicBezTo>
                      <a:pt x="608" y="631"/>
                      <a:pt x="616" y="625"/>
                      <a:pt x="623" y="619"/>
                    </a:cubicBezTo>
                    <a:cubicBezTo>
                      <a:pt x="631" y="614"/>
                      <a:pt x="640" y="609"/>
                      <a:pt x="649" y="605"/>
                    </a:cubicBezTo>
                    <a:cubicBezTo>
                      <a:pt x="657" y="601"/>
                      <a:pt x="667" y="598"/>
                      <a:pt x="676" y="596"/>
                    </a:cubicBezTo>
                    <a:cubicBezTo>
                      <a:pt x="686" y="594"/>
                      <a:pt x="696" y="592"/>
                      <a:pt x="707" y="592"/>
                    </a:cubicBezTo>
                    <a:cubicBezTo>
                      <a:pt x="727" y="592"/>
                      <a:pt x="746" y="596"/>
                      <a:pt x="763" y="603"/>
                    </a:cubicBezTo>
                    <a:cubicBezTo>
                      <a:pt x="780" y="611"/>
                      <a:pt x="796" y="621"/>
                      <a:pt x="809" y="634"/>
                    </a:cubicBezTo>
                    <a:cubicBezTo>
                      <a:pt x="823" y="647"/>
                      <a:pt x="833" y="662"/>
                      <a:pt x="841" y="680"/>
                    </a:cubicBezTo>
                    <a:cubicBezTo>
                      <a:pt x="849" y="697"/>
                      <a:pt x="853" y="716"/>
                      <a:pt x="853" y="735"/>
                    </a:cubicBezTo>
                    <a:cubicBezTo>
                      <a:pt x="854" y="755"/>
                      <a:pt x="850" y="774"/>
                      <a:pt x="843" y="791"/>
                    </a:cubicBezTo>
                    <a:cubicBezTo>
                      <a:pt x="836" y="809"/>
                      <a:pt x="825" y="824"/>
                      <a:pt x="812" y="837"/>
                    </a:cubicBezTo>
                    <a:cubicBezTo>
                      <a:pt x="799" y="850"/>
                      <a:pt x="784" y="861"/>
                      <a:pt x="767" y="868"/>
                    </a:cubicBezTo>
                    <a:cubicBezTo>
                      <a:pt x="749" y="876"/>
                      <a:pt x="730" y="880"/>
                      <a:pt x="710" y="880"/>
                    </a:cubicBezTo>
                    <a:cubicBezTo>
                      <a:pt x="700" y="880"/>
                      <a:pt x="690" y="879"/>
                      <a:pt x="680" y="877"/>
                    </a:cubicBezTo>
                    <a:cubicBezTo>
                      <a:pt x="670" y="875"/>
                      <a:pt x="661" y="872"/>
                      <a:pt x="652" y="868"/>
                    </a:cubicBezTo>
                    <a:cubicBezTo>
                      <a:pt x="643" y="864"/>
                      <a:pt x="634" y="859"/>
                      <a:pt x="626" y="853"/>
                    </a:cubicBezTo>
                    <a:cubicBezTo>
                      <a:pt x="618" y="848"/>
                      <a:pt x="611" y="841"/>
                      <a:pt x="604" y="834"/>
                    </a:cubicBezTo>
                    <a:cubicBezTo>
                      <a:pt x="603" y="832"/>
                      <a:pt x="601" y="831"/>
                      <a:pt x="600" y="829"/>
                    </a:cubicBezTo>
                    <a:cubicBezTo>
                      <a:pt x="598" y="827"/>
                      <a:pt x="597" y="826"/>
                      <a:pt x="595" y="824"/>
                    </a:cubicBezTo>
                    <a:cubicBezTo>
                      <a:pt x="594" y="822"/>
                      <a:pt x="592" y="820"/>
                      <a:pt x="591" y="818"/>
                    </a:cubicBezTo>
                    <a:cubicBezTo>
                      <a:pt x="590" y="816"/>
                      <a:pt x="588" y="815"/>
                      <a:pt x="587" y="813"/>
                    </a:cubicBezTo>
                    <a:cubicBezTo>
                      <a:pt x="587" y="827"/>
                      <a:pt x="587" y="827"/>
                      <a:pt x="587" y="827"/>
                    </a:cubicBezTo>
                    <a:cubicBezTo>
                      <a:pt x="587" y="841"/>
                      <a:pt x="587" y="841"/>
                      <a:pt x="587" y="841"/>
                    </a:cubicBezTo>
                    <a:cubicBezTo>
                      <a:pt x="594" y="1490"/>
                      <a:pt x="594" y="1490"/>
                      <a:pt x="594" y="1490"/>
                    </a:cubicBezTo>
                    <a:cubicBezTo>
                      <a:pt x="542" y="1455"/>
                      <a:pt x="489" y="1424"/>
                      <a:pt x="435" y="1398"/>
                    </a:cubicBezTo>
                    <a:cubicBezTo>
                      <a:pt x="382" y="1373"/>
                      <a:pt x="329" y="1351"/>
                      <a:pt x="278" y="1333"/>
                    </a:cubicBezTo>
                    <a:cubicBezTo>
                      <a:pt x="227" y="1315"/>
                      <a:pt x="177" y="1300"/>
                      <a:pt x="130" y="1288"/>
                    </a:cubicBezTo>
                    <a:cubicBezTo>
                      <a:pt x="84" y="1277"/>
                      <a:pt x="40" y="1268"/>
                      <a:pt x="0" y="1262"/>
                    </a:cubicBezTo>
                    <a:cubicBezTo>
                      <a:pt x="0" y="859"/>
                      <a:pt x="0" y="859"/>
                      <a:pt x="0" y="859"/>
                    </a:cubicBezTo>
                    <a:cubicBezTo>
                      <a:pt x="7" y="865"/>
                      <a:pt x="15" y="870"/>
                      <a:pt x="23" y="875"/>
                    </a:cubicBezTo>
                    <a:cubicBezTo>
                      <a:pt x="31" y="880"/>
                      <a:pt x="39" y="884"/>
                      <a:pt x="48" y="888"/>
                    </a:cubicBezTo>
                    <a:cubicBezTo>
                      <a:pt x="57" y="891"/>
                      <a:pt x="67" y="893"/>
                      <a:pt x="76" y="895"/>
                    </a:cubicBezTo>
                    <a:cubicBezTo>
                      <a:pt x="86" y="897"/>
                      <a:pt x="96" y="898"/>
                      <a:pt x="106" y="898"/>
                    </a:cubicBezTo>
                    <a:cubicBezTo>
                      <a:pt x="128" y="898"/>
                      <a:pt x="149" y="893"/>
                      <a:pt x="168" y="885"/>
                    </a:cubicBezTo>
                    <a:cubicBezTo>
                      <a:pt x="188" y="877"/>
                      <a:pt x="205" y="865"/>
                      <a:pt x="219" y="851"/>
                    </a:cubicBezTo>
                    <a:cubicBezTo>
                      <a:pt x="234" y="836"/>
                      <a:pt x="246" y="819"/>
                      <a:pt x="254" y="799"/>
                    </a:cubicBezTo>
                    <a:cubicBezTo>
                      <a:pt x="262" y="780"/>
                      <a:pt x="266" y="759"/>
                      <a:pt x="266" y="737"/>
                    </a:cubicBezTo>
                    <a:cubicBezTo>
                      <a:pt x="266" y="715"/>
                      <a:pt x="261" y="694"/>
                      <a:pt x="253" y="675"/>
                    </a:cubicBezTo>
                    <a:cubicBezTo>
                      <a:pt x="245" y="656"/>
                      <a:pt x="233" y="639"/>
                      <a:pt x="218" y="624"/>
                    </a:cubicBezTo>
                    <a:cubicBezTo>
                      <a:pt x="204" y="610"/>
                      <a:pt x="186" y="598"/>
                      <a:pt x="167" y="590"/>
                    </a:cubicBezTo>
                    <a:cubicBezTo>
                      <a:pt x="148" y="582"/>
                      <a:pt x="127" y="578"/>
                      <a:pt x="105" y="578"/>
                    </a:cubicBezTo>
                    <a:cubicBezTo>
                      <a:pt x="95" y="578"/>
                      <a:pt x="85" y="579"/>
                      <a:pt x="75" y="581"/>
                    </a:cubicBezTo>
                    <a:cubicBezTo>
                      <a:pt x="66" y="583"/>
                      <a:pt x="57" y="585"/>
                      <a:pt x="48" y="589"/>
                    </a:cubicBezTo>
                    <a:cubicBezTo>
                      <a:pt x="39" y="592"/>
                      <a:pt x="31" y="596"/>
                      <a:pt x="23" y="601"/>
                    </a:cubicBezTo>
                    <a:cubicBezTo>
                      <a:pt x="15" y="606"/>
                      <a:pt x="7" y="611"/>
                      <a:pt x="0" y="618"/>
                    </a:cubicBezTo>
                    <a:cubicBezTo>
                      <a:pt x="0" y="206"/>
                      <a:pt x="0" y="206"/>
                      <a:pt x="0" y="206"/>
                    </a:cubicBezTo>
                    <a:cubicBezTo>
                      <a:pt x="61" y="199"/>
                      <a:pt x="119" y="187"/>
                      <a:pt x="174" y="173"/>
                    </a:cubicBezTo>
                    <a:cubicBezTo>
                      <a:pt x="229" y="158"/>
                      <a:pt x="281" y="141"/>
                      <a:pt x="329" y="123"/>
                    </a:cubicBezTo>
                    <a:cubicBezTo>
                      <a:pt x="378" y="104"/>
                      <a:pt x="423" y="84"/>
                      <a:pt x="465" y="63"/>
                    </a:cubicBezTo>
                    <a:cubicBezTo>
                      <a:pt x="506" y="42"/>
                      <a:pt x="544" y="21"/>
                      <a:pt x="578" y="0"/>
                    </a:cubicBezTo>
                    <a:close/>
                  </a:path>
                </a:pathLst>
              </a:custGeom>
              <a:solidFill>
                <a:srgbClr val="F7E3B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26" name="Freeform 65"/>
              <p:cNvSpPr/>
              <p:nvPr/>
            </p:nvSpPr>
            <p:spPr bwMode="auto">
              <a:xfrm>
                <a:off x="6088063" y="2112963"/>
                <a:ext cx="1455738" cy="2538413"/>
              </a:xfrm>
              <a:custGeom>
                <a:avLst/>
                <a:gdLst>
                  <a:gd name="T0" fmla="*/ 570 w 829"/>
                  <a:gd name="T1" fmla="*/ 1445 h 1445"/>
                  <a:gd name="T2" fmla="*/ 429 w 829"/>
                  <a:gd name="T3" fmla="*/ 1365 h 1445"/>
                  <a:gd name="T4" fmla="*/ 270 w 829"/>
                  <a:gd name="T5" fmla="*/ 1299 h 1445"/>
                  <a:gd name="T6" fmla="*/ 121 w 829"/>
                  <a:gd name="T7" fmla="*/ 1255 h 1445"/>
                  <a:gd name="T8" fmla="*/ 1 w 829"/>
                  <a:gd name="T9" fmla="*/ 1229 h 1445"/>
                  <a:gd name="T10" fmla="*/ 0 w 829"/>
                  <a:gd name="T11" fmla="*/ 861 h 1445"/>
                  <a:gd name="T12" fmla="*/ 5 w 829"/>
                  <a:gd name="T13" fmla="*/ 864 h 1445"/>
                  <a:gd name="T14" fmla="*/ 32 w 829"/>
                  <a:gd name="T15" fmla="*/ 877 h 1445"/>
                  <a:gd name="T16" fmla="*/ 62 w 829"/>
                  <a:gd name="T17" fmla="*/ 885 h 1445"/>
                  <a:gd name="T18" fmla="*/ 93 w 829"/>
                  <a:gd name="T19" fmla="*/ 888 h 1445"/>
                  <a:gd name="T20" fmla="*/ 161 w 829"/>
                  <a:gd name="T21" fmla="*/ 874 h 1445"/>
                  <a:gd name="T22" fmla="*/ 216 w 829"/>
                  <a:gd name="T23" fmla="*/ 837 h 1445"/>
                  <a:gd name="T24" fmla="*/ 253 w 829"/>
                  <a:gd name="T25" fmla="*/ 782 h 1445"/>
                  <a:gd name="T26" fmla="*/ 266 w 829"/>
                  <a:gd name="T27" fmla="*/ 715 h 1445"/>
                  <a:gd name="T28" fmla="*/ 252 w 829"/>
                  <a:gd name="T29" fmla="*/ 648 h 1445"/>
                  <a:gd name="T30" fmla="*/ 215 w 829"/>
                  <a:gd name="T31" fmla="*/ 594 h 1445"/>
                  <a:gd name="T32" fmla="*/ 160 w 829"/>
                  <a:gd name="T33" fmla="*/ 557 h 1445"/>
                  <a:gd name="T34" fmla="*/ 93 w 829"/>
                  <a:gd name="T35" fmla="*/ 544 h 1445"/>
                  <a:gd name="T36" fmla="*/ 61 w 829"/>
                  <a:gd name="T37" fmla="*/ 547 h 1445"/>
                  <a:gd name="T38" fmla="*/ 31 w 829"/>
                  <a:gd name="T39" fmla="*/ 555 h 1445"/>
                  <a:gd name="T40" fmla="*/ 4 w 829"/>
                  <a:gd name="T41" fmla="*/ 569 h 1445"/>
                  <a:gd name="T42" fmla="*/ 0 w 829"/>
                  <a:gd name="T43" fmla="*/ 571 h 1445"/>
                  <a:gd name="T44" fmla="*/ 0 w 829"/>
                  <a:gd name="T45" fmla="*/ 195 h 1445"/>
                  <a:gd name="T46" fmla="*/ 165 w 829"/>
                  <a:gd name="T47" fmla="*/ 162 h 1445"/>
                  <a:gd name="T48" fmla="*/ 322 w 829"/>
                  <a:gd name="T49" fmla="*/ 112 h 1445"/>
                  <a:gd name="T50" fmla="*/ 458 w 829"/>
                  <a:gd name="T51" fmla="*/ 52 h 1445"/>
                  <a:gd name="T52" fmla="*/ 554 w 829"/>
                  <a:gd name="T53" fmla="*/ 0 h 1445"/>
                  <a:gd name="T54" fmla="*/ 562 w 829"/>
                  <a:gd name="T55" fmla="*/ 680 h 1445"/>
                  <a:gd name="T56" fmla="*/ 584 w 829"/>
                  <a:gd name="T57" fmla="*/ 644 h 1445"/>
                  <a:gd name="T58" fmla="*/ 587 w 829"/>
                  <a:gd name="T59" fmla="*/ 639 h 1445"/>
                  <a:gd name="T60" fmla="*/ 591 w 829"/>
                  <a:gd name="T61" fmla="*/ 634 h 1445"/>
                  <a:gd name="T62" fmla="*/ 595 w 829"/>
                  <a:gd name="T63" fmla="*/ 629 h 1445"/>
                  <a:gd name="T64" fmla="*/ 599 w 829"/>
                  <a:gd name="T65" fmla="*/ 625 h 1445"/>
                  <a:gd name="T66" fmla="*/ 619 w 829"/>
                  <a:gd name="T67" fmla="*/ 607 h 1445"/>
                  <a:gd name="T68" fmla="*/ 642 w 829"/>
                  <a:gd name="T69" fmla="*/ 594 h 1445"/>
                  <a:gd name="T70" fmla="*/ 667 w 829"/>
                  <a:gd name="T71" fmla="*/ 586 h 1445"/>
                  <a:gd name="T72" fmla="*/ 695 w 829"/>
                  <a:gd name="T73" fmla="*/ 583 h 1445"/>
                  <a:gd name="T74" fmla="*/ 746 w 829"/>
                  <a:gd name="T75" fmla="*/ 593 h 1445"/>
                  <a:gd name="T76" fmla="*/ 789 w 829"/>
                  <a:gd name="T77" fmla="*/ 621 h 1445"/>
                  <a:gd name="T78" fmla="*/ 818 w 829"/>
                  <a:gd name="T79" fmla="*/ 663 h 1445"/>
                  <a:gd name="T80" fmla="*/ 829 w 829"/>
                  <a:gd name="T81" fmla="*/ 714 h 1445"/>
                  <a:gd name="T82" fmla="*/ 819 w 829"/>
                  <a:gd name="T83" fmla="*/ 765 h 1445"/>
                  <a:gd name="T84" fmla="*/ 792 w 829"/>
                  <a:gd name="T85" fmla="*/ 807 h 1445"/>
                  <a:gd name="T86" fmla="*/ 750 w 829"/>
                  <a:gd name="T87" fmla="*/ 835 h 1445"/>
                  <a:gd name="T88" fmla="*/ 698 w 829"/>
                  <a:gd name="T89" fmla="*/ 846 h 1445"/>
                  <a:gd name="T90" fmla="*/ 670 w 829"/>
                  <a:gd name="T91" fmla="*/ 843 h 1445"/>
                  <a:gd name="T92" fmla="*/ 645 w 829"/>
                  <a:gd name="T93" fmla="*/ 834 h 1445"/>
                  <a:gd name="T94" fmla="*/ 621 w 829"/>
                  <a:gd name="T95" fmla="*/ 821 h 1445"/>
                  <a:gd name="T96" fmla="*/ 601 w 829"/>
                  <a:gd name="T97" fmla="*/ 804 h 1445"/>
                  <a:gd name="T98" fmla="*/ 597 w 829"/>
                  <a:gd name="T99" fmla="*/ 799 h 1445"/>
                  <a:gd name="T100" fmla="*/ 593 w 829"/>
                  <a:gd name="T101" fmla="*/ 794 h 1445"/>
                  <a:gd name="T102" fmla="*/ 589 w 829"/>
                  <a:gd name="T103" fmla="*/ 789 h 1445"/>
                  <a:gd name="T104" fmla="*/ 585 w 829"/>
                  <a:gd name="T105" fmla="*/ 784 h 1445"/>
                  <a:gd name="T106" fmla="*/ 563 w 829"/>
                  <a:gd name="T107" fmla="*/ 748 h 1445"/>
                  <a:gd name="T108" fmla="*/ 570 w 829"/>
                  <a:gd name="T109" fmla="*/ 1445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9" h="1445">
                    <a:moveTo>
                      <a:pt x="570" y="1445"/>
                    </a:moveTo>
                    <a:cubicBezTo>
                      <a:pt x="525" y="1416"/>
                      <a:pt x="478" y="1389"/>
                      <a:pt x="429" y="1365"/>
                    </a:cubicBezTo>
                    <a:cubicBezTo>
                      <a:pt x="378" y="1341"/>
                      <a:pt x="325" y="1319"/>
                      <a:pt x="270" y="1299"/>
                    </a:cubicBezTo>
                    <a:cubicBezTo>
                      <a:pt x="222" y="1282"/>
                      <a:pt x="172" y="1267"/>
                      <a:pt x="121" y="1255"/>
                    </a:cubicBezTo>
                    <a:cubicBezTo>
                      <a:pt x="81" y="1245"/>
                      <a:pt x="41" y="1236"/>
                      <a:pt x="1" y="1229"/>
                    </a:cubicBezTo>
                    <a:cubicBezTo>
                      <a:pt x="0" y="861"/>
                      <a:pt x="0" y="861"/>
                      <a:pt x="0" y="861"/>
                    </a:cubicBezTo>
                    <a:cubicBezTo>
                      <a:pt x="2" y="862"/>
                      <a:pt x="3" y="863"/>
                      <a:pt x="5" y="864"/>
                    </a:cubicBezTo>
                    <a:cubicBezTo>
                      <a:pt x="13" y="869"/>
                      <a:pt x="23" y="873"/>
                      <a:pt x="32" y="877"/>
                    </a:cubicBezTo>
                    <a:cubicBezTo>
                      <a:pt x="42" y="881"/>
                      <a:pt x="52" y="883"/>
                      <a:pt x="62" y="885"/>
                    </a:cubicBezTo>
                    <a:cubicBezTo>
                      <a:pt x="72" y="887"/>
                      <a:pt x="83" y="888"/>
                      <a:pt x="93" y="888"/>
                    </a:cubicBezTo>
                    <a:cubicBezTo>
                      <a:pt x="117" y="888"/>
                      <a:pt x="140" y="883"/>
                      <a:pt x="161" y="874"/>
                    </a:cubicBezTo>
                    <a:cubicBezTo>
                      <a:pt x="182" y="866"/>
                      <a:pt x="200" y="853"/>
                      <a:pt x="216" y="837"/>
                    </a:cubicBezTo>
                    <a:cubicBezTo>
                      <a:pt x="232" y="821"/>
                      <a:pt x="244" y="803"/>
                      <a:pt x="253" y="782"/>
                    </a:cubicBezTo>
                    <a:cubicBezTo>
                      <a:pt x="262" y="761"/>
                      <a:pt x="267" y="738"/>
                      <a:pt x="266" y="715"/>
                    </a:cubicBezTo>
                    <a:cubicBezTo>
                      <a:pt x="266" y="692"/>
                      <a:pt x="262" y="669"/>
                      <a:pt x="252" y="648"/>
                    </a:cubicBezTo>
                    <a:cubicBezTo>
                      <a:pt x="244" y="628"/>
                      <a:pt x="231" y="609"/>
                      <a:pt x="215" y="594"/>
                    </a:cubicBezTo>
                    <a:cubicBezTo>
                      <a:pt x="199" y="578"/>
                      <a:pt x="181" y="566"/>
                      <a:pt x="160" y="557"/>
                    </a:cubicBezTo>
                    <a:cubicBezTo>
                      <a:pt x="139" y="548"/>
                      <a:pt x="116" y="544"/>
                      <a:pt x="93" y="544"/>
                    </a:cubicBezTo>
                    <a:cubicBezTo>
                      <a:pt x="82" y="544"/>
                      <a:pt x="72" y="545"/>
                      <a:pt x="61" y="547"/>
                    </a:cubicBezTo>
                    <a:cubicBezTo>
                      <a:pt x="51" y="549"/>
                      <a:pt x="41" y="552"/>
                      <a:pt x="31" y="555"/>
                    </a:cubicBezTo>
                    <a:cubicBezTo>
                      <a:pt x="22" y="559"/>
                      <a:pt x="13" y="563"/>
                      <a:pt x="4" y="569"/>
                    </a:cubicBezTo>
                    <a:cubicBezTo>
                      <a:pt x="3" y="569"/>
                      <a:pt x="2" y="570"/>
                      <a:pt x="0" y="571"/>
                    </a:cubicBezTo>
                    <a:cubicBezTo>
                      <a:pt x="0" y="195"/>
                      <a:pt x="0" y="195"/>
                      <a:pt x="0" y="195"/>
                    </a:cubicBezTo>
                    <a:cubicBezTo>
                      <a:pt x="55" y="188"/>
                      <a:pt x="110" y="177"/>
                      <a:pt x="165" y="162"/>
                    </a:cubicBezTo>
                    <a:cubicBezTo>
                      <a:pt x="217" y="149"/>
                      <a:pt x="270" y="132"/>
                      <a:pt x="322" y="112"/>
                    </a:cubicBezTo>
                    <a:cubicBezTo>
                      <a:pt x="368" y="95"/>
                      <a:pt x="413" y="74"/>
                      <a:pt x="458" y="52"/>
                    </a:cubicBezTo>
                    <a:cubicBezTo>
                      <a:pt x="491" y="36"/>
                      <a:pt x="523" y="18"/>
                      <a:pt x="554" y="0"/>
                    </a:cubicBezTo>
                    <a:cubicBezTo>
                      <a:pt x="562" y="680"/>
                      <a:pt x="562" y="680"/>
                      <a:pt x="562" y="680"/>
                    </a:cubicBezTo>
                    <a:cubicBezTo>
                      <a:pt x="584" y="644"/>
                      <a:pt x="584" y="644"/>
                      <a:pt x="584" y="644"/>
                    </a:cubicBezTo>
                    <a:cubicBezTo>
                      <a:pt x="585" y="643"/>
                      <a:pt x="586" y="641"/>
                      <a:pt x="587" y="639"/>
                    </a:cubicBezTo>
                    <a:cubicBezTo>
                      <a:pt x="588" y="637"/>
                      <a:pt x="590" y="636"/>
                      <a:pt x="591" y="634"/>
                    </a:cubicBezTo>
                    <a:cubicBezTo>
                      <a:pt x="592" y="633"/>
                      <a:pt x="593" y="631"/>
                      <a:pt x="595" y="629"/>
                    </a:cubicBezTo>
                    <a:cubicBezTo>
                      <a:pt x="596" y="628"/>
                      <a:pt x="598" y="626"/>
                      <a:pt x="599" y="625"/>
                    </a:cubicBezTo>
                    <a:cubicBezTo>
                      <a:pt x="605" y="618"/>
                      <a:pt x="612" y="612"/>
                      <a:pt x="619" y="607"/>
                    </a:cubicBezTo>
                    <a:cubicBezTo>
                      <a:pt x="626" y="602"/>
                      <a:pt x="633" y="598"/>
                      <a:pt x="642" y="594"/>
                    </a:cubicBezTo>
                    <a:cubicBezTo>
                      <a:pt x="650" y="590"/>
                      <a:pt x="658" y="588"/>
                      <a:pt x="667" y="586"/>
                    </a:cubicBezTo>
                    <a:cubicBezTo>
                      <a:pt x="676" y="584"/>
                      <a:pt x="685" y="583"/>
                      <a:pt x="695" y="583"/>
                    </a:cubicBezTo>
                    <a:cubicBezTo>
                      <a:pt x="713" y="583"/>
                      <a:pt x="730" y="586"/>
                      <a:pt x="746" y="593"/>
                    </a:cubicBezTo>
                    <a:cubicBezTo>
                      <a:pt x="762" y="599"/>
                      <a:pt x="776" y="609"/>
                      <a:pt x="789" y="621"/>
                    </a:cubicBezTo>
                    <a:cubicBezTo>
                      <a:pt x="801" y="633"/>
                      <a:pt x="811" y="647"/>
                      <a:pt x="818" y="663"/>
                    </a:cubicBezTo>
                    <a:cubicBezTo>
                      <a:pt x="825" y="679"/>
                      <a:pt x="829" y="696"/>
                      <a:pt x="829" y="714"/>
                    </a:cubicBezTo>
                    <a:cubicBezTo>
                      <a:pt x="829" y="731"/>
                      <a:pt x="826" y="748"/>
                      <a:pt x="819" y="765"/>
                    </a:cubicBezTo>
                    <a:cubicBezTo>
                      <a:pt x="813" y="780"/>
                      <a:pt x="804" y="794"/>
                      <a:pt x="792" y="807"/>
                    </a:cubicBezTo>
                    <a:cubicBezTo>
                      <a:pt x="780" y="819"/>
                      <a:pt x="766" y="828"/>
                      <a:pt x="750" y="835"/>
                    </a:cubicBezTo>
                    <a:cubicBezTo>
                      <a:pt x="734" y="842"/>
                      <a:pt x="716" y="846"/>
                      <a:pt x="698" y="846"/>
                    </a:cubicBezTo>
                    <a:cubicBezTo>
                      <a:pt x="689" y="846"/>
                      <a:pt x="679" y="845"/>
                      <a:pt x="670" y="843"/>
                    </a:cubicBezTo>
                    <a:cubicBezTo>
                      <a:pt x="662" y="841"/>
                      <a:pt x="653" y="838"/>
                      <a:pt x="645" y="834"/>
                    </a:cubicBezTo>
                    <a:cubicBezTo>
                      <a:pt x="636" y="831"/>
                      <a:pt x="628" y="826"/>
                      <a:pt x="621" y="821"/>
                    </a:cubicBezTo>
                    <a:cubicBezTo>
                      <a:pt x="614" y="816"/>
                      <a:pt x="607" y="810"/>
                      <a:pt x="601" y="804"/>
                    </a:cubicBezTo>
                    <a:cubicBezTo>
                      <a:pt x="600" y="802"/>
                      <a:pt x="598" y="801"/>
                      <a:pt x="597" y="799"/>
                    </a:cubicBezTo>
                    <a:cubicBezTo>
                      <a:pt x="595" y="797"/>
                      <a:pt x="594" y="796"/>
                      <a:pt x="593" y="794"/>
                    </a:cubicBezTo>
                    <a:cubicBezTo>
                      <a:pt x="591" y="793"/>
                      <a:pt x="590" y="791"/>
                      <a:pt x="589" y="789"/>
                    </a:cubicBezTo>
                    <a:cubicBezTo>
                      <a:pt x="588" y="788"/>
                      <a:pt x="587" y="786"/>
                      <a:pt x="585" y="784"/>
                    </a:cubicBezTo>
                    <a:cubicBezTo>
                      <a:pt x="563" y="748"/>
                      <a:pt x="563" y="748"/>
                      <a:pt x="563" y="748"/>
                    </a:cubicBezTo>
                    <a:lnTo>
                      <a:pt x="570" y="1445"/>
                    </a:lnTo>
                    <a:close/>
                  </a:path>
                </a:pathLst>
              </a:custGeom>
              <a:solidFill>
                <a:srgbClr val="00BAF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27" name="Freeform 66"/>
              <p:cNvSpPr/>
              <p:nvPr/>
            </p:nvSpPr>
            <p:spPr bwMode="auto">
              <a:xfrm>
                <a:off x="4117975" y="2470150"/>
                <a:ext cx="1331913" cy="2778125"/>
              </a:xfrm>
              <a:custGeom>
                <a:avLst/>
                <a:gdLst>
                  <a:gd name="T0" fmla="*/ 500 w 758"/>
                  <a:gd name="T1" fmla="*/ 0 h 1581"/>
                  <a:gd name="T2" fmla="*/ 496 w 758"/>
                  <a:gd name="T3" fmla="*/ 407 h 1581"/>
                  <a:gd name="T4" fmla="*/ 496 w 758"/>
                  <a:gd name="T5" fmla="*/ 420 h 1581"/>
                  <a:gd name="T6" fmla="*/ 496 w 758"/>
                  <a:gd name="T7" fmla="*/ 433 h 1581"/>
                  <a:gd name="T8" fmla="*/ 499 w 758"/>
                  <a:gd name="T9" fmla="*/ 428 h 1581"/>
                  <a:gd name="T10" fmla="*/ 504 w 758"/>
                  <a:gd name="T11" fmla="*/ 423 h 1581"/>
                  <a:gd name="T12" fmla="*/ 508 w 758"/>
                  <a:gd name="T13" fmla="*/ 418 h 1581"/>
                  <a:gd name="T14" fmla="*/ 512 w 758"/>
                  <a:gd name="T15" fmla="*/ 413 h 1581"/>
                  <a:gd name="T16" fmla="*/ 534 w 758"/>
                  <a:gd name="T17" fmla="*/ 396 h 1581"/>
                  <a:gd name="T18" fmla="*/ 558 w 758"/>
                  <a:gd name="T19" fmla="*/ 382 h 1581"/>
                  <a:gd name="T20" fmla="*/ 586 w 758"/>
                  <a:gd name="T21" fmla="*/ 373 h 1581"/>
                  <a:gd name="T22" fmla="*/ 615 w 758"/>
                  <a:gd name="T23" fmla="*/ 370 h 1581"/>
                  <a:gd name="T24" fmla="*/ 671 w 758"/>
                  <a:gd name="T25" fmla="*/ 381 h 1581"/>
                  <a:gd name="T26" fmla="*/ 716 w 758"/>
                  <a:gd name="T27" fmla="*/ 412 h 1581"/>
                  <a:gd name="T28" fmla="*/ 747 w 758"/>
                  <a:gd name="T29" fmla="*/ 457 h 1581"/>
                  <a:gd name="T30" fmla="*/ 758 w 758"/>
                  <a:gd name="T31" fmla="*/ 513 h 1581"/>
                  <a:gd name="T32" fmla="*/ 746 w 758"/>
                  <a:gd name="T33" fmla="*/ 569 h 1581"/>
                  <a:gd name="T34" fmla="*/ 715 w 758"/>
                  <a:gd name="T35" fmla="*/ 614 h 1581"/>
                  <a:gd name="T36" fmla="*/ 669 w 758"/>
                  <a:gd name="T37" fmla="*/ 645 h 1581"/>
                  <a:gd name="T38" fmla="*/ 613 w 758"/>
                  <a:gd name="T39" fmla="*/ 657 h 1581"/>
                  <a:gd name="T40" fmla="*/ 583 w 758"/>
                  <a:gd name="T41" fmla="*/ 654 h 1581"/>
                  <a:gd name="T42" fmla="*/ 556 w 758"/>
                  <a:gd name="T43" fmla="*/ 645 h 1581"/>
                  <a:gd name="T44" fmla="*/ 532 w 758"/>
                  <a:gd name="T45" fmla="*/ 632 h 1581"/>
                  <a:gd name="T46" fmla="*/ 510 w 758"/>
                  <a:gd name="T47" fmla="*/ 614 h 1581"/>
                  <a:gd name="T48" fmla="*/ 506 w 758"/>
                  <a:gd name="T49" fmla="*/ 609 h 1581"/>
                  <a:gd name="T50" fmla="*/ 502 w 758"/>
                  <a:gd name="T51" fmla="*/ 604 h 1581"/>
                  <a:gd name="T52" fmla="*/ 498 w 758"/>
                  <a:gd name="T53" fmla="*/ 599 h 1581"/>
                  <a:gd name="T54" fmla="*/ 494 w 758"/>
                  <a:gd name="T55" fmla="*/ 594 h 1581"/>
                  <a:gd name="T56" fmla="*/ 494 w 758"/>
                  <a:gd name="T57" fmla="*/ 608 h 1581"/>
                  <a:gd name="T58" fmla="*/ 494 w 758"/>
                  <a:gd name="T59" fmla="*/ 620 h 1581"/>
                  <a:gd name="T60" fmla="*/ 485 w 758"/>
                  <a:gd name="T61" fmla="*/ 1581 h 1581"/>
                  <a:gd name="T62" fmla="*/ 453 w 758"/>
                  <a:gd name="T63" fmla="*/ 1503 h 1581"/>
                  <a:gd name="T64" fmla="*/ 432 w 758"/>
                  <a:gd name="T65" fmla="*/ 1417 h 1581"/>
                  <a:gd name="T66" fmla="*/ 420 w 758"/>
                  <a:gd name="T67" fmla="*/ 1344 h 1581"/>
                  <a:gd name="T68" fmla="*/ 415 w 758"/>
                  <a:gd name="T69" fmla="*/ 1303 h 1581"/>
                  <a:gd name="T70" fmla="*/ 415 w 758"/>
                  <a:gd name="T71" fmla="*/ 1302 h 1581"/>
                  <a:gd name="T72" fmla="*/ 414 w 758"/>
                  <a:gd name="T73" fmla="*/ 1300 h 1581"/>
                  <a:gd name="T74" fmla="*/ 414 w 758"/>
                  <a:gd name="T75" fmla="*/ 1299 h 1581"/>
                  <a:gd name="T76" fmla="*/ 414 w 758"/>
                  <a:gd name="T77" fmla="*/ 1298 h 1581"/>
                  <a:gd name="T78" fmla="*/ 405 w 758"/>
                  <a:gd name="T79" fmla="*/ 1245 h 1581"/>
                  <a:gd name="T80" fmla="*/ 396 w 758"/>
                  <a:gd name="T81" fmla="*/ 1185 h 1581"/>
                  <a:gd name="T82" fmla="*/ 384 w 758"/>
                  <a:gd name="T83" fmla="*/ 1122 h 1581"/>
                  <a:gd name="T84" fmla="*/ 367 w 758"/>
                  <a:gd name="T85" fmla="*/ 1063 h 1581"/>
                  <a:gd name="T86" fmla="*/ 338 w 758"/>
                  <a:gd name="T87" fmla="*/ 1026 h 1581"/>
                  <a:gd name="T88" fmla="*/ 288 w 758"/>
                  <a:gd name="T89" fmla="*/ 986 h 1581"/>
                  <a:gd name="T90" fmla="*/ 235 w 758"/>
                  <a:gd name="T91" fmla="*/ 949 h 1581"/>
                  <a:gd name="T92" fmla="*/ 194 w 758"/>
                  <a:gd name="T93" fmla="*/ 923 h 1581"/>
                  <a:gd name="T94" fmla="*/ 79 w 758"/>
                  <a:gd name="T95" fmla="*/ 838 h 1581"/>
                  <a:gd name="T96" fmla="*/ 21 w 758"/>
                  <a:gd name="T97" fmla="*/ 748 h 1581"/>
                  <a:gd name="T98" fmla="*/ 2 w 758"/>
                  <a:gd name="T99" fmla="*/ 614 h 1581"/>
                  <a:gd name="T100" fmla="*/ 3 w 758"/>
                  <a:gd name="T101" fmla="*/ 392 h 1581"/>
                  <a:gd name="T102" fmla="*/ 79 w 758"/>
                  <a:gd name="T103" fmla="*/ 170 h 1581"/>
                  <a:gd name="T104" fmla="*/ 241 w 758"/>
                  <a:gd name="T105" fmla="*/ 54 h 1581"/>
                  <a:gd name="T106" fmla="*/ 405 w 758"/>
                  <a:gd name="T107" fmla="*/ 9 h 1581"/>
                  <a:gd name="T108" fmla="*/ 491 w 758"/>
                  <a:gd name="T109" fmla="*/ 1 h 1581"/>
                  <a:gd name="T110" fmla="*/ 491 w 758"/>
                  <a:gd name="T111" fmla="*/ 1 h 1581"/>
                  <a:gd name="T112" fmla="*/ 493 w 758"/>
                  <a:gd name="T113" fmla="*/ 1 h 1581"/>
                  <a:gd name="T114" fmla="*/ 496 w 758"/>
                  <a:gd name="T115" fmla="*/ 0 h 1581"/>
                  <a:gd name="T116" fmla="*/ 500 w 758"/>
                  <a:gd name="T117" fmla="*/ 0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8" h="1581">
                    <a:moveTo>
                      <a:pt x="500" y="0"/>
                    </a:moveTo>
                    <a:cubicBezTo>
                      <a:pt x="496" y="407"/>
                      <a:pt x="496" y="407"/>
                      <a:pt x="496" y="407"/>
                    </a:cubicBezTo>
                    <a:cubicBezTo>
                      <a:pt x="496" y="420"/>
                      <a:pt x="496" y="420"/>
                      <a:pt x="496" y="420"/>
                    </a:cubicBezTo>
                    <a:cubicBezTo>
                      <a:pt x="496" y="433"/>
                      <a:pt x="496" y="433"/>
                      <a:pt x="496" y="433"/>
                    </a:cubicBezTo>
                    <a:cubicBezTo>
                      <a:pt x="497" y="432"/>
                      <a:pt x="498" y="430"/>
                      <a:pt x="499" y="428"/>
                    </a:cubicBezTo>
                    <a:cubicBezTo>
                      <a:pt x="501" y="426"/>
                      <a:pt x="502" y="425"/>
                      <a:pt x="504" y="423"/>
                    </a:cubicBezTo>
                    <a:cubicBezTo>
                      <a:pt x="505" y="421"/>
                      <a:pt x="506" y="420"/>
                      <a:pt x="508" y="418"/>
                    </a:cubicBezTo>
                    <a:cubicBezTo>
                      <a:pt x="509" y="417"/>
                      <a:pt x="511" y="415"/>
                      <a:pt x="512" y="413"/>
                    </a:cubicBezTo>
                    <a:cubicBezTo>
                      <a:pt x="519" y="407"/>
                      <a:pt x="526" y="401"/>
                      <a:pt x="534" y="396"/>
                    </a:cubicBezTo>
                    <a:cubicBezTo>
                      <a:pt x="542" y="390"/>
                      <a:pt x="550" y="386"/>
                      <a:pt x="558" y="382"/>
                    </a:cubicBezTo>
                    <a:cubicBezTo>
                      <a:pt x="567" y="378"/>
                      <a:pt x="576" y="375"/>
                      <a:pt x="586" y="373"/>
                    </a:cubicBezTo>
                    <a:cubicBezTo>
                      <a:pt x="595" y="371"/>
                      <a:pt x="605" y="370"/>
                      <a:pt x="615" y="370"/>
                    </a:cubicBezTo>
                    <a:cubicBezTo>
                      <a:pt x="635" y="370"/>
                      <a:pt x="653" y="374"/>
                      <a:pt x="671" y="381"/>
                    </a:cubicBezTo>
                    <a:cubicBezTo>
                      <a:pt x="688" y="389"/>
                      <a:pt x="703" y="399"/>
                      <a:pt x="716" y="412"/>
                    </a:cubicBezTo>
                    <a:cubicBezTo>
                      <a:pt x="729" y="425"/>
                      <a:pt x="739" y="440"/>
                      <a:pt x="747" y="457"/>
                    </a:cubicBezTo>
                    <a:cubicBezTo>
                      <a:pt x="754" y="474"/>
                      <a:pt x="758" y="493"/>
                      <a:pt x="758" y="513"/>
                    </a:cubicBezTo>
                    <a:cubicBezTo>
                      <a:pt x="757" y="533"/>
                      <a:pt x="753" y="552"/>
                      <a:pt x="746" y="569"/>
                    </a:cubicBezTo>
                    <a:cubicBezTo>
                      <a:pt x="739" y="586"/>
                      <a:pt x="728" y="601"/>
                      <a:pt x="715" y="614"/>
                    </a:cubicBezTo>
                    <a:cubicBezTo>
                      <a:pt x="702" y="627"/>
                      <a:pt x="686" y="638"/>
                      <a:pt x="669" y="645"/>
                    </a:cubicBezTo>
                    <a:cubicBezTo>
                      <a:pt x="652" y="653"/>
                      <a:pt x="633" y="657"/>
                      <a:pt x="613" y="657"/>
                    </a:cubicBezTo>
                    <a:cubicBezTo>
                      <a:pt x="603" y="657"/>
                      <a:pt x="593" y="656"/>
                      <a:pt x="583" y="654"/>
                    </a:cubicBezTo>
                    <a:cubicBezTo>
                      <a:pt x="574" y="652"/>
                      <a:pt x="565" y="649"/>
                      <a:pt x="556" y="645"/>
                    </a:cubicBezTo>
                    <a:cubicBezTo>
                      <a:pt x="548" y="642"/>
                      <a:pt x="539" y="637"/>
                      <a:pt x="532" y="632"/>
                    </a:cubicBezTo>
                    <a:cubicBezTo>
                      <a:pt x="524" y="627"/>
                      <a:pt x="517" y="621"/>
                      <a:pt x="510" y="614"/>
                    </a:cubicBezTo>
                    <a:cubicBezTo>
                      <a:pt x="509" y="612"/>
                      <a:pt x="507" y="611"/>
                      <a:pt x="506" y="609"/>
                    </a:cubicBezTo>
                    <a:cubicBezTo>
                      <a:pt x="505" y="608"/>
                      <a:pt x="503" y="606"/>
                      <a:pt x="502" y="604"/>
                    </a:cubicBezTo>
                    <a:cubicBezTo>
                      <a:pt x="500" y="603"/>
                      <a:pt x="499" y="601"/>
                      <a:pt x="498" y="599"/>
                    </a:cubicBezTo>
                    <a:cubicBezTo>
                      <a:pt x="497" y="598"/>
                      <a:pt x="495" y="596"/>
                      <a:pt x="494" y="594"/>
                    </a:cubicBezTo>
                    <a:cubicBezTo>
                      <a:pt x="494" y="608"/>
                      <a:pt x="494" y="608"/>
                      <a:pt x="494" y="608"/>
                    </a:cubicBezTo>
                    <a:cubicBezTo>
                      <a:pt x="494" y="620"/>
                      <a:pt x="494" y="620"/>
                      <a:pt x="494" y="620"/>
                    </a:cubicBezTo>
                    <a:cubicBezTo>
                      <a:pt x="485" y="1581"/>
                      <a:pt x="485" y="1581"/>
                      <a:pt x="485" y="1581"/>
                    </a:cubicBezTo>
                    <a:cubicBezTo>
                      <a:pt x="472" y="1558"/>
                      <a:pt x="462" y="1531"/>
                      <a:pt x="453" y="1503"/>
                    </a:cubicBezTo>
                    <a:cubicBezTo>
                      <a:pt x="445" y="1474"/>
                      <a:pt x="438" y="1445"/>
                      <a:pt x="432" y="1417"/>
                    </a:cubicBezTo>
                    <a:cubicBezTo>
                      <a:pt x="427" y="1390"/>
                      <a:pt x="423" y="1364"/>
                      <a:pt x="420" y="1344"/>
                    </a:cubicBezTo>
                    <a:cubicBezTo>
                      <a:pt x="417" y="1324"/>
                      <a:pt x="415" y="1309"/>
                      <a:pt x="415" y="1303"/>
                    </a:cubicBezTo>
                    <a:cubicBezTo>
                      <a:pt x="415" y="1303"/>
                      <a:pt x="415" y="1302"/>
                      <a:pt x="415" y="1302"/>
                    </a:cubicBezTo>
                    <a:cubicBezTo>
                      <a:pt x="415" y="1301"/>
                      <a:pt x="415" y="1301"/>
                      <a:pt x="414" y="1300"/>
                    </a:cubicBezTo>
                    <a:cubicBezTo>
                      <a:pt x="414" y="1300"/>
                      <a:pt x="414" y="1300"/>
                      <a:pt x="414" y="1299"/>
                    </a:cubicBezTo>
                    <a:cubicBezTo>
                      <a:pt x="414" y="1299"/>
                      <a:pt x="414" y="1298"/>
                      <a:pt x="414" y="1298"/>
                    </a:cubicBezTo>
                    <a:cubicBezTo>
                      <a:pt x="411" y="1282"/>
                      <a:pt x="408" y="1264"/>
                      <a:pt x="405" y="1245"/>
                    </a:cubicBezTo>
                    <a:cubicBezTo>
                      <a:pt x="403" y="1226"/>
                      <a:pt x="400" y="1206"/>
                      <a:pt x="396" y="1185"/>
                    </a:cubicBezTo>
                    <a:cubicBezTo>
                      <a:pt x="393" y="1164"/>
                      <a:pt x="389" y="1143"/>
                      <a:pt x="384" y="1122"/>
                    </a:cubicBezTo>
                    <a:cubicBezTo>
                      <a:pt x="380" y="1102"/>
                      <a:pt x="374" y="1081"/>
                      <a:pt x="367" y="1063"/>
                    </a:cubicBezTo>
                    <a:cubicBezTo>
                      <a:pt x="363" y="1052"/>
                      <a:pt x="352" y="1040"/>
                      <a:pt x="338" y="1026"/>
                    </a:cubicBezTo>
                    <a:cubicBezTo>
                      <a:pt x="324" y="1013"/>
                      <a:pt x="307" y="999"/>
                      <a:pt x="288" y="986"/>
                    </a:cubicBezTo>
                    <a:cubicBezTo>
                      <a:pt x="270" y="973"/>
                      <a:pt x="251" y="960"/>
                      <a:pt x="235" y="949"/>
                    </a:cubicBezTo>
                    <a:cubicBezTo>
                      <a:pt x="218" y="938"/>
                      <a:pt x="204" y="929"/>
                      <a:pt x="194" y="923"/>
                    </a:cubicBezTo>
                    <a:cubicBezTo>
                      <a:pt x="144" y="891"/>
                      <a:pt x="107" y="864"/>
                      <a:pt x="79" y="838"/>
                    </a:cubicBezTo>
                    <a:cubicBezTo>
                      <a:pt x="51" y="811"/>
                      <a:pt x="33" y="784"/>
                      <a:pt x="21" y="748"/>
                    </a:cubicBezTo>
                    <a:cubicBezTo>
                      <a:pt x="9" y="714"/>
                      <a:pt x="4" y="671"/>
                      <a:pt x="2" y="614"/>
                    </a:cubicBezTo>
                    <a:cubicBezTo>
                      <a:pt x="0" y="557"/>
                      <a:pt x="2" y="485"/>
                      <a:pt x="3" y="392"/>
                    </a:cubicBezTo>
                    <a:cubicBezTo>
                      <a:pt x="5" y="297"/>
                      <a:pt x="35" y="225"/>
                      <a:pt x="79" y="170"/>
                    </a:cubicBezTo>
                    <a:cubicBezTo>
                      <a:pt x="123" y="116"/>
                      <a:pt x="182" y="79"/>
                      <a:pt x="241" y="54"/>
                    </a:cubicBezTo>
                    <a:cubicBezTo>
                      <a:pt x="300" y="29"/>
                      <a:pt x="359" y="16"/>
                      <a:pt x="405" y="9"/>
                    </a:cubicBezTo>
                    <a:cubicBezTo>
                      <a:pt x="452" y="2"/>
                      <a:pt x="485" y="1"/>
                      <a:pt x="491" y="1"/>
                    </a:cubicBezTo>
                    <a:cubicBezTo>
                      <a:pt x="491" y="1"/>
                      <a:pt x="491" y="1"/>
                      <a:pt x="491" y="1"/>
                    </a:cubicBezTo>
                    <a:cubicBezTo>
                      <a:pt x="492" y="1"/>
                      <a:pt x="492" y="1"/>
                      <a:pt x="493" y="1"/>
                    </a:cubicBezTo>
                    <a:cubicBezTo>
                      <a:pt x="494" y="1"/>
                      <a:pt x="495" y="1"/>
                      <a:pt x="496" y="0"/>
                    </a:cubicBezTo>
                    <a:cubicBezTo>
                      <a:pt x="497" y="0"/>
                      <a:pt x="498" y="0"/>
                      <a:pt x="500" y="0"/>
                    </a:cubicBezTo>
                    <a:close/>
                  </a:path>
                </a:pathLst>
              </a:custGeom>
              <a:solidFill>
                <a:srgbClr val="E1FAF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28" name="Freeform 67"/>
              <p:cNvSpPr/>
              <p:nvPr/>
            </p:nvSpPr>
            <p:spPr bwMode="auto">
              <a:xfrm>
                <a:off x="4140200" y="2493963"/>
                <a:ext cx="1285875" cy="2652713"/>
              </a:xfrm>
              <a:custGeom>
                <a:avLst/>
                <a:gdLst>
                  <a:gd name="T0" fmla="*/ 461 w 733"/>
                  <a:gd name="T1" fmla="*/ 1510 h 1510"/>
                  <a:gd name="T2" fmla="*/ 453 w 733"/>
                  <a:gd name="T3" fmla="*/ 1486 h 1510"/>
                  <a:gd name="T4" fmla="*/ 432 w 733"/>
                  <a:gd name="T5" fmla="*/ 1402 h 1510"/>
                  <a:gd name="T6" fmla="*/ 420 w 733"/>
                  <a:gd name="T7" fmla="*/ 1329 h 1510"/>
                  <a:gd name="T8" fmla="*/ 415 w 733"/>
                  <a:gd name="T9" fmla="*/ 1289 h 1510"/>
                  <a:gd name="T10" fmla="*/ 414 w 733"/>
                  <a:gd name="T11" fmla="*/ 1283 h 1510"/>
                  <a:gd name="T12" fmla="*/ 405 w 733"/>
                  <a:gd name="T13" fmla="*/ 1231 h 1510"/>
                  <a:gd name="T14" fmla="*/ 404 w 733"/>
                  <a:gd name="T15" fmla="*/ 1217 h 1510"/>
                  <a:gd name="T16" fmla="*/ 397 w 733"/>
                  <a:gd name="T17" fmla="*/ 1170 h 1510"/>
                  <a:gd name="T18" fmla="*/ 384 w 733"/>
                  <a:gd name="T19" fmla="*/ 1107 h 1510"/>
                  <a:gd name="T20" fmla="*/ 366 w 733"/>
                  <a:gd name="T21" fmla="*/ 1045 h 1510"/>
                  <a:gd name="T22" fmla="*/ 335 w 733"/>
                  <a:gd name="T23" fmla="*/ 1005 h 1510"/>
                  <a:gd name="T24" fmla="*/ 284 w 733"/>
                  <a:gd name="T25" fmla="*/ 963 h 1510"/>
                  <a:gd name="T26" fmla="*/ 229 w 733"/>
                  <a:gd name="T27" fmla="*/ 926 h 1510"/>
                  <a:gd name="T28" fmla="*/ 201 w 733"/>
                  <a:gd name="T29" fmla="*/ 907 h 1510"/>
                  <a:gd name="T30" fmla="*/ 189 w 733"/>
                  <a:gd name="T31" fmla="*/ 900 h 1510"/>
                  <a:gd name="T32" fmla="*/ 75 w 733"/>
                  <a:gd name="T33" fmla="*/ 816 h 1510"/>
                  <a:gd name="T34" fmla="*/ 21 w 733"/>
                  <a:gd name="T35" fmla="*/ 732 h 1510"/>
                  <a:gd name="T36" fmla="*/ 2 w 733"/>
                  <a:gd name="T37" fmla="*/ 600 h 1510"/>
                  <a:gd name="T38" fmla="*/ 3 w 733"/>
                  <a:gd name="T39" fmla="*/ 391 h 1510"/>
                  <a:gd name="T40" fmla="*/ 4 w 733"/>
                  <a:gd name="T41" fmla="*/ 379 h 1510"/>
                  <a:gd name="T42" fmla="*/ 77 w 733"/>
                  <a:gd name="T43" fmla="*/ 165 h 1510"/>
                  <a:gd name="T44" fmla="*/ 233 w 733"/>
                  <a:gd name="T45" fmla="*/ 52 h 1510"/>
                  <a:gd name="T46" fmla="*/ 395 w 733"/>
                  <a:gd name="T47" fmla="*/ 8 h 1510"/>
                  <a:gd name="T48" fmla="*/ 475 w 733"/>
                  <a:gd name="T49" fmla="*/ 0 h 1510"/>
                  <a:gd name="T50" fmla="*/ 471 w 733"/>
                  <a:gd name="T51" fmla="*/ 460 h 1510"/>
                  <a:gd name="T52" fmla="*/ 494 w 733"/>
                  <a:gd name="T53" fmla="*/ 427 h 1510"/>
                  <a:gd name="T54" fmla="*/ 497 w 733"/>
                  <a:gd name="T55" fmla="*/ 423 h 1510"/>
                  <a:gd name="T56" fmla="*/ 501 w 733"/>
                  <a:gd name="T57" fmla="*/ 418 h 1510"/>
                  <a:gd name="T58" fmla="*/ 505 w 733"/>
                  <a:gd name="T59" fmla="*/ 413 h 1510"/>
                  <a:gd name="T60" fmla="*/ 509 w 733"/>
                  <a:gd name="T61" fmla="*/ 409 h 1510"/>
                  <a:gd name="T62" fmla="*/ 529 w 733"/>
                  <a:gd name="T63" fmla="*/ 393 h 1510"/>
                  <a:gd name="T64" fmla="*/ 551 w 733"/>
                  <a:gd name="T65" fmla="*/ 380 h 1510"/>
                  <a:gd name="T66" fmla="*/ 576 w 733"/>
                  <a:gd name="T67" fmla="*/ 372 h 1510"/>
                  <a:gd name="T68" fmla="*/ 603 w 733"/>
                  <a:gd name="T69" fmla="*/ 370 h 1510"/>
                  <a:gd name="T70" fmla="*/ 654 w 733"/>
                  <a:gd name="T71" fmla="*/ 380 h 1510"/>
                  <a:gd name="T72" fmla="*/ 695 w 733"/>
                  <a:gd name="T73" fmla="*/ 408 h 1510"/>
                  <a:gd name="T74" fmla="*/ 723 w 733"/>
                  <a:gd name="T75" fmla="*/ 449 h 1510"/>
                  <a:gd name="T76" fmla="*/ 733 w 733"/>
                  <a:gd name="T77" fmla="*/ 500 h 1510"/>
                  <a:gd name="T78" fmla="*/ 723 w 733"/>
                  <a:gd name="T79" fmla="*/ 551 h 1510"/>
                  <a:gd name="T80" fmla="*/ 694 w 733"/>
                  <a:gd name="T81" fmla="*/ 593 h 1510"/>
                  <a:gd name="T82" fmla="*/ 652 w 733"/>
                  <a:gd name="T83" fmla="*/ 621 h 1510"/>
                  <a:gd name="T84" fmla="*/ 601 w 733"/>
                  <a:gd name="T85" fmla="*/ 632 h 1510"/>
                  <a:gd name="T86" fmla="*/ 574 w 733"/>
                  <a:gd name="T87" fmla="*/ 629 h 1510"/>
                  <a:gd name="T88" fmla="*/ 549 w 733"/>
                  <a:gd name="T89" fmla="*/ 621 h 1510"/>
                  <a:gd name="T90" fmla="*/ 527 w 733"/>
                  <a:gd name="T91" fmla="*/ 609 h 1510"/>
                  <a:gd name="T92" fmla="*/ 507 w 733"/>
                  <a:gd name="T93" fmla="*/ 592 h 1510"/>
                  <a:gd name="T94" fmla="*/ 503 w 733"/>
                  <a:gd name="T95" fmla="*/ 588 h 1510"/>
                  <a:gd name="T96" fmla="*/ 499 w 733"/>
                  <a:gd name="T97" fmla="*/ 584 h 1510"/>
                  <a:gd name="T98" fmla="*/ 496 w 733"/>
                  <a:gd name="T99" fmla="*/ 579 h 1510"/>
                  <a:gd name="T100" fmla="*/ 492 w 733"/>
                  <a:gd name="T101" fmla="*/ 574 h 1510"/>
                  <a:gd name="T102" fmla="*/ 470 w 733"/>
                  <a:gd name="T103" fmla="*/ 542 h 1510"/>
                  <a:gd name="T104" fmla="*/ 461 w 733"/>
                  <a:gd name="T105" fmla="*/ 151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3" h="1510">
                    <a:moveTo>
                      <a:pt x="461" y="1510"/>
                    </a:moveTo>
                    <a:cubicBezTo>
                      <a:pt x="458" y="1502"/>
                      <a:pt x="456" y="1494"/>
                      <a:pt x="453" y="1486"/>
                    </a:cubicBezTo>
                    <a:cubicBezTo>
                      <a:pt x="445" y="1461"/>
                      <a:pt x="438" y="1433"/>
                      <a:pt x="432" y="1402"/>
                    </a:cubicBezTo>
                    <a:cubicBezTo>
                      <a:pt x="428" y="1379"/>
                      <a:pt x="423" y="1354"/>
                      <a:pt x="420" y="1329"/>
                    </a:cubicBezTo>
                    <a:cubicBezTo>
                      <a:pt x="417" y="1310"/>
                      <a:pt x="416" y="1295"/>
                      <a:pt x="415" y="1289"/>
                    </a:cubicBezTo>
                    <a:cubicBezTo>
                      <a:pt x="414" y="1283"/>
                      <a:pt x="414" y="1283"/>
                      <a:pt x="414" y="1283"/>
                    </a:cubicBezTo>
                    <a:cubicBezTo>
                      <a:pt x="411" y="1268"/>
                      <a:pt x="408" y="1251"/>
                      <a:pt x="405" y="1231"/>
                    </a:cubicBezTo>
                    <a:cubicBezTo>
                      <a:pt x="404" y="1217"/>
                      <a:pt x="404" y="1217"/>
                      <a:pt x="404" y="1217"/>
                    </a:cubicBezTo>
                    <a:cubicBezTo>
                      <a:pt x="401" y="1202"/>
                      <a:pt x="399" y="1186"/>
                      <a:pt x="397" y="1170"/>
                    </a:cubicBezTo>
                    <a:cubicBezTo>
                      <a:pt x="393" y="1146"/>
                      <a:pt x="389" y="1125"/>
                      <a:pt x="384" y="1107"/>
                    </a:cubicBezTo>
                    <a:cubicBezTo>
                      <a:pt x="379" y="1083"/>
                      <a:pt x="373" y="1063"/>
                      <a:pt x="366" y="1045"/>
                    </a:cubicBezTo>
                    <a:cubicBezTo>
                      <a:pt x="362" y="1034"/>
                      <a:pt x="351" y="1020"/>
                      <a:pt x="335" y="1005"/>
                    </a:cubicBezTo>
                    <a:cubicBezTo>
                      <a:pt x="322" y="992"/>
                      <a:pt x="304" y="979"/>
                      <a:pt x="284" y="963"/>
                    </a:cubicBezTo>
                    <a:cubicBezTo>
                      <a:pt x="268" y="952"/>
                      <a:pt x="250" y="940"/>
                      <a:pt x="229" y="926"/>
                    </a:cubicBezTo>
                    <a:cubicBezTo>
                      <a:pt x="219" y="919"/>
                      <a:pt x="209" y="913"/>
                      <a:pt x="201" y="907"/>
                    </a:cubicBezTo>
                    <a:cubicBezTo>
                      <a:pt x="189" y="900"/>
                      <a:pt x="189" y="900"/>
                      <a:pt x="189" y="900"/>
                    </a:cubicBezTo>
                    <a:cubicBezTo>
                      <a:pt x="141" y="868"/>
                      <a:pt x="103" y="842"/>
                      <a:pt x="75" y="816"/>
                    </a:cubicBezTo>
                    <a:cubicBezTo>
                      <a:pt x="48" y="790"/>
                      <a:pt x="31" y="764"/>
                      <a:pt x="21" y="732"/>
                    </a:cubicBezTo>
                    <a:cubicBezTo>
                      <a:pt x="10" y="700"/>
                      <a:pt x="4" y="659"/>
                      <a:pt x="2" y="600"/>
                    </a:cubicBezTo>
                    <a:cubicBezTo>
                      <a:pt x="0" y="546"/>
                      <a:pt x="2" y="478"/>
                      <a:pt x="3" y="391"/>
                    </a:cubicBezTo>
                    <a:cubicBezTo>
                      <a:pt x="4" y="379"/>
                      <a:pt x="4" y="379"/>
                      <a:pt x="4" y="379"/>
                    </a:cubicBezTo>
                    <a:cubicBezTo>
                      <a:pt x="5" y="295"/>
                      <a:pt x="30" y="223"/>
                      <a:pt x="77" y="165"/>
                    </a:cubicBezTo>
                    <a:cubicBezTo>
                      <a:pt x="114" y="118"/>
                      <a:pt x="167" y="80"/>
                      <a:pt x="233" y="52"/>
                    </a:cubicBezTo>
                    <a:cubicBezTo>
                      <a:pt x="282" y="32"/>
                      <a:pt x="336" y="17"/>
                      <a:pt x="395" y="8"/>
                    </a:cubicBezTo>
                    <a:cubicBezTo>
                      <a:pt x="433" y="2"/>
                      <a:pt x="462" y="1"/>
                      <a:pt x="475" y="0"/>
                    </a:cubicBezTo>
                    <a:cubicBezTo>
                      <a:pt x="471" y="460"/>
                      <a:pt x="471" y="460"/>
                      <a:pt x="471" y="460"/>
                    </a:cubicBezTo>
                    <a:cubicBezTo>
                      <a:pt x="494" y="427"/>
                      <a:pt x="494" y="427"/>
                      <a:pt x="494" y="427"/>
                    </a:cubicBezTo>
                    <a:cubicBezTo>
                      <a:pt x="495" y="426"/>
                      <a:pt x="496" y="424"/>
                      <a:pt x="497" y="423"/>
                    </a:cubicBezTo>
                    <a:cubicBezTo>
                      <a:pt x="498" y="421"/>
                      <a:pt x="500" y="419"/>
                      <a:pt x="501" y="418"/>
                    </a:cubicBezTo>
                    <a:cubicBezTo>
                      <a:pt x="502" y="416"/>
                      <a:pt x="503" y="415"/>
                      <a:pt x="505" y="413"/>
                    </a:cubicBezTo>
                    <a:cubicBezTo>
                      <a:pt x="506" y="412"/>
                      <a:pt x="507" y="411"/>
                      <a:pt x="509" y="409"/>
                    </a:cubicBezTo>
                    <a:cubicBezTo>
                      <a:pt x="515" y="403"/>
                      <a:pt x="522" y="397"/>
                      <a:pt x="529" y="393"/>
                    </a:cubicBezTo>
                    <a:cubicBezTo>
                      <a:pt x="536" y="388"/>
                      <a:pt x="543" y="384"/>
                      <a:pt x="551" y="380"/>
                    </a:cubicBezTo>
                    <a:cubicBezTo>
                      <a:pt x="559" y="377"/>
                      <a:pt x="568" y="374"/>
                      <a:pt x="576" y="372"/>
                    </a:cubicBezTo>
                    <a:cubicBezTo>
                      <a:pt x="585" y="371"/>
                      <a:pt x="594" y="370"/>
                      <a:pt x="603" y="370"/>
                    </a:cubicBezTo>
                    <a:cubicBezTo>
                      <a:pt x="621" y="370"/>
                      <a:pt x="638" y="373"/>
                      <a:pt x="654" y="380"/>
                    </a:cubicBezTo>
                    <a:cubicBezTo>
                      <a:pt x="669" y="386"/>
                      <a:pt x="683" y="396"/>
                      <a:pt x="695" y="408"/>
                    </a:cubicBezTo>
                    <a:cubicBezTo>
                      <a:pt x="707" y="419"/>
                      <a:pt x="717" y="433"/>
                      <a:pt x="723" y="449"/>
                    </a:cubicBezTo>
                    <a:cubicBezTo>
                      <a:pt x="730" y="465"/>
                      <a:pt x="733" y="482"/>
                      <a:pt x="733" y="500"/>
                    </a:cubicBezTo>
                    <a:cubicBezTo>
                      <a:pt x="733" y="517"/>
                      <a:pt x="730" y="535"/>
                      <a:pt x="723" y="551"/>
                    </a:cubicBezTo>
                    <a:cubicBezTo>
                      <a:pt x="716" y="567"/>
                      <a:pt x="706" y="581"/>
                      <a:pt x="694" y="593"/>
                    </a:cubicBezTo>
                    <a:cubicBezTo>
                      <a:pt x="682" y="605"/>
                      <a:pt x="668" y="614"/>
                      <a:pt x="652" y="621"/>
                    </a:cubicBezTo>
                    <a:cubicBezTo>
                      <a:pt x="636" y="628"/>
                      <a:pt x="618" y="632"/>
                      <a:pt x="601" y="632"/>
                    </a:cubicBezTo>
                    <a:cubicBezTo>
                      <a:pt x="591" y="632"/>
                      <a:pt x="583" y="631"/>
                      <a:pt x="574" y="629"/>
                    </a:cubicBezTo>
                    <a:cubicBezTo>
                      <a:pt x="565" y="627"/>
                      <a:pt x="557" y="625"/>
                      <a:pt x="549" y="621"/>
                    </a:cubicBezTo>
                    <a:cubicBezTo>
                      <a:pt x="541" y="618"/>
                      <a:pt x="534" y="614"/>
                      <a:pt x="527" y="609"/>
                    </a:cubicBezTo>
                    <a:cubicBezTo>
                      <a:pt x="520" y="604"/>
                      <a:pt x="513" y="599"/>
                      <a:pt x="507" y="592"/>
                    </a:cubicBezTo>
                    <a:cubicBezTo>
                      <a:pt x="506" y="591"/>
                      <a:pt x="504" y="590"/>
                      <a:pt x="503" y="588"/>
                    </a:cubicBezTo>
                    <a:cubicBezTo>
                      <a:pt x="502" y="587"/>
                      <a:pt x="500" y="585"/>
                      <a:pt x="499" y="584"/>
                    </a:cubicBezTo>
                    <a:cubicBezTo>
                      <a:pt x="498" y="582"/>
                      <a:pt x="497" y="581"/>
                      <a:pt x="496" y="579"/>
                    </a:cubicBezTo>
                    <a:cubicBezTo>
                      <a:pt x="494" y="577"/>
                      <a:pt x="493" y="576"/>
                      <a:pt x="492" y="574"/>
                    </a:cubicBezTo>
                    <a:cubicBezTo>
                      <a:pt x="470" y="542"/>
                      <a:pt x="470" y="542"/>
                      <a:pt x="470" y="542"/>
                    </a:cubicBezTo>
                    <a:lnTo>
                      <a:pt x="461" y="1510"/>
                    </a:lnTo>
                    <a:close/>
                  </a:path>
                </a:pathLst>
              </a:custGeom>
              <a:solidFill>
                <a:srgbClr val="89C6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29" name="Freeform 68"/>
              <p:cNvSpPr/>
              <p:nvPr/>
            </p:nvSpPr>
            <p:spPr bwMode="auto">
              <a:xfrm>
                <a:off x="7112000" y="1792288"/>
                <a:ext cx="1106488" cy="3149600"/>
              </a:xfrm>
              <a:custGeom>
                <a:avLst/>
                <a:gdLst>
                  <a:gd name="T0" fmla="*/ 327 w 630"/>
                  <a:gd name="T1" fmla="*/ 0 h 1793"/>
                  <a:gd name="T2" fmla="*/ 343 w 630"/>
                  <a:gd name="T3" fmla="*/ 1 h 1793"/>
                  <a:gd name="T4" fmla="*/ 358 w 630"/>
                  <a:gd name="T5" fmla="*/ 7 h 1793"/>
                  <a:gd name="T6" fmla="*/ 370 w 630"/>
                  <a:gd name="T7" fmla="*/ 16 h 1793"/>
                  <a:gd name="T8" fmla="*/ 380 w 630"/>
                  <a:gd name="T9" fmla="*/ 29 h 1793"/>
                  <a:gd name="T10" fmla="*/ 408 w 630"/>
                  <a:gd name="T11" fmla="*/ 94 h 1793"/>
                  <a:gd name="T12" fmla="*/ 433 w 630"/>
                  <a:gd name="T13" fmla="*/ 210 h 1793"/>
                  <a:gd name="T14" fmla="*/ 455 w 630"/>
                  <a:gd name="T15" fmla="*/ 398 h 1793"/>
                  <a:gd name="T16" fmla="*/ 471 w 630"/>
                  <a:gd name="T17" fmla="*/ 678 h 1793"/>
                  <a:gd name="T18" fmla="*/ 515 w 630"/>
                  <a:gd name="T19" fmla="*/ 678 h 1793"/>
                  <a:gd name="T20" fmla="*/ 557 w 630"/>
                  <a:gd name="T21" fmla="*/ 686 h 1793"/>
                  <a:gd name="T22" fmla="*/ 592 w 630"/>
                  <a:gd name="T23" fmla="*/ 709 h 1793"/>
                  <a:gd name="T24" fmla="*/ 616 w 630"/>
                  <a:gd name="T25" fmla="*/ 743 h 1793"/>
                  <a:gd name="T26" fmla="*/ 625 w 630"/>
                  <a:gd name="T27" fmla="*/ 784 h 1793"/>
                  <a:gd name="T28" fmla="*/ 629 w 630"/>
                  <a:gd name="T29" fmla="*/ 987 h 1793"/>
                  <a:gd name="T30" fmla="*/ 622 w 630"/>
                  <a:gd name="T31" fmla="*/ 1029 h 1793"/>
                  <a:gd name="T32" fmla="*/ 599 w 630"/>
                  <a:gd name="T33" fmla="*/ 1063 h 1793"/>
                  <a:gd name="T34" fmla="*/ 565 w 630"/>
                  <a:gd name="T35" fmla="*/ 1086 h 1793"/>
                  <a:gd name="T36" fmla="*/ 523 w 630"/>
                  <a:gd name="T37" fmla="*/ 1095 h 1793"/>
                  <a:gd name="T38" fmla="*/ 483 w 630"/>
                  <a:gd name="T39" fmla="*/ 1095 h 1793"/>
                  <a:gd name="T40" fmla="*/ 467 w 630"/>
                  <a:gd name="T41" fmla="*/ 1488 h 1793"/>
                  <a:gd name="T42" fmla="*/ 419 w 630"/>
                  <a:gd name="T43" fmla="*/ 1698 h 1793"/>
                  <a:gd name="T44" fmla="*/ 366 w 630"/>
                  <a:gd name="T45" fmla="*/ 1779 h 1793"/>
                  <a:gd name="T46" fmla="*/ 333 w 630"/>
                  <a:gd name="T47" fmla="*/ 1793 h 1793"/>
                  <a:gd name="T48" fmla="*/ 194 w 630"/>
                  <a:gd name="T49" fmla="*/ 1793 h 1793"/>
                  <a:gd name="T50" fmla="*/ 183 w 630"/>
                  <a:gd name="T51" fmla="*/ 1791 h 1793"/>
                  <a:gd name="T52" fmla="*/ 172 w 630"/>
                  <a:gd name="T53" fmla="*/ 1786 h 1793"/>
                  <a:gd name="T54" fmla="*/ 163 w 630"/>
                  <a:gd name="T55" fmla="*/ 1780 h 1793"/>
                  <a:gd name="T56" fmla="*/ 154 w 630"/>
                  <a:gd name="T57" fmla="*/ 1772 h 1793"/>
                  <a:gd name="T58" fmla="*/ 120 w 630"/>
                  <a:gd name="T59" fmla="*/ 1742 h 1793"/>
                  <a:gd name="T60" fmla="*/ 86 w 630"/>
                  <a:gd name="T61" fmla="*/ 1713 h 1793"/>
                  <a:gd name="T62" fmla="*/ 52 w 630"/>
                  <a:gd name="T63" fmla="*/ 1686 h 1793"/>
                  <a:gd name="T64" fmla="*/ 16 w 630"/>
                  <a:gd name="T65" fmla="*/ 1661 h 1793"/>
                  <a:gd name="T66" fmla="*/ 9 w 630"/>
                  <a:gd name="T67" fmla="*/ 1017 h 1793"/>
                  <a:gd name="T68" fmla="*/ 32 w 630"/>
                  <a:gd name="T69" fmla="*/ 1034 h 1793"/>
                  <a:gd name="T70" fmla="*/ 58 w 630"/>
                  <a:gd name="T71" fmla="*/ 1046 h 1793"/>
                  <a:gd name="T72" fmla="*/ 86 w 630"/>
                  <a:gd name="T73" fmla="*/ 1054 h 1793"/>
                  <a:gd name="T74" fmla="*/ 116 w 630"/>
                  <a:gd name="T75" fmla="*/ 1056 h 1793"/>
                  <a:gd name="T76" fmla="*/ 178 w 630"/>
                  <a:gd name="T77" fmla="*/ 1044 h 1793"/>
                  <a:gd name="T78" fmla="*/ 229 w 630"/>
                  <a:gd name="T79" fmla="*/ 1009 h 1793"/>
                  <a:gd name="T80" fmla="*/ 263 w 630"/>
                  <a:gd name="T81" fmla="*/ 958 h 1793"/>
                  <a:gd name="T82" fmla="*/ 275 w 630"/>
                  <a:gd name="T83" fmla="*/ 895 h 1793"/>
                  <a:gd name="T84" fmla="*/ 261 w 630"/>
                  <a:gd name="T85" fmla="*/ 833 h 1793"/>
                  <a:gd name="T86" fmla="*/ 226 w 630"/>
                  <a:gd name="T87" fmla="*/ 782 h 1793"/>
                  <a:gd name="T88" fmla="*/ 174 w 630"/>
                  <a:gd name="T89" fmla="*/ 748 h 1793"/>
                  <a:gd name="T90" fmla="*/ 111 w 630"/>
                  <a:gd name="T91" fmla="*/ 736 h 1793"/>
                  <a:gd name="T92" fmla="*/ 82 w 630"/>
                  <a:gd name="T93" fmla="*/ 739 h 1793"/>
                  <a:gd name="T94" fmla="*/ 54 w 630"/>
                  <a:gd name="T95" fmla="*/ 747 h 1793"/>
                  <a:gd name="T96" fmla="*/ 29 w 630"/>
                  <a:gd name="T97" fmla="*/ 759 h 1793"/>
                  <a:gd name="T98" fmla="*/ 7 w 630"/>
                  <a:gd name="T99" fmla="*/ 776 h 1793"/>
                  <a:gd name="T100" fmla="*/ 0 w 630"/>
                  <a:gd name="T101" fmla="*/ 150 h 1793"/>
                  <a:gd name="T102" fmla="*/ 63 w 630"/>
                  <a:gd name="T103" fmla="*/ 109 h 1793"/>
                  <a:gd name="T104" fmla="*/ 114 w 630"/>
                  <a:gd name="T105" fmla="*/ 71 h 1793"/>
                  <a:gd name="T106" fmla="*/ 153 w 630"/>
                  <a:gd name="T107" fmla="*/ 40 h 1793"/>
                  <a:gd name="T108" fmla="*/ 180 w 630"/>
                  <a:gd name="T109" fmla="*/ 17 h 1793"/>
                  <a:gd name="T110" fmla="*/ 188 w 630"/>
                  <a:gd name="T111" fmla="*/ 11 h 1793"/>
                  <a:gd name="T112" fmla="*/ 198 w 630"/>
                  <a:gd name="T113" fmla="*/ 6 h 1793"/>
                  <a:gd name="T114" fmla="*/ 208 w 630"/>
                  <a:gd name="T115" fmla="*/ 3 h 1793"/>
                  <a:gd name="T116" fmla="*/ 219 w 630"/>
                  <a:gd name="T117" fmla="*/ 2 h 1793"/>
                  <a:gd name="T118" fmla="*/ 243 w 630"/>
                  <a:gd name="T119" fmla="*/ 1 h 1793"/>
                  <a:gd name="T120" fmla="*/ 272 w 630"/>
                  <a:gd name="T121" fmla="*/ 1 h 1793"/>
                  <a:gd name="T122" fmla="*/ 301 w 630"/>
                  <a:gd name="T123" fmla="*/ 0 h 1793"/>
                  <a:gd name="T124" fmla="*/ 327 w 630"/>
                  <a:gd name="T125" fmla="*/ 0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 h="1793">
                    <a:moveTo>
                      <a:pt x="327" y="0"/>
                    </a:moveTo>
                    <a:cubicBezTo>
                      <a:pt x="333" y="0"/>
                      <a:pt x="338" y="0"/>
                      <a:pt x="343" y="1"/>
                    </a:cubicBezTo>
                    <a:cubicBezTo>
                      <a:pt x="348" y="3"/>
                      <a:pt x="353" y="5"/>
                      <a:pt x="358" y="7"/>
                    </a:cubicBezTo>
                    <a:cubicBezTo>
                      <a:pt x="362" y="10"/>
                      <a:pt x="367" y="13"/>
                      <a:pt x="370" y="16"/>
                    </a:cubicBezTo>
                    <a:cubicBezTo>
                      <a:pt x="374" y="20"/>
                      <a:pt x="377" y="24"/>
                      <a:pt x="380" y="29"/>
                    </a:cubicBezTo>
                    <a:cubicBezTo>
                      <a:pt x="389" y="44"/>
                      <a:pt x="399" y="65"/>
                      <a:pt x="408" y="94"/>
                    </a:cubicBezTo>
                    <a:cubicBezTo>
                      <a:pt x="417" y="123"/>
                      <a:pt x="425" y="161"/>
                      <a:pt x="433" y="210"/>
                    </a:cubicBezTo>
                    <a:cubicBezTo>
                      <a:pt x="441" y="259"/>
                      <a:pt x="448" y="321"/>
                      <a:pt x="455" y="398"/>
                    </a:cubicBezTo>
                    <a:cubicBezTo>
                      <a:pt x="461" y="474"/>
                      <a:pt x="467" y="567"/>
                      <a:pt x="471" y="678"/>
                    </a:cubicBezTo>
                    <a:cubicBezTo>
                      <a:pt x="515" y="678"/>
                      <a:pt x="515" y="678"/>
                      <a:pt x="515" y="678"/>
                    </a:cubicBezTo>
                    <a:cubicBezTo>
                      <a:pt x="530" y="678"/>
                      <a:pt x="544" y="681"/>
                      <a:pt x="557" y="686"/>
                    </a:cubicBezTo>
                    <a:cubicBezTo>
                      <a:pt x="570" y="692"/>
                      <a:pt x="582" y="699"/>
                      <a:pt x="592" y="709"/>
                    </a:cubicBezTo>
                    <a:cubicBezTo>
                      <a:pt x="602" y="719"/>
                      <a:pt x="610" y="730"/>
                      <a:pt x="616" y="743"/>
                    </a:cubicBezTo>
                    <a:cubicBezTo>
                      <a:pt x="621" y="756"/>
                      <a:pt x="625" y="770"/>
                      <a:pt x="625" y="784"/>
                    </a:cubicBezTo>
                    <a:cubicBezTo>
                      <a:pt x="629" y="987"/>
                      <a:pt x="629" y="987"/>
                      <a:pt x="629" y="987"/>
                    </a:cubicBezTo>
                    <a:cubicBezTo>
                      <a:pt x="630" y="1002"/>
                      <a:pt x="627" y="1016"/>
                      <a:pt x="622" y="1029"/>
                    </a:cubicBezTo>
                    <a:cubicBezTo>
                      <a:pt x="616" y="1042"/>
                      <a:pt x="609" y="1053"/>
                      <a:pt x="599" y="1063"/>
                    </a:cubicBezTo>
                    <a:cubicBezTo>
                      <a:pt x="590" y="1073"/>
                      <a:pt x="578" y="1081"/>
                      <a:pt x="565" y="1086"/>
                    </a:cubicBezTo>
                    <a:cubicBezTo>
                      <a:pt x="552" y="1092"/>
                      <a:pt x="538" y="1095"/>
                      <a:pt x="523" y="1095"/>
                    </a:cubicBezTo>
                    <a:cubicBezTo>
                      <a:pt x="483" y="1095"/>
                      <a:pt x="483" y="1095"/>
                      <a:pt x="483" y="1095"/>
                    </a:cubicBezTo>
                    <a:cubicBezTo>
                      <a:pt x="486" y="1263"/>
                      <a:pt x="480" y="1391"/>
                      <a:pt x="467" y="1488"/>
                    </a:cubicBezTo>
                    <a:cubicBezTo>
                      <a:pt x="455" y="1586"/>
                      <a:pt x="438" y="1652"/>
                      <a:pt x="419" y="1698"/>
                    </a:cubicBezTo>
                    <a:cubicBezTo>
                      <a:pt x="401" y="1743"/>
                      <a:pt x="381" y="1767"/>
                      <a:pt x="366" y="1779"/>
                    </a:cubicBezTo>
                    <a:cubicBezTo>
                      <a:pt x="350" y="1792"/>
                      <a:pt x="338" y="1793"/>
                      <a:pt x="333" y="1793"/>
                    </a:cubicBezTo>
                    <a:cubicBezTo>
                      <a:pt x="194" y="1793"/>
                      <a:pt x="194" y="1793"/>
                      <a:pt x="194" y="1793"/>
                    </a:cubicBezTo>
                    <a:cubicBezTo>
                      <a:pt x="190" y="1793"/>
                      <a:pt x="187" y="1792"/>
                      <a:pt x="183" y="1791"/>
                    </a:cubicBezTo>
                    <a:cubicBezTo>
                      <a:pt x="179" y="1790"/>
                      <a:pt x="176" y="1788"/>
                      <a:pt x="172" y="1786"/>
                    </a:cubicBezTo>
                    <a:cubicBezTo>
                      <a:pt x="169" y="1784"/>
                      <a:pt x="166" y="1782"/>
                      <a:pt x="163" y="1780"/>
                    </a:cubicBezTo>
                    <a:cubicBezTo>
                      <a:pt x="159" y="1777"/>
                      <a:pt x="157" y="1775"/>
                      <a:pt x="154" y="1772"/>
                    </a:cubicBezTo>
                    <a:cubicBezTo>
                      <a:pt x="143" y="1762"/>
                      <a:pt x="132" y="1752"/>
                      <a:pt x="120" y="1742"/>
                    </a:cubicBezTo>
                    <a:cubicBezTo>
                      <a:pt x="109" y="1732"/>
                      <a:pt x="98" y="1723"/>
                      <a:pt x="86" y="1713"/>
                    </a:cubicBezTo>
                    <a:cubicBezTo>
                      <a:pt x="75" y="1704"/>
                      <a:pt x="63" y="1695"/>
                      <a:pt x="52" y="1686"/>
                    </a:cubicBezTo>
                    <a:cubicBezTo>
                      <a:pt x="40" y="1678"/>
                      <a:pt x="28" y="1669"/>
                      <a:pt x="16" y="1661"/>
                    </a:cubicBezTo>
                    <a:cubicBezTo>
                      <a:pt x="9" y="1017"/>
                      <a:pt x="9" y="1017"/>
                      <a:pt x="9" y="1017"/>
                    </a:cubicBezTo>
                    <a:cubicBezTo>
                      <a:pt x="16" y="1023"/>
                      <a:pt x="24" y="1029"/>
                      <a:pt x="32" y="1034"/>
                    </a:cubicBezTo>
                    <a:cubicBezTo>
                      <a:pt x="40" y="1038"/>
                      <a:pt x="49" y="1043"/>
                      <a:pt x="58" y="1046"/>
                    </a:cubicBezTo>
                    <a:cubicBezTo>
                      <a:pt x="67" y="1049"/>
                      <a:pt x="76" y="1052"/>
                      <a:pt x="86" y="1054"/>
                    </a:cubicBezTo>
                    <a:cubicBezTo>
                      <a:pt x="96" y="1056"/>
                      <a:pt x="105" y="1056"/>
                      <a:pt x="116" y="1056"/>
                    </a:cubicBezTo>
                    <a:cubicBezTo>
                      <a:pt x="138" y="1056"/>
                      <a:pt x="159" y="1052"/>
                      <a:pt x="178" y="1044"/>
                    </a:cubicBezTo>
                    <a:cubicBezTo>
                      <a:pt x="198" y="1035"/>
                      <a:pt x="215" y="1024"/>
                      <a:pt x="229" y="1009"/>
                    </a:cubicBezTo>
                    <a:cubicBezTo>
                      <a:pt x="244" y="994"/>
                      <a:pt x="255" y="977"/>
                      <a:pt x="263" y="958"/>
                    </a:cubicBezTo>
                    <a:cubicBezTo>
                      <a:pt x="271" y="939"/>
                      <a:pt x="275" y="917"/>
                      <a:pt x="275" y="895"/>
                    </a:cubicBezTo>
                    <a:cubicBezTo>
                      <a:pt x="275" y="873"/>
                      <a:pt x="270" y="852"/>
                      <a:pt x="261" y="833"/>
                    </a:cubicBezTo>
                    <a:cubicBezTo>
                      <a:pt x="253" y="814"/>
                      <a:pt x="241" y="797"/>
                      <a:pt x="226" y="782"/>
                    </a:cubicBezTo>
                    <a:cubicBezTo>
                      <a:pt x="211" y="768"/>
                      <a:pt x="194" y="756"/>
                      <a:pt x="174" y="748"/>
                    </a:cubicBezTo>
                    <a:cubicBezTo>
                      <a:pt x="155" y="740"/>
                      <a:pt x="134" y="736"/>
                      <a:pt x="111" y="736"/>
                    </a:cubicBezTo>
                    <a:cubicBezTo>
                      <a:pt x="101" y="736"/>
                      <a:pt x="92" y="737"/>
                      <a:pt x="82" y="739"/>
                    </a:cubicBezTo>
                    <a:cubicBezTo>
                      <a:pt x="73" y="741"/>
                      <a:pt x="63" y="743"/>
                      <a:pt x="54" y="747"/>
                    </a:cubicBezTo>
                    <a:cubicBezTo>
                      <a:pt x="46" y="750"/>
                      <a:pt x="37" y="754"/>
                      <a:pt x="29" y="759"/>
                    </a:cubicBezTo>
                    <a:cubicBezTo>
                      <a:pt x="21" y="764"/>
                      <a:pt x="14" y="770"/>
                      <a:pt x="7" y="776"/>
                    </a:cubicBezTo>
                    <a:cubicBezTo>
                      <a:pt x="0" y="150"/>
                      <a:pt x="0" y="150"/>
                      <a:pt x="0" y="150"/>
                    </a:cubicBezTo>
                    <a:cubicBezTo>
                      <a:pt x="23" y="136"/>
                      <a:pt x="44" y="122"/>
                      <a:pt x="63" y="109"/>
                    </a:cubicBezTo>
                    <a:cubicBezTo>
                      <a:pt x="82" y="95"/>
                      <a:pt x="99" y="83"/>
                      <a:pt x="114" y="71"/>
                    </a:cubicBezTo>
                    <a:cubicBezTo>
                      <a:pt x="129" y="60"/>
                      <a:pt x="142" y="49"/>
                      <a:pt x="153" y="40"/>
                    </a:cubicBezTo>
                    <a:cubicBezTo>
                      <a:pt x="164" y="31"/>
                      <a:pt x="173" y="23"/>
                      <a:pt x="180" y="17"/>
                    </a:cubicBezTo>
                    <a:cubicBezTo>
                      <a:pt x="183" y="14"/>
                      <a:pt x="185" y="12"/>
                      <a:pt x="188" y="11"/>
                    </a:cubicBezTo>
                    <a:cubicBezTo>
                      <a:pt x="191" y="9"/>
                      <a:pt x="195" y="7"/>
                      <a:pt x="198" y="6"/>
                    </a:cubicBezTo>
                    <a:cubicBezTo>
                      <a:pt x="201" y="5"/>
                      <a:pt x="205" y="4"/>
                      <a:pt x="208" y="3"/>
                    </a:cubicBezTo>
                    <a:cubicBezTo>
                      <a:pt x="211" y="2"/>
                      <a:pt x="215" y="2"/>
                      <a:pt x="219" y="2"/>
                    </a:cubicBezTo>
                    <a:cubicBezTo>
                      <a:pt x="226" y="2"/>
                      <a:pt x="234" y="1"/>
                      <a:pt x="243" y="1"/>
                    </a:cubicBezTo>
                    <a:cubicBezTo>
                      <a:pt x="252" y="1"/>
                      <a:pt x="262" y="1"/>
                      <a:pt x="272" y="1"/>
                    </a:cubicBezTo>
                    <a:cubicBezTo>
                      <a:pt x="282" y="0"/>
                      <a:pt x="291" y="0"/>
                      <a:pt x="301" y="0"/>
                    </a:cubicBezTo>
                    <a:cubicBezTo>
                      <a:pt x="310" y="0"/>
                      <a:pt x="319" y="0"/>
                      <a:pt x="327" y="0"/>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30" name="Freeform 69"/>
              <p:cNvSpPr/>
              <p:nvPr/>
            </p:nvSpPr>
            <p:spPr bwMode="auto">
              <a:xfrm>
                <a:off x="7134225" y="1814513"/>
                <a:ext cx="1062038" cy="3106738"/>
              </a:xfrm>
              <a:custGeom>
                <a:avLst/>
                <a:gdLst>
                  <a:gd name="T0" fmla="*/ 182 w 605"/>
                  <a:gd name="T1" fmla="*/ 1769 h 1769"/>
                  <a:gd name="T2" fmla="*/ 175 w 605"/>
                  <a:gd name="T3" fmla="*/ 1768 h 1769"/>
                  <a:gd name="T4" fmla="*/ 167 w 605"/>
                  <a:gd name="T5" fmla="*/ 1764 h 1769"/>
                  <a:gd name="T6" fmla="*/ 158 w 605"/>
                  <a:gd name="T7" fmla="*/ 1758 h 1769"/>
                  <a:gd name="T8" fmla="*/ 150 w 605"/>
                  <a:gd name="T9" fmla="*/ 1751 h 1769"/>
                  <a:gd name="T10" fmla="*/ 116 w 605"/>
                  <a:gd name="T11" fmla="*/ 1721 h 1769"/>
                  <a:gd name="T12" fmla="*/ 82 w 605"/>
                  <a:gd name="T13" fmla="*/ 1692 h 1769"/>
                  <a:gd name="T14" fmla="*/ 47 w 605"/>
                  <a:gd name="T15" fmla="*/ 1665 h 1769"/>
                  <a:gd name="T16" fmla="*/ 17 w 605"/>
                  <a:gd name="T17" fmla="*/ 1643 h 1769"/>
                  <a:gd name="T18" fmla="*/ 10 w 605"/>
                  <a:gd name="T19" fmla="*/ 1029 h 1769"/>
                  <a:gd name="T20" fmla="*/ 14 w 605"/>
                  <a:gd name="T21" fmla="*/ 1032 h 1769"/>
                  <a:gd name="T22" fmla="*/ 42 w 605"/>
                  <a:gd name="T23" fmla="*/ 1045 h 1769"/>
                  <a:gd name="T24" fmla="*/ 72 w 605"/>
                  <a:gd name="T25" fmla="*/ 1054 h 1769"/>
                  <a:gd name="T26" fmla="*/ 103 w 605"/>
                  <a:gd name="T27" fmla="*/ 1057 h 1769"/>
                  <a:gd name="T28" fmla="*/ 171 w 605"/>
                  <a:gd name="T29" fmla="*/ 1043 h 1769"/>
                  <a:gd name="T30" fmla="*/ 226 w 605"/>
                  <a:gd name="T31" fmla="*/ 1006 h 1769"/>
                  <a:gd name="T32" fmla="*/ 263 w 605"/>
                  <a:gd name="T33" fmla="*/ 950 h 1769"/>
                  <a:gd name="T34" fmla="*/ 275 w 605"/>
                  <a:gd name="T35" fmla="*/ 883 h 1769"/>
                  <a:gd name="T36" fmla="*/ 260 w 605"/>
                  <a:gd name="T37" fmla="*/ 816 h 1769"/>
                  <a:gd name="T38" fmla="*/ 223 w 605"/>
                  <a:gd name="T39" fmla="*/ 762 h 1769"/>
                  <a:gd name="T40" fmla="*/ 167 w 605"/>
                  <a:gd name="T41" fmla="*/ 725 h 1769"/>
                  <a:gd name="T42" fmla="*/ 100 w 605"/>
                  <a:gd name="T43" fmla="*/ 712 h 1769"/>
                  <a:gd name="T44" fmla="*/ 68 w 605"/>
                  <a:gd name="T45" fmla="*/ 715 h 1769"/>
                  <a:gd name="T46" fmla="*/ 38 w 605"/>
                  <a:gd name="T47" fmla="*/ 723 h 1769"/>
                  <a:gd name="T48" fmla="*/ 11 w 605"/>
                  <a:gd name="T49" fmla="*/ 737 h 1769"/>
                  <a:gd name="T50" fmla="*/ 7 w 605"/>
                  <a:gd name="T51" fmla="*/ 739 h 1769"/>
                  <a:gd name="T52" fmla="*/ 0 w 605"/>
                  <a:gd name="T53" fmla="*/ 145 h 1769"/>
                  <a:gd name="T54" fmla="*/ 58 w 605"/>
                  <a:gd name="T55" fmla="*/ 107 h 1769"/>
                  <a:gd name="T56" fmla="*/ 109 w 605"/>
                  <a:gd name="T57" fmla="*/ 69 h 1769"/>
                  <a:gd name="T58" fmla="*/ 149 w 605"/>
                  <a:gd name="T59" fmla="*/ 37 h 1769"/>
                  <a:gd name="T60" fmla="*/ 176 w 605"/>
                  <a:gd name="T61" fmla="*/ 14 h 1769"/>
                  <a:gd name="T62" fmla="*/ 183 w 605"/>
                  <a:gd name="T63" fmla="*/ 9 h 1769"/>
                  <a:gd name="T64" fmla="*/ 190 w 605"/>
                  <a:gd name="T65" fmla="*/ 5 h 1769"/>
                  <a:gd name="T66" fmla="*/ 198 w 605"/>
                  <a:gd name="T67" fmla="*/ 3 h 1769"/>
                  <a:gd name="T68" fmla="*/ 207 w 605"/>
                  <a:gd name="T69" fmla="*/ 2 h 1769"/>
                  <a:gd name="T70" fmla="*/ 315 w 605"/>
                  <a:gd name="T71" fmla="*/ 0 h 1769"/>
                  <a:gd name="T72" fmla="*/ 328 w 605"/>
                  <a:gd name="T73" fmla="*/ 1 h 1769"/>
                  <a:gd name="T74" fmla="*/ 340 w 605"/>
                  <a:gd name="T75" fmla="*/ 6 h 1769"/>
                  <a:gd name="T76" fmla="*/ 350 w 605"/>
                  <a:gd name="T77" fmla="*/ 13 h 1769"/>
                  <a:gd name="T78" fmla="*/ 358 w 605"/>
                  <a:gd name="T79" fmla="*/ 23 h 1769"/>
                  <a:gd name="T80" fmla="*/ 384 w 605"/>
                  <a:gd name="T81" fmla="*/ 85 h 1769"/>
                  <a:gd name="T82" fmla="*/ 409 w 605"/>
                  <a:gd name="T83" fmla="*/ 200 h 1769"/>
                  <a:gd name="T84" fmla="*/ 430 w 605"/>
                  <a:gd name="T85" fmla="*/ 387 h 1769"/>
                  <a:gd name="T86" fmla="*/ 447 w 605"/>
                  <a:gd name="T87" fmla="*/ 667 h 1769"/>
                  <a:gd name="T88" fmla="*/ 447 w 605"/>
                  <a:gd name="T89" fmla="*/ 679 h 1769"/>
                  <a:gd name="T90" fmla="*/ 503 w 605"/>
                  <a:gd name="T91" fmla="*/ 678 h 1769"/>
                  <a:gd name="T92" fmla="*/ 540 w 605"/>
                  <a:gd name="T93" fmla="*/ 686 h 1769"/>
                  <a:gd name="T94" fmla="*/ 571 w 605"/>
                  <a:gd name="T95" fmla="*/ 706 h 1769"/>
                  <a:gd name="T96" fmla="*/ 592 w 605"/>
                  <a:gd name="T97" fmla="*/ 736 h 1769"/>
                  <a:gd name="T98" fmla="*/ 601 w 605"/>
                  <a:gd name="T99" fmla="*/ 773 h 1769"/>
                  <a:gd name="T100" fmla="*/ 605 w 605"/>
                  <a:gd name="T101" fmla="*/ 975 h 1769"/>
                  <a:gd name="T102" fmla="*/ 598 w 605"/>
                  <a:gd name="T103" fmla="*/ 1012 h 1769"/>
                  <a:gd name="T104" fmla="*/ 578 w 605"/>
                  <a:gd name="T105" fmla="*/ 1042 h 1769"/>
                  <a:gd name="T106" fmla="*/ 548 w 605"/>
                  <a:gd name="T107" fmla="*/ 1063 h 1769"/>
                  <a:gd name="T108" fmla="*/ 511 w 605"/>
                  <a:gd name="T109" fmla="*/ 1071 h 1769"/>
                  <a:gd name="T110" fmla="*/ 459 w 605"/>
                  <a:gd name="T111" fmla="*/ 1071 h 1769"/>
                  <a:gd name="T112" fmla="*/ 459 w 605"/>
                  <a:gd name="T113" fmla="*/ 1083 h 1769"/>
                  <a:gd name="T114" fmla="*/ 443 w 605"/>
                  <a:gd name="T115" fmla="*/ 1475 h 1769"/>
                  <a:gd name="T116" fmla="*/ 396 w 605"/>
                  <a:gd name="T117" fmla="*/ 1681 h 1769"/>
                  <a:gd name="T118" fmla="*/ 346 w 605"/>
                  <a:gd name="T119" fmla="*/ 1758 h 1769"/>
                  <a:gd name="T120" fmla="*/ 321 w 605"/>
                  <a:gd name="T121" fmla="*/ 1769 h 1769"/>
                  <a:gd name="T122" fmla="*/ 182 w 605"/>
                  <a:gd name="T123" fmla="*/ 1769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5" h="1769">
                    <a:moveTo>
                      <a:pt x="182" y="1769"/>
                    </a:moveTo>
                    <a:cubicBezTo>
                      <a:pt x="180" y="1769"/>
                      <a:pt x="177" y="1768"/>
                      <a:pt x="175" y="1768"/>
                    </a:cubicBezTo>
                    <a:cubicBezTo>
                      <a:pt x="172" y="1767"/>
                      <a:pt x="169" y="1765"/>
                      <a:pt x="167" y="1764"/>
                    </a:cubicBezTo>
                    <a:cubicBezTo>
                      <a:pt x="164" y="1762"/>
                      <a:pt x="161" y="1760"/>
                      <a:pt x="158" y="1758"/>
                    </a:cubicBezTo>
                    <a:cubicBezTo>
                      <a:pt x="155" y="1756"/>
                      <a:pt x="153" y="1754"/>
                      <a:pt x="150" y="1751"/>
                    </a:cubicBezTo>
                    <a:cubicBezTo>
                      <a:pt x="139" y="1741"/>
                      <a:pt x="128" y="1731"/>
                      <a:pt x="116" y="1721"/>
                    </a:cubicBezTo>
                    <a:cubicBezTo>
                      <a:pt x="105" y="1711"/>
                      <a:pt x="94" y="1701"/>
                      <a:pt x="82" y="1692"/>
                    </a:cubicBezTo>
                    <a:cubicBezTo>
                      <a:pt x="71" y="1683"/>
                      <a:pt x="59" y="1674"/>
                      <a:pt x="47" y="1665"/>
                    </a:cubicBezTo>
                    <a:cubicBezTo>
                      <a:pt x="37" y="1657"/>
                      <a:pt x="27" y="1650"/>
                      <a:pt x="17" y="1643"/>
                    </a:cubicBezTo>
                    <a:cubicBezTo>
                      <a:pt x="10" y="1029"/>
                      <a:pt x="10" y="1029"/>
                      <a:pt x="10" y="1029"/>
                    </a:cubicBezTo>
                    <a:cubicBezTo>
                      <a:pt x="11" y="1030"/>
                      <a:pt x="13" y="1031"/>
                      <a:pt x="14" y="1032"/>
                    </a:cubicBezTo>
                    <a:cubicBezTo>
                      <a:pt x="23" y="1037"/>
                      <a:pt x="32" y="1042"/>
                      <a:pt x="42" y="1045"/>
                    </a:cubicBezTo>
                    <a:cubicBezTo>
                      <a:pt x="51" y="1049"/>
                      <a:pt x="62" y="1052"/>
                      <a:pt x="72" y="1054"/>
                    </a:cubicBezTo>
                    <a:cubicBezTo>
                      <a:pt x="82" y="1056"/>
                      <a:pt x="93" y="1057"/>
                      <a:pt x="103" y="1057"/>
                    </a:cubicBezTo>
                    <a:cubicBezTo>
                      <a:pt x="127" y="1057"/>
                      <a:pt x="150" y="1052"/>
                      <a:pt x="171" y="1043"/>
                    </a:cubicBezTo>
                    <a:cubicBezTo>
                      <a:pt x="192" y="1034"/>
                      <a:pt x="210" y="1021"/>
                      <a:pt x="226" y="1006"/>
                    </a:cubicBezTo>
                    <a:cubicBezTo>
                      <a:pt x="242" y="990"/>
                      <a:pt x="254" y="971"/>
                      <a:pt x="263" y="950"/>
                    </a:cubicBezTo>
                    <a:cubicBezTo>
                      <a:pt x="271" y="929"/>
                      <a:pt x="276" y="906"/>
                      <a:pt x="275" y="883"/>
                    </a:cubicBezTo>
                    <a:cubicBezTo>
                      <a:pt x="275" y="860"/>
                      <a:pt x="270" y="837"/>
                      <a:pt x="260" y="816"/>
                    </a:cubicBezTo>
                    <a:cubicBezTo>
                      <a:pt x="251" y="796"/>
                      <a:pt x="239" y="777"/>
                      <a:pt x="223" y="762"/>
                    </a:cubicBezTo>
                    <a:cubicBezTo>
                      <a:pt x="206" y="746"/>
                      <a:pt x="188" y="734"/>
                      <a:pt x="167" y="725"/>
                    </a:cubicBezTo>
                    <a:cubicBezTo>
                      <a:pt x="146" y="716"/>
                      <a:pt x="123" y="712"/>
                      <a:pt x="100" y="712"/>
                    </a:cubicBezTo>
                    <a:cubicBezTo>
                      <a:pt x="89" y="712"/>
                      <a:pt x="78" y="713"/>
                      <a:pt x="68" y="715"/>
                    </a:cubicBezTo>
                    <a:cubicBezTo>
                      <a:pt x="58" y="717"/>
                      <a:pt x="48" y="720"/>
                      <a:pt x="38" y="723"/>
                    </a:cubicBezTo>
                    <a:cubicBezTo>
                      <a:pt x="29" y="727"/>
                      <a:pt x="20" y="731"/>
                      <a:pt x="11" y="737"/>
                    </a:cubicBezTo>
                    <a:cubicBezTo>
                      <a:pt x="9" y="738"/>
                      <a:pt x="8" y="738"/>
                      <a:pt x="7" y="739"/>
                    </a:cubicBezTo>
                    <a:cubicBezTo>
                      <a:pt x="0" y="145"/>
                      <a:pt x="0" y="145"/>
                      <a:pt x="0" y="145"/>
                    </a:cubicBezTo>
                    <a:cubicBezTo>
                      <a:pt x="20" y="133"/>
                      <a:pt x="39" y="120"/>
                      <a:pt x="58" y="107"/>
                    </a:cubicBezTo>
                    <a:cubicBezTo>
                      <a:pt x="76" y="94"/>
                      <a:pt x="93" y="82"/>
                      <a:pt x="109" y="69"/>
                    </a:cubicBezTo>
                    <a:cubicBezTo>
                      <a:pt x="123" y="58"/>
                      <a:pt x="137" y="48"/>
                      <a:pt x="149" y="37"/>
                    </a:cubicBezTo>
                    <a:cubicBezTo>
                      <a:pt x="160" y="28"/>
                      <a:pt x="169" y="20"/>
                      <a:pt x="176" y="14"/>
                    </a:cubicBezTo>
                    <a:cubicBezTo>
                      <a:pt x="178" y="12"/>
                      <a:pt x="181" y="10"/>
                      <a:pt x="183" y="9"/>
                    </a:cubicBezTo>
                    <a:cubicBezTo>
                      <a:pt x="185" y="7"/>
                      <a:pt x="188" y="6"/>
                      <a:pt x="190" y="5"/>
                    </a:cubicBezTo>
                    <a:cubicBezTo>
                      <a:pt x="193" y="4"/>
                      <a:pt x="196" y="3"/>
                      <a:pt x="198" y="3"/>
                    </a:cubicBezTo>
                    <a:cubicBezTo>
                      <a:pt x="201" y="2"/>
                      <a:pt x="204" y="2"/>
                      <a:pt x="207" y="2"/>
                    </a:cubicBezTo>
                    <a:cubicBezTo>
                      <a:pt x="315" y="0"/>
                      <a:pt x="315" y="0"/>
                      <a:pt x="315" y="0"/>
                    </a:cubicBezTo>
                    <a:cubicBezTo>
                      <a:pt x="320" y="0"/>
                      <a:pt x="324" y="0"/>
                      <a:pt x="328" y="1"/>
                    </a:cubicBezTo>
                    <a:cubicBezTo>
                      <a:pt x="332" y="2"/>
                      <a:pt x="336" y="4"/>
                      <a:pt x="340" y="6"/>
                    </a:cubicBezTo>
                    <a:cubicBezTo>
                      <a:pt x="344" y="8"/>
                      <a:pt x="347" y="10"/>
                      <a:pt x="350" y="13"/>
                    </a:cubicBezTo>
                    <a:cubicBezTo>
                      <a:pt x="353" y="16"/>
                      <a:pt x="355" y="19"/>
                      <a:pt x="358" y="23"/>
                    </a:cubicBezTo>
                    <a:cubicBezTo>
                      <a:pt x="367" y="39"/>
                      <a:pt x="376" y="60"/>
                      <a:pt x="384" y="85"/>
                    </a:cubicBezTo>
                    <a:cubicBezTo>
                      <a:pt x="393" y="116"/>
                      <a:pt x="401" y="153"/>
                      <a:pt x="409" y="200"/>
                    </a:cubicBezTo>
                    <a:cubicBezTo>
                      <a:pt x="417" y="251"/>
                      <a:pt x="424" y="314"/>
                      <a:pt x="430" y="387"/>
                    </a:cubicBezTo>
                    <a:cubicBezTo>
                      <a:pt x="437" y="466"/>
                      <a:pt x="443" y="560"/>
                      <a:pt x="447" y="667"/>
                    </a:cubicBezTo>
                    <a:cubicBezTo>
                      <a:pt x="447" y="679"/>
                      <a:pt x="447" y="679"/>
                      <a:pt x="447" y="679"/>
                    </a:cubicBezTo>
                    <a:cubicBezTo>
                      <a:pt x="503" y="678"/>
                      <a:pt x="503" y="678"/>
                      <a:pt x="503" y="678"/>
                    </a:cubicBezTo>
                    <a:cubicBezTo>
                      <a:pt x="516" y="678"/>
                      <a:pt x="529" y="681"/>
                      <a:pt x="540" y="686"/>
                    </a:cubicBezTo>
                    <a:cubicBezTo>
                      <a:pt x="552" y="690"/>
                      <a:pt x="562" y="697"/>
                      <a:pt x="571" y="706"/>
                    </a:cubicBezTo>
                    <a:cubicBezTo>
                      <a:pt x="580" y="715"/>
                      <a:pt x="587" y="725"/>
                      <a:pt x="592" y="736"/>
                    </a:cubicBezTo>
                    <a:cubicBezTo>
                      <a:pt x="598" y="747"/>
                      <a:pt x="600" y="760"/>
                      <a:pt x="601" y="773"/>
                    </a:cubicBezTo>
                    <a:cubicBezTo>
                      <a:pt x="605" y="975"/>
                      <a:pt x="605" y="975"/>
                      <a:pt x="605" y="975"/>
                    </a:cubicBezTo>
                    <a:cubicBezTo>
                      <a:pt x="605" y="988"/>
                      <a:pt x="603" y="1000"/>
                      <a:pt x="598" y="1012"/>
                    </a:cubicBezTo>
                    <a:cubicBezTo>
                      <a:pt x="594" y="1023"/>
                      <a:pt x="587" y="1034"/>
                      <a:pt x="578" y="1042"/>
                    </a:cubicBezTo>
                    <a:cubicBezTo>
                      <a:pt x="570" y="1051"/>
                      <a:pt x="560" y="1058"/>
                      <a:pt x="548" y="1063"/>
                    </a:cubicBezTo>
                    <a:cubicBezTo>
                      <a:pt x="537" y="1068"/>
                      <a:pt x="524" y="1070"/>
                      <a:pt x="511" y="1071"/>
                    </a:cubicBezTo>
                    <a:cubicBezTo>
                      <a:pt x="459" y="1071"/>
                      <a:pt x="459" y="1071"/>
                      <a:pt x="459" y="1071"/>
                    </a:cubicBezTo>
                    <a:cubicBezTo>
                      <a:pt x="459" y="1083"/>
                      <a:pt x="459" y="1083"/>
                      <a:pt x="459" y="1083"/>
                    </a:cubicBezTo>
                    <a:cubicBezTo>
                      <a:pt x="462" y="1237"/>
                      <a:pt x="456" y="1369"/>
                      <a:pt x="443" y="1475"/>
                    </a:cubicBezTo>
                    <a:cubicBezTo>
                      <a:pt x="433" y="1561"/>
                      <a:pt x="417" y="1630"/>
                      <a:pt x="396" y="1681"/>
                    </a:cubicBezTo>
                    <a:cubicBezTo>
                      <a:pt x="377" y="1726"/>
                      <a:pt x="359" y="1748"/>
                      <a:pt x="346" y="1758"/>
                    </a:cubicBezTo>
                    <a:cubicBezTo>
                      <a:pt x="333" y="1769"/>
                      <a:pt x="323" y="1769"/>
                      <a:pt x="321" y="1769"/>
                    </a:cubicBezTo>
                    <a:lnTo>
                      <a:pt x="182" y="1769"/>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31" name="Freeform 70"/>
              <p:cNvSpPr/>
              <p:nvPr/>
            </p:nvSpPr>
            <p:spPr bwMode="auto">
              <a:xfrm>
                <a:off x="4997450" y="2441575"/>
                <a:ext cx="1509713" cy="2933700"/>
              </a:xfrm>
              <a:custGeom>
                <a:avLst/>
                <a:gdLst>
                  <a:gd name="T0" fmla="*/ 592 w 859"/>
                  <a:gd name="T1" fmla="*/ 425 h 1670"/>
                  <a:gd name="T2" fmla="*/ 592 w 859"/>
                  <a:gd name="T3" fmla="*/ 453 h 1670"/>
                  <a:gd name="T4" fmla="*/ 600 w 859"/>
                  <a:gd name="T5" fmla="*/ 442 h 1670"/>
                  <a:gd name="T6" fmla="*/ 609 w 859"/>
                  <a:gd name="T7" fmla="*/ 431 h 1670"/>
                  <a:gd name="T8" fmla="*/ 656 w 859"/>
                  <a:gd name="T9" fmla="*/ 398 h 1670"/>
                  <a:gd name="T10" fmla="*/ 714 w 859"/>
                  <a:gd name="T11" fmla="*/ 385 h 1670"/>
                  <a:gd name="T12" fmla="*/ 816 w 859"/>
                  <a:gd name="T13" fmla="*/ 427 h 1670"/>
                  <a:gd name="T14" fmla="*/ 859 w 859"/>
                  <a:gd name="T15" fmla="*/ 528 h 1670"/>
                  <a:gd name="T16" fmla="*/ 817 w 859"/>
                  <a:gd name="T17" fmla="*/ 630 h 1670"/>
                  <a:gd name="T18" fmla="*/ 715 w 859"/>
                  <a:gd name="T19" fmla="*/ 672 h 1670"/>
                  <a:gd name="T20" fmla="*/ 656 w 859"/>
                  <a:gd name="T21" fmla="*/ 660 h 1670"/>
                  <a:gd name="T22" fmla="*/ 609 w 859"/>
                  <a:gd name="T23" fmla="*/ 627 h 1670"/>
                  <a:gd name="T24" fmla="*/ 600 w 859"/>
                  <a:gd name="T25" fmla="*/ 616 h 1670"/>
                  <a:gd name="T26" fmla="*/ 593 w 859"/>
                  <a:gd name="T27" fmla="*/ 605 h 1670"/>
                  <a:gd name="T28" fmla="*/ 593 w 859"/>
                  <a:gd name="T29" fmla="*/ 633 h 1670"/>
                  <a:gd name="T30" fmla="*/ 549 w 859"/>
                  <a:gd name="T31" fmla="*/ 1044 h 1670"/>
                  <a:gd name="T32" fmla="*/ 476 w 859"/>
                  <a:gd name="T33" fmla="*/ 1037 h 1670"/>
                  <a:gd name="T34" fmla="*/ 369 w 859"/>
                  <a:gd name="T35" fmla="*/ 1062 h 1670"/>
                  <a:gd name="T36" fmla="*/ 291 w 859"/>
                  <a:gd name="T37" fmla="*/ 1223 h 1670"/>
                  <a:gd name="T38" fmla="*/ 279 w 859"/>
                  <a:gd name="T39" fmla="*/ 1404 h 1670"/>
                  <a:gd name="T40" fmla="*/ 306 w 859"/>
                  <a:gd name="T41" fmla="*/ 1508 h 1670"/>
                  <a:gd name="T42" fmla="*/ 329 w 859"/>
                  <a:gd name="T43" fmla="*/ 1553 h 1670"/>
                  <a:gd name="T44" fmla="*/ 333 w 859"/>
                  <a:gd name="T45" fmla="*/ 1583 h 1670"/>
                  <a:gd name="T46" fmla="*/ 323 w 859"/>
                  <a:gd name="T47" fmla="*/ 1612 h 1670"/>
                  <a:gd name="T48" fmla="*/ 302 w 859"/>
                  <a:gd name="T49" fmla="*/ 1634 h 1670"/>
                  <a:gd name="T50" fmla="*/ 247 w 859"/>
                  <a:gd name="T51" fmla="*/ 1655 h 1670"/>
                  <a:gd name="T52" fmla="*/ 178 w 859"/>
                  <a:gd name="T53" fmla="*/ 1668 h 1670"/>
                  <a:gd name="T54" fmla="*/ 160 w 859"/>
                  <a:gd name="T55" fmla="*/ 1670 h 1670"/>
                  <a:gd name="T56" fmla="*/ 154 w 859"/>
                  <a:gd name="T57" fmla="*/ 1670 h 1670"/>
                  <a:gd name="T58" fmla="*/ 126 w 859"/>
                  <a:gd name="T59" fmla="*/ 1670 h 1670"/>
                  <a:gd name="T60" fmla="*/ 62 w 859"/>
                  <a:gd name="T61" fmla="*/ 1659 h 1670"/>
                  <a:gd name="T62" fmla="*/ 22 w 859"/>
                  <a:gd name="T63" fmla="*/ 1642 h 1670"/>
                  <a:gd name="T64" fmla="*/ 7 w 859"/>
                  <a:gd name="T65" fmla="*/ 1630 h 1670"/>
                  <a:gd name="T66" fmla="*/ 9 w 859"/>
                  <a:gd name="T67" fmla="*/ 654 h 1670"/>
                  <a:gd name="T68" fmla="*/ 56 w 859"/>
                  <a:gd name="T69" fmla="*/ 681 h 1670"/>
                  <a:gd name="T70" fmla="*/ 112 w 859"/>
                  <a:gd name="T71" fmla="*/ 690 h 1670"/>
                  <a:gd name="T72" fmla="*/ 225 w 859"/>
                  <a:gd name="T73" fmla="*/ 643 h 1670"/>
                  <a:gd name="T74" fmla="*/ 273 w 859"/>
                  <a:gd name="T75" fmla="*/ 530 h 1670"/>
                  <a:gd name="T76" fmla="*/ 227 w 859"/>
                  <a:gd name="T77" fmla="*/ 417 h 1670"/>
                  <a:gd name="T78" fmla="*/ 114 w 859"/>
                  <a:gd name="T79" fmla="*/ 371 h 1670"/>
                  <a:gd name="T80" fmla="*/ 59 w 859"/>
                  <a:gd name="T81" fmla="*/ 381 h 1670"/>
                  <a:gd name="T82" fmla="*/ 12 w 859"/>
                  <a:gd name="T83" fmla="*/ 408 h 1670"/>
                  <a:gd name="T84" fmla="*/ 68 w 859"/>
                  <a:gd name="T85" fmla="*/ 14 h 1670"/>
                  <a:gd name="T86" fmla="*/ 262 w 859"/>
                  <a:gd name="T87" fmla="*/ 10 h 1670"/>
                  <a:gd name="T88" fmla="*/ 413 w 859"/>
                  <a:gd name="T89" fmla="*/ 9 h 1670"/>
                  <a:gd name="T90" fmla="*/ 429 w 859"/>
                  <a:gd name="T91" fmla="*/ 9 h 1670"/>
                  <a:gd name="T92" fmla="*/ 477 w 859"/>
                  <a:gd name="T93" fmla="*/ 8 h 1670"/>
                  <a:gd name="T94" fmla="*/ 555 w 859"/>
                  <a:gd name="T95" fmla="*/ 3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9" h="1670">
                    <a:moveTo>
                      <a:pt x="592" y="0"/>
                    </a:moveTo>
                    <a:cubicBezTo>
                      <a:pt x="592" y="425"/>
                      <a:pt x="592" y="425"/>
                      <a:pt x="592" y="425"/>
                    </a:cubicBezTo>
                    <a:cubicBezTo>
                      <a:pt x="592" y="438"/>
                      <a:pt x="592" y="438"/>
                      <a:pt x="592" y="438"/>
                    </a:cubicBezTo>
                    <a:cubicBezTo>
                      <a:pt x="592" y="453"/>
                      <a:pt x="592" y="453"/>
                      <a:pt x="592" y="453"/>
                    </a:cubicBezTo>
                    <a:cubicBezTo>
                      <a:pt x="594" y="451"/>
                      <a:pt x="595" y="449"/>
                      <a:pt x="596" y="447"/>
                    </a:cubicBezTo>
                    <a:cubicBezTo>
                      <a:pt x="597" y="445"/>
                      <a:pt x="599" y="443"/>
                      <a:pt x="600" y="442"/>
                    </a:cubicBezTo>
                    <a:cubicBezTo>
                      <a:pt x="602" y="440"/>
                      <a:pt x="603" y="438"/>
                      <a:pt x="604" y="436"/>
                    </a:cubicBezTo>
                    <a:cubicBezTo>
                      <a:pt x="606" y="435"/>
                      <a:pt x="607" y="433"/>
                      <a:pt x="609" y="431"/>
                    </a:cubicBezTo>
                    <a:cubicBezTo>
                      <a:pt x="616" y="424"/>
                      <a:pt x="623" y="418"/>
                      <a:pt x="631" y="412"/>
                    </a:cubicBezTo>
                    <a:cubicBezTo>
                      <a:pt x="638" y="407"/>
                      <a:pt x="647" y="402"/>
                      <a:pt x="656" y="398"/>
                    </a:cubicBezTo>
                    <a:cubicBezTo>
                      <a:pt x="665" y="394"/>
                      <a:pt x="674" y="391"/>
                      <a:pt x="684" y="389"/>
                    </a:cubicBezTo>
                    <a:cubicBezTo>
                      <a:pt x="693" y="387"/>
                      <a:pt x="704" y="385"/>
                      <a:pt x="714" y="385"/>
                    </a:cubicBezTo>
                    <a:cubicBezTo>
                      <a:pt x="734" y="385"/>
                      <a:pt x="753" y="389"/>
                      <a:pt x="770" y="396"/>
                    </a:cubicBezTo>
                    <a:cubicBezTo>
                      <a:pt x="787" y="404"/>
                      <a:pt x="803" y="414"/>
                      <a:pt x="816" y="427"/>
                    </a:cubicBezTo>
                    <a:cubicBezTo>
                      <a:pt x="829" y="440"/>
                      <a:pt x="840" y="455"/>
                      <a:pt x="847" y="472"/>
                    </a:cubicBezTo>
                    <a:cubicBezTo>
                      <a:pt x="854" y="490"/>
                      <a:pt x="858" y="508"/>
                      <a:pt x="859" y="528"/>
                    </a:cubicBezTo>
                    <a:cubicBezTo>
                      <a:pt x="859" y="548"/>
                      <a:pt x="855" y="567"/>
                      <a:pt x="847" y="584"/>
                    </a:cubicBezTo>
                    <a:cubicBezTo>
                      <a:pt x="840" y="601"/>
                      <a:pt x="830" y="617"/>
                      <a:pt x="817" y="630"/>
                    </a:cubicBezTo>
                    <a:cubicBezTo>
                      <a:pt x="804" y="643"/>
                      <a:pt x="788" y="654"/>
                      <a:pt x="771" y="661"/>
                    </a:cubicBezTo>
                    <a:cubicBezTo>
                      <a:pt x="754" y="668"/>
                      <a:pt x="735" y="672"/>
                      <a:pt x="715" y="672"/>
                    </a:cubicBezTo>
                    <a:cubicBezTo>
                      <a:pt x="704" y="672"/>
                      <a:pt x="694" y="671"/>
                      <a:pt x="684" y="669"/>
                    </a:cubicBezTo>
                    <a:cubicBezTo>
                      <a:pt x="674" y="667"/>
                      <a:pt x="665" y="664"/>
                      <a:pt x="656" y="660"/>
                    </a:cubicBezTo>
                    <a:cubicBezTo>
                      <a:pt x="647" y="656"/>
                      <a:pt x="639" y="651"/>
                      <a:pt x="631" y="646"/>
                    </a:cubicBezTo>
                    <a:cubicBezTo>
                      <a:pt x="623" y="640"/>
                      <a:pt x="616" y="634"/>
                      <a:pt x="609" y="627"/>
                    </a:cubicBezTo>
                    <a:cubicBezTo>
                      <a:pt x="608" y="625"/>
                      <a:pt x="606" y="623"/>
                      <a:pt x="605" y="622"/>
                    </a:cubicBezTo>
                    <a:cubicBezTo>
                      <a:pt x="603" y="620"/>
                      <a:pt x="602" y="618"/>
                      <a:pt x="600" y="616"/>
                    </a:cubicBezTo>
                    <a:cubicBezTo>
                      <a:pt x="599" y="615"/>
                      <a:pt x="598" y="613"/>
                      <a:pt x="596" y="611"/>
                    </a:cubicBezTo>
                    <a:cubicBezTo>
                      <a:pt x="595" y="609"/>
                      <a:pt x="594" y="607"/>
                      <a:pt x="593" y="605"/>
                    </a:cubicBezTo>
                    <a:cubicBezTo>
                      <a:pt x="593" y="620"/>
                      <a:pt x="593" y="620"/>
                      <a:pt x="593" y="620"/>
                    </a:cubicBezTo>
                    <a:cubicBezTo>
                      <a:pt x="593" y="633"/>
                      <a:pt x="593" y="633"/>
                      <a:pt x="593" y="633"/>
                    </a:cubicBezTo>
                    <a:cubicBezTo>
                      <a:pt x="593" y="1050"/>
                      <a:pt x="593" y="1050"/>
                      <a:pt x="593" y="1050"/>
                    </a:cubicBezTo>
                    <a:cubicBezTo>
                      <a:pt x="577" y="1048"/>
                      <a:pt x="562" y="1046"/>
                      <a:pt x="549" y="1044"/>
                    </a:cubicBezTo>
                    <a:cubicBezTo>
                      <a:pt x="535" y="1042"/>
                      <a:pt x="522" y="1041"/>
                      <a:pt x="510" y="1040"/>
                    </a:cubicBezTo>
                    <a:cubicBezTo>
                      <a:pt x="498" y="1039"/>
                      <a:pt x="486" y="1038"/>
                      <a:pt x="476" y="1037"/>
                    </a:cubicBezTo>
                    <a:cubicBezTo>
                      <a:pt x="466" y="1037"/>
                      <a:pt x="457" y="1037"/>
                      <a:pt x="449" y="1036"/>
                    </a:cubicBezTo>
                    <a:cubicBezTo>
                      <a:pt x="416" y="1036"/>
                      <a:pt x="390" y="1046"/>
                      <a:pt x="369" y="1062"/>
                    </a:cubicBezTo>
                    <a:cubicBezTo>
                      <a:pt x="347" y="1078"/>
                      <a:pt x="331" y="1101"/>
                      <a:pt x="319" y="1128"/>
                    </a:cubicBezTo>
                    <a:cubicBezTo>
                      <a:pt x="306" y="1156"/>
                      <a:pt x="298" y="1188"/>
                      <a:pt x="291" y="1223"/>
                    </a:cubicBezTo>
                    <a:cubicBezTo>
                      <a:pt x="285" y="1258"/>
                      <a:pt x="281" y="1295"/>
                      <a:pt x="279" y="1333"/>
                    </a:cubicBezTo>
                    <a:cubicBezTo>
                      <a:pt x="277" y="1359"/>
                      <a:pt x="277" y="1382"/>
                      <a:pt x="279" y="1404"/>
                    </a:cubicBezTo>
                    <a:cubicBezTo>
                      <a:pt x="282" y="1426"/>
                      <a:pt x="286" y="1445"/>
                      <a:pt x="290" y="1463"/>
                    </a:cubicBezTo>
                    <a:cubicBezTo>
                      <a:pt x="295" y="1480"/>
                      <a:pt x="301" y="1495"/>
                      <a:pt x="306" y="1508"/>
                    </a:cubicBezTo>
                    <a:cubicBezTo>
                      <a:pt x="312" y="1520"/>
                      <a:pt x="318" y="1531"/>
                      <a:pt x="323" y="1539"/>
                    </a:cubicBezTo>
                    <a:cubicBezTo>
                      <a:pt x="325" y="1544"/>
                      <a:pt x="328" y="1548"/>
                      <a:pt x="329" y="1553"/>
                    </a:cubicBezTo>
                    <a:cubicBezTo>
                      <a:pt x="331" y="1558"/>
                      <a:pt x="332" y="1563"/>
                      <a:pt x="333" y="1568"/>
                    </a:cubicBezTo>
                    <a:cubicBezTo>
                      <a:pt x="333" y="1573"/>
                      <a:pt x="333" y="1578"/>
                      <a:pt x="333" y="1583"/>
                    </a:cubicBezTo>
                    <a:cubicBezTo>
                      <a:pt x="332" y="1588"/>
                      <a:pt x="331" y="1593"/>
                      <a:pt x="329" y="1598"/>
                    </a:cubicBezTo>
                    <a:cubicBezTo>
                      <a:pt x="328" y="1603"/>
                      <a:pt x="325" y="1608"/>
                      <a:pt x="323" y="1612"/>
                    </a:cubicBezTo>
                    <a:cubicBezTo>
                      <a:pt x="320" y="1617"/>
                      <a:pt x="317" y="1621"/>
                      <a:pt x="314" y="1625"/>
                    </a:cubicBezTo>
                    <a:cubicBezTo>
                      <a:pt x="310" y="1628"/>
                      <a:pt x="306" y="1632"/>
                      <a:pt x="302" y="1634"/>
                    </a:cubicBezTo>
                    <a:cubicBezTo>
                      <a:pt x="298" y="1637"/>
                      <a:pt x="293" y="1640"/>
                      <a:pt x="288" y="1642"/>
                    </a:cubicBezTo>
                    <a:cubicBezTo>
                      <a:pt x="275" y="1647"/>
                      <a:pt x="261" y="1651"/>
                      <a:pt x="247" y="1655"/>
                    </a:cubicBezTo>
                    <a:cubicBezTo>
                      <a:pt x="233" y="1658"/>
                      <a:pt x="220" y="1661"/>
                      <a:pt x="208" y="1664"/>
                    </a:cubicBezTo>
                    <a:cubicBezTo>
                      <a:pt x="196" y="1666"/>
                      <a:pt x="186" y="1667"/>
                      <a:pt x="178" y="1668"/>
                    </a:cubicBezTo>
                    <a:cubicBezTo>
                      <a:pt x="170" y="1670"/>
                      <a:pt x="166" y="1670"/>
                      <a:pt x="165" y="1670"/>
                    </a:cubicBezTo>
                    <a:cubicBezTo>
                      <a:pt x="163" y="1670"/>
                      <a:pt x="162" y="1670"/>
                      <a:pt x="160" y="1670"/>
                    </a:cubicBezTo>
                    <a:cubicBezTo>
                      <a:pt x="159" y="1670"/>
                      <a:pt x="158" y="1670"/>
                      <a:pt x="157" y="1670"/>
                    </a:cubicBezTo>
                    <a:cubicBezTo>
                      <a:pt x="156" y="1670"/>
                      <a:pt x="155" y="1670"/>
                      <a:pt x="154" y="1670"/>
                    </a:cubicBezTo>
                    <a:cubicBezTo>
                      <a:pt x="152" y="1670"/>
                      <a:pt x="151" y="1670"/>
                      <a:pt x="150" y="1670"/>
                    </a:cubicBezTo>
                    <a:cubicBezTo>
                      <a:pt x="144" y="1670"/>
                      <a:pt x="136" y="1670"/>
                      <a:pt x="126" y="1670"/>
                    </a:cubicBezTo>
                    <a:cubicBezTo>
                      <a:pt x="117" y="1669"/>
                      <a:pt x="106" y="1668"/>
                      <a:pt x="95" y="1666"/>
                    </a:cubicBezTo>
                    <a:cubicBezTo>
                      <a:pt x="84" y="1665"/>
                      <a:pt x="73" y="1662"/>
                      <a:pt x="62" y="1659"/>
                    </a:cubicBezTo>
                    <a:cubicBezTo>
                      <a:pt x="51" y="1656"/>
                      <a:pt x="40" y="1652"/>
                      <a:pt x="30" y="1647"/>
                    </a:cubicBezTo>
                    <a:cubicBezTo>
                      <a:pt x="27" y="1645"/>
                      <a:pt x="24" y="1644"/>
                      <a:pt x="22" y="1642"/>
                    </a:cubicBezTo>
                    <a:cubicBezTo>
                      <a:pt x="19" y="1640"/>
                      <a:pt x="16" y="1638"/>
                      <a:pt x="14" y="1636"/>
                    </a:cubicBezTo>
                    <a:cubicBezTo>
                      <a:pt x="11" y="1634"/>
                      <a:pt x="9" y="1632"/>
                      <a:pt x="7" y="1630"/>
                    </a:cubicBezTo>
                    <a:cubicBezTo>
                      <a:pt x="4" y="1628"/>
                      <a:pt x="2" y="1625"/>
                      <a:pt x="0" y="1623"/>
                    </a:cubicBezTo>
                    <a:cubicBezTo>
                      <a:pt x="9" y="654"/>
                      <a:pt x="9" y="654"/>
                      <a:pt x="9" y="654"/>
                    </a:cubicBezTo>
                    <a:cubicBezTo>
                      <a:pt x="16" y="659"/>
                      <a:pt x="24" y="664"/>
                      <a:pt x="31" y="669"/>
                    </a:cubicBezTo>
                    <a:cubicBezTo>
                      <a:pt x="39" y="674"/>
                      <a:pt x="47" y="677"/>
                      <a:pt x="56" y="681"/>
                    </a:cubicBezTo>
                    <a:cubicBezTo>
                      <a:pt x="65" y="684"/>
                      <a:pt x="74" y="686"/>
                      <a:pt x="83" y="688"/>
                    </a:cubicBezTo>
                    <a:cubicBezTo>
                      <a:pt x="92" y="690"/>
                      <a:pt x="102" y="690"/>
                      <a:pt x="112" y="690"/>
                    </a:cubicBezTo>
                    <a:cubicBezTo>
                      <a:pt x="134" y="690"/>
                      <a:pt x="155" y="686"/>
                      <a:pt x="174" y="678"/>
                    </a:cubicBezTo>
                    <a:cubicBezTo>
                      <a:pt x="193" y="669"/>
                      <a:pt x="211" y="658"/>
                      <a:pt x="225" y="643"/>
                    </a:cubicBezTo>
                    <a:cubicBezTo>
                      <a:pt x="240" y="629"/>
                      <a:pt x="252" y="611"/>
                      <a:pt x="260" y="592"/>
                    </a:cubicBezTo>
                    <a:cubicBezTo>
                      <a:pt x="268" y="573"/>
                      <a:pt x="273" y="552"/>
                      <a:pt x="273" y="530"/>
                    </a:cubicBezTo>
                    <a:cubicBezTo>
                      <a:pt x="273" y="508"/>
                      <a:pt x="269" y="487"/>
                      <a:pt x="261" y="468"/>
                    </a:cubicBezTo>
                    <a:cubicBezTo>
                      <a:pt x="253" y="449"/>
                      <a:pt x="241" y="432"/>
                      <a:pt x="227" y="417"/>
                    </a:cubicBezTo>
                    <a:cubicBezTo>
                      <a:pt x="212" y="403"/>
                      <a:pt x="195" y="391"/>
                      <a:pt x="176" y="383"/>
                    </a:cubicBezTo>
                    <a:cubicBezTo>
                      <a:pt x="157" y="375"/>
                      <a:pt x="136" y="371"/>
                      <a:pt x="114" y="371"/>
                    </a:cubicBezTo>
                    <a:cubicBezTo>
                      <a:pt x="104" y="371"/>
                      <a:pt x="95" y="372"/>
                      <a:pt x="86" y="374"/>
                    </a:cubicBezTo>
                    <a:cubicBezTo>
                      <a:pt x="76" y="375"/>
                      <a:pt x="67" y="378"/>
                      <a:pt x="59" y="381"/>
                    </a:cubicBezTo>
                    <a:cubicBezTo>
                      <a:pt x="50" y="384"/>
                      <a:pt x="42" y="388"/>
                      <a:pt x="34" y="393"/>
                    </a:cubicBezTo>
                    <a:cubicBezTo>
                      <a:pt x="26" y="397"/>
                      <a:pt x="19" y="402"/>
                      <a:pt x="12" y="408"/>
                    </a:cubicBezTo>
                    <a:cubicBezTo>
                      <a:pt x="15" y="16"/>
                      <a:pt x="15" y="16"/>
                      <a:pt x="15" y="16"/>
                    </a:cubicBezTo>
                    <a:cubicBezTo>
                      <a:pt x="28" y="16"/>
                      <a:pt x="46" y="15"/>
                      <a:pt x="68" y="14"/>
                    </a:cubicBezTo>
                    <a:cubicBezTo>
                      <a:pt x="91" y="14"/>
                      <a:pt x="118" y="13"/>
                      <a:pt x="151" y="12"/>
                    </a:cubicBezTo>
                    <a:cubicBezTo>
                      <a:pt x="183" y="11"/>
                      <a:pt x="220" y="11"/>
                      <a:pt x="262" y="10"/>
                    </a:cubicBezTo>
                    <a:cubicBezTo>
                      <a:pt x="305" y="9"/>
                      <a:pt x="352" y="9"/>
                      <a:pt x="404" y="9"/>
                    </a:cubicBezTo>
                    <a:cubicBezTo>
                      <a:pt x="407" y="9"/>
                      <a:pt x="410" y="9"/>
                      <a:pt x="413" y="9"/>
                    </a:cubicBezTo>
                    <a:cubicBezTo>
                      <a:pt x="415" y="9"/>
                      <a:pt x="418" y="9"/>
                      <a:pt x="421" y="9"/>
                    </a:cubicBezTo>
                    <a:cubicBezTo>
                      <a:pt x="424" y="9"/>
                      <a:pt x="427" y="9"/>
                      <a:pt x="429" y="9"/>
                    </a:cubicBezTo>
                    <a:cubicBezTo>
                      <a:pt x="432" y="9"/>
                      <a:pt x="435" y="9"/>
                      <a:pt x="438" y="9"/>
                    </a:cubicBezTo>
                    <a:cubicBezTo>
                      <a:pt x="451" y="9"/>
                      <a:pt x="464" y="9"/>
                      <a:pt x="477" y="8"/>
                    </a:cubicBezTo>
                    <a:cubicBezTo>
                      <a:pt x="490" y="8"/>
                      <a:pt x="503" y="7"/>
                      <a:pt x="516" y="6"/>
                    </a:cubicBezTo>
                    <a:cubicBezTo>
                      <a:pt x="529" y="6"/>
                      <a:pt x="542" y="5"/>
                      <a:pt x="555" y="3"/>
                    </a:cubicBezTo>
                    <a:cubicBezTo>
                      <a:pt x="567" y="2"/>
                      <a:pt x="580" y="1"/>
                      <a:pt x="592" y="0"/>
                    </a:cubicBezTo>
                    <a:close/>
                  </a:path>
                </a:pathLst>
              </a:custGeom>
              <a:solidFill>
                <a:srgbClr val="F8F5E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32" name="Freeform 71"/>
              <p:cNvSpPr/>
              <p:nvPr/>
            </p:nvSpPr>
            <p:spPr bwMode="auto">
              <a:xfrm>
                <a:off x="5019675" y="2463800"/>
                <a:ext cx="1463675" cy="2889250"/>
              </a:xfrm>
              <a:custGeom>
                <a:avLst/>
                <a:gdLst>
                  <a:gd name="T0" fmla="*/ 115 w 834"/>
                  <a:gd name="T1" fmla="*/ 1645 h 1645"/>
                  <a:gd name="T2" fmla="*/ 53 w 834"/>
                  <a:gd name="T3" fmla="*/ 1635 h 1645"/>
                  <a:gd name="T4" fmla="*/ 16 w 834"/>
                  <a:gd name="T5" fmla="*/ 1619 h 1645"/>
                  <a:gd name="T6" fmla="*/ 3 w 834"/>
                  <a:gd name="T7" fmla="*/ 1608 h 1645"/>
                  <a:gd name="T8" fmla="*/ 9 w 834"/>
                  <a:gd name="T9" fmla="*/ 664 h 1645"/>
                  <a:gd name="T10" fmla="*/ 40 w 834"/>
                  <a:gd name="T11" fmla="*/ 679 h 1645"/>
                  <a:gd name="T12" fmla="*/ 99 w 834"/>
                  <a:gd name="T13" fmla="*/ 690 h 1645"/>
                  <a:gd name="T14" fmla="*/ 222 w 834"/>
                  <a:gd name="T15" fmla="*/ 639 h 1645"/>
                  <a:gd name="T16" fmla="*/ 273 w 834"/>
                  <a:gd name="T17" fmla="*/ 517 h 1645"/>
                  <a:gd name="T18" fmla="*/ 223 w 834"/>
                  <a:gd name="T19" fmla="*/ 396 h 1645"/>
                  <a:gd name="T20" fmla="*/ 103 w 834"/>
                  <a:gd name="T21" fmla="*/ 346 h 1645"/>
                  <a:gd name="T22" fmla="*/ 42 w 834"/>
                  <a:gd name="T23" fmla="*/ 356 h 1645"/>
                  <a:gd name="T24" fmla="*/ 12 w 834"/>
                  <a:gd name="T25" fmla="*/ 371 h 1645"/>
                  <a:gd name="T26" fmla="*/ 57 w 834"/>
                  <a:gd name="T27" fmla="*/ 14 h 1645"/>
                  <a:gd name="T28" fmla="*/ 251 w 834"/>
                  <a:gd name="T29" fmla="*/ 9 h 1645"/>
                  <a:gd name="T30" fmla="*/ 409 w 834"/>
                  <a:gd name="T31" fmla="*/ 8 h 1645"/>
                  <a:gd name="T32" fmla="*/ 466 w 834"/>
                  <a:gd name="T33" fmla="*/ 7 h 1645"/>
                  <a:gd name="T34" fmla="*/ 544 w 834"/>
                  <a:gd name="T35" fmla="*/ 3 h 1645"/>
                  <a:gd name="T36" fmla="*/ 568 w 834"/>
                  <a:gd name="T37" fmla="*/ 482 h 1645"/>
                  <a:gd name="T38" fmla="*/ 594 w 834"/>
                  <a:gd name="T39" fmla="*/ 441 h 1645"/>
                  <a:gd name="T40" fmla="*/ 602 w 834"/>
                  <a:gd name="T41" fmla="*/ 431 h 1645"/>
                  <a:gd name="T42" fmla="*/ 626 w 834"/>
                  <a:gd name="T43" fmla="*/ 409 h 1645"/>
                  <a:gd name="T44" fmla="*/ 674 w 834"/>
                  <a:gd name="T45" fmla="*/ 388 h 1645"/>
                  <a:gd name="T46" fmla="*/ 753 w 834"/>
                  <a:gd name="T47" fmla="*/ 395 h 1645"/>
                  <a:gd name="T48" fmla="*/ 824 w 834"/>
                  <a:gd name="T49" fmla="*/ 464 h 1645"/>
                  <a:gd name="T50" fmla="*/ 824 w 834"/>
                  <a:gd name="T51" fmla="*/ 566 h 1645"/>
                  <a:gd name="T52" fmla="*/ 754 w 834"/>
                  <a:gd name="T53" fmla="*/ 637 h 1645"/>
                  <a:gd name="T54" fmla="*/ 675 w 834"/>
                  <a:gd name="T55" fmla="*/ 644 h 1645"/>
                  <a:gd name="T56" fmla="*/ 626 w 834"/>
                  <a:gd name="T57" fmla="*/ 623 h 1645"/>
                  <a:gd name="T58" fmla="*/ 602 w 834"/>
                  <a:gd name="T59" fmla="*/ 601 h 1645"/>
                  <a:gd name="T60" fmla="*/ 594 w 834"/>
                  <a:gd name="T61" fmla="*/ 591 h 1645"/>
                  <a:gd name="T62" fmla="*/ 568 w 834"/>
                  <a:gd name="T63" fmla="*/ 550 h 1645"/>
                  <a:gd name="T64" fmla="*/ 538 w 834"/>
                  <a:gd name="T65" fmla="*/ 1019 h 1645"/>
                  <a:gd name="T66" fmla="*/ 465 w 834"/>
                  <a:gd name="T67" fmla="*/ 1012 h 1645"/>
                  <a:gd name="T68" fmla="*/ 349 w 834"/>
                  <a:gd name="T69" fmla="*/ 1039 h 1645"/>
                  <a:gd name="T70" fmla="*/ 267 w 834"/>
                  <a:gd name="T71" fmla="*/ 1208 h 1645"/>
                  <a:gd name="T72" fmla="*/ 255 w 834"/>
                  <a:gd name="T73" fmla="*/ 1392 h 1645"/>
                  <a:gd name="T74" fmla="*/ 283 w 834"/>
                  <a:gd name="T75" fmla="*/ 1500 h 1645"/>
                  <a:gd name="T76" fmla="*/ 306 w 834"/>
                  <a:gd name="T77" fmla="*/ 1544 h 1645"/>
                  <a:gd name="T78" fmla="*/ 308 w 834"/>
                  <a:gd name="T79" fmla="*/ 1569 h 1645"/>
                  <a:gd name="T80" fmla="*/ 300 w 834"/>
                  <a:gd name="T81" fmla="*/ 1593 h 1645"/>
                  <a:gd name="T82" fmla="*/ 283 w 834"/>
                  <a:gd name="T83" fmla="*/ 1611 h 1645"/>
                  <a:gd name="T84" fmla="*/ 232 w 834"/>
                  <a:gd name="T85" fmla="*/ 1630 h 1645"/>
                  <a:gd name="T86" fmla="*/ 164 w 834"/>
                  <a:gd name="T87" fmla="*/ 1643 h 1645"/>
                  <a:gd name="T88" fmla="*/ 141 w 834"/>
                  <a:gd name="T89" fmla="*/ 1645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4" h="1645">
                    <a:moveTo>
                      <a:pt x="138" y="1645"/>
                    </a:moveTo>
                    <a:cubicBezTo>
                      <a:pt x="132" y="1645"/>
                      <a:pt x="124" y="1645"/>
                      <a:pt x="115" y="1645"/>
                    </a:cubicBezTo>
                    <a:cubicBezTo>
                      <a:pt x="105" y="1644"/>
                      <a:pt x="95" y="1643"/>
                      <a:pt x="85" y="1641"/>
                    </a:cubicBezTo>
                    <a:cubicBezTo>
                      <a:pt x="74" y="1640"/>
                      <a:pt x="63" y="1637"/>
                      <a:pt x="53" y="1635"/>
                    </a:cubicBezTo>
                    <a:cubicBezTo>
                      <a:pt x="42" y="1631"/>
                      <a:pt x="32" y="1627"/>
                      <a:pt x="23" y="1623"/>
                    </a:cubicBezTo>
                    <a:cubicBezTo>
                      <a:pt x="21" y="1622"/>
                      <a:pt x="19" y="1620"/>
                      <a:pt x="16" y="1619"/>
                    </a:cubicBezTo>
                    <a:cubicBezTo>
                      <a:pt x="14" y="1617"/>
                      <a:pt x="12" y="1615"/>
                      <a:pt x="10" y="1614"/>
                    </a:cubicBezTo>
                    <a:cubicBezTo>
                      <a:pt x="7" y="1612"/>
                      <a:pt x="5" y="1610"/>
                      <a:pt x="3" y="1608"/>
                    </a:cubicBezTo>
                    <a:cubicBezTo>
                      <a:pt x="2" y="1607"/>
                      <a:pt x="1" y="1606"/>
                      <a:pt x="0" y="1605"/>
                    </a:cubicBezTo>
                    <a:cubicBezTo>
                      <a:pt x="9" y="664"/>
                      <a:pt x="9" y="664"/>
                      <a:pt x="9" y="664"/>
                    </a:cubicBezTo>
                    <a:cubicBezTo>
                      <a:pt x="11" y="665"/>
                      <a:pt x="12" y="666"/>
                      <a:pt x="13" y="667"/>
                    </a:cubicBezTo>
                    <a:cubicBezTo>
                      <a:pt x="22" y="672"/>
                      <a:pt x="31" y="676"/>
                      <a:pt x="40" y="679"/>
                    </a:cubicBezTo>
                    <a:cubicBezTo>
                      <a:pt x="49" y="683"/>
                      <a:pt x="59" y="685"/>
                      <a:pt x="69" y="687"/>
                    </a:cubicBezTo>
                    <a:cubicBezTo>
                      <a:pt x="79" y="689"/>
                      <a:pt x="89" y="690"/>
                      <a:pt x="99" y="690"/>
                    </a:cubicBezTo>
                    <a:cubicBezTo>
                      <a:pt x="123" y="690"/>
                      <a:pt x="146" y="685"/>
                      <a:pt x="167" y="676"/>
                    </a:cubicBezTo>
                    <a:cubicBezTo>
                      <a:pt x="188" y="667"/>
                      <a:pt x="206" y="655"/>
                      <a:pt x="222" y="639"/>
                    </a:cubicBezTo>
                    <a:cubicBezTo>
                      <a:pt x="238" y="623"/>
                      <a:pt x="251" y="604"/>
                      <a:pt x="259" y="584"/>
                    </a:cubicBezTo>
                    <a:cubicBezTo>
                      <a:pt x="269" y="563"/>
                      <a:pt x="273" y="540"/>
                      <a:pt x="273" y="517"/>
                    </a:cubicBezTo>
                    <a:cubicBezTo>
                      <a:pt x="273" y="494"/>
                      <a:pt x="269" y="471"/>
                      <a:pt x="260" y="450"/>
                    </a:cubicBezTo>
                    <a:cubicBezTo>
                      <a:pt x="252" y="430"/>
                      <a:pt x="239" y="411"/>
                      <a:pt x="223" y="396"/>
                    </a:cubicBezTo>
                    <a:cubicBezTo>
                      <a:pt x="208" y="380"/>
                      <a:pt x="189" y="368"/>
                      <a:pt x="169" y="359"/>
                    </a:cubicBezTo>
                    <a:cubicBezTo>
                      <a:pt x="148" y="350"/>
                      <a:pt x="126" y="346"/>
                      <a:pt x="103" y="346"/>
                    </a:cubicBezTo>
                    <a:cubicBezTo>
                      <a:pt x="92" y="346"/>
                      <a:pt x="81" y="347"/>
                      <a:pt x="71" y="349"/>
                    </a:cubicBezTo>
                    <a:cubicBezTo>
                      <a:pt x="62" y="350"/>
                      <a:pt x="52" y="353"/>
                      <a:pt x="42" y="356"/>
                    </a:cubicBezTo>
                    <a:cubicBezTo>
                      <a:pt x="33" y="360"/>
                      <a:pt x="24" y="364"/>
                      <a:pt x="16" y="369"/>
                    </a:cubicBezTo>
                    <a:cubicBezTo>
                      <a:pt x="14" y="370"/>
                      <a:pt x="13" y="371"/>
                      <a:pt x="12" y="371"/>
                    </a:cubicBezTo>
                    <a:cubicBezTo>
                      <a:pt x="15" y="15"/>
                      <a:pt x="15" y="15"/>
                      <a:pt x="15" y="15"/>
                    </a:cubicBezTo>
                    <a:cubicBezTo>
                      <a:pt x="27" y="15"/>
                      <a:pt x="40" y="14"/>
                      <a:pt x="57" y="14"/>
                    </a:cubicBezTo>
                    <a:cubicBezTo>
                      <a:pt x="79" y="13"/>
                      <a:pt x="107" y="12"/>
                      <a:pt x="139" y="11"/>
                    </a:cubicBezTo>
                    <a:cubicBezTo>
                      <a:pt x="171" y="10"/>
                      <a:pt x="208" y="10"/>
                      <a:pt x="251" y="9"/>
                    </a:cubicBezTo>
                    <a:cubicBezTo>
                      <a:pt x="293" y="9"/>
                      <a:pt x="340" y="8"/>
                      <a:pt x="392" y="8"/>
                    </a:cubicBezTo>
                    <a:cubicBezTo>
                      <a:pt x="409" y="8"/>
                      <a:pt x="409" y="8"/>
                      <a:pt x="409" y="8"/>
                    </a:cubicBezTo>
                    <a:cubicBezTo>
                      <a:pt x="426" y="8"/>
                      <a:pt x="426" y="8"/>
                      <a:pt x="426" y="8"/>
                    </a:cubicBezTo>
                    <a:cubicBezTo>
                      <a:pt x="439" y="8"/>
                      <a:pt x="453" y="8"/>
                      <a:pt x="466" y="7"/>
                    </a:cubicBezTo>
                    <a:cubicBezTo>
                      <a:pt x="479" y="7"/>
                      <a:pt x="492" y="6"/>
                      <a:pt x="505" y="6"/>
                    </a:cubicBezTo>
                    <a:cubicBezTo>
                      <a:pt x="518" y="5"/>
                      <a:pt x="531" y="4"/>
                      <a:pt x="544" y="3"/>
                    </a:cubicBezTo>
                    <a:cubicBezTo>
                      <a:pt x="552" y="2"/>
                      <a:pt x="560" y="1"/>
                      <a:pt x="568" y="0"/>
                    </a:cubicBezTo>
                    <a:cubicBezTo>
                      <a:pt x="568" y="482"/>
                      <a:pt x="568" y="482"/>
                      <a:pt x="568" y="482"/>
                    </a:cubicBezTo>
                    <a:cubicBezTo>
                      <a:pt x="591" y="446"/>
                      <a:pt x="591" y="446"/>
                      <a:pt x="591" y="446"/>
                    </a:cubicBezTo>
                    <a:cubicBezTo>
                      <a:pt x="592" y="444"/>
                      <a:pt x="593" y="443"/>
                      <a:pt x="594" y="441"/>
                    </a:cubicBezTo>
                    <a:cubicBezTo>
                      <a:pt x="595" y="439"/>
                      <a:pt x="597" y="438"/>
                      <a:pt x="598" y="436"/>
                    </a:cubicBezTo>
                    <a:cubicBezTo>
                      <a:pt x="599" y="434"/>
                      <a:pt x="600" y="433"/>
                      <a:pt x="602" y="431"/>
                    </a:cubicBezTo>
                    <a:cubicBezTo>
                      <a:pt x="603" y="430"/>
                      <a:pt x="604" y="428"/>
                      <a:pt x="606" y="427"/>
                    </a:cubicBezTo>
                    <a:cubicBezTo>
                      <a:pt x="612" y="420"/>
                      <a:pt x="619" y="414"/>
                      <a:pt x="626" y="409"/>
                    </a:cubicBezTo>
                    <a:cubicBezTo>
                      <a:pt x="633" y="404"/>
                      <a:pt x="641" y="400"/>
                      <a:pt x="649" y="396"/>
                    </a:cubicBezTo>
                    <a:cubicBezTo>
                      <a:pt x="657" y="392"/>
                      <a:pt x="666" y="390"/>
                      <a:pt x="674" y="388"/>
                    </a:cubicBezTo>
                    <a:cubicBezTo>
                      <a:pt x="683" y="386"/>
                      <a:pt x="693" y="385"/>
                      <a:pt x="702" y="385"/>
                    </a:cubicBezTo>
                    <a:cubicBezTo>
                      <a:pt x="720" y="385"/>
                      <a:pt x="737" y="388"/>
                      <a:pt x="753" y="395"/>
                    </a:cubicBezTo>
                    <a:cubicBezTo>
                      <a:pt x="769" y="401"/>
                      <a:pt x="783" y="411"/>
                      <a:pt x="795" y="423"/>
                    </a:cubicBezTo>
                    <a:cubicBezTo>
                      <a:pt x="807" y="435"/>
                      <a:pt x="817" y="449"/>
                      <a:pt x="824" y="464"/>
                    </a:cubicBezTo>
                    <a:cubicBezTo>
                      <a:pt x="831" y="480"/>
                      <a:pt x="834" y="498"/>
                      <a:pt x="834" y="515"/>
                    </a:cubicBezTo>
                    <a:cubicBezTo>
                      <a:pt x="834" y="533"/>
                      <a:pt x="831" y="550"/>
                      <a:pt x="824" y="566"/>
                    </a:cubicBezTo>
                    <a:cubicBezTo>
                      <a:pt x="818" y="582"/>
                      <a:pt x="808" y="596"/>
                      <a:pt x="796" y="608"/>
                    </a:cubicBezTo>
                    <a:cubicBezTo>
                      <a:pt x="784" y="620"/>
                      <a:pt x="770" y="630"/>
                      <a:pt x="754" y="637"/>
                    </a:cubicBezTo>
                    <a:cubicBezTo>
                      <a:pt x="738" y="644"/>
                      <a:pt x="720" y="647"/>
                      <a:pt x="703" y="647"/>
                    </a:cubicBezTo>
                    <a:cubicBezTo>
                      <a:pt x="693" y="647"/>
                      <a:pt x="684" y="646"/>
                      <a:pt x="675" y="644"/>
                    </a:cubicBezTo>
                    <a:cubicBezTo>
                      <a:pt x="666" y="642"/>
                      <a:pt x="657" y="640"/>
                      <a:pt x="649" y="636"/>
                    </a:cubicBezTo>
                    <a:cubicBezTo>
                      <a:pt x="641" y="632"/>
                      <a:pt x="633" y="628"/>
                      <a:pt x="626" y="623"/>
                    </a:cubicBezTo>
                    <a:cubicBezTo>
                      <a:pt x="619" y="618"/>
                      <a:pt x="612" y="612"/>
                      <a:pt x="606" y="605"/>
                    </a:cubicBezTo>
                    <a:cubicBezTo>
                      <a:pt x="605" y="604"/>
                      <a:pt x="603" y="602"/>
                      <a:pt x="602" y="601"/>
                    </a:cubicBezTo>
                    <a:cubicBezTo>
                      <a:pt x="601" y="599"/>
                      <a:pt x="599" y="598"/>
                      <a:pt x="598" y="596"/>
                    </a:cubicBezTo>
                    <a:cubicBezTo>
                      <a:pt x="597" y="594"/>
                      <a:pt x="595" y="593"/>
                      <a:pt x="594" y="591"/>
                    </a:cubicBezTo>
                    <a:cubicBezTo>
                      <a:pt x="593" y="589"/>
                      <a:pt x="592" y="588"/>
                      <a:pt x="591" y="586"/>
                    </a:cubicBezTo>
                    <a:cubicBezTo>
                      <a:pt x="568" y="550"/>
                      <a:pt x="568" y="550"/>
                      <a:pt x="568" y="550"/>
                    </a:cubicBezTo>
                    <a:cubicBezTo>
                      <a:pt x="568" y="1023"/>
                      <a:pt x="568" y="1023"/>
                      <a:pt x="568" y="1023"/>
                    </a:cubicBezTo>
                    <a:cubicBezTo>
                      <a:pt x="558" y="1021"/>
                      <a:pt x="548" y="1020"/>
                      <a:pt x="538" y="1019"/>
                    </a:cubicBezTo>
                    <a:cubicBezTo>
                      <a:pt x="524" y="1017"/>
                      <a:pt x="511" y="1016"/>
                      <a:pt x="499" y="1015"/>
                    </a:cubicBezTo>
                    <a:cubicBezTo>
                      <a:pt x="486" y="1014"/>
                      <a:pt x="475" y="1013"/>
                      <a:pt x="465" y="1012"/>
                    </a:cubicBezTo>
                    <a:cubicBezTo>
                      <a:pt x="455" y="1012"/>
                      <a:pt x="446" y="1011"/>
                      <a:pt x="437" y="1011"/>
                    </a:cubicBezTo>
                    <a:cubicBezTo>
                      <a:pt x="403" y="1011"/>
                      <a:pt x="374" y="1021"/>
                      <a:pt x="349" y="1039"/>
                    </a:cubicBezTo>
                    <a:cubicBezTo>
                      <a:pt x="327" y="1055"/>
                      <a:pt x="309" y="1079"/>
                      <a:pt x="295" y="1110"/>
                    </a:cubicBezTo>
                    <a:cubicBezTo>
                      <a:pt x="283" y="1137"/>
                      <a:pt x="274" y="1169"/>
                      <a:pt x="267" y="1208"/>
                    </a:cubicBezTo>
                    <a:cubicBezTo>
                      <a:pt x="262" y="1239"/>
                      <a:pt x="258" y="1274"/>
                      <a:pt x="254" y="1319"/>
                    </a:cubicBezTo>
                    <a:cubicBezTo>
                      <a:pt x="253" y="1344"/>
                      <a:pt x="253" y="1369"/>
                      <a:pt x="255" y="1392"/>
                    </a:cubicBezTo>
                    <a:cubicBezTo>
                      <a:pt x="257" y="1413"/>
                      <a:pt x="261" y="1433"/>
                      <a:pt x="266" y="1453"/>
                    </a:cubicBezTo>
                    <a:cubicBezTo>
                      <a:pt x="271" y="1469"/>
                      <a:pt x="276" y="1485"/>
                      <a:pt x="283" y="1500"/>
                    </a:cubicBezTo>
                    <a:cubicBezTo>
                      <a:pt x="288" y="1511"/>
                      <a:pt x="294" y="1522"/>
                      <a:pt x="300" y="1532"/>
                    </a:cubicBezTo>
                    <a:cubicBezTo>
                      <a:pt x="302" y="1536"/>
                      <a:pt x="304" y="1540"/>
                      <a:pt x="306" y="1544"/>
                    </a:cubicBezTo>
                    <a:cubicBezTo>
                      <a:pt x="307" y="1548"/>
                      <a:pt x="308" y="1552"/>
                      <a:pt x="308" y="1556"/>
                    </a:cubicBezTo>
                    <a:cubicBezTo>
                      <a:pt x="309" y="1561"/>
                      <a:pt x="309" y="1565"/>
                      <a:pt x="308" y="1569"/>
                    </a:cubicBezTo>
                    <a:cubicBezTo>
                      <a:pt x="308" y="1573"/>
                      <a:pt x="307" y="1577"/>
                      <a:pt x="306" y="1582"/>
                    </a:cubicBezTo>
                    <a:cubicBezTo>
                      <a:pt x="304" y="1586"/>
                      <a:pt x="302" y="1590"/>
                      <a:pt x="300" y="1593"/>
                    </a:cubicBezTo>
                    <a:cubicBezTo>
                      <a:pt x="298" y="1597"/>
                      <a:pt x="296" y="1600"/>
                      <a:pt x="293" y="1603"/>
                    </a:cubicBezTo>
                    <a:cubicBezTo>
                      <a:pt x="290" y="1606"/>
                      <a:pt x="287" y="1609"/>
                      <a:pt x="283" y="1611"/>
                    </a:cubicBezTo>
                    <a:cubicBezTo>
                      <a:pt x="280" y="1614"/>
                      <a:pt x="276" y="1616"/>
                      <a:pt x="272" y="1617"/>
                    </a:cubicBezTo>
                    <a:cubicBezTo>
                      <a:pt x="260" y="1622"/>
                      <a:pt x="247" y="1626"/>
                      <a:pt x="232" y="1630"/>
                    </a:cubicBezTo>
                    <a:cubicBezTo>
                      <a:pt x="220" y="1633"/>
                      <a:pt x="207" y="1636"/>
                      <a:pt x="193" y="1639"/>
                    </a:cubicBezTo>
                    <a:cubicBezTo>
                      <a:pt x="182" y="1641"/>
                      <a:pt x="172" y="1642"/>
                      <a:pt x="164" y="1643"/>
                    </a:cubicBezTo>
                    <a:cubicBezTo>
                      <a:pt x="157" y="1644"/>
                      <a:pt x="152" y="1645"/>
                      <a:pt x="151" y="1645"/>
                    </a:cubicBezTo>
                    <a:cubicBezTo>
                      <a:pt x="141" y="1645"/>
                      <a:pt x="141" y="1645"/>
                      <a:pt x="141" y="1645"/>
                    </a:cubicBezTo>
                    <a:lnTo>
                      <a:pt x="138" y="1645"/>
                    </a:lnTo>
                    <a:close/>
                  </a:path>
                </a:pathLst>
              </a:custGeom>
              <a:solidFill>
                <a:srgbClr val="00B39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105" name="TextBox 49"/>
            <p:cNvSpPr txBox="1"/>
            <p:nvPr/>
          </p:nvSpPr>
          <p:spPr>
            <a:xfrm>
              <a:off x="1692502" y="3872543"/>
              <a:ext cx="430697" cy="36354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01</a:t>
              </a:r>
              <a:endParaRPr kumimoji="0" lang="en-US" sz="24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106" name="TextBox 50"/>
            <p:cNvSpPr txBox="1"/>
            <p:nvPr/>
          </p:nvSpPr>
          <p:spPr>
            <a:xfrm>
              <a:off x="2577600" y="3872543"/>
              <a:ext cx="430697" cy="36354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02</a:t>
              </a:r>
              <a:endParaRPr kumimoji="0" lang="en-US" sz="24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107" name="TextBox 51"/>
            <p:cNvSpPr txBox="1"/>
            <p:nvPr/>
          </p:nvSpPr>
          <p:spPr>
            <a:xfrm>
              <a:off x="3398314" y="3872543"/>
              <a:ext cx="430697" cy="36354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03</a:t>
              </a:r>
              <a:endParaRPr kumimoji="0" lang="en-US" sz="24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108" name="TextBox 52"/>
            <p:cNvSpPr txBox="1"/>
            <p:nvPr/>
          </p:nvSpPr>
          <p:spPr>
            <a:xfrm>
              <a:off x="4186813" y="3872543"/>
              <a:ext cx="430697" cy="36354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04</a:t>
              </a:r>
              <a:endParaRPr kumimoji="0" lang="en-US" sz="24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grpSp>
        <p:nvGrpSpPr>
          <p:cNvPr id="133" name="组合 132"/>
          <p:cNvGrpSpPr/>
          <p:nvPr/>
        </p:nvGrpSpPr>
        <p:grpSpPr>
          <a:xfrm>
            <a:off x="4599477" y="2422295"/>
            <a:ext cx="1795167" cy="2452854"/>
            <a:chOff x="5098082" y="2401567"/>
            <a:chExt cx="1795167" cy="2452854"/>
          </a:xfrm>
        </p:grpSpPr>
        <p:cxnSp>
          <p:nvCxnSpPr>
            <p:cNvPr id="134" name="Straight Connector 26"/>
            <p:cNvCxnSpPr/>
            <p:nvPr/>
          </p:nvCxnSpPr>
          <p:spPr>
            <a:xfrm flipV="1">
              <a:off x="5115056" y="2401567"/>
              <a:ext cx="1766723" cy="1215031"/>
            </a:xfrm>
            <a:prstGeom prst="line">
              <a:avLst/>
            </a:prstGeom>
            <a:ln w="38100">
              <a:solidFill>
                <a:srgbClr val="00B05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29"/>
            <p:cNvCxnSpPr/>
            <p:nvPr/>
          </p:nvCxnSpPr>
          <p:spPr>
            <a:xfrm flipV="1">
              <a:off x="5115056" y="3259766"/>
              <a:ext cx="1766723" cy="385348"/>
            </a:xfrm>
            <a:prstGeom prst="line">
              <a:avLst/>
            </a:prstGeom>
            <a:ln w="38100">
              <a:solidFill>
                <a:srgbClr val="00B05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30"/>
            <p:cNvCxnSpPr/>
            <p:nvPr/>
          </p:nvCxnSpPr>
          <p:spPr>
            <a:xfrm>
              <a:off x="5126526" y="3623479"/>
              <a:ext cx="1755253" cy="345908"/>
            </a:xfrm>
            <a:prstGeom prst="line">
              <a:avLst/>
            </a:prstGeom>
            <a:ln w="38100">
              <a:solidFill>
                <a:srgbClr val="00B05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37" name="Straight Connector 31"/>
            <p:cNvCxnSpPr/>
            <p:nvPr/>
          </p:nvCxnSpPr>
          <p:spPr>
            <a:xfrm>
              <a:off x="5098082" y="3616598"/>
              <a:ext cx="1795167" cy="1237823"/>
            </a:xfrm>
            <a:prstGeom prst="line">
              <a:avLst/>
            </a:prstGeom>
            <a:ln w="38100">
              <a:solidFill>
                <a:srgbClr val="00B050"/>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138" name="组合 137"/>
          <p:cNvGrpSpPr/>
          <p:nvPr/>
        </p:nvGrpSpPr>
        <p:grpSpPr>
          <a:xfrm>
            <a:off x="6715194" y="2213142"/>
            <a:ext cx="508362" cy="3050445"/>
            <a:chOff x="7252760" y="2135713"/>
            <a:chExt cx="508362" cy="3050445"/>
          </a:xfrm>
        </p:grpSpPr>
        <p:grpSp>
          <p:nvGrpSpPr>
            <p:cNvPr id="147" name="Group 38"/>
            <p:cNvGrpSpPr/>
            <p:nvPr/>
          </p:nvGrpSpPr>
          <p:grpSpPr>
            <a:xfrm>
              <a:off x="7361865" y="3897249"/>
              <a:ext cx="319088" cy="465139"/>
              <a:chOff x="3582988" y="3510757"/>
              <a:chExt cx="319088" cy="465138"/>
            </a:xfrm>
            <a:solidFill>
              <a:srgbClr val="00BAF7"/>
            </a:solidFill>
          </p:grpSpPr>
          <p:sp>
            <p:nvSpPr>
              <p:cNvPr id="15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w="12700" cap="flat" cmpd="sng">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charset="-122"/>
                  <a:ea typeface="微软雅黑" panose="020B0503020204020204" charset="-122"/>
                  <a:sym typeface="Gill Sans" charset="0"/>
                </a:endParaRPr>
              </a:p>
            </p:txBody>
          </p:sp>
          <p:sp>
            <p:nvSpPr>
              <p:cNvPr id="15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w="12700" cap="flat" cmpd="sng">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charset="-122"/>
                  <a:ea typeface="微软雅黑" panose="020B0503020204020204" charset="-122"/>
                  <a:sym typeface="Gill Sans" charset="0"/>
                </a:endParaRPr>
              </a:p>
            </p:txBody>
          </p:sp>
        </p:grpSp>
        <p:grpSp>
          <p:nvGrpSpPr>
            <p:cNvPr id="148" name="Group 41"/>
            <p:cNvGrpSpPr/>
            <p:nvPr/>
          </p:nvGrpSpPr>
          <p:grpSpPr>
            <a:xfrm>
              <a:off x="7295983" y="4794839"/>
              <a:ext cx="465139" cy="391319"/>
              <a:chOff x="5356342" y="3093565"/>
              <a:chExt cx="465138" cy="391319"/>
            </a:xfrm>
            <a:solidFill>
              <a:srgbClr val="FFC000"/>
            </a:solidFill>
          </p:grpSpPr>
          <p:sp>
            <p:nvSpPr>
              <p:cNvPr id="153"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w="12700" cap="flat" cmpd="sng">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charset="-122"/>
                  <a:ea typeface="微软雅黑" panose="020B0503020204020204" charset="-122"/>
                  <a:sym typeface="Gill Sans" charset="0"/>
                </a:endParaRPr>
              </a:p>
            </p:txBody>
          </p:sp>
          <p:sp>
            <p:nvSpPr>
              <p:cNvPr id="154"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w="12700" cap="flat" cmpd="sng">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charset="-122"/>
                  <a:ea typeface="微软雅黑" panose="020B0503020204020204" charset="-122"/>
                  <a:sym typeface="Gill Sans" charset="0"/>
                </a:endParaRPr>
              </a:p>
            </p:txBody>
          </p:sp>
          <p:sp>
            <p:nvSpPr>
              <p:cNvPr id="155"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w="12700" cap="flat" cmpd="sng">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charset="-122"/>
                  <a:ea typeface="微软雅黑" panose="020B0503020204020204" charset="-122"/>
                  <a:sym typeface="Gill Sans" charset="0"/>
                </a:endParaRPr>
              </a:p>
            </p:txBody>
          </p:sp>
        </p:grpSp>
        <p:grpSp>
          <p:nvGrpSpPr>
            <p:cNvPr id="149" name="Group 45"/>
            <p:cNvGrpSpPr/>
            <p:nvPr/>
          </p:nvGrpSpPr>
          <p:grpSpPr>
            <a:xfrm>
              <a:off x="7252760" y="3056168"/>
              <a:ext cx="464344" cy="407195"/>
              <a:chOff x="1640798" y="2149003"/>
              <a:chExt cx="464344" cy="407194"/>
            </a:xfrm>
            <a:solidFill>
              <a:srgbClr val="00B393"/>
            </a:solidFill>
          </p:grpSpPr>
          <p:sp>
            <p:nvSpPr>
              <p:cNvPr id="151"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w="12700" cap="flat" cmpd="sng">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charset="-122"/>
                  <a:ea typeface="微软雅黑" panose="020B0503020204020204" charset="-122"/>
                  <a:sym typeface="Gill Sans" charset="0"/>
                </a:endParaRPr>
              </a:p>
            </p:txBody>
          </p:sp>
          <p:sp>
            <p:nvSpPr>
              <p:cNvPr id="152"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w="12700" cap="flat" cmpd="sng">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charset="-122"/>
                  <a:ea typeface="微软雅黑" panose="020B0503020204020204" charset="-122"/>
                  <a:sym typeface="Gill Sans" charset="0"/>
                </a:endParaRPr>
              </a:p>
            </p:txBody>
          </p:sp>
        </p:grpSp>
        <p:sp>
          <p:nvSpPr>
            <p:cNvPr id="150" name="AutoShape 149"/>
            <p:cNvSpPr/>
            <p:nvPr/>
          </p:nvSpPr>
          <p:spPr bwMode="auto">
            <a:xfrm>
              <a:off x="7252760" y="2135713"/>
              <a:ext cx="464344"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rgbClr val="89C600"/>
            </a:solidFill>
            <a:ln w="12700" cap="flat" cmpd="sng">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charset="-122"/>
                <a:ea typeface="微软雅黑" panose="020B0503020204020204" charset="-122"/>
                <a:sym typeface="Gill Sans" charset="0"/>
              </a:endParaRPr>
            </a:p>
          </p:txBody>
        </p:sp>
      </p:grpSp>
      <p:sp>
        <p:nvSpPr>
          <p:cNvPr id="158" name="文本框 157"/>
          <p:cNvSpPr txBox="1"/>
          <p:nvPr/>
        </p:nvSpPr>
        <p:spPr>
          <a:xfrm>
            <a:off x="7525459" y="2121941"/>
            <a:ext cx="1237369" cy="461665"/>
          </a:xfrm>
          <a:prstGeom prst="rect">
            <a:avLst/>
          </a:prstGeom>
          <a:noFill/>
        </p:spPr>
        <p:txBody>
          <a:bodyPr wrap="square" rtlCol="0">
            <a:spAutoFit/>
          </a:bodyPr>
          <a:lstStyle/>
          <a:p>
            <a:r>
              <a:rPr lang="en-US" altLang="zh-CN" sz="2400" b="1" dirty="0"/>
              <a:t> talent</a:t>
            </a:r>
            <a:endParaRPr lang="zh-CN" altLang="en-US" sz="2400" b="1" dirty="0"/>
          </a:p>
        </p:txBody>
      </p:sp>
      <p:sp>
        <p:nvSpPr>
          <p:cNvPr id="159" name="文本框 158"/>
          <p:cNvSpPr txBox="1"/>
          <p:nvPr/>
        </p:nvSpPr>
        <p:spPr>
          <a:xfrm>
            <a:off x="7328051" y="3044846"/>
            <a:ext cx="4294765" cy="461665"/>
          </a:xfrm>
          <a:prstGeom prst="rect">
            <a:avLst/>
          </a:prstGeom>
          <a:noFill/>
        </p:spPr>
        <p:txBody>
          <a:bodyPr wrap="none" rtlCol="0">
            <a:spAutoFit/>
          </a:bodyPr>
          <a:lstStyle/>
          <a:p>
            <a:r>
              <a:rPr lang="en-US" altLang="zh-CN" dirty="0"/>
              <a:t> </a:t>
            </a:r>
            <a:r>
              <a:rPr lang="en-US" altLang="zh-CN" sz="2400" b="1" dirty="0"/>
              <a:t>effort: committed  patient  …</a:t>
            </a:r>
            <a:endParaRPr lang="zh-CN" altLang="en-US" sz="2400" b="1" dirty="0"/>
          </a:p>
        </p:txBody>
      </p:sp>
      <p:sp>
        <p:nvSpPr>
          <p:cNvPr id="160" name="文本框 159"/>
          <p:cNvSpPr txBox="1"/>
          <p:nvPr/>
        </p:nvSpPr>
        <p:spPr>
          <a:xfrm>
            <a:off x="7449431" y="3988177"/>
            <a:ext cx="1822935" cy="461665"/>
          </a:xfrm>
          <a:prstGeom prst="rect">
            <a:avLst/>
          </a:prstGeom>
          <a:noFill/>
        </p:spPr>
        <p:txBody>
          <a:bodyPr wrap="none" rtlCol="0">
            <a:spAutoFit/>
          </a:bodyPr>
          <a:lstStyle/>
          <a:p>
            <a:r>
              <a:rPr lang="en-US" altLang="zh-CN" dirty="0"/>
              <a:t> </a:t>
            </a:r>
            <a:r>
              <a:rPr lang="en-US" altLang="zh-CN" sz="2400" b="1" dirty="0"/>
              <a:t>team effort</a:t>
            </a:r>
            <a:endParaRPr lang="zh-CN" altLang="en-US" sz="2400" b="1" dirty="0"/>
          </a:p>
        </p:txBody>
      </p:sp>
      <p:sp>
        <p:nvSpPr>
          <p:cNvPr id="163" name="文本框 162"/>
          <p:cNvSpPr txBox="1"/>
          <p:nvPr/>
        </p:nvSpPr>
        <p:spPr>
          <a:xfrm>
            <a:off x="7449431" y="4616313"/>
            <a:ext cx="8138160" cy="830997"/>
          </a:xfrm>
          <a:prstGeom prst="rect">
            <a:avLst/>
          </a:prstGeom>
          <a:noFill/>
        </p:spPr>
        <p:txBody>
          <a:bodyPr wrap="square">
            <a:spAutoFit/>
          </a:bodyPr>
          <a:lstStyle/>
          <a:p>
            <a:r>
              <a:rPr lang="en-US" altLang="zh-CN" sz="2400" b="1" dirty="0"/>
              <a:t>great value of traditional </a:t>
            </a:r>
            <a:endParaRPr lang="en-US" altLang="zh-CN" sz="2400" b="1" dirty="0"/>
          </a:p>
          <a:p>
            <a:r>
              <a:rPr lang="en-US" altLang="zh-CN" sz="2400" b="1" dirty="0"/>
              <a:t>Chinese medicine</a:t>
            </a:r>
            <a:endParaRPr lang="zh-CN" altLang="en-US" sz="2400" b="1" dirty="0"/>
          </a:p>
        </p:txBody>
      </p:sp>
      <p:sp>
        <p:nvSpPr>
          <p:cNvPr id="164" name="文本框 163"/>
          <p:cNvSpPr txBox="1"/>
          <p:nvPr/>
        </p:nvSpPr>
        <p:spPr>
          <a:xfrm>
            <a:off x="386671" y="5618129"/>
            <a:ext cx="7548810" cy="954107"/>
          </a:xfrm>
          <a:prstGeom prst="rect">
            <a:avLst/>
          </a:prstGeom>
          <a:solidFill>
            <a:schemeClr val="accent1">
              <a:lumMod val="40000"/>
              <a:lumOff val="60000"/>
            </a:schemeClr>
          </a:solidFill>
        </p:spPr>
        <p:txBody>
          <a:bodyPr wrap="square" rtlCol="0">
            <a:spAutoFit/>
          </a:bodyPr>
          <a:lstStyle/>
          <a:p>
            <a:r>
              <a:rPr lang="en-US" altLang="zh-CN" sz="2800" b="1" dirty="0">
                <a:effectLst>
                  <a:outerShdw blurRad="38100" dist="38100" dir="2700000" algn="tl">
                    <a:srgbClr val="000000">
                      <a:alpha val="43137"/>
                    </a:srgbClr>
                  </a:outerShdw>
                </a:effectLst>
              </a:rPr>
              <a:t>Which do you think is the most important for </a:t>
            </a:r>
            <a:endParaRPr lang="en-US" altLang="zh-CN" sz="2800" b="1" dirty="0">
              <a:effectLst>
                <a:outerShdw blurRad="38100" dist="38100" dir="2700000" algn="tl">
                  <a:srgbClr val="000000">
                    <a:alpha val="43137"/>
                  </a:srgbClr>
                </a:outerShdw>
              </a:effectLst>
            </a:endParaRPr>
          </a:p>
          <a:p>
            <a:r>
              <a:rPr lang="en-US" altLang="zh-CN" sz="2800" b="1" dirty="0">
                <a:effectLst>
                  <a:outerShdw blurRad="38100" dist="38100" dir="2700000" algn="tl">
                    <a:srgbClr val="000000">
                      <a:alpha val="43137"/>
                    </a:srgbClr>
                  </a:outerShdw>
                </a:effectLst>
              </a:rPr>
              <a:t>making a great discovery?</a:t>
            </a:r>
            <a:endParaRPr lang="zh-CN" altLang="en-US" sz="28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7000">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14:bounceEnd="67000">
                                          <p:cBhvr additive="base">
                                            <p:cTn id="7" dur="1000" fill="hold"/>
                                            <p:tgtEl>
                                              <p:spTgt spid="103"/>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10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wipe(left)">
                                          <p:cBhvr>
                                            <p:cTn id="12" dur="500"/>
                                            <p:tgtEl>
                                              <p:spTgt spid="133"/>
                                            </p:tgtEl>
                                          </p:cBhvr>
                                        </p:animEffect>
                                      </p:childTnLst>
                                    </p:cTn>
                                  </p:par>
                                </p:childTnLst>
                              </p:cTn>
                            </p:par>
                            <p:par>
                              <p:cTn id="13" fill="hold">
                                <p:stCondLst>
                                  <p:cond delay="1500"/>
                                </p:stCondLst>
                                <p:childTnLst>
                                  <p:par>
                                    <p:cTn id="14" presetID="2" presetClass="entr" presetSubtype="2" fill="hold" nodeType="afterEffect" p14:presetBounceEnd="67000">
                                      <p:stCondLst>
                                        <p:cond delay="0"/>
                                      </p:stCondLst>
                                      <p:childTnLst>
                                        <p:set>
                                          <p:cBhvr>
                                            <p:cTn id="15" dur="1" fill="hold">
                                              <p:stCondLst>
                                                <p:cond delay="0"/>
                                              </p:stCondLst>
                                            </p:cTn>
                                            <p:tgtEl>
                                              <p:spTgt spid="138"/>
                                            </p:tgtEl>
                                            <p:attrNameLst>
                                              <p:attrName>style.visibility</p:attrName>
                                            </p:attrNameLst>
                                          </p:cBhvr>
                                          <p:to>
                                            <p:strVal val="visible"/>
                                          </p:to>
                                        </p:set>
                                        <p:anim calcmode="lin" valueType="num" p14:bounceEnd="67000">
                                          <p:cBhvr additive="base">
                                            <p:cTn id="16" dur="1000" fill="hold"/>
                                            <p:tgtEl>
                                              <p:spTgt spid="138"/>
                                            </p:tgtEl>
                                            <p:attrNameLst>
                                              <p:attrName>ppt_x</p:attrName>
                                            </p:attrNameLst>
                                          </p:cBhvr>
                                          <p:tavLst>
                                            <p:tav tm="0">
                                              <p:val>
                                                <p:strVal val="1+#ppt_w/2"/>
                                              </p:val>
                                            </p:tav>
                                            <p:tav tm="100000">
                                              <p:val>
                                                <p:strVal val="#ppt_x"/>
                                              </p:val>
                                            </p:tav>
                                          </p:tavLst>
                                        </p:anim>
                                        <p:anim calcmode="lin" valueType="num" p14:bounceEnd="67000">
                                          <p:cBhvr additive="base">
                                            <p:cTn id="17" dur="1000" fill="hold"/>
                                            <p:tgtEl>
                                              <p:spTgt spid="13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3" grpId="0"/>
          <p:bldP spid="16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1000" fill="hold"/>
                                            <p:tgtEl>
                                              <p:spTgt spid="103"/>
                                            </p:tgtEl>
                                            <p:attrNameLst>
                                              <p:attrName>ppt_x</p:attrName>
                                            </p:attrNameLst>
                                          </p:cBhvr>
                                          <p:tavLst>
                                            <p:tav tm="0">
                                              <p:val>
                                                <p:strVal val="0-#ppt_w/2"/>
                                              </p:val>
                                            </p:tav>
                                            <p:tav tm="100000">
                                              <p:val>
                                                <p:strVal val="#ppt_x"/>
                                              </p:val>
                                            </p:tav>
                                          </p:tavLst>
                                        </p:anim>
                                        <p:anim calcmode="lin" valueType="num">
                                          <p:cBhvr additive="base">
                                            <p:cTn id="8" dur="1000" fill="hold"/>
                                            <p:tgtEl>
                                              <p:spTgt spid="10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wipe(left)">
                                          <p:cBhvr>
                                            <p:cTn id="12" dur="500"/>
                                            <p:tgtEl>
                                              <p:spTgt spid="133"/>
                                            </p:tgtEl>
                                          </p:cBhvr>
                                        </p:animEffect>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 calcmode="lin" valueType="num">
                                          <p:cBhvr additive="base">
                                            <p:cTn id="16" dur="1000" fill="hold"/>
                                            <p:tgtEl>
                                              <p:spTgt spid="138"/>
                                            </p:tgtEl>
                                            <p:attrNameLst>
                                              <p:attrName>ppt_x</p:attrName>
                                            </p:attrNameLst>
                                          </p:cBhvr>
                                          <p:tavLst>
                                            <p:tav tm="0">
                                              <p:val>
                                                <p:strVal val="1+#ppt_w/2"/>
                                              </p:val>
                                            </p:tav>
                                            <p:tav tm="100000">
                                              <p:val>
                                                <p:strVal val="#ppt_x"/>
                                              </p:val>
                                            </p:tav>
                                          </p:tavLst>
                                        </p:anim>
                                        <p:anim calcmode="lin" valueType="num">
                                          <p:cBhvr additive="base">
                                            <p:cTn id="17" dur="1000" fill="hold"/>
                                            <p:tgtEl>
                                              <p:spTgt spid="13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3" grpId="0"/>
          <p:bldP spid="164"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20359" y="1855875"/>
            <a:ext cx="4261636" cy="3146250"/>
          </a:xfrm>
          <a:prstGeom prst="ellipse">
            <a:avLst/>
          </a:prstGeom>
          <a:solidFill>
            <a:srgbClr val="000000">
              <a:alpha val="50196"/>
            </a:srgbClr>
          </a:solidFill>
          <a:ln w="63500"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039" y="1855875"/>
            <a:ext cx="4810075" cy="3146250"/>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内容占位符 3"/>
          <p:cNvSpPr txBox="1"/>
          <p:nvPr/>
        </p:nvSpPr>
        <p:spPr>
          <a:xfrm>
            <a:off x="436880" y="534128"/>
            <a:ext cx="11055895" cy="480131"/>
          </a:xfrm>
          <a:prstGeom prst="rect">
            <a:avLst/>
          </a:prstGeom>
          <a:solidFill>
            <a:schemeClr val="accent1">
              <a:lumMod val="20000"/>
              <a:lumOff val="8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b="1" dirty="0">
                <a:effectLst>
                  <a:outerShdw blurRad="38100" dist="38100" dir="2700000" algn="tl">
                    <a:srgbClr val="000000">
                      <a:alpha val="43137"/>
                    </a:srgbClr>
                  </a:outerShdw>
                </a:effectLst>
              </a:rPr>
              <a:t>2. Which is more important, Chinese medicine or western medicine?</a:t>
            </a:r>
            <a:endParaRPr lang="zh-CN" altLang="en-US" b="1" dirty="0">
              <a:effectLst>
                <a:outerShdw blurRad="38100" dist="38100" dir="2700000" algn="tl">
                  <a:srgbClr val="000000">
                    <a:alpha val="43137"/>
                  </a:srgbClr>
                </a:outerShdw>
              </a:effectLst>
            </a:endParaRPr>
          </a:p>
        </p:txBody>
      </p:sp>
      <p:graphicFrame>
        <p:nvGraphicFramePr>
          <p:cNvPr id="9" name="表格 9"/>
          <p:cNvGraphicFramePr>
            <a:graphicFrameLocks noGrp="1"/>
          </p:cNvGraphicFramePr>
          <p:nvPr/>
        </p:nvGraphicFramePr>
        <p:xfrm>
          <a:off x="483682" y="1703193"/>
          <a:ext cx="10708638" cy="4204885"/>
        </p:xfrm>
        <a:graphic>
          <a:graphicData uri="http://schemas.openxmlformats.org/drawingml/2006/table">
            <a:tbl>
              <a:tblPr firstRow="1" bandRow="1">
                <a:tableStyleId>{5C22544A-7EE6-4342-B048-85BDC9FD1C3A}</a:tableStyleId>
              </a:tblPr>
              <a:tblGrid>
                <a:gridCol w="2906023"/>
                <a:gridCol w="4233069"/>
                <a:gridCol w="3569546"/>
              </a:tblGrid>
              <a:tr h="547285">
                <a:tc>
                  <a:txBody>
                    <a:bodyPr/>
                    <a:lstStyle/>
                    <a:p>
                      <a:endParaRPr lang="zh-CN" alt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en-US" altLang="zh-CN" sz="2800" dirty="0">
                          <a:solidFill>
                            <a:srgbClr val="FF0000"/>
                          </a:solidFill>
                        </a:rPr>
                        <a:t>Chinese Medicine</a:t>
                      </a:r>
                      <a:endParaRPr lang="zh-CN" altLang="en-US" sz="2800" dirty="0">
                        <a:solidFill>
                          <a:srgbClr val="FF000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algn="l" defTabSz="914400" rtl="0" eaLnBrk="1" latinLnBrk="0" hangingPunct="1"/>
                      <a:r>
                        <a:rPr lang="en-US" altLang="zh-CN" sz="2800" b="1" kern="1200" dirty="0">
                          <a:solidFill>
                            <a:srgbClr val="FF0000"/>
                          </a:solidFill>
                          <a:latin typeface="+mn-lt"/>
                          <a:ea typeface="+mn-ea"/>
                          <a:cs typeface="+mn-cs"/>
                        </a:rPr>
                        <a:t>Western Medicine</a:t>
                      </a:r>
                      <a:endParaRPr lang="zh-CN" altLang="en-US" sz="2800" b="1" kern="1200" dirty="0">
                        <a:solidFill>
                          <a:srgbClr val="FF0000"/>
                        </a:solidFill>
                        <a:latin typeface="+mn-lt"/>
                        <a:ea typeface="+mn-ea"/>
                        <a:cs typeface="+mn-cs"/>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47285">
                <a:tc>
                  <a:txBody>
                    <a:bodyPr/>
                    <a:lstStyle/>
                    <a:p>
                      <a:r>
                        <a:rPr lang="en-US" altLang="zh-CN" sz="2400" b="1" dirty="0">
                          <a:solidFill>
                            <a:schemeClr val="accent6">
                              <a:lumMod val="50000"/>
                            </a:schemeClr>
                          </a:solidFill>
                        </a:rPr>
                        <a:t> Theoretical Basis</a:t>
                      </a:r>
                      <a:endParaRPr lang="en-US" altLang="zh-CN" sz="2400" b="1" dirty="0">
                        <a:solidFill>
                          <a:schemeClr val="accent6">
                            <a:lumMod val="50000"/>
                          </a:schemeClr>
                        </a:solidFill>
                      </a:endParaRPr>
                    </a:p>
                    <a:p>
                      <a:r>
                        <a:rPr lang="en-US" altLang="zh-CN" sz="2400" b="1" dirty="0">
                          <a:solidFill>
                            <a:schemeClr val="accent6">
                              <a:lumMod val="50000"/>
                            </a:schemeClr>
                          </a:solidFill>
                        </a:rPr>
                        <a:t>    (</a:t>
                      </a:r>
                      <a:r>
                        <a:rPr lang="zh-CN" altLang="en-US" sz="2400" b="1" dirty="0">
                          <a:solidFill>
                            <a:schemeClr val="accent6">
                              <a:lumMod val="50000"/>
                            </a:schemeClr>
                          </a:solidFill>
                        </a:rPr>
                        <a:t>理论基础</a:t>
                      </a:r>
                      <a:r>
                        <a:rPr lang="en-US" altLang="zh-CN" sz="2400" b="1" dirty="0">
                          <a:solidFill>
                            <a:schemeClr val="accent6">
                              <a:lumMod val="50000"/>
                            </a:schemeClr>
                          </a:solidFill>
                        </a:rPr>
                        <a:t>)</a:t>
                      </a:r>
                      <a:endParaRPr lang="en-US" altLang="zh-CN" sz="2400" b="1" dirty="0">
                        <a:solidFill>
                          <a:schemeClr val="accent6">
                            <a:lumMod val="50000"/>
                          </a:schemeClr>
                        </a:solidFill>
                      </a:endParaRPr>
                    </a:p>
                    <a:p>
                      <a:endParaRPr lang="zh-CN" altLang="en-US" sz="2400" b="1" dirty="0">
                        <a:solidFill>
                          <a:schemeClr val="accent6">
                            <a:lumMod val="50000"/>
                          </a:schemeClr>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zh-CN" alt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zh-CN"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47285">
                <a:tc>
                  <a:txBody>
                    <a:bodyPr/>
                    <a:lstStyle/>
                    <a:p>
                      <a:pPr marL="0" algn="l" defTabSz="914400" rtl="0" eaLnBrk="1" latinLnBrk="0" hangingPunct="1"/>
                      <a:r>
                        <a:rPr lang="en-US" altLang="zh-CN" sz="2400" b="1" kern="1200" dirty="0">
                          <a:solidFill>
                            <a:schemeClr val="accent6">
                              <a:lumMod val="50000"/>
                            </a:schemeClr>
                          </a:solidFill>
                          <a:latin typeface="+mn-lt"/>
                          <a:ea typeface="+mn-ea"/>
                          <a:cs typeface="+mn-cs"/>
                        </a:rPr>
                        <a:t>     Source </a:t>
                      </a:r>
                      <a:endParaRPr lang="en-US" altLang="zh-CN" sz="2400" b="1" kern="1200" dirty="0">
                        <a:solidFill>
                          <a:schemeClr val="accent6">
                            <a:lumMod val="50000"/>
                          </a:schemeClr>
                        </a:solidFill>
                        <a:latin typeface="+mn-lt"/>
                        <a:ea typeface="+mn-ea"/>
                        <a:cs typeface="+mn-cs"/>
                      </a:endParaRPr>
                    </a:p>
                    <a:p>
                      <a:pPr marL="0" algn="l" defTabSz="914400" rtl="0" eaLnBrk="1" latinLnBrk="0" hangingPunct="1"/>
                      <a:endParaRPr lang="zh-CN" altLang="en-US" sz="2400" b="1" kern="1200" dirty="0">
                        <a:solidFill>
                          <a:schemeClr val="accent6">
                            <a:lumMod val="50000"/>
                          </a:schemeClr>
                        </a:solidFill>
                        <a:latin typeface="+mn-lt"/>
                        <a:ea typeface="+mn-ea"/>
                        <a:cs typeface="+mn-cs"/>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zh-CN" alt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zh-CN"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47285">
                <a:tc>
                  <a:txBody>
                    <a:bodyPr/>
                    <a:lstStyle/>
                    <a:p>
                      <a:pPr marL="0" algn="l" defTabSz="914400" rtl="0" eaLnBrk="1" latinLnBrk="0" hangingPunct="1"/>
                      <a:r>
                        <a:rPr lang="en-US" altLang="zh-CN" sz="2400" b="1" kern="1200" dirty="0">
                          <a:solidFill>
                            <a:schemeClr val="accent6">
                              <a:lumMod val="50000"/>
                            </a:schemeClr>
                          </a:solidFill>
                          <a:latin typeface="+mn-lt"/>
                          <a:ea typeface="+mn-ea"/>
                          <a:cs typeface="+mn-cs"/>
                        </a:rPr>
                        <a:t>Time to take effect </a:t>
                      </a:r>
                      <a:endParaRPr lang="en-US" altLang="zh-CN" sz="2400" b="1" kern="1200" dirty="0">
                        <a:solidFill>
                          <a:schemeClr val="accent6">
                            <a:lumMod val="50000"/>
                          </a:schemeClr>
                        </a:solidFill>
                        <a:latin typeface="+mn-lt"/>
                        <a:ea typeface="+mn-ea"/>
                        <a:cs typeface="+mn-cs"/>
                      </a:endParaRPr>
                    </a:p>
                    <a:p>
                      <a:pPr marL="0" algn="l" defTabSz="914400" rtl="0" eaLnBrk="1" latinLnBrk="0" hangingPunct="1"/>
                      <a:endParaRPr lang="zh-CN" altLang="en-US" sz="2400" b="1" kern="1200" dirty="0">
                        <a:solidFill>
                          <a:schemeClr val="accent6">
                            <a:lumMod val="50000"/>
                          </a:schemeClr>
                        </a:solidFill>
                        <a:latin typeface="+mn-lt"/>
                        <a:ea typeface="+mn-ea"/>
                        <a:cs typeface="+mn-cs"/>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zh-CN" alt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zh-CN"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547285">
                <a:tc>
                  <a:txBody>
                    <a:bodyPr/>
                    <a:lstStyle/>
                    <a:p>
                      <a:r>
                        <a:rPr lang="en-US" altLang="zh-CN" sz="2400" b="1" kern="1200" dirty="0">
                          <a:solidFill>
                            <a:schemeClr val="accent6">
                              <a:lumMod val="50000"/>
                            </a:schemeClr>
                          </a:solidFill>
                          <a:latin typeface="+mn-lt"/>
                          <a:ea typeface="+mn-ea"/>
                          <a:cs typeface="+mn-cs"/>
                        </a:rPr>
                        <a:t>    Side Effects</a:t>
                      </a:r>
                      <a:endParaRPr lang="en-US" altLang="zh-CN" sz="2400" b="1" kern="1200" dirty="0">
                        <a:solidFill>
                          <a:schemeClr val="accent6">
                            <a:lumMod val="50000"/>
                          </a:schemeClr>
                        </a:solidFill>
                        <a:latin typeface="+mn-lt"/>
                        <a:ea typeface="+mn-ea"/>
                        <a:cs typeface="+mn-cs"/>
                      </a:endParaRPr>
                    </a:p>
                    <a:p>
                      <a:endParaRPr lang="zh-CN" altLang="en-US" sz="2400" b="1" kern="1200" dirty="0">
                        <a:solidFill>
                          <a:schemeClr val="accent6">
                            <a:lumMod val="50000"/>
                          </a:schemeClr>
                        </a:solidFill>
                        <a:latin typeface="+mn-lt"/>
                        <a:ea typeface="+mn-ea"/>
                        <a:cs typeface="+mn-cs"/>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zh-CN" altLang="en-US"/>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zh-CN" alt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bl>
          </a:graphicData>
        </a:graphic>
      </p:graphicFrame>
      <p:sp>
        <p:nvSpPr>
          <p:cNvPr id="10" name="文本框 9"/>
          <p:cNvSpPr txBox="1"/>
          <p:nvPr/>
        </p:nvSpPr>
        <p:spPr>
          <a:xfrm>
            <a:off x="3511236" y="2399338"/>
            <a:ext cx="3098925" cy="830997"/>
          </a:xfrm>
          <a:prstGeom prst="rect">
            <a:avLst/>
          </a:prstGeom>
          <a:noFill/>
        </p:spPr>
        <p:txBody>
          <a:bodyPr wrap="none" rtlCol="0">
            <a:spAutoFit/>
          </a:bodyPr>
          <a:lstStyle/>
          <a:p>
            <a:r>
              <a:rPr lang="en-US" altLang="zh-CN" sz="2400" b="1" dirty="0">
                <a:solidFill>
                  <a:srgbClr val="0000FF"/>
                </a:solidFill>
                <a:latin typeface="Comic Sans MS" panose="030F0702030302020204" pitchFamily="66" charset="0"/>
              </a:rPr>
              <a:t> dialectical therapy</a:t>
            </a:r>
            <a:endParaRPr lang="en-US" altLang="zh-CN" sz="2400" b="1" dirty="0">
              <a:solidFill>
                <a:srgbClr val="0000FF"/>
              </a:solidFill>
              <a:latin typeface="Comic Sans MS" panose="030F0702030302020204" pitchFamily="66" charset="0"/>
            </a:endParaRPr>
          </a:p>
          <a:p>
            <a:r>
              <a:rPr lang="en-US" altLang="zh-CN" sz="2400" b="1" dirty="0">
                <a:solidFill>
                  <a:srgbClr val="0000FF"/>
                </a:solidFill>
                <a:latin typeface="Comic Sans MS" panose="030F0702030302020204" pitchFamily="66" charset="0"/>
              </a:rPr>
              <a:t>     (</a:t>
            </a:r>
            <a:r>
              <a:rPr lang="zh-CN" altLang="en-US" sz="2400" b="1" dirty="0">
                <a:solidFill>
                  <a:srgbClr val="0000FF"/>
                </a:solidFill>
                <a:latin typeface="Comic Sans MS" panose="030F0702030302020204" pitchFamily="66" charset="0"/>
              </a:rPr>
              <a:t>辩证治疗</a:t>
            </a:r>
            <a:r>
              <a:rPr lang="en-US" altLang="zh-CN" sz="2400" b="1" dirty="0">
                <a:solidFill>
                  <a:srgbClr val="0000FF"/>
                </a:solidFill>
                <a:latin typeface="Comic Sans MS" panose="030F0702030302020204" pitchFamily="66" charset="0"/>
              </a:rPr>
              <a:t>)</a:t>
            </a:r>
            <a:endParaRPr lang="zh-CN" altLang="en-US" sz="2400" b="1" dirty="0">
              <a:solidFill>
                <a:srgbClr val="0000FF"/>
              </a:solidFill>
              <a:latin typeface="Comic Sans MS" panose="030F0702030302020204" pitchFamily="66" charset="0"/>
            </a:endParaRPr>
          </a:p>
        </p:txBody>
      </p:sp>
      <p:sp>
        <p:nvSpPr>
          <p:cNvPr id="11" name="文本框 10"/>
          <p:cNvSpPr txBox="1"/>
          <p:nvPr/>
        </p:nvSpPr>
        <p:spPr>
          <a:xfrm>
            <a:off x="7886290" y="2560282"/>
            <a:ext cx="2699778" cy="461665"/>
          </a:xfrm>
          <a:prstGeom prst="rect">
            <a:avLst/>
          </a:prstGeom>
          <a:noFill/>
        </p:spPr>
        <p:txBody>
          <a:bodyPr wrap="none" rtlCol="0">
            <a:spAutoFit/>
          </a:bodyPr>
          <a:lstStyle/>
          <a:p>
            <a:r>
              <a:rPr lang="en-US" altLang="zh-CN" dirty="0"/>
              <a:t> </a:t>
            </a:r>
            <a:r>
              <a:rPr lang="en-US" altLang="zh-CN" sz="2400" b="1" dirty="0">
                <a:solidFill>
                  <a:srgbClr val="0000FF"/>
                </a:solidFill>
                <a:latin typeface="Comic Sans MS" panose="030F0702030302020204" pitchFamily="66" charset="0"/>
              </a:rPr>
              <a:t>modern medicine</a:t>
            </a:r>
            <a:endParaRPr lang="zh-CN" altLang="en-US" sz="2400" b="1" dirty="0">
              <a:solidFill>
                <a:srgbClr val="0000FF"/>
              </a:solidFill>
              <a:latin typeface="Comic Sans MS" panose="030F0702030302020204" pitchFamily="66" charset="0"/>
            </a:endParaRPr>
          </a:p>
        </p:txBody>
      </p:sp>
      <p:sp>
        <p:nvSpPr>
          <p:cNvPr id="12" name="文本框 11"/>
          <p:cNvSpPr txBox="1"/>
          <p:nvPr/>
        </p:nvSpPr>
        <p:spPr>
          <a:xfrm>
            <a:off x="3340633" y="3574802"/>
            <a:ext cx="4144083" cy="461665"/>
          </a:xfrm>
          <a:prstGeom prst="rect">
            <a:avLst/>
          </a:prstGeom>
          <a:noFill/>
        </p:spPr>
        <p:txBody>
          <a:bodyPr wrap="none" rtlCol="0">
            <a:spAutoFit/>
          </a:bodyPr>
          <a:lstStyle/>
          <a:p>
            <a:r>
              <a:rPr lang="en-US" altLang="zh-CN" dirty="0"/>
              <a:t> </a:t>
            </a:r>
            <a:r>
              <a:rPr lang="en-US" altLang="zh-CN" sz="2400" b="1" dirty="0">
                <a:solidFill>
                  <a:srgbClr val="0000FF"/>
                </a:solidFill>
                <a:latin typeface="Comic Sans MS" panose="030F0702030302020204" pitchFamily="66" charset="0"/>
              </a:rPr>
              <a:t>natural animals and plants</a:t>
            </a:r>
            <a:endParaRPr lang="zh-CN" altLang="en-US" sz="2400" b="1" dirty="0">
              <a:solidFill>
                <a:srgbClr val="0000FF"/>
              </a:solidFill>
              <a:latin typeface="Comic Sans MS" panose="030F0702030302020204" pitchFamily="66" charset="0"/>
            </a:endParaRPr>
          </a:p>
        </p:txBody>
      </p:sp>
      <p:sp>
        <p:nvSpPr>
          <p:cNvPr id="13" name="文本框 12"/>
          <p:cNvSpPr txBox="1"/>
          <p:nvPr/>
        </p:nvSpPr>
        <p:spPr>
          <a:xfrm>
            <a:off x="7886290" y="3429000"/>
            <a:ext cx="2930610" cy="830997"/>
          </a:xfrm>
          <a:prstGeom prst="rect">
            <a:avLst/>
          </a:prstGeom>
          <a:noFill/>
        </p:spPr>
        <p:txBody>
          <a:bodyPr wrap="none" rtlCol="0">
            <a:spAutoFit/>
          </a:bodyPr>
          <a:lstStyle/>
          <a:p>
            <a:r>
              <a:rPr lang="en-US" altLang="zh-CN" sz="2400" b="1" dirty="0">
                <a:solidFill>
                  <a:srgbClr val="0000FF"/>
                </a:solidFill>
                <a:latin typeface="Comic Sans MS" panose="030F0702030302020204" pitchFamily="66" charset="0"/>
              </a:rPr>
              <a:t>chemical synthetic</a:t>
            </a:r>
            <a:endParaRPr lang="en-US" altLang="zh-CN" sz="2400" b="1" dirty="0">
              <a:solidFill>
                <a:srgbClr val="0000FF"/>
              </a:solidFill>
              <a:latin typeface="Comic Sans MS" panose="030F0702030302020204" pitchFamily="66" charset="0"/>
            </a:endParaRPr>
          </a:p>
          <a:p>
            <a:r>
              <a:rPr lang="en-US" altLang="zh-CN" sz="2400" b="1" dirty="0">
                <a:solidFill>
                  <a:srgbClr val="0000FF"/>
                </a:solidFill>
                <a:latin typeface="Comic Sans MS" panose="030F0702030302020204" pitchFamily="66" charset="0"/>
              </a:rPr>
              <a:t>(</a:t>
            </a:r>
            <a:r>
              <a:rPr lang="zh-CN" altLang="en-US" sz="2400" b="1" dirty="0">
                <a:solidFill>
                  <a:srgbClr val="0000FF"/>
                </a:solidFill>
                <a:latin typeface="Comic Sans MS" panose="030F0702030302020204" pitchFamily="66" charset="0"/>
              </a:rPr>
              <a:t>化学合成物</a:t>
            </a:r>
            <a:r>
              <a:rPr lang="en-US" altLang="zh-CN" sz="2400" b="1" dirty="0">
                <a:solidFill>
                  <a:srgbClr val="0000FF"/>
                </a:solidFill>
                <a:latin typeface="Comic Sans MS" panose="030F0702030302020204" pitchFamily="66" charset="0"/>
              </a:rPr>
              <a:t>)</a:t>
            </a:r>
            <a:endParaRPr lang="zh-CN" altLang="en-US" sz="2400" b="1" dirty="0">
              <a:solidFill>
                <a:srgbClr val="0000FF"/>
              </a:solidFill>
              <a:latin typeface="Comic Sans MS" panose="030F0702030302020204" pitchFamily="66" charset="0"/>
            </a:endParaRPr>
          </a:p>
        </p:txBody>
      </p:sp>
      <p:sp>
        <p:nvSpPr>
          <p:cNvPr id="14" name="文本框 13"/>
          <p:cNvSpPr txBox="1"/>
          <p:nvPr/>
        </p:nvSpPr>
        <p:spPr>
          <a:xfrm>
            <a:off x="4207580" y="4427643"/>
            <a:ext cx="853119" cy="461665"/>
          </a:xfrm>
          <a:prstGeom prst="rect">
            <a:avLst/>
          </a:prstGeom>
          <a:noFill/>
        </p:spPr>
        <p:txBody>
          <a:bodyPr wrap="none" rtlCol="0">
            <a:spAutoFit/>
          </a:bodyPr>
          <a:lstStyle/>
          <a:p>
            <a:r>
              <a:rPr lang="en-US" altLang="zh-CN" dirty="0"/>
              <a:t> </a:t>
            </a:r>
            <a:r>
              <a:rPr lang="en-US" altLang="zh-CN" sz="2400" b="1" dirty="0">
                <a:solidFill>
                  <a:srgbClr val="0000FF"/>
                </a:solidFill>
                <a:latin typeface="Comic Sans MS" panose="030F0702030302020204" pitchFamily="66" charset="0"/>
              </a:rPr>
              <a:t>slow</a:t>
            </a:r>
            <a:endParaRPr lang="zh-CN" altLang="en-US" sz="2400" b="1" dirty="0">
              <a:solidFill>
                <a:srgbClr val="0000FF"/>
              </a:solidFill>
              <a:latin typeface="Comic Sans MS" panose="030F0702030302020204" pitchFamily="66" charset="0"/>
            </a:endParaRPr>
          </a:p>
        </p:txBody>
      </p:sp>
      <p:sp>
        <p:nvSpPr>
          <p:cNvPr id="15" name="文本框 14"/>
          <p:cNvSpPr txBox="1"/>
          <p:nvPr/>
        </p:nvSpPr>
        <p:spPr>
          <a:xfrm>
            <a:off x="8384664" y="4446877"/>
            <a:ext cx="979755" cy="461665"/>
          </a:xfrm>
          <a:prstGeom prst="rect">
            <a:avLst/>
          </a:prstGeom>
          <a:noFill/>
        </p:spPr>
        <p:txBody>
          <a:bodyPr wrap="none" rtlCol="0">
            <a:spAutoFit/>
          </a:bodyPr>
          <a:lstStyle/>
          <a:p>
            <a:r>
              <a:rPr lang="en-US" altLang="zh-CN" dirty="0"/>
              <a:t> </a:t>
            </a:r>
            <a:r>
              <a:rPr lang="en-US" altLang="zh-CN" sz="2400" b="1" dirty="0">
                <a:solidFill>
                  <a:srgbClr val="0000FF"/>
                </a:solidFill>
                <a:latin typeface="Comic Sans MS" panose="030F0702030302020204" pitchFamily="66" charset="0"/>
              </a:rPr>
              <a:t>quick</a:t>
            </a:r>
            <a:endParaRPr lang="zh-CN" altLang="en-US" sz="2400" b="1" dirty="0">
              <a:solidFill>
                <a:srgbClr val="0000FF"/>
              </a:solidFill>
              <a:latin typeface="Comic Sans MS" panose="030F0702030302020204" pitchFamily="66" charset="0"/>
            </a:endParaRPr>
          </a:p>
        </p:txBody>
      </p:sp>
      <p:sp>
        <p:nvSpPr>
          <p:cNvPr id="16" name="文本框 15"/>
          <p:cNvSpPr txBox="1"/>
          <p:nvPr/>
        </p:nvSpPr>
        <p:spPr>
          <a:xfrm>
            <a:off x="4207580" y="5213091"/>
            <a:ext cx="723275" cy="461665"/>
          </a:xfrm>
          <a:prstGeom prst="rect">
            <a:avLst/>
          </a:prstGeom>
          <a:noFill/>
        </p:spPr>
        <p:txBody>
          <a:bodyPr wrap="none" rtlCol="0">
            <a:spAutoFit/>
          </a:bodyPr>
          <a:lstStyle/>
          <a:p>
            <a:r>
              <a:rPr lang="en-US" altLang="zh-CN" sz="2400" b="1" dirty="0">
                <a:solidFill>
                  <a:srgbClr val="0000FF"/>
                </a:solidFill>
                <a:latin typeface="Comic Sans MS" panose="030F0702030302020204" pitchFamily="66" charset="0"/>
              </a:rPr>
              <a:t>few</a:t>
            </a:r>
            <a:endParaRPr lang="zh-CN" altLang="en-US" sz="2400" b="1" dirty="0">
              <a:solidFill>
                <a:srgbClr val="0000FF"/>
              </a:solidFill>
              <a:latin typeface="Comic Sans MS" panose="030F0702030302020204" pitchFamily="66" charset="0"/>
            </a:endParaRPr>
          </a:p>
        </p:txBody>
      </p:sp>
      <p:sp>
        <p:nvSpPr>
          <p:cNvPr id="17" name="文本框 16"/>
          <p:cNvSpPr txBox="1"/>
          <p:nvPr/>
        </p:nvSpPr>
        <p:spPr>
          <a:xfrm>
            <a:off x="8384664" y="5219304"/>
            <a:ext cx="966931" cy="461665"/>
          </a:xfrm>
          <a:prstGeom prst="rect">
            <a:avLst/>
          </a:prstGeom>
          <a:noFill/>
        </p:spPr>
        <p:txBody>
          <a:bodyPr wrap="none" rtlCol="0">
            <a:spAutoFit/>
          </a:bodyPr>
          <a:lstStyle/>
          <a:p>
            <a:r>
              <a:rPr lang="en-US" altLang="zh-CN" dirty="0"/>
              <a:t> </a:t>
            </a:r>
            <a:r>
              <a:rPr lang="en-US" altLang="zh-CN" sz="2400" b="1" dirty="0">
                <a:solidFill>
                  <a:srgbClr val="0000FF"/>
                </a:solidFill>
                <a:latin typeface="Comic Sans MS" panose="030F0702030302020204" pitchFamily="66" charset="0"/>
              </a:rPr>
              <a:t>more</a:t>
            </a:r>
            <a:endParaRPr lang="zh-CN" altLang="en-US" sz="2400" b="1" dirty="0">
              <a:solidFill>
                <a:srgbClr val="0000FF"/>
              </a:solidFill>
              <a:latin typeface="Comic Sans MS" panose="030F0702030302020204" pitchFamily="66" charset="0"/>
            </a:endParaRPr>
          </a:p>
        </p:txBody>
      </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71" y="1667382"/>
            <a:ext cx="2120348" cy="4240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2"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9260" y="1229460"/>
            <a:ext cx="11569700" cy="4937660"/>
          </a:xfrm>
        </p:spPr>
        <p:txBody>
          <a:bodyPr>
            <a:noAutofit/>
          </a:bodyPr>
          <a:lstStyle/>
          <a:p>
            <a:pPr marL="0" indent="0">
              <a:lnSpc>
                <a:spcPts val="3000"/>
              </a:lnSpc>
              <a:buNone/>
            </a:pPr>
            <a:r>
              <a:rPr lang="en-US" altLang="zh-CN" b="1" dirty="0">
                <a:cs typeface="Times New Roman" panose="02020603050405020304" pitchFamily="18" charset="0"/>
              </a:rPr>
              <a:t>On Feb.14th, 2016, the "Touching China" 2015 Award Ceremony went on the air on CCTV-1, and </a:t>
            </a:r>
            <a:r>
              <a:rPr lang="en-US" altLang="zh-CN" b="1" dirty="0" err="1">
                <a:cs typeface="Times New Roman" panose="02020603050405020304" pitchFamily="18" charset="0"/>
              </a:rPr>
              <a:t>TuYouyou</a:t>
            </a:r>
            <a:r>
              <a:rPr lang="en-US" altLang="zh-CN" b="1" dirty="0">
                <a:cs typeface="Times New Roman" panose="02020603050405020304" pitchFamily="18" charset="0"/>
              </a:rPr>
              <a:t> was conferred the honorary title </a:t>
            </a:r>
            <a:r>
              <a:rPr lang="en-US" altLang="zh-CN" b="1" dirty="0">
                <a:solidFill>
                  <a:srgbClr val="FF0000"/>
                </a:solidFill>
                <a:cs typeface="Times New Roman" panose="02020603050405020304" pitchFamily="18" charset="0"/>
              </a:rPr>
              <a:t>"person of the year".</a:t>
            </a:r>
            <a:endParaRPr lang="zh-CN" altLang="en-US" b="1" dirty="0">
              <a:solidFill>
                <a:srgbClr val="FF0000"/>
              </a:solidFill>
              <a:cs typeface="Times New Roman" panose="02020603050405020304" pitchFamily="18" charset="0"/>
            </a:endParaRPr>
          </a:p>
          <a:p>
            <a:pPr marL="0" indent="0">
              <a:lnSpc>
                <a:spcPts val="3000"/>
              </a:lnSpc>
              <a:buNone/>
            </a:pPr>
            <a:r>
              <a:rPr lang="en-US" altLang="zh-CN" b="1" dirty="0">
                <a:cs typeface="Times New Roman" panose="02020603050405020304" pitchFamily="18" charset="0"/>
                <a:sym typeface="+mn-ea"/>
              </a:rPr>
              <a:t>As one of the crew members,  </a:t>
            </a:r>
            <a:endParaRPr lang="en-US" altLang="zh-CN" b="1" dirty="0">
              <a:cs typeface="Times New Roman" panose="02020603050405020304" pitchFamily="18" charset="0"/>
              <a:sym typeface="+mn-ea"/>
            </a:endParaRPr>
          </a:p>
          <a:p>
            <a:pPr marL="0" indent="0">
              <a:lnSpc>
                <a:spcPts val="3000"/>
              </a:lnSpc>
              <a:buNone/>
            </a:pPr>
            <a:r>
              <a:rPr lang="en-US" altLang="zh-CN" b="1" dirty="0">
                <a:cs typeface="Times New Roman" panose="02020603050405020304" pitchFamily="18" charset="0"/>
                <a:sym typeface="+mn-ea"/>
              </a:rPr>
              <a:t>write an English introduction</a:t>
            </a:r>
            <a:endParaRPr lang="en-US" altLang="zh-CN" b="1" dirty="0">
              <a:cs typeface="Times New Roman" panose="02020603050405020304" pitchFamily="18" charset="0"/>
              <a:sym typeface="+mn-ea"/>
            </a:endParaRPr>
          </a:p>
          <a:p>
            <a:pPr marL="0" indent="0">
              <a:lnSpc>
                <a:spcPts val="3000"/>
              </a:lnSpc>
              <a:buNone/>
            </a:pPr>
            <a:r>
              <a:rPr lang="en-US" altLang="zh-CN" b="1" dirty="0">
                <a:cs typeface="Times New Roman" panose="02020603050405020304" pitchFamily="18" charset="0"/>
                <a:sym typeface="+mn-ea"/>
              </a:rPr>
              <a:t> about </a:t>
            </a:r>
            <a:r>
              <a:rPr lang="en-US" altLang="zh-CN" b="1" dirty="0" err="1">
                <a:cs typeface="Times New Roman" panose="02020603050405020304" pitchFamily="18" charset="0"/>
                <a:sym typeface="+mn-ea"/>
              </a:rPr>
              <a:t>Tuyouyou</a:t>
            </a:r>
            <a:r>
              <a:rPr lang="en-US" altLang="zh-CN" b="1" dirty="0">
                <a:cs typeface="Times New Roman" panose="02020603050405020304" pitchFamily="18" charset="0"/>
                <a:sym typeface="+mn-ea"/>
              </a:rPr>
              <a:t> for the  TV </a:t>
            </a:r>
            <a:endParaRPr lang="en-US" altLang="zh-CN" b="1" dirty="0">
              <a:cs typeface="Times New Roman" panose="02020603050405020304" pitchFamily="18" charset="0"/>
              <a:sym typeface="+mn-ea"/>
            </a:endParaRPr>
          </a:p>
          <a:p>
            <a:pPr marL="0" indent="0">
              <a:lnSpc>
                <a:spcPts val="3000"/>
              </a:lnSpc>
              <a:buNone/>
            </a:pPr>
            <a:r>
              <a:rPr lang="en-US" altLang="zh-CN" b="1" dirty="0" err="1">
                <a:cs typeface="Times New Roman" panose="02020603050405020304" pitchFamily="18" charset="0"/>
                <a:sym typeface="+mn-ea"/>
              </a:rPr>
              <a:t>programme</a:t>
            </a:r>
            <a:r>
              <a:rPr lang="en-US" altLang="zh-CN" b="1" dirty="0">
                <a:cs typeface="Times New Roman" panose="02020603050405020304" pitchFamily="18" charset="0"/>
                <a:sym typeface="+mn-ea"/>
              </a:rPr>
              <a:t> as </a:t>
            </a:r>
            <a:r>
              <a:rPr lang="en-US" altLang="zh-CN" b="1" dirty="0">
                <a:solidFill>
                  <a:srgbClr val="FF0000"/>
                </a:solidFill>
                <a:cs typeface="Times New Roman" panose="02020603050405020304" pitchFamily="18" charset="0"/>
                <a:sym typeface="+mn-ea"/>
              </a:rPr>
              <a:t>an award speech</a:t>
            </a:r>
            <a:endParaRPr lang="en-US" altLang="zh-CN" b="1" dirty="0">
              <a:solidFill>
                <a:srgbClr val="FF0000"/>
              </a:solidFill>
              <a:cs typeface="Times New Roman" panose="02020603050405020304" pitchFamily="18" charset="0"/>
              <a:sym typeface="+mn-ea"/>
            </a:endParaRPr>
          </a:p>
          <a:p>
            <a:pPr marL="0" indent="0">
              <a:lnSpc>
                <a:spcPts val="3000"/>
              </a:lnSpc>
              <a:buNone/>
            </a:pPr>
            <a:r>
              <a:rPr lang="en-US" altLang="zh-CN" b="1" dirty="0">
                <a:cs typeface="Times New Roman" panose="02020603050405020304" pitchFamily="18" charset="0"/>
                <a:sym typeface="+mn-ea"/>
              </a:rPr>
              <a:t> to make others have a general </a:t>
            </a:r>
            <a:endParaRPr lang="en-US" altLang="zh-CN" b="1" dirty="0">
              <a:cs typeface="Times New Roman" panose="02020603050405020304" pitchFamily="18" charset="0"/>
              <a:sym typeface="+mn-ea"/>
            </a:endParaRPr>
          </a:p>
          <a:p>
            <a:pPr marL="0" indent="0">
              <a:lnSpc>
                <a:spcPts val="3000"/>
              </a:lnSpc>
              <a:buNone/>
            </a:pPr>
            <a:r>
              <a:rPr lang="en-US" altLang="zh-CN" b="1" dirty="0">
                <a:cs typeface="Times New Roman" panose="02020603050405020304" pitchFamily="18" charset="0"/>
                <a:sym typeface="+mn-ea"/>
              </a:rPr>
              <a:t>understanding of her. </a:t>
            </a:r>
            <a:endParaRPr lang="en-US" altLang="zh-CN" b="1" dirty="0">
              <a:cs typeface="Times New Roman" panose="02020603050405020304" pitchFamily="18" charset="0"/>
              <a:sym typeface="+mn-ea"/>
            </a:endParaRPr>
          </a:p>
        </p:txBody>
      </p:sp>
      <p:sp>
        <p:nvSpPr>
          <p:cNvPr id="4" name="文本框 3"/>
          <p:cNvSpPr txBox="1"/>
          <p:nvPr/>
        </p:nvSpPr>
        <p:spPr>
          <a:xfrm>
            <a:off x="4246880" y="312131"/>
            <a:ext cx="2936240" cy="646331"/>
          </a:xfrm>
          <a:prstGeom prst="rect">
            <a:avLst/>
          </a:prstGeom>
          <a:solidFill>
            <a:schemeClr val="accent4"/>
          </a:solidFill>
        </p:spPr>
        <p:txBody>
          <a:bodyPr wrap="square" rtlCol="0">
            <a:spAutoFit/>
          </a:bodyPr>
          <a:lstStyle/>
          <a:p>
            <a:r>
              <a:rPr lang="en-US" altLang="zh-CN" sz="3600" b="1" dirty="0"/>
              <a:t>Homework:</a:t>
            </a:r>
            <a:endParaRPr lang="zh-CN" altLang="en-US" sz="3600" b="1" dirty="0"/>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15000" y="2550646"/>
            <a:ext cx="5961380" cy="3348892"/>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858871" y="1314627"/>
            <a:ext cx="10474258" cy="1446550"/>
          </a:xfrm>
          <a:prstGeom prst="rect">
            <a:avLst/>
          </a:prstGeom>
          <a:noFill/>
          <a:ln w="9525">
            <a:noFill/>
            <a:miter lim="800000"/>
          </a:ln>
        </p:spPr>
        <p:txBody>
          <a:bodyPr wrap="square">
            <a:spAutoFit/>
          </a:bodyPr>
          <a:lstStyle/>
          <a:p>
            <a:pPr marL="0" marR="0" lvl="0" indent="0" algn="ctr" defTabSz="1219200" rtl="0" eaLnBrk="1" fontAlgn="auto" latinLnBrk="1" hangingPunct="1">
              <a:lnSpc>
                <a:spcPct val="100000"/>
              </a:lnSpc>
              <a:spcBef>
                <a:spcPts val="0"/>
              </a:spcBef>
              <a:spcAft>
                <a:spcPts val="0"/>
              </a:spcAft>
              <a:buClrTx/>
              <a:buSzTx/>
              <a:buFontTx/>
              <a:buNone/>
              <a:defRPr/>
            </a:pPr>
            <a:r>
              <a:rPr kumimoji="0" lang="en-US" altLang="ko-KR" sz="8800" b="1" i="0" u="none" strike="noStrike" kern="1200" cap="none" spc="0" normalizeH="0" baseline="0" noProof="0" dirty="0">
                <a:ln w="9525">
                  <a:solidFill>
                    <a:prstClr val="white"/>
                  </a:solidFill>
                  <a:prstDash val="solid"/>
                </a:ln>
                <a:solidFill>
                  <a:srgbClr val="F61A00"/>
                </a:solidFill>
                <a:effectLst>
                  <a:outerShdw blurRad="12700" dist="38100" dir="2700000" algn="tl" rotWithShape="0">
                    <a:prstClr val="white">
                      <a:lumMod val="50000"/>
                    </a:prstClr>
                  </a:outerShdw>
                </a:effectLst>
                <a:uLnTx/>
                <a:uFillTx/>
                <a:latin typeface="时尚中黑简体" panose="01010104010101010101" pitchFamily="2" charset="-122"/>
                <a:ea typeface="时尚中黑简体" panose="01010104010101010101" pitchFamily="2" charset="-122"/>
                <a:cs typeface="Arial" panose="020B0604020202020204" pitchFamily="34" charset="0"/>
              </a:rPr>
              <a:t>THANKS</a:t>
            </a:r>
            <a:endParaRPr kumimoji="0" lang="en-US" altLang="ko-KR" sz="8800" b="1" i="0" u="none" strike="noStrike" kern="1200" cap="none" spc="0" normalizeH="0" baseline="0" noProof="0" dirty="0">
              <a:ln w="9525">
                <a:solidFill>
                  <a:prstClr val="white"/>
                </a:solidFill>
                <a:prstDash val="solid"/>
              </a:ln>
              <a:solidFill>
                <a:srgbClr val="F61A00"/>
              </a:solidFill>
              <a:effectLst>
                <a:outerShdw blurRad="12700" dist="38100" dir="2700000" algn="tl" rotWithShape="0">
                  <a:prstClr val="white">
                    <a:lumMod val="50000"/>
                  </a:prstClr>
                </a:outerShdw>
              </a:effectLst>
              <a:uLnTx/>
              <a:uFillTx/>
              <a:latin typeface="时尚中黑简体" panose="01010104010101010101" pitchFamily="2" charset="-122"/>
              <a:ea typeface="时尚中黑简体" panose="01010104010101010101" pitchFamily="2" charset="-122"/>
              <a:cs typeface="Arial" panose="020B0604020202020204" pitchFamily="34" charset="0"/>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7965735" cy="6858000"/>
          </a:xfrm>
          <a:prstGeom prst="rect">
            <a:avLst/>
          </a:prstGeom>
        </p:spPr>
      </p:pic>
      <p:sp>
        <p:nvSpPr>
          <p:cNvPr id="4" name="标题 1"/>
          <p:cNvSpPr txBox="1"/>
          <p:nvPr/>
        </p:nvSpPr>
        <p:spPr>
          <a:xfrm>
            <a:off x="7760759" y="355600"/>
            <a:ext cx="4350109" cy="50223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40000"/>
              </a:lnSpc>
              <a:spcBef>
                <a:spcPts val="0"/>
              </a:spcBef>
            </a:pPr>
            <a:r>
              <a:rPr lang="en-US" altLang="zh-CN" sz="4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sym typeface="+mn-ea"/>
              </a:rPr>
              <a:t>Unit 1 </a:t>
            </a:r>
            <a:endParaRPr lang="en-US" altLang="zh-CN" sz="4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sym typeface="+mn-ea"/>
            </a:endParaRPr>
          </a:p>
          <a:p>
            <a:pPr>
              <a:lnSpc>
                <a:spcPct val="140000"/>
              </a:lnSpc>
              <a:spcBef>
                <a:spcPts val="0"/>
              </a:spcBef>
            </a:pPr>
            <a:endParaRPr lang="en-US" altLang="zh-CN" sz="4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sym typeface="+mn-ea"/>
            </a:endParaRPr>
          </a:p>
          <a:p>
            <a:pPr>
              <a:lnSpc>
                <a:spcPct val="140000"/>
              </a:lnSpc>
              <a:spcBef>
                <a:spcPts val="0"/>
              </a:spcBef>
            </a:pPr>
            <a:r>
              <a:rPr lang="en-US" altLang="zh-CN" sz="4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sym typeface="+mn-ea"/>
              </a:rPr>
              <a:t>People </a:t>
            </a:r>
            <a:endParaRPr lang="en-US" altLang="zh-CN" sz="4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sym typeface="+mn-ea"/>
            </a:endParaRPr>
          </a:p>
          <a:p>
            <a:pPr>
              <a:lnSpc>
                <a:spcPct val="140000"/>
              </a:lnSpc>
              <a:spcBef>
                <a:spcPts val="0"/>
              </a:spcBef>
            </a:pPr>
            <a:r>
              <a:rPr lang="en-US" altLang="zh-CN" sz="4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sym typeface="+mn-ea"/>
              </a:rPr>
              <a:t>of </a:t>
            </a:r>
            <a:endParaRPr lang="en-US" altLang="zh-CN" sz="4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sym typeface="+mn-ea"/>
            </a:endParaRPr>
          </a:p>
          <a:p>
            <a:pPr>
              <a:lnSpc>
                <a:spcPct val="140000"/>
              </a:lnSpc>
              <a:spcBef>
                <a:spcPts val="0"/>
              </a:spcBef>
            </a:pPr>
            <a:r>
              <a:rPr lang="en-US" altLang="zh-CN" sz="4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sym typeface="+mn-ea"/>
              </a:rPr>
              <a:t>Achievement</a:t>
            </a:r>
            <a:br>
              <a:rPr lang="en-US" altLang="zh-CN" sz="4000" b="1" dirty="0">
                <a:latin typeface="Aharoni" panose="02010803020104030203" pitchFamily="2" charset="-79"/>
                <a:cs typeface="Aharoni" panose="02010803020104030203" pitchFamily="2" charset="-79"/>
                <a:sym typeface="+mn-ea"/>
              </a:rPr>
            </a:br>
            <a:endParaRPr lang="en-US" sz="4000" b="1" dirty="0">
              <a:latin typeface="Aharoni" panose="02010803020104030203" pitchFamily="2" charset="-79"/>
              <a:cs typeface="Aharoni" panose="02010803020104030203" pitchFamily="2" charset="-79"/>
            </a:endParaRPr>
          </a:p>
        </p:txBody>
      </p:sp>
      <p:sp>
        <p:nvSpPr>
          <p:cNvPr id="9" name="文本框 8"/>
          <p:cNvSpPr txBox="1"/>
          <p:nvPr/>
        </p:nvSpPr>
        <p:spPr>
          <a:xfrm>
            <a:off x="8187999" y="5466080"/>
            <a:ext cx="3922869" cy="954107"/>
          </a:xfrm>
          <a:prstGeom prst="rect">
            <a:avLst/>
          </a:prstGeom>
          <a:noFill/>
        </p:spPr>
        <p:txBody>
          <a:bodyPr wrap="none" rtlCol="0">
            <a:spAutoFit/>
          </a:bodyPr>
          <a:lstStyle/>
          <a:p>
            <a:r>
              <a:rPr lang="en-US" altLang="zh-CN" sz="2800" b="1" dirty="0" err="1"/>
              <a:t>Songxia</a:t>
            </a:r>
            <a:r>
              <a:rPr lang="en-US" altLang="zh-CN" sz="2800" b="1" dirty="0"/>
              <a:t> Middle School</a:t>
            </a:r>
            <a:endParaRPr lang="en-US" altLang="zh-CN" sz="2800" b="1" dirty="0"/>
          </a:p>
          <a:p>
            <a:r>
              <a:rPr lang="en-US" altLang="zh-CN" sz="2800" b="1" dirty="0"/>
              <a:t>Zhang </a:t>
            </a:r>
            <a:r>
              <a:rPr lang="en-US" altLang="zh-CN" sz="2800" b="1" dirty="0" err="1"/>
              <a:t>Fengbao</a:t>
            </a:r>
            <a:r>
              <a:rPr lang="en-US" altLang="zh-CN" sz="2800" b="1" dirty="0"/>
              <a:t> </a:t>
            </a:r>
            <a:endParaRPr lang="zh-CN" altLang="en-US"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5950" y="1169131"/>
            <a:ext cx="5669489" cy="4519738"/>
          </a:xfrm>
          <a:prstGeom prst="rect">
            <a:avLst/>
          </a:prstGeom>
          <a:ln>
            <a:noFill/>
          </a:ln>
          <a:effectLst>
            <a:softEdge rad="112500"/>
          </a:effectLst>
        </p:spPr>
      </p:pic>
      <p:sp>
        <p:nvSpPr>
          <p:cNvPr id="6" name="文本框 5"/>
          <p:cNvSpPr txBox="1"/>
          <p:nvPr/>
        </p:nvSpPr>
        <p:spPr>
          <a:xfrm>
            <a:off x="7580828" y="1590888"/>
            <a:ext cx="2198038" cy="523220"/>
          </a:xfrm>
          <a:prstGeom prst="rect">
            <a:avLst/>
          </a:prstGeom>
          <a:noFill/>
        </p:spPr>
        <p:txBody>
          <a:bodyPr wrap="none" rtlCol="0">
            <a:spAutoFit/>
          </a:bodyPr>
          <a:lstStyle/>
          <a:p>
            <a:r>
              <a:rPr lang="en-US" altLang="zh-CN" sz="2800" b="1" dirty="0"/>
              <a:t>TU YOUYOU</a:t>
            </a:r>
            <a:endParaRPr lang="zh-CN" altLang="en-US" sz="2800" b="1" dirty="0"/>
          </a:p>
        </p:txBody>
      </p:sp>
      <p:sp>
        <p:nvSpPr>
          <p:cNvPr id="7" name="文本框 6"/>
          <p:cNvSpPr txBox="1"/>
          <p:nvPr/>
        </p:nvSpPr>
        <p:spPr>
          <a:xfrm>
            <a:off x="7122507" y="2164521"/>
            <a:ext cx="3496470" cy="523220"/>
          </a:xfrm>
          <a:prstGeom prst="rect">
            <a:avLst/>
          </a:prstGeom>
          <a:noFill/>
        </p:spPr>
        <p:txBody>
          <a:bodyPr wrap="none" rtlCol="0">
            <a:spAutoFit/>
          </a:bodyPr>
          <a:lstStyle/>
          <a:p>
            <a:r>
              <a:rPr lang="en-US" altLang="zh-CN" sz="2800" b="1" dirty="0"/>
              <a:t> from: </a:t>
            </a:r>
            <a:r>
              <a:rPr lang="en-US" altLang="zh-CN" sz="2800" b="1" dirty="0" err="1"/>
              <a:t>Ningbo,China</a:t>
            </a:r>
            <a:endParaRPr lang="zh-CN" altLang="en-US" sz="2800" b="1" dirty="0"/>
          </a:p>
        </p:txBody>
      </p:sp>
      <p:sp>
        <p:nvSpPr>
          <p:cNvPr id="8" name="文本框 7"/>
          <p:cNvSpPr txBox="1"/>
          <p:nvPr/>
        </p:nvSpPr>
        <p:spPr>
          <a:xfrm>
            <a:off x="7213948" y="2888802"/>
            <a:ext cx="3020378" cy="461665"/>
          </a:xfrm>
          <a:prstGeom prst="rect">
            <a:avLst/>
          </a:prstGeom>
          <a:noFill/>
        </p:spPr>
        <p:txBody>
          <a:bodyPr wrap="square" rtlCol="0">
            <a:spAutoFit/>
          </a:bodyPr>
          <a:lstStyle/>
          <a:p>
            <a:r>
              <a:rPr lang="en-US" altLang="zh-CN" sz="2400" b="1" dirty="0"/>
              <a:t>Nobel Prize winner</a:t>
            </a:r>
            <a:endParaRPr lang="zh-CN" altLang="en-US" sz="2400" b="1" dirty="0"/>
          </a:p>
        </p:txBody>
      </p:sp>
      <p:sp>
        <p:nvSpPr>
          <p:cNvPr id="9" name="文本框 8"/>
          <p:cNvSpPr txBox="1"/>
          <p:nvPr/>
        </p:nvSpPr>
        <p:spPr>
          <a:xfrm>
            <a:off x="7122507" y="3551528"/>
            <a:ext cx="4116833" cy="461665"/>
          </a:xfrm>
          <a:prstGeom prst="rect">
            <a:avLst/>
          </a:prstGeom>
          <a:noFill/>
        </p:spPr>
        <p:txBody>
          <a:bodyPr wrap="none" rtlCol="0">
            <a:spAutoFit/>
          </a:bodyPr>
          <a:lstStyle/>
          <a:p>
            <a:r>
              <a:rPr lang="en-US" altLang="zh-CN" dirty="0"/>
              <a:t> </a:t>
            </a:r>
            <a:r>
              <a:rPr lang="en-US" altLang="zh-CN" sz="2400" b="1" dirty="0"/>
              <a:t>the discovery of artemisinin</a:t>
            </a:r>
            <a:endParaRPr lang="zh-CN" altLang="en-US" sz="2400" b="1" dirty="0"/>
          </a:p>
        </p:txBody>
      </p:sp>
      <p:sp>
        <p:nvSpPr>
          <p:cNvPr id="12" name="文本框 11"/>
          <p:cNvSpPr txBox="1"/>
          <p:nvPr/>
        </p:nvSpPr>
        <p:spPr>
          <a:xfrm>
            <a:off x="1566094" y="219805"/>
            <a:ext cx="3119179" cy="646331"/>
          </a:xfrm>
          <a:prstGeom prst="rect">
            <a:avLst/>
          </a:prstGeom>
          <a:solidFill>
            <a:srgbClr val="FFC000"/>
          </a:solidFill>
        </p:spPr>
        <p:txBody>
          <a:bodyPr wrap="square" rtlCol="0">
            <a:spAutoFit/>
          </a:bodyPr>
          <a:lstStyle/>
          <a:p>
            <a:pPr algn="ctr"/>
            <a:r>
              <a:rPr lang="en-US" altLang="zh-CN" sz="3600" b="1" dirty="0">
                <a:latin typeface="Times New Roman" panose="02020603050405020304" pitchFamily="18" charset="0"/>
                <a:cs typeface="Times New Roman" panose="02020603050405020304" pitchFamily="18" charset="0"/>
              </a:rPr>
              <a:t> Pre-reading </a:t>
            </a:r>
            <a:endParaRPr lang="en-US" altLang="zh-CN" sz="3600" b="1" dirty="0">
              <a:latin typeface="Times New Roman" panose="02020603050405020304" pitchFamily="18" charset="0"/>
              <a:cs typeface="Times New Roman" panose="02020603050405020304" pitchFamily="18" charset="0"/>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9557" y="4218486"/>
            <a:ext cx="3438617" cy="257896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2"/>
          <p:cNvSpPr/>
          <p:nvPr/>
        </p:nvSpPr>
        <p:spPr>
          <a:xfrm>
            <a:off x="215121" y="115701"/>
            <a:ext cx="5185002" cy="581025"/>
          </a:xfrm>
          <a:prstGeom prst="rect">
            <a:avLst/>
          </a:prstGeom>
          <a:solidFill>
            <a:srgbClr val="FFC000"/>
          </a:solidFill>
          <a:ln>
            <a:noFill/>
          </a:ln>
        </p:spPr>
        <p:style>
          <a:lnRef idx="0">
            <a:srgbClr val="FFFFFF"/>
          </a:lnRef>
          <a:fillRef idx="0">
            <a:srgbClr val="FFFFFF"/>
          </a:fillRef>
          <a:effectRef idx="0">
            <a:srgbClr val="FFFFFF"/>
          </a:effectRef>
          <a:fontRef idx="minor"/>
        </p:style>
        <p:txBody>
          <a:bodyPr wrap="square" lIns="90000" tIns="45000" rIns="90000" bIns="45000">
            <a:spAutoFit/>
          </a:bodyPr>
          <a:lstStyle/>
          <a:p>
            <a:pPr>
              <a:lnSpc>
                <a:spcPct val="100000"/>
              </a:lnSpc>
            </a:pPr>
            <a:r>
              <a:rPr lang="en-US" sz="3200" b="1" strike="noStrike" spc="-1" dirty="0">
                <a:latin typeface="Times New Roman" panose="02020603050405020304" pitchFamily="18" charset="0"/>
                <a:cs typeface="Times New Roman" panose="02020603050405020304" pitchFamily="18" charset="0"/>
              </a:rPr>
              <a:t>While-reading---Prediction</a:t>
            </a:r>
            <a:endParaRPr lang="en-US" sz="3200" b="1" strike="noStrike" spc="-1" dirty="0">
              <a:latin typeface="Times New Roman" panose="02020603050405020304" pitchFamily="18" charset="0"/>
              <a:cs typeface="Times New Roman" panose="02020603050405020304" pitchFamily="18" charset="0"/>
            </a:endParaRPr>
          </a:p>
        </p:txBody>
      </p:sp>
      <p:sp>
        <p:nvSpPr>
          <p:cNvPr id="5" name="文本框 4"/>
          <p:cNvSpPr txBox="1">
            <a:spLocks noChangeArrowheads="1"/>
          </p:cNvSpPr>
          <p:nvPr>
            <p:custDataLst>
              <p:tags r:id="rId1"/>
            </p:custDataLst>
          </p:nvPr>
        </p:nvSpPr>
        <p:spPr bwMode="auto">
          <a:xfrm>
            <a:off x="3828186" y="274320"/>
            <a:ext cx="8100060" cy="220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9pPr>
          </a:lstStyle>
          <a:p>
            <a:pPr eaLnBrk="1" hangingPunct="1">
              <a:lnSpc>
                <a:spcPct val="150000"/>
              </a:lnSpc>
              <a:defRPr/>
            </a:pPr>
            <a:r>
              <a:rPr lang="en-US" altLang="zh-CN" sz="3200" b="1" dirty="0">
                <a:solidFill>
                  <a:schemeClr val="accent1"/>
                </a:solidFill>
                <a:effectLst>
                  <a:outerShdw blurRad="38100" dist="25400" dir="5400000" algn="ctr" rotWithShape="0">
                    <a:srgbClr val="6E747A">
                      <a:alpha val="43000"/>
                    </a:srgbClr>
                  </a:outerShdw>
                </a:effectLst>
                <a:latin typeface="+mn-lt"/>
                <a:ea typeface="+mn-ea"/>
                <a:cs typeface="+mn-ea"/>
                <a:sym typeface="+mn-lt"/>
              </a:rPr>
              <a:t> </a:t>
            </a:r>
            <a:r>
              <a:rPr lang="en-US" altLang="zh-CN" sz="3600" b="1" dirty="0">
                <a:latin typeface="+mn-lt"/>
                <a:ea typeface="+mn-ea"/>
                <a:cs typeface="+mn-ea"/>
                <a:sym typeface="+mn-lt"/>
              </a:rPr>
              <a:t>TU YOUYOU AWARDED NOBEL PRIZE</a:t>
            </a:r>
            <a:endParaRPr lang="en-US" altLang="zh-CN" sz="3600" b="1" dirty="0">
              <a:latin typeface="+mn-lt"/>
              <a:ea typeface="+mn-ea"/>
              <a:cs typeface="+mn-ea"/>
              <a:sym typeface="+mn-lt"/>
            </a:endParaRPr>
          </a:p>
          <a:p>
            <a:pPr eaLnBrk="1" hangingPunct="1">
              <a:lnSpc>
                <a:spcPct val="150000"/>
              </a:lnSpc>
              <a:defRPr/>
            </a:pPr>
            <a:r>
              <a:rPr lang="en-US" altLang="zh-CN" sz="3600" b="1" dirty="0">
                <a:latin typeface="+mn-lt"/>
                <a:ea typeface="+mn-ea"/>
                <a:cs typeface="+mn-ea"/>
                <a:sym typeface="+mn-lt"/>
              </a:rPr>
              <a:t>             6  October 2015</a:t>
            </a:r>
            <a:r>
              <a:rPr lang="zh-CN" altLang="en-US" sz="3600" b="1" dirty="0">
                <a:latin typeface="+mn-lt"/>
                <a:ea typeface="+mn-ea"/>
                <a:cs typeface="+mn-ea"/>
                <a:sym typeface="+mn-lt"/>
              </a:rPr>
              <a:t> </a:t>
            </a:r>
            <a:endParaRPr lang="zh-CN" altLang="en-US" sz="3600" b="1" dirty="0">
              <a:latin typeface="+mn-lt"/>
              <a:ea typeface="+mn-ea"/>
              <a:cs typeface="+mn-ea"/>
              <a:sym typeface="+mn-lt"/>
            </a:endParaRPr>
          </a:p>
        </p:txBody>
      </p:sp>
      <p:sp>
        <p:nvSpPr>
          <p:cNvPr id="9" name="文本框 8"/>
          <p:cNvSpPr txBox="1"/>
          <p:nvPr/>
        </p:nvSpPr>
        <p:spPr>
          <a:xfrm>
            <a:off x="4586173" y="2268285"/>
            <a:ext cx="7254645" cy="1532334"/>
          </a:xfrm>
          <a:prstGeom prst="roundRect">
            <a:avLst/>
          </a:prstGeom>
          <a:noFill/>
          <a:ln>
            <a:solidFill>
              <a:srgbClr val="7030A0"/>
            </a:solidFill>
          </a:ln>
        </p:spPr>
        <p:txBody>
          <a:bodyPr wrap="square" rtlCol="0">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From the title and the pictures, we can predict that the passage might include ________________________________</a:t>
            </a:r>
            <a:endParaRPr lang="en-US" altLang="zh-CN" sz="2800" b="1" dirty="0">
              <a:solidFill>
                <a:srgbClr val="0000FF"/>
              </a:solidFill>
              <a:latin typeface="Times New Roman" panose="02020603050405020304" pitchFamily="18" charset="0"/>
              <a:cs typeface="Times New Roman" panose="02020603050405020304" pitchFamily="18" charset="0"/>
            </a:endParaRPr>
          </a:p>
        </p:txBody>
      </p:sp>
      <p:pic>
        <p:nvPicPr>
          <p:cNvPr id="8" name="Picture 14" descr="860a53fb-aa51-49e4-b7ac-4c344a9b6d8e"/>
          <p:cNvPicPr>
            <a:picLocks noGrp="1" noChangeAspect="1" noChangeArrowheads="1"/>
          </p:cNvPicPr>
          <p:nvPr>
            <p:custDataLst>
              <p:tags r:id="rId2"/>
            </p:custDataLst>
          </p:nvPr>
        </p:nvPicPr>
        <p:blipFill>
          <a:blip r:embed="rId3"/>
          <a:stretch>
            <a:fillRect/>
          </a:stretch>
        </p:blipFill>
        <p:spPr bwMode="auto">
          <a:xfrm>
            <a:off x="0" y="1638007"/>
            <a:ext cx="4385310" cy="5004435"/>
          </a:xfrm>
          <a:prstGeom prst="ellipse">
            <a:avLst/>
          </a:prstGeom>
          <a:ln w="1905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文本框 12"/>
          <p:cNvSpPr txBox="1"/>
          <p:nvPr/>
        </p:nvSpPr>
        <p:spPr>
          <a:xfrm>
            <a:off x="4385310" y="3815958"/>
            <a:ext cx="7806690" cy="3046988"/>
          </a:xfrm>
          <a:prstGeom prst="rect">
            <a:avLst/>
          </a:prstGeom>
          <a:noFill/>
        </p:spPr>
        <p:txBody>
          <a:bodyPr wrap="square">
            <a:spAutoFit/>
          </a:bodyPr>
          <a:lstStyle/>
          <a:p>
            <a:pPr marL="342900" indent="-342900">
              <a:buFont typeface="Wingdings" panose="05000000000000000000" pitchFamily="2" charset="2"/>
              <a:buChar char="l"/>
            </a:pPr>
            <a:r>
              <a:rPr lang="en-US" altLang="zh-CN" sz="2400" b="1" dirty="0">
                <a:solidFill>
                  <a:srgbClr val="002060"/>
                </a:solidFill>
                <a:latin typeface="Comic Sans MS" panose="030F0702030302020204" pitchFamily="66" charset="0"/>
              </a:rPr>
              <a:t>  A.</a:t>
            </a:r>
            <a:r>
              <a:rPr lang="en-US" altLang="zh-CN" sz="2400" dirty="0">
                <a:solidFill>
                  <a:srgbClr val="002060"/>
                </a:solidFill>
                <a:latin typeface="Comic Sans MS" panose="030F0702030302020204" pitchFamily="66" charset="0"/>
              </a:rPr>
              <a:t> A quote from Tu </a:t>
            </a:r>
            <a:r>
              <a:rPr lang="en-US" altLang="zh-CN" sz="2400" dirty="0" err="1">
                <a:solidFill>
                  <a:srgbClr val="002060"/>
                </a:solidFill>
                <a:latin typeface="Comic Sans MS" panose="030F0702030302020204" pitchFamily="66" charset="0"/>
              </a:rPr>
              <a:t>Youyou</a:t>
            </a:r>
            <a:endParaRPr lang="en-US" altLang="zh-CN" sz="2400" dirty="0">
              <a:solidFill>
                <a:srgbClr val="002060"/>
              </a:solidFill>
              <a:latin typeface="Comic Sans MS" panose="030F0702030302020204" pitchFamily="66" charset="0"/>
            </a:endParaRPr>
          </a:p>
          <a:p>
            <a:pPr marL="342900" indent="-342900">
              <a:buFont typeface="Wingdings" panose="05000000000000000000" pitchFamily="2" charset="2"/>
              <a:buChar char="l"/>
            </a:pPr>
            <a:r>
              <a:rPr lang="en-US" altLang="zh-CN" sz="2400" dirty="0">
                <a:solidFill>
                  <a:srgbClr val="002060"/>
                </a:solidFill>
                <a:latin typeface="Comic Sans MS" panose="030F0702030302020204" pitchFamily="66" charset="0"/>
              </a:rPr>
              <a:t>   </a:t>
            </a:r>
            <a:r>
              <a:rPr lang="en-US" altLang="zh-CN" sz="2400" b="1" dirty="0">
                <a:solidFill>
                  <a:srgbClr val="002060"/>
                </a:solidFill>
                <a:latin typeface="Comic Sans MS" panose="030F0702030302020204" pitchFamily="66" charset="0"/>
              </a:rPr>
              <a:t>B.</a:t>
            </a:r>
            <a:r>
              <a:rPr lang="en-US" altLang="zh-CN" sz="2400" dirty="0">
                <a:solidFill>
                  <a:srgbClr val="002060"/>
                </a:solidFill>
                <a:latin typeface="Comic Sans MS" panose="030F0702030302020204" pitchFamily="66" charset="0"/>
              </a:rPr>
              <a:t> The details of how artemisinin was discovered</a:t>
            </a:r>
            <a:endParaRPr lang="en-US" altLang="zh-CN" sz="2400" dirty="0">
              <a:solidFill>
                <a:srgbClr val="002060"/>
              </a:solidFill>
              <a:latin typeface="Comic Sans MS" panose="030F0702030302020204" pitchFamily="66" charset="0"/>
            </a:endParaRPr>
          </a:p>
          <a:p>
            <a:pPr marL="342900" indent="-342900">
              <a:buFont typeface="Wingdings" panose="05000000000000000000" pitchFamily="2" charset="2"/>
              <a:buChar char="l"/>
            </a:pPr>
            <a:r>
              <a:rPr lang="en-US" altLang="zh-CN" sz="2400" dirty="0">
                <a:solidFill>
                  <a:srgbClr val="002060"/>
                </a:solidFill>
                <a:latin typeface="Comic Sans MS" panose="030F0702030302020204" pitchFamily="66" charset="0"/>
              </a:rPr>
              <a:t>   </a:t>
            </a:r>
            <a:r>
              <a:rPr lang="en-US" altLang="zh-CN" sz="2400" b="1" dirty="0">
                <a:solidFill>
                  <a:srgbClr val="002060"/>
                </a:solidFill>
                <a:latin typeface="Comic Sans MS" panose="030F0702030302020204" pitchFamily="66" charset="0"/>
              </a:rPr>
              <a:t>C. </a:t>
            </a:r>
            <a:r>
              <a:rPr lang="en-US" altLang="zh-CN" sz="2400" dirty="0">
                <a:solidFill>
                  <a:srgbClr val="002060"/>
                </a:solidFill>
                <a:latin typeface="Comic Sans MS" panose="030F0702030302020204" pitchFamily="66" charset="0"/>
              </a:rPr>
              <a:t>Tu </a:t>
            </a:r>
            <a:r>
              <a:rPr lang="en-US" altLang="zh-CN" sz="2400" dirty="0" err="1">
                <a:solidFill>
                  <a:srgbClr val="002060"/>
                </a:solidFill>
                <a:latin typeface="Comic Sans MS" panose="030F0702030302020204" pitchFamily="66" charset="0"/>
              </a:rPr>
              <a:t>Youyou's</a:t>
            </a:r>
            <a:r>
              <a:rPr lang="en-US" altLang="zh-CN" sz="2400" dirty="0">
                <a:solidFill>
                  <a:srgbClr val="002060"/>
                </a:solidFill>
                <a:latin typeface="Comic Sans MS" panose="030F0702030302020204" pitchFamily="66" charset="0"/>
              </a:rPr>
              <a:t> important contributions other    </a:t>
            </a:r>
            <a:endParaRPr lang="en-US" altLang="zh-CN" sz="2400" dirty="0">
              <a:solidFill>
                <a:srgbClr val="002060"/>
              </a:solidFill>
              <a:latin typeface="Comic Sans MS" panose="030F0702030302020204" pitchFamily="66" charset="0"/>
            </a:endParaRPr>
          </a:p>
          <a:p>
            <a:r>
              <a:rPr lang="en-US" altLang="zh-CN" sz="2400" dirty="0">
                <a:solidFill>
                  <a:srgbClr val="002060"/>
                </a:solidFill>
                <a:latin typeface="Comic Sans MS" panose="030F0702030302020204" pitchFamily="66" charset="0"/>
              </a:rPr>
              <a:t>           than the discovery of artemisinin.</a:t>
            </a:r>
            <a:endParaRPr lang="en-US" altLang="zh-CN" sz="2400" dirty="0">
              <a:solidFill>
                <a:srgbClr val="002060"/>
              </a:solidFill>
              <a:latin typeface="Comic Sans MS" panose="030F0702030302020204" pitchFamily="66" charset="0"/>
            </a:endParaRPr>
          </a:p>
          <a:p>
            <a:pPr marL="342900" indent="-342900">
              <a:buFont typeface="Wingdings" panose="05000000000000000000" pitchFamily="2" charset="2"/>
              <a:buChar char="l"/>
            </a:pPr>
            <a:r>
              <a:rPr lang="en-US" altLang="zh-CN" sz="2400" dirty="0">
                <a:solidFill>
                  <a:srgbClr val="002060"/>
                </a:solidFill>
                <a:latin typeface="Comic Sans MS" panose="030F0702030302020204" pitchFamily="66" charset="0"/>
              </a:rPr>
              <a:t>   </a:t>
            </a:r>
            <a:r>
              <a:rPr lang="en-US" altLang="zh-CN" sz="2400" b="1" dirty="0">
                <a:solidFill>
                  <a:srgbClr val="002060"/>
                </a:solidFill>
                <a:latin typeface="Comic Sans MS" panose="030F0702030302020204" pitchFamily="66" charset="0"/>
              </a:rPr>
              <a:t>D. </a:t>
            </a:r>
            <a:r>
              <a:rPr lang="en-US" altLang="zh-CN" sz="2400" dirty="0">
                <a:solidFill>
                  <a:srgbClr val="002060"/>
                </a:solidFill>
                <a:latin typeface="Comic Sans MS" panose="030F0702030302020204" pitchFamily="66" charset="0"/>
              </a:rPr>
              <a:t>Tu </a:t>
            </a:r>
            <a:r>
              <a:rPr lang="en-US" altLang="zh-CN" sz="2400" dirty="0" err="1">
                <a:solidFill>
                  <a:srgbClr val="002060"/>
                </a:solidFill>
                <a:latin typeface="Comic Sans MS" panose="030F0702030302020204" pitchFamily="66" charset="0"/>
              </a:rPr>
              <a:t>Youyou's</a:t>
            </a:r>
            <a:r>
              <a:rPr lang="en-US" altLang="zh-CN" sz="2400" dirty="0">
                <a:solidFill>
                  <a:srgbClr val="002060"/>
                </a:solidFill>
                <a:latin typeface="Comic Sans MS" panose="030F0702030302020204" pitchFamily="66" charset="0"/>
              </a:rPr>
              <a:t> personal life.</a:t>
            </a:r>
            <a:endParaRPr lang="en-US" altLang="zh-CN" sz="2400" dirty="0">
              <a:solidFill>
                <a:srgbClr val="002060"/>
              </a:solidFill>
              <a:latin typeface="Comic Sans MS" panose="030F0702030302020204" pitchFamily="66" charset="0"/>
            </a:endParaRPr>
          </a:p>
          <a:p>
            <a:pPr marL="342900" indent="-342900">
              <a:buFont typeface="Wingdings" panose="05000000000000000000" pitchFamily="2" charset="2"/>
              <a:buChar char="l"/>
            </a:pPr>
            <a:r>
              <a:rPr lang="en-US" altLang="zh-CN" sz="2400" dirty="0">
                <a:solidFill>
                  <a:srgbClr val="002060"/>
                </a:solidFill>
                <a:latin typeface="Comic Sans MS" panose="030F0702030302020204" pitchFamily="66" charset="0"/>
              </a:rPr>
              <a:t>   </a:t>
            </a:r>
            <a:r>
              <a:rPr lang="en-US" altLang="zh-CN" sz="2400" b="1" dirty="0">
                <a:solidFill>
                  <a:srgbClr val="002060"/>
                </a:solidFill>
                <a:latin typeface="Comic Sans MS" panose="030F0702030302020204" pitchFamily="66" charset="0"/>
              </a:rPr>
              <a:t>E. </a:t>
            </a:r>
            <a:r>
              <a:rPr lang="en-US" altLang="zh-CN" sz="2400" dirty="0">
                <a:solidFill>
                  <a:srgbClr val="002060"/>
                </a:solidFill>
                <a:latin typeface="Comic Sans MS" panose="030F0702030302020204" pitchFamily="66" charset="0"/>
              </a:rPr>
              <a:t>Tu </a:t>
            </a:r>
            <a:r>
              <a:rPr lang="en-US" altLang="zh-CN" sz="2400" dirty="0" err="1">
                <a:solidFill>
                  <a:srgbClr val="002060"/>
                </a:solidFill>
                <a:latin typeface="Comic Sans MS" panose="030F0702030302020204" pitchFamily="66" charset="0"/>
              </a:rPr>
              <a:t>Youyou's</a:t>
            </a:r>
            <a:r>
              <a:rPr lang="en-US" altLang="zh-CN" sz="2400" dirty="0">
                <a:solidFill>
                  <a:srgbClr val="002060"/>
                </a:solidFill>
                <a:latin typeface="Comic Sans MS" panose="030F0702030302020204" pitchFamily="66" charset="0"/>
              </a:rPr>
              <a:t> road to discovering artemisinin</a:t>
            </a:r>
            <a:endParaRPr lang="en-US" altLang="zh-CN" sz="2400" dirty="0">
              <a:solidFill>
                <a:srgbClr val="002060"/>
              </a:solidFill>
              <a:latin typeface="Comic Sans MS" panose="030F0702030302020204" pitchFamily="66" charset="0"/>
            </a:endParaRPr>
          </a:p>
          <a:p>
            <a:pPr marL="342900" indent="-342900">
              <a:buFont typeface="Wingdings" panose="05000000000000000000" pitchFamily="2" charset="2"/>
              <a:buChar char="l"/>
            </a:pPr>
            <a:r>
              <a:rPr lang="en-US" altLang="zh-CN" sz="2400" dirty="0">
                <a:solidFill>
                  <a:srgbClr val="002060"/>
                </a:solidFill>
                <a:latin typeface="Comic Sans MS" panose="030F0702030302020204" pitchFamily="66" charset="0"/>
              </a:rPr>
              <a:t>   </a:t>
            </a:r>
            <a:r>
              <a:rPr lang="en-US" altLang="zh-CN" sz="2400" b="1" dirty="0">
                <a:solidFill>
                  <a:srgbClr val="002060"/>
                </a:solidFill>
                <a:latin typeface="Comic Sans MS" panose="030F0702030302020204" pitchFamily="66" charset="0"/>
              </a:rPr>
              <a:t>F.</a:t>
            </a:r>
            <a:r>
              <a:rPr lang="en-US" altLang="zh-CN" sz="2400" dirty="0">
                <a:solidFill>
                  <a:srgbClr val="002060"/>
                </a:solidFill>
                <a:latin typeface="Comic Sans MS" panose="030F0702030302020204" pitchFamily="66" charset="0"/>
              </a:rPr>
              <a:t> What Tu </a:t>
            </a:r>
            <a:r>
              <a:rPr lang="en-US" altLang="zh-CN" sz="2400" dirty="0" err="1">
                <a:solidFill>
                  <a:srgbClr val="002060"/>
                </a:solidFill>
                <a:latin typeface="Comic Sans MS" panose="030F0702030302020204" pitchFamily="66" charset="0"/>
              </a:rPr>
              <a:t>Youyou</a:t>
            </a:r>
            <a:r>
              <a:rPr lang="en-US" altLang="zh-CN" sz="2400" dirty="0">
                <a:solidFill>
                  <a:srgbClr val="002060"/>
                </a:solidFill>
                <a:latin typeface="Comic Sans MS" panose="030F0702030302020204" pitchFamily="66" charset="0"/>
              </a:rPr>
              <a:t> was awarded.</a:t>
            </a:r>
            <a:endParaRPr lang="en-US" altLang="zh-CN" sz="2400" dirty="0">
              <a:solidFill>
                <a:srgbClr val="002060"/>
              </a:solidFill>
              <a:latin typeface="Comic Sans MS" panose="030F0702030302020204" pitchFamily="66" charset="0"/>
            </a:endParaRPr>
          </a:p>
          <a:p>
            <a:pPr marL="342900" indent="-342900">
              <a:buFont typeface="Wingdings" panose="05000000000000000000" pitchFamily="2" charset="2"/>
              <a:buChar char="l"/>
            </a:pPr>
            <a:r>
              <a:rPr lang="en-US" altLang="zh-CN" sz="2400" dirty="0">
                <a:solidFill>
                  <a:srgbClr val="002060"/>
                </a:solidFill>
                <a:latin typeface="Comic Sans MS" panose="030F0702030302020204" pitchFamily="66" charset="0"/>
              </a:rPr>
              <a:t>   </a:t>
            </a:r>
            <a:r>
              <a:rPr lang="en-US" altLang="zh-CN" sz="2400" b="1" dirty="0">
                <a:solidFill>
                  <a:srgbClr val="002060"/>
                </a:solidFill>
                <a:latin typeface="Comic Sans MS" panose="030F0702030302020204" pitchFamily="66" charset="0"/>
              </a:rPr>
              <a:t>G.</a:t>
            </a:r>
            <a:r>
              <a:rPr lang="en-US" altLang="zh-CN" sz="2400" dirty="0">
                <a:solidFill>
                  <a:srgbClr val="002060"/>
                </a:solidFill>
                <a:latin typeface="Comic Sans MS" panose="030F0702030302020204" pitchFamily="66" charset="0"/>
              </a:rPr>
              <a:t> Why artemisinin is an important discovery.</a:t>
            </a:r>
            <a:endParaRPr lang="en-US" altLang="zh-CN" sz="2400" dirty="0">
              <a:solidFill>
                <a:srgbClr val="00206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21640" y="656415"/>
            <a:ext cx="8626827" cy="523220"/>
          </a:xfrm>
          <a:prstGeom prst="rect">
            <a:avLst/>
          </a:prstGeom>
          <a:noFill/>
          <a:ln w="38100">
            <a:noFill/>
          </a:ln>
        </p:spPr>
        <p:txBody>
          <a:bodyPr wrap="square" rtlCol="0">
            <a:spAutoFit/>
          </a:bodyPr>
          <a:lstStyle/>
          <a:p>
            <a:r>
              <a:rPr lang="en-US" altLang="zh-CN" sz="2800" b="1" dirty="0">
                <a:solidFill>
                  <a:srgbClr val="0000FF"/>
                </a:solidFill>
              </a:rPr>
              <a:t>Where would you most likely find this passage?</a:t>
            </a:r>
            <a:endParaRPr lang="en-US" altLang="zh-CN" sz="2800" b="1" dirty="0">
              <a:solidFill>
                <a:srgbClr val="0000FF"/>
              </a:solidFill>
            </a:endParaRPr>
          </a:p>
        </p:txBody>
      </p:sp>
      <p:sp>
        <p:nvSpPr>
          <p:cNvPr id="6" name="文本框 5"/>
          <p:cNvSpPr txBox="1"/>
          <p:nvPr/>
        </p:nvSpPr>
        <p:spPr>
          <a:xfrm>
            <a:off x="421640" y="1367351"/>
            <a:ext cx="11567160" cy="523220"/>
          </a:xfrm>
          <a:prstGeom prst="rect">
            <a:avLst/>
          </a:prstGeom>
          <a:noFill/>
        </p:spPr>
        <p:txBody>
          <a:bodyPr wrap="square" rtlCol="0">
            <a:spAutoFit/>
          </a:bodyPr>
          <a:lstStyle/>
          <a:p>
            <a:r>
              <a:rPr lang="en-US" altLang="zh-CN" sz="2800" dirty="0">
                <a:latin typeface="Comic Sans MS" panose="030F0702030302020204" pitchFamily="66" charset="0"/>
              </a:rPr>
              <a:t>A. In a blog        B. In a book      C. In a letter     D. In a newspaper</a:t>
            </a:r>
            <a:endParaRPr lang="en-US" altLang="zh-CN" sz="2800" dirty="0">
              <a:latin typeface="Comic Sans MS" panose="030F0702030302020204" pitchFamily="66" charset="0"/>
            </a:endParaRPr>
          </a:p>
        </p:txBody>
      </p:sp>
      <p:sp>
        <p:nvSpPr>
          <p:cNvPr id="8" name="文本框 7"/>
          <p:cNvSpPr txBox="1"/>
          <p:nvPr/>
        </p:nvSpPr>
        <p:spPr>
          <a:xfrm>
            <a:off x="615050" y="4408699"/>
            <a:ext cx="9961880" cy="523220"/>
          </a:xfrm>
          <a:prstGeom prst="rect">
            <a:avLst/>
          </a:prstGeom>
          <a:noFill/>
          <a:ln w="38100">
            <a:noFill/>
          </a:ln>
        </p:spPr>
        <p:txBody>
          <a:bodyPr wrap="square" rtlCol="0">
            <a:spAutoFit/>
          </a:bodyPr>
          <a:lstStyle/>
          <a:p>
            <a:r>
              <a:rPr lang="en-US" altLang="zh-CN" sz="2800" b="1" dirty="0">
                <a:solidFill>
                  <a:srgbClr val="0000FF"/>
                </a:solidFill>
              </a:rPr>
              <a:t>Passage like this are most often written in _____ and _______?</a:t>
            </a:r>
            <a:endParaRPr lang="en-US" altLang="zh-CN" sz="2800" b="1" dirty="0">
              <a:solidFill>
                <a:srgbClr val="0000FF"/>
              </a:solidFill>
            </a:endParaRPr>
          </a:p>
        </p:txBody>
      </p:sp>
      <p:sp>
        <p:nvSpPr>
          <p:cNvPr id="9" name="文本框 8"/>
          <p:cNvSpPr txBox="1"/>
          <p:nvPr/>
        </p:nvSpPr>
        <p:spPr>
          <a:xfrm>
            <a:off x="421640" y="4827104"/>
            <a:ext cx="10390505" cy="2030095"/>
          </a:xfrm>
          <a:prstGeom prst="rect">
            <a:avLst/>
          </a:prstGeom>
          <a:noFill/>
        </p:spPr>
        <p:txBody>
          <a:bodyPr wrap="square" rtlCol="0">
            <a:spAutoFit/>
          </a:bodyPr>
          <a:lstStyle/>
          <a:p>
            <a:pPr>
              <a:lnSpc>
                <a:spcPct val="150000"/>
              </a:lnSpc>
            </a:pPr>
            <a:r>
              <a:rPr lang="en-US" altLang="zh-CN" sz="2800" dirty="0">
                <a:latin typeface="Comic Sans MS" panose="030F0702030302020204" pitchFamily="66" charset="0"/>
              </a:rPr>
              <a:t>A. the active voice/ offer many opinions</a:t>
            </a:r>
            <a:endParaRPr lang="en-US" altLang="zh-CN" sz="2800" dirty="0">
              <a:latin typeface="Comic Sans MS" panose="030F0702030302020204" pitchFamily="66" charset="0"/>
            </a:endParaRPr>
          </a:p>
          <a:p>
            <a:pPr>
              <a:lnSpc>
                <a:spcPct val="150000"/>
              </a:lnSpc>
            </a:pPr>
            <a:r>
              <a:rPr lang="en-US" altLang="zh-CN" sz="2800" dirty="0">
                <a:latin typeface="Comic Sans MS" panose="030F0702030302020204" pitchFamily="66" charset="0"/>
              </a:rPr>
              <a:t>B. the first person/ talk about feelings</a:t>
            </a:r>
            <a:endParaRPr lang="en-US" altLang="zh-CN" sz="2800" dirty="0">
              <a:latin typeface="Comic Sans MS" panose="030F0702030302020204" pitchFamily="66" charset="0"/>
            </a:endParaRPr>
          </a:p>
          <a:p>
            <a:pPr>
              <a:lnSpc>
                <a:spcPct val="150000"/>
              </a:lnSpc>
            </a:pPr>
            <a:r>
              <a:rPr lang="en-US" altLang="zh-CN" sz="2800" dirty="0">
                <a:latin typeface="Comic Sans MS" panose="030F0702030302020204" pitchFamily="66" charset="0"/>
              </a:rPr>
              <a:t>C.  both active and passive voices / mostly contain facts</a:t>
            </a:r>
            <a:endParaRPr lang="en-US" altLang="zh-CN" sz="2800" dirty="0">
              <a:latin typeface="Comic Sans MS" panose="030F0702030302020204" pitchFamily="66" charset="0"/>
            </a:endParaRPr>
          </a:p>
        </p:txBody>
      </p:sp>
      <p:sp>
        <p:nvSpPr>
          <p:cNvPr id="2" name="文本框 1"/>
          <p:cNvSpPr txBox="1"/>
          <p:nvPr/>
        </p:nvSpPr>
        <p:spPr>
          <a:xfrm>
            <a:off x="4238980" y="2102117"/>
            <a:ext cx="2418080" cy="523220"/>
          </a:xfrm>
          <a:prstGeom prst="rect">
            <a:avLst/>
          </a:prstGeom>
          <a:noFill/>
        </p:spPr>
        <p:txBody>
          <a:bodyPr wrap="square" rtlCol="0">
            <a:spAutoFit/>
          </a:bodyPr>
          <a:lstStyle/>
          <a:p>
            <a:r>
              <a:rPr lang="en-US" altLang="zh-CN" sz="2800" b="1" dirty="0"/>
              <a:t>  news story</a:t>
            </a:r>
            <a:endParaRPr lang="zh-CN" altLang="en-US" sz="2800" b="1" dirty="0"/>
          </a:p>
        </p:txBody>
      </p:sp>
      <p:sp>
        <p:nvSpPr>
          <p:cNvPr id="3" name="文本框 2"/>
          <p:cNvSpPr txBox="1"/>
          <p:nvPr/>
        </p:nvSpPr>
        <p:spPr>
          <a:xfrm>
            <a:off x="837819" y="2126596"/>
            <a:ext cx="5747086" cy="523220"/>
          </a:xfrm>
          <a:prstGeom prst="rect">
            <a:avLst/>
          </a:prstGeom>
          <a:noFill/>
        </p:spPr>
        <p:txBody>
          <a:bodyPr wrap="none" rtlCol="0">
            <a:spAutoFit/>
          </a:bodyPr>
          <a:lstStyle/>
          <a:p>
            <a:r>
              <a:rPr lang="en-US" altLang="zh-CN" sz="2800" b="1" dirty="0">
                <a:solidFill>
                  <a:srgbClr val="FF0000"/>
                </a:solidFill>
              </a:rPr>
              <a:t>The passage may be a ____________.</a:t>
            </a:r>
            <a:endParaRPr lang="zh-CN" altLang="en-US" sz="2800" b="1" dirty="0">
              <a:solidFill>
                <a:srgbClr val="FF0000"/>
              </a:solidFill>
            </a:endParaRPr>
          </a:p>
        </p:txBody>
      </p:sp>
      <p:pic>
        <p:nvPicPr>
          <p:cNvPr id="12" name="图片 11"/>
          <p:cNvPicPr>
            <a:picLocks noChangeAspect="1"/>
          </p:cNvPicPr>
          <p:nvPr/>
        </p:nvPicPr>
        <p:blipFill>
          <a:blip r:embed="rId1" cstate="screen"/>
          <a:stretch>
            <a:fillRect/>
          </a:stretch>
        </p:blipFill>
        <p:spPr>
          <a:xfrm>
            <a:off x="8316172" y="1250481"/>
            <a:ext cx="732295" cy="736318"/>
          </a:xfrm>
          <a:prstGeom prst="rect">
            <a:avLst/>
          </a:prstGeom>
          <a:ln>
            <a:noFill/>
          </a:ln>
        </p:spPr>
      </p:pic>
      <p:pic>
        <p:nvPicPr>
          <p:cNvPr id="13" name="图片 12"/>
          <p:cNvPicPr>
            <a:picLocks noChangeAspect="1"/>
          </p:cNvPicPr>
          <p:nvPr/>
        </p:nvPicPr>
        <p:blipFill>
          <a:blip r:embed="rId1" cstate="screen"/>
          <a:stretch>
            <a:fillRect/>
          </a:stretch>
        </p:blipFill>
        <p:spPr>
          <a:xfrm>
            <a:off x="248903" y="6120881"/>
            <a:ext cx="732295" cy="736318"/>
          </a:xfrm>
          <a:prstGeom prst="rect">
            <a:avLst/>
          </a:prstGeom>
        </p:spPr>
      </p:pic>
      <p:sp>
        <p:nvSpPr>
          <p:cNvPr id="14" name="文本框 13"/>
          <p:cNvSpPr txBox="1">
            <a:spLocks noChangeArrowheads="1"/>
          </p:cNvSpPr>
          <p:nvPr>
            <p:custDataLst>
              <p:tags r:id="rId2"/>
            </p:custDataLst>
          </p:nvPr>
        </p:nvSpPr>
        <p:spPr bwMode="auto">
          <a:xfrm>
            <a:off x="248903" y="2776926"/>
            <a:ext cx="7516856" cy="1478000"/>
          </a:xfrm>
          <a:prstGeom prst="rect">
            <a:avLst/>
          </a:prstGeom>
          <a:noFill/>
          <a:ln w="19050">
            <a:solidFill>
              <a:srgbClr val="FFFF00"/>
            </a:solidFill>
            <a:miter lim="800000"/>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a:solidFill>
                  <a:schemeClr val="tx1"/>
                </a:solidFill>
                <a:latin typeface="Calibri" panose="020F0502020204030204"/>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9pPr>
          </a:lstStyle>
          <a:p>
            <a:pPr eaLnBrk="1" hangingPunct="1">
              <a:lnSpc>
                <a:spcPct val="150000"/>
              </a:lnSpc>
              <a:defRPr/>
            </a:pPr>
            <a:r>
              <a:rPr lang="en-US" altLang="zh-CN" sz="3200" b="1" dirty="0">
                <a:solidFill>
                  <a:schemeClr val="accent1"/>
                </a:solidFill>
                <a:effectLst>
                  <a:outerShdw blurRad="38100" dist="25400" dir="5400000" algn="ctr" rotWithShape="0">
                    <a:srgbClr val="6E747A">
                      <a:alpha val="43000"/>
                    </a:srgbClr>
                  </a:outerShdw>
                </a:effectLst>
                <a:latin typeface="+mn-lt"/>
                <a:ea typeface="+mn-ea"/>
                <a:cs typeface="+mn-ea"/>
                <a:sym typeface="+mn-lt"/>
              </a:rPr>
              <a:t> </a:t>
            </a:r>
            <a:r>
              <a:rPr lang="en-US" altLang="zh-CN" sz="3200" b="1" dirty="0">
                <a:latin typeface="+mn-lt"/>
                <a:ea typeface="+mn-ea"/>
                <a:cs typeface="+mn-ea"/>
                <a:sym typeface="+mn-lt"/>
              </a:rPr>
              <a:t>TU YOUYOU AWARDED NOBEL PRIZE</a:t>
            </a:r>
            <a:endParaRPr lang="en-US" altLang="zh-CN" sz="3200" b="1" dirty="0">
              <a:latin typeface="+mn-lt"/>
              <a:ea typeface="+mn-ea"/>
              <a:cs typeface="+mn-ea"/>
              <a:sym typeface="+mn-lt"/>
            </a:endParaRPr>
          </a:p>
          <a:p>
            <a:pPr eaLnBrk="1" hangingPunct="1">
              <a:lnSpc>
                <a:spcPct val="150000"/>
              </a:lnSpc>
              <a:defRPr/>
            </a:pPr>
            <a:r>
              <a:rPr lang="en-US" altLang="zh-CN" sz="3200" b="1" dirty="0">
                <a:latin typeface="+mn-lt"/>
                <a:ea typeface="+mn-ea"/>
                <a:cs typeface="+mn-ea"/>
                <a:sym typeface="+mn-lt"/>
              </a:rPr>
              <a:t>             </a:t>
            </a:r>
            <a:r>
              <a:rPr lang="en-US" altLang="zh-CN" sz="3200" b="1" dirty="0">
                <a:solidFill>
                  <a:srgbClr val="FF0000"/>
                </a:solidFill>
                <a:latin typeface="+mn-lt"/>
                <a:ea typeface="+mn-ea"/>
                <a:cs typeface="+mn-ea"/>
                <a:sym typeface="+mn-lt"/>
              </a:rPr>
              <a:t>6  October 2015</a:t>
            </a:r>
            <a:r>
              <a:rPr lang="zh-CN" altLang="en-US" sz="3200" b="1" dirty="0">
                <a:solidFill>
                  <a:srgbClr val="FF0000"/>
                </a:solidFill>
                <a:latin typeface="+mn-lt"/>
                <a:ea typeface="+mn-ea"/>
                <a:cs typeface="+mn-ea"/>
                <a:sym typeface="+mn-lt"/>
              </a:rPr>
              <a:t> </a:t>
            </a:r>
            <a:endParaRPr lang="zh-CN" altLang="en-US" sz="3200" b="1" dirty="0">
              <a:solidFill>
                <a:srgbClr val="FF0000"/>
              </a:solidFill>
              <a:latin typeface="+mn-lt"/>
              <a:ea typeface="+mn-ea"/>
              <a:cs typeface="+mn-ea"/>
              <a:sym typeface="+mn-lt"/>
            </a:endParaRPr>
          </a:p>
        </p:txBody>
      </p:sp>
      <p:sp>
        <p:nvSpPr>
          <p:cNvPr id="10" name="文本框 9"/>
          <p:cNvSpPr txBox="1"/>
          <p:nvPr/>
        </p:nvSpPr>
        <p:spPr>
          <a:xfrm rot="20834428">
            <a:off x="6903956" y="2713784"/>
            <a:ext cx="5191760" cy="1452384"/>
          </a:xfrm>
          <a:prstGeom prst="cloud">
            <a:avLst/>
          </a:prstGeom>
          <a:solidFill>
            <a:srgbClr val="92D050"/>
          </a:solidFill>
        </p:spPr>
        <p:txBody>
          <a:bodyPr wrap="square" rtlCol="0">
            <a:spAutoFit/>
          </a:bodyPr>
          <a:lstStyle/>
          <a:p>
            <a:r>
              <a:rPr lang="en-US" altLang="zh-CN" sz="3200" b="1" dirty="0"/>
              <a:t> title: </a:t>
            </a:r>
            <a:r>
              <a:rPr lang="en-US" altLang="zh-CN" sz="2400" b="1" dirty="0"/>
              <a:t>simple, general </a:t>
            </a:r>
            <a:endParaRPr lang="en-US" altLang="zh-CN" sz="2400" b="1" dirty="0"/>
          </a:p>
          <a:p>
            <a:r>
              <a:rPr lang="en-US" altLang="zh-CN" sz="2400" b="1" dirty="0"/>
              <a:t>             but attractive</a:t>
            </a:r>
            <a:endParaRPr lang="zh-CN" altLang="en-US" sz="2400" b="1" dirty="0"/>
          </a:p>
        </p:txBody>
      </p:sp>
      <p:sp>
        <p:nvSpPr>
          <p:cNvPr id="17" name="文本框 16"/>
          <p:cNvSpPr txBox="1"/>
          <p:nvPr/>
        </p:nvSpPr>
        <p:spPr>
          <a:xfrm rot="20981544">
            <a:off x="6280265" y="4979516"/>
            <a:ext cx="5764031" cy="1358682"/>
          </a:xfrm>
          <a:prstGeom prst="cloud">
            <a:avLst/>
          </a:prstGeom>
          <a:solidFill>
            <a:srgbClr val="92D050"/>
          </a:solidFill>
        </p:spPr>
        <p:txBody>
          <a:bodyPr wrap="square" rtlCol="0">
            <a:spAutoFit/>
          </a:bodyPr>
          <a:lstStyle/>
          <a:p>
            <a:r>
              <a:rPr lang="en-US" altLang="zh-CN" sz="2800" b="1" dirty="0"/>
              <a:t>content: </a:t>
            </a:r>
            <a:r>
              <a:rPr lang="en-US" altLang="zh-CN" sz="2400" b="1" dirty="0"/>
              <a:t>more objective,  accurate and convincing</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4641" y="314960"/>
            <a:ext cx="8361680" cy="590931"/>
          </a:xfrm>
          <a:prstGeom prst="rect">
            <a:avLst/>
          </a:prstGeom>
          <a:solidFill>
            <a:srgbClr val="FFC000"/>
          </a:solidFill>
        </p:spPr>
        <p:txBody>
          <a:bodyPr wrap="square" rtlCol="0">
            <a:spAutoFit/>
          </a:bodyPr>
          <a:lstStyle/>
          <a:p>
            <a:pPr lvl="0" algn="ctr">
              <a:lnSpc>
                <a:spcPct val="90000"/>
              </a:lnSpc>
              <a:spcBef>
                <a:spcPts val="1000"/>
              </a:spcBef>
            </a:pPr>
            <a:r>
              <a:rPr lang="en-US" altLang="zh-CN" sz="3600" b="1" kern="100" dirty="0">
                <a:solidFill>
                  <a:prstClr val="black"/>
                </a:solidFill>
                <a:latin typeface="Times New Roman" panose="02020603050405020304" pitchFamily="18" charset="0"/>
                <a:ea typeface="宋体" panose="02010600030101010101" pitchFamily="2" charset="-122"/>
              </a:rPr>
              <a:t>While -reading : main thread of the text</a:t>
            </a:r>
            <a:endParaRPr lang="en-US" altLang="zh-CN" sz="3600" b="1" kern="100" dirty="0">
              <a:solidFill>
                <a:prstClr val="black"/>
              </a:solidFill>
              <a:latin typeface="Times New Roman" panose="02020603050405020304" pitchFamily="18" charset="0"/>
              <a:ea typeface="宋体" panose="02010600030101010101" pitchFamily="2" charset="-122"/>
            </a:endParaRPr>
          </a:p>
        </p:txBody>
      </p:sp>
      <p:sp>
        <p:nvSpPr>
          <p:cNvPr id="5" name="文本框 4"/>
          <p:cNvSpPr txBox="1"/>
          <p:nvPr/>
        </p:nvSpPr>
        <p:spPr>
          <a:xfrm>
            <a:off x="252458" y="1729962"/>
            <a:ext cx="2754902" cy="3108543"/>
          </a:xfrm>
          <a:prstGeom prst="rect">
            <a:avLst/>
          </a:prstGeom>
          <a:noFill/>
        </p:spPr>
        <p:txBody>
          <a:bodyPr wrap="square" rtlCol="0">
            <a:spAutoFit/>
          </a:bodyPr>
          <a:lstStyle/>
          <a:p>
            <a:r>
              <a:rPr lang="en-US" altLang="zh-CN" sz="2800" b="1" dirty="0"/>
              <a:t>Paragraph1:</a:t>
            </a:r>
            <a:endParaRPr lang="en-US" altLang="zh-CN" sz="2800" b="1" dirty="0"/>
          </a:p>
          <a:p>
            <a:endParaRPr lang="en-US" altLang="zh-CN" sz="2800" b="1" dirty="0"/>
          </a:p>
          <a:p>
            <a:endParaRPr lang="en-US" altLang="zh-CN" sz="2800" b="1" dirty="0"/>
          </a:p>
          <a:p>
            <a:r>
              <a:rPr lang="en-US" altLang="zh-CN" sz="2800" b="1" dirty="0"/>
              <a:t>Paragraph2-3:</a:t>
            </a:r>
            <a:endParaRPr lang="en-US" altLang="zh-CN" sz="2800" b="1" dirty="0"/>
          </a:p>
          <a:p>
            <a:endParaRPr lang="en-US" altLang="zh-CN" sz="2800" b="1" dirty="0"/>
          </a:p>
          <a:p>
            <a:endParaRPr lang="en-US" altLang="zh-CN" sz="2800" b="1" dirty="0"/>
          </a:p>
          <a:p>
            <a:r>
              <a:rPr lang="en-US" altLang="zh-CN" sz="2800" b="1" dirty="0"/>
              <a:t>Paragraph4:</a:t>
            </a:r>
            <a:endParaRPr lang="en-US" altLang="zh-CN" sz="2800" b="1" dirty="0"/>
          </a:p>
        </p:txBody>
      </p:sp>
      <p:sp>
        <p:nvSpPr>
          <p:cNvPr id="12" name="文本框 11"/>
          <p:cNvSpPr txBox="1"/>
          <p:nvPr/>
        </p:nvSpPr>
        <p:spPr>
          <a:xfrm>
            <a:off x="3204210" y="1783508"/>
            <a:ext cx="7744460" cy="830997"/>
          </a:xfrm>
          <a:prstGeom prst="rect">
            <a:avLst/>
          </a:prstGeom>
          <a:noFill/>
        </p:spPr>
        <p:txBody>
          <a:bodyPr wrap="square">
            <a:spAutoFit/>
          </a:bodyPr>
          <a:lstStyle/>
          <a:p>
            <a:r>
              <a:rPr lang="zh-CN" altLang="en-US" sz="2400" dirty="0">
                <a:solidFill>
                  <a:schemeClr val="tx1"/>
                </a:solidFill>
                <a:effectLst>
                  <a:outerShdw blurRad="38100" dist="19050" dir="2700000" algn="tl" rotWithShape="0">
                    <a:schemeClr val="dk1">
                      <a:alpha val="40000"/>
                    </a:schemeClr>
                  </a:outerShdw>
                </a:effectLst>
                <a:latin typeface="Comic Sans MS" panose="030F0702030302020204" pitchFamily="66" charset="0"/>
              </a:rPr>
              <a:t> </a:t>
            </a:r>
            <a:r>
              <a:rPr lang="en-US" altLang="zh-CN" sz="2400" dirty="0">
                <a:solidFill>
                  <a:srgbClr val="FF0000"/>
                </a:solidFill>
                <a:effectLst>
                  <a:outerShdw blurRad="38100" dist="19050" dir="2700000" algn="tl" rotWithShape="0">
                    <a:schemeClr val="dk1">
                      <a:alpha val="40000"/>
                    </a:schemeClr>
                  </a:outerShdw>
                </a:effectLst>
                <a:latin typeface="Comic Sans MS" panose="030F0702030302020204" pitchFamily="66" charset="0"/>
              </a:rPr>
              <a:t>T</a:t>
            </a:r>
            <a:r>
              <a:rPr lang="zh-CN" altLang="en-US" sz="2400" dirty="0">
                <a:solidFill>
                  <a:srgbClr val="FF0000"/>
                </a:solidFill>
                <a:effectLst>
                  <a:outerShdw blurRad="38100" dist="19050" dir="2700000" algn="tl" rotWithShape="0">
                    <a:schemeClr val="dk1">
                      <a:alpha val="40000"/>
                    </a:schemeClr>
                  </a:outerShdw>
                </a:effectLst>
                <a:latin typeface="Comic Sans MS" panose="030F0702030302020204" pitchFamily="66" charset="0"/>
              </a:rPr>
              <a:t>he news </a:t>
            </a:r>
            <a:r>
              <a:rPr lang="zh-CN" altLang="en-US" sz="2400" dirty="0">
                <a:solidFill>
                  <a:schemeClr val="tx1"/>
                </a:solidFill>
                <a:effectLst>
                  <a:outerShdw blurRad="38100" dist="19050" dir="2700000" algn="tl" rotWithShape="0">
                    <a:schemeClr val="dk1">
                      <a:alpha val="40000"/>
                    </a:schemeClr>
                  </a:outerShdw>
                </a:effectLst>
                <a:latin typeface="Comic Sans MS" panose="030F0702030302020204" pitchFamily="66" charset="0"/>
              </a:rPr>
              <a:t>about Tu Youyou winning the award and </a:t>
            </a:r>
            <a:r>
              <a:rPr lang="zh-CN" altLang="en-US" sz="2400" dirty="0">
                <a:solidFill>
                  <a:srgbClr val="FF0000"/>
                </a:solidFill>
                <a:effectLst>
                  <a:outerShdw blurRad="38100" dist="19050" dir="2700000" algn="tl" rotWithShape="0">
                    <a:schemeClr val="dk1">
                      <a:alpha val="40000"/>
                    </a:schemeClr>
                  </a:outerShdw>
                </a:effectLst>
                <a:latin typeface="Comic Sans MS" panose="030F0702030302020204" pitchFamily="66" charset="0"/>
              </a:rPr>
              <a:t>the significance </a:t>
            </a:r>
            <a:r>
              <a:rPr lang="zh-CN" altLang="en-US" sz="2400" dirty="0">
                <a:solidFill>
                  <a:schemeClr val="tx1"/>
                </a:solidFill>
                <a:effectLst>
                  <a:outerShdw blurRad="38100" dist="19050" dir="2700000" algn="tl" rotWithShape="0">
                    <a:schemeClr val="dk1">
                      <a:alpha val="40000"/>
                    </a:schemeClr>
                  </a:outerShdw>
                </a:effectLst>
                <a:latin typeface="Comic Sans MS" panose="030F0702030302020204" pitchFamily="66" charset="0"/>
              </a:rPr>
              <a:t>of discovering artemisinin</a:t>
            </a:r>
            <a:r>
              <a:rPr lang="en-US" altLang="zh-CN" sz="2400" dirty="0">
                <a:solidFill>
                  <a:schemeClr val="tx1"/>
                </a:solidFill>
                <a:effectLst>
                  <a:outerShdw blurRad="38100" dist="19050" dir="2700000" algn="tl" rotWithShape="0">
                    <a:schemeClr val="dk1">
                      <a:alpha val="40000"/>
                    </a:schemeClr>
                  </a:outerShdw>
                </a:effectLst>
                <a:latin typeface="Comic Sans MS" panose="030F0702030302020204" pitchFamily="66" charset="0"/>
              </a:rPr>
              <a:t>.</a:t>
            </a:r>
            <a:endParaRPr lang="zh-CN" altLang="en-US" sz="2400" dirty="0">
              <a:latin typeface="Comic Sans MS" panose="030F0702030302020204" pitchFamily="66" charset="0"/>
            </a:endParaRPr>
          </a:p>
        </p:txBody>
      </p:sp>
      <p:sp>
        <p:nvSpPr>
          <p:cNvPr id="13" name="文本框 12"/>
          <p:cNvSpPr txBox="1"/>
          <p:nvPr/>
        </p:nvSpPr>
        <p:spPr>
          <a:xfrm>
            <a:off x="3204210" y="3030003"/>
            <a:ext cx="7449820" cy="830997"/>
          </a:xfrm>
          <a:prstGeom prst="rect">
            <a:avLst/>
          </a:prstGeom>
          <a:noFill/>
        </p:spPr>
        <p:txBody>
          <a:bodyPr wrap="square">
            <a:spAutoFit/>
          </a:bodyPr>
          <a:lstStyle/>
          <a:p>
            <a:r>
              <a:rPr lang="en-US" altLang="zh-CN" sz="2400" dirty="0">
                <a:solidFill>
                  <a:srgbClr val="FF0000"/>
                </a:solidFill>
                <a:effectLst>
                  <a:outerShdw blurRad="38100" dist="19050" dir="2700000" algn="tl" rotWithShape="0">
                    <a:schemeClr val="dk1">
                      <a:alpha val="40000"/>
                    </a:schemeClr>
                  </a:outerShdw>
                </a:effectLst>
                <a:latin typeface="Comic Sans MS" panose="030F0702030302020204" pitchFamily="66" charset="0"/>
              </a:rPr>
              <a:t>Tu’ s life experience </a:t>
            </a:r>
            <a:r>
              <a:rPr lang="en-US" altLang="zh-CN" sz="2400" dirty="0">
                <a:effectLst>
                  <a:outerShdw blurRad="38100" dist="19050" dir="2700000" algn="tl" rotWithShape="0">
                    <a:schemeClr val="dk1">
                      <a:alpha val="40000"/>
                    </a:schemeClr>
                  </a:outerShdw>
                </a:effectLst>
                <a:latin typeface="Comic Sans MS" panose="030F0702030302020204" pitchFamily="66" charset="0"/>
              </a:rPr>
              <a:t>and </a:t>
            </a:r>
            <a:r>
              <a:rPr lang="zh-CN" altLang="en-US" sz="2400" dirty="0">
                <a:solidFill>
                  <a:srgbClr val="FF0000"/>
                </a:solidFill>
                <a:effectLst>
                  <a:outerShdw blurRad="38100" dist="19050" dir="2700000" algn="tl" rotWithShape="0">
                    <a:schemeClr val="dk1">
                      <a:alpha val="40000"/>
                    </a:schemeClr>
                  </a:outerShdw>
                </a:effectLst>
                <a:latin typeface="Comic Sans MS" panose="030F0702030302020204" pitchFamily="66" charset="0"/>
              </a:rPr>
              <a:t>the research process </a:t>
            </a:r>
            <a:r>
              <a:rPr lang="zh-CN" altLang="en-US" sz="2400" dirty="0">
                <a:effectLst>
                  <a:outerShdw blurRad="38100" dist="19050" dir="2700000" algn="tl" rotWithShape="0">
                    <a:schemeClr val="dk1">
                      <a:alpha val="40000"/>
                    </a:schemeClr>
                  </a:outerShdw>
                </a:effectLst>
                <a:latin typeface="Comic Sans MS" panose="030F0702030302020204" pitchFamily="66" charset="0"/>
              </a:rPr>
              <a:t>of discovering artemisinin</a:t>
            </a:r>
            <a:r>
              <a:rPr lang="en-US" altLang="zh-CN" sz="2400" dirty="0">
                <a:effectLst>
                  <a:outerShdw blurRad="38100" dist="19050" dir="2700000" algn="tl" rotWithShape="0">
                    <a:schemeClr val="dk1">
                      <a:alpha val="40000"/>
                    </a:schemeClr>
                  </a:outerShdw>
                </a:effectLst>
                <a:latin typeface="Comic Sans MS" panose="030F0702030302020204" pitchFamily="66" charset="0"/>
              </a:rPr>
              <a:t>.</a:t>
            </a:r>
            <a:endParaRPr lang="zh-CN" altLang="en-US" sz="2400" dirty="0">
              <a:effectLst>
                <a:outerShdw blurRad="38100" dist="19050" dir="2700000" algn="tl" rotWithShape="0">
                  <a:schemeClr val="dk1">
                    <a:alpha val="40000"/>
                  </a:schemeClr>
                </a:outerShdw>
              </a:effectLst>
              <a:latin typeface="Comic Sans MS" panose="030F0702030302020204" pitchFamily="66" charset="0"/>
            </a:endParaRPr>
          </a:p>
        </p:txBody>
      </p:sp>
      <p:sp>
        <p:nvSpPr>
          <p:cNvPr id="14" name="文本框 13"/>
          <p:cNvSpPr txBox="1"/>
          <p:nvPr/>
        </p:nvSpPr>
        <p:spPr>
          <a:xfrm>
            <a:off x="3204210" y="4389345"/>
            <a:ext cx="6151880" cy="461665"/>
          </a:xfrm>
          <a:prstGeom prst="rect">
            <a:avLst/>
          </a:prstGeom>
          <a:noFill/>
        </p:spPr>
        <p:txBody>
          <a:bodyPr wrap="square">
            <a:spAutoFit/>
          </a:bodyPr>
          <a:lstStyle/>
          <a:p>
            <a:r>
              <a:rPr lang="en-US" altLang="zh-CN" sz="2400" dirty="0">
                <a:solidFill>
                  <a:srgbClr val="FF0000"/>
                </a:solidFill>
                <a:effectLst>
                  <a:outerShdw blurRad="38100" dist="19050" dir="2700000" algn="tl" rotWithShape="0">
                    <a:schemeClr val="dk1">
                      <a:alpha val="40000"/>
                    </a:schemeClr>
                  </a:outerShdw>
                </a:effectLst>
                <a:latin typeface="Comic Sans MS" panose="030F0702030302020204" pitchFamily="66" charset="0"/>
              </a:rPr>
              <a:t>Tu</a:t>
            </a:r>
            <a:r>
              <a:rPr lang="zh-CN" altLang="en-US" sz="2400" dirty="0">
                <a:solidFill>
                  <a:srgbClr val="FF0000"/>
                </a:solidFill>
                <a:effectLst>
                  <a:outerShdw blurRad="38100" dist="19050" dir="2700000" algn="tl" rotWithShape="0">
                    <a:schemeClr val="dk1">
                      <a:alpha val="40000"/>
                    </a:schemeClr>
                  </a:outerShdw>
                </a:effectLst>
                <a:latin typeface="Comic Sans MS" panose="030F0702030302020204" pitchFamily="66" charset="0"/>
              </a:rPr>
              <a:t>’s comment </a:t>
            </a:r>
            <a:r>
              <a:rPr lang="en-US" altLang="zh-CN" sz="2400" dirty="0">
                <a:effectLst>
                  <a:outerShdw blurRad="38100" dist="19050" dir="2700000" algn="tl" rotWithShape="0">
                    <a:schemeClr val="dk1">
                      <a:alpha val="40000"/>
                    </a:schemeClr>
                  </a:outerShdw>
                </a:effectLst>
                <a:latin typeface="Comic Sans MS" panose="030F0702030302020204" pitchFamily="66" charset="0"/>
              </a:rPr>
              <a:t>on</a:t>
            </a:r>
            <a:r>
              <a:rPr lang="zh-CN" altLang="en-US" sz="2400" dirty="0">
                <a:effectLst>
                  <a:outerShdw blurRad="38100" dist="19050" dir="2700000" algn="tl" rotWithShape="0">
                    <a:schemeClr val="dk1">
                      <a:alpha val="40000"/>
                    </a:schemeClr>
                  </a:outerShdw>
                </a:effectLst>
                <a:latin typeface="Comic Sans MS" panose="030F0702030302020204" pitchFamily="66" charset="0"/>
              </a:rPr>
              <a:t> hearing the news</a:t>
            </a:r>
            <a:r>
              <a:rPr lang="en-US" altLang="zh-CN" sz="2400" dirty="0">
                <a:effectLst>
                  <a:outerShdw blurRad="38100" dist="19050" dir="2700000" algn="tl" rotWithShape="0">
                    <a:schemeClr val="dk1">
                      <a:alpha val="40000"/>
                    </a:schemeClr>
                  </a:outerShdw>
                </a:effectLst>
                <a:latin typeface="Comic Sans MS" panose="030F0702030302020204" pitchFamily="66" charset="0"/>
              </a:rPr>
              <a:t>.</a:t>
            </a:r>
            <a:endParaRPr lang="zh-CN" altLang="en-US" sz="2400" dirty="0">
              <a:effectLst>
                <a:outerShdw blurRad="38100" dist="19050" dir="2700000" algn="tl" rotWithShape="0">
                  <a:schemeClr val="dk1">
                    <a:alpha val="40000"/>
                  </a:schemeClr>
                </a:outerShdw>
              </a:effectLst>
              <a:latin typeface="Comic Sans MS" panose="030F0702030302020204" pitchFamily="66" charset="0"/>
            </a:endParaRPr>
          </a:p>
        </p:txBody>
      </p:sp>
      <p:sp>
        <p:nvSpPr>
          <p:cNvPr id="18" name="矩形 17"/>
          <p:cNvSpPr/>
          <p:nvPr/>
        </p:nvSpPr>
        <p:spPr>
          <a:xfrm>
            <a:off x="294641" y="1463040"/>
            <a:ext cx="10525759" cy="1320800"/>
          </a:xfrm>
          <a:prstGeom prst="rect">
            <a:avLst/>
          </a:prstGeom>
          <a:solidFill>
            <a:srgbClr val="4472C4">
              <a:alpha val="50196"/>
            </a:srgbClr>
          </a:solidFill>
          <a:ln>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CC66FF"/>
                </a:solidFill>
              </a:ln>
            </a:endParaRPr>
          </a:p>
        </p:txBody>
      </p:sp>
      <p:sp>
        <p:nvSpPr>
          <p:cNvPr id="19" name="矩形 18"/>
          <p:cNvSpPr/>
          <p:nvPr/>
        </p:nvSpPr>
        <p:spPr>
          <a:xfrm>
            <a:off x="128271" y="4107163"/>
            <a:ext cx="10525759" cy="977505"/>
          </a:xfrm>
          <a:prstGeom prst="rect">
            <a:avLst/>
          </a:prstGeom>
          <a:solidFill>
            <a:srgbClr val="4472C4">
              <a:alpha val="50196"/>
            </a:srgbClr>
          </a:solidFill>
          <a:ln>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CC66FF"/>
                </a:solidFill>
              </a:ln>
            </a:endParaRPr>
          </a:p>
        </p:txBody>
      </p:sp>
      <p:sp>
        <p:nvSpPr>
          <p:cNvPr id="22" name="文本框 21"/>
          <p:cNvSpPr txBox="1"/>
          <p:nvPr/>
        </p:nvSpPr>
        <p:spPr>
          <a:xfrm>
            <a:off x="1452880" y="5488651"/>
            <a:ext cx="1330814" cy="584775"/>
          </a:xfrm>
          <a:prstGeom prst="rect">
            <a:avLst/>
          </a:prstGeom>
          <a:noFill/>
        </p:spPr>
        <p:txBody>
          <a:bodyPr wrap="none" rtlCol="0">
            <a:spAutoFit/>
          </a:bodyPr>
          <a:lstStyle/>
          <a:p>
            <a:r>
              <a:rPr lang="en-US" altLang="zh-CN" sz="3200" b="1" dirty="0"/>
              <a:t>NEWS</a:t>
            </a:r>
            <a:endParaRPr lang="zh-CN" altLang="en-US" sz="3200" b="1" dirty="0"/>
          </a:p>
        </p:txBody>
      </p:sp>
      <p:sp>
        <p:nvSpPr>
          <p:cNvPr id="23" name="文本框 22"/>
          <p:cNvSpPr txBox="1"/>
          <p:nvPr/>
        </p:nvSpPr>
        <p:spPr>
          <a:xfrm>
            <a:off x="4475481" y="5488652"/>
            <a:ext cx="1436612" cy="584775"/>
          </a:xfrm>
          <a:prstGeom prst="rect">
            <a:avLst/>
          </a:prstGeom>
          <a:noFill/>
        </p:spPr>
        <p:txBody>
          <a:bodyPr wrap="none" rtlCol="0">
            <a:spAutoFit/>
          </a:bodyPr>
          <a:lstStyle/>
          <a:p>
            <a:r>
              <a:rPr lang="en-US" altLang="zh-CN" sz="3200" b="1" dirty="0"/>
              <a:t>STORY</a:t>
            </a:r>
            <a:endParaRPr lang="zh-CN" altLang="en-US" sz="3200" b="1" dirty="0"/>
          </a:p>
        </p:txBody>
      </p:sp>
      <p:sp>
        <p:nvSpPr>
          <p:cNvPr id="25" name="加号 24"/>
          <p:cNvSpPr/>
          <p:nvPr/>
        </p:nvSpPr>
        <p:spPr>
          <a:xfrm>
            <a:off x="3204210" y="5501065"/>
            <a:ext cx="819150" cy="584775"/>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8" grpId="0" animBg="1"/>
      <p:bldP spid="19" grpId="0" animBg="1"/>
      <p:bldP spid="22" grpId="0"/>
      <p:bldP spid="23"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638887" y="994597"/>
            <a:ext cx="8964228" cy="3416320"/>
          </a:xfrm>
          <a:prstGeom prst="rect">
            <a:avLst/>
          </a:prstGeom>
          <a:noFill/>
        </p:spPr>
        <p:txBody>
          <a:bodyPr wrap="square">
            <a:spAutoFit/>
          </a:bodyPr>
          <a:lstStyle/>
          <a:p>
            <a:r>
              <a:rPr lang="en-US" altLang="zh-CN" sz="2400" b="1" dirty="0">
                <a:latin typeface="+mn-ea"/>
              </a:rPr>
              <a:t> This year's Nobel Prize for Physiology or Medicine has been awarded to TU </a:t>
            </a:r>
            <a:r>
              <a:rPr lang="en-US" altLang="zh-CN" sz="2400" b="1" dirty="0" err="1">
                <a:latin typeface="+mn-ea"/>
              </a:rPr>
              <a:t>Youyou</a:t>
            </a:r>
            <a:r>
              <a:rPr lang="en-US" altLang="zh-CN" sz="2400" b="1" dirty="0">
                <a:latin typeface="+mn-ea"/>
              </a:rPr>
              <a:t>(Co-winner), whose research led to the discovery of artemisinin, a crucial new treatment for malaria. Artemisinin has saved hundreds of thousands of lives, and has led to improved health for millions of people. Over 200 million people around the world get malaria each year, and about 600,000 die from it. Artemisinin has become a vital part of the treatment for malaria, and is thought to save 100,000 lives a year in Africa alone.</a:t>
            </a:r>
            <a:endParaRPr lang="zh-CN" altLang="en-US" sz="2400" b="1" dirty="0">
              <a:latin typeface="+mn-ea"/>
            </a:endParaRPr>
          </a:p>
        </p:txBody>
      </p:sp>
      <p:sp>
        <p:nvSpPr>
          <p:cNvPr id="8" name="文本框 7"/>
          <p:cNvSpPr txBox="1"/>
          <p:nvPr/>
        </p:nvSpPr>
        <p:spPr>
          <a:xfrm rot="20317911">
            <a:off x="-84591" y="2258184"/>
            <a:ext cx="3013138" cy="1827193"/>
          </a:xfrm>
          <a:prstGeom prst="cloud">
            <a:avLst/>
          </a:prstGeom>
          <a:solidFill>
            <a:srgbClr val="92D050"/>
          </a:solidFill>
        </p:spPr>
        <p:txBody>
          <a:bodyPr wrap="square" rtlCol="0">
            <a:spAutoFit/>
          </a:bodyPr>
          <a:lstStyle/>
          <a:p>
            <a:r>
              <a:rPr lang="en-US" altLang="zh-CN" sz="2400" b="1" dirty="0"/>
              <a:t>Introduction: </a:t>
            </a:r>
            <a:r>
              <a:rPr lang="en-US" altLang="zh-CN" sz="2400" b="1" dirty="0">
                <a:solidFill>
                  <a:srgbClr val="FF0000"/>
                </a:solidFill>
              </a:rPr>
              <a:t>main idea of the news  </a:t>
            </a:r>
            <a:endParaRPr lang="zh-CN" altLang="en-US" sz="2400" b="1" dirty="0">
              <a:solidFill>
                <a:srgbClr val="FF0000"/>
              </a:solidFill>
            </a:endParaRPr>
          </a:p>
        </p:txBody>
      </p:sp>
      <p:sp>
        <p:nvSpPr>
          <p:cNvPr id="9" name="文本框 8"/>
          <p:cNvSpPr txBox="1"/>
          <p:nvPr/>
        </p:nvSpPr>
        <p:spPr>
          <a:xfrm>
            <a:off x="992068" y="737526"/>
            <a:ext cx="1122423" cy="1938992"/>
          </a:xfrm>
          <a:prstGeom prst="rect">
            <a:avLst/>
          </a:prstGeom>
          <a:noFill/>
        </p:spPr>
        <p:txBody>
          <a:bodyPr wrap="none" rtlCol="0">
            <a:spAutoFit/>
          </a:bodyPr>
          <a:lstStyle/>
          <a:p>
            <a:r>
              <a:rPr lang="en-US" altLang="zh-CN" sz="2400" b="1" dirty="0"/>
              <a:t>when  </a:t>
            </a:r>
            <a:endParaRPr lang="en-US" altLang="zh-CN" sz="2400" b="1" dirty="0"/>
          </a:p>
          <a:p>
            <a:r>
              <a:rPr lang="en-US" altLang="zh-CN" sz="2400" b="1" dirty="0"/>
              <a:t>who   </a:t>
            </a:r>
            <a:endParaRPr lang="en-US" altLang="zh-CN" sz="2400" b="1" dirty="0"/>
          </a:p>
          <a:p>
            <a:r>
              <a:rPr lang="en-US" altLang="zh-CN" sz="2400" b="1" dirty="0"/>
              <a:t>what   </a:t>
            </a:r>
            <a:endParaRPr lang="en-US" altLang="zh-CN" sz="2400" b="1" dirty="0"/>
          </a:p>
          <a:p>
            <a:r>
              <a:rPr lang="en-US" altLang="zh-CN" sz="2400" b="1" dirty="0"/>
              <a:t>Why</a:t>
            </a:r>
            <a:endParaRPr lang="en-US" altLang="zh-CN" sz="2400" b="1" dirty="0"/>
          </a:p>
          <a:p>
            <a:endParaRPr lang="zh-CN" altLang="en-US" sz="2400" b="1" dirty="0"/>
          </a:p>
        </p:txBody>
      </p:sp>
      <p:sp>
        <p:nvSpPr>
          <p:cNvPr id="10" name="右大括号 9"/>
          <p:cNvSpPr/>
          <p:nvPr/>
        </p:nvSpPr>
        <p:spPr>
          <a:xfrm>
            <a:off x="2072640" y="861232"/>
            <a:ext cx="275217" cy="1358285"/>
          </a:xfrm>
          <a:prstGeom prst="righ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n w="38100">
                <a:solidFill>
                  <a:srgbClr val="7030A0"/>
                </a:solidFill>
              </a:ln>
            </a:endParaRPr>
          </a:p>
        </p:txBody>
      </p:sp>
      <p:sp>
        <p:nvSpPr>
          <p:cNvPr id="11" name="矩形 10"/>
          <p:cNvSpPr/>
          <p:nvPr/>
        </p:nvSpPr>
        <p:spPr>
          <a:xfrm>
            <a:off x="2565647" y="1012353"/>
            <a:ext cx="8886547" cy="113604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5885895" y="2512381"/>
            <a:ext cx="34534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451107" y="2852215"/>
            <a:ext cx="144114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9225379" y="2856178"/>
            <a:ext cx="205813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638887" y="3579182"/>
            <a:ext cx="11962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967926" y="4005308"/>
            <a:ext cx="117925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9135122" y="3250306"/>
            <a:ext cx="710213" cy="387657"/>
          </a:xfrm>
          <a:prstGeom prst="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pic>
        <p:nvPicPr>
          <p:cNvPr id="48" name="图片 4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86596" y="4608940"/>
            <a:ext cx="3621023" cy="2228321"/>
          </a:xfrm>
          <a:prstGeom prst="rect">
            <a:avLst/>
          </a:prstGeom>
          <a:ln>
            <a:noFill/>
          </a:ln>
          <a:effectLst>
            <a:softEdge rad="112500"/>
          </a:effectLst>
        </p:spPr>
      </p:pic>
      <p:sp>
        <p:nvSpPr>
          <p:cNvPr id="2" name="文本框 1"/>
          <p:cNvSpPr txBox="1"/>
          <p:nvPr/>
        </p:nvSpPr>
        <p:spPr>
          <a:xfrm>
            <a:off x="1510417" y="172111"/>
            <a:ext cx="4006225" cy="523220"/>
          </a:xfrm>
          <a:prstGeom prst="rect">
            <a:avLst/>
          </a:prstGeom>
          <a:solidFill>
            <a:schemeClr val="accent4"/>
          </a:solidFill>
        </p:spPr>
        <p:txBody>
          <a:bodyPr wrap="none" rtlCol="0">
            <a:spAutoFit/>
          </a:bodyPr>
          <a:lstStyle/>
          <a:p>
            <a:r>
              <a:rPr lang="en-US" altLang="zh-CN" sz="2800" b="1" dirty="0"/>
              <a:t>Careful-reading: Part1 </a:t>
            </a:r>
            <a:endParaRPr lang="zh-CN" altLang="en-US" sz="2800" b="1" dirty="0"/>
          </a:p>
        </p:txBody>
      </p:sp>
      <p:sp>
        <p:nvSpPr>
          <p:cNvPr id="3" name="文本框 2"/>
          <p:cNvSpPr txBox="1"/>
          <p:nvPr/>
        </p:nvSpPr>
        <p:spPr>
          <a:xfrm>
            <a:off x="263295" y="4132318"/>
            <a:ext cx="3137149" cy="1264980"/>
          </a:xfrm>
          <a:prstGeom prst="cloud">
            <a:avLst/>
          </a:prstGeom>
          <a:solidFill>
            <a:srgbClr val="92D050"/>
          </a:solidFill>
        </p:spPr>
        <p:txBody>
          <a:bodyPr wrap="square" rtlCol="0">
            <a:spAutoFit/>
          </a:bodyPr>
          <a:lstStyle/>
          <a:p>
            <a:r>
              <a:rPr lang="en-US" altLang="zh-CN" sz="2400" b="1" dirty="0"/>
              <a:t> background </a:t>
            </a:r>
            <a:endParaRPr lang="en-US" altLang="zh-CN" sz="2400" b="1" dirty="0"/>
          </a:p>
          <a:p>
            <a:r>
              <a:rPr lang="en-US" altLang="zh-CN" sz="2400" b="1" dirty="0"/>
              <a:t> information</a:t>
            </a:r>
            <a:endParaRPr lang="zh-CN" altLang="en-US" sz="2400" b="1" dirty="0"/>
          </a:p>
        </p:txBody>
      </p:sp>
      <p:sp>
        <p:nvSpPr>
          <p:cNvPr id="6" name="文本框 5"/>
          <p:cNvSpPr txBox="1"/>
          <p:nvPr/>
        </p:nvSpPr>
        <p:spPr>
          <a:xfrm>
            <a:off x="5477063" y="4608940"/>
            <a:ext cx="3209533" cy="461665"/>
          </a:xfrm>
          <a:prstGeom prst="rect">
            <a:avLst/>
          </a:prstGeom>
          <a:solidFill>
            <a:srgbClr val="FFFF00"/>
          </a:solidFill>
        </p:spPr>
        <p:txBody>
          <a:bodyPr wrap="none" rtlCol="0">
            <a:spAutoFit/>
          </a:bodyPr>
          <a:lstStyle/>
          <a:p>
            <a:r>
              <a:rPr lang="en-US" altLang="zh-CN" sz="2400" b="1" dirty="0"/>
              <a:t> effects of artemisinin</a:t>
            </a:r>
            <a:endParaRPr lang="zh-CN" altLang="en-US" sz="2400" b="1" dirty="0"/>
          </a:p>
        </p:txBody>
      </p:sp>
      <p:sp>
        <p:nvSpPr>
          <p:cNvPr id="17" name="文本框 16"/>
          <p:cNvSpPr txBox="1"/>
          <p:nvPr/>
        </p:nvSpPr>
        <p:spPr>
          <a:xfrm>
            <a:off x="5516642" y="5346353"/>
            <a:ext cx="3209533" cy="830997"/>
          </a:xfrm>
          <a:prstGeom prst="rect">
            <a:avLst/>
          </a:prstGeom>
          <a:solidFill>
            <a:srgbClr val="FFFF00"/>
          </a:solidFill>
        </p:spPr>
        <p:txBody>
          <a:bodyPr wrap="square" rtlCol="0">
            <a:spAutoFit/>
          </a:bodyPr>
          <a:lstStyle/>
          <a:p>
            <a:r>
              <a:rPr lang="en-US" altLang="zh-CN" sz="2400" b="1" dirty="0"/>
              <a:t>severe situation because of malaria </a:t>
            </a:r>
            <a:endParaRPr lang="zh-CN" altLang="en-US" sz="2400" b="1" dirty="0"/>
          </a:p>
        </p:txBody>
      </p:sp>
      <p:sp>
        <p:nvSpPr>
          <p:cNvPr id="19" name="文本框 18"/>
          <p:cNvSpPr txBox="1"/>
          <p:nvPr/>
        </p:nvSpPr>
        <p:spPr>
          <a:xfrm>
            <a:off x="4365124" y="4506706"/>
            <a:ext cx="1087122" cy="794802"/>
          </a:xfrm>
          <a:prstGeom prst="rightArrow">
            <a:avLst/>
          </a:prstGeom>
          <a:solidFill>
            <a:srgbClr val="0000FF"/>
          </a:solidFill>
        </p:spPr>
        <p:txBody>
          <a:bodyPr wrap="none" rtlCol="0">
            <a:spAutoFit/>
          </a:bodyPr>
          <a:lstStyle/>
          <a:p>
            <a:r>
              <a:rPr lang="en-US" altLang="zh-CN" sz="2000" b="1" dirty="0">
                <a:solidFill>
                  <a:schemeClr val="bg1"/>
                </a:solidFill>
              </a:rPr>
              <a:t> fact1:</a:t>
            </a:r>
            <a:endParaRPr lang="zh-CN" altLang="en-US" sz="2000" b="1" dirty="0">
              <a:solidFill>
                <a:schemeClr val="bg1"/>
              </a:solidFill>
            </a:endParaRPr>
          </a:p>
        </p:txBody>
      </p:sp>
      <p:sp>
        <p:nvSpPr>
          <p:cNvPr id="45" name="文本框 44"/>
          <p:cNvSpPr txBox="1"/>
          <p:nvPr/>
        </p:nvSpPr>
        <p:spPr>
          <a:xfrm>
            <a:off x="4365124" y="5382548"/>
            <a:ext cx="1087122" cy="794802"/>
          </a:xfrm>
          <a:prstGeom prst="rightArrow">
            <a:avLst/>
          </a:prstGeom>
          <a:solidFill>
            <a:srgbClr val="0000FF"/>
          </a:solidFill>
        </p:spPr>
        <p:txBody>
          <a:bodyPr wrap="none" rtlCol="0">
            <a:spAutoFit/>
          </a:bodyPr>
          <a:lstStyle/>
          <a:p>
            <a:r>
              <a:rPr lang="en-US" altLang="zh-CN" sz="2000" b="1" dirty="0">
                <a:solidFill>
                  <a:schemeClr val="bg1"/>
                </a:solidFill>
              </a:rPr>
              <a:t> fact2:</a:t>
            </a:r>
            <a:endParaRPr lang="zh-CN" altLang="en-US" sz="2000" b="1" dirty="0">
              <a:solidFill>
                <a:schemeClr val="bg1"/>
              </a:solidFill>
            </a:endParaRPr>
          </a:p>
        </p:txBody>
      </p:sp>
      <p:sp>
        <p:nvSpPr>
          <p:cNvPr id="21" name="文本框 20"/>
          <p:cNvSpPr txBox="1"/>
          <p:nvPr/>
        </p:nvSpPr>
        <p:spPr>
          <a:xfrm>
            <a:off x="8636961" y="4453519"/>
            <a:ext cx="1288909" cy="794802"/>
          </a:xfrm>
          <a:prstGeom prst="leftArrow">
            <a:avLst/>
          </a:prstGeom>
          <a:solidFill>
            <a:srgbClr val="0000FF"/>
          </a:solidFill>
        </p:spPr>
        <p:txBody>
          <a:bodyPr wrap="square" rtlCol="0">
            <a:spAutoFit/>
          </a:bodyPr>
          <a:lstStyle/>
          <a:p>
            <a:r>
              <a:rPr lang="en-US" altLang="zh-CN" sz="2000" b="1" dirty="0">
                <a:solidFill>
                  <a:schemeClr val="bg1"/>
                </a:solidFill>
              </a:rPr>
              <a:t> fact3:</a:t>
            </a:r>
            <a:endParaRPr lang="zh-CN" altLang="en-US" sz="2000" b="1" dirty="0">
              <a:solidFill>
                <a:schemeClr val="bg1"/>
              </a:solidFill>
            </a:endParaRPr>
          </a:p>
        </p:txBody>
      </p:sp>
      <p:sp>
        <p:nvSpPr>
          <p:cNvPr id="47" name="矩形 46"/>
          <p:cNvSpPr/>
          <p:nvPr/>
        </p:nvSpPr>
        <p:spPr>
          <a:xfrm>
            <a:off x="6451106" y="1748904"/>
            <a:ext cx="935213" cy="387657"/>
          </a:xfrm>
          <a:prstGeom prst="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22" name="文本框 21"/>
          <p:cNvSpPr txBox="1"/>
          <p:nvPr/>
        </p:nvSpPr>
        <p:spPr>
          <a:xfrm>
            <a:off x="7216" y="4089654"/>
            <a:ext cx="3471766" cy="2483108"/>
          </a:xfrm>
          <a:prstGeom prst="cloud">
            <a:avLst/>
          </a:prstGeom>
          <a:solidFill>
            <a:srgbClr val="92D050"/>
          </a:solidFill>
        </p:spPr>
        <p:txBody>
          <a:bodyPr wrap="square" rtlCol="0">
            <a:spAutoFit/>
          </a:bodyPr>
          <a:lstStyle/>
          <a:p>
            <a:r>
              <a:rPr lang="en-US" altLang="zh-CN" sz="2000" b="1" dirty="0">
                <a:solidFill>
                  <a:srgbClr val="FF0000"/>
                </a:solidFill>
              </a:rPr>
              <a:t> </a:t>
            </a:r>
            <a:r>
              <a:rPr lang="en-US" altLang="zh-CN" sz="2000" b="1" dirty="0">
                <a:solidFill>
                  <a:srgbClr val="000000"/>
                </a:solidFill>
              </a:rPr>
              <a:t>background information: </a:t>
            </a:r>
            <a:r>
              <a:rPr lang="en-US" altLang="zh-CN" sz="2000" b="1" dirty="0">
                <a:solidFill>
                  <a:srgbClr val="FF0000"/>
                </a:solidFill>
              </a:rPr>
              <a:t>use descriptive words </a:t>
            </a:r>
            <a:endParaRPr lang="en-US" altLang="zh-CN" sz="2000" b="1" dirty="0">
              <a:solidFill>
                <a:srgbClr val="FF0000"/>
              </a:solidFill>
            </a:endParaRPr>
          </a:p>
          <a:p>
            <a:r>
              <a:rPr lang="en-US" altLang="zh-CN" sz="2000" b="1" dirty="0">
                <a:solidFill>
                  <a:srgbClr val="FF0000"/>
                </a:solidFill>
              </a:rPr>
              <a:t>and numbers to </a:t>
            </a:r>
            <a:endParaRPr lang="en-US" altLang="zh-CN" sz="2000" b="1" dirty="0">
              <a:solidFill>
                <a:srgbClr val="FF0000"/>
              </a:solidFill>
            </a:endParaRPr>
          </a:p>
          <a:p>
            <a:r>
              <a:rPr lang="en-US" altLang="zh-CN" sz="2000" b="1" dirty="0">
                <a:solidFill>
                  <a:srgbClr val="FF0000"/>
                </a:solidFill>
              </a:rPr>
              <a:t>impress readers</a:t>
            </a:r>
            <a:endParaRPr lang="zh-CN" alt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P spid="28" grpId="0" animBg="1"/>
      <p:bldP spid="3" grpId="0" animBg="1"/>
      <p:bldP spid="6" grpId="0" animBg="1"/>
      <p:bldP spid="17" grpId="0" animBg="1"/>
      <p:bldP spid="19" grpId="0" animBg="1"/>
      <p:bldP spid="45" grpId="0" animBg="1"/>
      <p:bldP spid="21" grpId="0" animBg="1"/>
      <p:bldP spid="47"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844811" y="4035356"/>
            <a:ext cx="1752600" cy="50323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89C600"/>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6" name="Freeform 6"/>
          <p:cNvSpPr/>
          <p:nvPr/>
        </p:nvSpPr>
        <p:spPr bwMode="auto">
          <a:xfrm>
            <a:off x="2495811" y="4035356"/>
            <a:ext cx="1754188" cy="50323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00B39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7" name="Freeform 7"/>
          <p:cNvSpPr/>
          <p:nvPr/>
        </p:nvSpPr>
        <p:spPr bwMode="auto">
          <a:xfrm>
            <a:off x="4148397" y="4035356"/>
            <a:ext cx="1752600" cy="50323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00BAF7"/>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8" name="Freeform 8"/>
          <p:cNvSpPr/>
          <p:nvPr/>
        </p:nvSpPr>
        <p:spPr bwMode="auto">
          <a:xfrm>
            <a:off x="5799397" y="4035356"/>
            <a:ext cx="1752600" cy="50323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FFC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9" name="Freeform 9"/>
          <p:cNvSpPr/>
          <p:nvPr/>
        </p:nvSpPr>
        <p:spPr bwMode="auto">
          <a:xfrm>
            <a:off x="7451985" y="4035356"/>
            <a:ext cx="1752600" cy="50323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F61A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0" name="Freeform 10"/>
          <p:cNvSpPr/>
          <p:nvPr/>
        </p:nvSpPr>
        <p:spPr bwMode="auto">
          <a:xfrm>
            <a:off x="9114098" y="4035356"/>
            <a:ext cx="1730375" cy="503239"/>
          </a:xfrm>
          <a:custGeom>
            <a:avLst/>
            <a:gdLst>
              <a:gd name="T0" fmla="*/ 70 w 461"/>
              <a:gd name="T1" fmla="*/ 123 h 131"/>
              <a:gd name="T2" fmla="*/ 7 w 461"/>
              <a:gd name="T3" fmla="*/ 27 h 131"/>
              <a:gd name="T4" fmla="*/ 22 w 461"/>
              <a:gd name="T5" fmla="*/ 0 h 131"/>
              <a:gd name="T6" fmla="*/ 376 w 461"/>
              <a:gd name="T7" fmla="*/ 0 h 131"/>
              <a:gd name="T8" fmla="*/ 391 w 461"/>
              <a:gd name="T9" fmla="*/ 8 h 131"/>
              <a:gd name="T10" fmla="*/ 453 w 461"/>
              <a:gd name="T11" fmla="*/ 104 h 131"/>
              <a:gd name="T12" fmla="*/ 439 w 461"/>
              <a:gd name="T13" fmla="*/ 131 h 131"/>
              <a:gd name="T14" fmla="*/ 85 w 461"/>
              <a:gd name="T15" fmla="*/ 131 h 131"/>
              <a:gd name="T16" fmla="*/ 70 w 461"/>
              <a:gd name="T17"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rgbClr val="343E48"/>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cxnSp>
        <p:nvCxnSpPr>
          <p:cNvPr id="11" name="Straight Connector 7"/>
          <p:cNvCxnSpPr/>
          <p:nvPr/>
        </p:nvCxnSpPr>
        <p:spPr>
          <a:xfrm flipV="1">
            <a:off x="1721109" y="3107621"/>
            <a:ext cx="0" cy="784860"/>
          </a:xfrm>
          <a:prstGeom prst="line">
            <a:avLst/>
          </a:prstGeom>
          <a:noFill/>
          <a:ln w="28575" cap="flat" cmpd="sng" algn="ctr">
            <a:solidFill>
              <a:srgbClr val="44546A">
                <a:lumMod val="60000"/>
                <a:lumOff val="40000"/>
              </a:srgbClr>
            </a:solidFill>
            <a:prstDash val="sysDot"/>
            <a:miter lim="800000"/>
            <a:headEnd type="none"/>
            <a:tailEnd type="oval"/>
          </a:ln>
          <a:effectLst/>
        </p:spPr>
      </p:cxnSp>
      <p:cxnSp>
        <p:nvCxnSpPr>
          <p:cNvPr id="12" name="Straight Connector 8"/>
          <p:cNvCxnSpPr/>
          <p:nvPr/>
        </p:nvCxnSpPr>
        <p:spPr>
          <a:xfrm flipV="1">
            <a:off x="3397036" y="4677341"/>
            <a:ext cx="0" cy="784860"/>
          </a:xfrm>
          <a:prstGeom prst="line">
            <a:avLst/>
          </a:prstGeom>
          <a:noFill/>
          <a:ln w="28575" cap="flat" cmpd="sng" algn="ctr">
            <a:solidFill>
              <a:srgbClr val="44546A">
                <a:lumMod val="60000"/>
                <a:lumOff val="40000"/>
              </a:srgbClr>
            </a:solidFill>
            <a:prstDash val="sysDot"/>
            <a:miter lim="800000"/>
            <a:headEnd type="oval"/>
          </a:ln>
          <a:effectLst/>
        </p:spPr>
      </p:cxnSp>
      <p:cxnSp>
        <p:nvCxnSpPr>
          <p:cNvPr id="13" name="Straight Connector 9"/>
          <p:cNvCxnSpPr/>
          <p:nvPr/>
        </p:nvCxnSpPr>
        <p:spPr>
          <a:xfrm flipV="1">
            <a:off x="5024697" y="3028568"/>
            <a:ext cx="0" cy="784860"/>
          </a:xfrm>
          <a:prstGeom prst="line">
            <a:avLst/>
          </a:prstGeom>
          <a:noFill/>
          <a:ln w="28575" cap="flat" cmpd="sng" algn="ctr">
            <a:solidFill>
              <a:srgbClr val="44546A">
                <a:lumMod val="60000"/>
                <a:lumOff val="40000"/>
              </a:srgbClr>
            </a:solidFill>
            <a:prstDash val="sysDot"/>
            <a:miter lim="800000"/>
            <a:headEnd type="none"/>
            <a:tailEnd type="oval"/>
          </a:ln>
          <a:effectLst/>
        </p:spPr>
      </p:cxnSp>
      <p:cxnSp>
        <p:nvCxnSpPr>
          <p:cNvPr id="14" name="Straight Connector 10"/>
          <p:cNvCxnSpPr/>
          <p:nvPr/>
        </p:nvCxnSpPr>
        <p:spPr>
          <a:xfrm flipV="1">
            <a:off x="6707240" y="4677341"/>
            <a:ext cx="0" cy="784860"/>
          </a:xfrm>
          <a:prstGeom prst="line">
            <a:avLst/>
          </a:prstGeom>
          <a:noFill/>
          <a:ln w="28575" cap="flat" cmpd="sng" algn="ctr">
            <a:solidFill>
              <a:srgbClr val="44546A">
                <a:lumMod val="60000"/>
                <a:lumOff val="40000"/>
              </a:srgbClr>
            </a:solidFill>
            <a:prstDash val="sysDot"/>
            <a:miter lim="800000"/>
            <a:headEnd type="oval"/>
          </a:ln>
          <a:effectLst/>
        </p:spPr>
      </p:cxnSp>
      <p:cxnSp>
        <p:nvCxnSpPr>
          <p:cNvPr id="15" name="Straight Connector 11"/>
          <p:cNvCxnSpPr/>
          <p:nvPr/>
        </p:nvCxnSpPr>
        <p:spPr>
          <a:xfrm flipV="1">
            <a:off x="8326804" y="3028568"/>
            <a:ext cx="0" cy="784860"/>
          </a:xfrm>
          <a:prstGeom prst="line">
            <a:avLst/>
          </a:prstGeom>
          <a:noFill/>
          <a:ln w="28575" cap="flat" cmpd="sng" algn="ctr">
            <a:solidFill>
              <a:srgbClr val="44546A">
                <a:lumMod val="60000"/>
                <a:lumOff val="40000"/>
              </a:srgbClr>
            </a:solidFill>
            <a:prstDash val="sysDot"/>
            <a:miter lim="800000"/>
            <a:headEnd type="none"/>
            <a:tailEnd type="oval"/>
          </a:ln>
          <a:effectLst/>
        </p:spPr>
      </p:cxnSp>
      <p:cxnSp>
        <p:nvCxnSpPr>
          <p:cNvPr id="16" name="Straight Connector 12"/>
          <p:cNvCxnSpPr/>
          <p:nvPr/>
        </p:nvCxnSpPr>
        <p:spPr>
          <a:xfrm flipV="1">
            <a:off x="9979284" y="4677341"/>
            <a:ext cx="0" cy="784860"/>
          </a:xfrm>
          <a:prstGeom prst="line">
            <a:avLst/>
          </a:prstGeom>
          <a:noFill/>
          <a:ln w="28575" cap="flat" cmpd="sng" algn="ctr">
            <a:solidFill>
              <a:srgbClr val="44546A">
                <a:lumMod val="60000"/>
                <a:lumOff val="40000"/>
              </a:srgbClr>
            </a:solidFill>
            <a:prstDash val="sysDot"/>
            <a:miter lim="800000"/>
            <a:headEnd type="oval"/>
          </a:ln>
          <a:effectLst/>
        </p:spPr>
      </p:cxnSp>
      <p:sp>
        <p:nvSpPr>
          <p:cNvPr id="17" name="Freeform 32"/>
          <p:cNvSpPr>
            <a:spLocks noEditPoints="1"/>
          </p:cNvSpPr>
          <p:nvPr/>
        </p:nvSpPr>
        <p:spPr bwMode="auto">
          <a:xfrm>
            <a:off x="3101008" y="3256974"/>
            <a:ext cx="543792" cy="444645"/>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00B393"/>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nvGrpSpPr>
          <p:cNvPr id="18" name="Group 77"/>
          <p:cNvGrpSpPr/>
          <p:nvPr/>
        </p:nvGrpSpPr>
        <p:grpSpPr>
          <a:xfrm>
            <a:off x="6412816" y="3283053"/>
            <a:ext cx="525763" cy="402584"/>
            <a:chOff x="5552261" y="1554043"/>
            <a:chExt cx="363359" cy="278229"/>
          </a:xfrm>
          <a:solidFill>
            <a:srgbClr val="FFC000"/>
          </a:solidFill>
        </p:grpSpPr>
        <p:sp>
          <p:nvSpPr>
            <p:cNvPr id="43"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62560" tIns="81280" rIns="162560" bIns="8128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44"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62560" tIns="81280" rIns="162560" bIns="8128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45"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62560" tIns="81280" rIns="162560" bIns="8128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19" name="Freeform 104"/>
          <p:cNvSpPr>
            <a:spLocks noEditPoints="1"/>
          </p:cNvSpPr>
          <p:nvPr/>
        </p:nvSpPr>
        <p:spPr bwMode="auto">
          <a:xfrm>
            <a:off x="4793340" y="4809260"/>
            <a:ext cx="465677" cy="453661"/>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00BAF7"/>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20" name="Freeform 111"/>
          <p:cNvSpPr>
            <a:spLocks noEditPoints="1"/>
          </p:cNvSpPr>
          <p:nvPr/>
        </p:nvSpPr>
        <p:spPr bwMode="auto">
          <a:xfrm>
            <a:off x="1510805" y="4809259"/>
            <a:ext cx="420611" cy="423619"/>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89C600"/>
          </a:solidFill>
          <a:ln w="9525">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21" name="Freeform 20"/>
          <p:cNvSpPr>
            <a:spLocks noEditPoints="1"/>
          </p:cNvSpPr>
          <p:nvPr/>
        </p:nvSpPr>
        <p:spPr bwMode="auto">
          <a:xfrm>
            <a:off x="9732200" y="3226691"/>
            <a:ext cx="494168" cy="50521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343E48"/>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grpSp>
        <p:nvGrpSpPr>
          <p:cNvPr id="22" name="Group 21"/>
          <p:cNvGrpSpPr/>
          <p:nvPr/>
        </p:nvGrpSpPr>
        <p:grpSpPr>
          <a:xfrm>
            <a:off x="8055443" y="4828880"/>
            <a:ext cx="550924" cy="434041"/>
            <a:chOff x="1058564" y="1781841"/>
            <a:chExt cx="649993" cy="512092"/>
          </a:xfrm>
          <a:solidFill>
            <a:srgbClr val="F61A00"/>
          </a:solidFill>
        </p:grpSpPr>
        <p:sp>
          <p:nvSpPr>
            <p:cNvPr id="41"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42"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grpSp>
      <p:sp>
        <p:nvSpPr>
          <p:cNvPr id="23" name="TextBox 24"/>
          <p:cNvSpPr txBox="1"/>
          <p:nvPr/>
        </p:nvSpPr>
        <p:spPr>
          <a:xfrm>
            <a:off x="581480" y="2306496"/>
            <a:ext cx="2316493" cy="295145"/>
          </a:xfrm>
          <a:prstGeom prst="rect">
            <a:avLst/>
          </a:prstGeom>
          <a:noFill/>
        </p:spPr>
        <p:txBody>
          <a:bodyPr wrap="square" lIns="91440" tIns="45720" rIns="91440" bIns="45720" rtlCol="0">
            <a:spAutoFit/>
          </a:bodyP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endParaRPr>
          </a:p>
        </p:txBody>
      </p:sp>
      <p:sp>
        <p:nvSpPr>
          <p:cNvPr id="25" name="TextBox 26"/>
          <p:cNvSpPr txBox="1"/>
          <p:nvPr/>
        </p:nvSpPr>
        <p:spPr>
          <a:xfrm>
            <a:off x="2250990" y="5413368"/>
            <a:ext cx="2834638" cy="1169038"/>
          </a:xfrm>
          <a:prstGeom prst="rect">
            <a:avLst/>
          </a:prstGeom>
          <a:noFill/>
        </p:spPr>
        <p:txBody>
          <a:bodyPr wrap="square" lIns="91440" tIns="45720" rIns="91440" bIns="45720" rtlCol="0">
            <a:spAutoFit/>
          </a:bodyPr>
          <a:lstStyle/>
          <a:p>
            <a:pPr defTabSz="914400">
              <a:lnSpc>
                <a:spcPct val="120000"/>
              </a:lnSpc>
            </a:pPr>
            <a:r>
              <a:rPr lang="en-US" altLang="zh-CN" sz="2000" b="1" spc="150" dirty="0">
                <a:latin typeface="微软雅黑" panose="020B0503020204020204" charset="-122"/>
                <a:ea typeface="微软雅黑" panose="020B0503020204020204" charset="-122"/>
              </a:rPr>
              <a:t>graduated from Peking University</a:t>
            </a:r>
            <a:r>
              <a:rPr lang="en-US" altLang="zh-CN" sz="2000" spc="150" dirty="0">
                <a:solidFill>
                  <a:sysClr val="window" lastClr="FFFFFF">
                    <a:lumMod val="65000"/>
                  </a:sysClr>
                </a:solidFill>
                <a:latin typeface="微软雅黑" panose="020B0503020204020204" charset="-122"/>
                <a:ea typeface="微软雅黑" panose="020B0503020204020204" charset="-122"/>
              </a:rPr>
              <a:t> </a:t>
            </a:r>
            <a:endParaRPr lang="zh-CN" altLang="en-US" sz="2000" spc="150" dirty="0">
              <a:solidFill>
                <a:sysClr val="window" lastClr="FFFFFF">
                  <a:lumMod val="65000"/>
                </a:sysClr>
              </a:solidFill>
              <a:latin typeface="微软雅黑" panose="020B0503020204020204" charset="-122"/>
              <a:ea typeface="微软雅黑" panose="020B0503020204020204" charset="-122"/>
            </a:endParaRPr>
          </a:p>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endParaRPr>
          </a:p>
        </p:txBody>
      </p:sp>
      <p:sp>
        <p:nvSpPr>
          <p:cNvPr id="27" name="TextBox 28"/>
          <p:cNvSpPr txBox="1"/>
          <p:nvPr/>
        </p:nvSpPr>
        <p:spPr>
          <a:xfrm>
            <a:off x="3876420" y="2306496"/>
            <a:ext cx="2316493" cy="295145"/>
          </a:xfrm>
          <a:prstGeom prst="rect">
            <a:avLst/>
          </a:prstGeom>
          <a:noFill/>
        </p:spPr>
        <p:txBody>
          <a:bodyPr wrap="square" lIns="91440" tIns="45720" rIns="91440" bIns="45720" rtlCol="0">
            <a:spAutoFit/>
          </a:bodyP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endParaRPr>
          </a:p>
        </p:txBody>
      </p:sp>
      <p:sp>
        <p:nvSpPr>
          <p:cNvPr id="35" name="TextBox 36"/>
          <p:cNvSpPr txBox="1"/>
          <p:nvPr/>
        </p:nvSpPr>
        <p:spPr>
          <a:xfrm>
            <a:off x="1303862" y="4115189"/>
            <a:ext cx="934871" cy="477054"/>
          </a:xfrm>
          <a:prstGeom prst="rect">
            <a:avLst/>
          </a:prstGeom>
          <a:noFill/>
        </p:spPr>
        <p:txBody>
          <a:bodyPr wrap="none" lIns="91440" tIns="45720" rIns="91440" bIns="45720" rtlCol="0">
            <a:spAutoFit/>
          </a:bodyPr>
          <a:lstStyle/>
          <a:p>
            <a:pPr marR="0" lvl="0" indent="0" algn="ctr" defTabSz="914400" fontAlgn="auto">
              <a:lnSpc>
                <a:spcPct val="100000"/>
              </a:lnSpc>
              <a:spcBef>
                <a:spcPts val="0"/>
              </a:spcBef>
              <a:spcAft>
                <a:spcPts val="0"/>
              </a:spcAft>
              <a:buClrTx/>
              <a:buSzTx/>
              <a:buFontTx/>
              <a:buNone/>
              <a:defRPr/>
            </a:pPr>
            <a:r>
              <a:rPr lang="en-US" sz="2500" kern="0" dirty="0">
                <a:solidFill>
                  <a:prstClr val="white"/>
                </a:solidFill>
                <a:latin typeface="微软雅黑" panose="020B0503020204020204" charset="-122"/>
                <a:ea typeface="微软雅黑" panose="020B0503020204020204" charset="-122"/>
              </a:rPr>
              <a:t>1930</a:t>
            </a:r>
            <a:endParaRPr lang="en-US" sz="2500" kern="0" dirty="0">
              <a:solidFill>
                <a:prstClr val="white"/>
              </a:solidFill>
              <a:latin typeface="微软雅黑" panose="020B0503020204020204" charset="-122"/>
              <a:ea typeface="微软雅黑" panose="020B0503020204020204" charset="-122"/>
            </a:endParaRPr>
          </a:p>
        </p:txBody>
      </p:sp>
      <p:sp>
        <p:nvSpPr>
          <p:cNvPr id="36" name="TextBox 37"/>
          <p:cNvSpPr txBox="1"/>
          <p:nvPr/>
        </p:nvSpPr>
        <p:spPr>
          <a:xfrm>
            <a:off x="2906264" y="4115189"/>
            <a:ext cx="934871" cy="477054"/>
          </a:xfrm>
          <a:prstGeom prst="rect">
            <a:avLst/>
          </a:prstGeom>
          <a:noFill/>
        </p:spPr>
        <p:txBody>
          <a:bodyPr wrap="none" lIns="91440" tIns="45720" rIns="91440" bIns="45720" rtlCol="0">
            <a:spAutoFit/>
          </a:bodyPr>
          <a:lstStyle/>
          <a:p>
            <a:pPr algn="ctr" defTabSz="914400"/>
            <a:r>
              <a:rPr lang="en-US" sz="2500" kern="0" dirty="0">
                <a:solidFill>
                  <a:prstClr val="white"/>
                </a:solidFill>
                <a:latin typeface="微软雅黑" panose="020B0503020204020204" charset="-122"/>
                <a:ea typeface="微软雅黑" panose="020B0503020204020204" charset="-122"/>
              </a:rPr>
              <a:t>1955</a:t>
            </a:r>
            <a:endParaRPr lang="en-US" sz="2500" kern="0" dirty="0">
              <a:solidFill>
                <a:prstClr val="white"/>
              </a:solidFill>
              <a:latin typeface="微软雅黑" panose="020B0503020204020204" charset="-122"/>
              <a:ea typeface="微软雅黑" panose="020B0503020204020204" charset="-122"/>
            </a:endParaRPr>
          </a:p>
        </p:txBody>
      </p:sp>
      <p:sp>
        <p:nvSpPr>
          <p:cNvPr id="37" name="TextBox 38"/>
          <p:cNvSpPr txBox="1"/>
          <p:nvPr/>
        </p:nvSpPr>
        <p:spPr>
          <a:xfrm>
            <a:off x="4562995" y="4115189"/>
            <a:ext cx="934871" cy="477054"/>
          </a:xfrm>
          <a:prstGeom prst="rect">
            <a:avLst/>
          </a:prstGeom>
          <a:noFill/>
        </p:spPr>
        <p:txBody>
          <a:bodyPr wrap="none" lIns="91440" tIns="45720" rIns="91440" bIns="45720" rtlCol="0">
            <a:spAutoFit/>
          </a:bodyPr>
          <a:lstStyle/>
          <a:p>
            <a:pPr marR="0" lvl="0" indent="0" algn="ctr" defTabSz="914400" fontAlgn="auto">
              <a:lnSpc>
                <a:spcPct val="100000"/>
              </a:lnSpc>
              <a:spcBef>
                <a:spcPts val="0"/>
              </a:spcBef>
              <a:spcAft>
                <a:spcPts val="0"/>
              </a:spcAft>
              <a:buClrTx/>
              <a:buSzTx/>
              <a:buFontTx/>
              <a:buNone/>
              <a:defRPr/>
            </a:pPr>
            <a:r>
              <a:rPr lang="en-US" sz="2500" kern="0" dirty="0">
                <a:solidFill>
                  <a:prstClr val="white"/>
                </a:solidFill>
                <a:latin typeface="微软雅黑" panose="020B0503020204020204" charset="-122"/>
                <a:ea typeface="微软雅黑" panose="020B0503020204020204" charset="-122"/>
              </a:rPr>
              <a:t>1967</a:t>
            </a:r>
            <a:endParaRPr lang="en-US" sz="2500" kern="0" dirty="0">
              <a:solidFill>
                <a:prstClr val="white"/>
              </a:solidFill>
              <a:latin typeface="微软雅黑" panose="020B0503020204020204" charset="-122"/>
              <a:ea typeface="微软雅黑" panose="020B0503020204020204" charset="-122"/>
            </a:endParaRPr>
          </a:p>
        </p:txBody>
      </p:sp>
      <p:sp>
        <p:nvSpPr>
          <p:cNvPr id="38" name="TextBox 39"/>
          <p:cNvSpPr txBox="1"/>
          <p:nvPr/>
        </p:nvSpPr>
        <p:spPr>
          <a:xfrm>
            <a:off x="6234770" y="4115189"/>
            <a:ext cx="934871" cy="477054"/>
          </a:xfrm>
          <a:prstGeom prst="rect">
            <a:avLst/>
          </a:prstGeom>
          <a:noFill/>
        </p:spPr>
        <p:txBody>
          <a:bodyPr wrap="none" lIns="91440" tIns="45720" rIns="91440" bIns="45720" rtlCol="0">
            <a:spAutoFit/>
          </a:bodyPr>
          <a:lstStyle/>
          <a:p>
            <a:pPr algn="ctr" defTabSz="914400"/>
            <a:r>
              <a:rPr lang="en-US" sz="2500" kern="0" dirty="0">
                <a:solidFill>
                  <a:prstClr val="white"/>
                </a:solidFill>
                <a:latin typeface="微软雅黑" panose="020B0503020204020204" charset="-122"/>
                <a:ea typeface="微软雅黑" panose="020B0503020204020204" charset="-122"/>
              </a:rPr>
              <a:t>1969</a:t>
            </a:r>
            <a:endParaRPr lang="en-US" sz="2500" kern="0" dirty="0">
              <a:solidFill>
                <a:prstClr val="white"/>
              </a:solidFill>
              <a:latin typeface="微软雅黑" panose="020B0503020204020204" charset="-122"/>
              <a:ea typeface="微软雅黑" panose="020B0503020204020204" charset="-122"/>
            </a:endParaRPr>
          </a:p>
        </p:txBody>
      </p:sp>
      <p:sp>
        <p:nvSpPr>
          <p:cNvPr id="39" name="TextBox 40"/>
          <p:cNvSpPr txBox="1"/>
          <p:nvPr/>
        </p:nvSpPr>
        <p:spPr>
          <a:xfrm>
            <a:off x="7865612" y="4084709"/>
            <a:ext cx="934871" cy="477054"/>
          </a:xfrm>
          <a:prstGeom prst="rect">
            <a:avLst/>
          </a:prstGeom>
          <a:noFill/>
        </p:spPr>
        <p:txBody>
          <a:bodyPr wrap="none" lIns="91440" tIns="45720" rIns="91440" bIns="4572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2500" kern="0" dirty="0">
                <a:solidFill>
                  <a:prstClr val="white"/>
                </a:solidFill>
                <a:latin typeface="微软雅黑" panose="020B0503020204020204" charset="-122"/>
                <a:ea typeface="微软雅黑" panose="020B0503020204020204" charset="-122"/>
              </a:rPr>
              <a:t>1971</a:t>
            </a:r>
            <a:endParaRPr kumimoji="0" lang="en-US" sz="25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40" name="TextBox 41"/>
          <p:cNvSpPr txBox="1"/>
          <p:nvPr/>
        </p:nvSpPr>
        <p:spPr>
          <a:xfrm>
            <a:off x="9466966" y="4054229"/>
            <a:ext cx="1024639" cy="523220"/>
          </a:xfrm>
          <a:prstGeom prst="rect">
            <a:avLst/>
          </a:prstGeom>
          <a:noFill/>
        </p:spPr>
        <p:txBody>
          <a:bodyPr wrap="none" lIns="91440" tIns="45720" rIns="91440" bIns="4572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2015</a:t>
            </a:r>
            <a:endParaRPr kumimoji="0" lang="en-US" sz="2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46" name="Rectangle 245"/>
          <p:cNvSpPr/>
          <p:nvPr>
            <p:custDataLst>
              <p:tags r:id="rId1"/>
            </p:custDataLst>
          </p:nvPr>
        </p:nvSpPr>
        <p:spPr>
          <a:xfrm>
            <a:off x="663633" y="1617770"/>
            <a:ext cx="2498165" cy="1176222"/>
          </a:xfrm>
          <a:prstGeom prst="rect">
            <a:avLst/>
          </a:prstGeom>
        </p:spPr>
        <p:txBody>
          <a:bodyPr wrap="square" tIns="0">
            <a:no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2000" b="1" spc="150" dirty="0">
                <a:solidFill>
                  <a:schemeClr val="tx1"/>
                </a:solidFill>
                <a:latin typeface="微软雅黑" panose="020B0503020204020204" charset="-122"/>
                <a:ea typeface="微软雅黑" panose="020B0503020204020204" charset="-122"/>
              </a:rPr>
              <a:t>born on 30 Dec. 1930. Ningbo, China.</a:t>
            </a:r>
            <a:endParaRPr lang="en-US" altLang="zh-CN" sz="2000" b="1" spc="150" dirty="0">
              <a:solidFill>
                <a:schemeClr val="tx1"/>
              </a:solidFill>
              <a:latin typeface="微软雅黑" panose="020B0503020204020204" charset="-122"/>
              <a:ea typeface="微软雅黑" panose="020B0503020204020204" charset="-122"/>
            </a:endParaRPr>
          </a:p>
        </p:txBody>
      </p:sp>
      <p:sp>
        <p:nvSpPr>
          <p:cNvPr id="47" name="Rectangle 245"/>
          <p:cNvSpPr/>
          <p:nvPr>
            <p:custDataLst>
              <p:tags r:id="rId2"/>
            </p:custDataLst>
          </p:nvPr>
        </p:nvSpPr>
        <p:spPr>
          <a:xfrm>
            <a:off x="4249997" y="1574382"/>
            <a:ext cx="2214587" cy="738505"/>
          </a:xfrm>
          <a:prstGeom prst="rect">
            <a:avLst/>
          </a:prstGeom>
        </p:spPr>
        <p:txBody>
          <a:bodyPr wrap="square" tIns="0">
            <a:noAutofit/>
          </a:bodyPr>
          <a:lstStyle/>
          <a:p>
            <a:pPr lvl="0" algn="ctr">
              <a:lnSpc>
                <a:spcPct val="120000"/>
              </a:lnSpc>
              <a:defRPr/>
            </a:pPr>
            <a:r>
              <a:rPr lang="en-US" altLang="zh-CN" sz="2000" b="1" spc="150" dirty="0">
                <a:latin typeface="微软雅黑" panose="020B0503020204020204" charset="-122"/>
                <a:ea typeface="微软雅黑" panose="020B0503020204020204" charset="-122"/>
              </a:rPr>
              <a:t>became a researcher to fight malaria</a:t>
            </a:r>
            <a:endParaRPr lang="en-US" altLang="zh-CN" sz="2000" b="1" spc="150" dirty="0">
              <a:latin typeface="微软雅黑" panose="020B0503020204020204" charset="-122"/>
              <a:ea typeface="微软雅黑" panose="020B0503020204020204" charset="-122"/>
            </a:endParaRPr>
          </a:p>
        </p:txBody>
      </p:sp>
      <p:sp>
        <p:nvSpPr>
          <p:cNvPr id="48" name="Rectangle 245"/>
          <p:cNvSpPr/>
          <p:nvPr>
            <p:custDataLst>
              <p:tags r:id="rId3"/>
            </p:custDataLst>
          </p:nvPr>
        </p:nvSpPr>
        <p:spPr>
          <a:xfrm>
            <a:off x="5396490" y="5532578"/>
            <a:ext cx="3287377" cy="738505"/>
          </a:xfrm>
          <a:prstGeom prst="rect">
            <a:avLst/>
          </a:prstGeom>
        </p:spPr>
        <p:txBody>
          <a:bodyPr wrap="square" tIns="0">
            <a:noAutofit/>
          </a:bodyPr>
          <a:lstStyle/>
          <a:p>
            <a:pPr lvl="0" algn="ctr">
              <a:lnSpc>
                <a:spcPct val="120000"/>
              </a:lnSpc>
              <a:defRPr/>
            </a:pPr>
            <a:r>
              <a:rPr lang="en-US" altLang="zh-CN" sz="2000" b="1" spc="150" dirty="0">
                <a:latin typeface="微软雅黑" panose="020B0503020204020204" charset="-122"/>
                <a:ea typeface="微软雅黑" panose="020B0503020204020204" charset="-122"/>
              </a:rPr>
              <a:t> appointed head of the project</a:t>
            </a:r>
            <a:endParaRPr lang="en-US" altLang="zh-CN" sz="2000" b="1" spc="150" dirty="0">
              <a:latin typeface="微软雅黑" panose="020B0503020204020204" charset="-122"/>
              <a:ea typeface="微软雅黑" panose="020B0503020204020204" charset="-122"/>
            </a:endParaRPr>
          </a:p>
        </p:txBody>
      </p:sp>
      <p:sp>
        <p:nvSpPr>
          <p:cNvPr id="49" name="Rectangle 245"/>
          <p:cNvSpPr/>
          <p:nvPr>
            <p:custDataLst>
              <p:tags r:id="rId4"/>
            </p:custDataLst>
          </p:nvPr>
        </p:nvSpPr>
        <p:spPr>
          <a:xfrm>
            <a:off x="7171695" y="1845562"/>
            <a:ext cx="2368544" cy="738505"/>
          </a:xfrm>
          <a:prstGeom prst="rect">
            <a:avLst/>
          </a:prstGeom>
        </p:spPr>
        <p:txBody>
          <a:bodyPr wrap="square" tIns="0">
            <a:noAutofit/>
          </a:bodyPr>
          <a:lstStyle/>
          <a:p>
            <a:pPr lvl="0" algn="ctr">
              <a:lnSpc>
                <a:spcPct val="120000"/>
              </a:lnSpc>
              <a:defRPr/>
            </a:pPr>
            <a:r>
              <a:rPr lang="en-US" altLang="zh-CN" sz="2000" b="1" spc="150" dirty="0">
                <a:latin typeface="微软雅黑" panose="020B0503020204020204" charset="-122"/>
                <a:ea typeface="微软雅黑" panose="020B0503020204020204" charset="-122"/>
              </a:rPr>
              <a:t>succeeded in discovering artemisinin</a:t>
            </a:r>
            <a:endParaRPr lang="en-US" altLang="zh-CN" sz="2000" spc="150" dirty="0">
              <a:solidFill>
                <a:sysClr val="window" lastClr="FFFFFF">
                  <a:lumMod val="65000"/>
                </a:sysClr>
              </a:solidFill>
              <a:latin typeface="微软雅黑" panose="020B0503020204020204" charset="-122"/>
              <a:ea typeface="微软雅黑" panose="020B0503020204020204" charset="-122"/>
            </a:endParaRPr>
          </a:p>
        </p:txBody>
      </p:sp>
      <p:sp>
        <p:nvSpPr>
          <p:cNvPr id="50" name="Rectangle 245"/>
          <p:cNvSpPr/>
          <p:nvPr>
            <p:custDataLst>
              <p:tags r:id="rId5"/>
            </p:custDataLst>
          </p:nvPr>
        </p:nvSpPr>
        <p:spPr>
          <a:xfrm>
            <a:off x="9064728" y="5571762"/>
            <a:ext cx="2462589" cy="738505"/>
          </a:xfrm>
          <a:prstGeom prst="rect">
            <a:avLst/>
          </a:prstGeom>
        </p:spPr>
        <p:txBody>
          <a:bodyPr wrap="square" tIns="0">
            <a:noAutofit/>
          </a:bodyPr>
          <a:lstStyle/>
          <a:p>
            <a:pPr lvl="0" algn="ctr">
              <a:lnSpc>
                <a:spcPct val="120000"/>
              </a:lnSpc>
              <a:defRPr/>
            </a:pPr>
            <a:r>
              <a:rPr lang="en-US" altLang="zh-CN" sz="2000" b="1" spc="150" dirty="0">
                <a:latin typeface="微软雅黑" panose="020B0503020204020204" charset="-122"/>
                <a:ea typeface="微软雅黑" panose="020B0503020204020204" charset="-122"/>
              </a:rPr>
              <a:t> awarded the Nobel Prize</a:t>
            </a:r>
            <a:endParaRPr lang="en-US" altLang="zh-CN" sz="2000" b="1" spc="150" dirty="0">
              <a:latin typeface="微软雅黑" panose="020B0503020204020204" charset="-122"/>
              <a:ea typeface="微软雅黑" panose="020B0503020204020204" charset="-122"/>
            </a:endParaRPr>
          </a:p>
        </p:txBody>
      </p:sp>
      <p:sp>
        <p:nvSpPr>
          <p:cNvPr id="51" name="文本框 50"/>
          <p:cNvSpPr txBox="1"/>
          <p:nvPr/>
        </p:nvSpPr>
        <p:spPr>
          <a:xfrm>
            <a:off x="18426" y="792756"/>
            <a:ext cx="11968341" cy="523220"/>
          </a:xfrm>
          <a:prstGeom prst="rect">
            <a:avLst/>
          </a:prstGeom>
          <a:noFill/>
        </p:spPr>
        <p:txBody>
          <a:bodyPr wrap="none" rtlCol="0">
            <a:spAutoFit/>
          </a:bodyPr>
          <a:lstStyle/>
          <a:p>
            <a:r>
              <a:rPr lang="en-US" altLang="zh-CN" sz="2800" b="1" dirty="0">
                <a:solidFill>
                  <a:srgbClr val="0000FF"/>
                </a:solidFill>
              </a:rPr>
              <a:t> Read the passages carefully and draw a mind map according to the time</a:t>
            </a:r>
            <a:endParaRPr lang="zh-CN" altLang="en-US" sz="2800" b="1" dirty="0">
              <a:solidFill>
                <a:srgbClr val="0000FF"/>
              </a:solidFill>
            </a:endParaRPr>
          </a:p>
        </p:txBody>
      </p:sp>
      <p:sp>
        <p:nvSpPr>
          <p:cNvPr id="52" name="文本框 51"/>
          <p:cNvSpPr txBox="1"/>
          <p:nvPr/>
        </p:nvSpPr>
        <p:spPr>
          <a:xfrm rot="16200000">
            <a:off x="6656264" y="-1165055"/>
            <a:ext cx="553998" cy="3211777"/>
          </a:xfrm>
          <a:prstGeom prst="rect">
            <a:avLst/>
          </a:prstGeom>
          <a:solidFill>
            <a:schemeClr val="accent6"/>
          </a:solidFill>
        </p:spPr>
        <p:txBody>
          <a:bodyPr vert="eaVert" wrap="none" rtlCol="0">
            <a:spAutoFit/>
          </a:bodyPr>
          <a:lstStyle/>
          <a:p>
            <a:r>
              <a:rPr lang="en-US" altLang="zh-CN" sz="2400" dirty="0">
                <a:latin typeface="Comic Sans MS" panose="030F0702030302020204" pitchFamily="66" charset="0"/>
              </a:rPr>
              <a:t>Life experience of Tu</a:t>
            </a:r>
            <a:endParaRPr lang="zh-CN" altLang="en-US" sz="2400" dirty="0">
              <a:latin typeface="Comic Sans MS" panose="030F0702030302020204" pitchFamily="66" charset="0"/>
            </a:endParaRPr>
          </a:p>
        </p:txBody>
      </p:sp>
      <p:sp>
        <p:nvSpPr>
          <p:cNvPr id="53" name="文本框 52"/>
          <p:cNvSpPr txBox="1"/>
          <p:nvPr/>
        </p:nvSpPr>
        <p:spPr>
          <a:xfrm>
            <a:off x="1510417" y="172111"/>
            <a:ext cx="3820277" cy="523220"/>
          </a:xfrm>
          <a:prstGeom prst="rect">
            <a:avLst/>
          </a:prstGeom>
          <a:solidFill>
            <a:schemeClr val="accent4"/>
          </a:solidFill>
        </p:spPr>
        <p:txBody>
          <a:bodyPr wrap="none" rtlCol="0">
            <a:spAutoFit/>
          </a:bodyPr>
          <a:lstStyle/>
          <a:p>
            <a:r>
              <a:rPr lang="en-US" altLang="zh-CN" sz="2800" b="1" dirty="0"/>
              <a:t>Careful-reading: Part2</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 grpId="1"/>
      <p:bldP spid="46" grpId="2"/>
      <p:bldP spid="47" grpId="1"/>
      <p:bldP spid="47" grpId="2"/>
      <p:bldP spid="48" grpId="1"/>
      <p:bldP spid="48" grpId="2"/>
      <p:bldP spid="49" grpId="1"/>
      <p:bldP spid="49" grpId="2"/>
      <p:bldP spid="50" grpId="1"/>
      <p:bldP spid="50" grpId="2"/>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164828" y="43375"/>
            <a:ext cx="7675499" cy="523220"/>
          </a:xfrm>
          <a:prstGeom prst="rect">
            <a:avLst/>
          </a:prstGeom>
          <a:noFill/>
        </p:spPr>
        <p:txBody>
          <a:bodyPr wrap="none" rtlCol="0">
            <a:spAutoFit/>
          </a:bodyPr>
          <a:lstStyle/>
          <a:p>
            <a:r>
              <a:rPr lang="en-US" altLang="zh-CN" sz="2800" b="1" dirty="0"/>
              <a:t>The details of how artemisinin was discovered</a:t>
            </a:r>
            <a:endParaRPr lang="zh-CN" altLang="en-US" sz="2800" b="1" dirty="0"/>
          </a:p>
        </p:txBody>
      </p:sp>
      <p:sp>
        <p:nvSpPr>
          <p:cNvPr id="5" name="文本框 4"/>
          <p:cNvSpPr txBox="1"/>
          <p:nvPr/>
        </p:nvSpPr>
        <p:spPr>
          <a:xfrm>
            <a:off x="154243" y="656614"/>
            <a:ext cx="5048399" cy="1328023"/>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400" dirty="0"/>
              <a:t>Tu’s team </a:t>
            </a:r>
            <a:r>
              <a:rPr lang="en-US" altLang="zh-CN" sz="2400" dirty="0">
                <a:solidFill>
                  <a:srgbClr val="0000FF"/>
                </a:solidFill>
              </a:rPr>
              <a:t>examined</a:t>
            </a:r>
            <a:r>
              <a:rPr lang="en-US" altLang="zh-CN" sz="2400" dirty="0"/>
              <a:t> __________________________, and </a:t>
            </a:r>
            <a:r>
              <a:rPr lang="en-US" altLang="zh-CN" sz="2400" dirty="0">
                <a:solidFill>
                  <a:srgbClr val="0000FF"/>
                </a:solidFill>
              </a:rPr>
              <a:t>evaluated</a:t>
            </a:r>
            <a:r>
              <a:rPr lang="en-US" altLang="zh-CN" sz="2400" dirty="0"/>
              <a:t> ____________________</a:t>
            </a:r>
            <a:endParaRPr lang="zh-CN" altLang="en-US" sz="2400" dirty="0"/>
          </a:p>
        </p:txBody>
      </p:sp>
      <p:sp>
        <p:nvSpPr>
          <p:cNvPr id="6" name="文本框 5"/>
          <p:cNvSpPr txBox="1"/>
          <p:nvPr/>
        </p:nvSpPr>
        <p:spPr>
          <a:xfrm>
            <a:off x="7355306" y="448829"/>
            <a:ext cx="4836694" cy="1328023"/>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altLang="zh-CN" sz="2400" dirty="0">
                <a:solidFill>
                  <a:schemeClr val="tx1"/>
                </a:solidFill>
              </a:rPr>
              <a:t>They </a:t>
            </a:r>
            <a:r>
              <a:rPr lang="en-US" altLang="zh-CN" sz="2400" dirty="0">
                <a:solidFill>
                  <a:srgbClr val="0000FF"/>
                </a:solidFill>
              </a:rPr>
              <a:t>discovered</a:t>
            </a:r>
            <a:r>
              <a:rPr lang="en-US" altLang="zh-CN" sz="2400" dirty="0">
                <a:solidFill>
                  <a:schemeClr val="tx1"/>
                </a:solidFill>
              </a:rPr>
              <a:t> and </a:t>
            </a:r>
            <a:r>
              <a:rPr lang="en-US" altLang="zh-CN" sz="2400" dirty="0">
                <a:solidFill>
                  <a:srgbClr val="0000FF"/>
                </a:solidFill>
              </a:rPr>
              <a:t>tested </a:t>
            </a:r>
            <a:r>
              <a:rPr lang="en-US" altLang="zh-CN" sz="2400" dirty="0">
                <a:solidFill>
                  <a:schemeClr val="tx1"/>
                </a:solidFill>
              </a:rPr>
              <a:t>_______________________________</a:t>
            </a:r>
            <a:endParaRPr lang="en-US" altLang="zh-CN" sz="2400" dirty="0">
              <a:solidFill>
                <a:schemeClr val="tx1"/>
              </a:solidFill>
            </a:endParaRPr>
          </a:p>
          <a:p>
            <a:r>
              <a:rPr lang="en-US" altLang="zh-CN" sz="2400" dirty="0">
                <a:solidFill>
                  <a:schemeClr val="tx1"/>
                </a:solidFill>
              </a:rPr>
              <a:t>___________________</a:t>
            </a:r>
            <a:endParaRPr lang="zh-CN" altLang="en-US" sz="2400" dirty="0">
              <a:solidFill>
                <a:schemeClr val="tx1"/>
              </a:solidFill>
            </a:endParaRPr>
          </a:p>
        </p:txBody>
      </p:sp>
      <p:sp>
        <p:nvSpPr>
          <p:cNvPr id="7" name="文本框 6"/>
          <p:cNvSpPr txBox="1"/>
          <p:nvPr/>
        </p:nvSpPr>
        <p:spPr>
          <a:xfrm>
            <a:off x="7318731" y="2281186"/>
            <a:ext cx="4873269" cy="1328023"/>
          </a:xfrm>
          <a:prstGeom prst="roundRect">
            <a:avLst/>
          </a:prstGeom>
          <a:solidFill>
            <a:srgbClr val="92D050"/>
          </a:solidFill>
        </p:spPr>
        <p:txBody>
          <a:bodyPr wrap="square" rtlCol="0">
            <a:spAutoFit/>
          </a:bodyPr>
          <a:lstStyle/>
          <a:p>
            <a:r>
              <a:rPr lang="en-US" altLang="zh-CN" sz="2400" dirty="0">
                <a:solidFill>
                  <a:schemeClr val="dk1"/>
                </a:solidFill>
              </a:rPr>
              <a:t>They </a:t>
            </a:r>
            <a:r>
              <a:rPr lang="en-US" altLang="zh-CN" sz="2400" dirty="0">
                <a:solidFill>
                  <a:srgbClr val="0000FF"/>
                </a:solidFill>
              </a:rPr>
              <a:t>found</a:t>
            </a:r>
            <a:r>
              <a:rPr lang="en-US" altLang="zh-CN" sz="2400" dirty="0">
                <a:solidFill>
                  <a:schemeClr val="dk1"/>
                </a:solidFill>
              </a:rPr>
              <a:t> one medical text </a:t>
            </a:r>
            <a:endParaRPr lang="en-US" altLang="zh-CN" sz="2400" dirty="0">
              <a:solidFill>
                <a:schemeClr val="dk1"/>
              </a:solidFill>
            </a:endParaRPr>
          </a:p>
          <a:p>
            <a:r>
              <a:rPr lang="en-US" altLang="zh-CN" sz="2400" dirty="0">
                <a:solidFill>
                  <a:schemeClr val="dk1"/>
                </a:solidFill>
              </a:rPr>
              <a:t>suggesting _______________________</a:t>
            </a:r>
            <a:endParaRPr lang="en-US" altLang="zh-CN" sz="2400" dirty="0">
              <a:solidFill>
                <a:schemeClr val="dk1"/>
              </a:solidFill>
            </a:endParaRPr>
          </a:p>
          <a:p>
            <a:r>
              <a:rPr lang="en-US" altLang="zh-CN" sz="2400" dirty="0">
                <a:solidFill>
                  <a:schemeClr val="dk1"/>
                </a:solidFill>
              </a:rPr>
              <a:t>___________________________________</a:t>
            </a:r>
            <a:endParaRPr lang="zh-CN" altLang="en-US" sz="2400" dirty="0">
              <a:solidFill>
                <a:schemeClr val="dk1"/>
              </a:solidFill>
            </a:endParaRPr>
          </a:p>
        </p:txBody>
      </p:sp>
      <p:sp>
        <p:nvSpPr>
          <p:cNvPr id="8" name="文本框 7"/>
          <p:cNvSpPr txBox="1"/>
          <p:nvPr/>
        </p:nvSpPr>
        <p:spPr>
          <a:xfrm>
            <a:off x="7177462" y="4081241"/>
            <a:ext cx="5098394" cy="919401"/>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zh-CN" sz="2400" dirty="0">
                <a:solidFill>
                  <a:schemeClr val="dk1"/>
                </a:solidFill>
              </a:rPr>
              <a:t>They </a:t>
            </a:r>
            <a:r>
              <a:rPr lang="en-US" altLang="zh-CN" sz="2400" dirty="0">
                <a:solidFill>
                  <a:srgbClr val="0000FF"/>
                </a:solidFill>
              </a:rPr>
              <a:t>tested</a:t>
            </a:r>
            <a:r>
              <a:rPr lang="en-US" altLang="zh-CN" sz="2400" dirty="0">
                <a:solidFill>
                  <a:schemeClr val="dk1"/>
                </a:solidFill>
              </a:rPr>
              <a:t> ________________________</a:t>
            </a:r>
            <a:endParaRPr lang="en-US" altLang="zh-CN" sz="2400" dirty="0">
              <a:solidFill>
                <a:schemeClr val="dk1"/>
              </a:solidFill>
            </a:endParaRPr>
          </a:p>
          <a:p>
            <a:r>
              <a:rPr lang="en-US" altLang="zh-CN" sz="2400" dirty="0">
                <a:solidFill>
                  <a:schemeClr val="dk1"/>
                </a:solidFill>
              </a:rPr>
              <a:t>_____________________________________</a:t>
            </a:r>
            <a:endParaRPr lang="zh-CN" altLang="en-US" sz="2400" dirty="0">
              <a:solidFill>
                <a:schemeClr val="dk1"/>
              </a:solidFill>
            </a:endParaRPr>
          </a:p>
        </p:txBody>
      </p:sp>
      <p:sp>
        <p:nvSpPr>
          <p:cNvPr id="9" name="文本框 8"/>
          <p:cNvSpPr txBox="1"/>
          <p:nvPr/>
        </p:nvSpPr>
        <p:spPr>
          <a:xfrm>
            <a:off x="7177462" y="5760303"/>
            <a:ext cx="4758731" cy="919401"/>
          </a:xfrm>
          <a:prstGeom prst="round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altLang="zh-CN" sz="2400" dirty="0">
                <a:solidFill>
                  <a:schemeClr val="dk1"/>
                </a:solidFill>
              </a:rPr>
              <a:t>They </a:t>
            </a:r>
            <a:r>
              <a:rPr lang="en-US" altLang="zh-CN" sz="2400" dirty="0">
                <a:solidFill>
                  <a:srgbClr val="0000FF"/>
                </a:solidFill>
              </a:rPr>
              <a:t>tried</a:t>
            </a:r>
            <a:r>
              <a:rPr lang="en-US" altLang="zh-CN" sz="2400" dirty="0">
                <a:solidFill>
                  <a:schemeClr val="dk1"/>
                </a:solidFill>
              </a:rPr>
              <a:t> _______________________ </a:t>
            </a:r>
            <a:endParaRPr lang="en-US" altLang="zh-CN" sz="2400" dirty="0">
              <a:solidFill>
                <a:schemeClr val="dk1"/>
              </a:solidFill>
            </a:endParaRPr>
          </a:p>
          <a:p>
            <a:r>
              <a:rPr lang="en-US" altLang="zh-CN" sz="2400" dirty="0">
                <a:solidFill>
                  <a:srgbClr val="0000FF"/>
                </a:solidFill>
              </a:rPr>
              <a:t>but</a:t>
            </a:r>
            <a:r>
              <a:rPr lang="en-US" altLang="zh-CN" sz="2400" dirty="0">
                <a:solidFill>
                  <a:schemeClr val="dk1"/>
                </a:solidFill>
              </a:rPr>
              <a:t>_____________________________</a:t>
            </a:r>
            <a:endParaRPr lang="zh-CN" altLang="en-US" sz="2400" dirty="0">
              <a:solidFill>
                <a:schemeClr val="dk1"/>
              </a:solidFill>
            </a:endParaRPr>
          </a:p>
        </p:txBody>
      </p:sp>
      <p:sp>
        <p:nvSpPr>
          <p:cNvPr id="10" name="文本框 9"/>
          <p:cNvSpPr txBox="1"/>
          <p:nvPr/>
        </p:nvSpPr>
        <p:spPr>
          <a:xfrm>
            <a:off x="50875" y="5928515"/>
            <a:ext cx="5229716" cy="919401"/>
          </a:xfrm>
          <a:prstGeom prst="round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altLang="zh-CN" sz="2400" dirty="0">
                <a:solidFill>
                  <a:schemeClr val="dk1"/>
                </a:solidFill>
              </a:rPr>
              <a:t>They </a:t>
            </a:r>
            <a:r>
              <a:rPr lang="en-US" altLang="zh-CN" sz="2400" dirty="0">
                <a:solidFill>
                  <a:srgbClr val="0000FF"/>
                </a:solidFill>
              </a:rPr>
              <a:t>used </a:t>
            </a:r>
            <a:r>
              <a:rPr lang="en-US" altLang="zh-CN" sz="2400" dirty="0">
                <a:solidFill>
                  <a:schemeClr val="dk1"/>
                </a:solidFill>
              </a:rPr>
              <a:t> a ________________________ </a:t>
            </a:r>
            <a:endParaRPr lang="en-US" altLang="zh-CN" sz="2400" dirty="0">
              <a:solidFill>
                <a:schemeClr val="dk1"/>
              </a:solidFill>
            </a:endParaRPr>
          </a:p>
          <a:p>
            <a:r>
              <a:rPr lang="en-US" altLang="zh-CN" sz="2400" dirty="0">
                <a:solidFill>
                  <a:schemeClr val="dk1"/>
                </a:solidFill>
              </a:rPr>
              <a:t>the sweet wormwood extract</a:t>
            </a:r>
            <a:endParaRPr lang="zh-CN" altLang="en-US" sz="2400" dirty="0">
              <a:solidFill>
                <a:schemeClr val="dk1"/>
              </a:solidFill>
            </a:endParaRPr>
          </a:p>
        </p:txBody>
      </p:sp>
      <p:sp>
        <p:nvSpPr>
          <p:cNvPr id="11" name="文本框 10"/>
          <p:cNvSpPr txBox="1"/>
          <p:nvPr/>
        </p:nvSpPr>
        <p:spPr>
          <a:xfrm>
            <a:off x="98658" y="4540941"/>
            <a:ext cx="5184842" cy="919401"/>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zh-CN" sz="2400" dirty="0">
                <a:solidFill>
                  <a:schemeClr val="dk1"/>
                </a:solidFill>
              </a:rPr>
              <a:t>They </a:t>
            </a:r>
            <a:r>
              <a:rPr lang="en-US" altLang="zh-CN" sz="2400" dirty="0">
                <a:solidFill>
                  <a:srgbClr val="0000FF"/>
                </a:solidFill>
              </a:rPr>
              <a:t>tested</a:t>
            </a:r>
            <a:r>
              <a:rPr lang="en-US" altLang="zh-CN" sz="2400" dirty="0">
                <a:solidFill>
                  <a:schemeClr val="dk1"/>
                </a:solidFill>
              </a:rPr>
              <a:t> the medicine ____________ to see if safe.</a:t>
            </a:r>
            <a:endParaRPr lang="zh-CN" altLang="en-US" sz="2400" dirty="0">
              <a:solidFill>
                <a:schemeClr val="dk1"/>
              </a:solidFill>
            </a:endParaRPr>
          </a:p>
        </p:txBody>
      </p:sp>
      <p:sp>
        <p:nvSpPr>
          <p:cNvPr id="12" name="文本框 11"/>
          <p:cNvSpPr txBox="1"/>
          <p:nvPr/>
        </p:nvSpPr>
        <p:spPr>
          <a:xfrm>
            <a:off x="112069" y="3480775"/>
            <a:ext cx="5117647" cy="510778"/>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zh-CN" sz="2400" dirty="0">
                <a:solidFill>
                  <a:schemeClr val="dk1"/>
                </a:solidFill>
              </a:rPr>
              <a:t>They </a:t>
            </a:r>
            <a:r>
              <a:rPr lang="en-US" altLang="zh-CN" sz="2400" dirty="0">
                <a:solidFill>
                  <a:srgbClr val="0000FF"/>
                </a:solidFill>
              </a:rPr>
              <a:t>tested </a:t>
            </a:r>
            <a:r>
              <a:rPr lang="en-US" altLang="zh-CN" sz="2400" dirty="0">
                <a:solidFill>
                  <a:schemeClr val="dk1"/>
                </a:solidFill>
              </a:rPr>
              <a:t>the medicine on ________.</a:t>
            </a:r>
            <a:endParaRPr lang="zh-CN" altLang="en-US" sz="2400" dirty="0">
              <a:solidFill>
                <a:schemeClr val="dk1"/>
              </a:solidFill>
            </a:endParaRPr>
          </a:p>
        </p:txBody>
      </p:sp>
      <p:sp>
        <p:nvSpPr>
          <p:cNvPr id="13" name="文本框 12"/>
          <p:cNvSpPr txBox="1"/>
          <p:nvPr/>
        </p:nvSpPr>
        <p:spPr>
          <a:xfrm>
            <a:off x="156762" y="2045619"/>
            <a:ext cx="5072953" cy="919401"/>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zh-CN" sz="2400" dirty="0">
                <a:solidFill>
                  <a:schemeClr val="dk1"/>
                </a:solidFill>
              </a:rPr>
              <a:t>The medicine </a:t>
            </a:r>
            <a:r>
              <a:rPr lang="en-US" altLang="zh-CN" sz="2400" dirty="0">
                <a:solidFill>
                  <a:srgbClr val="0000FF"/>
                </a:solidFill>
              </a:rPr>
              <a:t>became </a:t>
            </a:r>
            <a:r>
              <a:rPr lang="en-US" altLang="zh-CN" sz="2400" dirty="0">
                <a:solidFill>
                  <a:schemeClr val="dk1"/>
                </a:solidFill>
              </a:rPr>
              <a:t>____________ for malaria.</a:t>
            </a:r>
            <a:endParaRPr lang="zh-CN" altLang="en-US" sz="2400" dirty="0">
              <a:solidFill>
                <a:schemeClr val="dk1"/>
              </a:solidFill>
            </a:endParaRPr>
          </a:p>
        </p:txBody>
      </p:sp>
      <p:sp>
        <p:nvSpPr>
          <p:cNvPr id="14" name="文本框 13"/>
          <p:cNvSpPr txBox="1"/>
          <p:nvPr/>
        </p:nvSpPr>
        <p:spPr>
          <a:xfrm>
            <a:off x="154243" y="1085365"/>
            <a:ext cx="4247057" cy="400110"/>
          </a:xfrm>
          <a:prstGeom prst="rect">
            <a:avLst/>
          </a:prstGeom>
          <a:noFill/>
        </p:spPr>
        <p:txBody>
          <a:bodyPr wrap="square" rtlCol="0">
            <a:spAutoFit/>
          </a:bodyPr>
          <a:lstStyle/>
          <a:p>
            <a:r>
              <a:rPr lang="en-US" altLang="zh-CN" sz="2000" b="1" dirty="0">
                <a:solidFill>
                  <a:srgbClr val="FF0000"/>
                </a:solidFill>
              </a:rPr>
              <a:t> over 2,000 old medical texts</a:t>
            </a:r>
            <a:endParaRPr lang="zh-CN" altLang="en-US" sz="2000" b="1" dirty="0">
              <a:solidFill>
                <a:srgbClr val="FF0000"/>
              </a:solidFill>
            </a:endParaRPr>
          </a:p>
        </p:txBody>
      </p:sp>
      <p:sp>
        <p:nvSpPr>
          <p:cNvPr id="15" name="文本框 14"/>
          <p:cNvSpPr txBox="1"/>
          <p:nvPr/>
        </p:nvSpPr>
        <p:spPr>
          <a:xfrm>
            <a:off x="1577933" y="1465470"/>
            <a:ext cx="3624710" cy="400110"/>
          </a:xfrm>
          <a:prstGeom prst="rect">
            <a:avLst/>
          </a:prstGeom>
          <a:noFill/>
        </p:spPr>
        <p:txBody>
          <a:bodyPr wrap="none" rtlCol="0">
            <a:spAutoFit/>
          </a:bodyPr>
          <a:lstStyle/>
          <a:p>
            <a:r>
              <a:rPr lang="en-US" altLang="zh-CN" sz="2000" b="1" dirty="0">
                <a:solidFill>
                  <a:srgbClr val="FF0000"/>
                </a:solidFill>
              </a:rPr>
              <a:t>280,000 plants for properties </a:t>
            </a:r>
            <a:endParaRPr lang="zh-CN" altLang="en-US" sz="2000" b="1" dirty="0">
              <a:solidFill>
                <a:srgbClr val="FF0000"/>
              </a:solidFill>
            </a:endParaRPr>
          </a:p>
        </p:txBody>
      </p:sp>
      <p:sp>
        <p:nvSpPr>
          <p:cNvPr id="17" name="矩形: 圆角 16"/>
          <p:cNvSpPr/>
          <p:nvPr/>
        </p:nvSpPr>
        <p:spPr>
          <a:xfrm>
            <a:off x="7496285" y="167128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png-0063"/>
          <p:cNvPicPr>
            <a:picLocks noChangeAspect="1"/>
          </p:cNvPicPr>
          <p:nvPr/>
        </p:nvPicPr>
        <p:blipFill>
          <a:blip r:embed="rId1"/>
          <a:stretch>
            <a:fillRect/>
          </a:stretch>
        </p:blipFill>
        <p:spPr>
          <a:xfrm>
            <a:off x="5047488" y="816472"/>
            <a:ext cx="2546124" cy="520065"/>
          </a:xfrm>
          <a:prstGeom prst="rect">
            <a:avLst/>
          </a:prstGeom>
          <a:noFill/>
          <a:ln w="9525">
            <a:noFill/>
          </a:ln>
        </p:spPr>
      </p:pic>
      <p:sp>
        <p:nvSpPr>
          <p:cNvPr id="21" name="文本框 20"/>
          <p:cNvSpPr txBox="1"/>
          <p:nvPr/>
        </p:nvSpPr>
        <p:spPr>
          <a:xfrm>
            <a:off x="7686328" y="931477"/>
            <a:ext cx="3506088" cy="707886"/>
          </a:xfrm>
          <a:prstGeom prst="rect">
            <a:avLst/>
          </a:prstGeom>
          <a:noFill/>
        </p:spPr>
        <p:txBody>
          <a:bodyPr wrap="none" rtlCol="0">
            <a:spAutoFit/>
          </a:bodyPr>
          <a:lstStyle/>
          <a:p>
            <a:r>
              <a:rPr lang="en-US" altLang="zh-CN" sz="2000" b="1" dirty="0">
                <a:solidFill>
                  <a:srgbClr val="FF0000"/>
                </a:solidFill>
              </a:rPr>
              <a:t>380 distinct ancient Chinese </a:t>
            </a:r>
            <a:endParaRPr lang="en-US" altLang="zh-CN" sz="2000" b="1" dirty="0">
              <a:solidFill>
                <a:srgbClr val="FF0000"/>
              </a:solidFill>
            </a:endParaRPr>
          </a:p>
          <a:p>
            <a:r>
              <a:rPr lang="en-US" altLang="zh-CN" sz="2000" b="1" dirty="0">
                <a:solidFill>
                  <a:srgbClr val="FF0000"/>
                </a:solidFill>
              </a:rPr>
              <a:t>medical treatments</a:t>
            </a:r>
            <a:endParaRPr lang="zh-CN" altLang="en-US" sz="2000" b="1" dirty="0">
              <a:solidFill>
                <a:srgbClr val="FF0000"/>
              </a:solidFill>
            </a:endParaRPr>
          </a:p>
        </p:txBody>
      </p:sp>
      <p:sp>
        <p:nvSpPr>
          <p:cNvPr id="23" name="文本框 22"/>
          <p:cNvSpPr txBox="1"/>
          <p:nvPr/>
        </p:nvSpPr>
        <p:spPr>
          <a:xfrm>
            <a:off x="8903083" y="2692364"/>
            <a:ext cx="3716518" cy="400110"/>
          </a:xfrm>
          <a:prstGeom prst="rect">
            <a:avLst/>
          </a:prstGeom>
          <a:noFill/>
        </p:spPr>
        <p:txBody>
          <a:bodyPr wrap="square">
            <a:spAutoFit/>
          </a:bodyPr>
          <a:lstStyle/>
          <a:p>
            <a:r>
              <a:rPr lang="en-US" altLang="zh-CN" sz="2000" b="1" dirty="0">
                <a:solidFill>
                  <a:srgbClr val="FF0000"/>
                </a:solidFill>
              </a:rPr>
              <a:t>using the extract from </a:t>
            </a:r>
            <a:endParaRPr lang="en-US" altLang="zh-CN" sz="2000" b="1" dirty="0">
              <a:solidFill>
                <a:srgbClr val="FF0000"/>
              </a:solidFill>
            </a:endParaRPr>
          </a:p>
        </p:txBody>
      </p:sp>
      <p:pic>
        <p:nvPicPr>
          <p:cNvPr id="26" name="图片 25" descr="png-0063"/>
          <p:cNvPicPr>
            <a:picLocks noChangeAspect="1"/>
          </p:cNvPicPr>
          <p:nvPr/>
        </p:nvPicPr>
        <p:blipFill>
          <a:blip r:embed="rId1"/>
          <a:stretch>
            <a:fillRect/>
          </a:stretch>
        </p:blipFill>
        <p:spPr>
          <a:xfrm rot="5168471">
            <a:off x="9243520" y="1717012"/>
            <a:ext cx="600559" cy="520065"/>
          </a:xfrm>
          <a:prstGeom prst="rect">
            <a:avLst/>
          </a:prstGeom>
          <a:noFill/>
          <a:ln w="9525">
            <a:noFill/>
          </a:ln>
        </p:spPr>
      </p:pic>
      <p:sp>
        <p:nvSpPr>
          <p:cNvPr id="27" name="文本框 26"/>
          <p:cNvSpPr txBox="1"/>
          <p:nvPr/>
        </p:nvSpPr>
        <p:spPr>
          <a:xfrm>
            <a:off x="8903083" y="4113400"/>
            <a:ext cx="3409235" cy="400110"/>
          </a:xfrm>
          <a:prstGeom prst="rect">
            <a:avLst/>
          </a:prstGeom>
          <a:noFill/>
        </p:spPr>
        <p:txBody>
          <a:bodyPr wrap="square" rtlCol="0">
            <a:spAutoFit/>
          </a:bodyPr>
          <a:lstStyle/>
          <a:p>
            <a:r>
              <a:rPr lang="en-US" altLang="zh-CN" sz="2000" b="1" dirty="0">
                <a:solidFill>
                  <a:srgbClr val="FF0000"/>
                </a:solidFill>
              </a:rPr>
              <a:t>dried wormwood leaves</a:t>
            </a:r>
            <a:endParaRPr lang="en-US" altLang="zh-CN" sz="2000" b="1" dirty="0">
              <a:solidFill>
                <a:srgbClr val="FF0000"/>
              </a:solidFill>
            </a:endParaRPr>
          </a:p>
        </p:txBody>
      </p:sp>
      <p:sp>
        <p:nvSpPr>
          <p:cNvPr id="28" name="文本框 27"/>
          <p:cNvSpPr txBox="1"/>
          <p:nvPr/>
        </p:nvSpPr>
        <p:spPr>
          <a:xfrm>
            <a:off x="7347294" y="4533138"/>
            <a:ext cx="3966210" cy="400110"/>
          </a:xfrm>
          <a:prstGeom prst="rect">
            <a:avLst/>
          </a:prstGeom>
          <a:noFill/>
        </p:spPr>
        <p:txBody>
          <a:bodyPr wrap="square" rtlCol="0">
            <a:spAutoFit/>
          </a:bodyPr>
          <a:lstStyle/>
          <a:p>
            <a:r>
              <a:rPr lang="en-US" altLang="zh-CN" sz="2000" b="1" dirty="0">
                <a:solidFill>
                  <a:srgbClr val="FF0000"/>
                </a:solidFill>
              </a:rPr>
              <a:t>but found no effect</a:t>
            </a:r>
            <a:endParaRPr lang="en-US" altLang="zh-CN" sz="2000" b="1" dirty="0">
              <a:solidFill>
                <a:srgbClr val="FF0000"/>
              </a:solidFill>
            </a:endParaRPr>
          </a:p>
        </p:txBody>
      </p:sp>
      <p:sp>
        <p:nvSpPr>
          <p:cNvPr id="29" name="文本框 28"/>
          <p:cNvSpPr txBox="1"/>
          <p:nvPr/>
        </p:nvSpPr>
        <p:spPr>
          <a:xfrm>
            <a:off x="8684185" y="5793379"/>
            <a:ext cx="3456940" cy="400110"/>
          </a:xfrm>
          <a:prstGeom prst="rect">
            <a:avLst/>
          </a:prstGeom>
          <a:noFill/>
        </p:spPr>
        <p:txBody>
          <a:bodyPr wrap="square" rtlCol="0">
            <a:spAutoFit/>
          </a:bodyPr>
          <a:lstStyle/>
          <a:p>
            <a:r>
              <a:rPr lang="en-US" altLang="zh-CN" sz="2000" b="1" dirty="0">
                <a:solidFill>
                  <a:srgbClr val="FF0000"/>
                </a:solidFill>
              </a:rPr>
              <a:t>boiling fresh wormwood</a:t>
            </a:r>
            <a:endParaRPr lang="en-US" altLang="zh-CN" sz="2000" b="1" dirty="0">
              <a:solidFill>
                <a:srgbClr val="FF0000"/>
              </a:solidFill>
            </a:endParaRPr>
          </a:p>
        </p:txBody>
      </p:sp>
      <p:sp>
        <p:nvSpPr>
          <p:cNvPr id="34" name="文本框 33"/>
          <p:cNvSpPr txBox="1"/>
          <p:nvPr/>
        </p:nvSpPr>
        <p:spPr>
          <a:xfrm>
            <a:off x="7355307" y="3075190"/>
            <a:ext cx="4959284" cy="400110"/>
          </a:xfrm>
          <a:prstGeom prst="rect">
            <a:avLst/>
          </a:prstGeom>
          <a:noFill/>
        </p:spPr>
        <p:txBody>
          <a:bodyPr wrap="square">
            <a:spAutoFit/>
          </a:bodyPr>
          <a:lstStyle/>
          <a:p>
            <a:r>
              <a:rPr lang="en-US" altLang="zh-CN" sz="2000" b="1" dirty="0">
                <a:solidFill>
                  <a:srgbClr val="FF0000"/>
                </a:solidFill>
              </a:rPr>
              <a:t>sweet wormwood to treat a fever. </a:t>
            </a:r>
            <a:endParaRPr lang="en-US" altLang="zh-CN" sz="2000" b="1" dirty="0">
              <a:solidFill>
                <a:srgbClr val="FF0000"/>
              </a:solidFill>
            </a:endParaRPr>
          </a:p>
        </p:txBody>
      </p:sp>
      <p:sp>
        <p:nvSpPr>
          <p:cNvPr id="35" name="文本框 34"/>
          <p:cNvSpPr txBox="1"/>
          <p:nvPr/>
        </p:nvSpPr>
        <p:spPr>
          <a:xfrm>
            <a:off x="8002578" y="6168944"/>
            <a:ext cx="2752677" cy="400110"/>
          </a:xfrm>
          <a:prstGeom prst="rect">
            <a:avLst/>
          </a:prstGeom>
          <a:noFill/>
        </p:spPr>
        <p:txBody>
          <a:bodyPr wrap="none" rtlCol="0">
            <a:spAutoFit/>
          </a:bodyPr>
          <a:lstStyle/>
          <a:p>
            <a:r>
              <a:rPr lang="en-US" altLang="zh-CN" sz="2000" b="1" dirty="0">
                <a:solidFill>
                  <a:srgbClr val="FF0000"/>
                </a:solidFill>
              </a:rPr>
              <a:t>this didn’t work either</a:t>
            </a:r>
            <a:endParaRPr lang="zh-CN" altLang="en-US" sz="2000" b="1" dirty="0">
              <a:solidFill>
                <a:srgbClr val="FF0000"/>
              </a:solidFill>
            </a:endParaRPr>
          </a:p>
        </p:txBody>
      </p:sp>
      <p:sp>
        <p:nvSpPr>
          <p:cNvPr id="36" name="文本框 35"/>
          <p:cNvSpPr txBox="1"/>
          <p:nvPr/>
        </p:nvSpPr>
        <p:spPr>
          <a:xfrm>
            <a:off x="1745783" y="5988106"/>
            <a:ext cx="4231345" cy="400110"/>
          </a:xfrm>
          <a:prstGeom prst="rect">
            <a:avLst/>
          </a:prstGeom>
          <a:noFill/>
        </p:spPr>
        <p:txBody>
          <a:bodyPr wrap="square" rtlCol="0">
            <a:spAutoFit/>
          </a:bodyPr>
          <a:lstStyle/>
          <a:p>
            <a:r>
              <a:rPr lang="en-US" altLang="zh-CN" sz="2000" b="1" dirty="0">
                <a:solidFill>
                  <a:srgbClr val="FF0000"/>
                </a:solidFill>
              </a:rPr>
              <a:t>lower temperature to draw out</a:t>
            </a:r>
            <a:endParaRPr lang="zh-CN" altLang="en-US" sz="2000" b="1" dirty="0">
              <a:solidFill>
                <a:srgbClr val="FF0000"/>
              </a:solidFill>
            </a:endParaRPr>
          </a:p>
        </p:txBody>
      </p:sp>
      <p:sp>
        <p:nvSpPr>
          <p:cNvPr id="37" name="文本框 36"/>
          <p:cNvSpPr txBox="1"/>
          <p:nvPr/>
        </p:nvSpPr>
        <p:spPr>
          <a:xfrm>
            <a:off x="3359692" y="4823682"/>
            <a:ext cx="1925527" cy="400110"/>
          </a:xfrm>
          <a:prstGeom prst="rect">
            <a:avLst/>
          </a:prstGeom>
          <a:noFill/>
        </p:spPr>
        <p:txBody>
          <a:bodyPr wrap="none" rtlCol="0">
            <a:spAutoFit/>
          </a:bodyPr>
          <a:lstStyle/>
          <a:p>
            <a:r>
              <a:rPr lang="en-US" altLang="zh-CN" sz="2000" dirty="0"/>
              <a:t> </a:t>
            </a:r>
            <a:r>
              <a:rPr lang="en-US" altLang="zh-CN" sz="2000" b="1" dirty="0">
                <a:solidFill>
                  <a:srgbClr val="FF0000"/>
                </a:solidFill>
              </a:rPr>
              <a:t>on themselves</a:t>
            </a:r>
            <a:endParaRPr lang="zh-CN" altLang="en-US" sz="2000" b="1" dirty="0">
              <a:solidFill>
                <a:srgbClr val="FF0000"/>
              </a:solidFill>
            </a:endParaRPr>
          </a:p>
        </p:txBody>
      </p:sp>
      <p:sp>
        <p:nvSpPr>
          <p:cNvPr id="38" name="文本框 37"/>
          <p:cNvSpPr txBox="1"/>
          <p:nvPr/>
        </p:nvSpPr>
        <p:spPr>
          <a:xfrm>
            <a:off x="3282364" y="3406547"/>
            <a:ext cx="2124299" cy="400110"/>
          </a:xfrm>
          <a:prstGeom prst="rect">
            <a:avLst/>
          </a:prstGeom>
          <a:noFill/>
        </p:spPr>
        <p:txBody>
          <a:bodyPr wrap="none" rtlCol="0">
            <a:spAutoFit/>
          </a:bodyPr>
          <a:lstStyle/>
          <a:p>
            <a:r>
              <a:rPr lang="en-US" altLang="zh-CN" sz="2000" dirty="0"/>
              <a:t> </a:t>
            </a:r>
            <a:r>
              <a:rPr lang="en-US" altLang="zh-CN" sz="2000" b="1" dirty="0">
                <a:solidFill>
                  <a:srgbClr val="FF0000"/>
                </a:solidFill>
              </a:rPr>
              <a:t>malaria patients</a:t>
            </a:r>
            <a:endParaRPr lang="zh-CN" altLang="en-US" sz="2000" b="1" dirty="0">
              <a:solidFill>
                <a:srgbClr val="FF0000"/>
              </a:solidFill>
            </a:endParaRPr>
          </a:p>
        </p:txBody>
      </p:sp>
      <p:sp>
        <p:nvSpPr>
          <p:cNvPr id="39" name="文本框 38"/>
          <p:cNvSpPr txBox="1"/>
          <p:nvPr/>
        </p:nvSpPr>
        <p:spPr>
          <a:xfrm>
            <a:off x="2517113" y="2393161"/>
            <a:ext cx="2712602" cy="400110"/>
          </a:xfrm>
          <a:prstGeom prst="rect">
            <a:avLst/>
          </a:prstGeom>
          <a:noFill/>
        </p:spPr>
        <p:txBody>
          <a:bodyPr wrap="none" rtlCol="0">
            <a:spAutoFit/>
          </a:bodyPr>
          <a:lstStyle/>
          <a:p>
            <a:r>
              <a:rPr lang="en-US" altLang="zh-CN" sz="2000" dirty="0"/>
              <a:t> </a:t>
            </a:r>
            <a:r>
              <a:rPr lang="en-US" altLang="zh-CN" sz="2000" b="1" dirty="0">
                <a:solidFill>
                  <a:srgbClr val="FF0000"/>
                </a:solidFill>
              </a:rPr>
              <a:t>a standard treatment</a:t>
            </a:r>
            <a:endParaRPr lang="zh-CN" altLang="en-US" sz="2000" b="1" dirty="0">
              <a:solidFill>
                <a:srgbClr val="FF0000"/>
              </a:solidFill>
            </a:endParaRPr>
          </a:p>
        </p:txBody>
      </p:sp>
      <p:pic>
        <p:nvPicPr>
          <p:cNvPr id="40" name="图片 39" descr="png-0063"/>
          <p:cNvPicPr>
            <a:picLocks noChangeAspect="1"/>
          </p:cNvPicPr>
          <p:nvPr/>
        </p:nvPicPr>
        <p:blipFill>
          <a:blip r:embed="rId1"/>
          <a:stretch>
            <a:fillRect/>
          </a:stretch>
        </p:blipFill>
        <p:spPr>
          <a:xfrm rot="5168471">
            <a:off x="9188788" y="3523352"/>
            <a:ext cx="720308" cy="520065"/>
          </a:xfrm>
          <a:prstGeom prst="rect">
            <a:avLst/>
          </a:prstGeom>
          <a:noFill/>
          <a:ln w="9525">
            <a:noFill/>
          </a:ln>
        </p:spPr>
      </p:pic>
      <p:pic>
        <p:nvPicPr>
          <p:cNvPr id="41" name="图片 40" descr="png-0063"/>
          <p:cNvPicPr>
            <a:picLocks noChangeAspect="1"/>
          </p:cNvPicPr>
          <p:nvPr/>
        </p:nvPicPr>
        <p:blipFill>
          <a:blip r:embed="rId1"/>
          <a:stretch>
            <a:fillRect/>
          </a:stretch>
        </p:blipFill>
        <p:spPr>
          <a:xfrm rot="5168471">
            <a:off x="9171560" y="5157781"/>
            <a:ext cx="754863" cy="520065"/>
          </a:xfrm>
          <a:prstGeom prst="rect">
            <a:avLst/>
          </a:prstGeom>
          <a:noFill/>
          <a:ln w="9525">
            <a:noFill/>
          </a:ln>
        </p:spPr>
      </p:pic>
      <p:pic>
        <p:nvPicPr>
          <p:cNvPr id="42" name="图片 41" descr="png-0063"/>
          <p:cNvPicPr>
            <a:picLocks noChangeAspect="1"/>
          </p:cNvPicPr>
          <p:nvPr/>
        </p:nvPicPr>
        <p:blipFill>
          <a:blip r:embed="rId1"/>
          <a:stretch>
            <a:fillRect/>
          </a:stretch>
        </p:blipFill>
        <p:spPr>
          <a:xfrm rot="5856925" flipH="1">
            <a:off x="1591538" y="2945279"/>
            <a:ext cx="546234" cy="520065"/>
          </a:xfrm>
          <a:prstGeom prst="rect">
            <a:avLst/>
          </a:prstGeom>
          <a:noFill/>
          <a:ln w="9525">
            <a:noFill/>
          </a:ln>
        </p:spPr>
      </p:pic>
      <p:pic>
        <p:nvPicPr>
          <p:cNvPr id="43" name="图片 42" descr="png-0063"/>
          <p:cNvPicPr>
            <a:picLocks noChangeAspect="1"/>
          </p:cNvPicPr>
          <p:nvPr/>
        </p:nvPicPr>
        <p:blipFill>
          <a:blip r:embed="rId1"/>
          <a:stretch>
            <a:fillRect/>
          </a:stretch>
        </p:blipFill>
        <p:spPr>
          <a:xfrm rot="5677854" flipH="1">
            <a:off x="1684118" y="3975446"/>
            <a:ext cx="539248" cy="520065"/>
          </a:xfrm>
          <a:prstGeom prst="rect">
            <a:avLst/>
          </a:prstGeom>
          <a:noFill/>
          <a:ln w="9525">
            <a:noFill/>
          </a:ln>
        </p:spPr>
      </p:pic>
      <p:pic>
        <p:nvPicPr>
          <p:cNvPr id="44" name="图片 43" descr="png-0063"/>
          <p:cNvPicPr>
            <a:picLocks noChangeAspect="1"/>
          </p:cNvPicPr>
          <p:nvPr/>
        </p:nvPicPr>
        <p:blipFill>
          <a:blip r:embed="rId1"/>
          <a:stretch>
            <a:fillRect/>
          </a:stretch>
        </p:blipFill>
        <p:spPr>
          <a:xfrm rot="5400000" flipH="1">
            <a:off x="1830648" y="5450689"/>
            <a:ext cx="490673" cy="520065"/>
          </a:xfrm>
          <a:prstGeom prst="rect">
            <a:avLst/>
          </a:prstGeom>
          <a:noFill/>
          <a:ln w="9525">
            <a:noFill/>
          </a:ln>
        </p:spPr>
      </p:pic>
      <p:pic>
        <p:nvPicPr>
          <p:cNvPr id="45" name="图片 44" descr="png-0063"/>
          <p:cNvPicPr>
            <a:picLocks noChangeAspect="1"/>
          </p:cNvPicPr>
          <p:nvPr/>
        </p:nvPicPr>
        <p:blipFill>
          <a:blip r:embed="rId1"/>
          <a:stretch>
            <a:fillRect/>
          </a:stretch>
        </p:blipFill>
        <p:spPr>
          <a:xfrm rot="10800000">
            <a:off x="5194307" y="6046266"/>
            <a:ext cx="2066527" cy="400108"/>
          </a:xfrm>
          <a:prstGeom prst="rect">
            <a:avLst/>
          </a:prstGeom>
          <a:noFill/>
          <a:ln w="9525">
            <a:noFill/>
          </a:ln>
        </p:spPr>
      </p:pic>
      <p:sp>
        <p:nvSpPr>
          <p:cNvPr id="47" name="文本框 46"/>
          <p:cNvSpPr txBox="1"/>
          <p:nvPr/>
        </p:nvSpPr>
        <p:spPr>
          <a:xfrm>
            <a:off x="4004090" y="54969"/>
            <a:ext cx="7675499" cy="523220"/>
          </a:xfrm>
          <a:prstGeom prst="rect">
            <a:avLst/>
          </a:prstGeom>
          <a:solidFill>
            <a:schemeClr val="accent4">
              <a:lumMod val="20000"/>
              <a:lumOff val="80000"/>
            </a:schemeClr>
          </a:solidFill>
        </p:spPr>
        <p:txBody>
          <a:bodyPr wrap="square" rtlCol="0">
            <a:spAutoFit/>
          </a:bodyPr>
          <a:lstStyle/>
          <a:p>
            <a:r>
              <a:rPr lang="en-US" altLang="zh-CN" sz="2800" b="1" dirty="0"/>
              <a:t>       The road to discovering artemisinin </a:t>
            </a:r>
            <a:endParaRPr lang="zh-CN" altLang="en-US" sz="2800" b="1" dirty="0"/>
          </a:p>
        </p:txBody>
      </p:sp>
      <p:sp>
        <p:nvSpPr>
          <p:cNvPr id="49" name="文本框 48"/>
          <p:cNvSpPr txBox="1"/>
          <p:nvPr/>
        </p:nvSpPr>
        <p:spPr>
          <a:xfrm>
            <a:off x="183813" y="60362"/>
            <a:ext cx="3820277" cy="523220"/>
          </a:xfrm>
          <a:prstGeom prst="rect">
            <a:avLst/>
          </a:prstGeom>
          <a:solidFill>
            <a:schemeClr val="accent4"/>
          </a:solidFill>
        </p:spPr>
        <p:txBody>
          <a:bodyPr wrap="none" rtlCol="0">
            <a:spAutoFit/>
          </a:bodyPr>
          <a:lstStyle/>
          <a:p>
            <a:r>
              <a:rPr lang="en-US" altLang="zh-CN" sz="2800" b="1" dirty="0"/>
              <a:t>Careful-reading: Part2</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1" grpId="0"/>
      <p:bldP spid="23" grpId="0"/>
      <p:bldP spid="27" grpId="0"/>
      <p:bldP spid="28" grpId="0"/>
      <p:bldP spid="29" grpId="0"/>
      <p:bldP spid="34" grpId="0"/>
      <p:bldP spid="35" grpId="0"/>
      <p:bldP spid="36" grpId="0"/>
      <p:bldP spid="37" grpId="0"/>
      <p:bldP spid="38" grpId="0"/>
      <p:bldP spid="39" grpId="0"/>
      <p:bldP spid="47" grpId="0" animBg="1"/>
    </p:bldLst>
  </p:timing>
</p:sld>
</file>

<file path=ppt/tags/tag1.xml><?xml version="1.0" encoding="utf-8"?>
<p:tagLst xmlns:p="http://schemas.openxmlformats.org/presentationml/2006/main">
  <p:tag name="MH" val="20170109233147"/>
  <p:tag name="MH_LIBRARY" val="GRAPHIC"/>
  <p:tag name="MH_ORDER" val="文本框 19"/>
</p:tagLst>
</file>

<file path=ppt/tags/tag2.xml><?xml version="1.0" encoding="utf-8"?>
<p:tagLst xmlns:p="http://schemas.openxmlformats.org/presentationml/2006/main">
  <p:tag name="KSO_WM_UNIT_PLACING_PICTURE_USER_VIEWPORT" val="{&quot;height&quot;:7988,&quot;width&quot;:7000}"/>
</p:tagLst>
</file>

<file path=ppt/tags/tag3.xml><?xml version="1.0" encoding="utf-8"?>
<p:tagLst xmlns:p="http://schemas.openxmlformats.org/presentationml/2006/main">
  <p:tag name="MH" val="20170109233147"/>
  <p:tag name="MH_LIBRARY" val="GRAPHIC"/>
  <p:tag name="MH_ORDER" val="文本框 19"/>
</p:tagLst>
</file>

<file path=ppt/tags/tag4.xml><?xml version="1.0" encoding="utf-8"?>
<p:tagLst xmlns:p="http://schemas.openxmlformats.org/presentationml/2006/main">
  <p:tag name="KSO_WM_UNIT_SUBTYPE" val="a"/>
  <p:tag name="KSO_WM_UNIT_PRESET_TEXT" val="单击此处添加文本具体内容"/>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0189_5*m_h_f*1_1_1"/>
  <p:tag name="KSO_WM_TEMPLATE_CATEGORY" val="diagram"/>
  <p:tag name="KSO_WM_TEMPLATE_INDEX" val="20200189"/>
  <p:tag name="KSO_WM_UNIT_LAYERLEVEL" val="1_1_1"/>
  <p:tag name="KSO_WM_TAG_VERSION" val="1.0"/>
  <p:tag name="KSO_WM_BEAUTIFY_FLAG" val="#wm#"/>
  <p:tag name="KSO_WM_UNIT_TEXT_FILL_FORE_SCHEMECOLOR_INDEX" val="14"/>
  <p:tag name="KSO_WM_UNIT_TEXT_FILL_TYPE" val="1"/>
</p:tagLst>
</file>

<file path=ppt/tags/tag5.xml><?xml version="1.0" encoding="utf-8"?>
<p:tagLst xmlns:p="http://schemas.openxmlformats.org/presentationml/2006/main">
  <p:tag name="KSO_WM_UNIT_SUBTYPE" val="a"/>
  <p:tag name="KSO_WM_UNIT_PRESET_TEXT" val="单击此处添加文本具体内容"/>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0189_5*m_h_f*1_3_1"/>
  <p:tag name="KSO_WM_TEMPLATE_CATEGORY" val="diagram"/>
  <p:tag name="KSO_WM_TEMPLATE_INDEX" val="20200189"/>
  <p:tag name="KSO_WM_UNIT_LAYERLEVEL" val="1_1_1"/>
  <p:tag name="KSO_WM_TAG_VERSION" val="1.0"/>
  <p:tag name="KSO_WM_BEAUTIFY_FLAG" val="#wm#"/>
  <p:tag name="KSO_WM_UNIT_TEXT_FILL_FORE_SCHEMECOLOR_INDEX" val="14"/>
  <p:tag name="KSO_WM_UNIT_TEXT_FILL_TYPE" val="1"/>
</p:tagLst>
</file>

<file path=ppt/tags/tag6.xml><?xml version="1.0" encoding="utf-8"?>
<p:tagLst xmlns:p="http://schemas.openxmlformats.org/presentationml/2006/main">
  <p:tag name="KSO_WM_UNIT_SUBTYPE" val="a"/>
  <p:tag name="KSO_WM_UNIT_PRESET_TEXT" val="单击此处添加文本具体内容"/>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00189_5*m_h_f*1_4_1"/>
  <p:tag name="KSO_WM_TEMPLATE_CATEGORY" val="diagram"/>
  <p:tag name="KSO_WM_TEMPLATE_INDEX" val="20200189"/>
  <p:tag name="KSO_WM_UNIT_LAYERLEVEL" val="1_1_1"/>
  <p:tag name="KSO_WM_TAG_VERSION" val="1.0"/>
  <p:tag name="KSO_WM_BEAUTIFY_FLAG" val="#wm#"/>
  <p:tag name="KSO_WM_UNIT_TEXT_FILL_FORE_SCHEMECOLOR_INDEX" val="14"/>
  <p:tag name="KSO_WM_UNIT_TEXT_FILL_TYPE" val="1"/>
</p:tagLst>
</file>

<file path=ppt/tags/tag7.xml><?xml version="1.0" encoding="utf-8"?>
<p:tagLst xmlns:p="http://schemas.openxmlformats.org/presentationml/2006/main">
  <p:tag name="KSO_WM_UNIT_SUBTYPE" val="a"/>
  <p:tag name="KSO_WM_UNIT_PRESET_TEXT" val="单击此处添加文本具体内容"/>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20200189_5*m_h_f*1_5_1"/>
  <p:tag name="KSO_WM_TEMPLATE_CATEGORY" val="diagram"/>
  <p:tag name="KSO_WM_TEMPLATE_INDEX" val="20200189"/>
  <p:tag name="KSO_WM_UNIT_LAYERLEVEL" val="1_1_1"/>
  <p:tag name="KSO_WM_TAG_VERSION" val="1.0"/>
  <p:tag name="KSO_WM_BEAUTIFY_FLAG" val="#wm#"/>
  <p:tag name="KSO_WM_UNIT_TEXT_FILL_FORE_SCHEMECOLOR_INDEX" val="14"/>
  <p:tag name="KSO_WM_UNIT_TEXT_FILL_TYPE" val="1"/>
</p:tagLst>
</file>

<file path=ppt/tags/tag8.xml><?xml version="1.0" encoding="utf-8"?>
<p:tagLst xmlns:p="http://schemas.openxmlformats.org/presentationml/2006/main">
  <p:tag name="KSO_WM_UNIT_SUBTYPE" val="a"/>
  <p:tag name="KSO_WM_UNIT_PRESET_TEXT" val="单击此处添加文本具体内容"/>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6_1"/>
  <p:tag name="KSO_WM_UNIT_ID" val="diagram20200189_5*m_h_f*1_6_1"/>
  <p:tag name="KSO_WM_TEMPLATE_CATEGORY" val="diagram"/>
  <p:tag name="KSO_WM_TEMPLATE_INDEX" val="20200189"/>
  <p:tag name="KSO_WM_UNIT_LAYERLEVEL" val="1_1_1"/>
  <p:tag name="KSO_WM_TAG_VERSION" val="1.0"/>
  <p:tag name="KSO_WM_BEAUTIFY_FLAG" val="#wm#"/>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 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6612</Words>
  <Application>WPS 演示</Application>
  <PresentationFormat>宽屏</PresentationFormat>
  <Paragraphs>383</Paragraphs>
  <Slides>18</Slides>
  <Notes>1</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18</vt:i4>
      </vt:variant>
    </vt:vector>
  </HeadingPairs>
  <TitlesOfParts>
    <vt:vector size="40" baseType="lpstr">
      <vt:lpstr>Arial</vt:lpstr>
      <vt:lpstr>宋体</vt:lpstr>
      <vt:lpstr>Wingdings</vt:lpstr>
      <vt:lpstr>Aharoni</vt:lpstr>
      <vt:lpstr>Yu Gothic UI Semibold</vt:lpstr>
      <vt:lpstr>Times New Roman</vt:lpstr>
      <vt:lpstr>Calibri</vt:lpstr>
      <vt:lpstr>Comic Sans MS</vt:lpstr>
      <vt:lpstr>微软雅黑</vt:lpstr>
      <vt:lpstr>等线</vt:lpstr>
      <vt:lpstr>Helvetica Light</vt:lpstr>
      <vt:lpstr>Gill Sans</vt:lpstr>
      <vt:lpstr>时尚中黑简体</vt:lpstr>
      <vt:lpstr>黑体</vt:lpstr>
      <vt:lpstr>Arial Unicode MS</vt:lpstr>
      <vt:lpstr>等线 Light</vt:lpstr>
      <vt:lpstr>HelveticaNeue</vt:lpstr>
      <vt:lpstr>Corbel</vt:lpstr>
      <vt:lpstr>华文新魏</vt:lpstr>
      <vt:lpstr>Gill Sans MT</vt:lpstr>
      <vt:lpstr>Office 主题​​</vt:lpstr>
      <vt:lpstr>第一PPT 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南山有谷堆</cp:lastModifiedBy>
  <cp:revision>17</cp:revision>
  <dcterms:created xsi:type="dcterms:W3CDTF">2021-07-14T01:55:00Z</dcterms:created>
  <dcterms:modified xsi:type="dcterms:W3CDTF">2021-07-27T07:57:03Z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