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2" r:id="rId3"/>
    <p:sldId id="259" r:id="rId4"/>
    <p:sldId id="256" r:id="rId5"/>
    <p:sldId id="265" r:id="rId6"/>
    <p:sldId id="263" r:id="rId7"/>
    <p:sldId id="266" r:id="rId8"/>
    <p:sldId id="258" r:id="rId9"/>
    <p:sldId id="267" r:id="rId10"/>
    <p:sldId id="268" r:id="rId11"/>
    <p:sldId id="276" r:id="rId12"/>
    <p:sldId id="274" r:id="rId13"/>
    <p:sldId id="28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EB9"/>
    <a:srgbClr val="EDEAED"/>
    <a:srgbClr val="EAEAEA"/>
    <a:srgbClr val="9A57CD"/>
    <a:srgbClr val="E943BC"/>
    <a:srgbClr val="DE16E6"/>
    <a:srgbClr val="C721DB"/>
    <a:srgbClr val="D7E8EB"/>
    <a:srgbClr val="396A73"/>
    <a:srgbClr val="00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130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-635"/>
            <a:ext cx="12203430" cy="69088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18474" t="3234" r="14696" b="6667"/>
          <a:stretch>
            <a:fillRect/>
          </a:stretch>
        </p:blipFill>
        <p:spPr>
          <a:xfrm>
            <a:off x="142875" y="0"/>
            <a:ext cx="760095" cy="9569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文本框 2"/>
          <p:cNvSpPr txBox="1"/>
          <p:nvPr/>
        </p:nvSpPr>
        <p:spPr>
          <a:xfrm>
            <a:off x="5391150" y="1075690"/>
            <a:ext cx="6657975" cy="528510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pPr lvl="0" algn="ctr" fontAlgn="auto">
              <a:lnSpc>
                <a:spcPts val="42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zh-CN" sz="4200" b="1" u="sng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Content</a:t>
            </a:r>
            <a:endParaRPr lang="en-US" altLang="zh-CN" sz="4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sym typeface="+mn-ea"/>
            </a:endParaRPr>
          </a:p>
          <a:p>
            <a:pPr lvl="0" algn="just" fontAlgn="auto">
              <a:lnSpc>
                <a:spcPts val="3500"/>
              </a:lnSpc>
              <a:buClrTx/>
              <a:buSzTx/>
              <a:buFontTx/>
              <a:buNone/>
            </a:pP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Beginning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lvl="0" algn="just" fontAlgn="auto">
              <a:lnSpc>
                <a:spcPts val="3500"/>
              </a:lnSpc>
              <a:buClrTx/>
              <a:buSzTx/>
              <a:buFontTx/>
              <a:buNone/>
            </a:pP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lvl="0" algn="just" fontAlgn="auto">
              <a:lnSpc>
                <a:spcPts val="3500"/>
              </a:lnSpc>
              <a:buClrTx/>
              <a:buSzTx/>
              <a:buFontTx/>
              <a:buNone/>
            </a:pP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lvl="0" algn="just" fontAlgn="auto">
              <a:lnSpc>
                <a:spcPts val="3500"/>
              </a:lnSpc>
              <a:buClrTx/>
              <a:buSzTx/>
              <a:buFontTx/>
              <a:buNone/>
            </a:pP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lvl="0" algn="just" fontAlgn="auto">
              <a:lnSpc>
                <a:spcPts val="3500"/>
              </a:lnSpc>
              <a:buClrTx/>
              <a:buSzTx/>
              <a:buFontTx/>
              <a:buNone/>
            </a:pP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Application      Body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lvl="0" algn="just" fontAlgn="auto">
              <a:lnSpc>
                <a:spcPts val="3500"/>
              </a:lnSpc>
              <a:buClrTx/>
              <a:buSzTx/>
              <a:buFontTx/>
              <a:buNone/>
            </a:pP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(cover)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lvl="0" algn="just" fontAlgn="auto">
              <a:lnSpc>
                <a:spcPts val="3500"/>
              </a:lnSpc>
              <a:buClrTx/>
              <a:buSzTx/>
              <a:buFontTx/>
              <a:buNone/>
            </a:pP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letter 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lvl="0" algn="just" fontAlgn="auto">
              <a:lnSpc>
                <a:spcPts val="3500"/>
              </a:lnSpc>
              <a:buClrTx/>
              <a:buSzTx/>
              <a:buFontTx/>
              <a:buNone/>
            </a:pP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lvl="0" algn="just" fontAlgn="auto">
              <a:lnSpc>
                <a:spcPts val="3500"/>
              </a:lnSpc>
              <a:buClrTx/>
              <a:buSzTx/>
              <a:buFontTx/>
              <a:buNone/>
            </a:pP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lvl="0" algn="just" fontAlgn="auto">
              <a:lnSpc>
                <a:spcPts val="4200"/>
              </a:lnSpc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                   Ending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918210" y="759460"/>
            <a:ext cx="3098800" cy="6985"/>
          </a:xfrm>
          <a:prstGeom prst="line">
            <a:avLst/>
          </a:prstGeom>
          <a:ln w="63500" cmpd="sng">
            <a:solidFill>
              <a:srgbClr val="7A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3280" y="-63500"/>
            <a:ext cx="5562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72A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Assignment</a:t>
            </a:r>
            <a:endParaRPr lang="en-US" altLang="zh-CN" sz="4800" b="1">
              <a:solidFill>
                <a:srgbClr val="72A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</a:endParaRPr>
          </a:p>
        </p:txBody>
      </p:sp>
      <p:sp>
        <p:nvSpPr>
          <p:cNvPr id="6" name="左中括号 5"/>
          <p:cNvSpPr/>
          <p:nvPr/>
        </p:nvSpPr>
        <p:spPr>
          <a:xfrm>
            <a:off x="7214235" y="1924685"/>
            <a:ext cx="372110" cy="411353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7217410" y="3776345"/>
            <a:ext cx="368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中括号 7"/>
          <p:cNvSpPr/>
          <p:nvPr/>
        </p:nvSpPr>
        <p:spPr>
          <a:xfrm>
            <a:off x="8457565" y="2265680"/>
            <a:ext cx="669925" cy="345757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180830" y="2009140"/>
            <a:ext cx="854075" cy="4756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pPr lvl="0" algn="l">
              <a:lnSpc>
                <a:spcPts val="3000"/>
              </a:lnSpc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sym typeface="+mn-ea"/>
              </a:rPr>
              <a:t> skill</a:t>
            </a:r>
            <a:endParaRPr lang="en-US" altLang="zh-CN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80830" y="5285105"/>
            <a:ext cx="2171700" cy="8604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800">
                <a:solidFill>
                  <a:srgbClr val="C00000"/>
                </a:solidFill>
                <a:sym typeface="+mn-ea"/>
              </a:rPr>
              <a:t>what the job means to you </a:t>
            </a:r>
            <a:endParaRPr lang="en-US" altLang="zh-CN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78290" y="3417570"/>
            <a:ext cx="2012315" cy="8604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800">
                <a:solidFill>
                  <a:srgbClr val="C00000"/>
                </a:solidFill>
                <a:sym typeface="+mn-ea"/>
              </a:rPr>
              <a:t>personality and attitude</a:t>
            </a:r>
            <a:endParaRPr lang="en-US" altLang="zh-CN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80830" y="4535170"/>
            <a:ext cx="1532255" cy="4756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p>
            <a:pPr lvl="0" algn="l">
              <a:lnSpc>
                <a:spcPts val="3000"/>
              </a:lnSpc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sym typeface="+mn-ea"/>
              </a:rPr>
              <a:t>speciality</a:t>
            </a:r>
            <a:endParaRPr lang="en-US" altLang="zh-CN" sz="2800">
              <a:solidFill>
                <a:srgbClr val="C0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63050" y="2726690"/>
            <a:ext cx="1769745" cy="4756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800">
                <a:solidFill>
                  <a:srgbClr val="C00000"/>
                </a:solidFill>
                <a:sym typeface="+mn-ea"/>
              </a:rPr>
              <a:t>experience</a:t>
            </a:r>
            <a:endParaRPr lang="en-US" altLang="zh-CN" sz="2800">
              <a:solidFill>
                <a:srgbClr val="C00000"/>
              </a:solidFill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463280" y="2913380"/>
            <a:ext cx="629920" cy="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l="2084" t="2181" r="1557" b="2037"/>
          <a:stretch>
            <a:fillRect/>
          </a:stretch>
        </p:blipFill>
        <p:spPr>
          <a:xfrm>
            <a:off x="274320" y="946150"/>
            <a:ext cx="4990465" cy="560578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8456930" y="3822700"/>
            <a:ext cx="629920" cy="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474710" y="4738370"/>
            <a:ext cx="629920" cy="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73050" y="929640"/>
            <a:ext cx="198120" cy="341503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105400" y="948055"/>
            <a:ext cx="160020" cy="3415030"/>
          </a:xfrm>
          <a:prstGeom prst="rect">
            <a:avLst/>
          </a:prstGeom>
          <a:solidFill>
            <a:srgbClr val="EDEAED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73050" y="929640"/>
            <a:ext cx="4990465" cy="566991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pPr algn="just" fontAlgn="auto">
              <a:lnSpc>
                <a:spcPts val="3900"/>
              </a:lnSpc>
            </a:pPr>
            <a:r>
              <a:rPr lang="zh-CN" altLang="en-US" sz="2000"/>
              <a:t>（2019 全国I卷）</a:t>
            </a:r>
            <a:endParaRPr lang="zh-CN" altLang="en-US" sz="2000"/>
          </a:p>
          <a:p>
            <a:pPr algn="just" fontAlgn="auto">
              <a:lnSpc>
                <a:spcPts val="3600"/>
              </a:lnSpc>
            </a:pPr>
            <a:r>
              <a:rPr lang="zh-CN" altLang="en-US" sz="2000"/>
              <a:t>    假定你是李华，暑假在伦敦学习，得知当地美术馆要举办中国画展览。请写一封信申请当志愿者。内容包括：  </a:t>
            </a:r>
            <a:endParaRPr lang="zh-CN" altLang="en-US" sz="2000"/>
          </a:p>
          <a:p>
            <a:pPr algn="just" fontAlgn="auto">
              <a:lnSpc>
                <a:spcPts val="3600"/>
              </a:lnSpc>
            </a:pPr>
            <a:r>
              <a:rPr lang="zh-CN" altLang="en-US" sz="2000"/>
              <a:t>      1.</a:t>
            </a:r>
            <a:r>
              <a:rPr lang="en-US" altLang="zh-CN" sz="2000"/>
              <a:t> </a:t>
            </a:r>
            <a:r>
              <a:rPr lang="zh-CN" altLang="en-US" sz="2000"/>
              <a:t>写信目的；</a:t>
            </a:r>
            <a:endParaRPr lang="zh-CN" altLang="en-US" sz="2000"/>
          </a:p>
          <a:p>
            <a:pPr algn="just" fontAlgn="auto">
              <a:lnSpc>
                <a:spcPts val="3600"/>
              </a:lnSpc>
            </a:pPr>
            <a:r>
              <a:rPr lang="zh-CN" altLang="en-US" sz="2000"/>
              <a:t>      2. 个人优势；</a:t>
            </a:r>
            <a:endParaRPr lang="zh-CN" altLang="en-US" sz="2000"/>
          </a:p>
          <a:p>
            <a:pPr algn="just" fontAlgn="auto">
              <a:lnSpc>
                <a:spcPts val="3600"/>
              </a:lnSpc>
            </a:pPr>
            <a:r>
              <a:rPr lang="zh-CN" altLang="en-US" sz="2000"/>
              <a:t>      3. 能做的事情</a:t>
            </a:r>
            <a:endParaRPr lang="zh-CN" altLang="en-US" sz="2000"/>
          </a:p>
          <a:p>
            <a:pPr algn="just" fontAlgn="auto">
              <a:lnSpc>
                <a:spcPts val="3600"/>
              </a:lnSpc>
            </a:pPr>
            <a:r>
              <a:rPr lang="zh-CN" altLang="en-US" sz="2000"/>
              <a:t>注意：1.词数100左右； </a:t>
            </a:r>
            <a:endParaRPr lang="zh-CN" altLang="en-US" sz="2000"/>
          </a:p>
          <a:p>
            <a:pPr algn="just" fontAlgn="auto">
              <a:lnSpc>
                <a:spcPts val="3600"/>
              </a:lnSpc>
            </a:pPr>
            <a:r>
              <a:rPr lang="zh-CN" altLang="en-US" sz="2000"/>
              <a:t>       </a:t>
            </a:r>
            <a:r>
              <a:rPr lang="en-US" altLang="zh-CN" sz="2000"/>
              <a:t>      </a:t>
            </a:r>
            <a:r>
              <a:rPr lang="zh-CN" altLang="en-US" sz="2000"/>
              <a:t>2.可适当增加细节，以使行文连贯。</a:t>
            </a:r>
            <a:endParaRPr lang="zh-CN" altLang="en-US" sz="2000"/>
          </a:p>
          <a:p>
            <a:pPr algn="just" fontAlgn="auto">
              <a:lnSpc>
                <a:spcPts val="3900"/>
              </a:lnSpc>
            </a:pPr>
            <a:endParaRPr lang="zh-CN" altLang="en-US" sz="2000"/>
          </a:p>
          <a:p>
            <a:pPr algn="just" fontAlgn="auto">
              <a:lnSpc>
                <a:spcPts val="3000"/>
              </a:lnSpc>
            </a:pPr>
            <a:endParaRPr lang="zh-CN" altLang="en-US" sz="2000"/>
          </a:p>
          <a:p>
            <a:pPr algn="just" fontAlgn="auto">
              <a:lnSpc>
                <a:spcPts val="3900"/>
              </a:lnSpc>
            </a:pPr>
            <a:endParaRPr lang="zh-CN" altLang="en-US" sz="2000"/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  <p:bldP spid="9" grpId="0" bldLvl="0" animBg="1"/>
      <p:bldP spid="15" grpId="0" bldLvl="0" animBg="1"/>
      <p:bldP spid="13" grpId="0" bldLvl="0" animBg="1"/>
      <p:bldP spid="14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130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-635"/>
            <a:ext cx="12203430" cy="69088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18474" t="3234" r="14696" b="6667"/>
          <a:stretch>
            <a:fillRect/>
          </a:stretch>
        </p:blipFill>
        <p:spPr>
          <a:xfrm>
            <a:off x="142875" y="0"/>
            <a:ext cx="760095" cy="9569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文本框 2"/>
          <p:cNvSpPr txBox="1"/>
          <p:nvPr/>
        </p:nvSpPr>
        <p:spPr>
          <a:xfrm>
            <a:off x="843280" y="887095"/>
            <a:ext cx="10800715" cy="601599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pPr lvl="0" algn="ctr" fontAlgn="auto">
              <a:lnSpc>
                <a:spcPts val="3300"/>
              </a:lnSpc>
              <a:buClrTx/>
              <a:buSzTx/>
              <a:buFontTx/>
              <a:buNone/>
            </a:pPr>
            <a:r>
              <a:rPr lang="zh-CN" altLang="en-US" sz="2000">
                <a:sym typeface="+mn-ea"/>
              </a:rPr>
              <a:t>（2019 全国I卷）</a:t>
            </a:r>
            <a:endParaRPr lang="zh-CN" altLang="en-US" sz="2000">
              <a:sym typeface="+mn-ea"/>
            </a:endParaRPr>
          </a:p>
          <a:p>
            <a:pPr lvl="0" algn="just" fontAlgn="auto">
              <a:lnSpc>
                <a:spcPts val="3300"/>
              </a:lnSpc>
              <a:buClrTx/>
              <a:buSzTx/>
              <a:buFontTx/>
              <a:buNone/>
            </a:pPr>
            <a:r>
              <a:rPr lang="zh-CN" altLang="en-US" sz="2200">
                <a:sym typeface="+mn-ea"/>
              </a:rPr>
              <a:t>Dear Sir/Madam,</a:t>
            </a:r>
            <a:endParaRPr lang="zh-CN" altLang="en-US" sz="2200">
              <a:sym typeface="+mn-ea"/>
            </a:endParaRPr>
          </a:p>
          <a:p>
            <a:pPr lvl="0" algn="just" defTabSz="914400" fontAlgn="auto">
              <a:lnSpc>
                <a:spcPts val="3300"/>
              </a:lnSpc>
              <a:buClrTx/>
              <a:buSzTx/>
              <a:buFontTx/>
              <a:buNone/>
              <a:tabLst>
                <a:tab pos="2775585" algn="l"/>
              </a:tabLst>
            </a:pPr>
            <a:r>
              <a:rPr lang="zh-CN" altLang="en-US" sz="2200">
                <a:sym typeface="+mn-ea"/>
              </a:rPr>
              <a:t>I'm Li Hua, </a:t>
            </a:r>
            <a:r>
              <a:rPr lang="en-US" altLang="zh-CN" sz="2200">
                <a:solidFill>
                  <a:srgbClr val="00B0F0"/>
                </a:solidFill>
                <a:sym typeface="+mn-ea"/>
              </a:rPr>
              <a:t>(</a:t>
            </a:r>
            <a:r>
              <a:rPr lang="zh-CN" altLang="en-US" sz="2200">
                <a:solidFill>
                  <a:srgbClr val="00B0F0"/>
                </a:solidFill>
                <a:sym typeface="+mn-ea"/>
              </a:rPr>
              <a:t>an outgoing boy,</a:t>
            </a:r>
            <a:r>
              <a:rPr lang="en-US" altLang="zh-CN" sz="2200">
                <a:solidFill>
                  <a:srgbClr val="00B0F0"/>
                </a:solidFill>
                <a:sym typeface="+mn-ea"/>
              </a:rPr>
              <a:t>) </a:t>
            </a:r>
            <a:r>
              <a:rPr lang="en-US" altLang="zh-CN" sz="2200">
                <a:sym typeface="+mn-ea"/>
              </a:rPr>
              <a:t>taking a summer course</a:t>
            </a:r>
            <a:r>
              <a:rPr lang="zh-CN" altLang="en-US" sz="2200">
                <a:sym typeface="+mn-ea"/>
              </a:rPr>
              <a:t> in London</a:t>
            </a:r>
            <a:r>
              <a:rPr lang="en-US" altLang="zh-CN" sz="2200">
                <a:sym typeface="+mn-ea"/>
              </a:rPr>
              <a:t> now</a:t>
            </a:r>
            <a:r>
              <a:rPr lang="zh-CN" altLang="en-US" sz="2200">
                <a:sym typeface="+mn-ea"/>
              </a:rPr>
              <a:t>. </a:t>
            </a:r>
            <a:r>
              <a:rPr lang="en-US" altLang="zh-CN" sz="2200">
                <a:sym typeface="+mn-ea"/>
              </a:rPr>
              <a:t>Knowing </a:t>
            </a:r>
            <a:r>
              <a:rPr lang="zh-CN" altLang="en-US" sz="2200">
                <a:sym typeface="+mn-ea"/>
              </a:rPr>
              <a:t>a Chinese Painting Exhibition will be held in th</a:t>
            </a:r>
            <a:r>
              <a:rPr lang="en-US" altLang="zh-CN" sz="2200">
                <a:sym typeface="+mn-ea"/>
              </a:rPr>
              <a:t>e</a:t>
            </a:r>
            <a:r>
              <a:rPr lang="zh-CN" altLang="en-US" sz="2200">
                <a:sym typeface="+mn-ea"/>
              </a:rPr>
              <a:t> local </a:t>
            </a:r>
            <a:r>
              <a:rPr lang="en-US" altLang="zh-CN" sz="2200">
                <a:sym typeface="+mn-ea"/>
              </a:rPr>
              <a:t>art museum, </a:t>
            </a:r>
            <a:r>
              <a:rPr lang="zh-CN" altLang="en-US" sz="2200">
                <a:sym typeface="+mn-ea"/>
              </a:rPr>
              <a:t>I am writing to apply to be a volunteer</a:t>
            </a:r>
            <a:r>
              <a:rPr lang="en-US" altLang="zh-CN" sz="2200">
                <a:sym typeface="+mn-ea"/>
              </a:rPr>
              <a:t>. </a:t>
            </a:r>
            <a:endParaRPr lang="en-US" altLang="zh-CN" sz="2200">
              <a:sym typeface="+mn-ea"/>
            </a:endParaRPr>
          </a:p>
          <a:p>
            <a:pPr lvl="0" algn="just" fontAlgn="auto">
              <a:lnSpc>
                <a:spcPts val="3300"/>
              </a:lnSpc>
              <a:buClrTx/>
              <a:buSzTx/>
              <a:buFontTx/>
              <a:buNone/>
            </a:pPr>
            <a:r>
              <a:rPr lang="en-US" altLang="zh-CN" sz="2200">
                <a:sym typeface="+mn-ea"/>
              </a:rPr>
              <a:t>I firmly believe I am competent for this job. </a:t>
            </a:r>
            <a:r>
              <a:rPr lang="zh-CN" altLang="en-US" sz="2200">
                <a:sym typeface="+mn-ea"/>
              </a:rPr>
              <a:t>First of all, </a:t>
            </a:r>
            <a:r>
              <a:rPr lang="en-US" altLang="zh-CN" sz="2200">
                <a:solidFill>
                  <a:srgbClr val="00B0F0"/>
                </a:solidFill>
                <a:sym typeface="+mn-ea"/>
              </a:rPr>
              <a:t>(</a:t>
            </a:r>
            <a:r>
              <a:rPr lang="zh-CN" altLang="en-US" sz="2200">
                <a:solidFill>
                  <a:srgbClr val="00B0F0"/>
                </a:solidFill>
                <a:sym typeface="+mn-ea"/>
              </a:rPr>
              <a:t>having lived in China for sixteen years and having learnt English since </a:t>
            </a:r>
            <a:r>
              <a:rPr lang="en-US" altLang="zh-CN" sz="2200">
                <a:solidFill>
                  <a:srgbClr val="00B0F0"/>
                </a:solidFill>
                <a:sym typeface="+mn-ea"/>
              </a:rPr>
              <a:t>childhood</a:t>
            </a:r>
            <a:r>
              <a:rPr lang="zh-CN" altLang="en-US" sz="2200">
                <a:solidFill>
                  <a:srgbClr val="00B0F0"/>
                </a:solidFill>
                <a:sym typeface="+mn-ea"/>
              </a:rPr>
              <a:t>,</a:t>
            </a:r>
            <a:r>
              <a:rPr lang="en-US" altLang="zh-CN" sz="2200">
                <a:solidFill>
                  <a:srgbClr val="00B0F0"/>
                </a:solidFill>
                <a:sym typeface="+mn-ea"/>
              </a:rPr>
              <a:t>)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I </a:t>
            </a:r>
            <a:r>
              <a:rPr lang="en-US" altLang="zh-CN" sz="2200">
                <a:sym typeface="+mn-ea"/>
              </a:rPr>
              <a:t>am fluent in both Chinese and </a:t>
            </a:r>
            <a:r>
              <a:rPr lang="zh-CN" altLang="en-US" sz="2200">
                <a:sym typeface="+mn-ea"/>
              </a:rPr>
              <a:t>English, which is </a:t>
            </a:r>
            <a:r>
              <a:rPr lang="en-US" altLang="zh-CN" sz="2200">
                <a:sym typeface="+mn-ea"/>
              </a:rPr>
              <a:t>of great benefit to</a:t>
            </a:r>
            <a:r>
              <a:rPr lang="zh-CN" altLang="en-US" sz="2200">
                <a:sym typeface="+mn-ea"/>
              </a:rPr>
              <a:t> introduc</a:t>
            </a:r>
            <a:r>
              <a:rPr lang="en-US" altLang="zh-CN" sz="2200">
                <a:sym typeface="+mn-ea"/>
              </a:rPr>
              <a:t>e</a:t>
            </a:r>
            <a:r>
              <a:rPr lang="zh-CN" altLang="en-US" sz="2200">
                <a:sym typeface="+mn-ea"/>
              </a:rPr>
              <a:t> Chinese paintings. </a:t>
            </a:r>
            <a:r>
              <a:rPr lang="en-US" altLang="zh-CN" sz="2200">
                <a:sym typeface="+mn-ea"/>
              </a:rPr>
              <a:t>My </a:t>
            </a:r>
            <a:r>
              <a:rPr lang="zh-CN" altLang="en-US" sz="2200">
                <a:sym typeface="+mn-ea"/>
              </a:rPr>
              <a:t>good knowledge of Chinese painting culture</a:t>
            </a:r>
            <a:r>
              <a:rPr lang="en-US" altLang="zh-CN" sz="2200">
                <a:sym typeface="+mn-ea"/>
              </a:rPr>
              <a:t> will surely help </a:t>
            </a:r>
            <a:r>
              <a:rPr lang="zh-CN" altLang="en-US" sz="2200">
                <a:sym typeface="+mn-ea"/>
              </a:rPr>
              <a:t>foreigners and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locals to </a:t>
            </a:r>
            <a:r>
              <a:rPr lang="en-US" altLang="zh-CN" sz="2200">
                <a:sym typeface="+mn-ea"/>
              </a:rPr>
              <a:t>get deep insight into</a:t>
            </a:r>
            <a:r>
              <a:rPr lang="zh-CN" altLang="en-US" sz="2200">
                <a:sym typeface="+mn-ea"/>
              </a:rPr>
              <a:t> it. </a:t>
            </a:r>
            <a:r>
              <a:rPr lang="en-US" altLang="zh-CN" sz="2200">
                <a:sym typeface="+mn-ea"/>
              </a:rPr>
              <a:t>Additionally, my perfect </a:t>
            </a:r>
            <a:r>
              <a:rPr lang="zh-CN" altLang="en-US" sz="2200">
                <a:sym typeface="+mn-ea"/>
              </a:rPr>
              <a:t>introduction </a:t>
            </a:r>
            <a:r>
              <a:rPr lang="en-US" altLang="zh-CN" sz="2200">
                <a:sym typeface="+mn-ea"/>
              </a:rPr>
              <a:t>of Chinese culture is sure to promote the cultural exchange </a:t>
            </a:r>
            <a:r>
              <a:rPr lang="en-US" altLang="zh-CN" sz="2200">
                <a:solidFill>
                  <a:srgbClr val="00B0F0"/>
                </a:solidFill>
                <a:sym typeface="+mn-ea"/>
              </a:rPr>
              <a:t>(and </a:t>
            </a:r>
            <a:r>
              <a:rPr lang="zh-CN" altLang="en-US" sz="2200">
                <a:solidFill>
                  <a:srgbClr val="00B0F0"/>
                </a:solidFill>
                <a:sym typeface="+mn-ea"/>
              </a:rPr>
              <a:t>strengthen the friendship</a:t>
            </a:r>
            <a:r>
              <a:rPr lang="en-US" altLang="zh-CN" sz="2200">
                <a:solidFill>
                  <a:srgbClr val="00B0F0"/>
                </a:solidFill>
                <a:sym typeface="+mn-ea"/>
              </a:rPr>
              <a:t>)</a:t>
            </a:r>
            <a:r>
              <a:rPr lang="zh-CN" altLang="en-US" sz="2200">
                <a:solidFill>
                  <a:srgbClr val="00B0F0"/>
                </a:solidFill>
                <a:sym typeface="+mn-ea"/>
              </a:rPr>
              <a:t> </a:t>
            </a:r>
            <a:r>
              <a:rPr lang="zh-CN" altLang="en-US" sz="2200">
                <a:sym typeface="+mn-ea"/>
              </a:rPr>
              <a:t>between China and England. </a:t>
            </a:r>
            <a:endParaRPr lang="zh-CN" altLang="en-US" sz="2200">
              <a:sym typeface="+mn-ea"/>
            </a:endParaRPr>
          </a:p>
          <a:p>
            <a:pPr lvl="0" algn="just" fontAlgn="auto">
              <a:lnSpc>
                <a:spcPts val="3300"/>
              </a:lnSpc>
              <a:buClrTx/>
              <a:buSzTx/>
              <a:buFontTx/>
              <a:buNone/>
            </a:pPr>
            <a:r>
              <a:rPr lang="zh-CN" altLang="en-US" sz="2200">
                <a:sym typeface="+mn-ea"/>
              </a:rPr>
              <a:t>I would appreciate it if you could take my application into consideration.</a:t>
            </a:r>
            <a:endParaRPr lang="zh-CN" altLang="en-US" sz="2200">
              <a:sym typeface="+mn-ea"/>
            </a:endParaRPr>
          </a:p>
          <a:p>
            <a:pPr lvl="0" algn="just" fontAlgn="auto">
              <a:lnSpc>
                <a:spcPts val="3300"/>
              </a:lnSpc>
              <a:buClrTx/>
              <a:buSzTx/>
              <a:buFontTx/>
              <a:buNone/>
            </a:pPr>
            <a:r>
              <a:rPr lang="zh-CN" altLang="en-US" sz="2000">
                <a:sym typeface="+mn-ea"/>
              </a:rPr>
              <a:t> Yours,</a:t>
            </a:r>
            <a:endParaRPr lang="zh-CN" altLang="en-US" sz="2000">
              <a:sym typeface="+mn-ea"/>
            </a:endParaRPr>
          </a:p>
          <a:p>
            <a:pPr lvl="0" algn="just" fontAlgn="auto">
              <a:lnSpc>
                <a:spcPts val="3300"/>
              </a:lnSpc>
              <a:buClrTx/>
              <a:buSzTx/>
              <a:buFontTx/>
              <a:buNone/>
            </a:pPr>
            <a:r>
              <a:rPr lang="zh-CN" altLang="en-US" sz="2000">
                <a:sym typeface="+mn-ea"/>
              </a:rPr>
              <a:t> Li Hua</a:t>
            </a:r>
            <a:endParaRPr lang="zh-CN" altLang="en-US" sz="2000"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47420" y="759460"/>
            <a:ext cx="1892935" cy="1905"/>
          </a:xfrm>
          <a:prstGeom prst="line">
            <a:avLst/>
          </a:prstGeom>
          <a:ln w="63500" cmpd="sng">
            <a:solidFill>
              <a:srgbClr val="7A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3280" y="-70485"/>
            <a:ext cx="5562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72A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rPr>
              <a:t>Sample</a:t>
            </a:r>
            <a:endParaRPr lang="en-US" altLang="zh-CN" sz="4800" b="1">
              <a:solidFill>
                <a:srgbClr val="72A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charset="0"/>
              <a:cs typeface="Candara" panose="020E050203030302020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130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-635"/>
            <a:ext cx="12203430" cy="69088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93925" y="1657985"/>
            <a:ext cx="8946515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10800" b="1">
                <a:solidFill>
                  <a:srgbClr val="72AEB9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charset="0"/>
                <a:cs typeface="Arial Black" panose="020B0A04020102020204" charset="0"/>
              </a:rPr>
              <a:t>Thank you</a:t>
            </a:r>
            <a:endParaRPr lang="en-US" altLang="zh-CN" sz="10800" b="1">
              <a:solidFill>
                <a:srgbClr val="72AEB9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-7620" y="-14605"/>
            <a:ext cx="12198985" cy="7074535"/>
            <a:chOff x="-12" y="-23"/>
            <a:chExt cx="19211" cy="1114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40" b="15175"/>
            <a:stretch>
              <a:fillRect/>
            </a:stretch>
          </p:blipFill>
          <p:spPr>
            <a:xfrm>
              <a:off x="1" y="-23"/>
              <a:ext cx="19199" cy="839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-12" y="6313"/>
              <a:ext cx="19198" cy="4506"/>
            </a:xfrm>
            <a:prstGeom prst="rect">
              <a:avLst/>
            </a:prstGeom>
            <a:solidFill>
              <a:srgbClr val="72AEB9"/>
            </a:solidFill>
          </p:spPr>
          <p:txBody>
            <a:bodyPr wrap="square" rtlCol="0">
              <a:spAutoFit/>
            </a:bodyPr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80000">
              <a:off x="6626" y="4831"/>
              <a:ext cx="4857" cy="571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60000">
              <a:off x="959" y="4912"/>
              <a:ext cx="4552" cy="62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7" y="5741"/>
              <a:ext cx="5764" cy="5059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 rot="20220000">
              <a:off x="8637" y="9223"/>
              <a:ext cx="2598" cy="749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none">
              <a:spAutoFit/>
            </a:bodyPr>
            <a:p>
              <a:pPr lvl="0" algn="ctr">
                <a:defRPr>
                  <a:uFillTx/>
                </a:defRPr>
              </a:pPr>
              <a:r>
                <a:rPr lang="en-US" altLang="zh-CN" sz="2500" b="1">
                  <a:solidFill>
                    <a:srgbClr val="FF0000"/>
                  </a:solidFill>
                  <a:latin typeface="Verdana" panose="020B0604030504040204" charset="0"/>
                  <a:cs typeface="Verdana" panose="020B0604030504040204" charset="0"/>
                  <a:sym typeface="+mn-lt"/>
                </a:rPr>
                <a:t>RESUME</a:t>
              </a:r>
              <a:endParaRPr lang="en-US" altLang="zh-CN" sz="2500" b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 panose="020B0604030504040204" charset="0"/>
                <a:cs typeface="Verdana" panose="020B0604030504040204" charset="0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06170" y="4428490"/>
            <a:ext cx="994537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8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Unit 5 Using Language</a:t>
            </a:r>
            <a:endParaRPr lang="en-US" altLang="zh-CN" sz="8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2195" y="2979420"/>
            <a:ext cx="9879330" cy="10147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rgbClr val="72AEB9"/>
                </a:solidFill>
                <a:latin typeface="Segoe Print" panose="02000600000000000000" charset="0"/>
                <a:cs typeface="Segoe Print" panose="02000600000000000000" charset="0"/>
              </a:rPr>
              <a:t> Apply for a summer job</a:t>
            </a:r>
            <a:endParaRPr lang="en-US" altLang="zh-CN" sz="6000" b="1">
              <a:solidFill>
                <a:srgbClr val="72AEB9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3745230"/>
            <a:ext cx="12190730" cy="3112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0" y="0"/>
            <a:ext cx="12203430" cy="77419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020" y="5077460"/>
            <a:ext cx="3061970" cy="16668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25" y="2975610"/>
            <a:ext cx="3235960" cy="17119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b="17328"/>
          <a:stretch>
            <a:fillRect/>
          </a:stretch>
        </p:blipFill>
        <p:spPr>
          <a:xfrm>
            <a:off x="8752205" y="915035"/>
            <a:ext cx="3175000" cy="160909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8" name="组合 7"/>
          <p:cNvGrpSpPr/>
          <p:nvPr/>
        </p:nvGrpSpPr>
        <p:grpSpPr>
          <a:xfrm>
            <a:off x="100330" y="-130810"/>
            <a:ext cx="3115310" cy="918845"/>
            <a:chOff x="158" y="-206"/>
            <a:chExt cx="4906" cy="1447"/>
          </a:xfrm>
        </p:grpSpPr>
        <p:sp>
          <p:nvSpPr>
            <p:cNvPr id="15" name="任意多边形 14"/>
            <p:cNvSpPr/>
            <p:nvPr/>
          </p:nvSpPr>
          <p:spPr>
            <a:xfrm>
              <a:off x="158" y="147"/>
              <a:ext cx="1253" cy="1094"/>
            </a:xfrm>
            <a:custGeom>
              <a:avLst/>
              <a:gdLst>
                <a:gd name="connsiteX0" fmla="*/ 0 w 4612"/>
                <a:gd name="connsiteY0" fmla="*/ 0 h 3047"/>
                <a:gd name="connsiteX1" fmla="*/ 4125 w 4612"/>
                <a:gd name="connsiteY1" fmla="*/ 0 h 3047"/>
                <a:gd name="connsiteX2" fmla="*/ 4612 w 4612"/>
                <a:gd name="connsiteY2" fmla="*/ 1524 h 3047"/>
                <a:gd name="connsiteX3" fmla="*/ 4125 w 4612"/>
                <a:gd name="connsiteY3" fmla="*/ 3047 h 3047"/>
                <a:gd name="connsiteX4" fmla="*/ 0 w 4612"/>
                <a:gd name="connsiteY4" fmla="*/ 3047 h 3047"/>
                <a:gd name="connsiteX5" fmla="*/ 12 w 4612"/>
                <a:gd name="connsiteY5" fmla="*/ 1548 h 3047"/>
                <a:gd name="connsiteX6" fmla="*/ 0 w 4612"/>
                <a:gd name="connsiteY6" fmla="*/ 0 h 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2" h="3047">
                  <a:moveTo>
                    <a:pt x="0" y="0"/>
                  </a:moveTo>
                  <a:lnTo>
                    <a:pt x="4125" y="0"/>
                  </a:lnTo>
                  <a:lnTo>
                    <a:pt x="4612" y="1524"/>
                  </a:lnTo>
                  <a:lnTo>
                    <a:pt x="4125" y="3047"/>
                  </a:lnTo>
                  <a:lnTo>
                    <a:pt x="0" y="3047"/>
                  </a:lnTo>
                  <a:lnTo>
                    <a:pt x="12" y="15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600" y="-206"/>
              <a:ext cx="3447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solidFill>
                    <a:srgbClr val="72AE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Lead in</a:t>
              </a:r>
              <a:r>
                <a:rPr lang="en-US" altLang="zh-CN" sz="4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 </a:t>
              </a:r>
              <a:endPara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1456" y="977"/>
              <a:ext cx="3608" cy="14"/>
            </a:xfrm>
            <a:prstGeom prst="line">
              <a:avLst/>
            </a:prstGeom>
            <a:ln w="63500" cmpd="sng">
              <a:solidFill>
                <a:srgbClr val="7A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5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3355" y="915035"/>
            <a:ext cx="4310380" cy="5516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195580" y="3016885"/>
            <a:ext cx="420497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b="1">
                <a:solidFill>
                  <a:srgbClr val="006B8A"/>
                </a:solidFill>
                <a:latin typeface="Candara" panose="020E0502030303020204" charset="0"/>
                <a:ea typeface="宋体" panose="02010600030101010101" pitchFamily="2" charset="-122"/>
                <a:cs typeface="Candara" panose="020E0502030303020204" charset="0"/>
              </a:rPr>
              <a:t>Have you ever applied for a summer job?</a:t>
            </a:r>
            <a:endParaRPr lang="en-US" altLang="zh-CN" sz="3200" b="1">
              <a:solidFill>
                <a:srgbClr val="006B8A"/>
              </a:solidFill>
              <a:latin typeface="Candara" panose="020E0502030303020204" charset="0"/>
              <a:ea typeface="宋体" panose="02010600030101010101" pitchFamily="2" charset="-122"/>
              <a:cs typeface="Candara" panose="020E050203030302020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16890" y="4088765"/>
            <a:ext cx="3707130" cy="4445"/>
          </a:xfrm>
          <a:prstGeom prst="line">
            <a:avLst/>
          </a:prstGeom>
          <a:ln w="28575">
            <a:solidFill>
              <a:srgbClr val="F78F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777740" y="234315"/>
            <a:ext cx="3326130" cy="732155"/>
          </a:xfrm>
          <a:prstGeom prst="rect">
            <a:avLst/>
          </a:prstGeom>
          <a:solidFill>
            <a:srgbClr val="D7E8EB"/>
          </a:solidFill>
          <a:ln w="28575" cmpd="sng">
            <a:noFill/>
            <a:prstDash val="sysDash"/>
          </a:ln>
        </p:spPr>
        <p:txBody>
          <a:bodyPr wrap="square" anchor="t" anchorCtr="0">
            <a:spAutoFit/>
          </a:bodyPr>
          <a:p>
            <a:pPr algn="ctr" fontAlgn="auto">
              <a:lnSpc>
                <a:spcPts val="2500"/>
              </a:lnSpc>
            </a:pPr>
            <a:r>
              <a:rPr lang="en-US" altLang="zh-CN" sz="2500" b="1">
                <a:solidFill>
                  <a:srgbClr val="006B8A"/>
                </a:solidFill>
                <a:latin typeface="Candara" panose="020E0502030303020204" charset="0"/>
                <a:ea typeface="宋体" panose="02010600030101010101" pitchFamily="2" charset="-122"/>
                <a:cs typeface="Candara" panose="020E0502030303020204" charset="0"/>
              </a:rPr>
              <a:t>search for recruitment information</a:t>
            </a:r>
            <a:endParaRPr lang="en-US" altLang="zh-CN" sz="2500" b="1">
              <a:solidFill>
                <a:srgbClr val="006B8A"/>
              </a:solidFill>
              <a:latin typeface="Candara" panose="020E0502030303020204" charset="0"/>
              <a:ea typeface="宋体" panose="02010600030101010101" pitchFamily="2" charset="-122"/>
              <a:cs typeface="Candara" panose="020E0502030303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2425" y="4218305"/>
            <a:ext cx="39979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sz="3200" b="1">
                <a:solidFill>
                  <a:srgbClr val="006B8A"/>
                </a:solidFill>
                <a:latin typeface="Candara" panose="020E0502030303020204" charset="0"/>
                <a:ea typeface="宋体" panose="02010600030101010101" pitchFamily="2" charset="-122"/>
                <a:cs typeface="Candara" panose="020E0502030303020204" charset="0"/>
              </a:rPr>
              <a:t>What are the steps for applying for a summer job?</a:t>
            </a:r>
            <a:endParaRPr lang="en-US" altLang="zh-CN" sz="3200" b="1">
              <a:solidFill>
                <a:srgbClr val="006B8A"/>
              </a:solidFill>
              <a:latin typeface="Candara" panose="020E0502030303020204" charset="0"/>
              <a:ea typeface="宋体" panose="02010600030101010101" pitchFamily="2" charset="-122"/>
              <a:cs typeface="Candara" panose="020E050203030302020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492760" y="5771515"/>
            <a:ext cx="3707130" cy="4445"/>
          </a:xfrm>
          <a:prstGeom prst="line">
            <a:avLst/>
          </a:prstGeom>
          <a:ln w="28575">
            <a:solidFill>
              <a:srgbClr val="F78F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rcRect b="13525"/>
          <a:stretch>
            <a:fillRect/>
          </a:stretch>
        </p:blipFill>
        <p:spPr>
          <a:xfrm>
            <a:off x="4768850" y="957580"/>
            <a:ext cx="3324225" cy="16414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1" name="文本框 20"/>
          <p:cNvSpPr txBox="1"/>
          <p:nvPr/>
        </p:nvSpPr>
        <p:spPr>
          <a:xfrm>
            <a:off x="8789035" y="234315"/>
            <a:ext cx="3102610" cy="732155"/>
          </a:xfrm>
          <a:prstGeom prst="rect">
            <a:avLst/>
          </a:prstGeom>
          <a:solidFill>
            <a:srgbClr val="D7E8EB"/>
          </a:solidFill>
          <a:ln w="28575" cmpd="sng">
            <a:noFill/>
            <a:prstDash val="sysDash"/>
          </a:ln>
        </p:spPr>
        <p:txBody>
          <a:bodyPr wrap="square" anchor="t" anchorCtr="0">
            <a:spAutoFit/>
          </a:bodyPr>
          <a:p>
            <a:pPr lvl="0" algn="ctr">
              <a:lnSpc>
                <a:spcPts val="2500"/>
              </a:lnSpc>
              <a:buClrTx/>
              <a:buSzTx/>
              <a:buFontTx/>
            </a:pPr>
            <a:r>
              <a:rPr lang="en-US" altLang="zh-CN" sz="2500" b="1">
                <a:solidFill>
                  <a:srgbClr val="006B8A"/>
                </a:solidFill>
                <a:latin typeface="Candara" panose="020E0502030303020204" charset="0"/>
                <a:ea typeface="宋体" panose="02010600030101010101" pitchFamily="2" charset="-122"/>
                <a:cs typeface="Candara" panose="020E0502030303020204" charset="0"/>
                <a:sym typeface="+mn-ea"/>
              </a:rPr>
              <a:t>list proper job information</a:t>
            </a:r>
            <a:endParaRPr lang="en-US" altLang="zh-CN" sz="2500" b="1">
              <a:solidFill>
                <a:srgbClr val="006B8A"/>
              </a:solidFill>
              <a:latin typeface="Candara" panose="020E0502030303020204" charset="0"/>
              <a:ea typeface="宋体" panose="02010600030101010101" pitchFamily="2" charset="-122"/>
              <a:cs typeface="Candara" panose="020E05020303030202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815705" y="4565015"/>
            <a:ext cx="3048000" cy="411480"/>
          </a:xfrm>
          <a:prstGeom prst="rect">
            <a:avLst/>
          </a:prstGeom>
          <a:solidFill>
            <a:srgbClr val="D7E8EB"/>
          </a:solidFill>
          <a:ln w="28575" cmpd="sng">
            <a:noFill/>
            <a:prstDash val="sysDash"/>
          </a:ln>
        </p:spPr>
        <p:txBody>
          <a:bodyPr wrap="square" anchor="t" anchorCtr="0">
            <a:spAutoFit/>
          </a:bodyPr>
          <a:p>
            <a:pPr algn="ctr" fontAlgn="auto">
              <a:lnSpc>
                <a:spcPts val="2500"/>
              </a:lnSpc>
            </a:pPr>
            <a:r>
              <a:rPr lang="en-US" altLang="zh-CN" sz="2500" b="1">
                <a:solidFill>
                  <a:srgbClr val="006B8A"/>
                </a:solidFill>
                <a:latin typeface="Candara" panose="020E0502030303020204" charset="0"/>
                <a:ea typeface="宋体" panose="02010600030101010101" pitchFamily="2" charset="-122"/>
                <a:cs typeface="Candara" panose="020E0502030303020204" charset="0"/>
              </a:rPr>
              <a:t>write a CV</a:t>
            </a:r>
            <a:endParaRPr lang="en-US" altLang="zh-CN" sz="2500" b="1">
              <a:solidFill>
                <a:srgbClr val="006B8A"/>
              </a:solidFill>
              <a:latin typeface="Candara" panose="020E0502030303020204" charset="0"/>
              <a:ea typeface="宋体" panose="02010600030101010101" pitchFamily="2" charset="-122"/>
              <a:cs typeface="Candara" panose="020E050203030302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90465" y="4630420"/>
            <a:ext cx="3143250" cy="411480"/>
          </a:xfrm>
          <a:prstGeom prst="rect">
            <a:avLst/>
          </a:prstGeom>
          <a:solidFill>
            <a:srgbClr val="D7E8EB"/>
          </a:solidFill>
          <a:ln w="28575" cmpd="sng">
            <a:noFill/>
            <a:prstDash val="sysDash"/>
          </a:ln>
        </p:spPr>
        <p:txBody>
          <a:bodyPr wrap="square" anchor="t" anchorCtr="0">
            <a:spAutoFit/>
          </a:bodyPr>
          <a:p>
            <a:pPr algn="ctr" fontAlgn="auto">
              <a:lnSpc>
                <a:spcPts val="2500"/>
              </a:lnSpc>
            </a:pPr>
            <a:r>
              <a:rPr lang="en-US" altLang="zh-CN" sz="2500" b="1">
                <a:solidFill>
                  <a:srgbClr val="006B8A"/>
                </a:solidFill>
                <a:latin typeface="Candara" panose="020E0502030303020204" charset="0"/>
                <a:ea typeface="宋体" panose="02010600030101010101" pitchFamily="2" charset="-122"/>
                <a:cs typeface="Candara" panose="020E0502030303020204" charset="0"/>
              </a:rPr>
              <a:t>write a cover letter</a:t>
            </a:r>
            <a:endParaRPr lang="en-US" altLang="zh-CN" sz="2500" b="1">
              <a:solidFill>
                <a:srgbClr val="006B8A"/>
              </a:solidFill>
              <a:latin typeface="Candara" panose="020E0502030303020204" charset="0"/>
              <a:ea typeface="宋体" panose="02010600030101010101" pitchFamily="2" charset="-122"/>
              <a:cs typeface="Candara" panose="020E050203030302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67880" y="6448425"/>
            <a:ext cx="2985135" cy="411480"/>
          </a:xfrm>
          <a:prstGeom prst="rect">
            <a:avLst/>
          </a:prstGeom>
          <a:solidFill>
            <a:srgbClr val="D7E8EB"/>
          </a:solidFill>
          <a:ln w="28575" cmpd="sng">
            <a:noFill/>
            <a:prstDash val="sysDash"/>
          </a:ln>
        </p:spPr>
        <p:txBody>
          <a:bodyPr wrap="square" anchor="t" anchorCtr="0">
            <a:spAutoFit/>
          </a:bodyPr>
          <a:p>
            <a:pPr algn="ctr" fontAlgn="auto">
              <a:lnSpc>
                <a:spcPts val="2500"/>
              </a:lnSpc>
            </a:pPr>
            <a:r>
              <a:rPr lang="en-US" altLang="zh-CN" sz="2500" b="1">
                <a:solidFill>
                  <a:srgbClr val="006B8A"/>
                </a:solidFill>
                <a:latin typeface="Candara" panose="020E0502030303020204" charset="0"/>
                <a:ea typeface="宋体" panose="02010600030101010101" pitchFamily="2" charset="-122"/>
                <a:cs typeface="Candara" panose="020E0502030303020204" charset="0"/>
              </a:rPr>
              <a:t>send them</a:t>
            </a:r>
            <a:endParaRPr lang="en-US" altLang="zh-CN" sz="2500" b="1">
              <a:solidFill>
                <a:srgbClr val="006B8A"/>
              </a:solidFill>
              <a:latin typeface="Candara" panose="020E0502030303020204" charset="0"/>
              <a:ea typeface="宋体" panose="02010600030101010101" pitchFamily="2" charset="-122"/>
              <a:cs typeface="Candara" panose="020E050203030302020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8140065" y="1505585"/>
            <a:ext cx="612775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10407650" y="2522855"/>
            <a:ext cx="243205" cy="530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左箭头 26"/>
          <p:cNvSpPr/>
          <p:nvPr/>
        </p:nvSpPr>
        <p:spPr>
          <a:xfrm>
            <a:off x="8166735" y="3620135"/>
            <a:ext cx="567055" cy="2520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直角上箭头 27"/>
          <p:cNvSpPr/>
          <p:nvPr/>
        </p:nvSpPr>
        <p:spPr>
          <a:xfrm rot="5400000">
            <a:off x="6356985" y="5257800"/>
            <a:ext cx="590550" cy="6299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3640" y="2993390"/>
            <a:ext cx="3055620" cy="157162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 animBg="1"/>
      <p:bldP spid="25" grpId="0" animBg="1"/>
      <p:bldP spid="26" grpId="0" animBg="1"/>
      <p:bldP spid="27" grpId="0" animBg="1"/>
      <p:bldP spid="23" grpId="0" animBg="1"/>
      <p:bldP spid="28" grpId="0" animBg="1"/>
      <p:bldP spid="24" grpId="0" bldLvl="0" animBg="1"/>
      <p:bldP spid="22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t="22680" b="34020"/>
          <a:stretch>
            <a:fillRect/>
          </a:stretch>
        </p:blipFill>
        <p:spPr>
          <a:xfrm>
            <a:off x="0" y="2319020"/>
            <a:ext cx="12191365" cy="4621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7620" y="17780"/>
            <a:ext cx="12203430" cy="69088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pPr fontAlgn="auto">
              <a:lnSpc>
                <a:spcPts val="2550"/>
              </a:lnSpc>
            </a:pPr>
            <a:endParaRPr lang="zh-CN" altLang="en-US"/>
          </a:p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18210" y="-50800"/>
            <a:ext cx="3703320" cy="829945"/>
            <a:chOff x="1446" y="-136"/>
            <a:chExt cx="5832" cy="1307"/>
          </a:xfrm>
        </p:grpSpPr>
        <p:sp>
          <p:nvSpPr>
            <p:cNvPr id="4" name="文本框 3"/>
            <p:cNvSpPr txBox="1"/>
            <p:nvPr/>
          </p:nvSpPr>
          <p:spPr>
            <a:xfrm>
              <a:off x="1446" y="-136"/>
              <a:ext cx="583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solidFill>
                    <a:srgbClr val="72AE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Fast Reading</a:t>
              </a:r>
              <a:r>
                <a:rPr lang="en-US" altLang="zh-CN" sz="4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 </a:t>
              </a:r>
              <a:endPara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456" y="1089"/>
              <a:ext cx="5453" cy="32"/>
            </a:xfrm>
            <a:prstGeom prst="line">
              <a:avLst/>
            </a:prstGeom>
            <a:ln w="63500" cmpd="sng">
              <a:solidFill>
                <a:srgbClr val="7A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42925" y="992505"/>
            <a:ext cx="5071110" cy="5948045"/>
            <a:chOff x="8594" y="0"/>
            <a:chExt cx="10198" cy="10800"/>
          </a:xfrm>
        </p:grpSpPr>
        <p:pic>
          <p:nvPicPr>
            <p:cNvPr id="3" name="图片 2" descr="微信图片_202207171636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4" y="0"/>
              <a:ext cx="10128" cy="4962"/>
            </a:xfrm>
            <a:prstGeom prst="rect">
              <a:avLst/>
            </a:prstGeom>
          </p:spPr>
        </p:pic>
        <p:pic>
          <p:nvPicPr>
            <p:cNvPr id="9" name="图片 8" descr="微信图片_202207171636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8" y="3970"/>
              <a:ext cx="9784" cy="683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289675" y="983615"/>
            <a:ext cx="4575175" cy="6005195"/>
            <a:chOff x="9905" y="1423"/>
            <a:chExt cx="7205" cy="9457"/>
          </a:xfrm>
        </p:grpSpPr>
        <p:pic>
          <p:nvPicPr>
            <p:cNvPr id="10" name="图片 9" descr="微信图片_20220717163658"/>
            <p:cNvPicPr>
              <a:picLocks noChangeAspect="1"/>
            </p:cNvPicPr>
            <p:nvPr/>
          </p:nvPicPr>
          <p:blipFill>
            <a:blip r:embed="rId4"/>
            <a:srcRect r="2094"/>
            <a:stretch>
              <a:fillRect/>
            </a:stretch>
          </p:blipFill>
          <p:spPr>
            <a:xfrm>
              <a:off x="9905" y="1423"/>
              <a:ext cx="7136" cy="4853"/>
            </a:xfrm>
            <a:prstGeom prst="rect">
              <a:avLst/>
            </a:prstGeom>
          </p:spPr>
        </p:pic>
        <p:pic>
          <p:nvPicPr>
            <p:cNvPr id="11" name="图片 10" descr="微信图片_202207171636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69" y="6023"/>
              <a:ext cx="7141" cy="4857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5052060" y="108585"/>
            <a:ext cx="6786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b="1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What are these three different texts about? </a:t>
            </a:r>
            <a:endParaRPr lang="zh-CN" altLang="en-US" sz="2200" b="1">
              <a:solidFill>
                <a:srgbClr val="002976"/>
              </a:solidFill>
              <a:latin typeface="Arial Black" panose="020B0A04020102020204" charset="0"/>
              <a:ea typeface="宋体" panose="02010600030101010101" pitchFamily="2" charset="-122"/>
              <a:cs typeface="Arial Black" panose="020B0A04020102020204" charset="0"/>
            </a:endParaRPr>
          </a:p>
          <a:p>
            <a:r>
              <a:rPr lang="zh-CN" altLang="en-US" sz="2200" b="1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What </a:t>
            </a:r>
            <a:r>
              <a:rPr lang="zh-CN" altLang="en-US" sz="2200" b="1" u="sng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type</a:t>
            </a:r>
            <a:r>
              <a:rPr lang="zh-CN" altLang="en-US" sz="2200" b="1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of texts are they?</a:t>
            </a:r>
            <a:endParaRPr lang="zh-CN" altLang="en-US" sz="2200" b="1">
              <a:solidFill>
                <a:srgbClr val="002976"/>
              </a:solidFill>
              <a:latin typeface="Arial Black" panose="020B0A04020102020204" charset="0"/>
              <a:ea typeface="宋体" panose="02010600030101010101" pitchFamily="2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4560" y="2925445"/>
            <a:ext cx="4304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 a job adver</a:t>
            </a:r>
            <a:r>
              <a:rPr lang="zh-CN" altLang="en-US" sz="2800" b="1">
                <a:solidFill>
                  <a:srgbClr val="0070C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</a:rPr>
              <a:t>t</a:t>
            </a:r>
            <a:r>
              <a:rPr lang="en-US" altLang="zh-CN" sz="2800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isement</a:t>
            </a:r>
            <a:endParaRPr lang="en-US" altLang="zh-CN" sz="2800">
              <a:solidFill>
                <a:srgbClr val="0070C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10325" y="2584450"/>
            <a:ext cx="43040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 a</a:t>
            </a:r>
            <a:r>
              <a:rPr lang="en-US" sz="2800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n application letter</a:t>
            </a:r>
            <a:endParaRPr lang="en-US" sz="2800">
              <a:solidFill>
                <a:srgbClr val="0070C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50710" y="2000250"/>
            <a:ext cx="298958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 a </a:t>
            </a:r>
            <a:r>
              <a:rPr lang="en-US" sz="280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cover</a:t>
            </a:r>
            <a:r>
              <a:rPr lang="en-US" sz="2800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 letter</a:t>
            </a:r>
            <a:endParaRPr lang="en-US" sz="2800">
              <a:solidFill>
                <a:srgbClr val="0070C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36485" y="5040630"/>
            <a:ext cx="250380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 a CV</a:t>
            </a:r>
            <a:r>
              <a:rPr lang="zh-CN" altLang="en-US" sz="2800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（简历）</a:t>
            </a:r>
            <a:endParaRPr lang="zh-CN" altLang="en-US" sz="2800">
              <a:solidFill>
                <a:srgbClr val="0070C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 l="18420" t="5960" r="17580" b="22680"/>
          <a:stretch>
            <a:fillRect/>
          </a:stretch>
        </p:blipFill>
        <p:spPr>
          <a:xfrm>
            <a:off x="54610" y="8890"/>
            <a:ext cx="818515" cy="912495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t="22680" b="34020"/>
          <a:stretch>
            <a:fillRect/>
          </a:stretch>
        </p:blipFill>
        <p:spPr>
          <a:xfrm>
            <a:off x="0" y="2319020"/>
            <a:ext cx="12191365" cy="4621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6350" y="-52070"/>
            <a:ext cx="12203430" cy="710120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16610" y="-52070"/>
            <a:ext cx="4888865" cy="829945"/>
            <a:chOff x="1300" y="-136"/>
            <a:chExt cx="7699" cy="1307"/>
          </a:xfrm>
        </p:grpSpPr>
        <p:sp>
          <p:nvSpPr>
            <p:cNvPr id="4" name="文本框 3"/>
            <p:cNvSpPr txBox="1"/>
            <p:nvPr/>
          </p:nvSpPr>
          <p:spPr>
            <a:xfrm>
              <a:off x="1300" y="-136"/>
              <a:ext cx="769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solidFill>
                    <a:srgbClr val="72AE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Detailed  Reading</a:t>
              </a:r>
              <a:r>
                <a:rPr lang="en-US" altLang="zh-CN" sz="4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 </a:t>
              </a:r>
              <a:endPara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1446" y="1080"/>
              <a:ext cx="7121" cy="3"/>
            </a:xfrm>
            <a:prstGeom prst="line">
              <a:avLst/>
            </a:prstGeom>
            <a:ln w="63500" cmpd="sng">
              <a:solidFill>
                <a:srgbClr val="7A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608320" y="-8890"/>
            <a:ext cx="6475730" cy="6858000"/>
            <a:chOff x="8594" y="0"/>
            <a:chExt cx="10198" cy="10800"/>
          </a:xfrm>
        </p:grpSpPr>
        <p:pic>
          <p:nvPicPr>
            <p:cNvPr id="2" name="图片 1" descr="微信图片_202207171636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4" y="0"/>
              <a:ext cx="10128" cy="4962"/>
            </a:xfrm>
            <a:prstGeom prst="rect">
              <a:avLst/>
            </a:prstGeom>
          </p:spPr>
        </p:pic>
        <p:pic>
          <p:nvPicPr>
            <p:cNvPr id="3" name="图片 2" descr="微信图片_202207171636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8" y="3970"/>
              <a:ext cx="9784" cy="683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04470" y="805815"/>
            <a:ext cx="5244465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900"/>
              </a:lnSpc>
            </a:pPr>
            <a:r>
              <a:rPr lang="zh-CN" altLang="en-US" sz="2500" u="sng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What</a:t>
            </a:r>
            <a:r>
              <a:rPr lang="en-US" altLang="zh-CN" sz="2500" u="sng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kind of job</a:t>
            </a:r>
            <a:r>
              <a:rPr lang="en-US" altLang="zh-CN" sz="2500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</a:t>
            </a:r>
            <a:r>
              <a:rPr lang="en-US" altLang="zh-CN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is offered in the advertisement?</a:t>
            </a:r>
            <a:endParaRPr lang="en-US" altLang="zh-CN" sz="2500">
              <a:solidFill>
                <a:srgbClr val="002976"/>
              </a:solidFill>
              <a:latin typeface="Arial Black" panose="020B0A04020102020204" charset="0"/>
              <a:ea typeface="宋体" panose="02010600030101010101" pitchFamily="2" charset="-122"/>
              <a:cs typeface="Arial Black" panose="020B0A04020102020204" charset="0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313738" y="364173"/>
            <a:ext cx="1620838" cy="0"/>
          </a:xfrm>
          <a:prstGeom prst="line">
            <a:avLst/>
          </a:prstGeom>
          <a:ln w="38100">
            <a:solidFill>
              <a:srgbClr val="EA4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705465" y="361315"/>
            <a:ext cx="1093470" cy="3175"/>
          </a:xfrm>
          <a:prstGeom prst="line">
            <a:avLst/>
          </a:prstGeom>
          <a:ln w="38100">
            <a:solidFill>
              <a:srgbClr val="EA4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513320" y="1963420"/>
            <a:ext cx="4289425" cy="16510"/>
          </a:xfrm>
          <a:prstGeom prst="line">
            <a:avLst/>
          </a:prstGeom>
          <a:ln w="38100">
            <a:solidFill>
              <a:srgbClr val="EA4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513320" y="2152650"/>
            <a:ext cx="626745" cy="6985"/>
          </a:xfrm>
          <a:prstGeom prst="line">
            <a:avLst/>
          </a:prstGeom>
          <a:ln w="38100">
            <a:solidFill>
              <a:srgbClr val="EA4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6297930" y="2910205"/>
            <a:ext cx="3581400" cy="953770"/>
          </a:xfrm>
          <a:prstGeom prst="roundRect">
            <a:avLst/>
          </a:prstGeom>
          <a:noFill/>
          <a:ln w="41275">
            <a:solidFill>
              <a:srgbClr val="E943B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2958465" y="2449830"/>
            <a:ext cx="423545" cy="1205865"/>
          </a:xfrm>
          <a:prstGeom prst="downArrow">
            <a:avLst/>
          </a:prstGeom>
          <a:ln>
            <a:solidFill>
              <a:schemeClr val="accent1">
                <a:shade val="50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86690" y="1790065"/>
            <a:ext cx="6592570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900"/>
              </a:lnSpc>
            </a:pPr>
            <a:r>
              <a:rPr lang="zh-CN" altLang="en-US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What are </a:t>
            </a:r>
            <a:r>
              <a:rPr lang="en-US" altLang="zh-CN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the</a:t>
            </a:r>
            <a:r>
              <a:rPr lang="en-US" altLang="zh-CN" sz="2500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</a:t>
            </a:r>
            <a:r>
              <a:rPr lang="en-US" altLang="zh-CN" sz="2500" u="sng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requirements</a:t>
            </a:r>
            <a:r>
              <a:rPr lang="en-US" altLang="zh-CN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mentioned in the job advertisement?</a:t>
            </a:r>
            <a:endParaRPr lang="en-US" altLang="zh-CN" sz="2500">
              <a:solidFill>
                <a:srgbClr val="002976"/>
              </a:solidFill>
              <a:latin typeface="Arial Black" panose="020B0A04020102020204" charset="0"/>
              <a:ea typeface="宋体" panose="02010600030101010101" pitchFamily="2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 rot="21240000">
            <a:off x="5982335" y="748665"/>
            <a:ext cx="918210" cy="542290"/>
          </a:xfrm>
          <a:prstGeom prst="roundRect">
            <a:avLst/>
          </a:prstGeom>
          <a:noFill/>
          <a:ln w="412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8" name="表格 27"/>
          <p:cNvGraphicFramePr/>
          <p:nvPr/>
        </p:nvGraphicFramePr>
        <p:xfrm>
          <a:off x="113030" y="3863975"/>
          <a:ext cx="9918700" cy="305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605"/>
                <a:gridCol w="6602095"/>
              </a:tblGrid>
              <a:tr h="906145"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800">
                        <a:solidFill>
                          <a:srgbClr val="0070C0"/>
                        </a:solidFill>
                        <a:latin typeface="Arial Black" panose="020B0A04020102020204" charset="0"/>
                        <a:ea typeface="宋体" panose="02010600030101010101" pitchFamily="2" charset="-122"/>
                        <a:cs typeface="Arial Black" panose="020B0A04020102020204" charset="0"/>
                        <a:sym typeface="宋体" panose="02010600030101010101" pitchFamily="2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2500">
                        <a:solidFill>
                          <a:srgbClr val="C00000"/>
                        </a:solidFill>
                        <a:latin typeface="Candara" panose="020E0502030303020204" charset="0"/>
                        <a:cs typeface="Candara" panose="020E0502030303020204" charset="0"/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165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altLang="zh-CN" b="1">
                        <a:solidFill>
                          <a:srgbClr val="0070C0"/>
                        </a:solidFill>
                        <a:latin typeface="Arial Black" panose="020B0A04020102020204" charset="0"/>
                        <a:ea typeface="宋体" panose="02010600030101010101" pitchFamily="2" charset="-122"/>
                        <a:cs typeface="Arial Black" panose="020B0A040201020202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 anchor="b" anchorCtr="0"/>
                </a:tc>
              </a:tr>
              <a:tr h="1603375"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直接连接符 28"/>
          <p:cNvCxnSpPr/>
          <p:nvPr/>
        </p:nvCxnSpPr>
        <p:spPr>
          <a:xfrm>
            <a:off x="9257665" y="1671320"/>
            <a:ext cx="1093470" cy="3175"/>
          </a:xfrm>
          <a:prstGeom prst="line">
            <a:avLst/>
          </a:prstGeom>
          <a:ln w="38100">
            <a:solidFill>
              <a:srgbClr val="EA4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544570" y="4811395"/>
            <a:ext cx="3239770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500" b="1">
                <a:solidFill>
                  <a:srgbClr val="7030A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a good level of English</a:t>
            </a:r>
            <a:endParaRPr lang="en-US" altLang="zh-CN" sz="2500" b="1">
              <a:solidFill>
                <a:srgbClr val="7030A0"/>
              </a:solidFill>
              <a:latin typeface="Candara" panose="020E0502030303020204" charset="0"/>
              <a:cs typeface="Candara" panose="020E0502030303020204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42030" y="5215890"/>
            <a:ext cx="6392545" cy="1732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200"/>
              </a:lnSpc>
            </a:pPr>
            <a:r>
              <a:rPr lang="en-US" altLang="zh-CN" sz="2300" b="1">
                <a:solidFill>
                  <a:srgbClr val="C0000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good organisational and teamwork skills</a:t>
            </a:r>
            <a:endParaRPr lang="en-US" altLang="zh-CN" sz="2300" b="1">
              <a:solidFill>
                <a:srgbClr val="C00000"/>
              </a:solidFill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fontAlgn="auto">
              <a:lnSpc>
                <a:spcPts val="3200"/>
              </a:lnSpc>
            </a:pPr>
            <a:r>
              <a:rPr lang="en-US" altLang="zh-CN" sz="2300" b="1">
                <a:solidFill>
                  <a:srgbClr val="C0000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a passion for Chinese and international culture experience with animals</a:t>
            </a:r>
            <a:endParaRPr lang="en-US" altLang="zh-CN" sz="2300" b="1">
              <a:solidFill>
                <a:srgbClr val="C00000"/>
              </a:solidFill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 fontAlgn="auto">
              <a:lnSpc>
                <a:spcPts val="3200"/>
              </a:lnSpc>
            </a:pPr>
            <a:r>
              <a:rPr lang="en-US" altLang="zh-CN" sz="2300" b="1">
                <a:solidFill>
                  <a:srgbClr val="C0000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good handwriting</a:t>
            </a:r>
            <a:endParaRPr lang="en-US" altLang="zh-CN" sz="2300" b="1">
              <a:solidFill>
                <a:srgbClr val="C00000"/>
              </a:solidFill>
              <a:latin typeface="Candara" panose="020E0502030303020204" charset="0"/>
              <a:cs typeface="Candara" panose="020E0502030303020204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96945" y="3874135"/>
            <a:ext cx="556387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en-US" altLang="zh-CN" sz="2500" b="1">
                <a:solidFill>
                  <a:srgbClr val="C0000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active and outgoing, enthusiastic, keen, </a:t>
            </a:r>
            <a:endParaRPr lang="en-US" altLang="zh-CN" sz="2500" b="1">
              <a:solidFill>
                <a:srgbClr val="C00000"/>
              </a:solidFill>
              <a:latin typeface="Candara" panose="020E0502030303020204" charset="0"/>
              <a:cs typeface="Candara" panose="020E0502030303020204" charset="0"/>
              <a:sym typeface="+mn-ea"/>
            </a:endParaRPr>
          </a:p>
          <a:p>
            <a:pPr>
              <a:buNone/>
            </a:pPr>
            <a:r>
              <a:rPr lang="en-US" altLang="zh-CN" sz="2500" b="1">
                <a:solidFill>
                  <a:srgbClr val="C00000"/>
                </a:solidFill>
                <a:latin typeface="Candara" panose="020E0502030303020204" charset="0"/>
                <a:cs typeface="Candara" panose="020E0502030303020204" charset="0"/>
                <a:sym typeface="+mn-ea"/>
              </a:rPr>
              <a:t>friendly, welcoming </a:t>
            </a:r>
            <a:endParaRPr lang="zh-CN" altLang="en-US" sz="2500" b="1"/>
          </a:p>
        </p:txBody>
      </p:sp>
      <p:sp>
        <p:nvSpPr>
          <p:cNvPr id="33" name="文本框 32"/>
          <p:cNvSpPr txBox="1"/>
          <p:nvPr/>
        </p:nvSpPr>
        <p:spPr>
          <a:xfrm>
            <a:off x="151130" y="4111625"/>
            <a:ext cx="31870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None/>
            </a:pPr>
            <a:r>
              <a:rPr lang="en-US" altLang="zh-CN">
                <a:solidFill>
                  <a:srgbClr val="0070C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宋体" panose="02010600030101010101" pitchFamily="2" charset="-122"/>
              </a:rPr>
              <a:t>Personality and attitude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86690" y="4838065"/>
            <a:ext cx="2151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  <a:buNone/>
            </a:pPr>
            <a:r>
              <a:rPr lang="en-US" altLang="zh-CN" b="1">
                <a:solidFill>
                  <a:srgbClr val="0070C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Language skills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68910" y="5897880"/>
            <a:ext cx="28759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None/>
            </a:pPr>
            <a:r>
              <a:rPr lang="en-US" altLang="zh-CN" b="1">
                <a:solidFill>
                  <a:srgbClr val="0070C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Experience and skills</a:t>
            </a: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10709275" y="925830"/>
            <a:ext cx="1093470" cy="3175"/>
          </a:xfrm>
          <a:prstGeom prst="line">
            <a:avLst/>
          </a:prstGeom>
          <a:ln w="38100">
            <a:solidFill>
              <a:srgbClr val="EA43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18420" t="5960" r="17580" b="22680"/>
          <a:stretch>
            <a:fillRect/>
          </a:stretch>
        </p:blipFill>
        <p:spPr>
          <a:xfrm>
            <a:off x="54610" y="8890"/>
            <a:ext cx="818515" cy="91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 bldLvl="0" animBg="1"/>
      <p:bldP spid="22" grpId="0" bldLvl="0" animBg="1"/>
      <p:bldP spid="32" grpId="0"/>
      <p:bldP spid="33" grpId="0"/>
      <p:bldP spid="30" grpId="0"/>
      <p:bldP spid="31" grpId="0"/>
      <p:bldP spid="35" grpId="0"/>
      <p:bldP spid="21" grpId="1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0"/>
            <a:ext cx="12203430" cy="77419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00"/>
              </a:lnSpc>
            </a:pPr>
            <a:r>
              <a:rPr lang="en-US" altLang="zh-CN"/>
              <a:t>    </a:t>
            </a: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0330" y="-50800"/>
            <a:ext cx="5614035" cy="901065"/>
            <a:chOff x="158" y="-136"/>
            <a:chExt cx="8841" cy="1419"/>
          </a:xfrm>
        </p:grpSpPr>
        <p:sp>
          <p:nvSpPr>
            <p:cNvPr id="9" name="任意多边形 8"/>
            <p:cNvSpPr/>
            <p:nvPr/>
          </p:nvSpPr>
          <p:spPr>
            <a:xfrm>
              <a:off x="158" y="189"/>
              <a:ext cx="1253" cy="1094"/>
            </a:xfrm>
            <a:custGeom>
              <a:avLst/>
              <a:gdLst>
                <a:gd name="connsiteX0" fmla="*/ 0 w 4612"/>
                <a:gd name="connsiteY0" fmla="*/ 0 h 3047"/>
                <a:gd name="connsiteX1" fmla="*/ 4125 w 4612"/>
                <a:gd name="connsiteY1" fmla="*/ 0 h 3047"/>
                <a:gd name="connsiteX2" fmla="*/ 4612 w 4612"/>
                <a:gd name="connsiteY2" fmla="*/ 1524 h 3047"/>
                <a:gd name="connsiteX3" fmla="*/ 4125 w 4612"/>
                <a:gd name="connsiteY3" fmla="*/ 3047 h 3047"/>
                <a:gd name="connsiteX4" fmla="*/ 0 w 4612"/>
                <a:gd name="connsiteY4" fmla="*/ 3047 h 3047"/>
                <a:gd name="connsiteX5" fmla="*/ 12 w 4612"/>
                <a:gd name="connsiteY5" fmla="*/ 1548 h 3047"/>
                <a:gd name="connsiteX6" fmla="*/ 0 w 4612"/>
                <a:gd name="connsiteY6" fmla="*/ 0 h 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2" h="3047">
                  <a:moveTo>
                    <a:pt x="0" y="0"/>
                  </a:moveTo>
                  <a:lnTo>
                    <a:pt x="4125" y="0"/>
                  </a:lnTo>
                  <a:lnTo>
                    <a:pt x="4612" y="1524"/>
                  </a:lnTo>
                  <a:lnTo>
                    <a:pt x="4125" y="3047"/>
                  </a:lnTo>
                  <a:lnTo>
                    <a:pt x="0" y="3047"/>
                  </a:lnTo>
                  <a:lnTo>
                    <a:pt x="12" y="15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0" y="-136"/>
              <a:ext cx="769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solidFill>
                    <a:srgbClr val="72AE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Detailed  Reading</a:t>
              </a:r>
              <a:r>
                <a:rPr lang="en-US" altLang="zh-CN" sz="4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 </a:t>
              </a:r>
              <a:endPara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446" y="1080"/>
              <a:ext cx="7121" cy="3"/>
            </a:xfrm>
            <a:prstGeom prst="line">
              <a:avLst/>
            </a:prstGeom>
            <a:ln w="63500" cmpd="sng">
              <a:solidFill>
                <a:srgbClr val="7A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微信图片_202207171636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1312545"/>
            <a:ext cx="6618605" cy="5742305"/>
          </a:xfrm>
          <a:prstGeom prst="rect">
            <a:avLst/>
          </a:prstGeom>
        </p:spPr>
      </p:pic>
      <p:sp>
        <p:nvSpPr>
          <p:cNvPr id="7" name="线形标注 1 6"/>
          <p:cNvSpPr/>
          <p:nvPr/>
        </p:nvSpPr>
        <p:spPr>
          <a:xfrm>
            <a:off x="2658745" y="6070600"/>
            <a:ext cx="2884805" cy="306705"/>
          </a:xfrm>
          <a:prstGeom prst="borderCallout1">
            <a:avLst>
              <a:gd name="adj1" fmla="val 36438"/>
              <a:gd name="adj2" fmla="val -1566"/>
              <a:gd name="adj3" fmla="val -35817"/>
              <a:gd name="adj4" fmla="val -182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A good level of English    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4195" y="3910330"/>
            <a:ext cx="32766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线形标注 1 11"/>
          <p:cNvSpPr/>
          <p:nvPr/>
        </p:nvSpPr>
        <p:spPr>
          <a:xfrm>
            <a:off x="5620385" y="4739640"/>
            <a:ext cx="2722880" cy="504190"/>
          </a:xfrm>
          <a:prstGeom prst="borderCallout1">
            <a:avLst>
              <a:gd name="adj1" fmla="val 36438"/>
              <a:gd name="adj2" fmla="val -1566"/>
              <a:gd name="adj3" fmla="val -25692"/>
              <a:gd name="adj4" fmla="val -316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Good organisational and teamwork skills   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14195" y="3587750"/>
            <a:ext cx="3276600" cy="3225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线形标注 1 13"/>
          <p:cNvSpPr/>
          <p:nvPr/>
        </p:nvSpPr>
        <p:spPr>
          <a:xfrm>
            <a:off x="5854700" y="3828415"/>
            <a:ext cx="3036570" cy="548005"/>
          </a:xfrm>
          <a:prstGeom prst="borderCallout1">
            <a:avLst>
              <a:gd name="adj1" fmla="val 46349"/>
              <a:gd name="adj2" fmla="val -3931"/>
              <a:gd name="adj3" fmla="val -12630"/>
              <a:gd name="adj4" fmla="val -251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A passion for Chinese and international culture   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05305" y="3279775"/>
            <a:ext cx="4049395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线形标注 1 15"/>
          <p:cNvSpPr/>
          <p:nvPr/>
        </p:nvSpPr>
        <p:spPr>
          <a:xfrm>
            <a:off x="5854700" y="2637790"/>
            <a:ext cx="3036570" cy="466090"/>
          </a:xfrm>
          <a:prstGeom prst="borderCallout1">
            <a:avLst>
              <a:gd name="adj1" fmla="val 111716"/>
              <a:gd name="adj2" fmla="val 5248"/>
              <a:gd name="adj3" fmla="val 171934"/>
              <a:gd name="adj4" fmla="val -102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Experience with animals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14195" y="2957195"/>
            <a:ext cx="3276600" cy="3225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705860" y="5586095"/>
            <a:ext cx="2250440" cy="3225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18210" y="5603875"/>
            <a:ext cx="1800225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线形标注 1 19"/>
          <p:cNvSpPr/>
          <p:nvPr/>
        </p:nvSpPr>
        <p:spPr>
          <a:xfrm>
            <a:off x="6583680" y="5912485"/>
            <a:ext cx="2408555" cy="369570"/>
          </a:xfrm>
          <a:prstGeom prst="borderCallout1">
            <a:avLst>
              <a:gd name="adj1" fmla="val 36438"/>
              <a:gd name="adj2" fmla="val -1566"/>
              <a:gd name="adj3" fmla="val -38144"/>
              <a:gd name="adj4" fmla="val -234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good handwriting                                                            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cxnSp>
        <p:nvCxnSpPr>
          <p:cNvPr id="22" name="肘形连接符 21"/>
          <p:cNvCxnSpPr/>
          <p:nvPr/>
        </p:nvCxnSpPr>
        <p:spPr>
          <a:xfrm>
            <a:off x="5090795" y="3145155"/>
            <a:ext cx="171450" cy="2411730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表格 27"/>
          <p:cNvGraphicFramePr/>
          <p:nvPr/>
        </p:nvGraphicFramePr>
        <p:xfrm>
          <a:off x="8605520" y="3031490"/>
          <a:ext cx="3316605" cy="214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605"/>
              </a:tblGrid>
              <a:tr h="78930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>
                          <a:solidFill>
                            <a:srgbClr val="C00000"/>
                          </a:solidFill>
                          <a:latin typeface="Arial Black" panose="020B0A04020102020204" charset="0"/>
                          <a:ea typeface="宋体" panose="02010600030101010101" pitchFamily="2" charset="-122"/>
                          <a:cs typeface="Arial Black" panose="020B0A04020102020204" charset="0"/>
                          <a:sym typeface="宋体" panose="02010600030101010101" pitchFamily="2" charset="-122"/>
                        </a:rPr>
                        <a:t>Personality and attitude</a:t>
                      </a:r>
                      <a:endParaRPr lang="en-US" altLang="zh-CN" sz="1800">
                        <a:solidFill>
                          <a:srgbClr val="C00000"/>
                        </a:solidFill>
                        <a:latin typeface="Arial Black" panose="020B0A04020102020204" charset="0"/>
                        <a:ea typeface="宋体" panose="02010600030101010101" pitchFamily="2" charset="-122"/>
                        <a:cs typeface="Arial Black" panose="020B0A04020102020204" charset="0"/>
                        <a:sym typeface="宋体" panose="02010600030101010101" pitchFamily="2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solidFill>
                            <a:srgbClr val="0070C0"/>
                          </a:solidFill>
                          <a:latin typeface="Arial Black" panose="020B0A04020102020204" charset="0"/>
                          <a:ea typeface="宋体" panose="02010600030101010101" pitchFamily="2" charset="-122"/>
                          <a:cs typeface="Arial Black" panose="020B0A04020102020204" charset="0"/>
                          <a:sym typeface="+mn-ea"/>
                        </a:rPr>
                        <a:t>Language skills</a:t>
                      </a:r>
                      <a:endParaRPr lang="en-US" altLang="zh-CN" b="1">
                        <a:solidFill>
                          <a:srgbClr val="0070C0"/>
                        </a:solidFill>
                        <a:latin typeface="Arial Black" panose="020B0A04020102020204" charset="0"/>
                        <a:ea typeface="宋体" panose="02010600030101010101" pitchFamily="2" charset="-122"/>
                        <a:cs typeface="Arial Black" panose="020B0A04020102020204" charset="0"/>
                      </a:endParaRPr>
                    </a:p>
                  </a:txBody>
                  <a:tcPr anchor="ctr" anchorCtr="0"/>
                </a:tc>
              </a:tr>
              <a:tr h="7213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 b="1">
                          <a:solidFill>
                            <a:srgbClr val="0070C0"/>
                          </a:solidFill>
                          <a:latin typeface="Arial Black" panose="020B0A04020102020204" charset="0"/>
                          <a:ea typeface="宋体" panose="02010600030101010101" pitchFamily="2" charset="-122"/>
                          <a:cs typeface="Arial Black" panose="020B0A04020102020204" charset="0"/>
                          <a:sym typeface="+mn-ea"/>
                        </a:rPr>
                        <a:t>Experience and skills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6640830" y="1608454"/>
            <a:ext cx="5281295" cy="39878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000" b="1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name, address, phone number, email address</a:t>
            </a:r>
            <a:endParaRPr lang="en-US" altLang="zh-CN" sz="2000" b="1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920875" y="1837690"/>
            <a:ext cx="4663440" cy="764540"/>
          </a:xfrm>
          <a:prstGeom prst="roundRect">
            <a:avLst>
              <a:gd name="adj" fmla="val 3719"/>
            </a:avLst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873760" y="2665095"/>
            <a:ext cx="1538605" cy="250190"/>
          </a:xfrm>
          <a:prstGeom prst="rect">
            <a:avLst/>
          </a:prstGeom>
          <a:solidFill>
            <a:srgbClr val="44E8F2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" name="矩形 28"/>
          <p:cNvSpPr/>
          <p:nvPr/>
        </p:nvSpPr>
        <p:spPr>
          <a:xfrm>
            <a:off x="879475" y="4612005"/>
            <a:ext cx="802640" cy="250190"/>
          </a:xfrm>
          <a:prstGeom prst="rect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0" name="矩形 29"/>
          <p:cNvSpPr/>
          <p:nvPr/>
        </p:nvSpPr>
        <p:spPr>
          <a:xfrm>
            <a:off x="873760" y="5356860"/>
            <a:ext cx="1638935" cy="2159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2" name="矩形 31"/>
          <p:cNvSpPr/>
          <p:nvPr/>
        </p:nvSpPr>
        <p:spPr>
          <a:xfrm>
            <a:off x="897255" y="5989955"/>
            <a:ext cx="1538605" cy="220980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1" name="文本框 30"/>
          <p:cNvSpPr txBox="1"/>
          <p:nvPr/>
        </p:nvSpPr>
        <p:spPr>
          <a:xfrm>
            <a:off x="984250" y="708025"/>
            <a:ext cx="9021445" cy="59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900"/>
              </a:lnSpc>
            </a:pPr>
            <a:r>
              <a:rPr sz="2500"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What </a:t>
            </a:r>
            <a:r>
              <a:rPr sz="2500" u="sng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elements</a:t>
            </a:r>
            <a:r>
              <a:rPr sz="2500"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are included in Kelly Xu’s CV?</a:t>
            </a:r>
            <a:endParaRPr sz="2500">
              <a:latin typeface="Arial Black" panose="020B0A04020102020204" charset="0"/>
              <a:ea typeface="宋体" panose="02010600030101010101" pitchFamily="2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5500" y="779145"/>
            <a:ext cx="10146030" cy="591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fontAlgn="auto">
              <a:lnSpc>
                <a:spcPts val="3900"/>
              </a:lnSpc>
            </a:pPr>
            <a:r>
              <a:rPr lang="zh-CN" altLang="en-US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Do you think </a:t>
            </a:r>
            <a:r>
              <a:rPr lang="zh-CN" altLang="en-US" sz="2500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Kelly Xu</a:t>
            </a:r>
            <a:r>
              <a:rPr lang="zh-CN" altLang="en-US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is </a:t>
            </a:r>
            <a:r>
              <a:rPr lang="zh-CN" altLang="en-US" sz="2500" u="sng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a good match for</a:t>
            </a:r>
            <a:r>
              <a:rPr lang="zh-CN" altLang="en-US" sz="2500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</a:t>
            </a:r>
            <a:r>
              <a:rPr lang="zh-CN" altLang="en-US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the job ?</a:t>
            </a:r>
            <a:r>
              <a:rPr lang="en-US" altLang="zh-CN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Why?</a:t>
            </a:r>
            <a:endParaRPr lang="en-US" altLang="zh-CN" sz="2500">
              <a:solidFill>
                <a:srgbClr val="002976"/>
              </a:solidFill>
              <a:latin typeface="Arial Black" panose="020B0A04020102020204" charset="0"/>
              <a:ea typeface="宋体" panose="02010600030101010101" pitchFamily="2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67343" y="1294765"/>
            <a:ext cx="222313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CV </a:t>
            </a:r>
            <a:r>
              <a:rPr lang="zh-CN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简历</a:t>
            </a:r>
            <a:endParaRPr lang="zh-CN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bldLvl="0" animBg="1"/>
      <p:bldP spid="15" grpId="0" animBg="1"/>
      <p:bldP spid="16" grpId="0" bldLvl="0" animBg="1"/>
      <p:bldP spid="13" grpId="0" animBg="1"/>
      <p:bldP spid="14" grpId="0" bldLvl="0" animBg="1"/>
      <p:bldP spid="8" grpId="0" animBg="1"/>
      <p:bldP spid="12" grpId="0" animBg="1"/>
      <p:bldP spid="19" grpId="0" animBg="1"/>
      <p:bldP spid="7" grpId="0" animBg="1"/>
      <p:bldP spid="23" grpId="0"/>
      <p:bldP spid="25" grpId="0" bldLvl="0" animBg="1"/>
      <p:bldP spid="27" grpId="0" bldLvl="0" animBg="1"/>
      <p:bldP spid="29" grpId="0" bldLvl="0" animBg="1"/>
      <p:bldP spid="30" grpId="0" bldLvl="0" animBg="1"/>
      <p:bldP spid="32" grpId="0" bldLvl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75" y="-8890"/>
            <a:ext cx="12203430" cy="77419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00"/>
              </a:lnSpc>
            </a:pPr>
            <a:r>
              <a:rPr lang="en-US" altLang="zh-CN"/>
              <a:t> </a:t>
            </a: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0330" y="-50800"/>
            <a:ext cx="5614035" cy="901065"/>
            <a:chOff x="158" y="-136"/>
            <a:chExt cx="8841" cy="1419"/>
          </a:xfrm>
        </p:grpSpPr>
        <p:sp>
          <p:nvSpPr>
            <p:cNvPr id="9" name="任意多边形 8"/>
            <p:cNvSpPr/>
            <p:nvPr/>
          </p:nvSpPr>
          <p:spPr>
            <a:xfrm>
              <a:off x="158" y="189"/>
              <a:ext cx="1253" cy="1094"/>
            </a:xfrm>
            <a:custGeom>
              <a:avLst/>
              <a:gdLst>
                <a:gd name="connsiteX0" fmla="*/ 0 w 4612"/>
                <a:gd name="connsiteY0" fmla="*/ 0 h 3047"/>
                <a:gd name="connsiteX1" fmla="*/ 4125 w 4612"/>
                <a:gd name="connsiteY1" fmla="*/ 0 h 3047"/>
                <a:gd name="connsiteX2" fmla="*/ 4612 w 4612"/>
                <a:gd name="connsiteY2" fmla="*/ 1524 h 3047"/>
                <a:gd name="connsiteX3" fmla="*/ 4125 w 4612"/>
                <a:gd name="connsiteY3" fmla="*/ 3047 h 3047"/>
                <a:gd name="connsiteX4" fmla="*/ 0 w 4612"/>
                <a:gd name="connsiteY4" fmla="*/ 3047 h 3047"/>
                <a:gd name="connsiteX5" fmla="*/ 12 w 4612"/>
                <a:gd name="connsiteY5" fmla="*/ 1548 h 3047"/>
                <a:gd name="connsiteX6" fmla="*/ 0 w 4612"/>
                <a:gd name="connsiteY6" fmla="*/ 0 h 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2" h="3047">
                  <a:moveTo>
                    <a:pt x="0" y="0"/>
                  </a:moveTo>
                  <a:lnTo>
                    <a:pt x="4125" y="0"/>
                  </a:lnTo>
                  <a:lnTo>
                    <a:pt x="4612" y="1524"/>
                  </a:lnTo>
                  <a:lnTo>
                    <a:pt x="4125" y="3047"/>
                  </a:lnTo>
                  <a:lnTo>
                    <a:pt x="0" y="3047"/>
                  </a:lnTo>
                  <a:lnTo>
                    <a:pt x="12" y="15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0" y="-136"/>
              <a:ext cx="769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solidFill>
                    <a:srgbClr val="72AE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Detailed  Reading</a:t>
              </a:r>
              <a:r>
                <a:rPr lang="en-US" altLang="zh-CN" sz="4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 </a:t>
              </a:r>
              <a:endPara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446" y="1080"/>
              <a:ext cx="7121" cy="3"/>
            </a:xfrm>
            <a:prstGeom prst="line">
              <a:avLst/>
            </a:prstGeom>
            <a:ln w="63500" cmpd="sng">
              <a:solidFill>
                <a:srgbClr val="7A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 descr="微信图片_20220717163658"/>
          <p:cNvPicPr>
            <a:picLocks noChangeAspect="1"/>
          </p:cNvPicPr>
          <p:nvPr/>
        </p:nvPicPr>
        <p:blipFill>
          <a:blip r:embed="rId3"/>
          <a:srcRect r="2729"/>
          <a:stretch>
            <a:fillRect/>
          </a:stretch>
        </p:blipFill>
        <p:spPr>
          <a:xfrm>
            <a:off x="1261745" y="1294765"/>
            <a:ext cx="7878445" cy="571627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73760" y="703580"/>
            <a:ext cx="10380345" cy="59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900"/>
              </a:lnSpc>
            </a:pPr>
            <a:r>
              <a:rPr lang="zh-CN" altLang="en-US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Do you think </a:t>
            </a:r>
            <a:r>
              <a:rPr lang="zh-CN" altLang="en-US" sz="2500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Kelly Xu</a:t>
            </a:r>
            <a:r>
              <a:rPr lang="zh-CN" altLang="en-US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is </a:t>
            </a:r>
            <a:r>
              <a:rPr lang="zh-CN" altLang="en-US" sz="2500" u="sng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a good match for</a:t>
            </a:r>
            <a:r>
              <a:rPr lang="zh-CN" altLang="en-US" sz="2500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</a:t>
            </a:r>
            <a:r>
              <a:rPr lang="zh-CN" altLang="en-US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the job ?</a:t>
            </a:r>
            <a:r>
              <a:rPr lang="en-US" altLang="zh-CN" sz="2500">
                <a:solidFill>
                  <a:srgbClr val="002976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+mn-ea"/>
              </a:rPr>
              <a:t> Why?</a:t>
            </a:r>
            <a:endParaRPr lang="en-US" altLang="zh-CN" sz="2500">
              <a:solidFill>
                <a:srgbClr val="002976"/>
              </a:solidFill>
              <a:latin typeface="Arial Black" panose="020B0A04020102020204" charset="0"/>
              <a:ea typeface="宋体" panose="02010600030101010101" pitchFamily="2" charset="-122"/>
              <a:cs typeface="Arial Black" panose="020B0A04020102020204" charset="0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73518" y="1232535"/>
            <a:ext cx="505396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cover letter </a:t>
            </a:r>
            <a:r>
              <a:rPr lang="zh-CN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求职信</a:t>
            </a:r>
            <a:endParaRPr lang="zh-CN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27395" y="2767330"/>
            <a:ext cx="3097530" cy="321945"/>
          </a:xfrm>
          <a:prstGeom prst="rect">
            <a:avLst/>
          </a:prstGeom>
          <a:solidFill>
            <a:srgbClr val="9A57CD">
              <a:alpha val="34000"/>
            </a:srgbClr>
          </a:solidFill>
        </p:spPr>
        <p:txBody>
          <a:bodyPr wrap="square" rtlCol="0">
            <a:spAutoFit/>
          </a:bodyPr>
          <a:p>
            <a:pPr fontAlgn="auto">
              <a:lnSpc>
                <a:spcPts val="1800"/>
              </a:lnSpc>
            </a:pPr>
            <a:r>
              <a:rPr lang="en-US" altLang="zh-CN">
                <a:solidFill>
                  <a:srgbClr val="C721DB">
                    <a:alpha val="40000"/>
                  </a:srgbClr>
                </a:solidFill>
              </a:rPr>
              <a:t> </a:t>
            </a: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16075" y="3082925"/>
            <a:ext cx="7308850" cy="578485"/>
          </a:xfrm>
          <a:prstGeom prst="rect">
            <a:avLst/>
          </a:prstGeom>
          <a:solidFill>
            <a:srgbClr val="9A57CD">
              <a:alpha val="34000"/>
            </a:srgbClr>
          </a:solidFill>
        </p:spPr>
        <p:txBody>
          <a:bodyPr wrap="square" rtlCol="0">
            <a:spAutoFit/>
          </a:bodyPr>
          <a:p>
            <a:pPr fontAlgn="auto">
              <a:lnSpc>
                <a:spcPts val="1800"/>
              </a:lnSpc>
            </a:pPr>
            <a:r>
              <a:rPr lang="en-US" altLang="zh-CN">
                <a:solidFill>
                  <a:srgbClr val="C721DB">
                    <a:alpha val="40000"/>
                  </a:srgbClr>
                </a:solidFill>
              </a:rPr>
              <a:t> </a:t>
            </a: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  <a:p>
            <a:pPr fontAlgn="auto">
              <a:lnSpc>
                <a:spcPts val="2000"/>
              </a:lnSpc>
            </a:pP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</p:txBody>
      </p:sp>
      <p:sp>
        <p:nvSpPr>
          <p:cNvPr id="18" name="线形标注 1 17"/>
          <p:cNvSpPr/>
          <p:nvPr/>
        </p:nvSpPr>
        <p:spPr>
          <a:xfrm>
            <a:off x="9140190" y="2632710"/>
            <a:ext cx="2884805" cy="306705"/>
          </a:xfrm>
          <a:prstGeom prst="borderCallout1">
            <a:avLst>
              <a:gd name="adj1" fmla="val 36438"/>
              <a:gd name="adj2" fmla="val -1566"/>
              <a:gd name="adj3" fmla="val 148861"/>
              <a:gd name="adj4" fmla="val -141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A good level of English    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21790" y="3661410"/>
            <a:ext cx="3410585" cy="321945"/>
          </a:xfrm>
          <a:prstGeom prst="rect">
            <a:avLst/>
          </a:prstGeom>
          <a:solidFill>
            <a:srgbClr val="00B0F0">
              <a:alpha val="34000"/>
            </a:srgbClr>
          </a:solidFill>
        </p:spPr>
        <p:txBody>
          <a:bodyPr wrap="square" rtlCol="0">
            <a:spAutoFit/>
          </a:bodyPr>
          <a:p>
            <a:pPr fontAlgn="auto">
              <a:lnSpc>
                <a:spcPts val="1800"/>
              </a:lnSpc>
            </a:pPr>
            <a:r>
              <a:rPr lang="en-US" altLang="zh-CN">
                <a:solidFill>
                  <a:srgbClr val="C721DB">
                    <a:alpha val="40000"/>
                  </a:srgbClr>
                </a:solidFill>
              </a:rPr>
              <a:t> </a:t>
            </a: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</p:txBody>
      </p:sp>
      <p:sp>
        <p:nvSpPr>
          <p:cNvPr id="20" name="线形标注 1 19"/>
          <p:cNvSpPr/>
          <p:nvPr/>
        </p:nvSpPr>
        <p:spPr>
          <a:xfrm>
            <a:off x="100330" y="2939415"/>
            <a:ext cx="3036570" cy="466090"/>
          </a:xfrm>
          <a:prstGeom prst="borderCallout1">
            <a:avLst>
              <a:gd name="adj1" fmla="val 111716"/>
              <a:gd name="adj2" fmla="val 65704"/>
              <a:gd name="adj3" fmla="val 175749"/>
              <a:gd name="adj4" fmla="val 916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Experience with animals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31155" y="3648710"/>
            <a:ext cx="3484880" cy="321945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1800"/>
              </a:lnSpc>
            </a:pPr>
            <a:r>
              <a:rPr lang="en-US" altLang="zh-CN">
                <a:solidFill>
                  <a:srgbClr val="C721DB">
                    <a:alpha val="40000"/>
                  </a:srgbClr>
                </a:solidFill>
              </a:rPr>
              <a:t> </a:t>
            </a: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09090" y="3970655"/>
            <a:ext cx="7308850" cy="53975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1500"/>
              </a:lnSpc>
            </a:pPr>
            <a:r>
              <a:rPr lang="en-US" altLang="zh-CN">
                <a:solidFill>
                  <a:srgbClr val="C721DB">
                    <a:alpha val="40000"/>
                  </a:srgbClr>
                </a:solidFill>
              </a:rPr>
              <a:t> </a:t>
            </a: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  <a:p>
            <a:pPr fontAlgn="auto">
              <a:lnSpc>
                <a:spcPts val="2000"/>
              </a:lnSpc>
            </a:pP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04010" y="4510405"/>
            <a:ext cx="1163955" cy="28321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1500"/>
              </a:lnSpc>
            </a:pPr>
            <a:r>
              <a:rPr lang="en-US" altLang="zh-CN">
                <a:solidFill>
                  <a:srgbClr val="C721DB">
                    <a:alpha val="40000"/>
                  </a:srgbClr>
                </a:solidFill>
              </a:rPr>
              <a:t> </a:t>
            </a: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</p:txBody>
      </p:sp>
      <p:sp>
        <p:nvSpPr>
          <p:cNvPr id="25" name="线形标注 1 24"/>
          <p:cNvSpPr/>
          <p:nvPr/>
        </p:nvSpPr>
        <p:spPr>
          <a:xfrm>
            <a:off x="9373870" y="3570605"/>
            <a:ext cx="2722880" cy="504190"/>
          </a:xfrm>
          <a:prstGeom prst="borderCallout1">
            <a:avLst>
              <a:gd name="adj1" fmla="val 36438"/>
              <a:gd name="adj2" fmla="val -1566"/>
              <a:gd name="adj3" fmla="val 127833"/>
              <a:gd name="adj4" fmla="val -197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 Good organisational and teamwork skills   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17980" y="4793615"/>
            <a:ext cx="7308850" cy="539750"/>
          </a:xfrm>
          <a:prstGeom prst="rect">
            <a:avLst/>
          </a:prstGeom>
          <a:solidFill>
            <a:srgbClr val="0070C0">
              <a:alpha val="34000"/>
            </a:srgbClr>
          </a:solidFill>
        </p:spPr>
        <p:txBody>
          <a:bodyPr wrap="square" rtlCol="0">
            <a:spAutoFit/>
          </a:bodyPr>
          <a:p>
            <a:pPr fontAlgn="auto">
              <a:lnSpc>
                <a:spcPts val="1500"/>
              </a:lnSpc>
            </a:pPr>
            <a:r>
              <a:rPr lang="en-US" altLang="zh-CN">
                <a:solidFill>
                  <a:srgbClr val="C721DB">
                    <a:alpha val="40000"/>
                  </a:srgbClr>
                </a:solidFill>
              </a:rPr>
              <a:t> </a:t>
            </a: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  <a:p>
            <a:pPr fontAlgn="auto">
              <a:lnSpc>
                <a:spcPts val="2000"/>
              </a:lnSpc>
            </a:pP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</p:txBody>
      </p:sp>
      <p:sp>
        <p:nvSpPr>
          <p:cNvPr id="28" name="线形标注 1 27"/>
          <p:cNvSpPr/>
          <p:nvPr/>
        </p:nvSpPr>
        <p:spPr>
          <a:xfrm>
            <a:off x="9064625" y="5097780"/>
            <a:ext cx="3036570" cy="827405"/>
          </a:xfrm>
          <a:prstGeom prst="borderCallout1">
            <a:avLst>
              <a:gd name="adj1" fmla="val 46349"/>
              <a:gd name="adj2" fmla="val -3931"/>
              <a:gd name="adj3" fmla="val -12630"/>
              <a:gd name="adj4" fmla="val -251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Good handwriting &amp;A passion for Chinese and international culture   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21790" y="5333365"/>
            <a:ext cx="7308850" cy="539750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 rtlCol="0">
            <a:spAutoFit/>
          </a:bodyPr>
          <a:p>
            <a:pPr fontAlgn="auto">
              <a:lnSpc>
                <a:spcPts val="1500"/>
              </a:lnSpc>
            </a:pPr>
            <a:r>
              <a:rPr lang="en-US" altLang="zh-CN">
                <a:solidFill>
                  <a:srgbClr val="C721DB">
                    <a:alpha val="40000"/>
                  </a:srgbClr>
                </a:solidFill>
              </a:rPr>
              <a:t> </a:t>
            </a: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  <a:p>
            <a:pPr fontAlgn="auto">
              <a:lnSpc>
                <a:spcPts val="2000"/>
              </a:lnSpc>
            </a:pPr>
            <a:endParaRPr lang="en-US" altLang="zh-CN">
              <a:solidFill>
                <a:srgbClr val="C721DB">
                  <a:alpha val="40000"/>
                </a:srgbClr>
              </a:solidFill>
            </a:endParaRPr>
          </a:p>
        </p:txBody>
      </p:sp>
      <p:sp>
        <p:nvSpPr>
          <p:cNvPr id="31" name="线形标注 1 30"/>
          <p:cNvSpPr/>
          <p:nvPr/>
        </p:nvSpPr>
        <p:spPr>
          <a:xfrm>
            <a:off x="7166610" y="6218555"/>
            <a:ext cx="3036570" cy="467995"/>
          </a:xfrm>
          <a:prstGeom prst="borderCallout1">
            <a:avLst>
              <a:gd name="adj1" fmla="val 46349"/>
              <a:gd name="adj2" fmla="val -3931"/>
              <a:gd name="adj3" fmla="val -56716"/>
              <a:gd name="adj4" fmla="val -271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  <a:buNone/>
            </a:pPr>
            <a:r>
              <a:rPr lang="en-US" altLang="zh-CN" sz="1600" b="1">
                <a:solidFill>
                  <a:srgbClr val="FF0000"/>
                </a:solidFill>
                <a:effectLst/>
                <a:latin typeface="Verdana" panose="020B0604030504040204" charset="0"/>
                <a:cs typeface="Verdana" panose="020B0604030504040204" charset="0"/>
                <a:sym typeface="+mn-ea"/>
              </a:rPr>
              <a:t>Personality and attitude </a:t>
            </a:r>
            <a:endParaRPr lang="en-US" altLang="zh-CN" sz="1600" b="1">
              <a:solidFill>
                <a:srgbClr val="FF0000"/>
              </a:solidFill>
              <a:effectLst/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graphicFrame>
        <p:nvGraphicFramePr>
          <p:cNvPr id="32" name="表格 31"/>
          <p:cNvGraphicFramePr/>
          <p:nvPr/>
        </p:nvGraphicFramePr>
        <p:xfrm>
          <a:off x="5032375" y="3183890"/>
          <a:ext cx="3316605" cy="206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605"/>
              </a:tblGrid>
              <a:tr h="708025"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1800">
                        <a:solidFill>
                          <a:srgbClr val="C00000"/>
                        </a:solidFill>
                        <a:latin typeface="Arial Black" panose="020B0A04020102020204" charset="0"/>
                        <a:ea typeface="宋体" panose="02010600030101010101" pitchFamily="2" charset="-122"/>
                        <a:cs typeface="Arial Black" panose="020B0A04020102020204" charset="0"/>
                        <a:sym typeface="宋体" panose="02010600030101010101" pitchFamily="2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182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solidFill>
                            <a:srgbClr val="0070C0"/>
                          </a:solidFill>
                          <a:latin typeface="Arial Black" panose="020B0A04020102020204" charset="0"/>
                          <a:ea typeface="宋体" panose="02010600030101010101" pitchFamily="2" charset="-122"/>
                          <a:cs typeface="Arial Black" panose="020B0A04020102020204" charset="0"/>
                          <a:sym typeface="+mn-ea"/>
                        </a:rPr>
                        <a:t>Language skills</a:t>
                      </a:r>
                      <a:endParaRPr lang="en-US" altLang="zh-CN" b="1">
                        <a:solidFill>
                          <a:srgbClr val="0070C0"/>
                        </a:solidFill>
                        <a:latin typeface="Arial Black" panose="020B0A04020102020204" charset="0"/>
                        <a:ea typeface="宋体" panose="02010600030101010101" pitchFamily="2" charset="-122"/>
                        <a:cs typeface="Arial Black" panose="020B0A04020102020204" charset="0"/>
                      </a:endParaRPr>
                    </a:p>
                  </a:txBody>
                  <a:tcPr anchor="ctr" anchorCtr="0"/>
                </a:tc>
              </a:tr>
              <a:tr h="72136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800" b="1">
                          <a:solidFill>
                            <a:srgbClr val="0070C0"/>
                          </a:solidFill>
                          <a:latin typeface="Arial Black" panose="020B0A04020102020204" charset="0"/>
                          <a:ea typeface="宋体" panose="02010600030101010101" pitchFamily="2" charset="-122"/>
                          <a:cs typeface="Arial Black" panose="020B0A04020102020204" charset="0"/>
                          <a:sym typeface="+mn-ea"/>
                        </a:rPr>
                        <a:t>Experience and skills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5097145" y="3345815"/>
            <a:ext cx="31870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None/>
            </a:pPr>
            <a:r>
              <a:rPr lang="en-US" altLang="zh-CN">
                <a:solidFill>
                  <a:srgbClr val="C00000"/>
                </a:solidFill>
                <a:latin typeface="Arial Black" panose="020B0A04020102020204" charset="0"/>
                <a:ea typeface="宋体" panose="02010600030101010101" pitchFamily="2" charset="-122"/>
                <a:cs typeface="Arial Black" panose="020B0A04020102020204" charset="0"/>
                <a:sym typeface="宋体" panose="02010600030101010101" pitchFamily="2" charset="-122"/>
              </a:rPr>
              <a:t>Personality and attitude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bldLvl="0" animBg="1"/>
      <p:bldP spid="20" grpId="0" bldLvl="0" animBg="1"/>
      <p:bldP spid="25" grpId="0" bldLvl="0" animBg="1"/>
      <p:bldP spid="28" grpId="0" bldLvl="0" animBg="1"/>
      <p:bldP spid="31" grpId="0" bldLvl="0" animBg="1"/>
      <p:bldP spid="14" grpId="0" animBg="1"/>
      <p:bldP spid="16" grpId="0" animBg="1"/>
      <p:bldP spid="19" grpId="0" animBg="1"/>
      <p:bldP spid="21" grpId="0" animBg="1"/>
      <p:bldP spid="22" grpId="0" animBg="1"/>
      <p:bldP spid="24" grpId="0" animBg="1"/>
      <p:bldP spid="27" grpId="0" animBg="1"/>
      <p:bldP spid="29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5715" y="0"/>
            <a:ext cx="12203430" cy="77419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0330" y="-50800"/>
            <a:ext cx="6287770" cy="901065"/>
            <a:chOff x="158" y="-136"/>
            <a:chExt cx="9902" cy="1419"/>
          </a:xfrm>
        </p:grpSpPr>
        <p:sp>
          <p:nvSpPr>
            <p:cNvPr id="9" name="任意多边形 8"/>
            <p:cNvSpPr/>
            <p:nvPr/>
          </p:nvSpPr>
          <p:spPr>
            <a:xfrm>
              <a:off x="158" y="189"/>
              <a:ext cx="1253" cy="1094"/>
            </a:xfrm>
            <a:custGeom>
              <a:avLst/>
              <a:gdLst>
                <a:gd name="connsiteX0" fmla="*/ 0 w 4612"/>
                <a:gd name="connsiteY0" fmla="*/ 0 h 3047"/>
                <a:gd name="connsiteX1" fmla="*/ 4125 w 4612"/>
                <a:gd name="connsiteY1" fmla="*/ 0 h 3047"/>
                <a:gd name="connsiteX2" fmla="*/ 4612 w 4612"/>
                <a:gd name="connsiteY2" fmla="*/ 1524 h 3047"/>
                <a:gd name="connsiteX3" fmla="*/ 4125 w 4612"/>
                <a:gd name="connsiteY3" fmla="*/ 3047 h 3047"/>
                <a:gd name="connsiteX4" fmla="*/ 0 w 4612"/>
                <a:gd name="connsiteY4" fmla="*/ 3047 h 3047"/>
                <a:gd name="connsiteX5" fmla="*/ 12 w 4612"/>
                <a:gd name="connsiteY5" fmla="*/ 1548 h 3047"/>
                <a:gd name="connsiteX6" fmla="*/ 0 w 4612"/>
                <a:gd name="connsiteY6" fmla="*/ 0 h 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2" h="3047">
                  <a:moveTo>
                    <a:pt x="0" y="0"/>
                  </a:moveTo>
                  <a:lnTo>
                    <a:pt x="4125" y="0"/>
                  </a:lnTo>
                  <a:lnTo>
                    <a:pt x="4612" y="1524"/>
                  </a:lnTo>
                  <a:lnTo>
                    <a:pt x="4125" y="3047"/>
                  </a:lnTo>
                  <a:lnTo>
                    <a:pt x="0" y="3047"/>
                  </a:lnTo>
                  <a:lnTo>
                    <a:pt x="12" y="15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0" y="-136"/>
              <a:ext cx="876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solidFill>
                    <a:srgbClr val="72AE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Reading for writing</a:t>
              </a:r>
              <a:endPara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46" y="1083"/>
              <a:ext cx="7848" cy="20"/>
            </a:xfrm>
            <a:prstGeom prst="line">
              <a:avLst/>
            </a:prstGeom>
            <a:ln w="63500" cmpd="sng">
              <a:solidFill>
                <a:srgbClr val="7A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825500" y="850265"/>
            <a:ext cx="10655935" cy="614426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just" fontAlgn="auto">
              <a:lnSpc>
                <a:spcPts val="3000"/>
              </a:lnSpc>
            </a:pPr>
            <a:r>
              <a:rPr lang="zh-CN" altLang="en-US" sz="2200"/>
              <a:t>Dear Sir/Madam,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en-US" altLang="zh-CN" sz="2200"/>
              <a:t>I</a:t>
            </a:r>
            <a:r>
              <a:rPr lang="zh-CN" altLang="en-US" sz="2200"/>
              <a:t> would like to apply for the position of camp he</a:t>
            </a:r>
            <a:r>
              <a:rPr lang="en-US" altLang="zh-CN" sz="2200"/>
              <a:t>l</a:t>
            </a:r>
            <a:r>
              <a:rPr lang="zh-CN" altLang="en-US" sz="2200"/>
              <a:t>per. Please find my CV attached.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zh-CN" altLang="en-US" sz="2200"/>
              <a:t>I believe </a:t>
            </a:r>
            <a:r>
              <a:rPr lang="en-US" altLang="zh-CN" sz="2200"/>
              <a:t>I</a:t>
            </a:r>
            <a:r>
              <a:rPr lang="zh-CN" altLang="en-US" sz="2200"/>
              <a:t> would be a valuable ad</a:t>
            </a:r>
            <a:r>
              <a:rPr lang="en-US" altLang="zh-CN" sz="2200"/>
              <a:t>d</a:t>
            </a:r>
            <a:r>
              <a:rPr lang="zh-CN" altLang="en-US" sz="2200"/>
              <a:t>ition to your team. My English is at an intermediate level,</a:t>
            </a:r>
            <a:r>
              <a:rPr lang="en-US" altLang="zh-CN" sz="2200"/>
              <a:t> </a:t>
            </a:r>
            <a:r>
              <a:rPr lang="zh-CN" altLang="en-US" sz="2200"/>
              <a:t>and I have travelleld to several English-speaking countries. I have also helped to organise a</a:t>
            </a:r>
            <a:r>
              <a:rPr lang="en-US" altLang="zh-CN" sz="2200"/>
              <a:t> </a:t>
            </a:r>
            <a:r>
              <a:rPr lang="zh-CN" altLang="en-US" sz="2200"/>
              <a:t>three-day tour of my city for visiting exchange students.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en-US" altLang="zh-CN" sz="2200"/>
              <a:t>I</a:t>
            </a:r>
            <a:r>
              <a:rPr lang="zh-CN" altLang="en-US" sz="2200"/>
              <a:t> have experience</a:t>
            </a:r>
            <a:r>
              <a:rPr lang="en-US" altLang="zh-CN" sz="2200"/>
              <a:t>d</a:t>
            </a:r>
            <a:r>
              <a:rPr lang="zh-CN" altLang="en-US" sz="2200"/>
              <a:t> in working with animals, and I have also volunteered at a local library to</a:t>
            </a:r>
            <a:r>
              <a:rPr lang="en-US" altLang="zh-CN" sz="2200"/>
              <a:t> </a:t>
            </a:r>
            <a:r>
              <a:rPr lang="zh-CN" altLang="en-US" sz="2200"/>
              <a:t>help organise the children's section. I am a team player and I enjoy working with others. I have</a:t>
            </a:r>
            <a:r>
              <a:rPr lang="en-US" altLang="zh-CN" sz="2200"/>
              <a:t> </a:t>
            </a:r>
            <a:r>
              <a:rPr lang="zh-CN" altLang="en-US" sz="2200"/>
              <a:t>been captain of my school table tennis team for two years, so I know how to lead and decide</a:t>
            </a:r>
            <a:r>
              <a:rPr lang="en-US" altLang="zh-CN" sz="2200"/>
              <a:t> </a:t>
            </a:r>
            <a:r>
              <a:rPr lang="zh-CN" altLang="en-US" sz="2200"/>
              <a:t>on priorities.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zh-CN" altLang="en-US" sz="2200"/>
              <a:t>With my proficiency in Chinese </a:t>
            </a:r>
            <a:r>
              <a:rPr lang="en-US" altLang="zh-CN" sz="2200"/>
              <a:t>c</a:t>
            </a:r>
            <a:r>
              <a:rPr lang="zh-CN" altLang="en-US" sz="2200"/>
              <a:t>alligraphy, </a:t>
            </a:r>
            <a:r>
              <a:rPr lang="en-US" altLang="zh-CN" sz="2200"/>
              <a:t>I </a:t>
            </a:r>
            <a:r>
              <a:rPr lang="zh-CN" altLang="en-US" sz="2200"/>
              <a:t>could also conduct classes for your visitors to</a:t>
            </a:r>
            <a:r>
              <a:rPr lang="en-US" altLang="zh-CN" sz="2200"/>
              <a:t> </a:t>
            </a:r>
            <a:r>
              <a:rPr lang="zh-CN" altLang="en-US" sz="2200"/>
              <a:t>help them learn more about this beautiful aspect of Chinese culture.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zh-CN" altLang="en-US" sz="2200"/>
              <a:t>The prospect of welcoming exchange students to our country is very exciting, and I am keen</a:t>
            </a:r>
            <a:r>
              <a:rPr lang="en-US" altLang="zh-CN" sz="2200"/>
              <a:t> </a:t>
            </a:r>
            <a:r>
              <a:rPr lang="zh-CN" altLang="en-US" sz="2200"/>
              <a:t>to use my skills to give them a warm welcome and an experience they wil</a:t>
            </a:r>
            <a:r>
              <a:rPr lang="en-US" altLang="zh-CN" sz="2200"/>
              <a:t>l</a:t>
            </a:r>
            <a:r>
              <a:rPr lang="zh-CN" altLang="en-US" sz="2200"/>
              <a:t> always remember.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en-US" altLang="zh-CN" sz="2200"/>
              <a:t>I</a:t>
            </a:r>
            <a:r>
              <a:rPr lang="zh-CN" altLang="en-US" sz="2200"/>
              <a:t> look forward to hearing from you as soon as possible.</a:t>
            </a:r>
            <a:endParaRPr lang="zh-CN" altLang="en-US" sz="2200"/>
          </a:p>
          <a:p>
            <a:pPr algn="just" fontAlgn="auto">
              <a:lnSpc>
                <a:spcPts val="2600"/>
              </a:lnSpc>
            </a:pPr>
            <a:r>
              <a:rPr lang="zh-CN" altLang="en-US" sz="2200"/>
              <a:t>Yours fa</a:t>
            </a:r>
            <a:r>
              <a:rPr lang="en-US" altLang="zh-CN" sz="2200"/>
              <a:t>i</a:t>
            </a:r>
            <a:r>
              <a:rPr lang="zh-CN" altLang="en-US" sz="2200"/>
              <a:t>th</a:t>
            </a:r>
            <a:r>
              <a:rPr lang="en-US" altLang="zh-CN" sz="2200"/>
              <a:t>f</a:t>
            </a:r>
            <a:r>
              <a:rPr lang="zh-CN" altLang="en-US" sz="2200"/>
              <a:t>ully</a:t>
            </a:r>
            <a:endParaRPr lang="zh-CN" altLang="en-US" sz="2200"/>
          </a:p>
          <a:p>
            <a:pPr algn="just" fontAlgn="auto">
              <a:lnSpc>
                <a:spcPts val="2600"/>
              </a:lnSpc>
            </a:pPr>
            <a:r>
              <a:rPr lang="zh-CN" altLang="en-US" sz="2200"/>
              <a:t>Kelly Xu</a:t>
            </a:r>
            <a:endParaRPr lang="zh-CN" altLang="en-US" sz="2200"/>
          </a:p>
        </p:txBody>
      </p:sp>
      <p:sp>
        <p:nvSpPr>
          <p:cNvPr id="23" name="矩形 22"/>
          <p:cNvSpPr/>
          <p:nvPr/>
        </p:nvSpPr>
        <p:spPr>
          <a:xfrm>
            <a:off x="6647181" y="-50800"/>
            <a:ext cx="346710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structure</a:t>
            </a:r>
            <a:endParaRPr 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95985" y="939800"/>
            <a:ext cx="1934845" cy="344170"/>
          </a:xfrm>
          <a:prstGeom prst="roundRect">
            <a:avLst>
              <a:gd name="adj" fmla="val 23535"/>
            </a:avLst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2946399" y="902334"/>
            <a:ext cx="1197609" cy="39878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r>
              <a:rPr lang="en-US" altLang="zh-CN" sz="2000" b="1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Greeting</a:t>
            </a:r>
            <a:endParaRPr lang="en-US" altLang="zh-CN" sz="2000" b="1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89895" y="958215"/>
            <a:ext cx="891540" cy="39878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Body</a:t>
            </a:r>
            <a:endParaRPr lang="en-US" altLang="zh-CN" sz="2000" b="1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2805" y="1356995"/>
            <a:ext cx="10565130" cy="492315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52805" y="6306820"/>
            <a:ext cx="1826260" cy="603250"/>
          </a:xfrm>
          <a:prstGeom prst="roundRect">
            <a:avLst>
              <a:gd name="adj" fmla="val 23535"/>
            </a:avLst>
          </a:prstGeom>
          <a:noFill/>
          <a:ln w="28575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文本框 15"/>
          <p:cNvSpPr txBox="1"/>
          <p:nvPr/>
        </p:nvSpPr>
        <p:spPr>
          <a:xfrm>
            <a:off x="2700020" y="6484620"/>
            <a:ext cx="1270000" cy="39878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Signature</a:t>
            </a:r>
            <a:endParaRPr lang="en-US" altLang="zh-CN" sz="2000" b="1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6231" y="471170"/>
            <a:ext cx="344932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language</a:t>
            </a:r>
            <a:endParaRPr 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48105" y="2058670"/>
            <a:ext cx="882015" cy="368300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666990" y="2058670"/>
            <a:ext cx="882015" cy="368300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52805" y="2806700"/>
            <a:ext cx="882015" cy="368300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470650" y="2806700"/>
            <a:ext cx="882015" cy="368300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81685" y="3597910"/>
            <a:ext cx="882015" cy="368300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921625" y="3192780"/>
            <a:ext cx="882015" cy="36830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660765" y="3597910"/>
            <a:ext cx="882015" cy="36830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901690" y="4354830"/>
            <a:ext cx="882015" cy="36830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23031" y="6315710"/>
            <a:ext cx="7599680" cy="47561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Revise the letter to make it more inviting and persuasive</a:t>
            </a:r>
            <a:endParaRPr lang="en-US" sz="25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bldLvl="0" animBg="1"/>
      <p:bldP spid="7" grpId="0" bldLvl="0" animBg="1"/>
      <p:bldP spid="13" grpId="0" bldLvl="0" animBg="1"/>
      <p:bldP spid="15" grpId="0" bldLvl="0" animBg="1"/>
      <p:bldP spid="16" grpId="0" bldLvl="0" animBg="1"/>
      <p:bldP spid="14" grpId="0" bldLvl="0" animBg="1"/>
      <p:bldP spid="17" grpId="0"/>
      <p:bldP spid="18" grpId="0" animBg="1"/>
      <p:bldP spid="19" grpId="0" animBg="1"/>
      <p:bldP spid="20" grpId="0" animBg="1"/>
      <p:bldP spid="21" grpId="0" animBg="1"/>
      <p:bldP spid="22" grpId="0" bldLvl="0" animBg="1"/>
      <p:bldP spid="25" grpId="0" animBg="1"/>
      <p:bldP spid="24" grpId="0" animBg="1"/>
      <p:bldP spid="2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5715" y="0"/>
            <a:ext cx="12203430" cy="774192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pPr fontAlgn="auto">
              <a:lnSpc>
                <a:spcPts val="2500"/>
              </a:lnSpc>
            </a:pPr>
            <a:endParaRPr lang="zh-CN" altLang="en-US"/>
          </a:p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00330" y="-50800"/>
            <a:ext cx="7583170" cy="901065"/>
            <a:chOff x="158" y="-136"/>
            <a:chExt cx="11942" cy="1419"/>
          </a:xfrm>
        </p:grpSpPr>
        <p:sp>
          <p:nvSpPr>
            <p:cNvPr id="9" name="任意多边形 8"/>
            <p:cNvSpPr/>
            <p:nvPr/>
          </p:nvSpPr>
          <p:spPr>
            <a:xfrm>
              <a:off x="158" y="189"/>
              <a:ext cx="1253" cy="1094"/>
            </a:xfrm>
            <a:custGeom>
              <a:avLst/>
              <a:gdLst>
                <a:gd name="connsiteX0" fmla="*/ 0 w 4612"/>
                <a:gd name="connsiteY0" fmla="*/ 0 h 3047"/>
                <a:gd name="connsiteX1" fmla="*/ 4125 w 4612"/>
                <a:gd name="connsiteY1" fmla="*/ 0 h 3047"/>
                <a:gd name="connsiteX2" fmla="*/ 4612 w 4612"/>
                <a:gd name="connsiteY2" fmla="*/ 1524 h 3047"/>
                <a:gd name="connsiteX3" fmla="*/ 4125 w 4612"/>
                <a:gd name="connsiteY3" fmla="*/ 3047 h 3047"/>
                <a:gd name="connsiteX4" fmla="*/ 0 w 4612"/>
                <a:gd name="connsiteY4" fmla="*/ 3047 h 3047"/>
                <a:gd name="connsiteX5" fmla="*/ 12 w 4612"/>
                <a:gd name="connsiteY5" fmla="*/ 1548 h 3047"/>
                <a:gd name="connsiteX6" fmla="*/ 0 w 4612"/>
                <a:gd name="connsiteY6" fmla="*/ 0 h 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2" h="3047">
                  <a:moveTo>
                    <a:pt x="0" y="0"/>
                  </a:moveTo>
                  <a:lnTo>
                    <a:pt x="4125" y="0"/>
                  </a:lnTo>
                  <a:lnTo>
                    <a:pt x="4612" y="1524"/>
                  </a:lnTo>
                  <a:lnTo>
                    <a:pt x="4125" y="3047"/>
                  </a:lnTo>
                  <a:lnTo>
                    <a:pt x="0" y="3047"/>
                  </a:lnTo>
                  <a:lnTo>
                    <a:pt x="12" y="15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0" y="-136"/>
              <a:ext cx="1080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800" b="1">
                  <a:solidFill>
                    <a:srgbClr val="72AE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charset="0"/>
                  <a:cs typeface="Candara" panose="020E0502030303020204" charset="0"/>
                </a:rPr>
                <a:t>Revising and Polishing</a:t>
              </a:r>
              <a:endParaRPr lang="en-US" altLang="zh-CN" sz="4800" b="1">
                <a:solidFill>
                  <a:srgbClr val="72A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charset="0"/>
                <a:cs typeface="Candara" panose="020E050203030302020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446" y="1148"/>
              <a:ext cx="8882" cy="3"/>
            </a:xfrm>
            <a:prstGeom prst="line">
              <a:avLst/>
            </a:prstGeom>
            <a:ln w="63500" cmpd="sng">
              <a:solidFill>
                <a:srgbClr val="7A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609600" y="770255"/>
            <a:ext cx="10871835" cy="624713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>
            <a:spAutoFit/>
          </a:bodyPr>
          <a:p>
            <a:pPr algn="just" fontAlgn="auto">
              <a:lnSpc>
                <a:spcPts val="3000"/>
              </a:lnSpc>
            </a:pPr>
            <a:r>
              <a:rPr lang="zh-CN" altLang="en-US" sz="2200"/>
              <a:t>Dear Sir/Madam,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en-US" sz="2200">
                <a:solidFill>
                  <a:srgbClr val="00B0F0"/>
                </a:solidFill>
              </a:rPr>
              <a:t>Knowing you are recruiting summer camp helpers, I am writing to apply for it, </a:t>
            </a:r>
            <a:r>
              <a:rPr lang="zh-CN" altLang="en-US" sz="2200">
                <a:solidFill>
                  <a:srgbClr val="00B0F0"/>
                </a:solidFill>
              </a:rPr>
              <a:t>my CV attached.</a:t>
            </a:r>
            <a:endParaRPr lang="zh-CN" altLang="en-US" sz="2200">
              <a:solidFill>
                <a:srgbClr val="00B0F0"/>
              </a:solidFill>
            </a:endParaRPr>
          </a:p>
          <a:p>
            <a:pPr algn="just" fontAlgn="auto">
              <a:lnSpc>
                <a:spcPts val="3000"/>
              </a:lnSpc>
            </a:pPr>
            <a:r>
              <a:rPr lang="zh-CN" altLang="en-US" sz="2200">
                <a:solidFill>
                  <a:srgbClr val="00B0F0"/>
                </a:solidFill>
              </a:rPr>
              <a:t>I </a:t>
            </a:r>
            <a:r>
              <a:rPr lang="en-US" sz="2200">
                <a:solidFill>
                  <a:srgbClr val="00B0F0"/>
                </a:solidFill>
              </a:rPr>
              <a:t>am confident that I meet your requirements in every way. </a:t>
            </a:r>
            <a:r>
              <a:rPr lang="en-US" sz="2200">
                <a:solidFill>
                  <a:srgbClr val="FF0000"/>
                </a:solidFill>
              </a:rPr>
              <a:t>Equipped with </a:t>
            </a:r>
            <a:r>
              <a:rPr lang="zh-CN" altLang="en-US" sz="2200">
                <a:solidFill>
                  <a:srgbClr val="FF0000"/>
                </a:solidFill>
              </a:rPr>
              <a:t>an intermediate level</a:t>
            </a:r>
            <a:r>
              <a:rPr lang="en-US" altLang="zh-CN" sz="2200">
                <a:solidFill>
                  <a:srgbClr val="FF0000"/>
                </a:solidFill>
              </a:rPr>
              <a:t> of English</a:t>
            </a:r>
            <a:r>
              <a:rPr lang="zh-CN" altLang="en-US" sz="2200"/>
              <a:t>,</a:t>
            </a:r>
            <a:r>
              <a:rPr lang="en-US" altLang="zh-CN" sz="2200"/>
              <a:t> </a:t>
            </a:r>
            <a:r>
              <a:rPr lang="zh-CN" altLang="en-US" sz="2200"/>
              <a:t>I have travelled to several English-speaking countries</a:t>
            </a:r>
            <a:r>
              <a:rPr lang="en-US" altLang="zh-CN" sz="2200"/>
              <a:t> and </a:t>
            </a:r>
            <a:r>
              <a:rPr lang="en-US" altLang="zh-CN" sz="2200">
                <a:solidFill>
                  <a:srgbClr val="FF0000"/>
                </a:solidFill>
              </a:rPr>
              <a:t>got</a:t>
            </a:r>
            <a:r>
              <a:rPr lang="en-US" altLang="zh-CN" sz="2200"/>
              <a:t> </a:t>
            </a:r>
            <a:r>
              <a:rPr lang="en-US" altLang="zh-CN" sz="2200">
                <a:solidFill>
                  <a:srgbClr val="FF0000"/>
                </a:solidFill>
              </a:rPr>
              <a:t>involved in </a:t>
            </a:r>
            <a:r>
              <a:rPr lang="zh-CN" altLang="en-US" sz="2200"/>
              <a:t>organis</a:t>
            </a:r>
            <a:r>
              <a:rPr lang="en-US" altLang="zh-CN" sz="2200"/>
              <a:t>ing</a:t>
            </a:r>
            <a:r>
              <a:rPr lang="zh-CN" altLang="en-US" sz="2200"/>
              <a:t> a</a:t>
            </a:r>
            <a:r>
              <a:rPr lang="en-US" altLang="zh-CN" sz="2200"/>
              <a:t> tour</a:t>
            </a:r>
            <a:r>
              <a:rPr lang="zh-CN" altLang="en-US" sz="2200"/>
              <a:t> for visiting exchange students.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en-US" altLang="zh-CN" sz="2200">
                <a:solidFill>
                  <a:srgbClr val="00B0F0"/>
                </a:solidFill>
              </a:rPr>
              <a:t>W</a:t>
            </a:r>
            <a:r>
              <a:rPr lang="zh-CN" altLang="en-US" sz="2200">
                <a:solidFill>
                  <a:srgbClr val="00B0F0"/>
                </a:solidFill>
              </a:rPr>
              <a:t>orking </a:t>
            </a:r>
            <a:r>
              <a:rPr lang="en-US" altLang="zh-CN" sz="2200">
                <a:solidFill>
                  <a:srgbClr val="00B0F0"/>
                </a:solidFill>
              </a:rPr>
              <a:t>during holidays at a local pet shop</a:t>
            </a:r>
            <a:r>
              <a:rPr lang="en-US" altLang="zh-CN" sz="2200"/>
              <a:t> </a:t>
            </a:r>
            <a:r>
              <a:rPr lang="zh-CN" altLang="en-US" sz="2200"/>
              <a:t>and </a:t>
            </a:r>
            <a:r>
              <a:rPr lang="zh-CN" altLang="en-US" sz="2200">
                <a:solidFill>
                  <a:srgbClr val="00B0F0"/>
                </a:solidFill>
              </a:rPr>
              <a:t>volunteer</a:t>
            </a:r>
            <a:r>
              <a:rPr lang="en-US" altLang="zh-CN" sz="2200">
                <a:solidFill>
                  <a:srgbClr val="00B0F0"/>
                </a:solidFill>
              </a:rPr>
              <a:t>ing</a:t>
            </a:r>
            <a:r>
              <a:rPr lang="zh-CN" altLang="en-US" sz="2200">
                <a:solidFill>
                  <a:srgbClr val="00B0F0"/>
                </a:solidFill>
              </a:rPr>
              <a:t> at a local library to</a:t>
            </a:r>
            <a:r>
              <a:rPr lang="en-US" altLang="zh-CN" sz="2200">
                <a:solidFill>
                  <a:srgbClr val="00B0F0"/>
                </a:solidFill>
              </a:rPr>
              <a:t> </a:t>
            </a:r>
            <a:r>
              <a:rPr lang="zh-CN" altLang="en-US" sz="2200">
                <a:solidFill>
                  <a:srgbClr val="00B0F0"/>
                </a:solidFill>
              </a:rPr>
              <a:t>help organise the children's section</a:t>
            </a:r>
            <a:r>
              <a:rPr lang="en-US" altLang="zh-CN" sz="2200"/>
              <a:t> </a:t>
            </a:r>
            <a:r>
              <a:rPr lang="en-US" altLang="zh-CN" sz="2200">
                <a:solidFill>
                  <a:srgbClr val="FF0000"/>
                </a:solidFill>
              </a:rPr>
              <a:t>have added to my experience</a:t>
            </a:r>
            <a:r>
              <a:rPr lang="zh-CN" altLang="en-US" sz="2200"/>
              <a:t>. </a:t>
            </a:r>
            <a:r>
              <a:rPr lang="en-US" altLang="zh-CN" sz="2200">
                <a:solidFill>
                  <a:srgbClr val="FF0000"/>
                </a:solidFill>
              </a:rPr>
              <a:t>Also of primary note is that </a:t>
            </a:r>
            <a:r>
              <a:rPr lang="zh-CN" altLang="en-US" sz="2200">
                <a:sym typeface="+mn-ea"/>
              </a:rPr>
              <a:t>I have</a:t>
            </a:r>
            <a:r>
              <a:rPr lang="en-US" altLang="zh-CN" sz="2200">
                <a:sym typeface="+mn-ea"/>
              </a:rPr>
              <a:t> </a:t>
            </a:r>
            <a:r>
              <a:rPr lang="zh-CN" altLang="en-US" sz="2200">
                <a:sym typeface="+mn-ea"/>
              </a:rPr>
              <a:t>been captain of my school table tennis team for two years</a:t>
            </a:r>
            <a:r>
              <a:rPr lang="en-US" altLang="zh-CN" sz="2200">
                <a:sym typeface="+mn-ea"/>
              </a:rPr>
              <a:t>, 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which has enabled</a:t>
            </a:r>
            <a:r>
              <a:rPr lang="en-US" altLang="zh-CN" sz="2200">
                <a:solidFill>
                  <a:srgbClr val="FF0000"/>
                </a:solidFill>
              </a:rPr>
              <a:t> me to be</a:t>
            </a:r>
            <a:r>
              <a:rPr lang="zh-CN" altLang="en-US" sz="2200">
                <a:solidFill>
                  <a:srgbClr val="FF0000"/>
                </a:solidFill>
              </a:rPr>
              <a:t> a team player </a:t>
            </a:r>
            <a:r>
              <a:rPr lang="en-US" altLang="zh-CN" sz="2200">
                <a:solidFill>
                  <a:srgbClr val="FF0000"/>
                </a:solidFill>
              </a:rPr>
              <a:t>as well as a good leader</a:t>
            </a:r>
            <a:r>
              <a:rPr lang="zh-CN" altLang="en-US" sz="2200"/>
              <a:t>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en-US" altLang="zh-CN" sz="2200">
                <a:solidFill>
                  <a:srgbClr val="FF0000"/>
                </a:solidFill>
              </a:rPr>
              <a:t>Additionally,</a:t>
            </a:r>
            <a:r>
              <a:rPr lang="en-US" altLang="zh-CN" sz="2200"/>
              <a:t> w</a:t>
            </a:r>
            <a:r>
              <a:rPr lang="zh-CN" altLang="en-US" sz="2200"/>
              <a:t>ith my proficiency in Chinese </a:t>
            </a:r>
            <a:r>
              <a:rPr lang="en-US" altLang="zh-CN" sz="2200"/>
              <a:t>c</a:t>
            </a:r>
            <a:r>
              <a:rPr lang="zh-CN" altLang="en-US" sz="2200"/>
              <a:t>alligraphy, </a:t>
            </a:r>
            <a:r>
              <a:rPr lang="en-US" altLang="zh-CN" sz="2200"/>
              <a:t>I </a:t>
            </a:r>
            <a:r>
              <a:rPr lang="en-US" altLang="zh-CN" sz="2200">
                <a:solidFill>
                  <a:srgbClr val="FF0000"/>
                </a:solidFill>
              </a:rPr>
              <a:t>am </a:t>
            </a:r>
            <a:r>
              <a:rPr lang="zh-CN" altLang="en-US" sz="2200">
                <a:solidFill>
                  <a:srgbClr val="FF0000"/>
                </a:solidFill>
              </a:rPr>
              <a:t>also </a:t>
            </a:r>
            <a:r>
              <a:rPr lang="en-US" altLang="zh-CN" sz="2200">
                <a:solidFill>
                  <a:srgbClr val="FF0000"/>
                </a:solidFill>
              </a:rPr>
              <a:t>capable of </a:t>
            </a:r>
            <a:r>
              <a:rPr lang="zh-CN" altLang="en-US" sz="2200"/>
              <a:t>conduct</a:t>
            </a:r>
            <a:r>
              <a:rPr lang="en-US" altLang="zh-CN" sz="2200"/>
              <a:t>ing </a:t>
            </a:r>
            <a:r>
              <a:rPr lang="zh-CN" altLang="en-US" sz="2200"/>
              <a:t> classes to</a:t>
            </a:r>
            <a:r>
              <a:rPr lang="en-US" altLang="zh-CN" sz="2200"/>
              <a:t> </a:t>
            </a:r>
            <a:r>
              <a:rPr lang="zh-CN" altLang="en-US" sz="2200"/>
              <a:t>help</a:t>
            </a:r>
            <a:r>
              <a:rPr lang="en-US" altLang="zh-CN" sz="2200"/>
              <a:t> your visitors </a:t>
            </a:r>
            <a:r>
              <a:rPr lang="zh-CN" altLang="en-US" sz="2200"/>
              <a:t>learn more about </a:t>
            </a:r>
            <a:r>
              <a:rPr lang="en-US" altLang="zh-CN" sz="2200">
                <a:solidFill>
                  <a:srgbClr val="FF0000"/>
                </a:solidFill>
              </a:rPr>
              <a:t>the charm</a:t>
            </a:r>
            <a:r>
              <a:rPr lang="en-US" altLang="zh-CN" sz="2200"/>
              <a:t> </a:t>
            </a:r>
            <a:r>
              <a:rPr lang="zh-CN" altLang="en-US" sz="2200"/>
              <a:t>of Chinese culture.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zh-CN" altLang="en-US" sz="2200"/>
              <a:t>The prospect of welcoming exchange students </a:t>
            </a:r>
            <a:r>
              <a:rPr lang="en-US" altLang="zh-CN" sz="2200">
                <a:solidFill>
                  <a:srgbClr val="FF0000"/>
                </a:solidFill>
              </a:rPr>
              <a:t>must be</a:t>
            </a:r>
            <a:r>
              <a:rPr lang="zh-CN" altLang="en-US" sz="2200"/>
              <a:t> very exciting, and I am keen</a:t>
            </a:r>
            <a:r>
              <a:rPr lang="en-US" altLang="zh-CN" sz="2200"/>
              <a:t> </a:t>
            </a:r>
            <a:r>
              <a:rPr lang="zh-CN" altLang="en-US" sz="2200"/>
              <a:t>to give them a warm welcome and an </a:t>
            </a:r>
            <a:r>
              <a:rPr lang="en-US" altLang="zh-CN" sz="2200">
                <a:solidFill>
                  <a:srgbClr val="FF0000"/>
                </a:solidFill>
              </a:rPr>
              <a:t>unforgettable</a:t>
            </a:r>
            <a:r>
              <a:rPr lang="en-US" altLang="zh-CN" sz="2200"/>
              <a:t> </a:t>
            </a:r>
            <a:r>
              <a:rPr lang="zh-CN" altLang="en-US" sz="2200"/>
              <a:t>experience.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en-US" altLang="zh-CN" sz="2200">
                <a:solidFill>
                  <a:srgbClr val="FF0000"/>
                </a:solidFill>
              </a:rPr>
              <a:t>I</a:t>
            </a:r>
            <a:r>
              <a:rPr lang="zh-CN" altLang="en-US" sz="2200">
                <a:solidFill>
                  <a:srgbClr val="FF0000"/>
                </a:solidFill>
              </a:rPr>
              <a:t> </a:t>
            </a:r>
            <a:r>
              <a:rPr lang="en-US" altLang="zh-CN" sz="2200">
                <a:solidFill>
                  <a:srgbClr val="FF0000"/>
                </a:solidFill>
              </a:rPr>
              <a:t>firmly believe that I am quite qualified for the position.</a:t>
            </a:r>
            <a:r>
              <a:rPr lang="en-US" altLang="zh-CN" sz="2200"/>
              <a:t> L</a:t>
            </a:r>
            <a:r>
              <a:rPr lang="zh-CN" altLang="en-US" sz="2200"/>
              <a:t>ook</a:t>
            </a:r>
            <a:r>
              <a:rPr lang="en-US" altLang="zh-CN" sz="2200"/>
              <a:t>ing</a:t>
            </a:r>
            <a:r>
              <a:rPr lang="zh-CN" altLang="en-US" sz="2200"/>
              <a:t> forward to </a:t>
            </a:r>
            <a:r>
              <a:rPr lang="en-US" altLang="zh-CN" sz="2200"/>
              <a:t>your early reply</a:t>
            </a:r>
            <a:r>
              <a:rPr lang="zh-CN" altLang="en-US" sz="2200"/>
              <a:t>.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zh-CN" altLang="en-US" sz="2200"/>
              <a:t>Yours fa</a:t>
            </a:r>
            <a:r>
              <a:rPr lang="en-US" altLang="zh-CN" sz="2200"/>
              <a:t>i</a:t>
            </a:r>
            <a:r>
              <a:rPr lang="zh-CN" altLang="en-US" sz="2200"/>
              <a:t>th</a:t>
            </a:r>
            <a:r>
              <a:rPr lang="en-US" altLang="zh-CN" sz="2200"/>
              <a:t>f</a:t>
            </a:r>
            <a:r>
              <a:rPr lang="zh-CN" altLang="en-US" sz="2200"/>
              <a:t>ully</a:t>
            </a:r>
            <a:endParaRPr lang="zh-CN" altLang="en-US" sz="2200"/>
          </a:p>
          <a:p>
            <a:pPr algn="just" fontAlgn="auto">
              <a:lnSpc>
                <a:spcPts val="3000"/>
              </a:lnSpc>
            </a:pPr>
            <a:r>
              <a:rPr lang="zh-CN" altLang="en-US" sz="2200"/>
              <a:t>Kelly Xu</a:t>
            </a:r>
            <a:endParaRPr lang="zh-CN" altLang="en-US" sz="220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835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5188</Words>
  <Application>WPS 演示</Application>
  <PresentationFormat>宽屏</PresentationFormat>
  <Paragraphs>476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Verdana</vt:lpstr>
      <vt:lpstr>Segoe Print</vt:lpstr>
      <vt:lpstr>Candara</vt:lpstr>
      <vt:lpstr>Arial Black</vt:lpstr>
      <vt:lpstr>Times New Roman</vt:lpstr>
      <vt:lpstr>Calibri</vt:lpstr>
      <vt:lpstr>微软雅黑</vt:lpstr>
      <vt:lpstr>Arial Unicode MS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24147</cp:lastModifiedBy>
  <cp:revision>60</cp:revision>
  <dcterms:created xsi:type="dcterms:W3CDTF">2022-07-15T05:36:00Z</dcterms:created>
  <dcterms:modified xsi:type="dcterms:W3CDTF">2022-08-15T07:13:45Z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