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321" r:id="rId3"/>
    <p:sldId id="304" r:id="rId4"/>
    <p:sldId id="305" r:id="rId5"/>
    <p:sldId id="257" r:id="rId6"/>
    <p:sldId id="290" r:id="rId7"/>
    <p:sldId id="309" r:id="rId8"/>
    <p:sldId id="310" r:id="rId9"/>
    <p:sldId id="311" r:id="rId10"/>
    <p:sldId id="312" r:id="rId11"/>
    <p:sldId id="259" r:id="rId12"/>
    <p:sldId id="313" r:id="rId13"/>
    <p:sldId id="306" r:id="rId14"/>
    <p:sldId id="297" r:id="rId15"/>
    <p:sldId id="298" r:id="rId16"/>
    <p:sldId id="299" r:id="rId17"/>
    <p:sldId id="303" r:id="rId18"/>
    <p:sldId id="302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A0E2"/>
    <a:srgbClr val="AC7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2793ECE-AFC0-4DE7-8479-AEEB9B746B34}" styleName="??? 1 17">
    <a:wholeTbl>
      <a:tcTxStyle>
        <a:fontRef idx="none">
          <a:schemeClr val="tx1"/>
        </a:fontRef>
      </a:tcTxStyle>
      <a:tcStyle>
        <a:tcBdr>
          <a:left>
            <a:ln w="9525" cmpd="sng">
              <a:solidFill>
                <a:schemeClr val="accent1"/>
              </a:solidFill>
            </a:ln>
          </a:left>
          <a:right>
            <a:ln w="9525" cmpd="sng">
              <a:solidFill>
                <a:schemeClr val="accent1"/>
              </a:solidFill>
            </a:ln>
          </a:right>
          <a:top>
            <a:ln w="9525" cmpd="sng">
              <a:solidFill>
                <a:schemeClr val="accent1"/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insideH>
          <a:insideV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insideV>
        </a:tcBdr>
        <a:fill>
          <a:solidFill>
            <a:schemeClr val="bg1">
              <a:alpha val="0"/>
            </a:schemeClr>
          </a:solidFill>
        </a:fill>
      </a:tcStyle>
    </a:wholeTbl>
    <a:band2H>
      <a:tcStyle>
        <a:tcBdr/>
        <a:fill>
          <a:solidFill>
            <a:schemeClr val="accent1">
              <a:lumMod val="40000"/>
              <a:lumOff val="60000"/>
              <a:alpha val="25000"/>
            </a:schemeClr>
          </a:solidFill>
        </a:fill>
      </a:tcStyle>
    </a:band2H>
    <a:band1V>
      <a:tcStyle>
        <a:tcBdr/>
        <a:fill>
          <a:solidFill>
            <a:schemeClr val="accent1">
              <a:lumMod val="40000"/>
              <a:lumOff val="60000"/>
              <a:alpha val="25000"/>
            </a:schemeClr>
          </a:solidFill>
        </a:fill>
      </a:tcStyle>
    </a:band1V>
    <a:lastCol>
      <a:tcTxStyle b="on">
        <a:fontRef idx="none">
          <a:schemeClr val="tx1"/>
        </a:fontRef>
      </a:tcTxStyle>
      <a:tcStyle>
        <a:tcBdr>
          <a:left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left>
          <a:right>
            <a:ln w="9525" cmpd="sng">
              <a:solidFill>
                <a:schemeClr val="accent1"/>
              </a:solidFill>
            </a:ln>
          </a:right>
          <a:top>
            <a:ln w="9525" cmpd="sng">
              <a:solidFill>
                <a:schemeClr val="accent1"/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insideH>
          <a:insideV>
            <a:ln>
              <a:noFill/>
            </a:ln>
          </a:insideV>
        </a:tcBdr>
        <a:fill>
          <a:solidFill>
            <a:schemeClr val="accent1">
              <a:lumMod val="40000"/>
              <a:lumOff val="60000"/>
              <a:alpha val="40000"/>
            </a:schemeClr>
          </a:solidFill>
        </a:fill>
      </a:tcStyle>
    </a:lastCol>
    <a:firstCol>
      <a:tcTxStyle b="on">
        <a:fontRef idx="none">
          <a:schemeClr val="accent1"/>
        </a:fontRef>
      </a:tcTxStyle>
      <a:tcStyle>
        <a:tcBdr>
          <a:left>
            <a:ln w="9525" cmpd="sng">
              <a:solidFill>
                <a:schemeClr val="accent1"/>
              </a:solidFill>
            </a:ln>
          </a:left>
          <a:right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right>
          <a:top>
            <a:ln w="9525" cmpd="sng">
              <a:solidFill>
                <a:schemeClr val="accent1"/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insideH>
          <a:insideV>
            <a:ln>
              <a:noFill/>
            </a:ln>
          </a:insideV>
        </a:tcBdr>
        <a:fill>
          <a:solidFill>
            <a:schemeClr val="bg1">
              <a:alpha val="0"/>
            </a:schemeClr>
          </a:solidFill>
        </a:fill>
      </a:tcStyle>
    </a:firstCol>
    <a:lastRow>
      <a:tcTxStyle b="on">
        <a:fontRef idx="none">
          <a:schemeClr val="accent1"/>
        </a:fontRef>
      </a:tcTxStyle>
      <a:tcStyle>
        <a:tcBdr>
          <a:left>
            <a:ln w="9525" cmpd="sng">
              <a:solidFill>
                <a:schemeClr val="accent1"/>
              </a:solidFill>
            </a:ln>
          </a:left>
          <a:right>
            <a:ln w="9525" cmpd="sng">
              <a:solidFill>
                <a:schemeClr val="accent1"/>
              </a:solidFill>
            </a:ln>
          </a:right>
          <a:top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bg1">
              <a:alpha val="0"/>
            </a:schemeClr>
          </a:solidFill>
        </a:fill>
      </a:tcStyle>
    </a:lastRow>
    <a:seCell>
      <a:tcTxStyle b="on">
        <a:fontRef idx="none">
          <a:schemeClr val="accent1"/>
        </a:fontRef>
      </a:tcTxStyle>
      <a:tcStyle>
        <a:tcBdr>
          <a:left>
            <a:ln>
              <a:noFill/>
            </a:ln>
          </a:left>
          <a:right>
            <a:ln w="9525" cmpd="sng">
              <a:solidFill>
                <a:schemeClr val="accent1"/>
              </a:solidFill>
            </a:ln>
          </a:right>
          <a:top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bg1">
              <a:alpha val="0"/>
            </a:schemeClr>
          </a:solidFill>
        </a:fill>
      </a:tcStyle>
    </a:seCell>
    <a:swCell>
      <a:tcTxStyle b="on">
        <a:fontRef idx="none">
          <a:schemeClr val="accent1"/>
        </a:fontRef>
      </a:tcTxStyle>
      <a:tcStyle>
        <a:tcBdr>
          <a:left>
            <a:ln w="9525" cmpd="sng">
              <a:solidFill>
                <a:schemeClr val="accent1"/>
              </a:solidFill>
            </a:ln>
          </a:left>
          <a:right>
            <a:ln>
              <a:noFill/>
            </a:ln>
          </a:right>
          <a:top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bg1">
              <a:alpha val="0"/>
            </a:schemeClr>
          </a:solidFill>
        </a:fill>
      </a:tcStyle>
    </a:swCell>
    <a:firstRow>
      <a:tcTxStyle b="on">
        <a:fontRef idx="none">
          <a:schemeClr val="accent1"/>
        </a:fontRef>
      </a:tcTxStyle>
      <a:tcStyle>
        <a:tcBdr>
          <a:left>
            <a:ln w="9525" cmpd="sng">
              <a:solidFill>
                <a:schemeClr val="accent1"/>
              </a:solidFill>
            </a:ln>
          </a:left>
          <a:right>
            <a:ln w="9525" cmpd="sng">
              <a:solidFill>
                <a:schemeClr val="accent1"/>
              </a:solidFill>
            </a:ln>
          </a:right>
          <a:top>
            <a:ln w="9525" cmpd="sng">
              <a:solidFill>
                <a:schemeClr val="accent1"/>
              </a:solidFill>
            </a:ln>
          </a:top>
          <a:bottom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bottom>
          <a:insideH>
            <a:ln>
              <a:noFill/>
            </a:ln>
          </a:insideH>
          <a:insideV>
            <a:ln w="9525" cmpd="sng">
              <a:solidFill>
                <a:schemeClr val="accent1">
                  <a:lumMod val="40000"/>
                  <a:lumOff val="60000"/>
                </a:schemeClr>
              </a:solidFill>
            </a:ln>
          </a:insideV>
        </a:tcBdr>
        <a:fill>
          <a:solidFill>
            <a:schemeClr val="bg1">
              <a:alpha val="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1.jpe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7.png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4645" y="2054225"/>
            <a:ext cx="11428095" cy="39693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indent="457200" algn="just" fontAlgn="auto"/>
            <a:r>
              <a:rPr lang="en-US" altLang="zh-CN" sz="2800" b="1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One day in the trees, Squirt met up with a family of gray squirrels.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Hesitant but curious, Squirt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took one step forward tentatively, put his nose to them and wagged his tiny red tail back and forth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.**********Ever since then, Squirt had been merrily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hanging out with his fellows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regularly, but still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came back to our house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every night, which made us filled with a mixed sense of pride and sorrow.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 b="1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One night, Squirt didn’t come back to our house and it rained hard.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Feeling anxious and worried, we swiftly put on our raincoats, took out flashlights, and started to seek for him outdoors.**********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形状1"/>
          <p:cNvSpPr txBox="1"/>
          <p:nvPr/>
        </p:nvSpPr>
        <p:spPr>
          <a:xfrm>
            <a:off x="331470" y="392430"/>
            <a:ext cx="11562715" cy="6902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en-US" altLang="zh-CN" sz="32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(5) How to determine what movements and emotions to describe?</a:t>
            </a:r>
            <a:r>
              <a:rPr lang="zh-CN" altLang="en-US" sz="3200" b="1" dirty="0">
                <a:solidFill>
                  <a:schemeClr val="accent2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37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1470" y="1104900"/>
            <a:ext cx="11430635" cy="9531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algn="just"/>
            <a:r>
              <a:rPr lang="en-US" altLang="zh-CN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(2023</a:t>
            </a:r>
            <a:r>
              <a:rPr lang="zh-CN" altLang="en-US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月四省联考读后续写</a:t>
            </a:r>
            <a:r>
              <a:rPr lang="en-US" altLang="zh-CN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) </a:t>
            </a:r>
            <a:r>
              <a:rPr lang="zh-CN" altLang="en-US" sz="2800" b="1" dirty="0">
                <a:solidFill>
                  <a:schemeClr val="accent2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We nurtured a lost baby red squirrel back to</a:t>
            </a:r>
            <a:r>
              <a:rPr lang="en-US" altLang="zh-CN" sz="2800" b="1" dirty="0">
                <a:solidFill>
                  <a:schemeClr val="accent2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2800" b="1" dirty="0">
                <a:solidFill>
                  <a:schemeClr val="accent2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health and released it into the wild. </a:t>
            </a:r>
            <a:endParaRPr lang="zh-CN" altLang="en-US" sz="2800" b="1" dirty="0">
              <a:solidFill>
                <a:schemeClr val="accent2">
                  <a:lumMod val="75000"/>
                  <a:alpha val="100000"/>
                </a:schemeClr>
              </a:solidFill>
              <a:latin typeface="Times New Roman" panose="02020603050405020304"/>
              <a:ea typeface="Times New Roman" panose="02020603050405020304"/>
              <a:sym typeface="+mn-ea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3533140" y="2551430"/>
            <a:ext cx="91440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334645" y="2551430"/>
            <a:ext cx="304038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4498340" y="2551430"/>
            <a:ext cx="726440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334645" y="3025140"/>
            <a:ext cx="711835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10207625" y="3368675"/>
            <a:ext cx="155575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372745" y="3829685"/>
            <a:ext cx="4558665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5073650" y="3829685"/>
            <a:ext cx="6689725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339725" y="5107940"/>
            <a:ext cx="461772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5729605" y="5107940"/>
            <a:ext cx="6033135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圆角矩形 26"/>
          <p:cNvSpPr/>
          <p:nvPr/>
        </p:nvSpPr>
        <p:spPr>
          <a:xfrm>
            <a:off x="354330" y="5600700"/>
            <a:ext cx="6851015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>
            <a:off x="5099050" y="5107940"/>
            <a:ext cx="534035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圆角矩形 1"/>
          <p:cNvSpPr/>
          <p:nvPr/>
        </p:nvSpPr>
        <p:spPr>
          <a:xfrm>
            <a:off x="439420" y="4305935"/>
            <a:ext cx="2390140" cy="4356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18" grpId="0" bldLvl="0" animBg="1"/>
      <p:bldP spid="28" grpId="0" bldLvl="0" animBg="1"/>
      <p:bldP spid="21" grpId="0" bldLvl="0" animBg="1"/>
      <p:bldP spid="22" grpId="0" bldLvl="0" animBg="1"/>
      <p:bldP spid="19" grpId="0" bldLvl="0" animBg="1"/>
      <p:bldP spid="20" grpId="0" bldLvl="0" animBg="1"/>
      <p:bldP spid="24" grpId="0" bldLvl="0" animBg="1"/>
      <p:bldP spid="26" grpId="0" bldLvl="0" animBg="1"/>
      <p:bldP spid="27" grpId="0" bldLvl="0" animBg="1"/>
      <p:bldP spid="23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4645" y="1673225"/>
            <a:ext cx="1142809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just" fontAlgn="auto"/>
            <a:r>
              <a:rPr lang="en-US" altLang="zh-CN" sz="2800" b="1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One day in the trees, Squirt met up with a family of gray squirrels.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Hesitant but curious, Squirt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took one step forward tentatively, put his nose to them and wagged his tiny red tail back and forth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.**********Ever since then, Squirt had been merrily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hanging out with his fellows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regularly, but still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came back to our house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every night, which made us filled with a mixed sense of pride and sorrow.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 b="1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One night, Squirt didn’t come back to our house and it rained hard.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Feeling anxious and worried, we swiftly put on our raincoats, took out flashlights, and started to seek for him outdoors.**********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形状1"/>
          <p:cNvSpPr txBox="1"/>
          <p:nvPr/>
        </p:nvSpPr>
        <p:spPr>
          <a:xfrm>
            <a:off x="331470" y="392430"/>
            <a:ext cx="11562715" cy="6902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en-US" altLang="zh-CN" sz="32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(5) How to determine what movements and emotions to describe?</a:t>
            </a:r>
            <a:r>
              <a:rPr lang="zh-CN" altLang="en-US" sz="3200" b="1" dirty="0">
                <a:solidFill>
                  <a:schemeClr val="accent2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37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851535" y="1770380"/>
            <a:ext cx="10911840" cy="367665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479425" y="2538095"/>
            <a:ext cx="11174730" cy="762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79425" y="3025775"/>
            <a:ext cx="7028815" cy="3175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334645" y="3460115"/>
            <a:ext cx="4570730" cy="367665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9705340" y="3030220"/>
            <a:ext cx="2056765" cy="367665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932815" y="4641850"/>
            <a:ext cx="10848340" cy="2413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479425" y="5132705"/>
            <a:ext cx="11233150" cy="17145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圆角矩形 7"/>
          <p:cNvSpPr/>
          <p:nvPr/>
        </p:nvSpPr>
        <p:spPr>
          <a:xfrm>
            <a:off x="932815" y="4302760"/>
            <a:ext cx="10848340" cy="367665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529590" y="5547360"/>
            <a:ext cx="6622415" cy="19685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3" grpId="0" bldLvl="0" animBg="1"/>
      <p:bldP spid="2" grpId="0" bldLvl="0" animBg="1"/>
      <p:bldP spid="8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4020" y="2552700"/>
            <a:ext cx="1156335" cy="5856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“3C”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3" name="直接连接符 2"/>
          <p:cNvCxnSpPr>
            <a:endCxn id="4" idx="1"/>
          </p:cNvCxnSpPr>
          <p:nvPr/>
        </p:nvCxnSpPr>
        <p:spPr>
          <a:xfrm flipV="1">
            <a:off x="1602740" y="1649730"/>
            <a:ext cx="1202690" cy="12471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2805430" y="1292225"/>
            <a:ext cx="7799705" cy="7149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p>
            <a:r>
              <a:rPr lang="en-US" altLang="zh-CN" sz="3600">
                <a:latin typeface="Times New Roman" panose="02020603050405020304" charset="0"/>
                <a:cs typeface="Times New Roman" panose="02020603050405020304" charset="0"/>
              </a:rPr>
              <a:t>Continue the story with key characters. </a:t>
            </a:r>
            <a:endParaRPr lang="en-US" altLang="zh-CN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88285" y="2494915"/>
            <a:ext cx="7820025" cy="7149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p>
            <a:r>
              <a:rPr lang="en-US" altLang="zh-CN" sz="3600">
                <a:latin typeface="Times New Roman" panose="02020603050405020304" charset="0"/>
                <a:cs typeface="Times New Roman" panose="02020603050405020304" charset="0"/>
              </a:rPr>
              <a:t>Combine movements and emotions. </a:t>
            </a:r>
            <a:endParaRPr lang="en-US" altLang="zh-CN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616710" y="2896870"/>
            <a:ext cx="1142365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直接连接符 6"/>
          <p:cNvCxnSpPr>
            <a:endCxn id="8" idx="1"/>
          </p:cNvCxnSpPr>
          <p:nvPr/>
        </p:nvCxnSpPr>
        <p:spPr>
          <a:xfrm>
            <a:off x="1616710" y="2896870"/>
            <a:ext cx="1188720" cy="263271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805430" y="5172075"/>
            <a:ext cx="7926070" cy="7149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p>
            <a:r>
              <a:rPr lang="en-US" altLang="zh-CN" sz="3600">
                <a:latin typeface="Times New Roman" panose="02020603050405020304" charset="0"/>
                <a:cs typeface="Times New Roman" panose="02020603050405020304" charset="0"/>
              </a:rPr>
              <a:t>Conclude the action-response chain.</a:t>
            </a:r>
            <a:endParaRPr lang="en-US" altLang="zh-CN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37485" y="3283585"/>
            <a:ext cx="9098280" cy="18148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Feeling..., sb did sth, with + n. + doing / done</a:t>
            </a:r>
            <a:endParaRPr lang="en-US" altLang="zh-CN" sz="2800" b="1">
              <a:solidFill>
                <a:srgbClr val="00B0F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Adj+ adj, sb did A, B and C. </a:t>
            </a:r>
            <a:endParaRPr lang="en-US" altLang="zh-CN" sz="2800" b="1">
              <a:solidFill>
                <a:srgbClr val="00B0F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Sb did sth, with a sense of + n. + welling up in one’s heart.</a:t>
            </a:r>
            <a:endParaRPr lang="en-US" altLang="zh-CN" sz="2800" b="1">
              <a:solidFill>
                <a:srgbClr val="00B0F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Sb did sth, which made sb filled with a sense of...</a:t>
            </a:r>
            <a:endParaRPr lang="en-US" altLang="zh-CN" sz="2800" b="1">
              <a:solidFill>
                <a:srgbClr val="00B0F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形状1"/>
          <p:cNvSpPr txBox="1"/>
          <p:nvPr/>
        </p:nvSpPr>
        <p:spPr>
          <a:xfrm>
            <a:off x="292735" y="363220"/>
            <a:ext cx="11212195" cy="10801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anchor="ctr"/>
          <a:p>
            <a:pPr indent="0" algn="l" fontAlgn="auto">
              <a:lnSpc>
                <a:spcPts val="4240"/>
              </a:lnSpc>
            </a:pPr>
            <a:r>
              <a:rPr lang="zh-CN" altLang="en-US" sz="36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Step </a:t>
            </a:r>
            <a:r>
              <a:rPr lang="en-US" altLang="zh-CN" sz="36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2 Apply </a:t>
            </a:r>
            <a:r>
              <a:rPr lang="en-US" altLang="zh-CN" sz="3600" b="1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“3C” strategies to write the linking sentences.</a:t>
            </a:r>
            <a:r>
              <a:rPr lang="en-US" altLang="zh-CN" sz="36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zh-CN" altLang="en-US" sz="2800" b="1" i="0" dirty="0">
                <a:solidFill>
                  <a:schemeClr val="bg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2023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年全国新高考</a:t>
            </a:r>
            <a:r>
              <a:rPr lang="en-US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I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28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II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卷</a:t>
            </a:r>
            <a:r>
              <a:rPr lang="en-US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读后续写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r="1522"/>
          <a:stretch>
            <a:fillRect/>
          </a:stretch>
        </p:blipFill>
        <p:spPr>
          <a:xfrm>
            <a:off x="361950" y="1558925"/>
            <a:ext cx="5917565" cy="47218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79515" y="1574165"/>
            <a:ext cx="5576570" cy="505460"/>
          </a:xfrm>
          <a:prstGeom prst="rect">
            <a:avLst/>
          </a:prstGeom>
        </p:spPr>
        <p:txBody>
          <a:bodyPr>
            <a:no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形状1"/>
          <p:cNvSpPr txBox="1"/>
          <p:nvPr>
            <p:custDataLst>
              <p:tags r:id="rId3"/>
            </p:custDataLst>
          </p:nvPr>
        </p:nvSpPr>
        <p:spPr>
          <a:xfrm>
            <a:off x="6457315" y="1574165"/>
            <a:ext cx="5220335" cy="12090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anchor="ctr"/>
          <a:p>
            <a:pPr indent="0" algn="just" fontAlgn="auto">
              <a:lnSpc>
                <a:spcPts val="3140"/>
              </a:lnSpc>
            </a:pPr>
            <a:r>
              <a:rPr lang="en-US" altLang="zh-CN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I was </a:t>
            </a:r>
            <a:r>
              <a:rPr lang="en-US" altLang="zh-CN" sz="2800" b="1" i="0" u="sng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good / not good</a:t>
            </a:r>
            <a:r>
              <a:rPr lang="en-US" altLang="zh-CN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at writing but my teacher asked me to enter a _________ contest.</a:t>
            </a:r>
            <a:endParaRPr lang="en-US" altLang="zh-CN" sz="28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>
            <a:off x="6279515" y="2108835"/>
            <a:ext cx="230505" cy="197485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圆角矩形 8"/>
          <p:cNvSpPr/>
          <p:nvPr/>
        </p:nvSpPr>
        <p:spPr>
          <a:xfrm>
            <a:off x="361950" y="1569085"/>
            <a:ext cx="5918200" cy="1029335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61315" y="2598420"/>
            <a:ext cx="5918200" cy="608965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形状1"/>
          <p:cNvSpPr txBox="1"/>
          <p:nvPr>
            <p:custDataLst>
              <p:tags r:id="rId4"/>
            </p:custDataLst>
          </p:nvPr>
        </p:nvSpPr>
        <p:spPr>
          <a:xfrm>
            <a:off x="6449060" y="2901950"/>
            <a:ext cx="5227955" cy="8413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anchor="ctr"/>
          <a:p>
            <a:pPr indent="0" algn="just" fontAlgn="auto">
              <a:lnSpc>
                <a:spcPts val="3140"/>
              </a:lnSpc>
            </a:pPr>
            <a:r>
              <a:rPr lang="en-US" altLang="zh-CN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I </a:t>
            </a:r>
            <a:r>
              <a:rPr lang="en-US" altLang="zh-CN" sz="2800" b="1" i="0" u="sng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was / was not</a:t>
            </a:r>
            <a:r>
              <a:rPr lang="en-US" altLang="zh-CN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persuaded by my teacher to give it a try.</a:t>
            </a:r>
            <a:endParaRPr lang="en-US" altLang="zh-CN" sz="28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6332220" y="3034030"/>
            <a:ext cx="230505" cy="197485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圆角矩形 14"/>
          <p:cNvSpPr/>
          <p:nvPr/>
        </p:nvSpPr>
        <p:spPr>
          <a:xfrm>
            <a:off x="375285" y="3216910"/>
            <a:ext cx="5880735" cy="1827530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形状1"/>
          <p:cNvSpPr txBox="1"/>
          <p:nvPr>
            <p:custDataLst>
              <p:tags r:id="rId5"/>
            </p:custDataLst>
          </p:nvPr>
        </p:nvSpPr>
        <p:spPr>
          <a:xfrm>
            <a:off x="6443980" y="3856990"/>
            <a:ext cx="5220335" cy="9728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anchor="ctr"/>
          <a:p>
            <a:pPr indent="0" algn="just" fontAlgn="auto">
              <a:lnSpc>
                <a:spcPts val="3140"/>
              </a:lnSpc>
            </a:pPr>
            <a:r>
              <a:rPr lang="en-US" altLang="zh-CN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I made a lot of ______ to prepare for it.</a:t>
            </a:r>
            <a:endParaRPr lang="en-US" altLang="zh-CN" sz="28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6220460" y="4128135"/>
            <a:ext cx="230505" cy="197485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圆角矩形 17"/>
          <p:cNvSpPr/>
          <p:nvPr/>
        </p:nvSpPr>
        <p:spPr>
          <a:xfrm>
            <a:off x="361315" y="5023485"/>
            <a:ext cx="5894705" cy="863600"/>
          </a:xfrm>
          <a:prstGeom prst="round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形状1"/>
          <p:cNvSpPr txBox="1"/>
          <p:nvPr>
            <p:custDataLst>
              <p:tags r:id="rId6"/>
            </p:custDataLst>
          </p:nvPr>
        </p:nvSpPr>
        <p:spPr>
          <a:xfrm>
            <a:off x="6510020" y="5173980"/>
            <a:ext cx="5220335" cy="9728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anchor="ctr"/>
          <a:p>
            <a:pPr indent="0" algn="just" fontAlgn="auto">
              <a:lnSpc>
                <a:spcPts val="3140"/>
              </a:lnSpc>
            </a:pPr>
            <a:r>
              <a:rPr lang="en-US" altLang="zh-CN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thought of ________ gave way to the __________of writing.</a:t>
            </a:r>
            <a:endParaRPr lang="en-US" altLang="zh-CN" sz="28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6286500" y="5445125"/>
            <a:ext cx="230505" cy="197485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>
            <p:custDataLst>
              <p:tags r:id="rId7"/>
            </p:custDataLst>
          </p:nvPr>
        </p:nvSpPr>
        <p:spPr>
          <a:xfrm>
            <a:off x="8451850" y="1574165"/>
            <a:ext cx="1466850" cy="3962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>
            <p:custDataLst>
              <p:tags r:id="rId8"/>
            </p:custDataLst>
          </p:nvPr>
        </p:nvSpPr>
        <p:spPr>
          <a:xfrm>
            <a:off x="6699250" y="2929890"/>
            <a:ext cx="746125" cy="3962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7712075" y="2269490"/>
            <a:ext cx="165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writing</a:t>
            </a:r>
            <a:endParaRPr lang="en-US" altLang="zh-CN" sz="32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0"/>
            </p:custDataLst>
          </p:nvPr>
        </p:nvSpPr>
        <p:spPr>
          <a:xfrm>
            <a:off x="9617075" y="3822700"/>
            <a:ext cx="165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efforts</a:t>
            </a:r>
            <a:endParaRPr lang="en-US" altLang="zh-CN" sz="32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文本框 21"/>
          <p:cNvSpPr txBox="1"/>
          <p:nvPr>
            <p:custDataLst>
              <p:tags r:id="rId11"/>
            </p:custDataLst>
          </p:nvPr>
        </p:nvSpPr>
        <p:spPr>
          <a:xfrm>
            <a:off x="9129395" y="5162550"/>
            <a:ext cx="165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winning</a:t>
            </a:r>
            <a:endParaRPr lang="en-US" altLang="zh-CN" sz="32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12"/>
            </p:custDataLst>
          </p:nvPr>
        </p:nvSpPr>
        <p:spPr>
          <a:xfrm>
            <a:off x="8164830" y="5551170"/>
            <a:ext cx="20224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enjoyment</a:t>
            </a:r>
            <a:endParaRPr lang="en-US" altLang="zh-CN" sz="32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12" grpId="0"/>
      <p:bldP spid="8" grpId="0" bldLvl="0" animBg="1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9090" y="565785"/>
            <a:ext cx="11563985" cy="1654175"/>
          </a:xfrm>
          <a:prstGeom prst="rect">
            <a:avLst/>
          </a:prstGeom>
        </p:spPr>
        <p:txBody>
          <a:bodyPr>
            <a:noAutofit/>
          </a:bodyPr>
          <a:p>
            <a:pPr indent="266700" algn="just" defTabSz="266700" fontAlgn="ctr">
              <a:lnSpc>
                <a:spcPct val="150000"/>
              </a:lnSpc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 few weeks later, when I almost forgot the contest, there came the news.</a:t>
            </a:r>
            <a:r>
              <a:rPr lang="en-US" altLang="zh-CN" sz="2800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①</a:t>
            </a:r>
            <a:r>
              <a:rPr lang="en-US" altLang="zh-CN" sz="2800" b="1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_____________________________________________________________________________________________________________________________</a:t>
            </a:r>
            <a:r>
              <a:rPr lang="en-US" altLang="zh-CN" sz="2800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altLang="zh-CN" sz="2800">
                <a:solidFill>
                  <a:srgbClr val="00B0F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********************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②__________________________________________________________________________________________________________</a:t>
            </a:r>
            <a:endParaRPr lang="en-US" altLang="zh-CN" sz="2800">
              <a:solidFill>
                <a:srgbClr val="00B0F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266700" algn="just" defTabSz="266700" fontAlgn="ctr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I went to the teacher’s office after the award presentation.</a:t>
            </a:r>
            <a:r>
              <a:rPr lang="en-US" altLang="zh-CN" sz="2800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③</a:t>
            </a:r>
            <a:r>
              <a:rPr lang="en-US" altLang="en-US" sz="2800" b="1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__________</a:t>
            </a:r>
            <a:endParaRPr lang="en-US" altLang="en-US" sz="2800" b="1">
              <a:solidFill>
                <a:srgbClr val="00B0F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0" algn="just" defTabSz="266700" fontAlgn="ctr">
              <a:lnSpc>
                <a:spcPct val="150000"/>
              </a:lnSpc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________________________________________________________________________________________________________________________________</a:t>
            </a:r>
            <a:endParaRPr lang="en-US" altLang="en-US" sz="2800" b="1">
              <a:solidFill>
                <a:srgbClr val="00B0F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形状1"/>
          <p:cNvSpPr txBox="1"/>
          <p:nvPr/>
        </p:nvSpPr>
        <p:spPr>
          <a:xfrm>
            <a:off x="292735" y="325120"/>
            <a:ext cx="11563350" cy="622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  <a:alpha val="0"/>
              </a:schemeClr>
            </a:solidFill>
          </a:ln>
        </p:spPr>
        <p:txBody>
          <a:bodyPr anchor="ctr"/>
          <a:p>
            <a:pPr indent="0" algn="l" fontAlgn="auto">
              <a:lnSpc>
                <a:spcPts val="4740"/>
              </a:lnSpc>
            </a:pPr>
            <a:r>
              <a:rPr lang="zh-CN" altLang="en-US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Step </a:t>
            </a:r>
            <a:r>
              <a:rPr lang="en-US" altLang="zh-CN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3 Comment on partners’ linking sentences with the checklist. </a:t>
            </a:r>
            <a:endParaRPr lang="en-US" altLang="zh-CN" sz="32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334010" y="1094740"/>
          <a:ext cx="11521440" cy="3931920"/>
        </p:xfrm>
        <a:graphic>
          <a:graphicData uri="http://schemas.openxmlformats.org/drawingml/2006/table">
            <a:tbl>
              <a:tblPr firstRow="1">
                <a:tableStyleId>{92793ECE-AFC0-4DE7-8479-AEEB9B746B34}</a:tableStyleId>
              </a:tblPr>
              <a:tblGrid>
                <a:gridCol w="9815195"/>
                <a:gridCol w="1706245"/>
              </a:tblGrid>
              <a:tr h="5181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Questions</a:t>
                      </a:r>
                      <a:endParaRPr lang="en-US" altLang="zh-CN" sz="3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600"/>
                        <a:t>Yes/No</a:t>
                      </a:r>
                      <a:endParaRPr lang="en-US" altLang="zh-CN" sz="3600"/>
                    </a:p>
                  </a:txBody>
                  <a:tcPr anchor="ctr" anchorCtr="0"/>
                </a:tc>
              </a:tr>
              <a:tr h="60452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/>
                        <a:t>Does he or she </a:t>
                      </a:r>
                      <a:r>
                        <a:rPr lang="en-US" altLang="zh-CN" sz="32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continue the story with key characters</a:t>
                      </a:r>
                      <a:r>
                        <a:rPr lang="en-US" altLang="zh-CN" sz="3200" b="0"/>
                        <a:t>?</a:t>
                      </a:r>
                      <a:endParaRPr lang="en-US" altLang="zh-CN" sz="3200" b="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  <a:tr h="57023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/>
                        <a:t>Does he or she </a:t>
                      </a:r>
                      <a:r>
                        <a:rPr lang="en-US" altLang="zh-CN" sz="32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combine movements and emotions</a:t>
                      </a:r>
                      <a:r>
                        <a:rPr lang="en-US" altLang="zh-CN" sz="3200" b="0"/>
                        <a:t>?</a:t>
                      </a:r>
                      <a:endParaRPr lang="en-US" altLang="zh-CN" sz="3200" b="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  <a:tr h="55054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/>
                        <a:t>Does he or she use </a:t>
                      </a:r>
                      <a:r>
                        <a:rPr lang="en-US" altLang="zh-CN" sz="32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wonderful sentence patterns</a:t>
                      </a:r>
                      <a:r>
                        <a:rPr lang="en-US" altLang="zh-CN" sz="3200" b="0"/>
                        <a:t>?</a:t>
                      </a:r>
                      <a:endParaRPr lang="en-US" altLang="zh-CN" sz="3200" b="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  <a:tr h="873125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/>
                        <a:t>Is </a:t>
                      </a:r>
                      <a:r>
                        <a:rPr lang="en-US" altLang="zh-CN" sz="32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the action-response chain</a:t>
                      </a:r>
                      <a:r>
                        <a:rPr lang="en-US" altLang="zh-CN" sz="3200" b="0"/>
                        <a:t> </a:t>
                      </a:r>
                      <a:endParaRPr lang="en-US" altLang="zh-CN" sz="3200" b="0"/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3200" b="0"/>
                        <a:t>he or she </a:t>
                      </a:r>
                      <a:r>
                        <a:rPr lang="en-US" altLang="zh-CN" sz="3200" b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concluded</a:t>
                      </a:r>
                      <a:r>
                        <a:rPr lang="en-US" altLang="zh-CN" sz="3200" b="0"/>
                        <a:t> reasonable?</a:t>
                      </a:r>
                      <a:endParaRPr lang="en-US" altLang="zh-CN" sz="3200" b="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l">
                        <a:buNone/>
                      </a:pPr>
                      <a:endParaRPr lang="zh-CN" altLang="en-US" sz="2800"/>
                    </a:p>
                  </a:txBody>
                  <a:tcPr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形状1"/>
          <p:cNvSpPr txBox="1"/>
          <p:nvPr/>
        </p:nvSpPr>
        <p:spPr>
          <a:xfrm>
            <a:off x="292735" y="325120"/>
            <a:ext cx="11099165" cy="555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4740"/>
              </a:lnSpc>
            </a:pPr>
            <a:r>
              <a:rPr lang="en-US" altLang="zh-CN" sz="37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A Possible Version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7975" y="1048385"/>
            <a:ext cx="11562715" cy="5908040"/>
          </a:xfrm>
          <a:prstGeom prst="rect">
            <a:avLst/>
          </a:prstGeom>
        </p:spPr>
        <p:txBody>
          <a:bodyPr>
            <a:noAutofit/>
          </a:bodyPr>
          <a:p>
            <a:pPr indent="266700" algn="just" defTabSz="266700" fontAlgn="ctr">
              <a:lnSpc>
                <a:spcPts val="446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 few weeks later, when I almost forgot the contest, there came the news.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altLang="zh-CN" sz="2800" b="1">
                <a:solidFill>
                  <a:srgbClr val="7030A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① 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I won the first place in the competition and I was invited to deliver a speech in the award presentation, which made me filled with a sense of disbelief and excitement.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altLang="zh-CN" sz="2800">
                <a:latin typeface="Times New Roman" panose="02020603050405020304"/>
                <a:ea typeface="宋体" panose="02010600030101010101" pitchFamily="2" charset="-122"/>
                <a:sym typeface="+mn-ea"/>
              </a:rPr>
              <a:t>********************</a:t>
            </a:r>
            <a:r>
              <a:rPr lang="en-US" altLang="zh-CN" sz="2800" b="1">
                <a:solidFill>
                  <a:srgbClr val="C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② My teacher’s words of encouragment echoed in my mind, with a strong sense of eagerness to share the good news with him welling up in my heart. </a:t>
            </a:r>
            <a:endParaRPr lang="en-US" altLang="zh-CN" sz="2800" b="1">
              <a:solidFill>
                <a:srgbClr val="C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266700" algn="just" defTabSz="266700" fontAlgn="ctr">
              <a:lnSpc>
                <a:spcPts val="446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I went to the teacher’s office after the award presentation.</a:t>
            </a:r>
            <a:r>
              <a:rPr lang="en-US" altLang="zh-CN" sz="28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en-US" altLang="en-US" sz="2800" b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③ Excited and expectant, I knocked on the door gently, went straight to my teacher’s desk, and found him immersed in work. </a:t>
            </a:r>
            <a:endParaRPr lang="en-US" altLang="en-US" sz="2800" b="1">
              <a:solidFill>
                <a:srgbClr val="0070C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形状1"/>
          <p:cNvSpPr txBox="1"/>
          <p:nvPr/>
        </p:nvSpPr>
        <p:spPr>
          <a:xfrm>
            <a:off x="292735" y="325120"/>
            <a:ext cx="11156315" cy="622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4740"/>
              </a:lnSpc>
            </a:pPr>
            <a:r>
              <a:rPr lang="zh-CN" altLang="en-US" sz="36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Step </a:t>
            </a:r>
            <a:r>
              <a:rPr lang="en-US" altLang="zh-CN" sz="36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5 After-class Assignment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2" name="文本1"/>
          <p:cNvSpPr txBox="1"/>
          <p:nvPr/>
        </p:nvSpPr>
        <p:spPr>
          <a:xfrm>
            <a:off x="337976" y="913533"/>
            <a:ext cx="11794265" cy="993712"/>
          </a:xfrm>
          <a:prstGeom prst="rect">
            <a:avLst/>
          </a:prstGeom>
          <a:noFill/>
        </p:spPr>
        <p:txBody>
          <a:bodyPr anchor="t"/>
          <a:p>
            <a:pPr marL="0" algn="l"/>
            <a:r>
              <a:rPr lang="zh-CN" altLang="en-US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1. Compulsory Task (必做)</a:t>
            </a:r>
            <a:endParaRPr lang="zh-CN" altLang="en-US" sz="28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algn="l"/>
            <a:r>
              <a:rPr lang="en-US" altLang="zh-CN" sz="27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Read a new story(2021</a:t>
            </a:r>
            <a:r>
              <a:rPr lang="zh-CN" altLang="en-US" sz="27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新课标</a:t>
            </a:r>
            <a:r>
              <a:rPr lang="en-US" altLang="zh-CN" sz="27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I&amp;II</a:t>
            </a:r>
            <a:r>
              <a:rPr lang="zh-CN" altLang="en-US" sz="27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卷</a:t>
            </a:r>
            <a:r>
              <a:rPr lang="en-US" altLang="zh-CN" sz="27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) and write the three linking sentences</a:t>
            </a:r>
            <a:r>
              <a:rPr lang="zh-CN" altLang="en-US" sz="27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endParaRPr lang="zh-CN" altLang="en-US" sz="2700" b="1" i="0" dirty="0">
              <a:solidFill>
                <a:srgbClr val="00B0F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5" name="文本2"/>
          <p:cNvSpPr txBox="1"/>
          <p:nvPr/>
        </p:nvSpPr>
        <p:spPr>
          <a:xfrm>
            <a:off x="337820" y="1838325"/>
            <a:ext cx="11238865" cy="966470"/>
          </a:xfrm>
          <a:prstGeom prst="rect">
            <a:avLst/>
          </a:prstGeom>
          <a:noFill/>
        </p:spPr>
        <p:txBody>
          <a:bodyPr anchor="t"/>
          <a:p>
            <a:pPr marL="0" algn="l"/>
            <a:r>
              <a:rPr lang="zh-CN" altLang="en-US" sz="28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2. Optional Task (选做)</a:t>
            </a:r>
            <a:endParaRPr lang="zh-CN" altLang="en-US" sz="28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  <a:p>
            <a:pPr marL="0" algn="l"/>
            <a:r>
              <a:rPr lang="en-US" altLang="zh-CN" sz="2800" b="1" i="0" dirty="0">
                <a:solidFill>
                  <a:srgbClr val="00B0F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Think of more strategies to help us make linking sentences better. </a:t>
            </a:r>
            <a:endParaRPr lang="en-US" altLang="zh-CN" sz="2800" b="1" i="0" dirty="0">
              <a:solidFill>
                <a:srgbClr val="00B0F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7820" y="2805430"/>
            <a:ext cx="11518900" cy="3558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just" fontAlgn="auto">
              <a:lnSpc>
                <a:spcPts val="3380"/>
              </a:lnSpc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As the twins looked around them in disappointment, their father appeared.</a:t>
            </a:r>
            <a:r>
              <a:rPr lang="en-US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 </a:t>
            </a:r>
            <a:r>
              <a:rPr lang="en-US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①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___________________________________________________________________________________________________________________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********************</a:t>
            </a:r>
            <a:r>
              <a:rPr lang="en-US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②________________________________________________________________________________________________________</a:t>
            </a:r>
            <a:endParaRPr lang="en-US" altLang="en-US" sz="28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457200" algn="just" fontAlgn="auto">
              <a:lnSpc>
                <a:spcPts val="3380"/>
              </a:lnSpc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twins carried the breakfast upstairs and woke their mother up.</a:t>
            </a:r>
            <a:r>
              <a:rPr lang="en-US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 </a:t>
            </a:r>
            <a:r>
              <a:rPr lang="en-US" altLang="en-US" sz="28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③__________________________________________________________</a:t>
            </a:r>
            <a:endParaRPr lang="en-US" altLang="en-US" sz="28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0" algn="just" fontAlgn="auto">
              <a:lnSpc>
                <a:spcPts val="3380"/>
              </a:lnSpc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_______________________________________________________________</a:t>
            </a:r>
            <a:endParaRPr lang="en-US" alt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形状1"/>
          <p:cNvSpPr txBox="1"/>
          <p:nvPr/>
        </p:nvSpPr>
        <p:spPr>
          <a:xfrm>
            <a:off x="10132060" y="349250"/>
            <a:ext cx="1728470" cy="6870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marL="0" algn="l"/>
            <a:r>
              <a:rPr lang="zh-CN" altLang="en-US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衔接句</a:t>
            </a:r>
            <a:r>
              <a:rPr lang="en-US" altLang="zh-CN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1 </a:t>
            </a:r>
            <a:endParaRPr lang="en-US" altLang="zh-CN" sz="32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8" name="形状1"/>
          <p:cNvSpPr txBox="1"/>
          <p:nvPr/>
        </p:nvSpPr>
        <p:spPr>
          <a:xfrm>
            <a:off x="10127615" y="2459355"/>
            <a:ext cx="1728470" cy="6870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B050">
                <a:alpha val="0"/>
              </a:srgbClr>
            </a:solidFill>
          </a:ln>
        </p:spPr>
        <p:txBody>
          <a:bodyPr anchor="ctr"/>
          <a:p>
            <a:pPr marL="0" algn="l"/>
            <a:r>
              <a:rPr lang="zh-CN" altLang="en-US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衔接句</a:t>
            </a:r>
            <a:r>
              <a:rPr lang="en-US" altLang="zh-CN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2 </a:t>
            </a:r>
            <a:endParaRPr lang="en-US" altLang="zh-CN" sz="32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9" name="形状1"/>
          <p:cNvSpPr txBox="1"/>
          <p:nvPr/>
        </p:nvSpPr>
        <p:spPr>
          <a:xfrm>
            <a:off x="10121900" y="3623945"/>
            <a:ext cx="1728470" cy="6870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marL="0" algn="l"/>
            <a:r>
              <a:rPr lang="zh-CN" altLang="en-US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衔接句</a:t>
            </a:r>
            <a:r>
              <a:rPr lang="en-US" altLang="zh-CN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3 </a:t>
            </a:r>
            <a:endParaRPr lang="en-US" altLang="zh-CN" sz="3200" b="1" i="0" dirty="0">
              <a:solidFill>
                <a:schemeClr val="tx1"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486660" y="4790440"/>
            <a:ext cx="5854065" cy="487680"/>
          </a:xfrm>
          <a:prstGeom prst="roundRect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" y="340360"/>
            <a:ext cx="9680575" cy="612838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cxnSp>
        <p:nvCxnSpPr>
          <p:cNvPr id="3" name="直接连接符 2"/>
          <p:cNvCxnSpPr/>
          <p:nvPr/>
        </p:nvCxnSpPr>
        <p:spPr>
          <a:xfrm>
            <a:off x="7677150" y="680085"/>
            <a:ext cx="2103120" cy="1524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79425" y="1066800"/>
            <a:ext cx="5293360" cy="2794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79425" y="2606675"/>
            <a:ext cx="9347200" cy="2349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79425" y="3025775"/>
            <a:ext cx="9347200" cy="2349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4985" y="4142105"/>
            <a:ext cx="9347200" cy="2349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479425" y="3378200"/>
            <a:ext cx="1470025" cy="1968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479425" y="4533900"/>
            <a:ext cx="579120" cy="762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9665970" y="3773805"/>
            <a:ext cx="329565" cy="762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05460" y="746760"/>
            <a:ext cx="11182350" cy="1297305"/>
          </a:xfrm>
          <a:prstGeom prst="rect">
            <a:avLst/>
          </a:prstGeom>
          <a:noFill/>
        </p:spPr>
        <p:txBody>
          <a:bodyPr anchor="t"/>
          <a:lstStyle/>
          <a:p>
            <a:pPr indent="0" algn="ctr" fontAlgn="auto">
              <a:lnSpc>
                <a:spcPts val="8900"/>
              </a:lnSpc>
            </a:pPr>
            <a:r>
              <a:rPr lang="zh-CN" altLang="en-US" sz="60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借用</a:t>
            </a:r>
            <a:r>
              <a:rPr lang="en-US" altLang="zh-CN" sz="60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zh-CN" sz="6000" b="1" i="0" dirty="0">
                <a:solidFill>
                  <a:schemeClr val="accent1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“3C”</a:t>
            </a:r>
            <a:r>
              <a:rPr lang="zh-CN" altLang="en-US" sz="6000" b="1" i="0" dirty="0">
                <a:solidFill>
                  <a:schemeClr val="accent1">
                    <a:lumMod val="75000"/>
                    <a:alpha val="100000"/>
                  </a:schemeClr>
                </a:solidFill>
                <a:latin typeface="Times New Roman" panose="02020603050405020304"/>
                <a:ea typeface="宋体" panose="02010600030101010101" pitchFamily="2" charset="-122"/>
              </a:rPr>
              <a:t>策略</a:t>
            </a:r>
            <a:endParaRPr lang="zh-CN" altLang="en-US" sz="6000" b="1" i="0" dirty="0">
              <a:solidFill>
                <a:schemeClr val="accent1">
                  <a:lumMod val="75000"/>
                  <a:alpha val="100000"/>
                </a:schemeClr>
              </a:solidFill>
              <a:latin typeface="Times New Roman" panose="02020603050405020304"/>
              <a:ea typeface="宋体" panose="02010600030101010101" pitchFamily="2" charset="-122"/>
            </a:endParaRPr>
          </a:p>
          <a:p>
            <a:pPr indent="0" algn="ctr" fontAlgn="auto">
              <a:lnSpc>
                <a:spcPts val="8900"/>
              </a:lnSpc>
            </a:pPr>
            <a:r>
              <a:rPr lang="zh-CN" altLang="en-US" sz="60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写好读后续写</a:t>
            </a:r>
            <a:r>
              <a:rPr lang="en-US" altLang="zh-CN" sz="6000" b="1" i="0" dirty="0">
                <a:solidFill>
                  <a:schemeClr val="accent1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3</a:t>
            </a:r>
            <a:r>
              <a:rPr lang="zh-CN" altLang="en-US" sz="6000" b="1" i="0" dirty="0">
                <a:solidFill>
                  <a:schemeClr val="accent1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个衔接句</a:t>
            </a:r>
            <a:r>
              <a:rPr lang="en-US" altLang="zh-CN" sz="6000" b="1" i="0" dirty="0">
                <a:solidFill>
                  <a:schemeClr val="accent5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  </a:t>
            </a:r>
            <a:endParaRPr lang="en-US" altLang="zh-CN" sz="6000" b="1" i="0" dirty="0">
              <a:solidFill>
                <a:schemeClr val="accent5">
                  <a:lumMod val="75000"/>
                  <a:alpha val="100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7494270" y="5702935"/>
            <a:ext cx="3524885" cy="628650"/>
          </a:xfrm>
          <a:prstGeom prst="rect">
            <a:avLst/>
          </a:prstGeom>
          <a:noFill/>
        </p:spPr>
        <p:txBody>
          <a:bodyPr anchor="t"/>
          <a:lstStyle/>
          <a:p>
            <a:pPr marL="0" algn="r"/>
            <a:r>
              <a:rPr lang="zh-CN" altLang="en-US" sz="30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云南民大附中 方琳</a:t>
            </a:r>
            <a:endParaRPr lang="zh-CN" altLang="en-US" sz="30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4" name="文本1"/>
          <p:cNvSpPr txBox="1"/>
          <p:nvPr/>
        </p:nvSpPr>
        <p:spPr>
          <a:xfrm>
            <a:off x="493395" y="3429000"/>
            <a:ext cx="11182350" cy="1297305"/>
          </a:xfrm>
          <a:prstGeom prst="rect">
            <a:avLst/>
          </a:prstGeom>
          <a:noFill/>
        </p:spPr>
        <p:txBody>
          <a:bodyPr anchor="t"/>
          <a:p>
            <a:pPr indent="0" algn="ctr" fontAlgn="auto">
              <a:lnSpc>
                <a:spcPts val="4200"/>
              </a:lnSpc>
            </a:pPr>
            <a:r>
              <a:rPr lang="en-US" altLang="zh-CN" sz="40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Use “3C” Strategies to Write Three </a:t>
            </a:r>
            <a:r>
              <a:rPr lang="en-US" altLang="zh-CN" sz="4000" b="1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Excellent </a:t>
            </a:r>
            <a:r>
              <a:rPr lang="en-US" altLang="zh-CN" sz="40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Linking Sentences in Continuation Writing</a:t>
            </a:r>
            <a:r>
              <a:rPr lang="en-US" altLang="zh-CN" sz="6000" b="1" i="0" dirty="0">
                <a:solidFill>
                  <a:schemeClr val="accent5">
                    <a:lumMod val="75000"/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  </a:t>
            </a:r>
            <a:endParaRPr lang="en-US" altLang="zh-CN" sz="6000" b="1" i="0" dirty="0">
              <a:solidFill>
                <a:schemeClr val="accent5">
                  <a:lumMod val="75000"/>
                  <a:alpha val="100000"/>
                </a:schemeClr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281305" y="307975"/>
            <a:ext cx="11095990" cy="657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l"/>
            <a:r>
              <a:rPr lang="zh-CN" altLang="en-US" sz="40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Learning Objectives</a:t>
            </a:r>
            <a:endParaRPr lang="zh-CN" altLang="en-US" sz="40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3" name="文本1"/>
          <p:cNvSpPr txBox="1"/>
          <p:nvPr/>
        </p:nvSpPr>
        <p:spPr>
          <a:xfrm>
            <a:off x="412502" y="1047948"/>
            <a:ext cx="10702322" cy="6870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4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In this class, </a:t>
            </a:r>
            <a:r>
              <a:rPr lang="en-US" altLang="zh-CN" sz="34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we</a:t>
            </a:r>
            <a:r>
              <a:rPr lang="zh-CN" altLang="en-US" sz="3400" b="1" i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 are expected to</a:t>
            </a:r>
            <a:endParaRPr lang="zh-CN" altLang="en-US" sz="34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4" name="文本2"/>
          <p:cNvSpPr txBox="1"/>
          <p:nvPr/>
        </p:nvSpPr>
        <p:spPr>
          <a:xfrm>
            <a:off x="748030" y="1951355"/>
            <a:ext cx="10902315" cy="103759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1. </a:t>
            </a:r>
            <a:r>
              <a:rPr lang="en-US" altLang="zh-CN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observe excellent linking sentences to summarize </a:t>
            </a:r>
            <a:r>
              <a:rPr lang="en-US" altLang="zh-CN" sz="29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“3C” strategies;</a:t>
            </a:r>
            <a:endParaRPr lang="zh-CN" altLang="en-US" sz="2900" b="1" i="0" dirty="0">
              <a:solidFill>
                <a:srgbClr val="805326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5" name="文本3"/>
          <p:cNvSpPr txBox="1"/>
          <p:nvPr/>
        </p:nvSpPr>
        <p:spPr>
          <a:xfrm>
            <a:off x="750816" y="2908167"/>
            <a:ext cx="11504803" cy="1037527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2.</a:t>
            </a:r>
            <a:r>
              <a:rPr lang="en-US" altLang="zh-CN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 apply “3C” strategies to write linking sentences; </a:t>
            </a:r>
            <a:endParaRPr lang="en-US" altLang="zh-CN" sz="2900" b="1" i="0" dirty="0">
              <a:solidFill>
                <a:srgbClr val="805326">
                  <a:alpha val="100000"/>
                </a:srgbClr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grpSp>
        <p:nvGrpSpPr>
          <p:cNvPr id="7" name="组合1"/>
          <p:cNvGrpSpPr/>
          <p:nvPr/>
        </p:nvGrpSpPr>
        <p:grpSpPr>
          <a:xfrm>
            <a:off x="394878" y="2092671"/>
            <a:ext cx="342900" cy="304800"/>
            <a:chOff x="0" y="0"/>
            <a:chExt cx="342900" cy="3048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" name="形状2"/>
            <p:cNvSpPr txBox="1"/>
            <p:nvPr/>
          </p:nvSpPr>
          <p:spPr>
            <a:xfrm>
              <a:off x="0" y="0"/>
              <a:ext cx="342900" cy="304800"/>
            </a:xfrm>
            <a:custGeom>
              <a:avLst/>
              <a:gdLst>
                <a:gd name="connsiteX0" fmla="*/ 79623 w 342900"/>
                <a:gd name="connsiteY0" fmla="*/ 55551 h 304800"/>
                <a:gd name="connsiteX1" fmla="*/ 112487 w 342900"/>
                <a:gd name="connsiteY1" fmla="*/ -18517 h 304800"/>
                <a:gd name="connsiteX2" fmla="*/ 268122 w 342900"/>
                <a:gd name="connsiteY2" fmla="*/ 66470 h 304800"/>
                <a:gd name="connsiteX3" fmla="*/ 280406 w 342900"/>
                <a:gd name="connsiteY3" fmla="*/ 70776 h 304800"/>
                <a:gd name="connsiteX4" fmla="*/ 363731 w 342900"/>
                <a:gd name="connsiteY4" fmla="*/ 99988 h 304800"/>
                <a:gd name="connsiteX5" fmla="*/ 268122 w 342900"/>
                <a:gd name="connsiteY5" fmla="*/ 238331 h 304800"/>
                <a:gd name="connsiteX6" fmla="*/ 263277 w 342900"/>
                <a:gd name="connsiteY6" fmla="*/ 249250 h 304800"/>
                <a:gd name="connsiteX7" fmla="*/ 230414 w 342900"/>
                <a:gd name="connsiteY7" fmla="*/ 323317 h 304800"/>
                <a:gd name="connsiteX8" fmla="*/ 74778 w 342900"/>
                <a:gd name="connsiteY8" fmla="*/ 238331 h 304800"/>
                <a:gd name="connsiteX9" fmla="*/ 62495 w 342900"/>
                <a:gd name="connsiteY9" fmla="*/ 234024 h 304800"/>
                <a:gd name="connsiteX10" fmla="*/ -20832 w 342900"/>
                <a:gd name="connsiteY10" fmla="*/ 204812 h 304800"/>
                <a:gd name="connsiteX11" fmla="*/ 74778 w 342900"/>
                <a:gd name="connsiteY11" fmla="*/ 66470 h 304800"/>
                <a:gd name="connsiteX12" fmla="*/ 79623 w 342900"/>
                <a:gd name="connsiteY12" fmla="*/ 5555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2900" h="304800">
                  <a:moveTo>
                    <a:pt x="79623" y="55551"/>
                  </a:moveTo>
                  <a:cubicBezTo>
                    <a:pt x="112487" y="-18517"/>
                    <a:pt x="230414" y="-18517"/>
                    <a:pt x="263277" y="55551"/>
                  </a:cubicBezTo>
                  <a:lnTo>
                    <a:pt x="268122" y="66470"/>
                  </a:lnTo>
                  <a:lnTo>
                    <a:pt x="280406" y="70776"/>
                  </a:lnTo>
                  <a:cubicBezTo>
                    <a:pt x="363731" y="99988"/>
                    <a:pt x="363731" y="204812"/>
                    <a:pt x="280406" y="234024"/>
                  </a:cubicBezTo>
                  <a:lnTo>
                    <a:pt x="268122" y="238331"/>
                  </a:lnTo>
                  <a:lnTo>
                    <a:pt x="263277" y="249250"/>
                  </a:lnTo>
                  <a:cubicBezTo>
                    <a:pt x="230414" y="323317"/>
                    <a:pt x="112487" y="323317"/>
                    <a:pt x="79623" y="249250"/>
                  </a:cubicBezTo>
                  <a:lnTo>
                    <a:pt x="74778" y="238331"/>
                  </a:lnTo>
                  <a:lnTo>
                    <a:pt x="62495" y="234024"/>
                  </a:lnTo>
                  <a:cubicBezTo>
                    <a:pt x="-20832" y="204812"/>
                    <a:pt x="-20832" y="99988"/>
                    <a:pt x="62495" y="70776"/>
                  </a:cubicBezTo>
                  <a:lnTo>
                    <a:pt x="74778" y="66470"/>
                  </a:lnTo>
                  <a:lnTo>
                    <a:pt x="79623" y="55551"/>
                  </a:lnTo>
                  <a:close/>
                </a:path>
              </a:pathLst>
            </a:custGeom>
            <a:grpFill/>
            <a:ln w="9525">
              <a:solidFill>
                <a:srgbClr val="FFFFFF">
                  <a:alpha val="0"/>
                </a:srgbClr>
              </a:solidFill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9" name="形状3"/>
            <p:cNvSpPr txBox="1"/>
            <p:nvPr/>
          </p:nvSpPr>
          <p:spPr>
            <a:xfrm>
              <a:off x="18047" y="16042"/>
              <a:ext cx="306805" cy="272716"/>
            </a:xfrm>
            <a:custGeom>
              <a:avLst/>
              <a:gdLst>
                <a:gd name="connsiteX0" fmla="*/ 234334 w 306805"/>
                <a:gd name="connsiteY0" fmla="*/ 64420 h 272716"/>
                <a:gd name="connsiteX1" fmla="*/ 228848 w 306805"/>
                <a:gd name="connsiteY1" fmla="*/ 52057 h 272716"/>
                <a:gd name="connsiteX2" fmla="*/ 201847 w 306805"/>
                <a:gd name="connsiteY2" fmla="*/ -8797 h 272716"/>
                <a:gd name="connsiteX3" fmla="*/ 72472 w 306805"/>
                <a:gd name="connsiteY3" fmla="*/ 64420 h 272716"/>
                <a:gd name="connsiteX4" fmla="*/ 58565 w 306805"/>
                <a:gd name="connsiteY4" fmla="*/ 69296 h 272716"/>
                <a:gd name="connsiteX5" fmla="*/ -9896 w 306805"/>
                <a:gd name="connsiteY5" fmla="*/ 93296 h 272716"/>
                <a:gd name="connsiteX6" fmla="*/ 72472 w 306805"/>
                <a:gd name="connsiteY6" fmla="*/ 208296 h 272716"/>
                <a:gd name="connsiteX7" fmla="*/ 77957 w 306805"/>
                <a:gd name="connsiteY7" fmla="*/ 220659 h 272716"/>
                <a:gd name="connsiteX8" fmla="*/ 104958 w 306805"/>
                <a:gd name="connsiteY8" fmla="*/ 281513 h 272716"/>
                <a:gd name="connsiteX9" fmla="*/ 234334 w 306805"/>
                <a:gd name="connsiteY9" fmla="*/ 208296 h 272716"/>
                <a:gd name="connsiteX10" fmla="*/ 248241 w 306805"/>
                <a:gd name="connsiteY10" fmla="*/ 203420 h 272716"/>
                <a:gd name="connsiteX11" fmla="*/ 316702 w 306805"/>
                <a:gd name="connsiteY11" fmla="*/ 179420 h 272716"/>
                <a:gd name="connsiteX12" fmla="*/ 234334 w 306805"/>
                <a:gd name="connsiteY12" fmla="*/ 64420 h 272716"/>
                <a:gd name="connsiteX0-1" fmla="*/ 66907 w 306805"/>
                <a:gd name="connsiteY0-2" fmla="*/ 59473 h 272716"/>
                <a:gd name="connsiteX1-3" fmla="*/ 55916 w 306805"/>
                <a:gd name="connsiteY1-4" fmla="*/ 63326 h 272716"/>
                <a:gd name="connsiteX2-5" fmla="*/ -18639 w 306805"/>
                <a:gd name="connsiteY2-6" fmla="*/ 89463 h 272716"/>
                <a:gd name="connsiteX3-7" fmla="*/ 66907 w 306805"/>
                <a:gd name="connsiteY3-8" fmla="*/ 213243 h 272716"/>
                <a:gd name="connsiteX4-9" fmla="*/ 71242 w 306805"/>
                <a:gd name="connsiteY4-10" fmla="*/ 223013 h 272716"/>
                <a:gd name="connsiteX5-11" fmla="*/ 100646 w 306805"/>
                <a:gd name="connsiteY5-12" fmla="*/ 289283 h 272716"/>
                <a:gd name="connsiteX6-13" fmla="*/ 239898 w 306805"/>
                <a:gd name="connsiteY6-14" fmla="*/ 213243 h 272716"/>
                <a:gd name="connsiteX7-15" fmla="*/ 250889 w 306805"/>
                <a:gd name="connsiteY7-16" fmla="*/ 209390 h 272716"/>
                <a:gd name="connsiteX8-17" fmla="*/ 325444 w 306805"/>
                <a:gd name="connsiteY8-18" fmla="*/ 183253 h 272716"/>
                <a:gd name="connsiteX9-19" fmla="*/ 239898 w 306805"/>
                <a:gd name="connsiteY9-20" fmla="*/ 59473 h 272716"/>
                <a:gd name="connsiteX10-21" fmla="*/ 235563 w 306805"/>
                <a:gd name="connsiteY10-22" fmla="*/ 49703 h 272716"/>
                <a:gd name="connsiteX11-23" fmla="*/ 206160 w 306805"/>
                <a:gd name="connsiteY11-24" fmla="*/ -16568 h 272716"/>
                <a:gd name="connsiteX12-25" fmla="*/ 66907 w 306805"/>
                <a:gd name="connsiteY12-26" fmla="*/ 59473 h 2727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306805" h="272716">
                  <a:moveTo>
                    <a:pt x="234334" y="64420"/>
                  </a:moveTo>
                  <a:lnTo>
                    <a:pt x="228848" y="52057"/>
                  </a:lnTo>
                  <a:cubicBezTo>
                    <a:pt x="201847" y="-8797"/>
                    <a:pt x="104958" y="-8797"/>
                    <a:pt x="77957" y="52057"/>
                  </a:cubicBezTo>
                  <a:lnTo>
                    <a:pt x="72472" y="64420"/>
                  </a:lnTo>
                  <a:lnTo>
                    <a:pt x="58565" y="69296"/>
                  </a:lnTo>
                  <a:cubicBezTo>
                    <a:pt x="-9896" y="93296"/>
                    <a:pt x="-9896" y="179420"/>
                    <a:pt x="58565" y="203420"/>
                  </a:cubicBezTo>
                  <a:lnTo>
                    <a:pt x="72472" y="208296"/>
                  </a:lnTo>
                  <a:lnTo>
                    <a:pt x="77957" y="220659"/>
                  </a:lnTo>
                  <a:cubicBezTo>
                    <a:pt x="104958" y="281513"/>
                    <a:pt x="201847" y="281513"/>
                    <a:pt x="228848" y="220659"/>
                  </a:cubicBezTo>
                  <a:lnTo>
                    <a:pt x="234334" y="208296"/>
                  </a:lnTo>
                  <a:lnTo>
                    <a:pt x="248241" y="203420"/>
                  </a:lnTo>
                  <a:cubicBezTo>
                    <a:pt x="316702" y="179420"/>
                    <a:pt x="316702" y="93296"/>
                    <a:pt x="248241" y="69296"/>
                  </a:cubicBezTo>
                  <a:lnTo>
                    <a:pt x="234334" y="64420"/>
                  </a:lnTo>
                  <a:close/>
                </a:path>
                <a:path w="306805" h="272716">
                  <a:moveTo>
                    <a:pt x="66907" y="59473"/>
                  </a:moveTo>
                  <a:lnTo>
                    <a:pt x="55916" y="63326"/>
                  </a:lnTo>
                  <a:cubicBezTo>
                    <a:pt x="-18639" y="89463"/>
                    <a:pt x="-18639" y="183253"/>
                    <a:pt x="55916" y="209390"/>
                  </a:cubicBezTo>
                  <a:lnTo>
                    <a:pt x="66907" y="213243"/>
                  </a:lnTo>
                  <a:lnTo>
                    <a:pt x="71242" y="223013"/>
                  </a:lnTo>
                  <a:cubicBezTo>
                    <a:pt x="100646" y="289283"/>
                    <a:pt x="206160" y="289283"/>
                    <a:pt x="235563" y="223013"/>
                  </a:cubicBezTo>
                  <a:lnTo>
                    <a:pt x="239898" y="213243"/>
                  </a:lnTo>
                  <a:lnTo>
                    <a:pt x="250889" y="209390"/>
                  </a:lnTo>
                  <a:cubicBezTo>
                    <a:pt x="325444" y="183253"/>
                    <a:pt x="325444" y="89463"/>
                    <a:pt x="250889" y="63326"/>
                  </a:cubicBezTo>
                  <a:lnTo>
                    <a:pt x="239898" y="59473"/>
                  </a:lnTo>
                  <a:lnTo>
                    <a:pt x="235563" y="49703"/>
                  </a:lnTo>
                  <a:cubicBezTo>
                    <a:pt x="206160" y="-16568"/>
                    <a:pt x="100646" y="-16568"/>
                    <a:pt x="71242" y="49703"/>
                  </a:cubicBezTo>
                  <a:lnTo>
                    <a:pt x="66907" y="59473"/>
                  </a:lnTo>
                  <a:close/>
                </a:path>
              </a:pathLst>
            </a:custGeom>
            <a:grpFill/>
            <a:ln w="9525">
              <a:solidFill>
                <a:srgbClr val="FFFFFF">
                  <a:alpha val="0"/>
                </a:srgbClr>
              </a:solidFill>
            </a:ln>
          </p:spPr>
          <p:txBody>
            <a:bodyPr anchor="ctr"/>
            <a:lstStyle/>
            <a:p>
              <a:pPr marL="0" algn="ctr"/>
            </a:p>
          </p:txBody>
        </p:sp>
      </p:grpSp>
      <p:grpSp>
        <p:nvGrpSpPr>
          <p:cNvPr id="10" name="组合2"/>
          <p:cNvGrpSpPr/>
          <p:nvPr/>
        </p:nvGrpSpPr>
        <p:grpSpPr>
          <a:xfrm>
            <a:off x="397572" y="2977429"/>
            <a:ext cx="342900" cy="304800"/>
            <a:chOff x="0" y="0"/>
            <a:chExt cx="342900" cy="3048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形状4"/>
            <p:cNvSpPr txBox="1"/>
            <p:nvPr/>
          </p:nvSpPr>
          <p:spPr>
            <a:xfrm>
              <a:off x="0" y="0"/>
              <a:ext cx="342900" cy="304800"/>
            </a:xfrm>
            <a:custGeom>
              <a:avLst/>
              <a:gdLst>
                <a:gd name="connsiteX0" fmla="*/ 79623 w 342900"/>
                <a:gd name="connsiteY0" fmla="*/ 55551 h 304800"/>
                <a:gd name="connsiteX1" fmla="*/ 112487 w 342900"/>
                <a:gd name="connsiteY1" fmla="*/ -18517 h 304800"/>
                <a:gd name="connsiteX2" fmla="*/ 268122 w 342900"/>
                <a:gd name="connsiteY2" fmla="*/ 66470 h 304800"/>
                <a:gd name="connsiteX3" fmla="*/ 280406 w 342900"/>
                <a:gd name="connsiteY3" fmla="*/ 70776 h 304800"/>
                <a:gd name="connsiteX4" fmla="*/ 363731 w 342900"/>
                <a:gd name="connsiteY4" fmla="*/ 99988 h 304800"/>
                <a:gd name="connsiteX5" fmla="*/ 268122 w 342900"/>
                <a:gd name="connsiteY5" fmla="*/ 238331 h 304800"/>
                <a:gd name="connsiteX6" fmla="*/ 263277 w 342900"/>
                <a:gd name="connsiteY6" fmla="*/ 249250 h 304800"/>
                <a:gd name="connsiteX7" fmla="*/ 230414 w 342900"/>
                <a:gd name="connsiteY7" fmla="*/ 323317 h 304800"/>
                <a:gd name="connsiteX8" fmla="*/ 74778 w 342900"/>
                <a:gd name="connsiteY8" fmla="*/ 238331 h 304800"/>
                <a:gd name="connsiteX9" fmla="*/ 62495 w 342900"/>
                <a:gd name="connsiteY9" fmla="*/ 234024 h 304800"/>
                <a:gd name="connsiteX10" fmla="*/ -20832 w 342900"/>
                <a:gd name="connsiteY10" fmla="*/ 204812 h 304800"/>
                <a:gd name="connsiteX11" fmla="*/ 74778 w 342900"/>
                <a:gd name="connsiteY11" fmla="*/ 66470 h 304800"/>
                <a:gd name="connsiteX12" fmla="*/ 79623 w 342900"/>
                <a:gd name="connsiteY12" fmla="*/ 5555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2900" h="304800">
                  <a:moveTo>
                    <a:pt x="79623" y="55551"/>
                  </a:moveTo>
                  <a:cubicBezTo>
                    <a:pt x="112487" y="-18517"/>
                    <a:pt x="230414" y="-18517"/>
                    <a:pt x="263277" y="55551"/>
                  </a:cubicBezTo>
                  <a:lnTo>
                    <a:pt x="268122" y="66470"/>
                  </a:lnTo>
                  <a:lnTo>
                    <a:pt x="280406" y="70776"/>
                  </a:lnTo>
                  <a:cubicBezTo>
                    <a:pt x="363731" y="99988"/>
                    <a:pt x="363731" y="204812"/>
                    <a:pt x="280406" y="234024"/>
                  </a:cubicBezTo>
                  <a:lnTo>
                    <a:pt x="268122" y="238331"/>
                  </a:lnTo>
                  <a:lnTo>
                    <a:pt x="263277" y="249250"/>
                  </a:lnTo>
                  <a:cubicBezTo>
                    <a:pt x="230414" y="323317"/>
                    <a:pt x="112487" y="323317"/>
                    <a:pt x="79623" y="249250"/>
                  </a:cubicBezTo>
                  <a:lnTo>
                    <a:pt x="74778" y="238331"/>
                  </a:lnTo>
                  <a:lnTo>
                    <a:pt x="62495" y="234024"/>
                  </a:lnTo>
                  <a:cubicBezTo>
                    <a:pt x="-20832" y="204812"/>
                    <a:pt x="-20832" y="99988"/>
                    <a:pt x="62495" y="70776"/>
                  </a:cubicBezTo>
                  <a:lnTo>
                    <a:pt x="74778" y="66470"/>
                  </a:lnTo>
                  <a:lnTo>
                    <a:pt x="79623" y="55551"/>
                  </a:lnTo>
                  <a:close/>
                </a:path>
              </a:pathLst>
            </a:custGeom>
            <a:grpFill/>
            <a:ln w="9525">
              <a:solidFill>
                <a:srgbClr val="FFFFFF">
                  <a:alpha val="0"/>
                </a:srgbClr>
              </a:solidFill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2" name="形状5"/>
            <p:cNvSpPr txBox="1"/>
            <p:nvPr/>
          </p:nvSpPr>
          <p:spPr>
            <a:xfrm>
              <a:off x="18048" y="16042"/>
              <a:ext cx="306805" cy="272716"/>
            </a:xfrm>
            <a:custGeom>
              <a:avLst/>
              <a:gdLst>
                <a:gd name="connsiteX0" fmla="*/ 234334 w 306805"/>
                <a:gd name="connsiteY0" fmla="*/ 64420 h 272716"/>
                <a:gd name="connsiteX1" fmla="*/ 228848 w 306805"/>
                <a:gd name="connsiteY1" fmla="*/ 52057 h 272716"/>
                <a:gd name="connsiteX2" fmla="*/ 201847 w 306805"/>
                <a:gd name="connsiteY2" fmla="*/ -8797 h 272716"/>
                <a:gd name="connsiteX3" fmla="*/ 72472 w 306805"/>
                <a:gd name="connsiteY3" fmla="*/ 64420 h 272716"/>
                <a:gd name="connsiteX4" fmla="*/ 58565 w 306805"/>
                <a:gd name="connsiteY4" fmla="*/ 69296 h 272716"/>
                <a:gd name="connsiteX5" fmla="*/ -9896 w 306805"/>
                <a:gd name="connsiteY5" fmla="*/ 93296 h 272716"/>
                <a:gd name="connsiteX6" fmla="*/ 72472 w 306805"/>
                <a:gd name="connsiteY6" fmla="*/ 208296 h 272716"/>
                <a:gd name="connsiteX7" fmla="*/ 77957 w 306805"/>
                <a:gd name="connsiteY7" fmla="*/ 220659 h 272716"/>
                <a:gd name="connsiteX8" fmla="*/ 104958 w 306805"/>
                <a:gd name="connsiteY8" fmla="*/ 281513 h 272716"/>
                <a:gd name="connsiteX9" fmla="*/ 234334 w 306805"/>
                <a:gd name="connsiteY9" fmla="*/ 208296 h 272716"/>
                <a:gd name="connsiteX10" fmla="*/ 248241 w 306805"/>
                <a:gd name="connsiteY10" fmla="*/ 203420 h 272716"/>
                <a:gd name="connsiteX11" fmla="*/ 316702 w 306805"/>
                <a:gd name="connsiteY11" fmla="*/ 179420 h 272716"/>
                <a:gd name="connsiteX12" fmla="*/ 234334 w 306805"/>
                <a:gd name="connsiteY12" fmla="*/ 64420 h 272716"/>
                <a:gd name="connsiteX0-1" fmla="*/ 66907 w 306805"/>
                <a:gd name="connsiteY0-2" fmla="*/ 59473 h 272716"/>
                <a:gd name="connsiteX1-3" fmla="*/ 55916 w 306805"/>
                <a:gd name="connsiteY1-4" fmla="*/ 63326 h 272716"/>
                <a:gd name="connsiteX2-5" fmla="*/ -18639 w 306805"/>
                <a:gd name="connsiteY2-6" fmla="*/ 89463 h 272716"/>
                <a:gd name="connsiteX3-7" fmla="*/ 66907 w 306805"/>
                <a:gd name="connsiteY3-8" fmla="*/ 213243 h 272716"/>
                <a:gd name="connsiteX4-9" fmla="*/ 71242 w 306805"/>
                <a:gd name="connsiteY4-10" fmla="*/ 223013 h 272716"/>
                <a:gd name="connsiteX5-11" fmla="*/ 100646 w 306805"/>
                <a:gd name="connsiteY5-12" fmla="*/ 289283 h 272716"/>
                <a:gd name="connsiteX6-13" fmla="*/ 239898 w 306805"/>
                <a:gd name="connsiteY6-14" fmla="*/ 213243 h 272716"/>
                <a:gd name="connsiteX7-15" fmla="*/ 250889 w 306805"/>
                <a:gd name="connsiteY7-16" fmla="*/ 209390 h 272716"/>
                <a:gd name="connsiteX8-17" fmla="*/ 325444 w 306805"/>
                <a:gd name="connsiteY8-18" fmla="*/ 183253 h 272716"/>
                <a:gd name="connsiteX9-19" fmla="*/ 239898 w 306805"/>
                <a:gd name="connsiteY9-20" fmla="*/ 59473 h 272716"/>
                <a:gd name="connsiteX10-21" fmla="*/ 235563 w 306805"/>
                <a:gd name="connsiteY10-22" fmla="*/ 49703 h 272716"/>
                <a:gd name="connsiteX11-23" fmla="*/ 206160 w 306805"/>
                <a:gd name="connsiteY11-24" fmla="*/ -16568 h 272716"/>
                <a:gd name="connsiteX12-25" fmla="*/ 66907 w 306805"/>
                <a:gd name="connsiteY12-26" fmla="*/ 59473 h 2727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306805" h="272716">
                  <a:moveTo>
                    <a:pt x="234334" y="64420"/>
                  </a:moveTo>
                  <a:lnTo>
                    <a:pt x="228848" y="52057"/>
                  </a:lnTo>
                  <a:cubicBezTo>
                    <a:pt x="201847" y="-8797"/>
                    <a:pt x="104958" y="-8797"/>
                    <a:pt x="77957" y="52057"/>
                  </a:cubicBezTo>
                  <a:lnTo>
                    <a:pt x="72472" y="64420"/>
                  </a:lnTo>
                  <a:lnTo>
                    <a:pt x="58565" y="69296"/>
                  </a:lnTo>
                  <a:cubicBezTo>
                    <a:pt x="-9896" y="93296"/>
                    <a:pt x="-9896" y="179420"/>
                    <a:pt x="58565" y="203420"/>
                  </a:cubicBezTo>
                  <a:lnTo>
                    <a:pt x="72472" y="208296"/>
                  </a:lnTo>
                  <a:lnTo>
                    <a:pt x="77957" y="220659"/>
                  </a:lnTo>
                  <a:cubicBezTo>
                    <a:pt x="104958" y="281513"/>
                    <a:pt x="201847" y="281513"/>
                    <a:pt x="228848" y="220659"/>
                  </a:cubicBezTo>
                  <a:lnTo>
                    <a:pt x="234334" y="208296"/>
                  </a:lnTo>
                  <a:lnTo>
                    <a:pt x="248241" y="203420"/>
                  </a:lnTo>
                  <a:cubicBezTo>
                    <a:pt x="316702" y="179420"/>
                    <a:pt x="316702" y="93296"/>
                    <a:pt x="248241" y="69296"/>
                  </a:cubicBezTo>
                  <a:lnTo>
                    <a:pt x="234334" y="64420"/>
                  </a:lnTo>
                  <a:close/>
                </a:path>
                <a:path w="306805" h="272716">
                  <a:moveTo>
                    <a:pt x="66907" y="59473"/>
                  </a:moveTo>
                  <a:lnTo>
                    <a:pt x="55916" y="63326"/>
                  </a:lnTo>
                  <a:cubicBezTo>
                    <a:pt x="-18639" y="89463"/>
                    <a:pt x="-18639" y="183253"/>
                    <a:pt x="55916" y="209390"/>
                  </a:cubicBezTo>
                  <a:lnTo>
                    <a:pt x="66907" y="213243"/>
                  </a:lnTo>
                  <a:lnTo>
                    <a:pt x="71242" y="223013"/>
                  </a:lnTo>
                  <a:cubicBezTo>
                    <a:pt x="100646" y="289283"/>
                    <a:pt x="206160" y="289283"/>
                    <a:pt x="235563" y="223013"/>
                  </a:cubicBezTo>
                  <a:lnTo>
                    <a:pt x="239898" y="213243"/>
                  </a:lnTo>
                  <a:lnTo>
                    <a:pt x="250889" y="209390"/>
                  </a:lnTo>
                  <a:cubicBezTo>
                    <a:pt x="325444" y="183253"/>
                    <a:pt x="325444" y="89463"/>
                    <a:pt x="250889" y="63326"/>
                  </a:cubicBezTo>
                  <a:lnTo>
                    <a:pt x="239898" y="59473"/>
                  </a:lnTo>
                  <a:lnTo>
                    <a:pt x="235563" y="49703"/>
                  </a:lnTo>
                  <a:cubicBezTo>
                    <a:pt x="206160" y="-16568"/>
                    <a:pt x="100646" y="-16568"/>
                    <a:pt x="71242" y="49703"/>
                  </a:cubicBezTo>
                  <a:lnTo>
                    <a:pt x="66907" y="59473"/>
                  </a:lnTo>
                  <a:close/>
                </a:path>
              </a:pathLst>
            </a:custGeom>
            <a:grpFill/>
            <a:ln w="9525">
              <a:solidFill>
                <a:srgbClr val="FFFFFF">
                  <a:alpha val="0"/>
                </a:srgbClr>
              </a:solidFill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16" name="文本3"/>
          <p:cNvSpPr txBox="1"/>
          <p:nvPr/>
        </p:nvSpPr>
        <p:spPr>
          <a:xfrm>
            <a:off x="687316" y="3908292"/>
            <a:ext cx="11504803" cy="1037527"/>
          </a:xfrm>
          <a:prstGeom prst="rect">
            <a:avLst/>
          </a:prstGeom>
          <a:noFill/>
        </p:spPr>
        <p:txBody>
          <a:bodyPr anchor="t"/>
          <a:p>
            <a:pPr marL="0" algn="l"/>
            <a:r>
              <a:rPr lang="en-US" altLang="zh-CN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3</a:t>
            </a:r>
            <a:r>
              <a:rPr lang="zh-CN" altLang="en-US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.</a:t>
            </a:r>
            <a:r>
              <a:rPr lang="en-US" altLang="zh-CN" sz="2900" b="1" i="0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 comment on partners’ linking sentences with a checklist.</a:t>
            </a:r>
            <a:endParaRPr lang="zh-CN" altLang="en-US" sz="2900" b="1" i="0" dirty="0">
              <a:solidFill>
                <a:srgbClr val="805326">
                  <a:alpha val="100000"/>
                </a:srgbClr>
              </a:solidFill>
              <a:latin typeface="Times New Roman" panose="02020603050405020304"/>
              <a:ea typeface="宋体" panose="02010600030101010101" pitchFamily="2" charset="-122"/>
            </a:endParaRPr>
          </a:p>
        </p:txBody>
      </p:sp>
      <p:grpSp>
        <p:nvGrpSpPr>
          <p:cNvPr id="17" name="组合2"/>
          <p:cNvGrpSpPr/>
          <p:nvPr/>
        </p:nvGrpSpPr>
        <p:grpSpPr>
          <a:xfrm>
            <a:off x="334072" y="3977554"/>
            <a:ext cx="342900" cy="304800"/>
            <a:chOff x="0" y="0"/>
            <a:chExt cx="342900" cy="3048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8" name="形状4"/>
            <p:cNvSpPr txBox="1"/>
            <p:nvPr/>
          </p:nvSpPr>
          <p:spPr>
            <a:xfrm>
              <a:off x="0" y="0"/>
              <a:ext cx="342900" cy="304800"/>
            </a:xfrm>
            <a:custGeom>
              <a:avLst/>
              <a:gdLst>
                <a:gd name="connsiteX0" fmla="*/ 79623 w 342900"/>
                <a:gd name="connsiteY0" fmla="*/ 55551 h 304800"/>
                <a:gd name="connsiteX1" fmla="*/ 112487 w 342900"/>
                <a:gd name="connsiteY1" fmla="*/ -18517 h 304800"/>
                <a:gd name="connsiteX2" fmla="*/ 268122 w 342900"/>
                <a:gd name="connsiteY2" fmla="*/ 66470 h 304800"/>
                <a:gd name="connsiteX3" fmla="*/ 280406 w 342900"/>
                <a:gd name="connsiteY3" fmla="*/ 70776 h 304800"/>
                <a:gd name="connsiteX4" fmla="*/ 363731 w 342900"/>
                <a:gd name="connsiteY4" fmla="*/ 99988 h 304800"/>
                <a:gd name="connsiteX5" fmla="*/ 268122 w 342900"/>
                <a:gd name="connsiteY5" fmla="*/ 238331 h 304800"/>
                <a:gd name="connsiteX6" fmla="*/ 263277 w 342900"/>
                <a:gd name="connsiteY6" fmla="*/ 249250 h 304800"/>
                <a:gd name="connsiteX7" fmla="*/ 230414 w 342900"/>
                <a:gd name="connsiteY7" fmla="*/ 323317 h 304800"/>
                <a:gd name="connsiteX8" fmla="*/ 74778 w 342900"/>
                <a:gd name="connsiteY8" fmla="*/ 238331 h 304800"/>
                <a:gd name="connsiteX9" fmla="*/ 62495 w 342900"/>
                <a:gd name="connsiteY9" fmla="*/ 234024 h 304800"/>
                <a:gd name="connsiteX10" fmla="*/ -20832 w 342900"/>
                <a:gd name="connsiteY10" fmla="*/ 204812 h 304800"/>
                <a:gd name="connsiteX11" fmla="*/ 74778 w 342900"/>
                <a:gd name="connsiteY11" fmla="*/ 66470 h 304800"/>
                <a:gd name="connsiteX12" fmla="*/ 79623 w 342900"/>
                <a:gd name="connsiteY12" fmla="*/ 5555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2900" h="304800">
                  <a:moveTo>
                    <a:pt x="79623" y="55551"/>
                  </a:moveTo>
                  <a:cubicBezTo>
                    <a:pt x="112487" y="-18517"/>
                    <a:pt x="230414" y="-18517"/>
                    <a:pt x="263277" y="55551"/>
                  </a:cubicBezTo>
                  <a:lnTo>
                    <a:pt x="268122" y="66470"/>
                  </a:lnTo>
                  <a:lnTo>
                    <a:pt x="280406" y="70776"/>
                  </a:lnTo>
                  <a:cubicBezTo>
                    <a:pt x="363731" y="99988"/>
                    <a:pt x="363731" y="204812"/>
                    <a:pt x="280406" y="234024"/>
                  </a:cubicBezTo>
                  <a:lnTo>
                    <a:pt x="268122" y="238331"/>
                  </a:lnTo>
                  <a:lnTo>
                    <a:pt x="263277" y="249250"/>
                  </a:lnTo>
                  <a:cubicBezTo>
                    <a:pt x="230414" y="323317"/>
                    <a:pt x="112487" y="323317"/>
                    <a:pt x="79623" y="249250"/>
                  </a:cubicBezTo>
                  <a:lnTo>
                    <a:pt x="74778" y="238331"/>
                  </a:lnTo>
                  <a:lnTo>
                    <a:pt x="62495" y="234024"/>
                  </a:lnTo>
                  <a:cubicBezTo>
                    <a:pt x="-20832" y="204812"/>
                    <a:pt x="-20832" y="99988"/>
                    <a:pt x="62495" y="70776"/>
                  </a:cubicBezTo>
                  <a:lnTo>
                    <a:pt x="74778" y="66470"/>
                  </a:lnTo>
                  <a:lnTo>
                    <a:pt x="79623" y="55551"/>
                  </a:lnTo>
                  <a:close/>
                </a:path>
              </a:pathLst>
            </a:custGeom>
            <a:grpFill/>
            <a:ln w="9525">
              <a:solidFill>
                <a:srgbClr val="FFFFFF">
                  <a:alpha val="0"/>
                </a:srgbClr>
              </a:solidFill>
            </a:ln>
          </p:spPr>
          <p:txBody>
            <a:bodyPr anchor="ctr"/>
            <a:p>
              <a:pPr marL="0" algn="ctr"/>
            </a:p>
          </p:txBody>
        </p:sp>
        <p:sp>
          <p:nvSpPr>
            <p:cNvPr id="19" name="形状5"/>
            <p:cNvSpPr txBox="1"/>
            <p:nvPr/>
          </p:nvSpPr>
          <p:spPr>
            <a:xfrm>
              <a:off x="18048" y="16042"/>
              <a:ext cx="306805" cy="272716"/>
            </a:xfrm>
            <a:custGeom>
              <a:avLst/>
              <a:gdLst>
                <a:gd name="connsiteX0" fmla="*/ 234334 w 306805"/>
                <a:gd name="connsiteY0" fmla="*/ 64420 h 272716"/>
                <a:gd name="connsiteX1" fmla="*/ 228848 w 306805"/>
                <a:gd name="connsiteY1" fmla="*/ 52057 h 272716"/>
                <a:gd name="connsiteX2" fmla="*/ 201847 w 306805"/>
                <a:gd name="connsiteY2" fmla="*/ -8797 h 272716"/>
                <a:gd name="connsiteX3" fmla="*/ 72472 w 306805"/>
                <a:gd name="connsiteY3" fmla="*/ 64420 h 272716"/>
                <a:gd name="connsiteX4" fmla="*/ 58565 w 306805"/>
                <a:gd name="connsiteY4" fmla="*/ 69296 h 272716"/>
                <a:gd name="connsiteX5" fmla="*/ -9896 w 306805"/>
                <a:gd name="connsiteY5" fmla="*/ 93296 h 272716"/>
                <a:gd name="connsiteX6" fmla="*/ 72472 w 306805"/>
                <a:gd name="connsiteY6" fmla="*/ 208296 h 272716"/>
                <a:gd name="connsiteX7" fmla="*/ 77957 w 306805"/>
                <a:gd name="connsiteY7" fmla="*/ 220659 h 272716"/>
                <a:gd name="connsiteX8" fmla="*/ 104958 w 306805"/>
                <a:gd name="connsiteY8" fmla="*/ 281513 h 272716"/>
                <a:gd name="connsiteX9" fmla="*/ 234334 w 306805"/>
                <a:gd name="connsiteY9" fmla="*/ 208296 h 272716"/>
                <a:gd name="connsiteX10" fmla="*/ 248241 w 306805"/>
                <a:gd name="connsiteY10" fmla="*/ 203420 h 272716"/>
                <a:gd name="connsiteX11" fmla="*/ 316702 w 306805"/>
                <a:gd name="connsiteY11" fmla="*/ 179420 h 272716"/>
                <a:gd name="connsiteX12" fmla="*/ 234334 w 306805"/>
                <a:gd name="connsiteY12" fmla="*/ 64420 h 272716"/>
                <a:gd name="connsiteX0-1" fmla="*/ 66907 w 306805"/>
                <a:gd name="connsiteY0-2" fmla="*/ 59473 h 272716"/>
                <a:gd name="connsiteX1-3" fmla="*/ 55916 w 306805"/>
                <a:gd name="connsiteY1-4" fmla="*/ 63326 h 272716"/>
                <a:gd name="connsiteX2-5" fmla="*/ -18639 w 306805"/>
                <a:gd name="connsiteY2-6" fmla="*/ 89463 h 272716"/>
                <a:gd name="connsiteX3-7" fmla="*/ 66907 w 306805"/>
                <a:gd name="connsiteY3-8" fmla="*/ 213243 h 272716"/>
                <a:gd name="connsiteX4-9" fmla="*/ 71242 w 306805"/>
                <a:gd name="connsiteY4-10" fmla="*/ 223013 h 272716"/>
                <a:gd name="connsiteX5-11" fmla="*/ 100646 w 306805"/>
                <a:gd name="connsiteY5-12" fmla="*/ 289283 h 272716"/>
                <a:gd name="connsiteX6-13" fmla="*/ 239898 w 306805"/>
                <a:gd name="connsiteY6-14" fmla="*/ 213243 h 272716"/>
                <a:gd name="connsiteX7-15" fmla="*/ 250889 w 306805"/>
                <a:gd name="connsiteY7-16" fmla="*/ 209390 h 272716"/>
                <a:gd name="connsiteX8-17" fmla="*/ 325444 w 306805"/>
                <a:gd name="connsiteY8-18" fmla="*/ 183253 h 272716"/>
                <a:gd name="connsiteX9-19" fmla="*/ 239898 w 306805"/>
                <a:gd name="connsiteY9-20" fmla="*/ 59473 h 272716"/>
                <a:gd name="connsiteX10-21" fmla="*/ 235563 w 306805"/>
                <a:gd name="connsiteY10-22" fmla="*/ 49703 h 272716"/>
                <a:gd name="connsiteX11-23" fmla="*/ 206160 w 306805"/>
                <a:gd name="connsiteY11-24" fmla="*/ -16568 h 272716"/>
                <a:gd name="connsiteX12-25" fmla="*/ 66907 w 306805"/>
                <a:gd name="connsiteY12-26" fmla="*/ 59473 h 27271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306805" h="272716">
                  <a:moveTo>
                    <a:pt x="234334" y="64420"/>
                  </a:moveTo>
                  <a:lnTo>
                    <a:pt x="228848" y="52057"/>
                  </a:lnTo>
                  <a:cubicBezTo>
                    <a:pt x="201847" y="-8797"/>
                    <a:pt x="104958" y="-8797"/>
                    <a:pt x="77957" y="52057"/>
                  </a:cubicBezTo>
                  <a:lnTo>
                    <a:pt x="72472" y="64420"/>
                  </a:lnTo>
                  <a:lnTo>
                    <a:pt x="58565" y="69296"/>
                  </a:lnTo>
                  <a:cubicBezTo>
                    <a:pt x="-9896" y="93296"/>
                    <a:pt x="-9896" y="179420"/>
                    <a:pt x="58565" y="203420"/>
                  </a:cubicBezTo>
                  <a:lnTo>
                    <a:pt x="72472" y="208296"/>
                  </a:lnTo>
                  <a:lnTo>
                    <a:pt x="77957" y="220659"/>
                  </a:lnTo>
                  <a:cubicBezTo>
                    <a:pt x="104958" y="281513"/>
                    <a:pt x="201847" y="281513"/>
                    <a:pt x="228848" y="220659"/>
                  </a:cubicBezTo>
                  <a:lnTo>
                    <a:pt x="234334" y="208296"/>
                  </a:lnTo>
                  <a:lnTo>
                    <a:pt x="248241" y="203420"/>
                  </a:lnTo>
                  <a:cubicBezTo>
                    <a:pt x="316702" y="179420"/>
                    <a:pt x="316702" y="93296"/>
                    <a:pt x="248241" y="69296"/>
                  </a:cubicBezTo>
                  <a:lnTo>
                    <a:pt x="234334" y="64420"/>
                  </a:lnTo>
                  <a:close/>
                </a:path>
                <a:path w="306805" h="272716">
                  <a:moveTo>
                    <a:pt x="66907" y="59473"/>
                  </a:moveTo>
                  <a:lnTo>
                    <a:pt x="55916" y="63326"/>
                  </a:lnTo>
                  <a:cubicBezTo>
                    <a:pt x="-18639" y="89463"/>
                    <a:pt x="-18639" y="183253"/>
                    <a:pt x="55916" y="209390"/>
                  </a:cubicBezTo>
                  <a:lnTo>
                    <a:pt x="66907" y="213243"/>
                  </a:lnTo>
                  <a:lnTo>
                    <a:pt x="71242" y="223013"/>
                  </a:lnTo>
                  <a:cubicBezTo>
                    <a:pt x="100646" y="289283"/>
                    <a:pt x="206160" y="289283"/>
                    <a:pt x="235563" y="223013"/>
                  </a:cubicBezTo>
                  <a:lnTo>
                    <a:pt x="239898" y="213243"/>
                  </a:lnTo>
                  <a:lnTo>
                    <a:pt x="250889" y="209390"/>
                  </a:lnTo>
                  <a:cubicBezTo>
                    <a:pt x="325444" y="183253"/>
                    <a:pt x="325444" y="89463"/>
                    <a:pt x="250889" y="63326"/>
                  </a:cubicBezTo>
                  <a:lnTo>
                    <a:pt x="239898" y="59473"/>
                  </a:lnTo>
                  <a:lnTo>
                    <a:pt x="235563" y="49703"/>
                  </a:lnTo>
                  <a:cubicBezTo>
                    <a:pt x="206160" y="-16568"/>
                    <a:pt x="100646" y="-16568"/>
                    <a:pt x="71242" y="49703"/>
                  </a:cubicBezTo>
                  <a:lnTo>
                    <a:pt x="66907" y="59473"/>
                  </a:lnTo>
                  <a:close/>
                </a:path>
              </a:pathLst>
            </a:custGeom>
            <a:grpFill/>
            <a:ln w="9525">
              <a:solidFill>
                <a:srgbClr val="FFFFFF">
                  <a:alpha val="0"/>
                </a:srgbClr>
              </a:solidFill>
            </a:ln>
          </p:spPr>
          <p:txBody>
            <a:bodyPr anchor="ctr"/>
            <a:p>
              <a:pPr marL="0" algn="ctr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形状1"/>
          <p:cNvSpPr txBox="1"/>
          <p:nvPr/>
        </p:nvSpPr>
        <p:spPr>
          <a:xfrm>
            <a:off x="292735" y="372110"/>
            <a:ext cx="11174730" cy="10388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zh-CN" altLang="en-US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Step </a:t>
            </a:r>
            <a:r>
              <a:rPr lang="en-US" altLang="zh-CN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1</a:t>
            </a:r>
            <a:r>
              <a:rPr lang="zh-CN" altLang="en-US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altLang="zh-CN" sz="3200" b="1" i="0" dirty="0">
                <a:solidFill>
                  <a:schemeClr val="tx1">
                    <a:alpha val="100000"/>
                  </a:schemeClr>
                </a:solidFill>
                <a:latin typeface="Times New Roman" panose="02020603050405020304"/>
                <a:ea typeface="Times New Roman" panose="02020603050405020304"/>
              </a:rPr>
              <a:t>Observe the following linking sentences to summarize the common points.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0200" y="1410970"/>
            <a:ext cx="11563350" cy="45104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just"/>
            <a:r>
              <a:rPr lang="en-US" altLang="zh-CN" sz="36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2025</a:t>
            </a:r>
            <a:r>
              <a:rPr lang="zh-CN" altLang="en-US" sz="36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年</a:t>
            </a:r>
            <a:r>
              <a:rPr lang="en-US" altLang="zh-CN" sz="36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600" b="1">
                <a:latin typeface="Times New Roman" panose="02020603050405020304"/>
                <a:ea typeface="宋体" panose="02010600030101010101" pitchFamily="2" charset="-122"/>
                <a:sym typeface="+mn-ea"/>
              </a:rPr>
              <a:t>月昆明市统测</a:t>
            </a:r>
            <a:endParaRPr lang="zh-CN" altLang="en-US" sz="3600" b="1"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 took a step forward, her eyes never leaving me.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Feeling at a loss, I was frozen on the spot, with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my hands still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clutching the scissors. ********** Encouraged and relieved, I turned to the calf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,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moved the scissors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swiftly and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cut the wires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 cautiously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until finally, with a soft cry, the calf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was set free and limped to join the mother elephant.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Hours later, I watched the mother elephant and her calf from a distance through cameras. I saw them walk side by side and slowly disappear into the heart of the forest, with a sense of satisfaction and wonder welling up in my heart. ********** 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55600" y="609600"/>
            <a:ext cx="11563350" cy="483108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 anchor="t">
            <a:spAutoFit/>
          </a:bodyPr>
          <a:p>
            <a:pPr indent="457200" algn="just" fontAlgn="auto"/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 took a step forward, her eyes never leaving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me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Feeling at a loss,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I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was frozen on the spot, with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my hands still clutching the scissors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 ********** Encouraged and relieved, I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turned to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 calf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, moved the scissors swiftly and cut the wires cautiously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until finally, with a soft cry, the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calf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was set free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and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limped to join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Hours later,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I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watched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and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her calf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from a distance through cameras. I saw them walk side by side and slowly disappear into the heart of the forest, with a sense of satisfaction and wonder welling up in my heart. ********** 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93700" y="1580515"/>
            <a:ext cx="617855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589655" y="1532890"/>
            <a:ext cx="339090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2762885" y="3255645"/>
            <a:ext cx="259715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928745" y="3681095"/>
            <a:ext cx="829945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5534660" y="2875280"/>
            <a:ext cx="2827655" cy="367665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4373245" y="3308350"/>
            <a:ext cx="3142615" cy="367665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2999740" y="3676015"/>
            <a:ext cx="298450" cy="445135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9532620" y="1978660"/>
            <a:ext cx="1268730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393700" y="2849880"/>
            <a:ext cx="697865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8184515" y="3242945"/>
            <a:ext cx="1268730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形状1"/>
          <p:cNvSpPr txBox="1"/>
          <p:nvPr/>
        </p:nvSpPr>
        <p:spPr>
          <a:xfrm>
            <a:off x="330835" y="446405"/>
            <a:ext cx="10880725" cy="5340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75000"/>
                <a:alpha val="0"/>
              </a:scheme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(1) What do </a:t>
            </a:r>
            <a:r>
              <a:rPr lang="en-US" altLang="zh-CN" sz="3600" b="1" dirty="0">
                <a:solidFill>
                  <a:srgbClr val="FF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the circled words</a:t>
            </a: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have in common?</a:t>
            </a:r>
            <a:r>
              <a:rPr lang="zh-CN" altLang="en-US" sz="32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37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526155" y="378460"/>
            <a:ext cx="1446530" cy="60198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圆角矩形 1"/>
          <p:cNvSpPr/>
          <p:nvPr/>
        </p:nvSpPr>
        <p:spPr>
          <a:xfrm>
            <a:off x="872490" y="1057275"/>
            <a:ext cx="3500755" cy="44577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0835" y="1167130"/>
            <a:ext cx="1156335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 took a step forward, her eyes never leaving me.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Feeling at a loss, I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was frozen on the spot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, with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my hands still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clutching the scissors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 ********** Encouraged and relieved, I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turned to the calf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,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moved the scissors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swiftly and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cut the wires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 cautiously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until finally, with a soft cry, the calf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was set free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and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limped to join the mother elephant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Hours later, I watched the mother elephant and her calf from a distance through cameras. I saw them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walk side by side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and </a:t>
            </a:r>
            <a:r>
              <a:rPr lang="en-US" altLang="zh-CN" sz="2800" b="1" u="sng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slowly disappear into the heart of the forest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, with a sense of satisfaction and wonder welling up in my heart. ********** 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形状1"/>
          <p:cNvSpPr txBox="1"/>
          <p:nvPr/>
        </p:nvSpPr>
        <p:spPr>
          <a:xfrm>
            <a:off x="330835" y="412115"/>
            <a:ext cx="11117580" cy="5340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(2) What do </a:t>
            </a:r>
            <a:r>
              <a:rPr lang="en-US" altLang="zh-CN" sz="3600" b="1" u="sng" dirty="0">
                <a:solidFill>
                  <a:srgbClr val="FF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the underlined parts</a:t>
            </a: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have in common?</a:t>
            </a:r>
            <a:r>
              <a:rPr lang="zh-CN" altLang="en-US" sz="32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37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0835" y="1167130"/>
            <a:ext cx="1156335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 took a step forward, her eyes never leaving me.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 b="1">
                <a:solidFill>
                  <a:srgbClr val="FF0000"/>
                </a:solidFill>
                <a:highlight>
                  <a:srgbClr val="C0C0C0"/>
                </a:highlight>
                <a:latin typeface="Times New Roman" panose="02020603050405020304"/>
                <a:ea typeface="宋体" panose="02010600030101010101" pitchFamily="2" charset="-122"/>
                <a:sym typeface="+mn-ea"/>
              </a:rPr>
              <a:t>Feeling at a loss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, I was frozen on the spot, with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my hands still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clutching the scissors. ********** </a:t>
            </a:r>
            <a:r>
              <a:rPr lang="en-US" altLang="zh-CN" sz="2800" b="1">
                <a:solidFill>
                  <a:srgbClr val="FF0000"/>
                </a:solidFill>
                <a:highlight>
                  <a:srgbClr val="C0C0C0"/>
                </a:highlight>
                <a:latin typeface="Times New Roman" panose="02020603050405020304"/>
                <a:ea typeface="宋体" panose="02010600030101010101" pitchFamily="2" charset="-122"/>
                <a:sym typeface="+mn-ea"/>
              </a:rPr>
              <a:t>Encouraged and relieved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, I turned to the calf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,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moved the scissors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swiftly and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cut the wires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 cautiously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until finally, with a soft cry, the calf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was set free and limped to join the mother elephant.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Hours later, I watched the mother elephant and her calf from a distance through cameras. I saw them walk side by side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 and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slowly disappear into the heart of the forest, </a:t>
            </a:r>
            <a:r>
              <a:rPr lang="en-US" altLang="zh-CN" sz="2800" b="1">
                <a:solidFill>
                  <a:srgbClr val="FF0000"/>
                </a:solidFill>
                <a:highlight>
                  <a:srgbClr val="C0C0C0"/>
                </a:highlight>
                <a:latin typeface="Times New Roman" panose="02020603050405020304"/>
                <a:ea typeface="宋体" panose="02010600030101010101" pitchFamily="2" charset="-122"/>
                <a:sym typeface="+mn-ea"/>
              </a:rPr>
              <a:t>with a sense of satisfaction and wonder welling up in my heart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. **********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形状1"/>
          <p:cNvSpPr txBox="1"/>
          <p:nvPr/>
        </p:nvSpPr>
        <p:spPr>
          <a:xfrm>
            <a:off x="331470" y="392430"/>
            <a:ext cx="11117580" cy="5340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(3) What do </a:t>
            </a:r>
            <a:r>
              <a:rPr lang="en-US" altLang="zh-CN" sz="3600" b="1" dirty="0">
                <a:solidFill>
                  <a:srgbClr val="FF0000">
                    <a:alpha val="100000"/>
                  </a:srgbClr>
                </a:solidFill>
                <a:highlight>
                  <a:srgbClr val="C0C0C0"/>
                </a:highlight>
                <a:latin typeface="Times New Roman" panose="02020603050405020304"/>
                <a:ea typeface="Times New Roman" panose="02020603050405020304"/>
                <a:sym typeface="+mn-ea"/>
              </a:rPr>
              <a:t>the parts in shadow</a:t>
            </a: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have in common?</a:t>
            </a:r>
            <a:r>
              <a:rPr lang="zh-CN" altLang="en-US" sz="32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37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0835" y="1074420"/>
            <a:ext cx="11563350" cy="49237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The mother elephant took a step forward, her eyes never leaving me.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Feeling at a loss, I was frozen on the spot, with </a:t>
            </a:r>
            <a:r>
              <a:rPr lang="en-US" altLang="zh-CN" sz="3200" b="1">
                <a:solidFill>
                  <a:srgbClr val="FF0000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my hands still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clutching the scissors.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********** 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Encouraged and relieved, I turned to the calf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, 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moved the scissors 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swiftly and 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cut the wires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 cautiously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until finally, with a soft cry, the calf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 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was set free and limped to join the mother elephant.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  <a:p>
            <a:pPr indent="457200" algn="just" fontAlgn="auto"/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Hours later, I watched the mother elephant and her calf from a distance through cameras. 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I saw them walk side by side</a:t>
            </a:r>
            <a:r>
              <a:rPr lang="en-US" altLang="zh-CN" sz="3200" b="1">
                <a:solidFill>
                  <a:srgbClr val="7030A0"/>
                </a:solidFill>
                <a:uFillTx/>
                <a:latin typeface="Times New Roman" panose="02020603050405020304"/>
                <a:ea typeface="宋体" panose="02010600030101010101" pitchFamily="2" charset="-122"/>
                <a:sym typeface="+mn-ea"/>
              </a:rPr>
              <a:t> and 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slowly disappear into the heart of the forest, with a sense of satisfaction and wonder welling up in my heart.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/>
                <a:ea typeface="宋体" panose="02010600030101010101" pitchFamily="2" charset="-122"/>
                <a:sym typeface="+mn-ea"/>
              </a:rPr>
              <a:t> ********** </a:t>
            </a:r>
            <a:endParaRPr lang="en-US" altLang="zh-CN" sz="2800">
              <a:solidFill>
                <a:schemeClr val="tx1"/>
              </a:solidFill>
              <a:latin typeface="Times New Roman" panose="020206030504050203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形状1"/>
          <p:cNvSpPr txBox="1"/>
          <p:nvPr/>
        </p:nvSpPr>
        <p:spPr>
          <a:xfrm>
            <a:off x="331470" y="392430"/>
            <a:ext cx="10995025" cy="5340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p>
            <a:pPr indent="0" algn="l" fontAlgn="auto">
              <a:lnSpc>
                <a:spcPts val="3840"/>
              </a:lnSpc>
            </a:pPr>
            <a:r>
              <a:rPr lang="en-US" altLang="zh-CN" sz="36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(4) What sentence structures can be used?</a:t>
            </a:r>
            <a:r>
              <a:rPr lang="zh-CN" altLang="en-US" sz="32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zh-CN" altLang="en-US" sz="3700" b="1" dirty="0">
                <a:solidFill>
                  <a:srgbClr val="805326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endParaRPr lang="en-US" altLang="zh-CN" sz="3700" b="1" i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10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11.xml><?xml version="1.0" encoding="utf-8"?>
<p:tagLst xmlns:p="http://schemas.openxmlformats.org/presentationml/2006/main">
  <p:tag name="TABLE_ENDDRAG_ORIGIN_RECT" val="907*345"/>
  <p:tag name="TABLE_ENDDRAG_RECT" val="26*74*907*345"/>
</p:tagLst>
</file>

<file path=ppt/tags/tag2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3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4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5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6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7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8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ags/tag9.xml><?xml version="1.0" encoding="utf-8"?>
<p:tagLst xmlns:p="http://schemas.openxmlformats.org/presentationml/2006/main">
  <p:tag name="KSO_WM_DIAGRAM_VIRTUALLY_FRAME" val="{&quot;height&quot;:360.05,&quot;left&quot;:507.4,&quot;top&quot;:134.95,&quot;width&quot;:416.25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7975</Words>
  <Application>WPS 演示</Application>
  <PresentationFormat>宽屏</PresentationFormat>
  <Paragraphs>137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Times New Roman</vt:lpstr>
      <vt:lpstr>Calibri</vt:lpstr>
      <vt:lpstr>等线</vt:lpstr>
      <vt:lpstr>微软雅黑</vt:lpstr>
      <vt:lpstr>Arial Unicode MS</vt:lpstr>
      <vt:lpstr>HelveticaNeue</vt:lpstr>
      <vt:lpstr>华文新魏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2023年2月四省联考读后续写第三稿(12-03 1101 修改)</dc:title>
  <dc:creator>方琳</dc:creator>
  <cp:lastModifiedBy>Administrator</cp:lastModifiedBy>
  <cp:revision>38</cp:revision>
  <dcterms:created xsi:type="dcterms:W3CDTF">2024-12-03T10:17:00Z</dcterms:created>
  <dcterms:modified xsi:type="dcterms:W3CDTF">2025-04-24T07:22:45Z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licationName">
    <vt:lpwstr>EasiNote5</vt:lpwstr>
  </property>
  <property fmtid="{D5CDD505-2E9C-101B-9397-08002B2CF9AE}" pid="3" name="ApplicationVersion">
    <vt:lpwstr>5.2.4.8615</vt:lpwstr>
  </property>
  <property fmtid="{D5CDD505-2E9C-101B-9397-08002B2CF9AE}" pid="4" name="EasiNoteCoursewareInfo">
    <vt:lpwstr>b49f0331-6587-487c-b123-1493a70f4eb9:14</vt:lpwstr>
  </property>
  <property fmtid="{D5CDD505-2E9C-101B-9397-08002B2CF9AE}" pid="5" name="EasiNoteDocumentName">
    <vt:lpwstr>2023年2月四省联考读后续写第三稿(12-03 1101 修改)</vt:lpwstr>
  </property>
  <property fmtid="{D5CDD505-2E9C-101B-9397-08002B2CF9AE}" pid="6" name="EasiNoteAuthor">
    <vt:lpwstr>ef7fca64bab74fadb6d7a6d9b0a99a38</vt:lpwstr>
  </property>
  <property fmtid="{D5CDD505-2E9C-101B-9397-08002B2CF9AE}" pid="7" name="EasiNoteUpstreamCoursewareInfo_0">
    <vt:lpwstr>d883d2ff-ba11-43ab-98e7-12b455fff659</vt:lpwstr>
  </property>
  <property fmtid="{D5CDD505-2E9C-101B-9397-08002B2CF9AE}" pid="8" name="EasiNoteUpstreamCoursewareInfo_1">
    <vt:lpwstr>88cea6a7-f5d6-45ff-ab80-19e822637125</vt:lpwstr>
  </property>
  <property fmtid="{D5CDD505-2E9C-101B-9397-08002B2CF9AE}" pid="9" name="EasiNoteUpstreamCoursewareInfo_2">
    <vt:lpwstr>b49f0331-6587-487c-b123-1493a70f4eb9</vt:lpwstr>
  </property>
  <property fmtid="{D5CDD505-2E9C-101B-9397-08002B2CF9AE}" pid="10" name="ICV">
    <vt:lpwstr>553F30C243B946DAB63485BCD83FAA29_12</vt:lpwstr>
  </property>
  <property fmtid="{D5CDD505-2E9C-101B-9397-08002B2CF9AE}" pid="11" name="KSOProductBuildVer">
    <vt:lpwstr>2052-11.8.2.7978</vt:lpwstr>
  </property>
</Properties>
</file>