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1131" r:id="rId4"/>
    <p:sldId id="625" r:id="rId5"/>
    <p:sldId id="510" r:id="rId6"/>
    <p:sldId id="511" r:id="rId8"/>
    <p:sldId id="1080" r:id="rId9"/>
    <p:sldId id="1086" r:id="rId10"/>
    <p:sldId id="283" r:id="rId11"/>
    <p:sldId id="1078" r:id="rId12"/>
    <p:sldId id="1108" r:id="rId13"/>
    <p:sldId id="1110" r:id="rId14"/>
    <p:sldId id="519" r:id="rId15"/>
    <p:sldId id="1093" r:id="rId16"/>
    <p:sldId id="1120" r:id="rId17"/>
    <p:sldId id="1121" r:id="rId18"/>
    <p:sldId id="1122" r:id="rId19"/>
    <p:sldId id="1123" r:id="rId20"/>
    <p:sldId id="1082" r:id="rId21"/>
    <p:sldId id="1107" r:id="rId22"/>
    <p:sldId id="1127" r:id="rId23"/>
    <p:sldId id="1128" r:id="rId24"/>
    <p:sldId id="1125" r:id="rId25"/>
    <p:sldId id="112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EA0000"/>
    <a:srgbClr val="A20000"/>
    <a:srgbClr val="3F0065"/>
    <a:srgbClr val="4F4F0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p:cViewPr varScale="1">
        <p:scale>
          <a:sx n="86" d="100"/>
          <a:sy n="86" d="100"/>
        </p:scale>
        <p:origin x="708" y="-3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67.xml"/><Relationship Id="rId5" Type="http://schemas.openxmlformats.org/officeDocument/2006/relationships/image" Target="../media/image4.png"/><Relationship Id="rId4" Type="http://schemas.openxmlformats.org/officeDocument/2006/relationships/tags" Target="../tags/tag66.xml"/><Relationship Id="rId3" Type="http://schemas.openxmlformats.org/officeDocument/2006/relationships/image" Target="../media/image3.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2.jpeg"/><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file:///D:\qq&#25991;&#20214;\712321467\Image\C2C\Image2\%7b75232B38-A165-1FB7-499C-2E1C792CACB5%7d.png" TargetMode="External"/><Relationship Id="rId14" Type="http://schemas.openxmlformats.org/officeDocument/2006/relationships/image" Target="../media/image1.png"/><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userDrawn="1">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8"/>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9"/>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0"/>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1"/>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2"/>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3"/>
            </p:custDataLst>
          </p:nvPr>
        </p:nvPicPr>
        <p:blipFill>
          <a:blip r:embed="rId14" r:link="rId1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6" Type="http://schemas.openxmlformats.org/officeDocument/2006/relationships/slideLayout" Target="../slideLayouts/slideLayout18.xml"/><Relationship Id="rId55" Type="http://schemas.openxmlformats.org/officeDocument/2006/relationships/image" Target="../media/image2.jpeg"/><Relationship Id="rId54" Type="http://schemas.openxmlformats.org/officeDocument/2006/relationships/tags" Target="../tags/tag169.xml"/><Relationship Id="rId53" Type="http://schemas.openxmlformats.org/officeDocument/2006/relationships/tags" Target="../tags/tag168.xml"/><Relationship Id="rId52" Type="http://schemas.openxmlformats.org/officeDocument/2006/relationships/tags" Target="../tags/tag167.xml"/><Relationship Id="rId51" Type="http://schemas.openxmlformats.org/officeDocument/2006/relationships/tags" Target="../tags/tag166.xml"/><Relationship Id="rId50" Type="http://schemas.openxmlformats.org/officeDocument/2006/relationships/tags" Target="../tags/tag165.xml"/><Relationship Id="rId5" Type="http://schemas.openxmlformats.org/officeDocument/2006/relationships/tags" Target="../tags/tag120.xml"/><Relationship Id="rId49" Type="http://schemas.openxmlformats.org/officeDocument/2006/relationships/tags" Target="../tags/tag164.xml"/><Relationship Id="rId48" Type="http://schemas.openxmlformats.org/officeDocument/2006/relationships/tags" Target="../tags/tag163.xml"/><Relationship Id="rId47" Type="http://schemas.openxmlformats.org/officeDocument/2006/relationships/tags" Target="../tags/tag162.xml"/><Relationship Id="rId46" Type="http://schemas.openxmlformats.org/officeDocument/2006/relationships/tags" Target="../tags/tag161.xml"/><Relationship Id="rId45" Type="http://schemas.openxmlformats.org/officeDocument/2006/relationships/tags" Target="../tags/tag160.xml"/><Relationship Id="rId44" Type="http://schemas.openxmlformats.org/officeDocument/2006/relationships/tags" Target="../tags/tag159.xml"/><Relationship Id="rId43" Type="http://schemas.openxmlformats.org/officeDocument/2006/relationships/tags" Target="../tags/tag158.xml"/><Relationship Id="rId42" Type="http://schemas.openxmlformats.org/officeDocument/2006/relationships/tags" Target="../tags/tag157.xml"/><Relationship Id="rId41" Type="http://schemas.openxmlformats.org/officeDocument/2006/relationships/tags" Target="../tags/tag156.xml"/><Relationship Id="rId40" Type="http://schemas.openxmlformats.org/officeDocument/2006/relationships/tags" Target="../tags/tag155.xml"/><Relationship Id="rId4" Type="http://schemas.openxmlformats.org/officeDocument/2006/relationships/tags" Target="../tags/tag119.xml"/><Relationship Id="rId39" Type="http://schemas.openxmlformats.org/officeDocument/2006/relationships/tags" Target="../tags/tag154.xml"/><Relationship Id="rId38" Type="http://schemas.openxmlformats.org/officeDocument/2006/relationships/tags" Target="../tags/tag153.xml"/><Relationship Id="rId37" Type="http://schemas.openxmlformats.org/officeDocument/2006/relationships/tags" Target="../tags/tag152.xml"/><Relationship Id="rId36" Type="http://schemas.openxmlformats.org/officeDocument/2006/relationships/tags" Target="../tags/tag151.xml"/><Relationship Id="rId35" Type="http://schemas.openxmlformats.org/officeDocument/2006/relationships/tags" Target="../tags/tag150.xml"/><Relationship Id="rId34" Type="http://schemas.openxmlformats.org/officeDocument/2006/relationships/tags" Target="../tags/tag149.xml"/><Relationship Id="rId33" Type="http://schemas.openxmlformats.org/officeDocument/2006/relationships/tags" Target="../tags/tag148.xml"/><Relationship Id="rId32" Type="http://schemas.openxmlformats.org/officeDocument/2006/relationships/tags" Target="../tags/tag147.xml"/><Relationship Id="rId31" Type="http://schemas.openxmlformats.org/officeDocument/2006/relationships/tags" Target="../tags/tag146.xml"/><Relationship Id="rId30" Type="http://schemas.openxmlformats.org/officeDocument/2006/relationships/tags" Target="../tags/tag145.xml"/><Relationship Id="rId3" Type="http://schemas.openxmlformats.org/officeDocument/2006/relationships/tags" Target="../tags/tag118.xml"/><Relationship Id="rId29" Type="http://schemas.openxmlformats.org/officeDocument/2006/relationships/tags" Target="../tags/tag144.xml"/><Relationship Id="rId28" Type="http://schemas.openxmlformats.org/officeDocument/2006/relationships/tags" Target="../tags/tag143.xml"/><Relationship Id="rId27" Type="http://schemas.openxmlformats.org/officeDocument/2006/relationships/tags" Target="../tags/tag142.xml"/><Relationship Id="rId26" Type="http://schemas.openxmlformats.org/officeDocument/2006/relationships/tags" Target="../tags/tag141.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jpeg"/><Relationship Id="rId3" Type="http://schemas.openxmlformats.org/officeDocument/2006/relationships/image" Target="../media/image10.png"/><Relationship Id="rId2" Type="http://schemas.openxmlformats.org/officeDocument/2006/relationships/tags" Target="../tags/tag101.xml"/><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0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tags" Target="../tags/tag10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8.xml"/><Relationship Id="rId11" Type="http://schemas.openxmlformats.org/officeDocument/2006/relationships/tags" Target="../tags/tag116.xml"/><Relationship Id="rId10" Type="http://schemas.openxmlformats.org/officeDocument/2006/relationships/image" Target="../media/image2.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印度菜餐厅菜单封面上有米饭、咖喱鱼、蔬菜和肉饭的矢量框架。背景图片免费下载_海报banner/高清大图_千库网(图片编号622617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3"/>
          <p:cNvGraphicFramePr/>
          <p:nvPr/>
        </p:nvGraphicFramePr>
        <p:xfrm>
          <a:off x="0" y="701040"/>
          <a:ext cx="12192000" cy="6156960"/>
        </p:xfrm>
        <a:graphic>
          <a:graphicData uri="http://schemas.openxmlformats.org/drawingml/2006/table">
            <a:tbl>
              <a:tblPr firstRow="1" bandRow="1">
                <a:tableStyleId>{5C22544A-7EE6-4342-B048-85BDC9FD1C3A}</a:tableStyleId>
              </a:tblPr>
              <a:tblGrid>
                <a:gridCol w="6430617"/>
                <a:gridCol w="5761383"/>
              </a:tblGrid>
              <a:tr h="554927">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5370866">
                <a:tc>
                  <a:txBody>
                    <a:bodyPr/>
                    <a:lstStyle/>
                    <a:p>
                      <a:r>
                        <a:rPr lang="en-US" altLang="zh-CN" sz="2800" dirty="0">
                          <a:solidFill>
                            <a:srgbClr val="0000FF"/>
                          </a:solidFill>
                        </a:rPr>
                        <a:t>…Lil and he used to cook together after school, which they called "making messes." </a:t>
                      </a:r>
                      <a:r>
                        <a:rPr lang="en-US" altLang="zh-CN" sz="2800" dirty="0">
                          <a:solidFill>
                            <a:schemeClr val="tx1"/>
                          </a:solidFill>
                        </a:rPr>
                        <a:t>Kapil opened the refrigerator. "How about a yogurt?" "I had one at breakfast," responded Devon in a cold voice. Kapil opened a cupboard and smiled. "Wait here." He returned with a package. "I '</a:t>
                      </a:r>
                      <a:r>
                        <a:rPr lang="en-US" altLang="zh-CN" sz="2800" dirty="0" err="1">
                          <a:solidFill>
                            <a:schemeClr val="tx1"/>
                          </a:solidFill>
                        </a:rPr>
                        <a:t>lI</a:t>
                      </a:r>
                      <a:r>
                        <a:rPr lang="en-US" altLang="zh-CN" sz="2800" dirty="0">
                          <a:solidFill>
                            <a:schemeClr val="tx1"/>
                          </a:solidFill>
                        </a:rPr>
                        <a:t> cook an Indian snack," he announced. ……</a:t>
                      </a:r>
                      <a:r>
                        <a:rPr lang="en-US" altLang="zh-CN" sz="2800" dirty="0">
                          <a:solidFill>
                            <a:srgbClr val="0000FF"/>
                          </a:solidFill>
                        </a:rPr>
                        <a:t>…. After a while, Kapil handed Devon a plate with the sizzling pancake on it. “Papadum(</a:t>
                      </a:r>
                      <a:r>
                        <a:rPr lang="zh-CN" altLang="en-US" sz="2800" dirty="0">
                          <a:solidFill>
                            <a:srgbClr val="0000FF"/>
                          </a:solidFill>
                        </a:rPr>
                        <a:t>印度薄饼</a:t>
                      </a:r>
                      <a:r>
                        <a:rPr lang="en-US" altLang="zh-CN" sz="2800" dirty="0">
                          <a:solidFill>
                            <a:srgbClr val="0000FF"/>
                          </a:solidFill>
                        </a:rPr>
                        <a:t>),” he said. “Made from bean flour.”</a:t>
                      </a:r>
                      <a:endParaRPr lang="en-US" altLang="zh-CN" sz="2800" dirty="0">
                        <a:solidFill>
                          <a:srgbClr val="0000FF"/>
                        </a:solidFill>
                      </a:endParaRPr>
                    </a:p>
                    <a:p>
                      <a:endParaRPr lang="en-US" altLang="zh-CN" sz="2400" dirty="0">
                        <a:solidFill>
                          <a:srgbClr val="0000FF"/>
                        </a:solidFill>
                      </a:endParaRPr>
                    </a:p>
                  </a:txBody>
                  <a:tcPr/>
                </a:tc>
                <a:tc>
                  <a:txBody>
                    <a:bodyPr/>
                    <a:lstStyle/>
                    <a:p>
                      <a:pPr marL="0" indent="0">
                        <a:buNone/>
                      </a:pPr>
                      <a:r>
                        <a:rPr lang="en-US" altLang="zh-CN" sz="2800" b="1" dirty="0">
                          <a:solidFill>
                            <a:srgbClr val="CC00CC"/>
                          </a:solidFill>
                        </a:rPr>
                        <a:t>5. Ice between Devon and Kapil melting, </a:t>
                      </a:r>
                      <a:r>
                        <a:rPr lang="en-US" altLang="zh-CN" sz="2800" b="1" dirty="0">
                          <a:solidFill>
                            <a:srgbClr val="EA0000"/>
                          </a:solidFill>
                        </a:rPr>
                        <a:t>Devon embarked on a new journey of making messes with Kapil and a “spicy” friendship began to bloom. </a:t>
                      </a:r>
                      <a:endParaRPr lang="en-US" altLang="zh-CN" sz="2800" b="1" dirty="0">
                        <a:solidFill>
                          <a:srgbClr val="EA0000"/>
                        </a:solidFill>
                      </a:endParaRPr>
                    </a:p>
                    <a:p>
                      <a:pPr marL="0" indent="0">
                        <a:buNone/>
                      </a:pPr>
                      <a:r>
                        <a:rPr lang="en-US" altLang="zh-CN" sz="2800" b="0" dirty="0">
                          <a:solidFill>
                            <a:srgbClr val="9900CC"/>
                          </a:solidFill>
                        </a:rPr>
                        <a:t>6. Noticing confusion etched on Kapil’s face, </a:t>
                      </a:r>
                      <a:r>
                        <a:rPr lang="en-US" altLang="zh-CN" sz="2800" b="0" dirty="0">
                          <a:solidFill>
                            <a:srgbClr val="EA0000"/>
                          </a:solidFill>
                        </a:rPr>
                        <a:t>Devon grinned from ear to ear, explaining briefly that his sister Lil and he used to cook together after school and how much he missed her.</a:t>
                      </a:r>
                      <a:endParaRPr lang="en-US" altLang="zh-CN" sz="2800" b="0" dirty="0">
                        <a:solidFill>
                          <a:srgbClr val="EA0000"/>
                        </a:solidFill>
                      </a:endParaRPr>
                    </a:p>
                  </a:txBody>
                  <a:tcPr/>
                </a:tc>
              </a:tr>
            </a:tbl>
          </a:graphicData>
        </a:graphic>
      </p:graphicFrame>
      <p:sp>
        <p:nvSpPr>
          <p:cNvPr id="4" name="文本框 3"/>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descr="印度菜餐厅菜单封面上有米饭、咖喱鱼、蔬菜和肉饭的矢量框架。背景图片免费下载_海报banner/高清大图_千库网(图片编号622617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09299"/>
            <a:ext cx="12115971" cy="600164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 Para1: Devon's stomach twisted again.</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r>
              <a:rPr lang="en-US" altLang="zh-CN" sz="3200" b="1" kern="0" dirty="0">
                <a:solidFill>
                  <a:srgbClr val="0000FF"/>
                </a:solidFill>
                <a:latin typeface="Times New Roman" panose="02020603050405020304" charset="0"/>
                <a:cs typeface="Times New Roman" panose="02020603050405020304" charset="0"/>
              </a:rPr>
              <a:t>Para2: Looking at the empty plate, Devon said to Kapil, "Let's make messes!"</a:t>
            </a:r>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Plot the continuation story</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76030" y="1165005"/>
            <a:ext cx="11907453"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charset="0"/>
                <a:cs typeface="Times New Roman" panose="02020603050405020304" charset="0"/>
              </a:rPr>
              <a:t>Link1:</a:t>
            </a:r>
            <a:r>
              <a:rPr lang="zh-CN" altLang="en-US" sz="3200" b="1" dirty="0">
                <a:solidFill>
                  <a:srgbClr val="00AA48"/>
                </a:solidFill>
                <a:latin typeface="Times New Roman" panose="02020603050405020304" charset="0"/>
                <a:cs typeface="Times New Roman" panose="02020603050405020304" charset="0"/>
              </a:rPr>
              <a:t> </a:t>
            </a:r>
            <a:r>
              <a:rPr lang="en-US" altLang="zh-CN" sz="3200" b="1" dirty="0" smtClean="0">
                <a:solidFill>
                  <a:srgbClr val="FF0000"/>
                </a:solidFill>
                <a:latin typeface="Times New Roman" panose="02020603050405020304" charset="0"/>
                <a:cs typeface="Times New Roman" panose="02020603050405020304" charset="0"/>
              </a:rPr>
              <a:t>How did the </a:t>
            </a:r>
            <a:r>
              <a:rPr lang="en-US" altLang="zh-CN" sz="3200" b="1" dirty="0" err="1" smtClean="0">
                <a:solidFill>
                  <a:srgbClr val="FF0000"/>
                </a:solidFill>
                <a:latin typeface="Times New Roman" panose="02020603050405020304" charset="0"/>
                <a:cs typeface="Times New Roman" panose="02020603050405020304" charset="0"/>
              </a:rPr>
              <a:t>papadum</a:t>
            </a:r>
            <a:r>
              <a:rPr lang="en-US" altLang="zh-CN" sz="3200" b="1" dirty="0" smtClean="0">
                <a:solidFill>
                  <a:srgbClr val="FF0000"/>
                </a:solidFill>
                <a:latin typeface="Times New Roman" panose="02020603050405020304" charset="0"/>
                <a:cs typeface="Times New Roman" panose="02020603050405020304" charset="0"/>
              </a:rPr>
              <a:t> smell?  What did Devon do with it?</a:t>
            </a:r>
            <a:endParaRPr lang="en-US" altLang="zh-CN" sz="3200" b="1" dirty="0">
              <a:solidFill>
                <a:srgbClr val="FF0000"/>
              </a:solidFill>
              <a:latin typeface="Times New Roman" panose="02020603050405020304" charset="0"/>
              <a:cs typeface="Times New Roman" panose="02020603050405020304" charset="0"/>
            </a:endParaRPr>
          </a:p>
          <a:p>
            <a:pPr>
              <a:lnSpc>
                <a:spcPts val="3840"/>
              </a:lnSpc>
            </a:pPr>
            <a:r>
              <a:rPr lang="en-US" altLang="zh-CN" sz="3200" b="1" dirty="0">
                <a:solidFill>
                  <a:srgbClr val="0000FF"/>
                </a:solidFill>
                <a:latin typeface="Times New Roman" panose="02020603050405020304" charset="0"/>
                <a:cs typeface="Times New Roman" panose="02020603050405020304" charset="0"/>
              </a:rPr>
              <a:t>Body:  </a:t>
            </a:r>
            <a:r>
              <a:rPr lang="en-US" altLang="zh-CN" sz="3200" b="1" dirty="0" smtClean="0">
                <a:solidFill>
                  <a:srgbClr val="FF0000"/>
                </a:solidFill>
                <a:latin typeface="Times New Roman" panose="02020603050405020304" charset="0"/>
                <a:cs typeface="Times New Roman" panose="02020603050405020304" charset="0"/>
              </a:rPr>
              <a:t>What  </a:t>
            </a:r>
            <a:r>
              <a:rPr lang="en-US" altLang="zh-CN" sz="3200" b="1" dirty="0">
                <a:solidFill>
                  <a:srgbClr val="FF0000"/>
                </a:solidFill>
                <a:latin typeface="Times New Roman" panose="02020603050405020304" charset="0"/>
                <a:cs typeface="Times New Roman" panose="02020603050405020304" charset="0"/>
              </a:rPr>
              <a:t>did </a:t>
            </a:r>
            <a:r>
              <a:rPr lang="en-US" altLang="zh-CN" sz="3200" b="1" dirty="0" smtClean="0">
                <a:solidFill>
                  <a:srgbClr val="FF0000"/>
                </a:solidFill>
                <a:latin typeface="Times New Roman" panose="02020603050405020304" charset="0"/>
                <a:cs typeface="Times New Roman" panose="02020603050405020304" charset="0"/>
              </a:rPr>
              <a:t> </a:t>
            </a:r>
            <a:r>
              <a:rPr lang="en-US" altLang="zh-CN" sz="3200" b="1" dirty="0" err="1" smtClean="0">
                <a:solidFill>
                  <a:srgbClr val="FF0000"/>
                </a:solidFill>
                <a:latin typeface="Times New Roman" panose="02020603050405020304" charset="0"/>
                <a:cs typeface="Times New Roman" panose="02020603050405020304" charset="0"/>
              </a:rPr>
              <a:t>Kapil</a:t>
            </a:r>
            <a:r>
              <a:rPr lang="en-US" altLang="zh-CN" sz="3200" b="1" dirty="0" smtClean="0">
                <a:solidFill>
                  <a:srgbClr val="FF0000"/>
                </a:solidFill>
                <a:latin typeface="Times New Roman" panose="02020603050405020304" charset="0"/>
                <a:cs typeface="Times New Roman" panose="02020603050405020304" charset="0"/>
              </a:rPr>
              <a:t> do? Then what did Devon do?</a:t>
            </a:r>
            <a:endParaRPr lang="en-US" altLang="zh-CN" sz="3200" b="1" dirty="0">
              <a:solidFill>
                <a:srgbClr val="FF0000"/>
              </a:solidFill>
              <a:latin typeface="Times New Roman" panose="02020603050405020304" charset="0"/>
              <a:cs typeface="Times New Roman" panose="02020603050405020304" charset="0"/>
            </a:endParaRPr>
          </a:p>
          <a:p>
            <a:pPr>
              <a:lnSpc>
                <a:spcPts val="3840"/>
              </a:lnSpc>
            </a:pPr>
            <a:r>
              <a:rPr lang="en-US" altLang="zh-CN" sz="3200" b="1" dirty="0">
                <a:solidFill>
                  <a:srgbClr val="00AA48"/>
                </a:solidFill>
                <a:latin typeface="Times New Roman" panose="02020603050405020304" charset="0"/>
                <a:cs typeface="Times New Roman" panose="02020603050405020304" charset="0"/>
              </a:rPr>
              <a:t>Link2:</a:t>
            </a:r>
            <a:r>
              <a:rPr lang="zh-CN" altLang="en-US" sz="3200" b="1" dirty="0">
                <a:solidFill>
                  <a:srgbClr val="00AA48"/>
                </a:solidFill>
                <a:latin typeface="Times New Roman" panose="02020603050405020304" charset="0"/>
                <a:cs typeface="Times New Roman" panose="02020603050405020304" charset="0"/>
              </a:rPr>
              <a:t> </a:t>
            </a:r>
            <a:r>
              <a:rPr lang="en-US" altLang="zh-CN" sz="3200" b="1" dirty="0">
                <a:solidFill>
                  <a:srgbClr val="CC00CC"/>
                </a:solidFill>
                <a:latin typeface="Times New Roman" panose="02020603050405020304" charset="0"/>
                <a:cs typeface="Times New Roman" panose="02020603050405020304" charset="0"/>
              </a:rPr>
              <a:t>What happened to the papadum ?</a:t>
            </a:r>
            <a:endParaRPr lang="en-US" altLang="zh-CN" sz="3200" b="1" dirty="0">
              <a:solidFill>
                <a:srgbClr val="CC00CC"/>
              </a:solidFill>
              <a:latin typeface="Times New Roman" panose="02020603050405020304" charset="0"/>
              <a:cs typeface="Times New Roman" panose="02020603050405020304" charset="0"/>
            </a:endParaRPr>
          </a:p>
        </p:txBody>
      </p:sp>
      <p:sp>
        <p:nvSpPr>
          <p:cNvPr id="1048746" name="文本框 10"/>
          <p:cNvSpPr txBox="1"/>
          <p:nvPr/>
        </p:nvSpPr>
        <p:spPr>
          <a:xfrm>
            <a:off x="37582" y="4284802"/>
            <a:ext cx="12040803"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charset="0"/>
                <a:cs typeface="Times New Roman" panose="02020603050405020304" charset="0"/>
                <a:sym typeface="+mn-ea"/>
              </a:rPr>
              <a:t>Link3:</a:t>
            </a:r>
            <a:r>
              <a:rPr lang="zh-CN" altLang="en-US" sz="3200" b="1" dirty="0">
                <a:solidFill>
                  <a:srgbClr val="00AA48"/>
                </a:solidFill>
                <a:latin typeface="Times New Roman" panose="02020603050405020304" charset="0"/>
                <a:cs typeface="Times New Roman" panose="02020603050405020304" charset="0"/>
                <a:sym typeface="+mn-ea"/>
              </a:rPr>
              <a:t> </a:t>
            </a:r>
            <a:r>
              <a:rPr lang="en-US" altLang="zh-CN" sz="3200" b="1" dirty="0">
                <a:solidFill>
                  <a:srgbClr val="FF0000"/>
                </a:solidFill>
                <a:latin typeface="Times New Roman" panose="02020603050405020304" charset="0"/>
                <a:cs typeface="Times New Roman" panose="02020603050405020304" charset="0"/>
                <a:sym typeface="+mn-ea"/>
              </a:rPr>
              <a:t> </a:t>
            </a:r>
            <a:r>
              <a:rPr lang="en-US" altLang="zh-CN" sz="3200" b="1" dirty="0" smtClean="0">
                <a:solidFill>
                  <a:srgbClr val="FF0000"/>
                </a:solidFill>
                <a:latin typeface="Times New Roman" panose="02020603050405020304" charset="0"/>
                <a:cs typeface="Times New Roman" panose="02020603050405020304" charset="0"/>
                <a:sym typeface="+mn-ea"/>
              </a:rPr>
              <a:t>How did Devon explain “make messes”? </a:t>
            </a:r>
            <a:endParaRPr lang="en-US" altLang="zh-CN" sz="3200" b="1" dirty="0">
              <a:solidFill>
                <a:srgbClr val="FF0000"/>
              </a:solidFill>
              <a:latin typeface="Times New Roman" panose="02020603050405020304" charset="0"/>
              <a:cs typeface="Times New Roman" panose="02020603050405020304" charset="0"/>
              <a:sym typeface="+mn-ea"/>
            </a:endParaRPr>
          </a:p>
          <a:p>
            <a:r>
              <a:rPr lang="en-US" altLang="zh-CN" sz="3200" b="1" dirty="0">
                <a:solidFill>
                  <a:srgbClr val="0000FF"/>
                </a:solidFill>
                <a:latin typeface="Times New Roman" panose="02020603050405020304" charset="0"/>
                <a:cs typeface="Times New Roman" panose="02020603050405020304" charset="0"/>
              </a:rPr>
              <a:t>Body:</a:t>
            </a:r>
            <a:r>
              <a:rPr lang="zh-CN" altLang="en-US" sz="3200" b="1" dirty="0">
                <a:solidFill>
                  <a:srgbClr val="0000FF"/>
                </a:solidFill>
                <a:latin typeface="Times New Roman" panose="02020603050405020304" charset="0"/>
                <a:cs typeface="Times New Roman" panose="02020603050405020304" charset="0"/>
              </a:rPr>
              <a:t>  </a:t>
            </a:r>
            <a:r>
              <a:rPr lang="en-US" altLang="zh-CN" sz="3200" b="1" dirty="0">
                <a:solidFill>
                  <a:srgbClr val="0000FF"/>
                </a:solidFill>
                <a:latin typeface="Times New Roman" panose="02020603050405020304" charset="0"/>
                <a:cs typeface="Times New Roman" panose="02020603050405020304" charset="0"/>
              </a:rPr>
              <a:t>What did </a:t>
            </a:r>
            <a:r>
              <a:rPr lang="en-US" altLang="zh-CN" sz="3200" b="1" dirty="0" smtClean="0">
                <a:solidFill>
                  <a:srgbClr val="0000FF"/>
                </a:solidFill>
                <a:latin typeface="Times New Roman" panose="02020603050405020304" charset="0"/>
                <a:cs typeface="Times New Roman" panose="02020603050405020304" charset="0"/>
              </a:rPr>
              <a:t>Devon say to </a:t>
            </a:r>
            <a:r>
              <a:rPr lang="en-US" altLang="zh-CN" sz="3200" b="1" dirty="0" err="1" smtClean="0">
                <a:solidFill>
                  <a:srgbClr val="0000FF"/>
                </a:solidFill>
                <a:latin typeface="Times New Roman" panose="02020603050405020304" charset="0"/>
                <a:cs typeface="Times New Roman" panose="02020603050405020304" charset="0"/>
              </a:rPr>
              <a:t>Kapil</a:t>
            </a:r>
            <a:r>
              <a:rPr lang="en-US" altLang="zh-CN" sz="3200" b="1" dirty="0" smtClean="0">
                <a:solidFill>
                  <a:srgbClr val="0000FF"/>
                </a:solidFill>
                <a:latin typeface="Times New Roman" panose="02020603050405020304" charset="0"/>
                <a:cs typeface="Times New Roman" panose="02020603050405020304" charset="0"/>
              </a:rPr>
              <a:t> to invite him to make messes?</a:t>
            </a:r>
            <a:endParaRPr lang="en-US" altLang="zh-CN" sz="3200" b="1" dirty="0">
              <a:solidFill>
                <a:srgbClr val="FF0000"/>
              </a:solidFill>
              <a:latin typeface="Times New Roman" panose="02020603050405020304" charset="0"/>
              <a:cs typeface="Times New Roman" panose="02020603050405020304" charset="0"/>
            </a:endParaRPr>
          </a:p>
          <a:p>
            <a:r>
              <a:rPr lang="en-US" altLang="zh-CN" sz="3200" b="1" dirty="0">
                <a:solidFill>
                  <a:srgbClr val="FF0000"/>
                </a:solidFill>
                <a:latin typeface="Times New Roman" panose="02020603050405020304" charset="0"/>
                <a:cs typeface="Times New Roman" panose="02020603050405020304" charset="0"/>
              </a:rPr>
              <a:t> </a:t>
            </a:r>
            <a:r>
              <a:rPr lang="en-US" altLang="zh-CN" sz="3200" b="1" dirty="0" smtClean="0">
                <a:solidFill>
                  <a:srgbClr val="FF0000"/>
                </a:solidFill>
                <a:latin typeface="Times New Roman" panose="02020603050405020304" charset="0"/>
                <a:cs typeface="Times New Roman" panose="02020603050405020304" charset="0"/>
              </a:rPr>
              <a:t>            How did </a:t>
            </a:r>
            <a:r>
              <a:rPr lang="en-US" altLang="zh-CN" sz="3200" b="1" dirty="0" err="1" smtClean="0">
                <a:solidFill>
                  <a:srgbClr val="FF0000"/>
                </a:solidFill>
                <a:latin typeface="Times New Roman" panose="02020603050405020304" charset="0"/>
                <a:cs typeface="Times New Roman" panose="02020603050405020304" charset="0"/>
              </a:rPr>
              <a:t>Kapil</a:t>
            </a:r>
            <a:r>
              <a:rPr lang="en-US" altLang="zh-CN" sz="3200" b="1" dirty="0" smtClean="0">
                <a:solidFill>
                  <a:srgbClr val="FF0000"/>
                </a:solidFill>
                <a:latin typeface="Times New Roman" panose="02020603050405020304" charset="0"/>
                <a:cs typeface="Times New Roman" panose="02020603050405020304" charset="0"/>
              </a:rPr>
              <a:t> feel? What did </a:t>
            </a:r>
            <a:r>
              <a:rPr lang="en-US" altLang="zh-CN" sz="3200" b="1" dirty="0" err="1" smtClean="0">
                <a:solidFill>
                  <a:srgbClr val="FF0000"/>
                </a:solidFill>
                <a:latin typeface="Times New Roman" panose="02020603050405020304" charset="0"/>
                <a:cs typeface="Times New Roman" panose="02020603050405020304" charset="0"/>
              </a:rPr>
              <a:t>Kapil</a:t>
            </a:r>
            <a:r>
              <a:rPr lang="en-US" altLang="zh-CN" sz="3200" b="1" dirty="0" smtClean="0">
                <a:solidFill>
                  <a:srgbClr val="FF0000"/>
                </a:solidFill>
                <a:latin typeface="Times New Roman" panose="02020603050405020304" charset="0"/>
                <a:cs typeface="Times New Roman" panose="02020603050405020304" charset="0"/>
              </a:rPr>
              <a:t> do together with Devon?</a:t>
            </a:r>
            <a:endParaRPr lang="en-US" altLang="zh-CN" sz="3200" b="1" dirty="0">
              <a:solidFill>
                <a:srgbClr val="FF0000"/>
              </a:solidFill>
              <a:latin typeface="Times New Roman" panose="02020603050405020304" charset="0"/>
              <a:cs typeface="Times New Roman" panose="02020603050405020304" charset="0"/>
              <a:sym typeface="+mn-ea"/>
            </a:endParaRPr>
          </a:p>
          <a:p>
            <a:pPr lvl="0"/>
            <a:r>
              <a:rPr lang="en-US" altLang="zh-CN" sz="3200" b="1" dirty="0">
                <a:solidFill>
                  <a:srgbClr val="00AA48"/>
                </a:solidFill>
                <a:latin typeface="Times New Roman" panose="02020603050405020304" charset="0"/>
                <a:cs typeface="Times New Roman" panose="02020603050405020304" charset="0"/>
                <a:sym typeface="+mn-ea"/>
              </a:rPr>
              <a:t>Theme:</a:t>
            </a:r>
            <a:r>
              <a:rPr lang="en-US" altLang="zh-CN" sz="3200" b="1" dirty="0">
                <a:solidFill>
                  <a:srgbClr val="FF0000"/>
                </a:solidFill>
                <a:latin typeface="Times New Roman" panose="02020603050405020304" charset="0"/>
                <a:cs typeface="Times New Roman" panose="02020603050405020304" charset="0"/>
                <a:sym typeface="+mn-ea"/>
              </a:rPr>
              <a:t> </a:t>
            </a:r>
            <a:r>
              <a:rPr lang="en-US" altLang="zh-CN" sz="3200" b="1" dirty="0" smtClean="0">
                <a:solidFill>
                  <a:srgbClr val="CC00CC"/>
                </a:solidFill>
                <a:latin typeface="Times New Roman" panose="02020603050405020304" charset="0"/>
                <a:cs typeface="Times New Roman" panose="02020603050405020304" charset="0"/>
                <a:sym typeface="+mn-ea"/>
              </a:rPr>
              <a:t> How did the relationship change between Devon and </a:t>
            </a:r>
            <a:r>
              <a:rPr lang="en-US" altLang="zh-CN" sz="3200" b="1" dirty="0" err="1" smtClean="0">
                <a:solidFill>
                  <a:srgbClr val="CC00CC"/>
                </a:solidFill>
                <a:latin typeface="Times New Roman" panose="02020603050405020304" charset="0"/>
                <a:cs typeface="Times New Roman" panose="02020603050405020304" charset="0"/>
                <a:sym typeface="+mn-ea"/>
              </a:rPr>
              <a:t>Kapil</a:t>
            </a:r>
            <a:r>
              <a:rPr lang="en-US" altLang="zh-CN" sz="3200" b="1" dirty="0" smtClean="0">
                <a:solidFill>
                  <a:srgbClr val="CC00CC"/>
                </a:solidFill>
                <a:latin typeface="Times New Roman" panose="02020603050405020304" charset="0"/>
                <a:cs typeface="Times New Roman" panose="02020603050405020304" charset="0"/>
                <a:sym typeface="+mn-ea"/>
              </a:rPr>
              <a:t>?</a:t>
            </a:r>
            <a:endParaRPr lang="en-US" altLang="zh-CN" sz="3200" b="1" dirty="0">
              <a:solidFill>
                <a:srgbClr val="CC00CC"/>
              </a:solidFill>
              <a:latin typeface="Times New Roman" panose="02020603050405020304" charset="0"/>
              <a:cs typeface="Times New Roman" panose="02020603050405020304" charset="0"/>
              <a:sym typeface="+mn-ea"/>
            </a:endParaRPr>
          </a:p>
        </p:txBody>
      </p:sp>
      <p:sp>
        <p:nvSpPr>
          <p:cNvPr id="2" name="圆角矩形 13"/>
          <p:cNvSpPr/>
          <p:nvPr/>
        </p:nvSpPr>
        <p:spPr>
          <a:xfrm>
            <a:off x="9799983" y="3122454"/>
            <a:ext cx="2240820" cy="439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13"/>
          <p:cNvSpPr/>
          <p:nvPr/>
        </p:nvSpPr>
        <p:spPr>
          <a:xfrm>
            <a:off x="0" y="3660684"/>
            <a:ext cx="1789044" cy="4936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13"/>
          <p:cNvSpPr/>
          <p:nvPr/>
        </p:nvSpPr>
        <p:spPr>
          <a:xfrm>
            <a:off x="3269975" y="3158822"/>
            <a:ext cx="2826026"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4403735" y="734105"/>
            <a:ext cx="2653048" cy="400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48746">
                                            <p:txEl>
                                              <p:pRg st="0" end="0"/>
                                            </p:txEl>
                                          </p:spTgt>
                                        </p:tgtEl>
                                        <p:attrNameLst>
                                          <p:attrName>style.visibility</p:attrName>
                                        </p:attrNameLst>
                                      </p:cBhvr>
                                      <p:to>
                                        <p:strVal val="visible"/>
                                      </p:to>
                                    </p:set>
                                    <p:animEffect transition="in" filter="fade">
                                      <p:cBhvr>
                                        <p:cTn id="43" dur="500"/>
                                        <p:tgtEl>
                                          <p:spTgt spid="104874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48746">
                                            <p:txEl>
                                              <p:pRg st="1" end="1"/>
                                            </p:txEl>
                                          </p:spTgt>
                                        </p:tgtEl>
                                        <p:attrNameLst>
                                          <p:attrName>style.visibility</p:attrName>
                                        </p:attrNameLst>
                                      </p:cBhvr>
                                      <p:to>
                                        <p:strVal val="visible"/>
                                      </p:to>
                                    </p:set>
                                    <p:animEffect transition="in" filter="fade">
                                      <p:cBhvr>
                                        <p:cTn id="48" dur="500"/>
                                        <p:tgtEl>
                                          <p:spTgt spid="104874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48746">
                                            <p:txEl>
                                              <p:pRg st="2" end="2"/>
                                            </p:txEl>
                                          </p:spTgt>
                                        </p:tgtEl>
                                        <p:attrNameLst>
                                          <p:attrName>style.visibility</p:attrName>
                                        </p:attrNameLst>
                                      </p:cBhvr>
                                      <p:to>
                                        <p:strVal val="visible"/>
                                      </p:to>
                                    </p:set>
                                    <p:animEffect transition="in" filter="fade">
                                      <p:cBhvr>
                                        <p:cTn id="53" dur="500"/>
                                        <p:tgtEl>
                                          <p:spTgt spid="1048746">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48746">
                                            <p:txEl>
                                              <p:pRg st="3" end="3"/>
                                            </p:txEl>
                                          </p:spTgt>
                                        </p:tgtEl>
                                        <p:attrNameLst>
                                          <p:attrName>style.visibility</p:attrName>
                                        </p:attrNameLst>
                                      </p:cBhvr>
                                      <p:to>
                                        <p:strVal val="visible"/>
                                      </p:to>
                                    </p:set>
                                    <p:anim calcmode="lin" valueType="num">
                                      <p:cBhvr additive="base">
                                        <p:cTn id="58" dur="500" fill="hold"/>
                                        <p:tgtEl>
                                          <p:spTgt spid="1048746">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0487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link1</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2" name="文本框 11"/>
          <p:cNvSpPr txBox="1"/>
          <p:nvPr/>
        </p:nvSpPr>
        <p:spPr>
          <a:xfrm>
            <a:off x="42906" y="748584"/>
            <a:ext cx="11925297"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charset="0"/>
                <a:cs typeface="Times New Roman" panose="02020603050405020304" charset="0"/>
              </a:rPr>
              <a:t>Para1: Devon's stomach twisted again.</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5" name="文本框 9"/>
          <p:cNvSpPr txBox="1"/>
          <p:nvPr/>
        </p:nvSpPr>
        <p:spPr>
          <a:xfrm>
            <a:off x="9176" y="1411937"/>
            <a:ext cx="12173648"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charset="0"/>
              </a:rPr>
              <a:t>(</a:t>
            </a:r>
            <a:r>
              <a:rPr lang="zh-CN" altLang="en-US" sz="3200" kern="100" dirty="0">
                <a:latin typeface="等线" panose="02010600030101010101" pitchFamily="2" charset="-122"/>
                <a:ea typeface="等线" panose="02010600030101010101" pitchFamily="2" charset="-122"/>
                <a:cs typeface="Times New Roman" panose="02020603050405020304" charset="0"/>
              </a:rPr>
              <a:t>呼应原文</a:t>
            </a:r>
            <a:r>
              <a:rPr lang="zh-CN" altLang="en-US" sz="3200" kern="100" dirty="0">
                <a:solidFill>
                  <a:srgbClr val="FF0000"/>
                </a:solidFill>
                <a:latin typeface="等线" panose="02010600030101010101" pitchFamily="2" charset="-122"/>
                <a:ea typeface="等线" panose="02010600030101010101" pitchFamily="2" charset="-122"/>
                <a:cs typeface="Times New Roman" panose="02020603050405020304" charset="0"/>
              </a:rPr>
              <a:t>最后</a:t>
            </a:r>
            <a:r>
              <a:rPr lang="zh-CN" altLang="en-US" sz="3200" kern="100" dirty="0" smtClean="0">
                <a:solidFill>
                  <a:srgbClr val="FF0000"/>
                </a:solidFill>
                <a:latin typeface="等线" panose="02010600030101010101" pitchFamily="2" charset="-122"/>
                <a:ea typeface="等线" panose="02010600030101010101" pitchFamily="2" charset="-122"/>
                <a:cs typeface="Times New Roman" panose="02020603050405020304" charset="0"/>
              </a:rPr>
              <a:t>一句：</a:t>
            </a:r>
            <a:r>
              <a:rPr lang="zh-CN" altLang="en-US" sz="3200" kern="100" dirty="0" smtClean="0">
                <a:latin typeface="等线" panose="02010600030101010101" pitchFamily="2" charset="-122"/>
                <a:ea typeface="等线" panose="02010600030101010101" pitchFamily="2" charset="-122"/>
                <a:cs typeface="Times New Roman" panose="02020603050405020304" charset="0"/>
              </a:rPr>
              <a:t>） </a:t>
            </a:r>
            <a:r>
              <a:rPr lang="en-US" altLang="zh-CN" sz="3200" b="1" dirty="0">
                <a:solidFill>
                  <a:srgbClr val="FF0000"/>
                </a:solidFill>
              </a:rPr>
              <a:t>The overwhelmingly spicy smell of the </a:t>
            </a:r>
            <a:r>
              <a:rPr lang="en-US" altLang="zh-CN" sz="3200" b="1" dirty="0" err="1">
                <a:solidFill>
                  <a:srgbClr val="FF0000"/>
                </a:solidFill>
              </a:rPr>
              <a:t>papadum</a:t>
            </a:r>
            <a:r>
              <a:rPr lang="en-US" altLang="zh-CN" sz="3200" b="1" dirty="0">
                <a:solidFill>
                  <a:srgbClr val="FF0000"/>
                </a:solidFill>
              </a:rPr>
              <a:t> went straight into his nostrils, </a:t>
            </a:r>
            <a:r>
              <a:rPr lang="en-US" altLang="zh-CN" sz="3200" b="1" dirty="0">
                <a:solidFill>
                  <a:srgbClr val="9900CC"/>
                </a:solidFill>
              </a:rPr>
              <a:t>making Devon’s eyes water. </a:t>
            </a:r>
            <a:endParaRPr lang="en-US" altLang="zh-CN" sz="3200" b="1" dirty="0">
              <a:solidFill>
                <a:srgbClr val="9900CC"/>
              </a:solidFill>
              <a:latin typeface="Times New Roman" panose="02020603050405020304" charset="0"/>
              <a:cs typeface="Times New Roman" panose="02020603050405020304" charset="0"/>
            </a:endParaRPr>
          </a:p>
        </p:txBody>
      </p:sp>
      <p:sp>
        <p:nvSpPr>
          <p:cNvPr id="2" name="文本框 9"/>
          <p:cNvSpPr txBox="1"/>
          <p:nvPr/>
        </p:nvSpPr>
        <p:spPr>
          <a:xfrm>
            <a:off x="42906" y="3044787"/>
            <a:ext cx="12173648" cy="3990836"/>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charset="0"/>
              </a:rPr>
              <a:t> Link1B:   </a:t>
            </a:r>
            <a:r>
              <a:rPr lang="zh-CN" altLang="en-US" sz="3200" kern="100" dirty="0">
                <a:latin typeface="等线" panose="02010600030101010101" pitchFamily="2" charset="-122"/>
                <a:ea typeface="等线" panose="02010600030101010101" pitchFamily="2" charset="-122"/>
                <a:cs typeface="Times New Roman" panose="02020603050405020304" charset="0"/>
              </a:rPr>
              <a:t>（</a:t>
            </a:r>
            <a:r>
              <a:rPr lang="zh-CN" altLang="en-US" sz="3200" kern="100" dirty="0" smtClean="0">
                <a:latin typeface="等线" panose="02010600030101010101" pitchFamily="2" charset="-122"/>
                <a:ea typeface="等线" panose="02010600030101010101" pitchFamily="2" charset="-122"/>
                <a:cs typeface="Times New Roman" panose="02020603050405020304" charset="0"/>
              </a:rPr>
              <a:t>呼应原文</a:t>
            </a:r>
            <a:r>
              <a:rPr lang="en-US" altLang="zh-CN" sz="3200" kern="100" dirty="0" smtClean="0">
                <a:latin typeface="等线" panose="02010600030101010101" pitchFamily="2" charset="-122"/>
                <a:ea typeface="等线" panose="02010600030101010101" pitchFamily="2" charset="-122"/>
                <a:cs typeface="Times New Roman" panose="02020603050405020304" charset="0"/>
              </a:rPr>
              <a:t>Devon </a:t>
            </a:r>
            <a:r>
              <a:rPr lang="zh-CN" altLang="en-US" sz="3200" kern="100" dirty="0" smtClean="0">
                <a:latin typeface="等线" panose="02010600030101010101" pitchFamily="2" charset="-122"/>
                <a:ea typeface="等线" panose="02010600030101010101" pitchFamily="2" charset="-122"/>
                <a:cs typeface="Times New Roman" panose="02020603050405020304" charset="0"/>
              </a:rPr>
              <a:t>对姐姐做的东西更怀念</a:t>
            </a:r>
            <a:r>
              <a:rPr lang="zh-CN" altLang="en-US" sz="3200" b="1" kern="100" dirty="0" smtClean="0">
                <a:latin typeface="等线" panose="02010600030101010101" pitchFamily="2" charset="-122"/>
                <a:ea typeface="等线" panose="02010600030101010101" pitchFamily="2" charset="-122"/>
                <a:cs typeface="Times New Roman" panose="02020603050405020304" charset="0"/>
              </a:rPr>
              <a:t>）</a:t>
            </a:r>
            <a:r>
              <a:rPr lang="en-US" altLang="zh-CN"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rPr>
              <a:t>Eyes fixed on the spicy-smelling </a:t>
            </a:r>
            <a:r>
              <a:rPr lang="en-US" altLang="zh-CN" sz="3200" b="1" kern="100" dirty="0" err="1" smtClean="0">
                <a:solidFill>
                  <a:srgbClr val="9900CC"/>
                </a:solidFill>
                <a:latin typeface="等线" panose="02010600030101010101" pitchFamily="2" charset="-122"/>
                <a:ea typeface="等线" panose="02010600030101010101" pitchFamily="2" charset="-122"/>
                <a:cs typeface="Times New Roman" panose="02020603050405020304" charset="0"/>
              </a:rPr>
              <a:t>papadum</a:t>
            </a:r>
            <a:r>
              <a:rPr lang="en-US" altLang="zh-CN"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rPr>
              <a:t>, </a:t>
            </a:r>
            <a:r>
              <a:rPr lang="en-US" altLang="zh-CN" sz="3200" b="1" kern="100" dirty="0" smtClean="0">
                <a:solidFill>
                  <a:srgbClr val="C00000"/>
                </a:solidFill>
                <a:latin typeface="等线" panose="02010600030101010101" pitchFamily="2" charset="-122"/>
                <a:ea typeface="等线" panose="02010600030101010101" pitchFamily="2" charset="-122"/>
                <a:cs typeface="Times New Roman" panose="02020603050405020304" charset="0"/>
              </a:rPr>
              <a:t>how Devon missed Lil and those delicious dishes cooked by Lil</a:t>
            </a:r>
            <a:r>
              <a:rPr lang="zh-CN" altLang="en-US" sz="3200" b="1" kern="100" dirty="0" smtClean="0">
                <a:solidFill>
                  <a:srgbClr val="C00000"/>
                </a:solidFill>
                <a:latin typeface="等线" panose="02010600030101010101" pitchFamily="2" charset="-122"/>
                <a:ea typeface="等线" panose="02010600030101010101" pitchFamily="2" charset="-122"/>
                <a:cs typeface="Times New Roman" panose="02020603050405020304" charset="0"/>
              </a:rPr>
              <a:t>！</a:t>
            </a:r>
            <a:endParaRPr lang="en-US" altLang="zh-CN" sz="3200" b="1" kern="100" dirty="0" smtClean="0">
              <a:solidFill>
                <a:srgbClr val="C00000"/>
              </a:solidFill>
              <a:latin typeface="等线" panose="02010600030101010101" pitchFamily="2" charset="-122"/>
              <a:ea typeface="等线" panose="02010600030101010101" pitchFamily="2" charset="-122"/>
              <a:cs typeface="Times New Roman" panose="02020603050405020304" charset="0"/>
            </a:endParaRPr>
          </a:p>
          <a:p>
            <a:pPr>
              <a:lnSpc>
                <a:spcPts val="3840"/>
              </a:lnSpc>
            </a:pPr>
            <a:r>
              <a:rPr lang="en-US" altLang="zh-CN" sz="3200" b="1" kern="100" dirty="0" smtClean="0">
                <a:latin typeface="等线" panose="02010600030101010101" pitchFamily="2" charset="-122"/>
                <a:ea typeface="等线" panose="02010600030101010101" pitchFamily="2" charset="-122"/>
                <a:cs typeface="Times New Roman" panose="02020603050405020304" charset="0"/>
              </a:rPr>
              <a:t>Link1 C:   (</a:t>
            </a:r>
            <a:r>
              <a:rPr lang="zh-CN" altLang="en-US" sz="3200" b="1" kern="100" dirty="0" smtClean="0">
                <a:latin typeface="等线" panose="02010600030101010101" pitchFamily="2" charset="-122"/>
                <a:ea typeface="等线" panose="02010600030101010101" pitchFamily="2" charset="-122"/>
                <a:cs typeface="Times New Roman" panose="02020603050405020304" charset="0"/>
              </a:rPr>
              <a:t>对比</a:t>
            </a:r>
            <a:r>
              <a:rPr lang="en-US" altLang="zh-CN" sz="3200" b="1" kern="100" dirty="0" err="1" smtClean="0">
                <a:latin typeface="等线" panose="02010600030101010101" pitchFamily="2" charset="-122"/>
                <a:ea typeface="等线" panose="02010600030101010101" pitchFamily="2" charset="-122"/>
                <a:cs typeface="Times New Roman" panose="02020603050405020304" charset="0"/>
              </a:rPr>
              <a:t>Kapil</a:t>
            </a:r>
            <a:r>
              <a:rPr lang="en-US" altLang="zh-CN" sz="3200" b="1" kern="100" dirty="0" smtClean="0">
                <a:latin typeface="等线" panose="02010600030101010101" pitchFamily="2" charset="-122"/>
                <a:ea typeface="等线" panose="02010600030101010101" pitchFamily="2" charset="-122"/>
                <a:cs typeface="Times New Roman" panose="02020603050405020304" charset="0"/>
              </a:rPr>
              <a:t> </a:t>
            </a:r>
            <a:r>
              <a:rPr lang="zh-CN" altLang="en-US" sz="3200" b="1" kern="100" dirty="0" smtClean="0">
                <a:latin typeface="等线" panose="02010600030101010101" pitchFamily="2" charset="-122"/>
                <a:ea typeface="等线" panose="02010600030101010101" pitchFamily="2" charset="-122"/>
                <a:cs typeface="Times New Roman" panose="02020603050405020304" charset="0"/>
              </a:rPr>
              <a:t>与姐姐做的吃的完全不一样）</a:t>
            </a:r>
            <a:r>
              <a:rPr lang="en-US" altLang="zh-CN"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rPr>
              <a:t> </a:t>
            </a:r>
            <a:r>
              <a:rPr lang="en-US" altLang="zh-CN" sz="3200" b="1" kern="100" dirty="0" smtClean="0">
                <a:solidFill>
                  <a:srgbClr val="C00000"/>
                </a:solidFill>
                <a:latin typeface="等线" panose="02010600030101010101" pitchFamily="2" charset="-122"/>
                <a:ea typeface="等线" panose="02010600030101010101" pitchFamily="2" charset="-122"/>
                <a:cs typeface="Times New Roman" panose="02020603050405020304" charset="0"/>
              </a:rPr>
              <a:t>Lil had never cooked such spicy snack of bean flour before! </a:t>
            </a:r>
            <a:r>
              <a:rPr lang="zh-CN" altLang="en-US"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rPr>
              <a:t>“ </a:t>
            </a:r>
            <a:r>
              <a:rPr lang="en-US" altLang="zh-CN"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rPr>
              <a:t>It must taste horrible! </a:t>
            </a:r>
            <a:r>
              <a:rPr lang="zh-CN" altLang="en-US"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rPr>
              <a:t>” </a:t>
            </a:r>
            <a:r>
              <a:rPr lang="en-US" altLang="zh-CN" sz="3200" b="1" kern="100" dirty="0" smtClean="0">
                <a:solidFill>
                  <a:srgbClr val="C00000"/>
                </a:solidFill>
                <a:latin typeface="等线" panose="02010600030101010101" pitchFamily="2" charset="-122"/>
                <a:ea typeface="等线" panose="02010600030101010101" pitchFamily="2" charset="-122"/>
                <a:cs typeface="Times New Roman" panose="02020603050405020304" charset="0"/>
              </a:rPr>
              <a:t>Devon thought to himself</a:t>
            </a:r>
            <a:r>
              <a:rPr lang="zh-CN" altLang="en-US" sz="3200" b="1" kern="100" dirty="0" smtClean="0">
                <a:solidFill>
                  <a:srgbClr val="C00000"/>
                </a:solidFill>
                <a:latin typeface="等线" panose="02010600030101010101" pitchFamily="2" charset="-122"/>
                <a:ea typeface="等线" panose="02010600030101010101" pitchFamily="2" charset="-122"/>
                <a:cs typeface="Times New Roman" panose="02020603050405020304" charset="0"/>
              </a:rPr>
              <a:t>， </a:t>
            </a:r>
            <a:r>
              <a:rPr lang="en-US" altLang="zh-CN"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rPr>
              <a:t>frowning. </a:t>
            </a:r>
            <a:endParaRPr lang="en-US" altLang="zh-CN"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endParaRPr>
          </a:p>
          <a:p>
            <a:pPr>
              <a:lnSpc>
                <a:spcPts val="3840"/>
              </a:lnSpc>
            </a:pPr>
            <a:endParaRPr lang="en-US" altLang="zh-CN"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endParaRPr>
          </a:p>
          <a:p>
            <a:pPr>
              <a:lnSpc>
                <a:spcPts val="3840"/>
              </a:lnSpc>
            </a:pPr>
            <a:endParaRPr lang="zh-CN" altLang="en-US" sz="3200" b="1" kern="100" dirty="0" smtClean="0">
              <a:solidFill>
                <a:srgbClr val="9900CC"/>
              </a:solidFill>
              <a:latin typeface="等线" panose="02010600030101010101" pitchFamily="2" charset="-122"/>
              <a:ea typeface="等线" panose="02010600030101010101" pitchFamily="2" charset="-122"/>
              <a:cs typeface="Times New Roman" panose="0202060305040502030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4585" y="888781"/>
            <a:ext cx="12216554" cy="6001643"/>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Para1: Devon's stomach twisted again.</a:t>
            </a:r>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eaLnBrk="0" fontAlgn="base"/>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solidFill>
                <a:srgbClr val="0000FF"/>
              </a:solidFill>
              <a:latin typeface="Times New Roman" panose="02020603050405020304" charset="0"/>
              <a:cs typeface="Times New Roman" panose="02020603050405020304" charset="0"/>
            </a:endParaRPr>
          </a:p>
          <a:p>
            <a:pPr algn="just"/>
            <a:endParaRPr lang="en-US" altLang="zh-CN" sz="3200" b="1" kern="0" dirty="0">
              <a:latin typeface="Times New Roman" panose="02020603050405020304" charset="0"/>
              <a:cs typeface="Times New Roman" panose="02020603050405020304" charset="0"/>
            </a:endParaRPr>
          </a:p>
          <a:p>
            <a:pPr algn="just"/>
            <a:endParaRPr lang="en-US" altLang="zh-CN" sz="3200" b="1" kern="0" dirty="0">
              <a:latin typeface="Times New Roman" panose="02020603050405020304" charset="0"/>
              <a:cs typeface="Times New Roman" panose="02020603050405020304" charset="0"/>
            </a:endParaRPr>
          </a:p>
          <a:p>
            <a:pPr algn="just"/>
            <a:r>
              <a:rPr lang="en-US" altLang="zh-CN" sz="3200" b="1" kern="0" dirty="0">
                <a:latin typeface="Times New Roman" panose="02020603050405020304" charset="0"/>
                <a:cs typeface="Times New Roman" panose="02020603050405020304" charset="0"/>
              </a:rPr>
              <a:t>Para2</a:t>
            </a:r>
            <a:r>
              <a:rPr lang="zh-CN" altLang="en-US" sz="3200" b="1" kern="0" dirty="0">
                <a:latin typeface="Times New Roman" panose="02020603050405020304" charset="0"/>
                <a:cs typeface="Times New Roman" panose="02020603050405020304" charset="0"/>
              </a:rPr>
              <a:t>：</a:t>
            </a:r>
            <a:r>
              <a:rPr lang="en-US" altLang="zh-CN" sz="3200" b="1" kern="0" dirty="0">
                <a:latin typeface="Times New Roman" panose="02020603050405020304" charset="0"/>
                <a:cs typeface="Times New Roman" panose="02020603050405020304" charset="0"/>
              </a:rPr>
              <a:t> </a:t>
            </a:r>
            <a:r>
              <a:rPr lang="en-US" altLang="zh-CN" sz="3200" b="1" kern="0" dirty="0" smtClean="0">
                <a:latin typeface="Times New Roman" panose="02020603050405020304" charset="0"/>
                <a:cs typeface="Times New Roman" panose="02020603050405020304" charset="0"/>
              </a:rPr>
              <a:t>Looking </a:t>
            </a:r>
            <a:r>
              <a:rPr lang="en-US" altLang="zh-CN" sz="3200" b="1" kern="0" dirty="0">
                <a:latin typeface="Times New Roman" panose="02020603050405020304" charset="0"/>
                <a:cs typeface="Times New Roman" panose="02020603050405020304" charset="0"/>
              </a:rPr>
              <a:t>at the empty plate, Devon said to </a:t>
            </a:r>
            <a:r>
              <a:rPr lang="en-US" altLang="zh-CN" sz="3200" b="1" kern="0" dirty="0" err="1">
                <a:latin typeface="Times New Roman" panose="02020603050405020304" charset="0"/>
                <a:cs typeface="Times New Roman" panose="02020603050405020304" charset="0"/>
              </a:rPr>
              <a:t>Kapil</a:t>
            </a:r>
            <a:r>
              <a:rPr lang="en-US" altLang="zh-CN" sz="3200" b="1" kern="0" dirty="0">
                <a:latin typeface="Times New Roman" panose="02020603050405020304" charset="0"/>
                <a:cs typeface="Times New Roman" panose="02020603050405020304" charset="0"/>
              </a:rPr>
              <a:t>, "Let's make messes</a:t>
            </a:r>
            <a:r>
              <a:rPr lang="en-US" altLang="zh-CN" sz="3200" b="1" kern="0" dirty="0" smtClean="0">
                <a:latin typeface="Times New Roman" panose="02020603050405020304" charset="0"/>
                <a:cs typeface="Times New Roman" panose="02020603050405020304" charset="0"/>
              </a:rPr>
              <a:t>!"</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link2</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1048745" name="文本框 9"/>
          <p:cNvSpPr txBox="1"/>
          <p:nvPr/>
        </p:nvSpPr>
        <p:spPr>
          <a:xfrm>
            <a:off x="-21171" y="1713583"/>
            <a:ext cx="12117658" cy="1554272"/>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charset="0"/>
                <a:cs typeface="Times New Roman" panose="02020603050405020304" charset="0"/>
              </a:rPr>
              <a:t>Link2 A:  (</a:t>
            </a:r>
            <a:r>
              <a:rPr lang="zh-CN" altLang="en-US" sz="3200" b="1" dirty="0">
                <a:latin typeface="Times New Roman" panose="02020603050405020304" charset="0"/>
                <a:cs typeface="Times New Roman" panose="02020603050405020304" charset="0"/>
              </a:rPr>
              <a:t>呼应第二段所给</a:t>
            </a:r>
            <a:r>
              <a:rPr lang="zh-CN" altLang="en-US" sz="3200" b="1" dirty="0" smtClean="0">
                <a:latin typeface="Times New Roman" panose="02020603050405020304" charset="0"/>
                <a:cs typeface="Times New Roman" panose="02020603050405020304" charset="0"/>
              </a:rPr>
              <a:t>句首</a:t>
            </a:r>
            <a:r>
              <a:rPr lang="zh-CN" altLang="en-US" sz="3200" b="1" dirty="0">
                <a:latin typeface="Times New Roman" panose="02020603050405020304" charset="0"/>
                <a:cs typeface="Times New Roman" panose="02020603050405020304" charset="0"/>
              </a:rPr>
              <a:t>句，</a:t>
            </a:r>
            <a:r>
              <a:rPr lang="zh-CN" altLang="en-US" sz="3200" b="1" dirty="0" smtClean="0">
                <a:latin typeface="Times New Roman" panose="02020603050405020304" charset="0"/>
                <a:cs typeface="Times New Roman" panose="02020603050405020304" charset="0"/>
              </a:rPr>
              <a:t>暗示</a:t>
            </a:r>
            <a:r>
              <a:rPr lang="zh-CN" altLang="en-US" sz="3200" b="1" dirty="0" smtClean="0">
                <a:solidFill>
                  <a:srgbClr val="00AA48"/>
                </a:solidFill>
                <a:latin typeface="Times New Roman" panose="02020603050405020304" charset="0"/>
                <a:cs typeface="Times New Roman" panose="02020603050405020304" charset="0"/>
              </a:rPr>
              <a:t>“我吃完了盘子里的飞饼”</a:t>
            </a:r>
            <a:r>
              <a:rPr lang="en-US" altLang="zh-CN" sz="3200" b="1" dirty="0" smtClean="0">
                <a:solidFill>
                  <a:srgbClr val="00AA48"/>
                </a:solidFill>
                <a:latin typeface="Times New Roman" panose="02020603050405020304" charset="0"/>
                <a:cs typeface="Times New Roman" panose="02020603050405020304" charset="0"/>
              </a:rPr>
              <a:t>) </a:t>
            </a:r>
            <a:r>
              <a:rPr lang="en-US" altLang="zh-CN" sz="3200" b="1" dirty="0">
                <a:solidFill>
                  <a:srgbClr val="9900CC"/>
                </a:solidFill>
              </a:rPr>
              <a:t>Every taste bud on his tongue awakened, </a:t>
            </a:r>
            <a:r>
              <a:rPr lang="en-US" altLang="zh-CN" sz="3200" b="1" dirty="0">
                <a:solidFill>
                  <a:srgbClr val="FF0000"/>
                </a:solidFill>
              </a:rPr>
              <a:t>Devon wolfed it down,</a:t>
            </a:r>
            <a:r>
              <a:rPr lang="en-US" altLang="zh-CN" sz="3200" b="1" dirty="0">
                <a:solidFill>
                  <a:srgbClr val="9900CC"/>
                </a:solidFill>
              </a:rPr>
              <a:t> exclaiming, “ </a:t>
            </a:r>
            <a:r>
              <a:rPr lang="en-US" altLang="zh-CN" sz="3200" b="1" dirty="0">
                <a:solidFill>
                  <a:srgbClr val="FF0000"/>
                </a:solidFill>
              </a:rPr>
              <a:t>I love Indian food just </a:t>
            </a:r>
            <a:r>
              <a:rPr lang="en-US" altLang="zh-CN" sz="3200" b="1" dirty="0" smtClean="0">
                <a:solidFill>
                  <a:srgbClr val="FF0000"/>
                </a:solidFill>
              </a:rPr>
              <a:t>as my sister does!</a:t>
            </a:r>
            <a:r>
              <a:rPr lang="en-US" altLang="zh-CN" sz="3200" b="1" dirty="0" smtClean="0">
                <a:solidFill>
                  <a:srgbClr val="9900CC"/>
                </a:solidFill>
              </a:rPr>
              <a:t>” </a:t>
            </a:r>
            <a:endParaRPr lang="en-US" altLang="zh-CN" sz="3200" b="1" i="1" dirty="0">
              <a:solidFill>
                <a:srgbClr val="0000FF"/>
              </a:solidFill>
            </a:endParaRPr>
          </a:p>
        </p:txBody>
      </p:sp>
      <p:sp>
        <p:nvSpPr>
          <p:cNvPr id="3" name="文本框 9"/>
          <p:cNvSpPr txBox="1"/>
          <p:nvPr/>
        </p:nvSpPr>
        <p:spPr>
          <a:xfrm>
            <a:off x="34585" y="3386563"/>
            <a:ext cx="12058520" cy="2528897"/>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charset="0"/>
                <a:cs typeface="Times New Roman" panose="02020603050405020304" charset="0"/>
              </a:rPr>
              <a:t>Link2 B:  (</a:t>
            </a:r>
            <a:r>
              <a:rPr lang="zh-CN" altLang="en-US" sz="3200" b="1" dirty="0">
                <a:latin typeface="Times New Roman" panose="02020603050405020304" charset="0"/>
                <a:cs typeface="Times New Roman" panose="02020603050405020304" charset="0"/>
              </a:rPr>
              <a:t>呼应第二段所给句首句，暗示“我吃完了盘子里的飞饼</a:t>
            </a:r>
            <a:r>
              <a:rPr lang="zh-CN" altLang="en-US" sz="3200" b="1" dirty="0" smtClean="0">
                <a:latin typeface="Times New Roman" panose="02020603050405020304" charset="0"/>
                <a:cs typeface="Times New Roman" panose="02020603050405020304" charset="0"/>
              </a:rPr>
              <a:t>”</a:t>
            </a:r>
            <a:r>
              <a:rPr lang="en-US" altLang="zh-CN" sz="3200" b="1" dirty="0" smtClean="0">
                <a:latin typeface="Times New Roman" panose="02020603050405020304" charset="0"/>
                <a:cs typeface="Times New Roman" panose="02020603050405020304" charset="0"/>
              </a:rPr>
              <a:t>,</a:t>
            </a:r>
            <a:r>
              <a:rPr lang="zh-CN" altLang="en-US" sz="3200" b="1" dirty="0" smtClean="0">
                <a:latin typeface="Times New Roman" panose="02020603050405020304" charset="0"/>
                <a:cs typeface="Times New Roman" panose="02020603050405020304" charset="0"/>
              </a:rPr>
              <a:t>并回扣 </a:t>
            </a:r>
            <a:r>
              <a:rPr lang="en-US" altLang="zh-CN" sz="3200" b="1" dirty="0" smtClean="0">
                <a:solidFill>
                  <a:srgbClr val="00B050"/>
                </a:solidFill>
                <a:latin typeface="Times New Roman" panose="02020603050405020304" charset="0"/>
                <a:cs typeface="Times New Roman" panose="02020603050405020304" charset="0"/>
              </a:rPr>
              <a:t>Devon’s stomach </a:t>
            </a:r>
            <a:r>
              <a:rPr lang="en-US" altLang="zh-CN" sz="3200" b="1" dirty="0" smtClean="0">
                <a:solidFill>
                  <a:srgbClr val="00AA48"/>
                </a:solidFill>
                <a:latin typeface="Times New Roman" panose="02020603050405020304" charset="0"/>
                <a:cs typeface="Times New Roman" panose="02020603050405020304" charset="0"/>
              </a:rPr>
              <a:t>) </a:t>
            </a:r>
            <a:r>
              <a:rPr lang="en-US" altLang="zh-CN" sz="3200" b="1" dirty="0">
                <a:solidFill>
                  <a:srgbClr val="9900CC"/>
                </a:solidFill>
              </a:rPr>
              <a:t>When Devon was enjoying  every bite of those traditional dishes from a faraway land, Devon’s stomach </a:t>
            </a:r>
            <a:r>
              <a:rPr lang="en-US" altLang="zh-CN" sz="3200" b="1" dirty="0" smtClean="0">
                <a:solidFill>
                  <a:srgbClr val="9900CC"/>
                </a:solidFill>
              </a:rPr>
              <a:t>gradually felt untwisted, his initial unease giving way to gratitude. </a:t>
            </a:r>
            <a:endParaRPr lang="en-US" altLang="zh-CN" sz="3200" b="1"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978729"/>
          </a:xfrm>
          <a:prstGeom prst="rect">
            <a:avLst/>
          </a:prstGeom>
          <a:solidFill>
            <a:schemeClr val="bg1"/>
          </a:solid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charset="0"/>
                <a:cs typeface="Times New Roman" panose="02020603050405020304" charset="0"/>
              </a:rPr>
              <a:t>Para2: Looking at the empty plate, Devon said to Kapil, "Let's make messes!"</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link3</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3" name="文本框 9"/>
          <p:cNvSpPr txBox="1"/>
          <p:nvPr/>
        </p:nvSpPr>
        <p:spPr>
          <a:xfrm>
            <a:off x="0" y="1757791"/>
            <a:ext cx="12162586"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rPr>
              <a:t>Link3A:   </a:t>
            </a:r>
            <a:r>
              <a:rPr lang="en-US" altLang="zh-CN" sz="3200" b="1" dirty="0" smtClean="0">
                <a:latin typeface="Times New Roman" panose="02020603050405020304" charset="0"/>
                <a:cs typeface="Times New Roman" panose="02020603050405020304" charset="0"/>
              </a:rPr>
              <a:t>( make messes </a:t>
            </a:r>
            <a:r>
              <a:rPr lang="zh-CN" altLang="en-US" sz="3200" b="1" dirty="0" smtClean="0">
                <a:latin typeface="Times New Roman" panose="02020603050405020304" charset="0"/>
                <a:cs typeface="Times New Roman" panose="02020603050405020304" charset="0"/>
              </a:rPr>
              <a:t>是</a:t>
            </a:r>
            <a:r>
              <a:rPr lang="en-US" altLang="zh-CN" sz="3200" b="1" dirty="0" smtClean="0">
                <a:latin typeface="Times New Roman" panose="02020603050405020304" charset="0"/>
                <a:cs typeface="Times New Roman" panose="02020603050405020304" charset="0"/>
              </a:rPr>
              <a:t>Devon and Lil </a:t>
            </a:r>
            <a:r>
              <a:rPr lang="zh-CN" altLang="en-US" sz="3200" b="1" dirty="0" smtClean="0">
                <a:latin typeface="Times New Roman" panose="02020603050405020304" charset="0"/>
                <a:cs typeface="Times New Roman" panose="02020603050405020304" charset="0"/>
              </a:rPr>
              <a:t>特有的暗号，</a:t>
            </a:r>
            <a:r>
              <a:rPr lang="en-US" altLang="zh-CN" sz="3200" b="1" dirty="0" err="1" smtClean="0">
                <a:latin typeface="Times New Roman" panose="02020603050405020304" charset="0"/>
                <a:cs typeface="Times New Roman" panose="02020603050405020304" charset="0"/>
              </a:rPr>
              <a:t>Kapil</a:t>
            </a:r>
            <a:r>
              <a:rPr lang="en-US" altLang="zh-CN" sz="3200" b="1" dirty="0" smtClean="0">
                <a:latin typeface="Times New Roman" panose="02020603050405020304" charset="0"/>
                <a:cs typeface="Times New Roman" panose="02020603050405020304" charset="0"/>
              </a:rPr>
              <a:t> </a:t>
            </a:r>
            <a:r>
              <a:rPr lang="zh-CN" altLang="en-US" sz="3200" b="1" dirty="0" smtClean="0">
                <a:latin typeface="Times New Roman" panose="02020603050405020304" charset="0"/>
                <a:cs typeface="Times New Roman" panose="02020603050405020304" charset="0"/>
              </a:rPr>
              <a:t>对于</a:t>
            </a:r>
            <a:r>
              <a:rPr lang="en-US" altLang="zh-CN" sz="3200" b="1" dirty="0" smtClean="0">
                <a:latin typeface="Times New Roman" panose="02020603050405020304" charset="0"/>
                <a:cs typeface="Times New Roman" panose="02020603050405020304" charset="0"/>
              </a:rPr>
              <a:t>make messes </a:t>
            </a:r>
            <a:r>
              <a:rPr lang="zh-CN" altLang="en-US" sz="3200" b="1" dirty="0" smtClean="0">
                <a:latin typeface="Times New Roman" panose="02020603050405020304" charset="0"/>
                <a:cs typeface="Times New Roman" panose="02020603050405020304" charset="0"/>
              </a:rPr>
              <a:t>的理解是有偏差的。</a:t>
            </a:r>
            <a:r>
              <a:rPr lang="zh-CN" altLang="en-US" sz="3200" b="1" dirty="0" smtClean="0">
                <a:solidFill>
                  <a:srgbClr val="0000FF"/>
                </a:solidFill>
                <a:latin typeface="Times New Roman" panose="02020603050405020304" charset="0"/>
                <a:cs typeface="Times New Roman" panose="02020603050405020304" charset="0"/>
              </a:rPr>
              <a:t>）</a:t>
            </a:r>
            <a:r>
              <a:rPr lang="en-US" altLang="zh-CN" sz="3200" b="1" dirty="0" smtClean="0">
                <a:solidFill>
                  <a:srgbClr val="0000FF"/>
                </a:solidFill>
                <a:latin typeface="Times New Roman" panose="02020603050405020304" charset="0"/>
                <a:cs typeface="Times New Roman" panose="02020603050405020304" charset="0"/>
              </a:rPr>
              <a:t> </a:t>
            </a:r>
            <a:r>
              <a:rPr lang="en-US" altLang="zh-CN" sz="3200" b="1" dirty="0">
                <a:solidFill>
                  <a:srgbClr val="9900CC"/>
                </a:solidFill>
              </a:rPr>
              <a:t>“What?” </a:t>
            </a:r>
            <a:r>
              <a:rPr lang="en-US" altLang="zh-CN" sz="3200" b="1" dirty="0" err="1">
                <a:solidFill>
                  <a:srgbClr val="FF0000"/>
                </a:solidFill>
              </a:rPr>
              <a:t>Kapil</a:t>
            </a:r>
            <a:r>
              <a:rPr lang="en-US" altLang="zh-CN" sz="3200" b="1" dirty="0">
                <a:solidFill>
                  <a:srgbClr val="FF0000"/>
                </a:solidFill>
              </a:rPr>
              <a:t> </a:t>
            </a:r>
            <a:r>
              <a:rPr lang="en-US" altLang="zh-CN" sz="3200" b="1" dirty="0" smtClean="0">
                <a:solidFill>
                  <a:srgbClr val="FF0000"/>
                </a:solidFill>
              </a:rPr>
              <a:t>asked in puzzlement, </a:t>
            </a:r>
            <a:r>
              <a:rPr lang="en-US" altLang="zh-CN" sz="3200" b="1" dirty="0">
                <a:solidFill>
                  <a:srgbClr val="9900CC"/>
                </a:solidFill>
              </a:rPr>
              <a:t>eyes wide open.  </a:t>
            </a:r>
            <a:endParaRPr lang="en-US" altLang="zh-CN" sz="3200" b="1" dirty="0">
              <a:solidFill>
                <a:srgbClr val="FF0000"/>
              </a:solidFill>
              <a:latin typeface="Times New Roman" panose="02020603050405020304" charset="0"/>
              <a:cs typeface="Times New Roman" panose="02020603050405020304" charset="0"/>
            </a:endParaRPr>
          </a:p>
        </p:txBody>
      </p:sp>
      <p:sp>
        <p:nvSpPr>
          <p:cNvPr id="4" name="文本框 9"/>
          <p:cNvSpPr txBox="1"/>
          <p:nvPr/>
        </p:nvSpPr>
        <p:spPr>
          <a:xfrm>
            <a:off x="-2715" y="3823837"/>
            <a:ext cx="12162586"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rPr>
              <a:t>Link3B:   ( make messes </a:t>
            </a:r>
            <a:r>
              <a:rPr lang="zh-CN" altLang="en-US" sz="3200" b="1" dirty="0">
                <a:latin typeface="Times New Roman" panose="02020603050405020304" charset="0"/>
                <a:cs typeface="Times New Roman" panose="02020603050405020304" charset="0"/>
              </a:rPr>
              <a:t>是</a:t>
            </a:r>
            <a:r>
              <a:rPr lang="en-US" altLang="zh-CN" sz="3200" b="1" dirty="0">
                <a:latin typeface="Times New Roman" panose="02020603050405020304" charset="0"/>
                <a:cs typeface="Times New Roman" panose="02020603050405020304" charset="0"/>
              </a:rPr>
              <a:t>Devon and Lil </a:t>
            </a:r>
            <a:r>
              <a:rPr lang="zh-CN" altLang="en-US" sz="3200" b="1" dirty="0">
                <a:latin typeface="Times New Roman" panose="02020603050405020304" charset="0"/>
                <a:cs typeface="Times New Roman" panose="02020603050405020304" charset="0"/>
              </a:rPr>
              <a:t>特有的暗号，</a:t>
            </a:r>
            <a:r>
              <a:rPr lang="en-US" altLang="zh-CN" sz="3200" b="1" dirty="0" err="1">
                <a:latin typeface="Times New Roman" panose="02020603050405020304" charset="0"/>
                <a:cs typeface="Times New Roman" panose="02020603050405020304" charset="0"/>
              </a:rPr>
              <a:t>Kapil</a:t>
            </a:r>
            <a:r>
              <a:rPr lang="en-US" altLang="zh-CN" sz="3200" b="1" dirty="0">
                <a:latin typeface="Times New Roman" panose="02020603050405020304" charset="0"/>
                <a:cs typeface="Times New Roman" panose="02020603050405020304" charset="0"/>
              </a:rPr>
              <a:t> </a:t>
            </a:r>
            <a:r>
              <a:rPr lang="zh-CN" altLang="en-US" sz="3200" b="1" dirty="0">
                <a:latin typeface="Times New Roman" panose="02020603050405020304" charset="0"/>
                <a:cs typeface="Times New Roman" panose="02020603050405020304" charset="0"/>
              </a:rPr>
              <a:t>对于</a:t>
            </a:r>
            <a:r>
              <a:rPr lang="en-US" altLang="zh-CN" sz="3200" b="1" dirty="0">
                <a:latin typeface="Times New Roman" panose="02020603050405020304" charset="0"/>
                <a:cs typeface="Times New Roman" panose="02020603050405020304" charset="0"/>
              </a:rPr>
              <a:t>make messes </a:t>
            </a:r>
            <a:r>
              <a:rPr lang="zh-CN" altLang="en-US" sz="3200" b="1" dirty="0">
                <a:latin typeface="Times New Roman" panose="02020603050405020304" charset="0"/>
                <a:cs typeface="Times New Roman" panose="02020603050405020304" charset="0"/>
              </a:rPr>
              <a:t>的理解是有偏差的。） </a:t>
            </a:r>
            <a:r>
              <a:rPr lang="zh-CN" altLang="en-US" sz="3200" b="1" dirty="0" smtClean="0">
                <a:solidFill>
                  <a:srgbClr val="9900CC"/>
                </a:solidFill>
              </a:rPr>
              <a:t>“ </a:t>
            </a:r>
            <a:r>
              <a:rPr lang="en-US" altLang="zh-CN" sz="3200" b="1" dirty="0" smtClean="0">
                <a:solidFill>
                  <a:srgbClr val="9900CC"/>
                </a:solidFill>
              </a:rPr>
              <a:t>Are you kidding me? </a:t>
            </a:r>
            <a:r>
              <a:rPr lang="zh-CN" altLang="en-US" sz="3200" b="1" dirty="0" smtClean="0">
                <a:solidFill>
                  <a:srgbClr val="9900CC"/>
                </a:solidFill>
              </a:rPr>
              <a:t>” </a:t>
            </a:r>
            <a:r>
              <a:rPr lang="en-US" altLang="zh-CN" sz="3200" b="1" dirty="0" err="1" smtClean="0">
                <a:solidFill>
                  <a:srgbClr val="FF0000"/>
                </a:solidFill>
              </a:rPr>
              <a:t>Kapil</a:t>
            </a:r>
            <a:r>
              <a:rPr lang="en-US" altLang="zh-CN" sz="3200" b="1" dirty="0" smtClean="0">
                <a:solidFill>
                  <a:srgbClr val="FF0000"/>
                </a:solidFill>
              </a:rPr>
              <a:t> cast a suspicious glance at Devon,  </a:t>
            </a:r>
            <a:r>
              <a:rPr lang="en-US" altLang="zh-CN" sz="3200" b="1" dirty="0" smtClean="0">
                <a:solidFill>
                  <a:srgbClr val="9900CC"/>
                </a:solidFill>
              </a:rPr>
              <a:t>confusion etched on face. </a:t>
            </a:r>
            <a:endParaRPr lang="en-US" altLang="zh-CN" sz="3200" b="1" dirty="0">
              <a:solidFill>
                <a:srgbClr val="FF0000"/>
              </a:solidFill>
              <a:latin typeface="Times New Roman" panose="02020603050405020304" charset="0"/>
              <a:cs typeface="Times New Roman" panose="02020603050405020304"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charset="0"/>
                <a:cs typeface="Times New Roman" panose="02020603050405020304" charset="0"/>
              </a:rPr>
              <a:t>Para2: Looking at the empty plate, Devon said to Kapil, "Let's make messes!"</a:t>
            </a:r>
            <a:endParaRPr lang="en-US" altLang="zh-CN" sz="3200" b="1" kern="0" dirty="0">
              <a:solidFill>
                <a:srgbClr val="0000FF"/>
              </a:solidFill>
              <a:latin typeface="Times New Roman" panose="02020603050405020304" charset="0"/>
              <a:cs typeface="Times New Roman" panose="02020603050405020304"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charset="0"/>
                <a:ea typeface="+mj-ea"/>
                <a:cs typeface="Times New Roman" panose="02020603050405020304" charset="0"/>
                <a:sym typeface="+mn-ea"/>
              </a:rPr>
              <a:t>  Design ending</a:t>
            </a:r>
            <a:endParaRPr lang="en-US" altLang="zh-CN" sz="4600" kern="1200" dirty="0">
              <a:solidFill>
                <a:schemeClr val="tx1"/>
              </a:solidFill>
              <a:latin typeface="Times New Roman" panose="02020603050405020304" charset="0"/>
              <a:ea typeface="+mj-ea"/>
              <a:cs typeface="Times New Roman" panose="02020603050405020304" charset="0"/>
            </a:endParaRPr>
          </a:p>
        </p:txBody>
      </p:sp>
      <p:sp>
        <p:nvSpPr>
          <p:cNvPr id="3" name="文本框 10"/>
          <p:cNvSpPr txBox="1"/>
          <p:nvPr/>
        </p:nvSpPr>
        <p:spPr>
          <a:xfrm>
            <a:off x="-14982" y="1833879"/>
            <a:ext cx="12046646"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Ending A: </a:t>
            </a:r>
            <a:r>
              <a:rPr lang="en-US" altLang="zh-CN" sz="3200" b="1" dirty="0" smtClean="0">
                <a:latin typeface="Times New Roman" panose="02020603050405020304" charset="0"/>
                <a:cs typeface="Times New Roman" panose="02020603050405020304" charset="0"/>
                <a:sym typeface="+mn-ea"/>
              </a:rPr>
              <a:t>(Devon </a:t>
            </a:r>
            <a:r>
              <a:rPr lang="zh-CN" altLang="en-US" sz="3200" b="1" dirty="0" smtClean="0">
                <a:latin typeface="Times New Roman" panose="02020603050405020304" charset="0"/>
                <a:cs typeface="Times New Roman" panose="02020603050405020304" charset="0"/>
                <a:sym typeface="+mn-ea"/>
              </a:rPr>
              <a:t>一开始对于</a:t>
            </a:r>
            <a:r>
              <a:rPr lang="en-US" altLang="zh-CN" sz="3200" b="1" dirty="0" err="1" smtClean="0">
                <a:latin typeface="Times New Roman" panose="02020603050405020304" charset="0"/>
                <a:cs typeface="Times New Roman" panose="02020603050405020304" charset="0"/>
                <a:sym typeface="+mn-ea"/>
              </a:rPr>
              <a:t>Kapil</a:t>
            </a:r>
            <a:r>
              <a:rPr lang="en-US" altLang="zh-CN" sz="3200" b="1" dirty="0" smtClean="0">
                <a:latin typeface="Times New Roman" panose="02020603050405020304" charset="0"/>
                <a:cs typeface="Times New Roman" panose="02020603050405020304" charset="0"/>
                <a:sym typeface="+mn-ea"/>
              </a:rPr>
              <a:t> </a:t>
            </a:r>
            <a:r>
              <a:rPr lang="zh-CN" altLang="en-US" sz="3200" b="1" dirty="0" smtClean="0">
                <a:latin typeface="Times New Roman" panose="02020603050405020304" charset="0"/>
                <a:cs typeface="Times New Roman" panose="02020603050405020304" charset="0"/>
                <a:sym typeface="+mn-ea"/>
              </a:rPr>
              <a:t>是有抵触情绪的</a:t>
            </a:r>
            <a:r>
              <a:rPr lang="en-US" altLang="zh-CN" sz="3200" b="1" dirty="0" smtClean="0">
                <a:latin typeface="Times New Roman" panose="02020603050405020304" charset="0"/>
                <a:cs typeface="Times New Roman" panose="02020603050405020304" charset="0"/>
                <a:sym typeface="+mn-ea"/>
              </a:rPr>
              <a:t>) </a:t>
            </a:r>
            <a:r>
              <a:rPr lang="en-US" altLang="zh-CN" sz="3200" b="1" dirty="0">
                <a:solidFill>
                  <a:srgbClr val="9900CC"/>
                </a:solidFill>
                <a:latin typeface="Times New Roman" panose="02020603050405020304" charset="0"/>
                <a:cs typeface="Times New Roman" panose="02020603050405020304" charset="0"/>
                <a:sym typeface="+mn-ea"/>
              </a:rPr>
              <a:t>Ice between Devon and </a:t>
            </a:r>
            <a:r>
              <a:rPr lang="en-US" altLang="zh-CN" sz="3200" b="1" dirty="0" err="1">
                <a:solidFill>
                  <a:srgbClr val="9900CC"/>
                </a:solidFill>
                <a:latin typeface="Times New Roman" panose="02020603050405020304" charset="0"/>
                <a:cs typeface="Times New Roman" panose="02020603050405020304" charset="0"/>
                <a:sym typeface="+mn-ea"/>
              </a:rPr>
              <a:t>Kapil</a:t>
            </a:r>
            <a:r>
              <a:rPr lang="en-US" altLang="zh-CN" sz="3200" b="1" dirty="0">
                <a:solidFill>
                  <a:srgbClr val="9900CC"/>
                </a:solidFill>
                <a:latin typeface="Times New Roman" panose="02020603050405020304" charset="0"/>
                <a:cs typeface="Times New Roman" panose="02020603050405020304" charset="0"/>
                <a:sym typeface="+mn-ea"/>
              </a:rPr>
              <a:t> melting,</a:t>
            </a:r>
            <a:r>
              <a:rPr lang="en-US" altLang="zh-CN" sz="3200" b="1" dirty="0">
                <a:solidFill>
                  <a:srgbClr val="0000FF"/>
                </a:solidFill>
                <a:latin typeface="Times New Roman" panose="02020603050405020304" charset="0"/>
                <a:cs typeface="Times New Roman" panose="02020603050405020304" charset="0"/>
                <a:sym typeface="+mn-ea"/>
              </a:rPr>
              <a:t> </a:t>
            </a:r>
            <a:r>
              <a:rPr lang="en-US" altLang="zh-CN" sz="3200" b="1" dirty="0">
                <a:solidFill>
                  <a:srgbClr val="FF0000"/>
                </a:solidFill>
                <a:latin typeface="Times New Roman" panose="02020603050405020304" charset="0"/>
                <a:cs typeface="Times New Roman" panose="02020603050405020304" charset="0"/>
                <a:sym typeface="+mn-ea"/>
              </a:rPr>
              <a:t>Devon embarked on a new journey of making messes with </a:t>
            </a:r>
            <a:r>
              <a:rPr lang="en-US" altLang="zh-CN" sz="3200" b="1" dirty="0" err="1">
                <a:solidFill>
                  <a:srgbClr val="FF0000"/>
                </a:solidFill>
                <a:latin typeface="Times New Roman" panose="02020603050405020304" charset="0"/>
                <a:cs typeface="Times New Roman" panose="02020603050405020304" charset="0"/>
                <a:sym typeface="+mn-ea"/>
              </a:rPr>
              <a:t>Kapil</a:t>
            </a:r>
            <a:r>
              <a:rPr lang="en-US" altLang="zh-CN" sz="3200" b="1" dirty="0">
                <a:solidFill>
                  <a:srgbClr val="0000FF"/>
                </a:solidFill>
                <a:latin typeface="Times New Roman" panose="02020603050405020304" charset="0"/>
                <a:cs typeface="Times New Roman" panose="02020603050405020304" charset="0"/>
                <a:sym typeface="+mn-ea"/>
              </a:rPr>
              <a:t> and </a:t>
            </a:r>
            <a:r>
              <a:rPr lang="en-US" altLang="zh-CN" sz="3200" b="1" dirty="0">
                <a:solidFill>
                  <a:srgbClr val="FF0000"/>
                </a:solidFill>
                <a:latin typeface="Times New Roman" panose="02020603050405020304" charset="0"/>
                <a:cs typeface="Times New Roman" panose="02020603050405020304" charset="0"/>
                <a:sym typeface="+mn-ea"/>
              </a:rPr>
              <a:t>a “spicy” friendship began to bloom. </a:t>
            </a:r>
            <a:endParaRPr lang="en-US" altLang="zh-CN" sz="3200" b="1" dirty="0">
              <a:solidFill>
                <a:srgbClr val="FF0000"/>
              </a:solidFill>
              <a:latin typeface="Times New Roman" panose="02020603050405020304" charset="0"/>
              <a:cs typeface="Times New Roman" panose="02020603050405020304" charset="0"/>
              <a:sym typeface="+mn-ea"/>
            </a:endParaRPr>
          </a:p>
        </p:txBody>
      </p:sp>
      <p:sp>
        <p:nvSpPr>
          <p:cNvPr id="5" name="文本框 10"/>
          <p:cNvSpPr txBox="1"/>
          <p:nvPr/>
        </p:nvSpPr>
        <p:spPr>
          <a:xfrm>
            <a:off x="-14982" y="3895822"/>
            <a:ext cx="12089473"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charset="0"/>
                <a:cs typeface="Times New Roman" panose="02020603050405020304" charset="0"/>
                <a:sym typeface="+mn-ea"/>
              </a:rPr>
              <a:t>Ending B: </a:t>
            </a:r>
            <a:r>
              <a:rPr lang="en-US" altLang="zh-CN" sz="3200" b="1" dirty="0" smtClean="0">
                <a:latin typeface="Times New Roman" panose="02020603050405020304" charset="0"/>
                <a:cs typeface="Times New Roman" panose="02020603050405020304" charset="0"/>
                <a:sym typeface="+mn-ea"/>
              </a:rPr>
              <a:t>(</a:t>
            </a:r>
            <a:r>
              <a:rPr lang="zh-CN" altLang="en-US" sz="3200" b="1" dirty="0" smtClean="0">
                <a:latin typeface="Times New Roman" panose="02020603050405020304" charset="0"/>
                <a:cs typeface="Times New Roman" panose="02020603050405020304" charset="0"/>
                <a:sym typeface="+mn-ea"/>
              </a:rPr>
              <a:t>时间线延长一下，展现一下友谊从开始到亲密</a:t>
            </a:r>
            <a:r>
              <a:rPr lang="en-US" altLang="zh-CN" sz="3200" b="1" dirty="0" smtClean="0">
                <a:latin typeface="Times New Roman" panose="02020603050405020304" charset="0"/>
                <a:cs typeface="Times New Roman" panose="02020603050405020304" charset="0"/>
                <a:sym typeface="+mn-ea"/>
              </a:rPr>
              <a:t>) </a:t>
            </a:r>
            <a:endParaRPr lang="en-US" altLang="zh-CN" sz="3200" b="1" dirty="0">
              <a:latin typeface="Times New Roman" panose="02020603050405020304" charset="0"/>
              <a:cs typeface="Times New Roman" panose="02020603050405020304" charset="0"/>
              <a:sym typeface="+mn-ea"/>
            </a:endParaRPr>
          </a:p>
          <a:p>
            <a:pPr lvl="0"/>
            <a:r>
              <a:rPr lang="en-US" altLang="zh-CN" sz="3200" b="1" dirty="0" smtClean="0">
                <a:solidFill>
                  <a:srgbClr val="FF0000"/>
                </a:solidFill>
                <a:latin typeface="Times New Roman" panose="02020603050405020304" charset="0"/>
                <a:cs typeface="Times New Roman" panose="02020603050405020304" charset="0"/>
                <a:sym typeface="+mn-ea"/>
              </a:rPr>
              <a:t> It dawned on Devon that </a:t>
            </a:r>
            <a:r>
              <a:rPr lang="en-US" altLang="zh-CN" sz="3200" b="1" dirty="0" smtClean="0">
                <a:solidFill>
                  <a:srgbClr val="9900CC"/>
                </a:solidFill>
                <a:latin typeface="Times New Roman" panose="02020603050405020304" charset="0"/>
                <a:cs typeface="Times New Roman" panose="02020603050405020304" charset="0"/>
                <a:sym typeface="+mn-ea"/>
              </a:rPr>
              <a:t>he could create new memories with </a:t>
            </a:r>
            <a:r>
              <a:rPr lang="en-US" altLang="zh-CN" sz="3200" b="1" dirty="0" err="1" smtClean="0">
                <a:solidFill>
                  <a:srgbClr val="9900CC"/>
                </a:solidFill>
                <a:latin typeface="Times New Roman" panose="02020603050405020304" charset="0"/>
                <a:cs typeface="Times New Roman" panose="02020603050405020304" charset="0"/>
                <a:sym typeface="+mn-ea"/>
              </a:rPr>
              <a:t>Kapil</a:t>
            </a:r>
            <a:r>
              <a:rPr lang="en-US" altLang="zh-CN" sz="3200" b="1" dirty="0" smtClean="0">
                <a:solidFill>
                  <a:srgbClr val="9900CC"/>
                </a:solidFill>
                <a:latin typeface="Times New Roman" panose="02020603050405020304" charset="0"/>
                <a:cs typeface="Times New Roman" panose="02020603050405020304" charset="0"/>
                <a:sym typeface="+mn-ea"/>
              </a:rPr>
              <a:t> in the kitchen. With each attempt at Indian cuisine, </a:t>
            </a:r>
            <a:r>
              <a:rPr lang="en-US" altLang="zh-CN" sz="3200" b="1" dirty="0" smtClean="0">
                <a:solidFill>
                  <a:srgbClr val="FF0000"/>
                </a:solidFill>
                <a:latin typeface="Times New Roman" panose="02020603050405020304" charset="0"/>
                <a:cs typeface="Times New Roman" panose="02020603050405020304" charset="0"/>
                <a:sym typeface="+mn-ea"/>
              </a:rPr>
              <a:t>their friendship</a:t>
            </a:r>
            <a:r>
              <a:rPr lang="en-US" altLang="zh-CN" sz="3200" b="1" dirty="0" smtClean="0">
                <a:solidFill>
                  <a:srgbClr val="9900CC"/>
                </a:solidFill>
                <a:latin typeface="Times New Roman" panose="02020603050405020304" charset="0"/>
                <a:cs typeface="Times New Roman" panose="02020603050405020304" charset="0"/>
                <a:sym typeface="+mn-ea"/>
              </a:rPr>
              <a:t> </a:t>
            </a:r>
            <a:r>
              <a:rPr lang="en-US" altLang="zh-CN" sz="3200" b="1" i="1" dirty="0" smtClean="0">
                <a:solidFill>
                  <a:srgbClr val="9900CC"/>
                </a:solidFill>
                <a:latin typeface="Times New Roman" panose="02020603050405020304" charset="0"/>
                <a:cs typeface="Times New Roman" panose="02020603050405020304" charset="0"/>
                <a:sym typeface="+mn-ea"/>
              </a:rPr>
              <a:t>bonded by a </a:t>
            </a:r>
            <a:r>
              <a:rPr lang="en-US" altLang="zh-CN" sz="3200" b="1" i="1" dirty="0" err="1" smtClean="0">
                <a:solidFill>
                  <a:srgbClr val="9900CC"/>
                </a:solidFill>
                <a:latin typeface="Times New Roman" panose="02020603050405020304" charset="0"/>
                <a:cs typeface="Times New Roman" panose="02020603050405020304" charset="0"/>
                <a:sym typeface="+mn-ea"/>
              </a:rPr>
              <a:t>papadum</a:t>
            </a:r>
            <a:r>
              <a:rPr lang="en-US" altLang="zh-CN" sz="3200" b="1" i="1" dirty="0" smtClean="0">
                <a:solidFill>
                  <a:srgbClr val="9900CC"/>
                </a:solidFill>
                <a:latin typeface="Times New Roman" panose="02020603050405020304" charset="0"/>
                <a:cs typeface="Times New Roman" panose="02020603050405020304" charset="0"/>
                <a:sym typeface="+mn-ea"/>
              </a:rPr>
              <a:t> </a:t>
            </a:r>
            <a:r>
              <a:rPr lang="en-US" altLang="zh-CN" sz="3200" b="1" dirty="0" smtClean="0">
                <a:solidFill>
                  <a:srgbClr val="FF0000"/>
                </a:solidFill>
                <a:latin typeface="Times New Roman" panose="02020603050405020304" charset="0"/>
                <a:cs typeface="Times New Roman" panose="02020603050405020304" charset="0"/>
                <a:sym typeface="+mn-ea"/>
              </a:rPr>
              <a:t>grew increasingly strong and close/ intimate.  </a:t>
            </a:r>
            <a:endParaRPr lang="en-US" altLang="zh-CN" sz="3200" b="1" dirty="0">
              <a:solidFill>
                <a:srgbClr val="FF0000"/>
              </a:solidFill>
              <a:latin typeface="Times New Roman" panose="02020603050405020304" charset="0"/>
              <a:cs typeface="Times New Roman" panose="02020603050405020304"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37930"/>
            <a:ext cx="12192000" cy="6001643"/>
          </a:xfrm>
          <a:prstGeom prst="rect">
            <a:avLst/>
          </a:prstGeom>
          <a:solidFill>
            <a:schemeClr val="bg1"/>
          </a:solidFill>
        </p:spPr>
        <p:txBody>
          <a:bodyPr wrap="square">
            <a:spAutoFit/>
          </a:bodyPr>
          <a:lstStyle/>
          <a:p>
            <a:pPr algn="just"/>
            <a:r>
              <a:rPr lang="en-US" altLang="zh-CN" sz="3200" i="1" dirty="0">
                <a:solidFill>
                  <a:srgbClr val="0000FF"/>
                </a:solidFill>
              </a:rPr>
              <a:t>Para1: Devon's stomach twisted again.</a:t>
            </a:r>
            <a:endParaRPr lang="en-US" altLang="zh-CN" sz="3200" i="1" dirty="0">
              <a:solidFill>
                <a:srgbClr val="0000FF"/>
              </a:solidFill>
            </a:endParaRPr>
          </a:p>
          <a:p>
            <a:pPr algn="just"/>
            <a:r>
              <a:rPr lang="en-US" altLang="zh-CN" sz="3200" dirty="0">
                <a:solidFill>
                  <a:srgbClr val="0000FF"/>
                </a:solidFill>
              </a:rPr>
              <a:t>The overwhelmingly spicy smell of the papadum went straight into his nostrils, making Devon’s eyes water. His mind filled with doubts and unease, he was not sure if he could handle the hot papadum. But </a:t>
            </a:r>
            <a:r>
              <a:rPr lang="en-US" altLang="zh-CN" sz="3200" dirty="0" smtClean="0">
                <a:solidFill>
                  <a:srgbClr val="0000FF"/>
                </a:solidFill>
              </a:rPr>
              <a:t>all of a sudden, “ Lucky! I love Indian food” echoed in his ears. </a:t>
            </a:r>
            <a:r>
              <a:rPr lang="en-US" altLang="zh-CN" sz="3200" dirty="0">
                <a:solidFill>
                  <a:srgbClr val="0000FF"/>
                </a:solidFill>
              </a:rPr>
              <a:t>Staring at the still-sizzling pancake, Devon summoned up all his courage to pick it up, took a deep breath and had a tiny bite. What stunned him was that Kapil’s thin pancake didn’t taste like cardboard. Instead, it exploded in his mouth like numerous little flavor bombs. Every taste bud on his tongue awakened, Devon wolfed it down, exclaiming, “ I love Indian food just </a:t>
            </a:r>
            <a:r>
              <a:rPr lang="en-US" altLang="zh-CN" sz="3200" dirty="0" smtClean="0">
                <a:solidFill>
                  <a:srgbClr val="0000FF"/>
                </a:solidFill>
              </a:rPr>
              <a:t>as </a:t>
            </a:r>
            <a:r>
              <a:rPr lang="en-US" altLang="zh-CN" sz="3200" dirty="0">
                <a:solidFill>
                  <a:srgbClr val="0000FF"/>
                </a:solidFill>
              </a:rPr>
              <a:t>my </a:t>
            </a:r>
            <a:r>
              <a:rPr lang="en-US" altLang="zh-CN" sz="3200" dirty="0" smtClean="0">
                <a:solidFill>
                  <a:srgbClr val="0000FF"/>
                </a:solidFill>
              </a:rPr>
              <a:t>sister does!”  </a:t>
            </a:r>
            <a:r>
              <a:rPr lang="en-US" altLang="zh-CN" sz="3200" dirty="0">
                <a:solidFill>
                  <a:srgbClr val="0000FF"/>
                </a:solidFill>
              </a:rPr>
              <a:t>(117) </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452" y="0"/>
            <a:ext cx="12026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9574"/>
            <a:ext cx="12192000" cy="7478970"/>
          </a:xfrm>
          <a:prstGeom prst="rect">
            <a:avLst/>
          </a:prstGeom>
          <a:solidFill>
            <a:schemeClr val="bg1"/>
          </a:solidFill>
        </p:spPr>
        <p:txBody>
          <a:bodyPr wrap="square">
            <a:spAutoFit/>
          </a:bodyPr>
          <a:lstStyle/>
          <a:p>
            <a:pPr algn="just"/>
            <a:r>
              <a:rPr lang="en-US" altLang="zh-CN" sz="3200" i="1" dirty="0">
                <a:solidFill>
                  <a:srgbClr val="0000FF"/>
                </a:solidFill>
              </a:rPr>
              <a:t>Para2: Looking at the empty plate, Devon said to Kapil, "Let's make messes!"</a:t>
            </a:r>
            <a:endParaRPr lang="en-US" altLang="zh-CN" sz="3200" i="1" dirty="0">
              <a:solidFill>
                <a:srgbClr val="0000FF"/>
              </a:solidFill>
            </a:endParaRPr>
          </a:p>
          <a:p>
            <a:pPr algn="just"/>
            <a:r>
              <a:rPr lang="en-US" altLang="zh-CN" sz="3200" dirty="0">
                <a:solidFill>
                  <a:srgbClr val="0000FF"/>
                </a:solidFill>
              </a:rPr>
              <a:t>“What?” </a:t>
            </a:r>
            <a:r>
              <a:rPr lang="en-US" altLang="zh-CN" sz="3200" dirty="0" err="1">
                <a:solidFill>
                  <a:srgbClr val="0000FF"/>
                </a:solidFill>
              </a:rPr>
              <a:t>Kapil</a:t>
            </a:r>
            <a:r>
              <a:rPr lang="en-US" altLang="zh-CN" sz="3200" dirty="0">
                <a:solidFill>
                  <a:srgbClr val="0000FF"/>
                </a:solidFill>
              </a:rPr>
              <a:t> </a:t>
            </a:r>
            <a:r>
              <a:rPr lang="en-US" altLang="zh-CN" sz="3200" dirty="0" smtClean="0">
                <a:solidFill>
                  <a:srgbClr val="0000FF"/>
                </a:solidFill>
              </a:rPr>
              <a:t>asked in puzzlement, </a:t>
            </a:r>
            <a:r>
              <a:rPr lang="en-US" altLang="zh-CN" sz="3200" dirty="0">
                <a:solidFill>
                  <a:srgbClr val="0000FF"/>
                </a:solidFill>
              </a:rPr>
              <a:t>eyes wide open.  Noticing confusion etched on Kapil’s face, Devon grinned from ear to ear, explaining briefly that his sister Lil and he used to cook together after school and how much he missed her. Vivid memories of cooking with Lil crowding in, Devon begged Kapil with watery eyes, “Can we make food together?” Moved and determined to act as a big brother, Kapil nodded, eyes sparkling with joy and anticipation. Smiling at each other, they charged into the kitchen, rummaged through the </a:t>
            </a:r>
            <a:r>
              <a:rPr lang="en-US" altLang="zh-CN" sz="3200" dirty="0" smtClean="0">
                <a:solidFill>
                  <a:srgbClr val="0000FF"/>
                </a:solidFill>
              </a:rPr>
              <a:t>cupboard</a:t>
            </a:r>
            <a:r>
              <a:rPr lang="zh-CN" altLang="en-US" sz="3200" dirty="0" smtClean="0">
                <a:solidFill>
                  <a:srgbClr val="0000FF"/>
                </a:solidFill>
              </a:rPr>
              <a:t>，</a:t>
            </a:r>
            <a:r>
              <a:rPr lang="en-US" altLang="zh-CN" sz="3200" dirty="0" smtClean="0">
                <a:solidFill>
                  <a:srgbClr val="0000FF"/>
                </a:solidFill>
              </a:rPr>
              <a:t>searched </a:t>
            </a:r>
            <a:r>
              <a:rPr lang="en-US" altLang="zh-CN" sz="3200" dirty="0">
                <a:solidFill>
                  <a:srgbClr val="0000FF"/>
                </a:solidFill>
              </a:rPr>
              <a:t>for the </a:t>
            </a:r>
            <a:r>
              <a:rPr lang="en-US" altLang="zh-CN" sz="3200" dirty="0" smtClean="0">
                <a:solidFill>
                  <a:srgbClr val="0000FF"/>
                </a:solidFill>
              </a:rPr>
              <a:t>ingredients and cooked </a:t>
            </a:r>
            <a:endParaRPr lang="en-US" altLang="zh-CN" sz="3200" dirty="0" smtClean="0">
              <a:solidFill>
                <a:srgbClr val="0000FF"/>
              </a:solidFill>
            </a:endParaRPr>
          </a:p>
          <a:p>
            <a:pPr algn="just"/>
            <a:r>
              <a:rPr lang="en-US" altLang="zh-CN" sz="3200" dirty="0" smtClean="0">
                <a:solidFill>
                  <a:srgbClr val="0000FF"/>
                </a:solidFill>
              </a:rPr>
              <a:t>Devon and Lil’s dishes and spicy Indian food together. </a:t>
            </a:r>
            <a:r>
              <a:rPr lang="en-US" altLang="zh-CN" sz="3200" dirty="0">
                <a:solidFill>
                  <a:srgbClr val="0000FF"/>
                </a:solidFill>
              </a:rPr>
              <a:t>Ice between Devon and Kapil melting, Devon embarked on a new journey of making messes with Kapil and a “spicy” friendship began to bloom. (116) </a:t>
            </a:r>
            <a:endParaRPr lang="en-US" altLang="zh-CN" sz="3200" i="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8218449" cy="6858000"/>
          </a:xfrm>
          <a:prstGeom prst="rect">
            <a:avLst/>
          </a:prstGeom>
        </p:spPr>
      </p:pic>
      <p:sp>
        <p:nvSpPr>
          <p:cNvPr id="4" name="文本框 3"/>
          <p:cNvSpPr txBox="1"/>
          <p:nvPr/>
        </p:nvSpPr>
        <p:spPr>
          <a:xfrm>
            <a:off x="8575288" y="334537"/>
            <a:ext cx="3423424" cy="5940088"/>
          </a:xfrm>
          <a:prstGeom prst="rect">
            <a:avLst/>
          </a:prstGeom>
          <a:solidFill>
            <a:schemeClr val="bg1"/>
          </a:solidFill>
        </p:spPr>
        <p:txBody>
          <a:bodyPr wrap="square" rtlCol="0">
            <a:spAutoFit/>
          </a:bodyPr>
          <a:lstStyle/>
          <a:p>
            <a:r>
              <a:rPr lang="zh-CN" altLang="en-US" sz="2000" dirty="0" smtClean="0"/>
              <a:t>考生习作点评：</a:t>
            </a:r>
            <a:endParaRPr lang="en-US" altLang="zh-CN" sz="2000" dirty="0" smtClean="0"/>
          </a:p>
          <a:p>
            <a:pPr marL="342900" indent="-342900">
              <a:buAutoNum type="arabicPeriod"/>
            </a:pPr>
            <a:r>
              <a:rPr lang="zh-CN" altLang="en-US" sz="2000" dirty="0" smtClean="0"/>
              <a:t>三处衔接紧凑，符合故事发展逻辑；尤其是第二段的衔接，非常自然，考生抓住了“ </a:t>
            </a:r>
            <a:r>
              <a:rPr lang="en-US" altLang="zh-CN" sz="2000" dirty="0" smtClean="0"/>
              <a:t>make messes </a:t>
            </a:r>
            <a:r>
              <a:rPr lang="zh-CN" altLang="en-US" sz="2000" dirty="0" smtClean="0"/>
              <a:t>”这个字眼，也从开始尝试吃印度飞饼到喜欢印度食物到两个人有了语言的初次交流，自然而然地为接下来的友谊做好了铺垫；</a:t>
            </a:r>
            <a:endParaRPr lang="en-US" altLang="zh-CN" sz="2000" dirty="0" smtClean="0"/>
          </a:p>
          <a:p>
            <a:pPr marL="342900" indent="-342900">
              <a:buAutoNum type="arabicPeriod"/>
            </a:pPr>
            <a:r>
              <a:rPr lang="en-US" altLang="zh-CN" sz="2000" dirty="0"/>
              <a:t> </a:t>
            </a:r>
            <a:r>
              <a:rPr lang="zh-CN" altLang="en-US" sz="2000" dirty="0" smtClean="0"/>
              <a:t>句式多样丰富，情感表达自然，</a:t>
            </a:r>
            <a:endParaRPr lang="en-US" altLang="zh-CN" sz="2000" dirty="0" smtClean="0"/>
          </a:p>
          <a:p>
            <a:pPr marL="342900" indent="-342900">
              <a:buAutoNum type="arabicPeriod"/>
            </a:pPr>
            <a:r>
              <a:rPr lang="en-US" altLang="zh-CN" sz="2000" dirty="0"/>
              <a:t> </a:t>
            </a:r>
            <a:r>
              <a:rPr lang="zh-CN" altLang="en-US" sz="2000" dirty="0" smtClean="0"/>
              <a:t>不足：个别表达出现语法错误如： </a:t>
            </a:r>
            <a:r>
              <a:rPr lang="en-US" altLang="zh-CN" sz="2000" dirty="0" smtClean="0"/>
              <a:t>seemed tell;  contributing to </a:t>
            </a:r>
            <a:r>
              <a:rPr lang="zh-CN" altLang="en-US" sz="2000" dirty="0" smtClean="0"/>
              <a:t>介词</a:t>
            </a:r>
            <a:r>
              <a:rPr lang="en-US" altLang="zh-CN" sz="2000" dirty="0" smtClean="0"/>
              <a:t>to </a:t>
            </a:r>
            <a:r>
              <a:rPr lang="zh-CN" altLang="en-US" sz="2000" dirty="0" smtClean="0"/>
              <a:t>漏掉； 以及中式英语： </a:t>
            </a:r>
            <a:r>
              <a:rPr lang="en-US" altLang="zh-CN" sz="2000" dirty="0" smtClean="0"/>
              <a:t>The whole time after they spent time cooking in the kitchen,  </a:t>
            </a:r>
            <a:endParaRPr lang="en-US" altLang="zh-CN" sz="2000" dirty="0" smtClean="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印度飞饼简单版的做法_【图解】印度飞饼简单版怎么做如何做好吃_印度飞饼简单版家常做法大全_乐乐妈0301_豆果美食"/>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28772"/>
            <a:ext cx="12192000" cy="71867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custDataLst>
              <p:tags r:id="rId2"/>
            </p:custDataLst>
          </p:nvPr>
        </p:nvSpPr>
        <p:spPr>
          <a:xfrm>
            <a:off x="-4049922" y="4637471"/>
            <a:ext cx="19735776" cy="2085614"/>
          </a:xfrm>
          <a:prstGeom prst="rect">
            <a:avLst/>
          </a:prstGeom>
        </p:spPr>
        <p:txBody>
          <a:bodyPr vert="horz" lIns="91440" tIns="45720" rIns="91440" bIns="45720" rtlCol="0" anchor="b">
            <a:noAutofit/>
          </a:bodyPr>
          <a:lstStyle/>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endParaRPr lang="en-US" altLang="zh-CN" sz="2800" b="1" dirty="0">
              <a:solidFill>
                <a:srgbClr val="0000FF"/>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en-US" altLang="zh-CN" sz="2800" b="1" dirty="0">
                <a:solidFill>
                  <a:srgbClr val="0000FF"/>
                </a:solidFill>
                <a:latin typeface="微软雅黑" panose="020B0503020204020204" pitchFamily="34" charset="-122"/>
                <a:ea typeface="微软雅黑" panose="020B0503020204020204" pitchFamily="34" charset="-122"/>
                <a:cs typeface="+mj-cs"/>
              </a:rPr>
              <a:t>                                                        ---2024-11 </a:t>
            </a:r>
            <a:r>
              <a:rPr lang="zh-CN" altLang="en-US" sz="2800" b="1" dirty="0">
                <a:solidFill>
                  <a:srgbClr val="0000FF"/>
                </a:solidFill>
                <a:latin typeface="微软雅黑" panose="020B0503020204020204" pitchFamily="34" charset="-122"/>
                <a:ea typeface="微软雅黑" panose="020B0503020204020204" pitchFamily="34" charset="-122"/>
                <a:cs typeface="+mj-cs"/>
              </a:rPr>
              <a:t>湖丽衢三地市联考</a:t>
            </a:r>
            <a:endParaRPr lang="en-US" altLang="zh-CN" sz="2800" b="1" dirty="0">
              <a:solidFill>
                <a:srgbClr val="FFFF00"/>
              </a:solidFill>
              <a:latin typeface="微软雅黑" panose="020B0503020204020204" pitchFamily="34" charset="-122"/>
              <a:ea typeface="微软雅黑" panose="020B0503020204020204" pitchFamily="34" charset="-122"/>
              <a:cs typeface="+mj-cs"/>
            </a:endParaRPr>
          </a:p>
          <a:p>
            <a:pPr algn="ctr">
              <a:spcBef>
                <a:spcPct val="0"/>
              </a:spcBef>
              <a:spcAft>
                <a:spcPts val="600"/>
              </a:spcAft>
            </a:pPr>
            <a:r>
              <a:rPr lang="zh-CN" altLang="en-US"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rPr>
              <a:t>人与社会之友谊篇        </a:t>
            </a:r>
            <a:r>
              <a:rPr lang="en-US" altLang="zh-CN"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rPr>
              <a:t> </a:t>
            </a:r>
            <a:endParaRPr lang="en-US" altLang="zh-CN" sz="4000" b="1" dirty="0">
              <a:solidFill>
                <a:srgbClr val="0000FF"/>
              </a:solidFill>
              <a:latin typeface="Aharoni" panose="02010803020104030203" pitchFamily="2" charset="-79"/>
              <a:ea typeface="微软雅黑" panose="020B0503020204020204" pitchFamily="34" charset="-122"/>
              <a:cs typeface="Aharoni" panose="02010803020104030203" pitchFamily="2" charset="-79"/>
            </a:endParaRPr>
          </a:p>
        </p:txBody>
      </p:sp>
      <p:sp>
        <p:nvSpPr>
          <p:cNvPr id="2" name="文本框 1"/>
          <p:cNvSpPr txBox="1"/>
          <p:nvPr/>
        </p:nvSpPr>
        <p:spPr>
          <a:xfrm>
            <a:off x="10137914" y="6013174"/>
            <a:ext cx="1630016" cy="646331"/>
          </a:xfrm>
          <a:prstGeom prst="rect">
            <a:avLst/>
          </a:prstGeom>
          <a:solidFill>
            <a:schemeClr val="bg1"/>
          </a:solidFill>
        </p:spPr>
        <p:txBody>
          <a:bodyPr wrap="square" rtlCol="0">
            <a:spAutoFit/>
          </a:bodyPr>
          <a:lstStyle/>
          <a:p>
            <a:r>
              <a:rPr lang="zh-CN" altLang="en-US" sz="3600" b="1" dirty="0">
                <a:solidFill>
                  <a:srgbClr val="4F4F00"/>
                </a:solidFill>
              </a:rPr>
              <a:t>郑素红</a:t>
            </a:r>
            <a:endParaRPr lang="zh-CN" altLang="en-US" sz="3600" b="1" dirty="0">
              <a:solidFill>
                <a:srgbClr val="4F4F00"/>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l="9082" t="9322" r="7631"/>
          <a:stretch>
            <a:fillRect/>
          </a:stretch>
        </p:blipFill>
        <p:spPr>
          <a:xfrm>
            <a:off x="945222" y="3267182"/>
            <a:ext cx="8044665" cy="1528762"/>
          </a:xfrm>
          <a:prstGeom prst="rect">
            <a:avLst/>
          </a:prstGeom>
        </p:spPr>
      </p:pic>
      <p:pic>
        <p:nvPicPr>
          <p:cNvPr id="5124" name="图片 6" descr="logo横版 png"/>
          <p:cNvPicPr>
            <a:picLocks noChangeAspect="1"/>
          </p:cNvPicPr>
          <p:nvPr/>
        </p:nvPicPr>
        <p:blipFill>
          <a:blip r:embed="rId4"/>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08380" y="0"/>
            <a:ext cx="3423424" cy="5262979"/>
          </a:xfrm>
          <a:prstGeom prst="rect">
            <a:avLst/>
          </a:prstGeom>
          <a:solidFill>
            <a:schemeClr val="bg1"/>
          </a:solidFill>
        </p:spPr>
        <p:txBody>
          <a:bodyPr wrap="square" rtlCol="0">
            <a:spAutoFit/>
          </a:bodyPr>
          <a:lstStyle/>
          <a:p>
            <a:r>
              <a:rPr lang="zh-CN" altLang="en-US" sz="2800" dirty="0" smtClean="0"/>
              <a:t>考生习作点评：</a:t>
            </a:r>
            <a:endParaRPr lang="en-US" altLang="zh-CN" sz="2800" dirty="0" smtClean="0"/>
          </a:p>
          <a:p>
            <a:pPr marL="342900" indent="-342900">
              <a:buAutoNum type="arabicPeriod"/>
            </a:pPr>
            <a:r>
              <a:rPr lang="zh-CN" altLang="en-US" sz="2800" dirty="0" smtClean="0"/>
              <a:t>两段均与段首句的衔接非常自然贴切</a:t>
            </a:r>
            <a:endParaRPr lang="en-US" altLang="zh-CN" sz="2800" dirty="0" smtClean="0"/>
          </a:p>
          <a:p>
            <a:pPr marL="342900" indent="-342900">
              <a:buAutoNum type="arabicPeriod"/>
            </a:pPr>
            <a:r>
              <a:rPr lang="zh-CN" altLang="en-US" sz="2800" dirty="0" smtClean="0"/>
              <a:t>语言非常老练，词汇储备以及语料储备充足</a:t>
            </a:r>
            <a:endParaRPr lang="en-US" altLang="zh-CN" sz="2800" dirty="0" smtClean="0"/>
          </a:p>
          <a:p>
            <a:pPr marL="342900" indent="-342900">
              <a:buAutoNum type="arabicPeriod"/>
            </a:pPr>
            <a:r>
              <a:rPr lang="zh-CN" altLang="en-US" sz="2800" dirty="0" smtClean="0"/>
              <a:t>文笔优美；充分考虑到跨文化的文本背景，并在续写中有很好的体现，并与原文进行呼应回扣。</a:t>
            </a:r>
            <a:endParaRPr lang="en-US" altLang="zh-CN" sz="2800" dirty="0" smtClean="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904" y="0"/>
            <a:ext cx="7749635" cy="6858000"/>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452" y="0"/>
            <a:ext cx="12026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9574"/>
            <a:ext cx="12192000" cy="6494085"/>
          </a:xfrm>
          <a:prstGeom prst="rect">
            <a:avLst/>
          </a:prstGeom>
          <a:solidFill>
            <a:schemeClr val="bg1"/>
          </a:solidFill>
        </p:spPr>
        <p:txBody>
          <a:bodyPr wrap="square">
            <a:spAutoFit/>
          </a:bodyPr>
          <a:lstStyle/>
          <a:p>
            <a:pPr algn="just"/>
            <a:r>
              <a:rPr lang="zh-CN" altLang="en-US" sz="3200" dirty="0" smtClean="0">
                <a:solidFill>
                  <a:srgbClr val="0000FF"/>
                </a:solidFill>
              </a:rPr>
              <a:t>动作描写之</a:t>
            </a:r>
            <a:r>
              <a:rPr lang="zh-CN" altLang="en-US" sz="3200" b="1" dirty="0" smtClean="0">
                <a:solidFill>
                  <a:srgbClr val="FF0000"/>
                </a:solidFill>
              </a:rPr>
              <a:t>所说 （ “口” 发出的动作）：</a:t>
            </a:r>
            <a:endParaRPr lang="en-US" altLang="zh-CN" sz="3200" b="1" dirty="0" smtClean="0">
              <a:solidFill>
                <a:srgbClr val="FF0000"/>
              </a:solidFill>
            </a:endParaRPr>
          </a:p>
          <a:p>
            <a:pPr marL="514350" indent="-514350" algn="just">
              <a:buAutoNum type="arabicPeriod"/>
            </a:pPr>
            <a:r>
              <a:rPr lang="en-US" altLang="zh-CN" sz="3200" i="1" dirty="0" smtClean="0">
                <a:solidFill>
                  <a:srgbClr val="9900CC"/>
                </a:solidFill>
              </a:rPr>
              <a:t>Every taste bud on his tongue awakened, </a:t>
            </a:r>
            <a:r>
              <a:rPr lang="en-US" altLang="zh-CN" sz="3200" i="1" dirty="0" smtClean="0"/>
              <a:t>Devon wolfed it down, </a:t>
            </a:r>
            <a:r>
              <a:rPr lang="en-US" altLang="zh-CN" sz="3200" i="1" dirty="0" smtClean="0">
                <a:solidFill>
                  <a:srgbClr val="FF0000"/>
                </a:solidFill>
              </a:rPr>
              <a:t>exclaiming, </a:t>
            </a:r>
            <a:r>
              <a:rPr lang="en-US" altLang="zh-CN" sz="3200" i="1" dirty="0" smtClean="0">
                <a:solidFill>
                  <a:srgbClr val="0000FF"/>
                </a:solidFill>
              </a:rPr>
              <a:t>“ I love Indian food just as my sister does!”  </a:t>
            </a:r>
            <a:r>
              <a:rPr lang="zh-CN" altLang="en-US" sz="3200" i="1" dirty="0" smtClean="0">
                <a:solidFill>
                  <a:srgbClr val="0000FF"/>
                </a:solidFill>
              </a:rPr>
              <a:t>（ 惊叹）</a:t>
            </a:r>
            <a:endParaRPr lang="en-US" altLang="zh-CN" sz="3200" i="1" dirty="0" smtClean="0">
              <a:solidFill>
                <a:srgbClr val="0000FF"/>
              </a:solidFill>
            </a:endParaRPr>
          </a:p>
          <a:p>
            <a:pPr marL="514350" indent="-514350" algn="just">
              <a:buAutoNum type="arabicPeriod"/>
            </a:pPr>
            <a:r>
              <a:rPr lang="en-US" altLang="zh-CN" sz="3200" i="1" dirty="0" smtClean="0">
                <a:solidFill>
                  <a:srgbClr val="0000FF"/>
                </a:solidFill>
              </a:rPr>
              <a:t> </a:t>
            </a:r>
            <a:r>
              <a:rPr lang="en-US" altLang="zh-CN" sz="3200" i="1" dirty="0" smtClean="0">
                <a:solidFill>
                  <a:srgbClr val="9900CC"/>
                </a:solidFill>
              </a:rPr>
              <a:t>Looking into her tearful eyes, </a:t>
            </a:r>
            <a:r>
              <a:rPr lang="en-US" altLang="zh-CN" sz="3200" i="1" dirty="0" smtClean="0">
                <a:solidFill>
                  <a:srgbClr val="0000FF"/>
                </a:solidFill>
              </a:rPr>
              <a:t>Mom </a:t>
            </a:r>
            <a:r>
              <a:rPr lang="en-US" altLang="zh-CN" sz="3200" i="1" dirty="0" smtClean="0">
                <a:solidFill>
                  <a:srgbClr val="FF0000"/>
                </a:solidFill>
              </a:rPr>
              <a:t>comforted her in a soft voice/ tone, “</a:t>
            </a:r>
            <a:r>
              <a:rPr lang="en-US" altLang="zh-CN" sz="3200" i="1" dirty="0" smtClean="0">
                <a:solidFill>
                  <a:srgbClr val="0000FF"/>
                </a:solidFill>
              </a:rPr>
              <a:t> Don’t worry! Let’s go back to the cinema to find your phone.  ( </a:t>
            </a:r>
            <a:r>
              <a:rPr lang="zh-CN" altLang="en-US" sz="3200" i="1" dirty="0" smtClean="0">
                <a:solidFill>
                  <a:srgbClr val="0000FF"/>
                </a:solidFill>
              </a:rPr>
              <a:t>柔声安慰） </a:t>
            </a:r>
            <a:endParaRPr lang="en-US" altLang="zh-CN" sz="3200" i="1" dirty="0" smtClean="0">
              <a:solidFill>
                <a:srgbClr val="0000FF"/>
              </a:solidFill>
            </a:endParaRPr>
          </a:p>
          <a:p>
            <a:pPr marL="514350" indent="-514350" algn="just">
              <a:buAutoNum type="arabicPeriod"/>
            </a:pPr>
            <a:r>
              <a:rPr lang="en-US" altLang="zh-CN" sz="3200" i="1" dirty="0" smtClean="0">
                <a:solidFill>
                  <a:srgbClr val="0000FF"/>
                </a:solidFill>
              </a:rPr>
              <a:t> </a:t>
            </a:r>
            <a:r>
              <a:rPr lang="en-US" altLang="zh-CN" sz="3200" i="1" dirty="0">
                <a:solidFill>
                  <a:srgbClr val="0000FF"/>
                </a:solidFill>
              </a:rPr>
              <a:t>“What?” </a:t>
            </a:r>
            <a:r>
              <a:rPr lang="en-US" altLang="zh-CN" sz="3200" i="1" dirty="0" err="1">
                <a:solidFill>
                  <a:srgbClr val="FF0000"/>
                </a:solidFill>
              </a:rPr>
              <a:t>Kapil</a:t>
            </a:r>
            <a:r>
              <a:rPr lang="en-US" altLang="zh-CN" sz="3200" i="1" dirty="0">
                <a:solidFill>
                  <a:srgbClr val="FF0000"/>
                </a:solidFill>
              </a:rPr>
              <a:t> </a:t>
            </a:r>
            <a:r>
              <a:rPr lang="en-US" altLang="zh-CN" sz="3200" i="1" dirty="0" smtClean="0">
                <a:solidFill>
                  <a:srgbClr val="FF0000"/>
                </a:solidFill>
              </a:rPr>
              <a:t>asked in confusion</a:t>
            </a:r>
            <a:r>
              <a:rPr lang="en-US" altLang="zh-CN" sz="3200" i="1" dirty="0" smtClean="0">
                <a:solidFill>
                  <a:srgbClr val="0000FF"/>
                </a:solidFill>
              </a:rPr>
              <a:t>, </a:t>
            </a:r>
            <a:r>
              <a:rPr lang="en-US" altLang="zh-CN" sz="3200" i="1" dirty="0">
                <a:solidFill>
                  <a:srgbClr val="0000FF"/>
                </a:solidFill>
              </a:rPr>
              <a:t>eyes wide open. </a:t>
            </a:r>
            <a:r>
              <a:rPr lang="en-US" altLang="zh-CN" sz="3200" i="1" dirty="0" smtClean="0">
                <a:solidFill>
                  <a:srgbClr val="0000FF"/>
                </a:solidFill>
              </a:rPr>
              <a:t> ( </a:t>
            </a:r>
            <a:r>
              <a:rPr lang="zh-CN" altLang="en-US" sz="3200" i="1" dirty="0" smtClean="0">
                <a:solidFill>
                  <a:srgbClr val="0000FF"/>
                </a:solidFill>
              </a:rPr>
              <a:t>问） </a:t>
            </a:r>
            <a:endParaRPr lang="en-US" altLang="zh-CN" sz="3200" i="1" dirty="0" smtClean="0">
              <a:solidFill>
                <a:srgbClr val="0000FF"/>
              </a:solidFill>
            </a:endParaRPr>
          </a:p>
          <a:p>
            <a:pPr marL="514350" indent="-514350" algn="just">
              <a:buAutoNum type="arabicPeriod"/>
            </a:pPr>
            <a:r>
              <a:rPr lang="en-US" altLang="zh-CN" sz="3200" i="1" dirty="0">
                <a:solidFill>
                  <a:srgbClr val="0000FF"/>
                </a:solidFill>
              </a:rPr>
              <a:t> </a:t>
            </a:r>
            <a:r>
              <a:rPr lang="en-US" altLang="zh-CN" sz="3200" i="1" dirty="0" smtClean="0">
                <a:solidFill>
                  <a:srgbClr val="9900CC"/>
                </a:solidFill>
              </a:rPr>
              <a:t>Trapped in the lift car and feeling extremely desperate, </a:t>
            </a:r>
            <a:r>
              <a:rPr lang="en-US" altLang="zh-CN" sz="3200" i="1" dirty="0" smtClean="0">
                <a:solidFill>
                  <a:srgbClr val="FF0000"/>
                </a:solidFill>
              </a:rPr>
              <a:t>I screamed for help at the top of my lungs, </a:t>
            </a:r>
            <a:r>
              <a:rPr lang="en-US" altLang="zh-CN" sz="3200" i="1" dirty="0" smtClean="0">
                <a:solidFill>
                  <a:srgbClr val="9900CC"/>
                </a:solidFill>
              </a:rPr>
              <a:t>hoping someone could hear me and send rescue to us.  ( </a:t>
            </a:r>
            <a:r>
              <a:rPr lang="zh-CN" altLang="en-US" sz="3200" i="1" dirty="0" smtClean="0">
                <a:solidFill>
                  <a:srgbClr val="9900CC"/>
                </a:solidFill>
              </a:rPr>
              <a:t>高声呼救） </a:t>
            </a:r>
            <a:endParaRPr lang="en-US" altLang="zh-CN" sz="3200" i="1" dirty="0" smtClean="0">
              <a:solidFill>
                <a:srgbClr val="9900CC"/>
              </a:solidFill>
            </a:endParaRPr>
          </a:p>
          <a:p>
            <a:pPr marL="514350" indent="-514350" algn="just">
              <a:buAutoNum type="arabicPeriod"/>
            </a:pPr>
            <a:r>
              <a:rPr lang="en-US" altLang="zh-CN" sz="3200" i="1" dirty="0">
                <a:solidFill>
                  <a:srgbClr val="9900CC"/>
                </a:solidFill>
              </a:rPr>
              <a:t> </a:t>
            </a:r>
            <a:r>
              <a:rPr lang="en-US" altLang="zh-CN" sz="3200" i="1" dirty="0" smtClean="0">
                <a:solidFill>
                  <a:srgbClr val="9900CC"/>
                </a:solidFill>
              </a:rPr>
              <a:t>Seeing David cross the finish line, </a:t>
            </a:r>
            <a:r>
              <a:rPr lang="en-US" altLang="zh-CN" sz="3200" i="1" dirty="0" smtClean="0">
                <a:solidFill>
                  <a:srgbClr val="FF0000"/>
                </a:solidFill>
              </a:rPr>
              <a:t>all the audience cheered up and applauded enthusiastically </a:t>
            </a:r>
            <a:r>
              <a:rPr lang="en-US" altLang="zh-CN" sz="3200" i="1" dirty="0" smtClean="0">
                <a:solidFill>
                  <a:srgbClr val="9900CC"/>
                </a:solidFill>
              </a:rPr>
              <a:t>, moved by David unique perseverance and courage.  ( </a:t>
            </a:r>
            <a:r>
              <a:rPr lang="zh-CN" altLang="en-US" sz="3200" i="1" dirty="0" smtClean="0">
                <a:solidFill>
                  <a:srgbClr val="9900CC"/>
                </a:solidFill>
              </a:rPr>
              <a:t>喝彩） </a:t>
            </a:r>
            <a:endParaRPr lang="en-US" altLang="zh-CN" sz="3200" i="1"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452" y="0"/>
            <a:ext cx="12026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744463"/>
            <a:ext cx="12192000" cy="5509200"/>
          </a:xfrm>
          <a:prstGeom prst="rect">
            <a:avLst/>
          </a:prstGeom>
          <a:solidFill>
            <a:schemeClr val="bg1"/>
          </a:solidFill>
        </p:spPr>
        <p:txBody>
          <a:bodyPr wrap="square">
            <a:spAutoFit/>
          </a:bodyPr>
          <a:lstStyle/>
          <a:p>
            <a:pPr algn="just"/>
            <a:r>
              <a:rPr lang="zh-CN" altLang="en-US" sz="3200" dirty="0" smtClean="0">
                <a:solidFill>
                  <a:srgbClr val="0000FF"/>
                </a:solidFill>
              </a:rPr>
              <a:t>友谊素材</a:t>
            </a:r>
            <a:endParaRPr lang="en-US" altLang="zh-CN" sz="3200" b="1" dirty="0" smtClean="0">
              <a:solidFill>
                <a:srgbClr val="FF0000"/>
              </a:solidFill>
            </a:endParaRPr>
          </a:p>
          <a:p>
            <a:pPr marL="514350" indent="-514350" algn="just">
              <a:buAutoNum type="arabicPeriod"/>
            </a:pPr>
            <a:r>
              <a:rPr lang="en-US" altLang="zh-CN" sz="3200" i="1" dirty="0">
                <a:solidFill>
                  <a:srgbClr val="9900CC"/>
                </a:solidFill>
              </a:rPr>
              <a:t>Ice between Devon and </a:t>
            </a:r>
            <a:r>
              <a:rPr lang="en-US" altLang="zh-CN" sz="3200" i="1" dirty="0" err="1">
                <a:solidFill>
                  <a:srgbClr val="9900CC"/>
                </a:solidFill>
              </a:rPr>
              <a:t>Kapil</a:t>
            </a:r>
            <a:r>
              <a:rPr lang="en-US" altLang="zh-CN" sz="3200" i="1" dirty="0">
                <a:solidFill>
                  <a:srgbClr val="9900CC"/>
                </a:solidFill>
              </a:rPr>
              <a:t> melting, </a:t>
            </a:r>
            <a:r>
              <a:rPr lang="en-US" altLang="zh-CN" sz="3200" b="1" dirty="0">
                <a:solidFill>
                  <a:srgbClr val="FF0000"/>
                </a:solidFill>
              </a:rPr>
              <a:t>Devon embarked on a new journey</a:t>
            </a:r>
            <a:r>
              <a:rPr lang="en-US" altLang="zh-CN" sz="3200" b="1" i="1" dirty="0">
                <a:solidFill>
                  <a:srgbClr val="FF0000"/>
                </a:solidFill>
              </a:rPr>
              <a:t> </a:t>
            </a:r>
            <a:r>
              <a:rPr lang="en-US" altLang="zh-CN" sz="3200" i="1" dirty="0">
                <a:solidFill>
                  <a:srgbClr val="9900CC"/>
                </a:solidFill>
              </a:rPr>
              <a:t>of making messes with </a:t>
            </a:r>
            <a:r>
              <a:rPr lang="en-US" altLang="zh-CN" sz="3200" i="1" dirty="0" err="1">
                <a:solidFill>
                  <a:srgbClr val="9900CC"/>
                </a:solidFill>
              </a:rPr>
              <a:t>Kapil</a:t>
            </a:r>
            <a:r>
              <a:rPr lang="en-US" altLang="zh-CN" sz="3200" i="1" dirty="0">
                <a:solidFill>
                  <a:srgbClr val="9900CC"/>
                </a:solidFill>
              </a:rPr>
              <a:t> </a:t>
            </a:r>
            <a:r>
              <a:rPr lang="en-US" altLang="zh-CN" sz="3200" i="1" dirty="0"/>
              <a:t>and</a:t>
            </a:r>
            <a:r>
              <a:rPr lang="en-US" altLang="zh-CN" sz="3200" i="1" dirty="0">
                <a:solidFill>
                  <a:srgbClr val="9900CC"/>
                </a:solidFill>
              </a:rPr>
              <a:t> </a:t>
            </a:r>
            <a:r>
              <a:rPr lang="en-US" altLang="zh-CN" sz="3200" b="1" dirty="0">
                <a:solidFill>
                  <a:srgbClr val="FF0000"/>
                </a:solidFill>
              </a:rPr>
              <a:t>a “spicy” friendship began to bloom</a:t>
            </a:r>
            <a:r>
              <a:rPr lang="en-US" altLang="zh-CN" sz="3200" b="1" dirty="0" smtClean="0">
                <a:solidFill>
                  <a:srgbClr val="FF0000"/>
                </a:solidFill>
              </a:rPr>
              <a:t>.</a:t>
            </a:r>
            <a:endParaRPr lang="en-US" altLang="zh-CN" sz="3200" b="1" dirty="0" smtClean="0">
              <a:solidFill>
                <a:srgbClr val="FF0000"/>
              </a:solidFill>
            </a:endParaRPr>
          </a:p>
          <a:p>
            <a:pPr marL="514350" indent="-514350" algn="just">
              <a:buAutoNum type="arabicPeriod"/>
            </a:pPr>
            <a:r>
              <a:rPr lang="en-US" altLang="zh-CN" sz="3200" i="1" dirty="0" smtClean="0">
                <a:solidFill>
                  <a:srgbClr val="0000FF"/>
                </a:solidFill>
              </a:rPr>
              <a:t> </a:t>
            </a:r>
            <a:r>
              <a:rPr lang="en-US" altLang="zh-CN" sz="3200" i="1" dirty="0">
                <a:solidFill>
                  <a:srgbClr val="9900CC"/>
                </a:solidFill>
              </a:rPr>
              <a:t>With each attempt at Indian cuisine, </a:t>
            </a:r>
            <a:r>
              <a:rPr lang="en-US" altLang="zh-CN" sz="3200" b="1" i="1" dirty="0">
                <a:solidFill>
                  <a:srgbClr val="C00000"/>
                </a:solidFill>
              </a:rPr>
              <a:t>their friendship</a:t>
            </a:r>
            <a:r>
              <a:rPr lang="en-US" altLang="zh-CN" sz="3200" b="1" i="1" dirty="0">
                <a:solidFill>
                  <a:srgbClr val="9900CC"/>
                </a:solidFill>
              </a:rPr>
              <a:t> </a:t>
            </a:r>
            <a:r>
              <a:rPr lang="en-US" altLang="zh-CN" sz="3200" i="1" dirty="0">
                <a:solidFill>
                  <a:srgbClr val="0000FF"/>
                </a:solidFill>
              </a:rPr>
              <a:t>bonded by a </a:t>
            </a:r>
            <a:r>
              <a:rPr lang="en-US" altLang="zh-CN" sz="3200" i="1" dirty="0" err="1">
                <a:solidFill>
                  <a:srgbClr val="0000FF"/>
                </a:solidFill>
              </a:rPr>
              <a:t>papadum</a:t>
            </a:r>
            <a:r>
              <a:rPr lang="en-US" altLang="zh-CN" sz="3200" i="1" dirty="0">
                <a:solidFill>
                  <a:srgbClr val="0000FF"/>
                </a:solidFill>
              </a:rPr>
              <a:t> </a:t>
            </a:r>
            <a:r>
              <a:rPr lang="en-US" altLang="zh-CN" sz="3200" b="1" dirty="0">
                <a:solidFill>
                  <a:srgbClr val="C00000"/>
                </a:solidFill>
              </a:rPr>
              <a:t>grew increasingly strong and close/ intimate. </a:t>
            </a:r>
            <a:endParaRPr lang="en-US" altLang="zh-CN" sz="3200" b="1" dirty="0" smtClean="0">
              <a:solidFill>
                <a:srgbClr val="C00000"/>
              </a:solidFill>
            </a:endParaRPr>
          </a:p>
          <a:p>
            <a:pPr marL="514350" indent="-514350" algn="just">
              <a:buAutoNum type="arabicPeriod"/>
            </a:pPr>
            <a:r>
              <a:rPr lang="en-US" altLang="zh-CN" sz="3200" b="1" dirty="0" smtClean="0">
                <a:solidFill>
                  <a:srgbClr val="FF0000"/>
                </a:solidFill>
              </a:rPr>
              <a:t>A </a:t>
            </a:r>
            <a:r>
              <a:rPr lang="en-US" altLang="zh-CN" sz="3200" b="1" dirty="0">
                <a:solidFill>
                  <a:srgbClr val="FF0000"/>
                </a:solidFill>
              </a:rPr>
              <a:t>seed of a beautiful friendship was </a:t>
            </a:r>
            <a:r>
              <a:rPr lang="en-US" altLang="zh-CN" sz="3200" b="1" dirty="0" smtClean="0">
                <a:solidFill>
                  <a:srgbClr val="FF0000"/>
                </a:solidFill>
              </a:rPr>
              <a:t>sown unknowingly </a:t>
            </a:r>
            <a:r>
              <a:rPr lang="en-US" altLang="zh-CN" sz="3200" b="1" dirty="0">
                <a:solidFill>
                  <a:srgbClr val="FF0000"/>
                </a:solidFill>
              </a:rPr>
              <a:t>in our hearts </a:t>
            </a:r>
            <a:r>
              <a:rPr lang="en-US" altLang="zh-CN" sz="3200" i="1" dirty="0">
                <a:solidFill>
                  <a:srgbClr val="9900CC"/>
                </a:solidFill>
              </a:rPr>
              <a:t>despite our distinct differences in hobbies</a:t>
            </a:r>
            <a:r>
              <a:rPr lang="en-US" altLang="zh-CN" sz="3200" i="1" dirty="0" smtClean="0">
                <a:solidFill>
                  <a:srgbClr val="9900CC"/>
                </a:solidFill>
              </a:rPr>
              <a:t>.</a:t>
            </a:r>
            <a:endParaRPr lang="en-US" altLang="zh-CN" sz="3200" i="1" dirty="0" smtClean="0">
              <a:solidFill>
                <a:srgbClr val="9900CC"/>
              </a:solidFill>
            </a:endParaRPr>
          </a:p>
          <a:p>
            <a:pPr marL="514350" indent="-514350" algn="just">
              <a:buAutoNum type="arabicPeriod"/>
            </a:pPr>
            <a:r>
              <a:rPr lang="en-US" altLang="zh-CN" sz="3200" i="1" dirty="0" smtClean="0">
                <a:solidFill>
                  <a:srgbClr val="9900CC"/>
                </a:solidFill>
              </a:rPr>
              <a:t> In the kitchen filled with steam and spice, </a:t>
            </a:r>
            <a:r>
              <a:rPr lang="en-US" altLang="zh-CN" sz="3200" b="1" dirty="0" smtClean="0">
                <a:solidFill>
                  <a:srgbClr val="FF0000"/>
                </a:solidFill>
              </a:rPr>
              <a:t>the aroma of Indian food </a:t>
            </a:r>
            <a:r>
              <a:rPr lang="en-US" altLang="zh-CN" sz="3200" i="1" dirty="0" smtClean="0">
                <a:solidFill>
                  <a:srgbClr val="9900CC"/>
                </a:solidFill>
              </a:rPr>
              <a:t>cooked by </a:t>
            </a:r>
            <a:r>
              <a:rPr lang="en-US" altLang="zh-CN" sz="3200" i="1" dirty="0" err="1" smtClean="0">
                <a:solidFill>
                  <a:srgbClr val="9900CC"/>
                </a:solidFill>
              </a:rPr>
              <a:t>Kapil</a:t>
            </a:r>
            <a:r>
              <a:rPr lang="en-US" altLang="zh-CN" sz="3200" i="1" dirty="0">
                <a:solidFill>
                  <a:srgbClr val="9900CC"/>
                </a:solidFill>
              </a:rPr>
              <a:t> </a:t>
            </a:r>
            <a:r>
              <a:rPr lang="en-US" altLang="zh-CN" sz="3200" b="1" dirty="0" smtClean="0">
                <a:solidFill>
                  <a:srgbClr val="FF0000"/>
                </a:solidFill>
              </a:rPr>
              <a:t>was like an invisible hand, </a:t>
            </a:r>
            <a:r>
              <a:rPr lang="en-US" altLang="zh-CN" sz="3200" i="1" dirty="0" smtClean="0">
                <a:solidFill>
                  <a:srgbClr val="9900CC"/>
                </a:solidFill>
              </a:rPr>
              <a:t>slowly beginning to knock on the door of friendship in Devon’s heart. </a:t>
            </a:r>
            <a:endParaRPr lang="en-US" altLang="zh-CN" sz="3200" i="1" dirty="0">
              <a:solidFill>
                <a:srgbClr val="99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6414572"/>
          </a:xfrm>
          <a:prstGeom prst="rect">
            <a:avLst/>
          </a:prstGeom>
          <a:noFill/>
        </p:spPr>
        <p:txBody>
          <a:bodyPr wrap="square" lIns="91292" tIns="45718" rIns="91292" bIns="45718">
            <a:spAutoFit/>
          </a:bodyPr>
          <a:lstStyle/>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When Devon's sister, Lil, went off to college, Devon's stomach felt all twisty. Then Mom said that Kapil, a high-school student from India, would be staying in their house and living in Lil's room, for they were the host family. The piece of news made Devon's stomach feel worse, as he missed his sister so much. "What if I can't understand him?" Devon asked. "He speaks English well," Mom said.</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On Kapil's first day, he exchanged some small talk with Devon before disappearing into his new room. Lil's room, Devon reminded himself. As days went on, Kapil started spending more time in the rest of the house. He was in the kitchen a lot, whose cooking always filled the air with steam and spice that made Devon's eyes water. "Smells wonderful!" Mom exclaimed. When Lil called a few days later, Devon told her about Kapil's cooking, "Lucky! I love Indian food!" Lil said. "But it seems too spicy for me," replied Devon.</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One day, Mom had to work late. "Kapil will stay with you until I get home," she </a:t>
            </a:r>
            <a:r>
              <a:rPr kumimoji="0" lang="en-US" altLang="zh-CN" sz="2500" i="0" u="none" strike="noStrike" kern="100" cap="none" spc="0" normalizeH="0" baseline="0" noProof="0" dirty="0" err="1">
                <a:ln>
                  <a:noFill/>
                </a:ln>
                <a:effectLst/>
                <a:uLnTx/>
                <a:uFillTx/>
                <a:latin typeface="Tahoma" panose="020B0604030504040204" pitchFamily="34" charset="0"/>
                <a:ea typeface="Tahoma" panose="020B0604030504040204" pitchFamily="34" charset="0"/>
                <a:cs typeface="Tahoma" panose="020B0604030504040204" pitchFamily="34" charset="0"/>
              </a:rPr>
              <a:t>explained.Devon's</a:t>
            </a:r>
            <a:r>
              <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 stomach twisted. Lil had always stayed with him when Mom had to work late.</a:t>
            </a:r>
            <a:endParaRPr kumimoji="0" lang="en-US" altLang="zh-CN" sz="2500" i="0" u="none" strike="noStrike" kern="1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1" fontAlgn="auto" latinLnBrk="0" hangingPunct="1">
              <a:lnSpc>
                <a:spcPts val="2900"/>
              </a:lnSpc>
              <a:spcBef>
                <a:spcPct val="0"/>
              </a:spcBef>
              <a:spcAft>
                <a:spcPct val="0"/>
              </a:spcAft>
              <a:buClrTx/>
              <a:buSzTx/>
              <a:buFontTx/>
              <a:buNone/>
              <a:defRPr/>
            </a:pPr>
            <a:endParaRPr kumimoji="0" lang="zh-CN" altLang="zh-CN" sz="2500" b="1" i="0" u="none" strike="noStrike" kern="1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5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488197"/>
            <a:ext cx="12192000" cy="6269405"/>
          </a:xfrm>
          <a:prstGeom prst="rect">
            <a:avLst/>
          </a:prstGeom>
          <a:noFill/>
        </p:spPr>
        <p:txBody>
          <a:bodyPr wrap="square" lIns="91292" tIns="45718" rIns="91292" bIns="45718">
            <a:spAutoFit/>
          </a:bodyPr>
          <a:lstStyle/>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When Devon got home from school, Kapil greeted him at the door. "Would you like à snack?" Kapil asked. Devon shrugged. Lil and he used to cook together after school, which they called "making messes." Kapil opened the refrigerator. "How about a yogurt?" "I had one at breakfast," responded Devon in a cold voice. Kapil opened a cupboard and smiled. "Wait here." He returned with a package. "I '</a:t>
            </a:r>
            <a:r>
              <a:rPr kumimoji="0" lang="en-US" altLang="zh-CN" sz="2800" i="0" u="none" strike="noStrike" kern="1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a:t>
            </a: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cook an Indian snack," he announced. Kapil pulled out a round, thin cracker the size of a small Frisbee, poured oil into a pan and fried the cracker. Then the kitchen was filled with spicy smells. After a while, Kapil handed Devon a plate with the sizzling pancake on it. “Papadum(</a:t>
            </a:r>
            <a:r>
              <a:rPr kumimoji="0" lang="zh-CN" altLang="en-US"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印度薄饼</a:t>
            </a: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he said. “Made from bean flour.”</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endParaRPr lang="en-US" altLang="zh-CN" sz="28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Para1: Devon's stomach twisted again.</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r>
              <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Para2: Looking at the empty plate, Devon said to Kapil, "Let's make messes!"</a:t>
            </a:r>
            <a:endParaRPr kumimoji="0" lang="en-US" altLang="zh-CN" sz="2800"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defTabSz="914400" rtl="0" eaLnBrk="0" fontAlgn="base" latinLnBrk="0" hangingPunct="0">
              <a:lnSpc>
                <a:spcPct val="90000"/>
              </a:lnSpc>
              <a:spcBef>
                <a:spcPct val="0"/>
              </a:spcBef>
              <a:spcAft>
                <a:spcPct val="0"/>
              </a:spcAft>
              <a:buClrTx/>
              <a:buSzTx/>
              <a:buFontTx/>
              <a:buNone/>
              <a:defRPr/>
            </a:pPr>
            <a:endParaRPr kumimoji="0" lang="en-US" altLang="zh-CN" sz="2600" b="1" i="0" u="none" strike="noStrike" kern="1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charset="0"/>
                <a:cs typeface="Times New Roman" panose="02020603050405020304" charset="0"/>
                <a:sym typeface="+mn-ea"/>
              </a:rPr>
              <a:t>Read for elements</a:t>
            </a:r>
            <a:endParaRPr lang="zh-CN" altLang="en-US" sz="2800" dirty="0">
              <a:solidFill>
                <a:srgbClr val="CC00CC"/>
              </a:solidFill>
            </a:endParaRPr>
          </a:p>
        </p:txBody>
      </p:sp>
      <p:sp>
        <p:nvSpPr>
          <p:cNvPr id="5" name="文本框 4"/>
          <p:cNvSpPr txBox="1"/>
          <p:nvPr/>
        </p:nvSpPr>
        <p:spPr>
          <a:xfrm>
            <a:off x="20823" y="1507191"/>
            <a:ext cx="12032974" cy="4168052"/>
          </a:xfrm>
          <a:prstGeom prst="rect">
            <a:avLst/>
          </a:prstGeom>
          <a:solidFill>
            <a:schemeClr val="bg1"/>
          </a:solidFill>
        </p:spPr>
        <p:txBody>
          <a:bodyPr wrap="square" rtlCol="0">
            <a:noAutofit/>
          </a:bodyPr>
          <a:lstStyle/>
          <a:p>
            <a:pPr marL="514350" indent="-514350">
              <a:buFontTx/>
              <a:buAutoNum type="arabicPeriod"/>
            </a:pPr>
            <a:r>
              <a:rPr lang="en-US" altLang="zh-CN" sz="3600" b="1" dirty="0">
                <a:solidFill>
                  <a:srgbClr val="FF0000"/>
                </a:solidFill>
                <a:latin typeface="Times New Roman" panose="02020603050405020304" charset="0"/>
                <a:cs typeface="Times New Roman" panose="02020603050405020304" charset="0"/>
              </a:rPr>
              <a:t>characters</a:t>
            </a:r>
            <a:r>
              <a:rPr lang="zh-CN" altLang="en-US" sz="3600" b="1" dirty="0">
                <a:solidFill>
                  <a:srgbClr val="FF0000"/>
                </a:solidFill>
                <a:latin typeface="Times New Roman" panose="02020603050405020304" charset="0"/>
                <a:cs typeface="Times New Roman" panose="02020603050405020304" charset="0"/>
              </a:rPr>
              <a:t>：</a:t>
            </a:r>
            <a:r>
              <a:rPr lang="en-US" altLang="zh-CN" sz="3600" dirty="0">
                <a:solidFill>
                  <a:srgbClr val="0000FF"/>
                </a:solidFill>
                <a:latin typeface="Times New Roman" panose="02020603050405020304" charset="0"/>
                <a:cs typeface="Times New Roman" panose="02020603050405020304" charset="0"/>
              </a:rPr>
              <a:t>Major roles   Devon   Kapil</a:t>
            </a:r>
            <a:endParaRPr lang="en-US" altLang="zh-CN" sz="3600" dirty="0">
              <a:solidFill>
                <a:srgbClr val="0000FF"/>
              </a:solidFill>
              <a:latin typeface="Times New Roman" panose="02020603050405020304" charset="0"/>
              <a:cs typeface="Times New Roman" panose="02020603050405020304" charset="0"/>
            </a:endParaRPr>
          </a:p>
          <a:p>
            <a:r>
              <a:rPr lang="en-US" altLang="zh-CN" sz="3600" dirty="0">
                <a:solidFill>
                  <a:srgbClr val="0000FF"/>
                </a:solidFill>
                <a:latin typeface="Times New Roman" panose="02020603050405020304" charset="0"/>
                <a:cs typeface="Times New Roman" panose="02020603050405020304" charset="0"/>
              </a:rPr>
              <a:t>                          Minor roles: Devon’s sister Lil  &amp; their mother</a:t>
            </a:r>
            <a:endParaRPr lang="en-US" altLang="zh-CN" sz="3600" dirty="0">
              <a:solidFill>
                <a:srgbClr val="0000FF"/>
              </a:solidFill>
              <a:latin typeface="Times New Roman" panose="02020603050405020304" charset="0"/>
              <a:cs typeface="Times New Roman" panose="02020603050405020304" charset="0"/>
            </a:endParaRPr>
          </a:p>
          <a:p>
            <a:r>
              <a:rPr lang="en-US" altLang="zh-CN" sz="3600" b="1" dirty="0">
                <a:solidFill>
                  <a:srgbClr val="FF0000"/>
                </a:solidFill>
                <a:latin typeface="Times New Roman" panose="02020603050405020304" charset="0"/>
                <a:cs typeface="Times New Roman" panose="02020603050405020304" charset="0"/>
              </a:rPr>
              <a:t>2.  narrative perspective: </a:t>
            </a:r>
            <a:r>
              <a:rPr lang="zh-CN" altLang="en-US" sz="3600" dirty="0">
                <a:latin typeface="Times New Roman" panose="02020603050405020304" charset="0"/>
                <a:cs typeface="Times New Roman" panose="02020603050405020304" charset="0"/>
              </a:rPr>
              <a:t>   </a:t>
            </a:r>
            <a:r>
              <a:rPr lang="en-US" altLang="zh-CN" sz="3600" dirty="0">
                <a:latin typeface="Times New Roman" panose="02020603050405020304" charset="0"/>
                <a:cs typeface="Times New Roman" panose="02020603050405020304" charset="0"/>
              </a:rPr>
              <a:t>third-person    </a:t>
            </a:r>
            <a:r>
              <a:rPr lang="en-US" altLang="zh-CN" sz="3600" dirty="0">
                <a:solidFill>
                  <a:srgbClr val="0000FF"/>
                </a:solidFill>
                <a:latin typeface="Times New Roman" panose="02020603050405020304" charset="0"/>
                <a:cs typeface="Times New Roman" panose="02020603050405020304" charset="0"/>
              </a:rPr>
              <a:t>( Devon Kapil  ) </a:t>
            </a:r>
            <a:r>
              <a:rPr lang="en-US" altLang="zh-CN" sz="3600" dirty="0">
                <a:latin typeface="Times New Roman" panose="02020603050405020304" charset="0"/>
                <a:cs typeface="Times New Roman" panose="02020603050405020304" charset="0"/>
              </a:rPr>
              <a:t>   </a:t>
            </a:r>
            <a:endParaRPr lang="en-US" altLang="zh-CN" sz="3600" dirty="0">
              <a:latin typeface="Times New Roman" panose="02020603050405020304" charset="0"/>
              <a:cs typeface="Times New Roman" panose="02020603050405020304" charset="0"/>
            </a:endParaRPr>
          </a:p>
          <a:p>
            <a:pPr marL="742950" indent="-742950">
              <a:buAutoNum type="arabicPeriod" startAt="3"/>
            </a:pPr>
            <a:r>
              <a:rPr lang="en-US" altLang="zh-CN" sz="3600" b="1" dirty="0">
                <a:solidFill>
                  <a:srgbClr val="FF0000"/>
                </a:solidFill>
                <a:latin typeface="Times New Roman" panose="02020603050405020304" charset="0"/>
                <a:cs typeface="Times New Roman" panose="02020603050405020304" charset="0"/>
              </a:rPr>
              <a:t>time</a:t>
            </a:r>
            <a:r>
              <a:rPr lang="zh-CN" altLang="en-US" sz="3600" b="1" dirty="0">
                <a:solidFill>
                  <a:srgbClr val="FF0000"/>
                </a:solidFill>
                <a:latin typeface="Times New Roman" panose="02020603050405020304" charset="0"/>
                <a:cs typeface="Times New Roman" panose="02020603050405020304" charset="0"/>
              </a:rPr>
              <a:t>： </a:t>
            </a:r>
            <a:r>
              <a:rPr lang="en-US" altLang="zh-CN" sz="3600" b="1" dirty="0">
                <a:solidFill>
                  <a:srgbClr val="212121"/>
                </a:solidFill>
                <a:latin typeface="Times New Roman" panose="02020603050405020304" charset="0"/>
                <a:cs typeface="Times New Roman" panose="02020603050405020304" charset="0"/>
              </a:rPr>
              <a:t>before / during / after the cooking competition </a:t>
            </a:r>
            <a:endParaRPr lang="en-US" altLang="zh-CN" sz="3600" b="1" dirty="0">
              <a:solidFill>
                <a:srgbClr val="212121"/>
              </a:solidFill>
              <a:latin typeface="Times New Roman" panose="02020603050405020304" charset="0"/>
              <a:cs typeface="Times New Roman" panose="02020603050405020304" charset="0"/>
            </a:endParaRPr>
          </a:p>
          <a:p>
            <a:pPr marL="742950" indent="-742950">
              <a:buAutoNum type="arabicPeriod" startAt="3"/>
            </a:pPr>
            <a:r>
              <a:rPr lang="en-US" altLang="zh-CN" sz="3600" b="1" dirty="0">
                <a:solidFill>
                  <a:srgbClr val="FF0000"/>
                </a:solidFill>
                <a:latin typeface="Times New Roman" panose="02020603050405020304" charset="0"/>
                <a:cs typeface="Times New Roman" panose="02020603050405020304" charset="0"/>
              </a:rPr>
              <a:t>place</a:t>
            </a:r>
            <a:r>
              <a:rPr lang="zh-CN" altLang="en-US" sz="3600" b="1" dirty="0">
                <a:solidFill>
                  <a:srgbClr val="0000FF"/>
                </a:solidFill>
                <a:latin typeface="Times New Roman" panose="02020603050405020304" charset="0"/>
                <a:cs typeface="Times New Roman" panose="02020603050405020304" charset="0"/>
              </a:rPr>
              <a:t>：</a:t>
            </a:r>
            <a:r>
              <a:rPr lang="en-US" altLang="zh-CN" sz="3600" dirty="0">
                <a:solidFill>
                  <a:srgbClr val="0000FF"/>
                </a:solidFill>
              </a:rPr>
              <a:t>  in the kitchen at Devon’s house; </a:t>
            </a:r>
            <a:endParaRPr lang="en-US" altLang="zh-CN" sz="3600" dirty="0">
              <a:solidFill>
                <a:srgbClr val="0000FF"/>
              </a:solidFill>
            </a:endParaRPr>
          </a:p>
          <a:p>
            <a:pPr marL="742950" indent="-742950">
              <a:buAutoNum type="arabicPeriod" startAt="5"/>
            </a:pPr>
            <a:r>
              <a:rPr lang="en-US" altLang="zh-CN" sz="3600" dirty="0">
                <a:solidFill>
                  <a:srgbClr val="7030A0"/>
                </a:solidFill>
              </a:rPr>
              <a:t>Event :  An Indian high-school student “occupied” </a:t>
            </a:r>
            <a:endParaRPr lang="en-US" altLang="zh-CN" sz="3600" dirty="0">
              <a:solidFill>
                <a:srgbClr val="7030A0"/>
              </a:solidFill>
            </a:endParaRPr>
          </a:p>
          <a:p>
            <a:r>
              <a:rPr lang="en-US" altLang="zh-CN" sz="3600" dirty="0">
                <a:solidFill>
                  <a:srgbClr val="7030A0"/>
                </a:solidFill>
              </a:rPr>
              <a:t>                  Devon’s sister Lil’s room.</a:t>
            </a:r>
            <a:endParaRPr lang="en-US" altLang="zh-CN" sz="3600" dirty="0">
              <a:solidFill>
                <a:srgbClr val="7030A0"/>
              </a:solidFill>
            </a:endParaRPr>
          </a:p>
          <a:p>
            <a:r>
              <a:rPr lang="en-US" altLang="zh-CN" sz="3600" dirty="0">
                <a:solidFill>
                  <a:srgbClr val="7030A0"/>
                </a:solidFill>
              </a:rPr>
              <a:t>    </a:t>
            </a:r>
            <a:endParaRPr lang="zh-CN" altLang="en-US" sz="3600" b="1" dirty="0">
              <a:solidFill>
                <a:srgbClr val="CC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19"/>
          <p:cNvSpPr/>
          <p:nvPr/>
        </p:nvSpPr>
        <p:spPr>
          <a:xfrm>
            <a:off x="100336" y="1196334"/>
            <a:ext cx="2036577" cy="742951"/>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Analyze</a:t>
            </a:r>
            <a:r>
              <a:rPr kumimoji="0" lang="en-US" altLang="en-US" sz="2800" b="1" i="0" u="none" strike="noStrike" kern="0" cap="none" spc="0" normalizeH="0" baseline="0" noProof="0" dirty="0">
                <a:ln>
                  <a:noFill/>
                </a:ln>
                <a:solidFill>
                  <a:prstClr val="white"/>
                </a:solidFill>
                <a:effectLst/>
                <a:uLnTx/>
                <a:uFillTx/>
                <a:latin typeface="Times New Roman" panose="02020603050405020304" charset="0"/>
                <a:ea typeface="微软雅黑" panose="020B0503020204020204" pitchFamily="34" charset="-122"/>
                <a:cs typeface="Times New Roman" panose="02020603050405020304" charset="0"/>
                <a:sym typeface="+mn-ea"/>
              </a:rPr>
              <a:t> </a:t>
            </a:r>
            <a:r>
              <a:rPr kumimoji="0" lang="en-US" altLang="zh-CN"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rPr>
              <a:t>conflicts</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11" name="矩形 19"/>
          <p:cNvSpPr/>
          <p:nvPr/>
        </p:nvSpPr>
        <p:spPr>
          <a:xfrm>
            <a:off x="447261" y="128493"/>
            <a:ext cx="11579087"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Conflict 1:  Devon’s sister Lil went to college and Devon missed her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25" name="矩形 19"/>
          <p:cNvSpPr/>
          <p:nvPr/>
        </p:nvSpPr>
        <p:spPr>
          <a:xfrm>
            <a:off x="20823" y="2802836"/>
            <a:ext cx="12171176" cy="1068108"/>
          </a:xfrm>
          <a:prstGeom prst="rect">
            <a:avLst/>
          </a:prstGeom>
          <a:solidFill>
            <a:schemeClr val="bg1"/>
          </a:solidFill>
          <a:ln w="12700" cap="flat" cmpd="sng" algn="ctr">
            <a:noFill/>
            <a:prstDash val="solid"/>
            <a:miter lim="800000"/>
          </a:ln>
          <a:effectLst/>
        </p:spPr>
        <p:txBody>
          <a:bodyPr lIns="75520" tIns="37760" rIns="75520" bIns="37760" rtlCol="0" anchor="ctr"/>
          <a:lstStyle/>
          <a:p>
            <a:pPr lvl="0">
              <a:defRPr/>
            </a:pP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Conflict 2:   Lil’s room was occupied by Kapil, an Indian high-school student. </a:t>
            </a:r>
            <a:endPar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sp>
        <p:nvSpPr>
          <p:cNvPr id="26" name="矩形 19"/>
          <p:cNvSpPr/>
          <p:nvPr/>
        </p:nvSpPr>
        <p:spPr>
          <a:xfrm>
            <a:off x="20823" y="4621520"/>
            <a:ext cx="12191999" cy="742951"/>
          </a:xfrm>
          <a:prstGeom prst="rect">
            <a:avLst/>
          </a:prstGeom>
          <a:solidFill>
            <a:schemeClr val="bg1"/>
          </a:solidFill>
          <a:ln w="12700" cap="flat" cmpd="sng" algn="ctr">
            <a:noFill/>
            <a:prstDash val="solid"/>
            <a:miter lim="800000"/>
          </a:ln>
          <a:effectLst/>
        </p:spPr>
        <p:txBody>
          <a:bodyPr lIns="75520" tIns="37760" rIns="75520" bIns="37760" rtlCol="0" anchor="ctr"/>
          <a:lstStyle/>
          <a:p>
            <a:pPr lvl="0">
              <a:defRPr/>
            </a:pPr>
            <a:r>
              <a:rPr lang="en-US" altLang="en-US" sz="2800" b="1" kern="0" dirty="0">
                <a:solidFill>
                  <a:srgbClr val="C00000"/>
                </a:solidFill>
                <a:latin typeface="Times New Roman" panose="02020603050405020304" charset="0"/>
                <a:ea typeface="微软雅黑" panose="020B0503020204020204" pitchFamily="34" charset="-122"/>
                <a:cs typeface="Times New Roman" panose="02020603050405020304" charset="0"/>
                <a:sym typeface="+mn-ea"/>
              </a:rPr>
              <a:t>solution :   Devon befriended Kapil by making messes in the kitchen just as Devon and Lil did before. </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charset="0"/>
              <a:ea typeface="微软雅黑" panose="020B0503020204020204" pitchFamily="34" charset="-122"/>
              <a:cs typeface="Times New Roman" panose="02020603050405020304" charset="0"/>
              <a:sym typeface="+mn-ea"/>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53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2531" y="6558"/>
            <a:ext cx="2381681" cy="612775"/>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5.story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charset="0"/>
              </a:rPr>
              <a:t>Beginning</a:t>
            </a:r>
            <a:endParaRPr lang="en-US" altLang="zh-CN" sz="3600" b="1" dirty="0">
              <a:solidFill>
                <a:srgbClr val="C00000"/>
              </a:solidFill>
              <a:latin typeface="Times New Roman" panose="02020603050405020304" charset="0"/>
            </a:endParaRPr>
          </a:p>
        </p:txBody>
      </p:sp>
      <p:sp>
        <p:nvSpPr>
          <p:cNvPr id="28" name="文本框 10"/>
          <p:cNvSpPr txBox="1">
            <a:spLocks noChangeArrowheads="1"/>
          </p:cNvSpPr>
          <p:nvPr>
            <p:custDataLst>
              <p:tags r:id="rId7"/>
            </p:custDataLst>
          </p:nvPr>
        </p:nvSpPr>
        <p:spPr bwMode="auto">
          <a:xfrm>
            <a:off x="6976316" y="154685"/>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Climax</a:t>
            </a:r>
            <a:endParaRPr lang="en-US" altLang="zh-CN" sz="3600" b="1" dirty="0">
              <a:solidFill>
                <a:srgbClr val="C00000"/>
              </a:solidFill>
              <a:latin typeface="Times New Roman" panose="02020603050405020304"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charset="0"/>
              </a:rPr>
              <a:t>Ending</a:t>
            </a:r>
            <a:endParaRPr lang="en-US" altLang="zh-CN" sz="3600" b="1" dirty="0">
              <a:solidFill>
                <a:srgbClr val="C00000"/>
              </a:solidFill>
              <a:latin typeface="Times New Roman" panose="02020603050405020304" charset="0"/>
            </a:endParaRPr>
          </a:p>
        </p:txBody>
      </p:sp>
      <p:sp>
        <p:nvSpPr>
          <p:cNvPr id="2" name="文本框 1"/>
          <p:cNvSpPr txBox="1"/>
          <p:nvPr/>
        </p:nvSpPr>
        <p:spPr>
          <a:xfrm>
            <a:off x="0" y="4600298"/>
            <a:ext cx="5868359" cy="830997"/>
          </a:xfrm>
          <a:prstGeom prst="rect">
            <a:avLst/>
          </a:prstGeom>
          <a:solidFill>
            <a:schemeClr val="bg1"/>
          </a:solidFill>
        </p:spPr>
        <p:txBody>
          <a:bodyPr wrap="square" rtlCol="0">
            <a:spAutoFit/>
          </a:bodyPr>
          <a:lstStyle/>
          <a:p>
            <a:r>
              <a:rPr lang="en-US" altLang="zh-CN" sz="2400" dirty="0"/>
              <a:t>Devon’s sister Lil went to college and Devon felt sad. </a:t>
            </a:r>
            <a:endParaRPr lang="en-US" altLang="zh-CN" sz="2400" dirty="0">
              <a:latin typeface="Times New Roman" panose="02020603050405020304" charset="0"/>
              <a:cs typeface="Times New Roman" panose="02020603050405020304" charset="0"/>
            </a:endParaRPr>
          </a:p>
        </p:txBody>
      </p:sp>
      <p:sp>
        <p:nvSpPr>
          <p:cNvPr id="3" name="文本框 2"/>
          <p:cNvSpPr txBox="1"/>
          <p:nvPr/>
        </p:nvSpPr>
        <p:spPr>
          <a:xfrm>
            <a:off x="13529" y="3365218"/>
            <a:ext cx="6962787" cy="830997"/>
          </a:xfrm>
          <a:prstGeom prst="rect">
            <a:avLst/>
          </a:prstGeom>
          <a:solidFill>
            <a:schemeClr val="bg1"/>
          </a:solidFill>
        </p:spPr>
        <p:txBody>
          <a:bodyPr wrap="square" rtlCol="0">
            <a:spAutoFit/>
          </a:bodyPr>
          <a:lstStyle/>
          <a:p>
            <a:r>
              <a:rPr lang="en-US" altLang="zh-CN" sz="2400" dirty="0"/>
              <a:t>Deven felt even sadder when told Kapil would live in his sister’s room. </a:t>
            </a:r>
            <a:endParaRPr lang="en-US" sz="2400" dirty="0">
              <a:latin typeface="Times New Roman" panose="02020603050405020304" charset="0"/>
              <a:cs typeface="Times New Roman" panose="02020603050405020304" charset="0"/>
            </a:endParaRPr>
          </a:p>
        </p:txBody>
      </p:sp>
      <p:sp>
        <p:nvSpPr>
          <p:cNvPr id="6" name="文本框 5"/>
          <p:cNvSpPr txBox="1"/>
          <p:nvPr/>
        </p:nvSpPr>
        <p:spPr>
          <a:xfrm>
            <a:off x="152677" y="2029873"/>
            <a:ext cx="7063132" cy="1118503"/>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Time going by, Kapil was in the kitchen a lot, whose cooking always filled the air with steam and spice that made Devon's eyes water. </a:t>
            </a:r>
            <a:endParaRPr lang="en-US" altLang="zh-CN" sz="2400" dirty="0">
              <a:latin typeface="Times New Roman" panose="02020603050405020304" charset="0"/>
              <a:cs typeface="Times New Roman" panose="02020603050405020304" charset="0"/>
              <a:sym typeface="+mn-ea"/>
            </a:endParaRPr>
          </a:p>
        </p:txBody>
      </p:sp>
      <p:sp>
        <p:nvSpPr>
          <p:cNvPr id="7" name="文本框 6"/>
          <p:cNvSpPr txBox="1"/>
          <p:nvPr/>
        </p:nvSpPr>
        <p:spPr>
          <a:xfrm>
            <a:off x="6927574" y="1063625"/>
            <a:ext cx="5287921" cy="954107"/>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rPr>
              <a:t>Para1: Devon's stomach twisted again.</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7026965" y="3154467"/>
            <a:ext cx="5142505" cy="1384995"/>
          </a:xfrm>
          <a:prstGeom prst="rect">
            <a:avLst/>
          </a:prstGeom>
          <a:solidFill>
            <a:schemeClr val="bg1"/>
          </a:solidFill>
        </p:spPr>
        <p:txBody>
          <a:bodyPr wrap="square" rtlCol="0" anchor="t">
            <a:spAutoFit/>
          </a:bodyPr>
          <a:lstStyle/>
          <a:p>
            <a:r>
              <a:rPr lang="en-US" altLang="zh-CN" sz="2800" kern="100" dirty="0">
                <a:solidFill>
                  <a:srgbClr val="0000FF"/>
                </a:solidFill>
                <a:latin typeface="Times New Roman Regular"/>
                <a:ea typeface="宋体" panose="02010600030101010101" pitchFamily="2" charset="-122"/>
                <a:cs typeface="Times New Roman" panose="02020603050405020304" charset="0"/>
              </a:rPr>
              <a:t>Para2: Looking at the empty plate, Devon said to Kapil, "Let's make messes!"</a:t>
            </a:r>
            <a:endParaRPr lang="en-US" altLang="zh-CN" sz="2800" kern="100" dirty="0">
              <a:solidFill>
                <a:srgbClr val="0000FF"/>
              </a:solidFill>
              <a:latin typeface="Times New Roman Regular"/>
              <a:ea typeface="宋体" panose="02010600030101010101" pitchFamily="2" charset="-122"/>
              <a:cs typeface="Times New Roman" panose="02020603050405020304" charset="0"/>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312636" y="416594"/>
            <a:ext cx="6614937" cy="1196685"/>
          </a:xfrm>
          <a:prstGeom prst="rect">
            <a:avLst/>
          </a:prstGeom>
          <a:solidFill>
            <a:schemeClr val="bg1"/>
          </a:solidFill>
        </p:spPr>
        <p:txBody>
          <a:bodyPr wrap="square" rtlCol="0" anchor="t">
            <a:noAutofit/>
          </a:bodyPr>
          <a:lstStyle/>
          <a:p>
            <a:r>
              <a:rPr lang="en-US" altLang="zh-CN" sz="2400" dirty="0">
                <a:latin typeface="Times New Roman" panose="02020603050405020304" charset="0"/>
                <a:cs typeface="Times New Roman" panose="02020603050405020304" charset="0"/>
                <a:sym typeface="+mn-ea"/>
              </a:rPr>
              <a:t>One day, Mom had to work late and Kapil would stay with Devon until she got home. </a:t>
            </a:r>
            <a:r>
              <a:rPr lang="en-US" altLang="zh-CN" sz="2400" dirty="0" err="1">
                <a:latin typeface="Times New Roman" panose="02020603050405020304" charset="0"/>
                <a:cs typeface="Times New Roman" panose="02020603050405020304" charset="0"/>
                <a:sym typeface="+mn-ea"/>
              </a:rPr>
              <a:t>Kapil</a:t>
            </a:r>
            <a:r>
              <a:rPr lang="en-US" altLang="zh-CN" sz="2400" dirty="0">
                <a:latin typeface="Times New Roman" panose="02020603050405020304" charset="0"/>
                <a:cs typeface="Times New Roman" panose="02020603050405020304" charset="0"/>
                <a:sym typeface="+mn-ea"/>
              </a:rPr>
              <a:t> cooked </a:t>
            </a:r>
            <a:r>
              <a:rPr lang="en-US" altLang="zh-CN" sz="2400" dirty="0" err="1">
                <a:latin typeface="Times New Roman" panose="02020603050405020304" charset="0"/>
                <a:cs typeface="Times New Roman" panose="02020603050405020304" charset="0"/>
                <a:sym typeface="+mn-ea"/>
              </a:rPr>
              <a:t>papadum</a:t>
            </a:r>
            <a:r>
              <a:rPr lang="en-US" altLang="zh-CN" sz="2400" dirty="0">
                <a:latin typeface="Times New Roman" panose="02020603050405020304" charset="0"/>
                <a:cs typeface="Times New Roman" panose="02020603050405020304" charset="0"/>
                <a:sym typeface="+mn-ea"/>
              </a:rPr>
              <a:t> for Devon.</a:t>
            </a:r>
            <a:endParaRPr lang="en-US" altLang="zh-CN" sz="2400" dirty="0">
              <a:latin typeface="Times New Roman" panose="02020603050405020304" charset="0"/>
              <a:cs typeface="Times New Roman" panose="02020603050405020304" charset="0"/>
              <a:sym typeface="+mn-ea"/>
            </a:endParaRPr>
          </a:p>
          <a:p>
            <a:endParaRPr lang="en-US" altLang="zh-CN" sz="2400" dirty="0">
              <a:latin typeface="Times New Roman" panose="02020603050405020304" charset="0"/>
              <a:cs typeface="Times New Roman" panose="02020603050405020304"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charset="0"/>
                <a:cs typeface="Times New Roman" panose="02020603050405020304"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8"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印度菜餐厅菜单封面上有米饭、咖喱鱼、蔬菜和肉饭的矢量框架。背景图片免费下载_海报banner/高清大图_千库网(图片编号622617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l" defTabSz="913765" rtl="0" eaLnBrk="1" fontAlgn="auto" latinLnBrk="0" hangingPunct="1">
                        <a:lnSpc>
                          <a:spcPts val="29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When Devon's sister, Lil, went off to college, Devon's stomach felt all twisty. </a:t>
                      </a: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Then Mom said that Kapil, a high-school student from India, would be staying in their house and living in Lil's room, for they were the host family. The piece of news made Devon's stomach feel worse,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as he missed his sister so much.</a:t>
                      </a:r>
                      <a:r>
                        <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"What if I can't understand him?" Devon asked. "He speaks English well," Mom said.</a:t>
                      </a:r>
                      <a:endPar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1. </a:t>
                      </a:r>
                      <a:r>
                        <a:rPr lang="en-US" altLang="zh-CN" sz="2800" b="0" dirty="0">
                          <a:solidFill>
                            <a:srgbClr val="CC00CC"/>
                          </a:solidFill>
                        </a:rPr>
                        <a:t> When Devon was enjoying  every bite of those traditional dishes from a faraway land, Devon’s stomach felt untwisted. </a:t>
                      </a:r>
                      <a:endParaRPr lang="en-US" altLang="zh-CN" sz="2800" b="0" dirty="0">
                        <a:solidFill>
                          <a:srgbClr val="FF0000"/>
                        </a:solidFill>
                      </a:endParaRPr>
                    </a:p>
                    <a:p>
                      <a:endParaRPr lang="en-US" altLang="zh-CN" sz="2800" b="0" dirty="0">
                        <a:solidFill>
                          <a:srgbClr val="0000FF"/>
                        </a:solidFill>
                      </a:endParaRPr>
                    </a:p>
                    <a:p>
                      <a:pPr marL="0" indent="0">
                        <a:buNone/>
                      </a:pPr>
                      <a:r>
                        <a:rPr lang="en-US" altLang="zh-CN" sz="2800" b="0" dirty="0">
                          <a:solidFill>
                            <a:srgbClr val="0000FF"/>
                          </a:solidFill>
                        </a:rPr>
                        <a:t>2. Devon asked with curiosity, “ Do you miss your family?”  Casting an understanding look at Devon, Kapil said he missed his family as much as Devon missed his sister.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印度菜餐厅菜单封面上有米饭、咖喱鱼、蔬菜和肉饭的矢量框架。背景图片免费下载_海报banner/高清大图_千库网(图片编号622617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769328"/>
          <a:ext cx="12192000" cy="5965618"/>
        </p:xfrm>
        <a:graphic>
          <a:graphicData uri="http://schemas.openxmlformats.org/drawingml/2006/table">
            <a:tbl>
              <a:tblPr firstRow="1" bandRow="1">
                <a:tableStyleId>{5C22544A-7EE6-4342-B048-85BDC9FD1C3A}</a:tableStyleId>
              </a:tblPr>
              <a:tblGrid>
                <a:gridCol w="6082748"/>
                <a:gridCol w="6109252"/>
              </a:tblGrid>
              <a:tr h="845417">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5120201">
                <a:tc>
                  <a:txBody>
                    <a:bodyPr/>
                    <a:lstStyle/>
                    <a:p>
                      <a:r>
                        <a:rPr lang="en-US" altLang="zh-CN" sz="2400" dirty="0">
                          <a:solidFill>
                            <a:schemeClr val="tx1"/>
                          </a:solidFill>
                        </a:rPr>
                        <a:t>On Kapil's first day, he exchanged some small talk with Devon before disappearing into his new room. Lil's room, Devon reminded himself. As days went on, Kapil started spending more time in the rest of the house.</a:t>
                      </a:r>
                      <a:r>
                        <a:rPr lang="en-US" altLang="zh-CN" sz="2400" dirty="0">
                          <a:solidFill>
                            <a:srgbClr val="0000FF"/>
                          </a:solidFill>
                        </a:rPr>
                        <a:t> He was in the kitchen a lot, whose cooking always filled the air with steam and spice that made Devon's eyes water. </a:t>
                      </a:r>
                      <a:r>
                        <a:rPr lang="en-US" altLang="zh-CN" sz="2400" dirty="0">
                          <a:solidFill>
                            <a:schemeClr val="tx1"/>
                          </a:solidFill>
                        </a:rPr>
                        <a:t>"Smells wonderful!" Mom exclaimed. When Lil called a few days later, Devon told her about Kapil's cooking, </a:t>
                      </a:r>
                      <a:r>
                        <a:rPr lang="en-US" altLang="zh-CN" sz="2400" dirty="0">
                          <a:solidFill>
                            <a:srgbClr val="FF0000"/>
                          </a:solidFill>
                        </a:rPr>
                        <a:t>"Lucky! I love Indian food!" Lil said. </a:t>
                      </a:r>
                      <a:r>
                        <a:rPr lang="en-US" altLang="zh-CN" sz="2400" dirty="0">
                          <a:solidFill>
                            <a:schemeClr val="tx1"/>
                          </a:solidFill>
                        </a:rPr>
                        <a:t>"But it seems too spicy for me," replied Devon.</a:t>
                      </a:r>
                      <a:endParaRPr lang="zh-CN" altLang="en-US" sz="2400" dirty="0">
                        <a:solidFill>
                          <a:schemeClr val="tx1"/>
                        </a:solidFill>
                      </a:endParaRPr>
                    </a:p>
                  </a:txBody>
                  <a:tcPr/>
                </a:tc>
                <a:tc>
                  <a:txBody>
                    <a:bodyPr/>
                    <a:lstStyle/>
                    <a:p>
                      <a:r>
                        <a:rPr lang="en-US" altLang="zh-CN" b="1" dirty="0">
                          <a:solidFill>
                            <a:srgbClr val="CC00CC"/>
                          </a:solidFill>
                        </a:rPr>
                        <a:t> </a:t>
                      </a:r>
                      <a:r>
                        <a:rPr lang="en-US" altLang="zh-CN" sz="2800" b="1" dirty="0">
                          <a:solidFill>
                            <a:srgbClr val="CC00CC"/>
                          </a:solidFill>
                        </a:rPr>
                        <a:t>3. </a:t>
                      </a:r>
                      <a:r>
                        <a:rPr lang="en-US" altLang="zh-CN" sz="2800" b="0" dirty="0">
                          <a:solidFill>
                            <a:srgbClr val="EA0000"/>
                          </a:solidFill>
                        </a:rPr>
                        <a:t>The overwhelmingly spicy smell of the papadum went straight into his nostrils, </a:t>
                      </a:r>
                      <a:r>
                        <a:rPr lang="en-US" altLang="zh-CN" sz="2800" b="0" dirty="0">
                          <a:solidFill>
                            <a:srgbClr val="CC00CC"/>
                          </a:solidFill>
                        </a:rPr>
                        <a:t>making Devon’s eyes water.</a:t>
                      </a:r>
                      <a:endParaRPr lang="en-US" altLang="zh-CN" sz="2800" b="0" dirty="0">
                        <a:solidFill>
                          <a:srgbClr val="CC00CC"/>
                        </a:solidFill>
                      </a:endParaRPr>
                    </a:p>
                    <a:p>
                      <a:endParaRPr lang="en-US" altLang="zh-CN" sz="2800" b="0" dirty="0">
                        <a:solidFill>
                          <a:srgbClr val="CC00CC"/>
                        </a:solidFill>
                      </a:endParaRPr>
                    </a:p>
                    <a:p>
                      <a:r>
                        <a:rPr lang="en-US" altLang="zh-CN" sz="2800" b="0" dirty="0">
                          <a:solidFill>
                            <a:srgbClr val="CC00CC"/>
                          </a:solidFill>
                        </a:rPr>
                        <a:t>4.  </a:t>
                      </a:r>
                      <a:r>
                        <a:rPr lang="en-US" altLang="zh-CN" sz="2800" b="0" dirty="0" smtClean="0">
                          <a:solidFill>
                            <a:srgbClr val="CC00CC"/>
                          </a:solidFill>
                        </a:rPr>
                        <a:t>All</a:t>
                      </a:r>
                      <a:r>
                        <a:rPr lang="en-US" altLang="zh-CN" sz="2800" b="0" baseline="0" dirty="0" smtClean="0">
                          <a:solidFill>
                            <a:srgbClr val="CC00CC"/>
                          </a:solidFill>
                        </a:rPr>
                        <a:t> of a sudden, </a:t>
                      </a:r>
                      <a:r>
                        <a:rPr lang="en-US" altLang="zh-CN" sz="2800" b="0" dirty="0" smtClean="0">
                          <a:solidFill>
                            <a:srgbClr val="CC00CC"/>
                          </a:solidFill>
                        </a:rPr>
                        <a:t> </a:t>
                      </a:r>
                      <a:r>
                        <a:rPr lang="zh-CN" altLang="en-US" sz="2800" b="0" dirty="0" smtClean="0">
                          <a:solidFill>
                            <a:srgbClr val="FF0000"/>
                          </a:solidFill>
                        </a:rPr>
                        <a:t>“ </a:t>
                      </a:r>
                      <a:r>
                        <a:rPr lang="en-US" altLang="zh-CN" sz="2800" b="0" dirty="0" smtClean="0">
                          <a:solidFill>
                            <a:srgbClr val="FF0000"/>
                          </a:solidFill>
                        </a:rPr>
                        <a:t>Lucky! I love Indian food</a:t>
                      </a:r>
                      <a:r>
                        <a:rPr lang="zh-CN" altLang="en-US" sz="2800" b="0" dirty="0" smtClean="0">
                          <a:solidFill>
                            <a:srgbClr val="FF0000"/>
                          </a:solidFill>
                        </a:rPr>
                        <a:t>” </a:t>
                      </a:r>
                      <a:r>
                        <a:rPr lang="en-US" altLang="zh-CN" sz="2800" b="0" dirty="0" smtClean="0">
                          <a:solidFill>
                            <a:srgbClr val="FF0000"/>
                          </a:solidFill>
                        </a:rPr>
                        <a:t>echoed in his</a:t>
                      </a:r>
                      <a:r>
                        <a:rPr lang="en-US" altLang="zh-CN" sz="2800" b="0" baseline="0" dirty="0" smtClean="0">
                          <a:solidFill>
                            <a:srgbClr val="FF0000"/>
                          </a:solidFill>
                        </a:rPr>
                        <a:t> ears.</a:t>
                      </a:r>
                      <a:r>
                        <a:rPr lang="en-US" altLang="zh-CN" sz="2800" b="0" baseline="0" dirty="0" smtClean="0">
                          <a:solidFill>
                            <a:srgbClr val="CC00CC"/>
                          </a:solidFill>
                        </a:rPr>
                        <a:t> </a:t>
                      </a:r>
                      <a:endParaRPr lang="en-US" altLang="zh-CN" sz="2800" b="0"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1152"/>
</p:tagLst>
</file>

<file path=ppt/tags/tag102.xml><?xml version="1.0" encoding="utf-8"?>
<p:tagLst xmlns:p="http://schemas.openxmlformats.org/presentationml/2006/main">
  <p:tag name="AS_UNIQUEID" val="957"/>
  <p:tag name="KSO_WM_BEAUTIFY_FLAG" val=""/>
</p:tagLst>
</file>

<file path=ppt/tags/tag103.xml><?xml version="1.0" encoding="utf-8"?>
<p:tagLst xmlns:p="http://schemas.openxmlformats.org/presentationml/2006/main">
  <p:tag name="AS_UNIQUEID" val="1174"/>
  <p:tag name="KSO_WM_BEAUTIFY_FLAG" val=""/>
</p:tagLst>
</file>

<file path=ppt/tags/tag104.xml><?xml version="1.0" encoding="utf-8"?>
<p:tagLst xmlns:p="http://schemas.openxmlformats.org/presentationml/2006/main">
  <p:tag name="AS_UNIQUEID" val="1171"/>
</p:tagLst>
</file>

<file path=ppt/tags/tag105.xml><?xml version="1.0" encoding="utf-8"?>
<p:tagLst xmlns:p="http://schemas.openxmlformats.org/presentationml/2006/main">
  <p:tag name="AS_UNIQUEID" val="1172"/>
</p:tagLst>
</file>

<file path=ppt/tags/tag106.xml><?xml version="1.0" encoding="utf-8"?>
<p:tagLst xmlns:p="http://schemas.openxmlformats.org/presentationml/2006/main">
  <p:tag name="AS_UNIQUEID" val="957"/>
  <p:tag name="KSO_WM_BEAUTIFY_FLAG" val=""/>
</p:tagLst>
</file>

<file path=ppt/tags/tag107.xml><?xml version="1.0" encoding="utf-8"?>
<p:tagLst xmlns:p="http://schemas.openxmlformats.org/presentationml/2006/main">
  <p:tag name="AS_UNIQUEID" val="1176"/>
</p:tagLst>
</file>

<file path=ppt/tags/tag108.xml><?xml version="1.0" encoding="utf-8"?>
<p:tagLst xmlns:p="http://schemas.openxmlformats.org/presentationml/2006/main">
  <p:tag name="AS_UNIQUEID" val="1177"/>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AS_UNIQUEID" val="1256"/>
</p:tagLst>
</file>

<file path=ppt/tags/tag118.xml><?xml version="1.0" encoding="utf-8"?>
<p:tagLst xmlns:p="http://schemas.openxmlformats.org/presentationml/2006/main">
  <p:tag name="AS_UNIQUEID" val="1257"/>
</p:tagLst>
</file>

<file path=ppt/tags/tag119.xml><?xml version="1.0" encoding="utf-8"?>
<p:tagLst xmlns:p="http://schemas.openxmlformats.org/presentationml/2006/main">
  <p:tag name="AS_UNIQUEID" val="1258"/>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1259"/>
</p:tagLst>
</file>

<file path=ppt/tags/tag121.xml><?xml version="1.0" encoding="utf-8"?>
<p:tagLst xmlns:p="http://schemas.openxmlformats.org/presentationml/2006/main">
  <p:tag name="AS_UNIQUEID" val="1260"/>
</p:tagLst>
</file>

<file path=ppt/tags/tag122.xml><?xml version="1.0" encoding="utf-8"?>
<p:tagLst xmlns:p="http://schemas.openxmlformats.org/presentationml/2006/main">
  <p:tag name="AS_UNIQUEID" val="1261"/>
</p:tagLst>
</file>

<file path=ppt/tags/tag123.xml><?xml version="1.0" encoding="utf-8"?>
<p:tagLst xmlns:p="http://schemas.openxmlformats.org/presentationml/2006/main">
  <p:tag name="AS_UNIQUEID" val="1262"/>
</p:tagLst>
</file>

<file path=ppt/tags/tag124.xml><?xml version="1.0" encoding="utf-8"?>
<p:tagLst xmlns:p="http://schemas.openxmlformats.org/presentationml/2006/main">
  <p:tag name="AS_UNIQUEID" val="1263"/>
</p:tagLst>
</file>

<file path=ppt/tags/tag125.xml><?xml version="1.0" encoding="utf-8"?>
<p:tagLst xmlns:p="http://schemas.openxmlformats.org/presentationml/2006/main">
  <p:tag name="AS_UNIQUEID" val="1264"/>
</p:tagLst>
</file>

<file path=ppt/tags/tag126.xml><?xml version="1.0" encoding="utf-8"?>
<p:tagLst xmlns:p="http://schemas.openxmlformats.org/presentationml/2006/main">
  <p:tag name="AS_UNIQUEID" val="1265"/>
</p:tagLst>
</file>

<file path=ppt/tags/tag127.xml><?xml version="1.0" encoding="utf-8"?>
<p:tagLst xmlns:p="http://schemas.openxmlformats.org/presentationml/2006/main">
  <p:tag name="AS_UNIQUEID" val="1266"/>
</p:tagLst>
</file>

<file path=ppt/tags/tag128.xml><?xml version="1.0" encoding="utf-8"?>
<p:tagLst xmlns:p="http://schemas.openxmlformats.org/presentationml/2006/main">
  <p:tag name="AS_UNIQUEID" val="1267"/>
</p:tagLst>
</file>

<file path=ppt/tags/tag129.xml><?xml version="1.0" encoding="utf-8"?>
<p:tagLst xmlns:p="http://schemas.openxmlformats.org/presentationml/2006/main">
  <p:tag name="AS_UNIQUEID" val="1268"/>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9"/>
</p:tagLst>
</file>

<file path=ppt/tags/tag131.xml><?xml version="1.0" encoding="utf-8"?>
<p:tagLst xmlns:p="http://schemas.openxmlformats.org/presentationml/2006/main">
  <p:tag name="AS_UNIQUEID" val="1270"/>
</p:tagLst>
</file>

<file path=ppt/tags/tag132.xml><?xml version="1.0" encoding="utf-8"?>
<p:tagLst xmlns:p="http://schemas.openxmlformats.org/presentationml/2006/main">
  <p:tag name="AS_UNIQUEID" val="1271"/>
</p:tagLst>
</file>

<file path=ppt/tags/tag133.xml><?xml version="1.0" encoding="utf-8"?>
<p:tagLst xmlns:p="http://schemas.openxmlformats.org/presentationml/2006/main">
  <p:tag name="AS_UNIQUEID" val="1272"/>
</p:tagLst>
</file>

<file path=ppt/tags/tag134.xml><?xml version="1.0" encoding="utf-8"?>
<p:tagLst xmlns:p="http://schemas.openxmlformats.org/presentationml/2006/main">
  <p:tag name="AS_UNIQUEID" val="1273"/>
</p:tagLst>
</file>

<file path=ppt/tags/tag135.xml><?xml version="1.0" encoding="utf-8"?>
<p:tagLst xmlns:p="http://schemas.openxmlformats.org/presentationml/2006/main">
  <p:tag name="AS_UNIQUEID" val="1274"/>
</p:tagLst>
</file>

<file path=ppt/tags/tag136.xml><?xml version="1.0" encoding="utf-8"?>
<p:tagLst xmlns:p="http://schemas.openxmlformats.org/presentationml/2006/main">
  <p:tag name="AS_UNIQUEID" val="1275"/>
</p:tagLst>
</file>

<file path=ppt/tags/tag137.xml><?xml version="1.0" encoding="utf-8"?>
<p:tagLst xmlns:p="http://schemas.openxmlformats.org/presentationml/2006/main">
  <p:tag name="AS_UNIQUEID" val="1276"/>
</p:tagLst>
</file>

<file path=ppt/tags/tag138.xml><?xml version="1.0" encoding="utf-8"?>
<p:tagLst xmlns:p="http://schemas.openxmlformats.org/presentationml/2006/main">
  <p:tag name="AS_UNIQUEID" val="1277"/>
</p:tagLst>
</file>

<file path=ppt/tags/tag139.xml><?xml version="1.0" encoding="utf-8"?>
<p:tagLst xmlns:p="http://schemas.openxmlformats.org/presentationml/2006/main">
  <p:tag name="AS_UNIQUEID" val="1278"/>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9"/>
</p:tagLst>
</file>

<file path=ppt/tags/tag141.xml><?xml version="1.0" encoding="utf-8"?>
<p:tagLst xmlns:p="http://schemas.openxmlformats.org/presentationml/2006/main">
  <p:tag name="AS_UNIQUEID" val="1280"/>
</p:tagLst>
</file>

<file path=ppt/tags/tag142.xml><?xml version="1.0" encoding="utf-8"?>
<p:tagLst xmlns:p="http://schemas.openxmlformats.org/presentationml/2006/main">
  <p:tag name="AS_UNIQUEID" val="1281"/>
</p:tagLst>
</file>

<file path=ppt/tags/tag143.xml><?xml version="1.0" encoding="utf-8"?>
<p:tagLst xmlns:p="http://schemas.openxmlformats.org/presentationml/2006/main">
  <p:tag name="AS_UNIQUEID" val="1282"/>
</p:tagLst>
</file>

<file path=ppt/tags/tag144.xml><?xml version="1.0" encoding="utf-8"?>
<p:tagLst xmlns:p="http://schemas.openxmlformats.org/presentationml/2006/main">
  <p:tag name="AS_UNIQUEID" val="1283"/>
</p:tagLst>
</file>

<file path=ppt/tags/tag145.xml><?xml version="1.0" encoding="utf-8"?>
<p:tagLst xmlns:p="http://schemas.openxmlformats.org/presentationml/2006/main">
  <p:tag name="AS_UNIQUEID" val="1284"/>
</p:tagLst>
</file>

<file path=ppt/tags/tag146.xml><?xml version="1.0" encoding="utf-8"?>
<p:tagLst xmlns:p="http://schemas.openxmlformats.org/presentationml/2006/main">
  <p:tag name="AS_UNIQUEID" val="1285"/>
</p:tagLst>
</file>

<file path=ppt/tags/tag147.xml><?xml version="1.0" encoding="utf-8"?>
<p:tagLst xmlns:p="http://schemas.openxmlformats.org/presentationml/2006/main">
  <p:tag name="AS_UNIQUEID" val="1286"/>
</p:tagLst>
</file>

<file path=ppt/tags/tag148.xml><?xml version="1.0" encoding="utf-8"?>
<p:tagLst xmlns:p="http://schemas.openxmlformats.org/presentationml/2006/main">
  <p:tag name="AS_UNIQUEID" val="1287"/>
</p:tagLst>
</file>

<file path=ppt/tags/tag149.xml><?xml version="1.0" encoding="utf-8"?>
<p:tagLst xmlns:p="http://schemas.openxmlformats.org/presentationml/2006/main">
  <p:tag name="AS_UNIQUEID" val="1288"/>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9"/>
</p:tagLst>
</file>

<file path=ppt/tags/tag151.xml><?xml version="1.0" encoding="utf-8"?>
<p:tagLst xmlns:p="http://schemas.openxmlformats.org/presentationml/2006/main">
  <p:tag name="AS_UNIQUEID" val="1290"/>
</p:tagLst>
</file>

<file path=ppt/tags/tag152.xml><?xml version="1.0" encoding="utf-8"?>
<p:tagLst xmlns:p="http://schemas.openxmlformats.org/presentationml/2006/main">
  <p:tag name="AS_UNIQUEID" val="1291"/>
</p:tagLst>
</file>

<file path=ppt/tags/tag153.xml><?xml version="1.0" encoding="utf-8"?>
<p:tagLst xmlns:p="http://schemas.openxmlformats.org/presentationml/2006/main">
  <p:tag name="AS_UNIQUEID" val="1292"/>
</p:tagLst>
</file>

<file path=ppt/tags/tag154.xml><?xml version="1.0" encoding="utf-8"?>
<p:tagLst xmlns:p="http://schemas.openxmlformats.org/presentationml/2006/main">
  <p:tag name="AS_UNIQUEID" val="1293"/>
</p:tagLst>
</file>

<file path=ppt/tags/tag155.xml><?xml version="1.0" encoding="utf-8"?>
<p:tagLst xmlns:p="http://schemas.openxmlformats.org/presentationml/2006/main">
  <p:tag name="AS_UNIQUEID" val="1294"/>
</p:tagLst>
</file>

<file path=ppt/tags/tag156.xml><?xml version="1.0" encoding="utf-8"?>
<p:tagLst xmlns:p="http://schemas.openxmlformats.org/presentationml/2006/main">
  <p:tag name="AS_UNIQUEID" val="1295"/>
</p:tagLst>
</file>

<file path=ppt/tags/tag157.xml><?xml version="1.0" encoding="utf-8"?>
<p:tagLst xmlns:p="http://schemas.openxmlformats.org/presentationml/2006/main">
  <p:tag name="AS_UNIQUEID" val="1296"/>
</p:tagLst>
</file>

<file path=ppt/tags/tag158.xml><?xml version="1.0" encoding="utf-8"?>
<p:tagLst xmlns:p="http://schemas.openxmlformats.org/presentationml/2006/main">
  <p:tag name="AS_UNIQUEID" val="1297"/>
</p:tagLst>
</file>

<file path=ppt/tags/tag159.xml><?xml version="1.0" encoding="utf-8"?>
<p:tagLst xmlns:p="http://schemas.openxmlformats.org/presentationml/2006/main">
  <p:tag name="AS_UNIQUEID" val="1298"/>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9"/>
</p:tagLst>
</file>

<file path=ppt/tags/tag161.xml><?xml version="1.0" encoding="utf-8"?>
<p:tagLst xmlns:p="http://schemas.openxmlformats.org/presentationml/2006/main">
  <p:tag name="AS_UNIQUEID" val="1300"/>
</p:tagLst>
</file>

<file path=ppt/tags/tag162.xml><?xml version="1.0" encoding="utf-8"?>
<p:tagLst xmlns:p="http://schemas.openxmlformats.org/presentationml/2006/main">
  <p:tag name="AS_UNIQUEID" val="1301"/>
</p:tagLst>
</file>

<file path=ppt/tags/tag163.xml><?xml version="1.0" encoding="utf-8"?>
<p:tagLst xmlns:p="http://schemas.openxmlformats.org/presentationml/2006/main">
  <p:tag name="AS_UNIQUEID" val="1302"/>
</p:tagLst>
</file>

<file path=ppt/tags/tag164.xml><?xml version="1.0" encoding="utf-8"?>
<p:tagLst xmlns:p="http://schemas.openxmlformats.org/presentationml/2006/main">
  <p:tag name="AS_UNIQUEID" val="1303"/>
</p:tagLst>
</file>

<file path=ppt/tags/tag165.xml><?xml version="1.0" encoding="utf-8"?>
<p:tagLst xmlns:p="http://schemas.openxmlformats.org/presentationml/2006/main">
  <p:tag name="AS_UNIQUEID" val="1304"/>
</p:tagLst>
</file>

<file path=ppt/tags/tag166.xml><?xml version="1.0" encoding="utf-8"?>
<p:tagLst xmlns:p="http://schemas.openxmlformats.org/presentationml/2006/main">
  <p:tag name="AS_UNIQUEID" val="1305"/>
</p:tagLst>
</file>

<file path=ppt/tags/tag167.xml><?xml version="1.0" encoding="utf-8"?>
<p:tagLst xmlns:p="http://schemas.openxmlformats.org/presentationml/2006/main">
  <p:tag name="AS_UNIQUEID" val="1306"/>
</p:tagLst>
</file>

<file path=ppt/tags/tag168.xml><?xml version="1.0" encoding="utf-8"?>
<p:tagLst xmlns:p="http://schemas.openxmlformats.org/presentationml/2006/main">
  <p:tag name="AS_UNIQUEID" val="1307"/>
</p:tagLst>
</file>

<file path=ppt/tags/tag169.xml><?xml version="1.0" encoding="utf-8"?>
<p:tagLst xmlns:p="http://schemas.openxmlformats.org/presentationml/2006/main">
  <p:tag name="AS_UNIQUEID" val="1308"/>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143"/>
</p:tagLst>
</file>

<file path=ppt/tags/tag171.xml><?xml version="1.0" encoding="utf-8"?>
<p:tagLst xmlns:p="http://schemas.openxmlformats.org/presentationml/2006/main">
  <p:tag name="AS_UNIQUEID" val="1144"/>
</p:tagLst>
</file>

<file path=ppt/tags/tag172.xml><?xml version="1.0" encoding="utf-8"?>
<p:tagLst xmlns:p="http://schemas.openxmlformats.org/presentationml/2006/main">
  <p:tag name="AS_UNIQUEID" val="1145"/>
</p:tagLst>
</file>

<file path=ppt/tags/tag173.xml><?xml version="1.0" encoding="utf-8"?>
<p:tagLst xmlns:p="http://schemas.openxmlformats.org/presentationml/2006/main">
  <p:tag name="AS_UNIQUEID" val="1146"/>
</p:tagLst>
</file>

<file path=ppt/tags/tag174.xml><?xml version="1.0" encoding="utf-8"?>
<p:tagLst xmlns:p="http://schemas.openxmlformats.org/presentationml/2006/main">
  <p:tag name="AS_UNIQUEID" val="1147"/>
</p:tagLst>
</file>

<file path=ppt/tags/tag175.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11283</Words>
  <Application>WPS 演示</Application>
  <PresentationFormat>宽屏</PresentationFormat>
  <Paragraphs>252</Paragraphs>
  <Slides>22</Slides>
  <Notes>7</Notes>
  <HiddenSlides>1</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22</vt:i4>
      </vt:variant>
    </vt:vector>
  </HeadingPairs>
  <TitlesOfParts>
    <vt:vector size="40" baseType="lpstr">
      <vt:lpstr>Arial</vt:lpstr>
      <vt:lpstr>宋体</vt:lpstr>
      <vt:lpstr>Wingdings</vt:lpstr>
      <vt:lpstr>微软雅黑 Light</vt:lpstr>
      <vt:lpstr>微软雅黑</vt:lpstr>
      <vt:lpstr>Aharoni</vt:lpstr>
      <vt:lpstr>Tahoma</vt:lpstr>
      <vt:lpstr>Times New Roman</vt:lpstr>
      <vt:lpstr>等线</vt:lpstr>
      <vt:lpstr>Times New Roman Regular</vt:lpstr>
      <vt:lpstr>Yu Gothic UI Semibold</vt:lpstr>
      <vt:lpstr>Arial Unicode MS</vt:lpstr>
      <vt:lpstr>等线 Light</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161</cp:revision>
  <cp:lastPrinted>2024-05-26T21:50:00Z</cp:lastPrinted>
  <dcterms:created xsi:type="dcterms:W3CDTF">2024-05-26T21:50:00Z</dcterms:created>
  <dcterms:modified xsi:type="dcterms:W3CDTF">2024-11-18T03:08:46Z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