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9"/>
  </p:notesMasterIdLst>
  <p:sldIdLst>
    <p:sldId id="326" r:id="rId4"/>
    <p:sldId id="256" r:id="rId5"/>
    <p:sldId id="257" r:id="rId6"/>
    <p:sldId id="327" r:id="rId7"/>
    <p:sldId id="258" r:id="rId8"/>
    <p:sldId id="259" r:id="rId9"/>
    <p:sldId id="260" r:id="rId10"/>
    <p:sldId id="278" r:id="rId11"/>
    <p:sldId id="308" r:id="rId12"/>
    <p:sldId id="310" r:id="rId13"/>
    <p:sldId id="265" r:id="rId14"/>
    <p:sldId id="286" r:id="rId15"/>
    <p:sldId id="294" r:id="rId16"/>
    <p:sldId id="289" r:id="rId17"/>
    <p:sldId id="299" r:id="rId18"/>
    <p:sldId id="298" r:id="rId19"/>
    <p:sldId id="293" r:id="rId20"/>
    <p:sldId id="306" r:id="rId21"/>
    <p:sldId id="297" r:id="rId22"/>
    <p:sldId id="296" r:id="rId23"/>
    <p:sldId id="304" r:id="rId24"/>
    <p:sldId id="305" r:id="rId25"/>
    <p:sldId id="281" r:id="rId26"/>
    <p:sldId id="301" r:id="rId27"/>
    <p:sldId id="280"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2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notesMaster" Target="notesMasters/notesMaster1.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C9EC9A-BA6B-41A9-AE85-22A7951B7D34}"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CA5BF4-1153-48F8-A032-A429A33C27E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B878300-A2AD-4925-B08A-EF6935CC15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1FA679-5653-43AB-B08A-A7C9CA454EC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78300-A2AD-4925-B08A-EF6935CC15A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1FA679-5653-43AB-B08A-A7C9CA454EC8}" type="slidenum">
              <a:rPr lang="zh-CN" altLang="en-US" smtClean="0"/>
            </a:fld>
            <a:endParaRPr lang="zh-CN" altLang="en-US"/>
          </a:p>
        </p:txBody>
      </p:sp>
      <p:pic>
        <p:nvPicPr>
          <p:cNvPr id="7" name="图片 6" descr="logo横版 png"/>
          <p:cNvPicPr>
            <a:picLocks noChangeAspect="1"/>
          </p:cNvPicPr>
          <p:nvPr userDrawn="1"/>
        </p:nvPicPr>
        <p:blipFill>
          <a:blip r:embed="rId12"/>
          <a:stretch>
            <a:fillRect/>
          </a:stretch>
        </p:blipFill>
        <p:spPr>
          <a:xfrm>
            <a:off x="11477625" y="83185"/>
            <a:ext cx="607695" cy="64262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78300-A2AD-4925-B08A-EF6935CC15A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1FA679-5653-43AB-B08A-A7C9CA454EC8}" type="slidenum">
              <a:rPr lang="zh-CN" altLang="en-US" smtClean="0"/>
            </a:fld>
            <a:endParaRPr lang="zh-CN" altLang="en-US"/>
          </a:p>
        </p:txBody>
      </p:sp>
      <p:pic>
        <p:nvPicPr>
          <p:cNvPr id="7" name="图片 6" descr="logo横版 png"/>
          <p:cNvPicPr>
            <a:picLocks noChangeAspect="1"/>
          </p:cNvPicPr>
          <p:nvPr userDrawn="1"/>
        </p:nvPicPr>
        <p:blipFill>
          <a:blip r:embed="rId12"/>
          <a:stretch>
            <a:fillRect/>
          </a:stretch>
        </p:blipFill>
        <p:spPr>
          <a:xfrm>
            <a:off x="11477625" y="83185"/>
            <a:ext cx="607695" cy="64262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1.jpeg"/><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endParaRPr lang="zh-CN" altLang="en-US"/>
          </a:p>
        </p:txBody>
      </p:sp>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公众号：溯恩高中英语</a:t>
            </a:r>
            <a:endParaRPr lang="zh-CN" altLang="en-US" sz="4000" b="1">
              <a:solidFill>
                <a:srgbClr val="FF0000"/>
              </a:solidFill>
              <a:latin typeface="HelveticaNeue" pitchFamily="2" charset="0"/>
              <a:ea typeface="宋体" panose="02010600030101010101" pitchFamily="2" charset="-122"/>
            </a:endParaRPr>
          </a:p>
        </p:txBody>
      </p:sp>
      <p:pic>
        <p:nvPicPr>
          <p:cNvPr id="5122" name="图片 2"/>
          <p:cNvPicPr>
            <a:picLocks noChangeAspect="1"/>
          </p:cNvPicPr>
          <p:nvPr/>
        </p:nvPicPr>
        <p:blipFill>
          <a:blip r:embed="rId1"/>
          <a:stretch>
            <a:fillRect/>
          </a:stretch>
        </p:blipFill>
        <p:spPr>
          <a:xfrm>
            <a:off x="7270750" y="2273300"/>
            <a:ext cx="3359150" cy="3359150"/>
          </a:xfrm>
          <a:prstGeom prst="rect">
            <a:avLst/>
          </a:prstGeom>
          <a:noFill/>
          <a:ln w="9525">
            <a:noFill/>
          </a:ln>
        </p:spPr>
      </p:pic>
      <p:sp>
        <p:nvSpPr>
          <p:cNvPr id="5123" name="矩形 3"/>
          <p:cNvSpPr/>
          <p:nvPr/>
        </p:nvSpPr>
        <p:spPr>
          <a:xfrm>
            <a:off x="7312025" y="1616075"/>
            <a:ext cx="3603625" cy="708025"/>
          </a:xfrm>
          <a:prstGeom prst="rect">
            <a:avLst/>
          </a:prstGeom>
          <a:noFill/>
          <a:ln w="9525">
            <a:noFill/>
          </a:ln>
        </p:spPr>
        <p:txBody>
          <a:bodyPr wrap="square" anchor="t">
            <a:spAutoFit/>
          </a:bodyPr>
          <a:p>
            <a:r>
              <a:rPr lang="zh-CN" altLang="en-US" sz="4000" b="1">
                <a:latin typeface="华文新魏" panose="02010800040101010101" pitchFamily="2" charset="-122"/>
                <a:ea typeface="宋体" panose="02010600030101010101" pitchFamily="2" charset="-122"/>
              </a:rPr>
              <a:t>知识产权声明</a:t>
            </a:r>
            <a:endParaRPr lang="zh-CN" altLang="en-US" sz="4000" b="1">
              <a:latin typeface="华文新魏" panose="02010800040101010101" pitchFamily="2" charset="-122"/>
              <a:ea typeface="宋体" panose="02010600030101010101" pitchFamily="2" charset="-122"/>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1787237" y="274320"/>
            <a:ext cx="3649288" cy="523220"/>
          </a:xfrm>
          <a:prstGeom prst="rect">
            <a:avLst/>
          </a:prstGeom>
          <a:solidFill>
            <a:schemeClr val="bg1"/>
          </a:solidFill>
        </p:spPr>
        <p:txBody>
          <a:bodyPr wrap="square" rtlCol="0">
            <a:spAutoFit/>
          </a:bodyPr>
          <a:lstStyle/>
          <a:p>
            <a:r>
              <a:rPr lang="zh-CN" altLang="en-US" sz="2800" dirty="0"/>
              <a:t>续写两段的构思安排：</a:t>
            </a:r>
            <a:endParaRPr lang="zh-CN" altLang="en-US" sz="2800" dirty="0"/>
          </a:p>
        </p:txBody>
      </p:sp>
      <p:sp>
        <p:nvSpPr>
          <p:cNvPr id="3" name="文本框 2"/>
          <p:cNvSpPr txBox="1"/>
          <p:nvPr/>
        </p:nvSpPr>
        <p:spPr>
          <a:xfrm>
            <a:off x="0" y="1537855"/>
            <a:ext cx="12191999" cy="1938992"/>
          </a:xfrm>
          <a:prstGeom prst="rect">
            <a:avLst/>
          </a:prstGeom>
          <a:solidFill>
            <a:schemeClr val="bg1"/>
          </a:solidFill>
        </p:spPr>
        <p:txBody>
          <a:bodyPr wrap="square" rtlCol="0">
            <a:spAutoFit/>
          </a:bodyPr>
          <a:lstStyle/>
          <a:p>
            <a:r>
              <a:rPr lang="en-US" altLang="zh-CN" sz="2800" dirty="0"/>
              <a:t> </a:t>
            </a:r>
            <a:r>
              <a:rPr lang="en-US" altLang="zh-CN" sz="3600" dirty="0"/>
              <a:t>Para1</a:t>
            </a:r>
            <a:r>
              <a:rPr lang="en-US" altLang="zh-CN" sz="2800" dirty="0"/>
              <a:t>“This is </a:t>
            </a:r>
            <a:r>
              <a:rPr lang="en-US" altLang="zh-CN" sz="2800" b="1" dirty="0">
                <a:solidFill>
                  <a:srgbClr val="C00000"/>
                </a:solidFill>
              </a:rPr>
              <a:t>Maya'</a:t>
            </a:r>
            <a:r>
              <a:rPr lang="en-US" altLang="zh-CN" sz="2800" dirty="0"/>
              <a:t>s secret,” </a:t>
            </a:r>
            <a:r>
              <a:rPr lang="en-US" altLang="zh-CN" sz="2800" b="1" dirty="0">
                <a:solidFill>
                  <a:srgbClr val="7030A0"/>
                </a:solidFill>
              </a:rPr>
              <a:t>Hilda</a:t>
            </a:r>
            <a:r>
              <a:rPr lang="en-US" altLang="zh-CN" sz="2800" b="1" dirty="0">
                <a:solidFill>
                  <a:srgbClr val="C00000"/>
                </a:solidFill>
              </a:rPr>
              <a:t> </a:t>
            </a:r>
            <a:r>
              <a:rPr lang="en-US" altLang="zh-CN" sz="2800" dirty="0"/>
              <a:t>said with a big smile.</a:t>
            </a:r>
            <a:endParaRPr lang="zh-CN" altLang="zh-CN" sz="2800" dirty="0"/>
          </a:p>
          <a:p>
            <a:r>
              <a:rPr lang="zh-CN" altLang="en-US" sz="2800" dirty="0"/>
              <a:t> 第一段： 结合原文尾段</a:t>
            </a:r>
            <a:r>
              <a:rPr lang="en-US" altLang="zh-CN" sz="2800" dirty="0"/>
              <a:t>Hilda </a:t>
            </a:r>
            <a:r>
              <a:rPr lang="zh-CN" altLang="en-US" sz="2800" dirty="0"/>
              <a:t>已经发现了</a:t>
            </a:r>
            <a:r>
              <a:rPr lang="en-US" altLang="zh-CN" sz="2800" dirty="0"/>
              <a:t>Maya </a:t>
            </a:r>
            <a:r>
              <a:rPr lang="zh-CN" altLang="en-US" sz="2800" dirty="0"/>
              <a:t>的秘密行为，接下来怎么写？继续写</a:t>
            </a:r>
            <a:r>
              <a:rPr lang="en-US" altLang="zh-CN" sz="2800" dirty="0"/>
              <a:t>Maya </a:t>
            </a:r>
            <a:r>
              <a:rPr lang="zh-CN" altLang="en-US" sz="2800" dirty="0"/>
              <a:t>的取宝行为，以拟人的方式进行。尾句可以让</a:t>
            </a:r>
            <a:r>
              <a:rPr lang="en-US" altLang="zh-CN" sz="2800" dirty="0"/>
              <a:t>Hilda </a:t>
            </a:r>
            <a:r>
              <a:rPr lang="zh-CN" altLang="en-US" sz="2800" dirty="0"/>
              <a:t>来提醒</a:t>
            </a:r>
            <a:r>
              <a:rPr lang="en-US" altLang="zh-CN" sz="2800" dirty="0"/>
              <a:t>Katherine Maya </a:t>
            </a:r>
            <a:r>
              <a:rPr lang="zh-CN" altLang="en-US" sz="2800" dirty="0"/>
              <a:t>这种行为极有可能是趁其他海豚训练时发生的。</a:t>
            </a:r>
            <a:endParaRPr lang="zh-CN" altLang="en-US" sz="2800" dirty="0"/>
          </a:p>
        </p:txBody>
      </p:sp>
      <p:sp>
        <p:nvSpPr>
          <p:cNvPr id="4" name="文本框 3"/>
          <p:cNvSpPr txBox="1"/>
          <p:nvPr/>
        </p:nvSpPr>
        <p:spPr>
          <a:xfrm>
            <a:off x="83129" y="3825139"/>
            <a:ext cx="12045140" cy="954107"/>
          </a:xfrm>
          <a:prstGeom prst="rect">
            <a:avLst/>
          </a:prstGeom>
          <a:solidFill>
            <a:schemeClr val="bg1"/>
          </a:solidFill>
        </p:spPr>
        <p:txBody>
          <a:bodyPr wrap="square">
            <a:spAutoFit/>
          </a:bodyPr>
          <a:lstStyle/>
          <a:p>
            <a:r>
              <a:rPr lang="en-US" altLang="zh-CN" sz="2800" dirty="0">
                <a:solidFill>
                  <a:srgbClr val="C00000"/>
                </a:solidFill>
              </a:rPr>
              <a:t>Para2:</a:t>
            </a:r>
            <a:r>
              <a:rPr lang="en-US" altLang="zh-CN" sz="2800" dirty="0"/>
              <a:t>Now Katherine realized what had been going on.</a:t>
            </a:r>
            <a:endParaRPr lang="en-US" altLang="zh-CN" sz="2800" dirty="0"/>
          </a:p>
          <a:p>
            <a:r>
              <a:rPr lang="en-US" altLang="zh-CN" sz="2800" dirty="0"/>
              <a:t>Hilda </a:t>
            </a:r>
            <a:r>
              <a:rPr lang="zh-CN" altLang="en-US" sz="2800" dirty="0"/>
              <a:t>消除误会，接下来做什么？比较考验学生的思维能力和构思情节能力。</a:t>
            </a:r>
            <a:endParaRPr lang="en-US" altLang="zh-CN" sz="28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内容占位符 2"/>
          <p:cNvSpPr txBox="1"/>
          <p:nvPr/>
        </p:nvSpPr>
        <p:spPr>
          <a:xfrm>
            <a:off x="1" y="313800"/>
            <a:ext cx="12128268" cy="6311444"/>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3600" dirty="0"/>
              <a:t> </a:t>
            </a:r>
            <a:r>
              <a:rPr lang="en-US" altLang="zh-CN" sz="3200" b="1" dirty="0"/>
              <a:t>Para1:“</a:t>
            </a:r>
            <a:r>
              <a:rPr lang="en-US" altLang="zh-CN" sz="3200" b="1" dirty="0">
                <a:solidFill>
                  <a:srgbClr val="0000FF"/>
                </a:solidFill>
              </a:rPr>
              <a:t>This is Maya's secret,” Hilda said with a big smile.</a:t>
            </a:r>
            <a:endParaRPr lang="zh-CN" altLang="zh-CN" sz="3200" b="1" dirty="0">
              <a:solidFill>
                <a:srgbClr val="0000FF"/>
              </a:solidFill>
            </a:endParaRPr>
          </a:p>
          <a:p>
            <a:r>
              <a:rPr lang="en-US" altLang="zh-CN" dirty="0"/>
              <a:t> </a:t>
            </a:r>
            <a:endParaRPr lang="zh-CN" altLang="zh-CN" dirty="0"/>
          </a:p>
          <a:p>
            <a:r>
              <a:rPr lang="zh-CN" altLang="en-US" sz="3600" b="1" dirty="0"/>
              <a:t>分析：面对误会，</a:t>
            </a:r>
            <a:r>
              <a:rPr lang="en-US" altLang="zh-CN" sz="3600" b="1" dirty="0"/>
              <a:t>Hilda </a:t>
            </a:r>
            <a:r>
              <a:rPr lang="zh-CN" altLang="en-US" sz="3600" b="1" dirty="0"/>
              <a:t>没有辩解，而是仔细观察</a:t>
            </a:r>
            <a:r>
              <a:rPr lang="en-US" altLang="zh-CN" sz="3600" b="1" dirty="0"/>
              <a:t>Maya</a:t>
            </a:r>
            <a:r>
              <a:rPr lang="zh-CN" altLang="en-US" sz="3600" b="1" dirty="0"/>
              <a:t>这只海豚，发现</a:t>
            </a:r>
            <a:r>
              <a:rPr lang="en-US" altLang="zh-CN" sz="3600" b="1" dirty="0"/>
              <a:t>Maya </a:t>
            </a:r>
            <a:r>
              <a:rPr lang="zh-CN" altLang="en-US" sz="3600" b="1" dirty="0"/>
              <a:t>聪明机智，善于收藏水里的宝贝并换取</a:t>
            </a:r>
            <a:r>
              <a:rPr lang="en-US" altLang="zh-CN" sz="3600" b="1" dirty="0"/>
              <a:t>Katherine </a:t>
            </a:r>
            <a:r>
              <a:rPr lang="zh-CN" altLang="en-US" sz="3600" b="1" dirty="0"/>
              <a:t>的奖励。</a:t>
            </a:r>
            <a:endParaRPr lang="en-US" altLang="zh-CN" sz="3600" b="1" dirty="0"/>
          </a:p>
          <a:p>
            <a:r>
              <a:rPr lang="en-US" altLang="zh-CN" sz="3600" b="1" dirty="0">
                <a:solidFill>
                  <a:srgbClr val="C00000"/>
                </a:solidFill>
              </a:rPr>
              <a:t> </a:t>
            </a:r>
            <a:r>
              <a:rPr lang="en-US" altLang="zh-CN" sz="3600" dirty="0">
                <a:solidFill>
                  <a:srgbClr val="C00000"/>
                </a:solidFill>
              </a:rPr>
              <a:t>Para2:</a:t>
            </a:r>
            <a:r>
              <a:rPr lang="en-US" altLang="zh-CN" sz="3600" b="1" dirty="0">
                <a:solidFill>
                  <a:srgbClr val="0000FF"/>
                </a:solidFill>
              </a:rPr>
              <a:t>Now Katherine realized what had been going on. </a:t>
            </a:r>
            <a:endParaRPr lang="en-US" altLang="zh-CN" sz="3600" b="1" dirty="0">
              <a:solidFill>
                <a:srgbClr val="0000FF"/>
              </a:solidFill>
            </a:endParaRPr>
          </a:p>
          <a:p>
            <a:r>
              <a:rPr lang="zh-CN" altLang="en-US" sz="3600" dirty="0"/>
              <a:t> </a:t>
            </a:r>
            <a:r>
              <a:rPr lang="zh-CN" altLang="en-US" sz="3600" b="1" dirty="0"/>
              <a:t>分析： </a:t>
            </a:r>
            <a:r>
              <a:rPr lang="en-US" altLang="zh-CN" sz="3600" b="1" dirty="0"/>
              <a:t>Katherine </a:t>
            </a:r>
            <a:r>
              <a:rPr lang="zh-CN" altLang="en-US" sz="3600" b="1" dirty="0"/>
              <a:t>明白之前糖纸事件的原委，会向</a:t>
            </a:r>
            <a:r>
              <a:rPr lang="en-US" altLang="zh-CN" sz="3600" b="1" dirty="0"/>
              <a:t>Hilda</a:t>
            </a:r>
            <a:r>
              <a:rPr lang="zh-CN" altLang="en-US" sz="3600" b="1" dirty="0"/>
              <a:t>道歉，并对</a:t>
            </a:r>
            <a:r>
              <a:rPr lang="en-US" altLang="zh-CN" sz="3600" b="1" dirty="0"/>
              <a:t>Maya </a:t>
            </a:r>
            <a:r>
              <a:rPr lang="zh-CN" altLang="en-US" sz="3600" b="1" dirty="0"/>
              <a:t>进行精心训练，使之成为优秀的表演海豚。</a:t>
            </a:r>
            <a:endParaRPr lang="en-US" altLang="zh-CN" sz="3600" b="1" dirty="0"/>
          </a:p>
          <a:p>
            <a:r>
              <a:rPr lang="zh-CN" altLang="en-US" sz="3600" b="1" dirty="0">
                <a:solidFill>
                  <a:srgbClr val="0000FF"/>
                </a:solidFill>
              </a:rPr>
              <a:t>思考：海洋生物馆中海豚训练师</a:t>
            </a:r>
            <a:r>
              <a:rPr lang="zh-CN" altLang="en-US" sz="3600" b="1" dirty="0">
                <a:solidFill>
                  <a:srgbClr val="FF0000"/>
                </a:solidFill>
              </a:rPr>
              <a:t>为啥训练海豚？ </a:t>
            </a:r>
            <a:endParaRPr lang="en-US" altLang="zh-CN" sz="3600" b="1" dirty="0">
              <a:solidFill>
                <a:srgbClr val="FF0000"/>
              </a:solidFill>
            </a:endParaRPr>
          </a:p>
          <a:p>
            <a:r>
              <a:rPr lang="zh-CN" altLang="en-US" sz="3600" b="1" dirty="0"/>
              <a:t>该问题可以为第二段续写提供很好的接续内容。</a:t>
            </a:r>
            <a:endParaRPr lang="en-US" altLang="zh-CN" sz="3600" b="1" dirty="0"/>
          </a:p>
          <a:p>
            <a:r>
              <a:rPr lang="zh-CN" altLang="en-US" sz="3600" b="1" dirty="0">
                <a:solidFill>
                  <a:srgbClr val="FF0000"/>
                </a:solidFill>
              </a:rPr>
              <a:t>（为游客进行表演，展示海豚们的聪明才智。）</a:t>
            </a:r>
            <a:endParaRPr lang="zh-CN" altLang="en-US" sz="3600" b="1" dirty="0">
              <a:solidFill>
                <a:srgbClr val="FF0000"/>
              </a:solidFill>
            </a:endParaRPr>
          </a:p>
        </p:txBody>
      </p:sp>
      <p:pic>
        <p:nvPicPr>
          <p:cNvPr id="4" name="内容占位符 3" descr="logo横版 png"/>
          <p:cNvPicPr>
            <a:picLocks noChangeAspect="1"/>
          </p:cNvPicPr>
          <p:nvPr>
            <p:ph idx="1"/>
          </p:nvPr>
        </p:nvPicPr>
        <p:blipFill>
          <a:blip r:embed="rId2"/>
          <a:stretch>
            <a:fillRect/>
          </a:stretch>
        </p:blipFill>
        <p:spPr>
          <a:xfrm>
            <a:off x="11052810" y="172085"/>
            <a:ext cx="813435" cy="8604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p:cNvSpPr/>
          <p:nvPr/>
        </p:nvSpPr>
        <p:spPr>
          <a:xfrm>
            <a:off x="58190" y="36607"/>
            <a:ext cx="8487294" cy="584775"/>
          </a:xfrm>
          <a:prstGeom prst="rect">
            <a:avLst/>
          </a:prstGeom>
          <a:solidFill>
            <a:schemeClr val="bg1"/>
          </a:solidFill>
        </p:spPr>
        <p:txBody>
          <a:bodyPr wrap="square" lIns="91440" tIns="45720" rIns="91440" bIns="45720">
            <a:spAutoFit/>
          </a:bodyPr>
          <a:lstStyle/>
          <a:p>
            <a:pPr algn="ctr"/>
            <a:r>
              <a:rPr lang="zh-CN" altLang="en-US" sz="3200" b="1" dirty="0">
                <a:ln w="0"/>
                <a:solidFill>
                  <a:srgbClr val="006600"/>
                </a:solidFill>
                <a:effectLst>
                  <a:reflection blurRad="6350" stA="53000" endA="300" endPos="35500" dir="5400000" sy="-90000" algn="bl" rotWithShape="0"/>
                </a:effectLst>
                <a:latin typeface="Bernard MT Condensed" panose="02050806060905020404" pitchFamily="18" charset="0"/>
              </a:rPr>
              <a:t>结合原文本最后一段定首段第一句 </a:t>
            </a:r>
            <a:r>
              <a:rPr lang="en-US" altLang="zh-CN" sz="3200" b="1" dirty="0">
                <a:ln w="0"/>
                <a:solidFill>
                  <a:srgbClr val="006600"/>
                </a:solidFill>
                <a:effectLst>
                  <a:reflection blurRad="6350" stA="53000" endA="300" endPos="35500" dir="5400000" sy="-90000" algn="bl" rotWithShape="0"/>
                </a:effectLst>
                <a:latin typeface="Bernard MT Condensed" panose="02050806060905020404" pitchFamily="18" charset="0"/>
              </a:rPr>
              <a:t>(</a:t>
            </a:r>
            <a:r>
              <a:rPr lang="zh-CN" altLang="en-US" sz="3200" b="1" dirty="0">
                <a:ln w="0"/>
                <a:solidFill>
                  <a:srgbClr val="006600"/>
                </a:solidFill>
                <a:effectLst>
                  <a:reflection blurRad="6350" stA="53000" endA="300" endPos="35500" dir="5400000" sy="-90000" algn="bl" rotWithShape="0"/>
                </a:effectLst>
                <a:latin typeface="Bernard MT Condensed" panose="02050806060905020404" pitchFamily="18" charset="0"/>
              </a:rPr>
              <a:t>句群）</a:t>
            </a:r>
            <a:endParaRPr lang="zh-CN" altLang="en-US" sz="3200" b="1" cap="none" spc="0" dirty="0">
              <a:ln w="0"/>
              <a:solidFill>
                <a:srgbClr val="006600"/>
              </a:solidFill>
              <a:effectLst>
                <a:reflection blurRad="6350" stA="53000" endA="300" endPos="35500" dir="5400000" sy="-90000" algn="bl" rotWithShape="0"/>
              </a:effectLst>
              <a:latin typeface="Bernard MT Condensed" panose="02050806060905020404" pitchFamily="18" charset="0"/>
            </a:endParaRPr>
          </a:p>
        </p:txBody>
      </p:sp>
      <p:sp>
        <p:nvSpPr>
          <p:cNvPr id="2" name="内容占位符 2"/>
          <p:cNvSpPr>
            <a:spLocks noGrp="1"/>
          </p:cNvSpPr>
          <p:nvPr>
            <p:ph idx="1"/>
          </p:nvPr>
        </p:nvSpPr>
        <p:spPr>
          <a:xfrm>
            <a:off x="117986" y="1571105"/>
            <a:ext cx="12188132" cy="2626822"/>
          </a:xfrm>
          <a:solidFill>
            <a:schemeClr val="bg1"/>
          </a:solidFill>
        </p:spPr>
        <p:txBody>
          <a:bodyPr>
            <a:noAutofit/>
          </a:bodyPr>
          <a:lstStyle/>
          <a:p>
            <a:r>
              <a:rPr lang="en-US" altLang="zh-CN" sz="4400" dirty="0"/>
              <a:t>Para1</a:t>
            </a:r>
            <a:r>
              <a:rPr lang="en-US" altLang="zh-CN" sz="3600" dirty="0"/>
              <a:t>“This is </a:t>
            </a:r>
            <a:r>
              <a:rPr lang="en-US" altLang="zh-CN" sz="3600" b="1" dirty="0">
                <a:solidFill>
                  <a:srgbClr val="C00000"/>
                </a:solidFill>
              </a:rPr>
              <a:t>Maya'</a:t>
            </a:r>
            <a:r>
              <a:rPr lang="en-US" altLang="zh-CN" sz="3600" dirty="0"/>
              <a:t>s secret,” </a:t>
            </a:r>
            <a:r>
              <a:rPr lang="en-US" altLang="zh-CN" sz="3600" b="1" dirty="0">
                <a:solidFill>
                  <a:srgbClr val="7030A0"/>
                </a:solidFill>
              </a:rPr>
              <a:t>Hilda</a:t>
            </a:r>
            <a:r>
              <a:rPr lang="en-US" altLang="zh-CN" sz="3600" b="1" dirty="0">
                <a:solidFill>
                  <a:srgbClr val="C00000"/>
                </a:solidFill>
              </a:rPr>
              <a:t> </a:t>
            </a:r>
            <a:r>
              <a:rPr lang="en-US" altLang="zh-CN" sz="3600" dirty="0"/>
              <a:t>said with a big smile.</a:t>
            </a:r>
            <a:endParaRPr lang="zh-CN" altLang="zh-CN" sz="3600" dirty="0"/>
          </a:p>
          <a:p>
            <a:r>
              <a:rPr lang="zh-CN" altLang="en-US" sz="3600" dirty="0"/>
              <a:t>手法</a:t>
            </a:r>
            <a:r>
              <a:rPr lang="en-US" altLang="zh-CN" sz="3600" dirty="0"/>
              <a:t>1. </a:t>
            </a:r>
            <a:r>
              <a:rPr lang="zh-CN" altLang="en-US" sz="3600" dirty="0"/>
              <a:t>（首句可以以</a:t>
            </a:r>
            <a:r>
              <a:rPr lang="en-US" altLang="zh-CN" sz="3600" b="1" dirty="0">
                <a:solidFill>
                  <a:srgbClr val="C00000"/>
                </a:solidFill>
              </a:rPr>
              <a:t>Maya</a:t>
            </a:r>
            <a:r>
              <a:rPr lang="zh-CN" altLang="en-US" sz="3600" dirty="0"/>
              <a:t>为叙事对象：</a:t>
            </a:r>
            <a:r>
              <a:rPr lang="en-US" altLang="zh-CN" sz="3600" dirty="0"/>
              <a:t>)</a:t>
            </a:r>
            <a:endParaRPr lang="en-US" altLang="zh-CN" sz="3600" dirty="0"/>
          </a:p>
          <a:p>
            <a:pPr marL="0" indent="0">
              <a:buNone/>
            </a:pPr>
            <a:r>
              <a:rPr lang="en-US" altLang="zh-CN" sz="3600" dirty="0">
                <a:solidFill>
                  <a:srgbClr val="C00000"/>
                </a:solidFill>
              </a:rPr>
              <a:t>Staring at Katherine, </a:t>
            </a:r>
            <a:r>
              <a:rPr lang="en-US" altLang="zh-CN" sz="3600" b="1" dirty="0">
                <a:solidFill>
                  <a:srgbClr val="006600"/>
                </a:solidFill>
              </a:rPr>
              <a:t>Maya seemed quite proud of herself for her ingenious trick</a:t>
            </a:r>
            <a:r>
              <a:rPr lang="en-US" altLang="zh-CN" sz="3600" dirty="0">
                <a:solidFill>
                  <a:srgbClr val="C00000"/>
                </a:solidFill>
              </a:rPr>
              <a:t>.  </a:t>
            </a:r>
            <a:r>
              <a:rPr lang="en-US" altLang="zh-CN" sz="3600" dirty="0"/>
              <a:t> </a:t>
            </a:r>
            <a:endParaRPr lang="zh-CN" altLang="en-US" sz="36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p:cNvSpPr/>
          <p:nvPr/>
        </p:nvSpPr>
        <p:spPr>
          <a:xfrm>
            <a:off x="58190" y="36607"/>
            <a:ext cx="7215446" cy="584775"/>
          </a:xfrm>
          <a:prstGeom prst="rect">
            <a:avLst/>
          </a:prstGeom>
          <a:solidFill>
            <a:schemeClr val="bg1"/>
          </a:solidFill>
        </p:spPr>
        <p:txBody>
          <a:bodyPr wrap="square" lIns="91440" tIns="45720" rIns="91440" bIns="45720">
            <a:spAutoFit/>
          </a:bodyPr>
          <a:lstStyle/>
          <a:p>
            <a:pPr algn="ctr"/>
            <a:r>
              <a:rPr lang="zh-CN" altLang="en-US" sz="3200" b="1" dirty="0">
                <a:ln w="0"/>
                <a:solidFill>
                  <a:srgbClr val="006600"/>
                </a:solidFill>
                <a:effectLst>
                  <a:reflection blurRad="6350" stA="53000" endA="300" endPos="35500" dir="5400000" sy="-90000" algn="bl" rotWithShape="0"/>
                </a:effectLst>
                <a:latin typeface="Bernard MT Condensed" panose="02050806060905020404" pitchFamily="18" charset="0"/>
              </a:rPr>
              <a:t>结合原文本最后一段定首段第一句</a:t>
            </a:r>
            <a:endParaRPr lang="zh-CN" altLang="en-US" sz="3200" b="1" cap="none" spc="0" dirty="0">
              <a:ln w="0"/>
              <a:solidFill>
                <a:srgbClr val="006600"/>
              </a:solidFill>
              <a:effectLst>
                <a:reflection blurRad="6350" stA="53000" endA="300" endPos="35500" dir="5400000" sy="-90000" algn="bl" rotWithShape="0"/>
              </a:effectLst>
              <a:latin typeface="Bernard MT Condensed" panose="02050806060905020404" pitchFamily="18" charset="0"/>
            </a:endParaRPr>
          </a:p>
        </p:txBody>
      </p:sp>
      <p:sp>
        <p:nvSpPr>
          <p:cNvPr id="2" name="内容占位符 2"/>
          <p:cNvSpPr>
            <a:spLocks noGrp="1"/>
          </p:cNvSpPr>
          <p:nvPr>
            <p:ph idx="1"/>
          </p:nvPr>
        </p:nvSpPr>
        <p:spPr>
          <a:xfrm>
            <a:off x="0" y="1571105"/>
            <a:ext cx="12485716" cy="2593571"/>
          </a:xfrm>
          <a:solidFill>
            <a:schemeClr val="bg1"/>
          </a:solidFill>
        </p:spPr>
        <p:txBody>
          <a:bodyPr>
            <a:noAutofit/>
          </a:bodyPr>
          <a:lstStyle/>
          <a:p>
            <a:r>
              <a:rPr lang="en-US" altLang="zh-CN" sz="4400" dirty="0"/>
              <a:t>Para1</a:t>
            </a:r>
            <a:r>
              <a:rPr lang="en-US" altLang="zh-CN" sz="3600" dirty="0"/>
              <a:t>“This is </a:t>
            </a:r>
            <a:r>
              <a:rPr lang="en-US" altLang="zh-CN" sz="3600" b="1" dirty="0"/>
              <a:t>Maya</a:t>
            </a:r>
            <a:r>
              <a:rPr lang="en-US" altLang="zh-CN" sz="3600" dirty="0"/>
              <a:t>'s secret,” </a:t>
            </a:r>
            <a:r>
              <a:rPr lang="en-US" altLang="zh-CN" sz="3600" b="1" dirty="0">
                <a:solidFill>
                  <a:srgbClr val="7030A0"/>
                </a:solidFill>
              </a:rPr>
              <a:t>Hilda</a:t>
            </a:r>
            <a:r>
              <a:rPr lang="en-US" altLang="zh-CN" sz="3600" dirty="0"/>
              <a:t> said with a big smile.</a:t>
            </a:r>
            <a:endParaRPr lang="zh-CN" altLang="zh-CN" sz="3600" dirty="0"/>
          </a:p>
          <a:p>
            <a:r>
              <a:rPr lang="zh-CN" altLang="en-US" sz="3600" dirty="0"/>
              <a:t>手法</a:t>
            </a:r>
            <a:r>
              <a:rPr lang="en-US" altLang="zh-CN" sz="3600" dirty="0"/>
              <a:t>2. </a:t>
            </a:r>
            <a:r>
              <a:rPr lang="zh-CN" altLang="en-US" sz="3600" dirty="0"/>
              <a:t>（首句可以以</a:t>
            </a:r>
            <a:r>
              <a:rPr lang="en-US" altLang="zh-CN" sz="3600" dirty="0"/>
              <a:t>Hilda</a:t>
            </a:r>
            <a:r>
              <a:rPr lang="zh-CN" altLang="en-US" sz="3600" dirty="0"/>
              <a:t>为叙事对象：</a:t>
            </a:r>
            <a:r>
              <a:rPr lang="en-US" altLang="zh-CN" sz="3600" dirty="0"/>
              <a:t>)</a:t>
            </a:r>
            <a:r>
              <a:rPr lang="en-US" altLang="zh-CN" sz="3600" b="1" dirty="0">
                <a:solidFill>
                  <a:srgbClr val="7030A0"/>
                </a:solidFill>
              </a:rPr>
              <a:t>       Looking into Maya’s innocent eyes, Hilda</a:t>
            </a:r>
            <a:r>
              <a:rPr lang="en-US" altLang="zh-CN" sz="3600" b="1" dirty="0">
                <a:solidFill>
                  <a:srgbClr val="006600"/>
                </a:solidFill>
              </a:rPr>
              <a:t> </a:t>
            </a:r>
            <a:r>
              <a:rPr lang="en-US" altLang="zh-CN" sz="3600" b="1" dirty="0">
                <a:solidFill>
                  <a:srgbClr val="C00000"/>
                </a:solidFill>
              </a:rPr>
              <a:t>was  overwhelmed </a:t>
            </a:r>
            <a:r>
              <a:rPr lang="en-US" altLang="zh-CN" sz="3600" b="1" dirty="0">
                <a:solidFill>
                  <a:srgbClr val="006600"/>
                </a:solidFill>
              </a:rPr>
              <a:t>by her exceptional intelligence</a:t>
            </a:r>
            <a:r>
              <a:rPr lang="en-US" altLang="zh-CN" sz="3600" dirty="0">
                <a:solidFill>
                  <a:srgbClr val="C00000"/>
                </a:solidFill>
              </a:rPr>
              <a:t>.  </a:t>
            </a:r>
            <a:r>
              <a:rPr lang="en-US" altLang="zh-CN" sz="3600" dirty="0"/>
              <a:t> </a:t>
            </a:r>
            <a:endParaRPr lang="zh-CN" altLang="en-US" sz="36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117986" y="1825624"/>
            <a:ext cx="11952094" cy="4666615"/>
          </a:xfrm>
          <a:solidFill>
            <a:schemeClr val="bg1"/>
          </a:solidFill>
        </p:spPr>
        <p:txBody>
          <a:bodyPr>
            <a:noAutofit/>
          </a:bodyPr>
          <a:lstStyle/>
          <a:p>
            <a:r>
              <a:rPr lang="en-US" altLang="zh-CN" sz="4400" dirty="0"/>
              <a:t>Para1:</a:t>
            </a:r>
            <a:r>
              <a:rPr lang="en-US" altLang="zh-CN" sz="3600" dirty="0"/>
              <a:t>“This is Maya's secret,” Hilda said with a big smile.</a:t>
            </a:r>
            <a:endParaRPr lang="zh-CN" altLang="zh-CN" sz="3600" dirty="0"/>
          </a:p>
          <a:p>
            <a:endParaRPr lang="en-US" altLang="zh-CN" sz="3600" dirty="0">
              <a:solidFill>
                <a:srgbClr val="C00000"/>
              </a:solidFill>
            </a:endParaRPr>
          </a:p>
          <a:p>
            <a:r>
              <a:rPr lang="en-US" altLang="zh-CN" sz="3600" b="1" dirty="0">
                <a:solidFill>
                  <a:srgbClr val="7030A0"/>
                </a:solidFill>
              </a:rPr>
              <a:t>Think</a:t>
            </a:r>
            <a:r>
              <a:rPr lang="zh-CN" altLang="en-US" sz="3600" b="1" dirty="0">
                <a:solidFill>
                  <a:srgbClr val="7030A0"/>
                </a:solidFill>
              </a:rPr>
              <a:t>： </a:t>
            </a:r>
            <a:r>
              <a:rPr lang="en-US" altLang="zh-CN" sz="3600" dirty="0">
                <a:solidFill>
                  <a:srgbClr val="C00000"/>
                </a:solidFill>
              </a:rPr>
              <a:t>What had been going on?  </a:t>
            </a:r>
            <a:r>
              <a:rPr lang="zh-CN" altLang="en-US" sz="3600" dirty="0">
                <a:solidFill>
                  <a:srgbClr val="C00000"/>
                </a:solidFill>
              </a:rPr>
              <a:t>结合海豚</a:t>
            </a:r>
            <a:r>
              <a:rPr lang="en-US" altLang="zh-CN" sz="3600" dirty="0">
                <a:solidFill>
                  <a:srgbClr val="C00000"/>
                </a:solidFill>
              </a:rPr>
              <a:t>Maya </a:t>
            </a:r>
            <a:r>
              <a:rPr lang="zh-CN" altLang="en-US" sz="3600" dirty="0">
                <a:solidFill>
                  <a:srgbClr val="C00000"/>
                </a:solidFill>
              </a:rPr>
              <a:t>藏东西在滤水箱后，考生需要追问：这些东西哪里来的？会不会训练时 海豚藏起来的？</a:t>
            </a:r>
            <a:r>
              <a:rPr lang="en-US" altLang="zh-CN" sz="3600" dirty="0">
                <a:solidFill>
                  <a:srgbClr val="C00000"/>
                </a:solidFill>
              </a:rPr>
              <a:t>had been going on </a:t>
            </a:r>
            <a:r>
              <a:rPr lang="zh-CN" altLang="en-US" sz="3600" dirty="0">
                <a:solidFill>
                  <a:srgbClr val="C00000"/>
                </a:solidFill>
              </a:rPr>
              <a:t>是过去完成进行时，说明这个事情进行了一段时间了。</a:t>
            </a:r>
            <a:endParaRPr lang="en-US" altLang="zh-CN" sz="3600" dirty="0">
              <a:solidFill>
                <a:srgbClr val="C00000"/>
              </a:solidFill>
            </a:endParaRPr>
          </a:p>
          <a:p>
            <a:r>
              <a:rPr lang="en-US" altLang="zh-CN" sz="3600" dirty="0">
                <a:solidFill>
                  <a:srgbClr val="C00000"/>
                </a:solidFill>
              </a:rPr>
              <a:t>Para2:</a:t>
            </a:r>
            <a:r>
              <a:rPr lang="en-US" altLang="zh-CN" sz="3600" b="1" dirty="0">
                <a:solidFill>
                  <a:srgbClr val="0000FF"/>
                </a:solidFill>
              </a:rPr>
              <a:t>Now Katherine </a:t>
            </a:r>
            <a:r>
              <a:rPr lang="en-US" altLang="zh-CN" sz="3600" b="1" dirty="0">
                <a:solidFill>
                  <a:srgbClr val="C00000"/>
                </a:solidFill>
              </a:rPr>
              <a:t>realized</a:t>
            </a:r>
            <a:r>
              <a:rPr lang="en-US" altLang="zh-CN" sz="3600" b="1" dirty="0">
                <a:solidFill>
                  <a:srgbClr val="0000FF"/>
                </a:solidFill>
              </a:rPr>
              <a:t> </a:t>
            </a:r>
            <a:r>
              <a:rPr lang="en-US" altLang="zh-CN" sz="3600" b="1" dirty="0">
                <a:solidFill>
                  <a:srgbClr val="7030A0"/>
                </a:solidFill>
              </a:rPr>
              <a:t>what had been going on.</a:t>
            </a:r>
            <a:endParaRPr lang="zh-CN" altLang="en-US" sz="3600" dirty="0">
              <a:solidFill>
                <a:srgbClr val="7030A0"/>
              </a:solidFill>
            </a:endParaRPr>
          </a:p>
        </p:txBody>
      </p:sp>
      <p:sp>
        <p:nvSpPr>
          <p:cNvPr id="4" name="矩形 3"/>
          <p:cNvSpPr/>
          <p:nvPr/>
        </p:nvSpPr>
        <p:spPr>
          <a:xfrm>
            <a:off x="83129" y="194550"/>
            <a:ext cx="7215446" cy="584775"/>
          </a:xfrm>
          <a:prstGeom prst="rect">
            <a:avLst/>
          </a:prstGeom>
          <a:solidFill>
            <a:schemeClr val="bg1"/>
          </a:solidFill>
        </p:spPr>
        <p:txBody>
          <a:bodyPr wrap="square" lIns="91440" tIns="45720" rIns="91440" bIns="45720">
            <a:spAutoFit/>
          </a:bodyPr>
          <a:lstStyle/>
          <a:p>
            <a:pPr algn="ctr"/>
            <a:r>
              <a:rPr lang="zh-CN" altLang="en-US" sz="3200" b="1" dirty="0">
                <a:ln w="0"/>
                <a:solidFill>
                  <a:srgbClr val="006600"/>
                </a:solidFill>
                <a:effectLst>
                  <a:reflection blurRad="6350" stA="53000" endA="300" endPos="35500" dir="5400000" sy="-90000" algn="bl" rotWithShape="0"/>
                </a:effectLst>
                <a:latin typeface="Bernard MT Condensed" panose="02050806060905020404" pitchFamily="18" charset="0"/>
              </a:rPr>
              <a:t>结合第二段首句定首段尾句</a:t>
            </a:r>
            <a:endParaRPr lang="zh-CN" altLang="en-US" sz="3200" b="1" cap="none" spc="0" dirty="0">
              <a:ln w="0"/>
              <a:solidFill>
                <a:srgbClr val="006600"/>
              </a:solidFill>
              <a:effectLst>
                <a:reflection blurRad="6350" stA="53000" endA="300" endPos="35500" dir="5400000" sy="-90000" algn="bl" rotWithShape="0"/>
              </a:effectLst>
              <a:latin typeface="Bernard MT Condensed" panose="02050806060905020404" pitchFamily="18"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83129" y="194550"/>
            <a:ext cx="7215446" cy="584775"/>
          </a:xfrm>
          <a:prstGeom prst="rect">
            <a:avLst/>
          </a:prstGeom>
          <a:solidFill>
            <a:schemeClr val="bg1"/>
          </a:solidFill>
        </p:spPr>
        <p:txBody>
          <a:bodyPr wrap="square" lIns="91440" tIns="45720" rIns="91440" bIns="45720">
            <a:spAutoFit/>
          </a:bodyPr>
          <a:lstStyle/>
          <a:p>
            <a:pPr algn="ctr"/>
            <a:r>
              <a:rPr lang="zh-CN" altLang="en-US" sz="3200" b="1" dirty="0">
                <a:ln w="0"/>
                <a:solidFill>
                  <a:srgbClr val="006600"/>
                </a:solidFill>
                <a:effectLst>
                  <a:reflection blurRad="6350" stA="53000" endA="300" endPos="35500" dir="5400000" sy="-90000" algn="bl" rotWithShape="0"/>
                </a:effectLst>
                <a:latin typeface="Bernard MT Condensed" panose="02050806060905020404" pitchFamily="18" charset="0"/>
              </a:rPr>
              <a:t>结合第二段首句定首段尾句</a:t>
            </a:r>
            <a:endParaRPr lang="zh-CN" altLang="en-US" sz="3200" b="1" cap="none" spc="0" dirty="0">
              <a:ln w="0"/>
              <a:solidFill>
                <a:srgbClr val="006600"/>
              </a:solidFill>
              <a:effectLst>
                <a:reflection blurRad="6350" stA="53000" endA="300" endPos="35500" dir="5400000" sy="-90000" algn="bl" rotWithShape="0"/>
              </a:effectLst>
              <a:latin typeface="Bernard MT Condensed" panose="02050806060905020404" pitchFamily="18" charset="0"/>
            </a:endParaRPr>
          </a:p>
        </p:txBody>
      </p:sp>
      <p:sp>
        <p:nvSpPr>
          <p:cNvPr id="2" name="内容占位符 2"/>
          <p:cNvSpPr txBox="1"/>
          <p:nvPr/>
        </p:nvSpPr>
        <p:spPr>
          <a:xfrm>
            <a:off x="11088" y="5469772"/>
            <a:ext cx="11762508" cy="1009996"/>
          </a:xfrm>
          <a:prstGeom prst="rect">
            <a:avLst/>
          </a:prstGeom>
          <a:solidFill>
            <a:schemeClr val="bg1"/>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tLang="zh-CN" sz="3600" dirty="0">
                <a:solidFill>
                  <a:srgbClr val="C00000"/>
                </a:solidFill>
              </a:rPr>
              <a:t>Para2:</a:t>
            </a:r>
            <a:r>
              <a:rPr lang="en-US" altLang="zh-CN" sz="3600" b="1" dirty="0">
                <a:solidFill>
                  <a:srgbClr val="0000FF"/>
                </a:solidFill>
              </a:rPr>
              <a:t>Now Katherine </a:t>
            </a:r>
            <a:r>
              <a:rPr lang="en-US" altLang="zh-CN" sz="3600" b="1" dirty="0">
                <a:solidFill>
                  <a:srgbClr val="C00000"/>
                </a:solidFill>
              </a:rPr>
              <a:t>realized</a:t>
            </a:r>
            <a:r>
              <a:rPr lang="en-US" altLang="zh-CN" sz="3600" b="1" dirty="0">
                <a:solidFill>
                  <a:srgbClr val="0000FF"/>
                </a:solidFill>
              </a:rPr>
              <a:t> </a:t>
            </a:r>
            <a:r>
              <a:rPr lang="en-US" altLang="zh-CN" sz="3600" b="1" dirty="0">
                <a:solidFill>
                  <a:srgbClr val="7030A0"/>
                </a:solidFill>
              </a:rPr>
              <a:t>what had been going on.</a:t>
            </a:r>
            <a:endParaRPr lang="zh-CN" altLang="en-US" sz="3600" dirty="0">
              <a:solidFill>
                <a:srgbClr val="7030A0"/>
              </a:solidFill>
            </a:endParaRPr>
          </a:p>
        </p:txBody>
      </p:sp>
      <p:sp>
        <p:nvSpPr>
          <p:cNvPr id="3" name="文本框 2"/>
          <p:cNvSpPr txBox="1"/>
          <p:nvPr/>
        </p:nvSpPr>
        <p:spPr>
          <a:xfrm>
            <a:off x="11089" y="3782301"/>
            <a:ext cx="11934300" cy="1569660"/>
          </a:xfrm>
          <a:prstGeom prst="rect">
            <a:avLst/>
          </a:prstGeom>
          <a:solidFill>
            <a:schemeClr val="bg1"/>
          </a:solidFill>
        </p:spPr>
        <p:txBody>
          <a:bodyPr wrap="square" rtlCol="0">
            <a:spAutoFit/>
          </a:bodyPr>
          <a:lstStyle/>
          <a:p>
            <a:r>
              <a:rPr lang="en-US" altLang="zh-CN" sz="3200" b="1" dirty="0">
                <a:solidFill>
                  <a:srgbClr val="7030A0"/>
                </a:solidFill>
              </a:rPr>
              <a:t>Looking back on all those training sessions,   </a:t>
            </a:r>
            <a:r>
              <a:rPr lang="en-US" altLang="zh-CN" sz="3200" b="1" dirty="0">
                <a:solidFill>
                  <a:srgbClr val="0000FF"/>
                </a:solidFill>
              </a:rPr>
              <a:t>Hilda reminded Katherine that</a:t>
            </a:r>
            <a:r>
              <a:rPr lang="en-US" altLang="zh-CN" sz="3200" dirty="0">
                <a:solidFill>
                  <a:srgbClr val="C00000"/>
                </a:solidFill>
              </a:rPr>
              <a:t> </a:t>
            </a:r>
            <a:r>
              <a:rPr lang="en-US" altLang="zh-CN" sz="3200" b="1" dirty="0">
                <a:solidFill>
                  <a:srgbClr val="C00000"/>
                </a:solidFill>
              </a:rPr>
              <a:t>Maya was likely to collect items </a:t>
            </a:r>
            <a:r>
              <a:rPr lang="en-US" altLang="zh-CN" sz="3200" b="1" dirty="0">
                <a:solidFill>
                  <a:srgbClr val="0000FF"/>
                </a:solidFill>
              </a:rPr>
              <a:t>and </a:t>
            </a:r>
            <a:r>
              <a:rPr lang="en-US" altLang="zh-CN" sz="3200" b="1" dirty="0">
                <a:solidFill>
                  <a:srgbClr val="C00000"/>
                </a:solidFill>
              </a:rPr>
              <a:t>stored them when other dolphins were training. </a:t>
            </a:r>
            <a:endParaRPr lang="en-US" altLang="zh-CN" sz="3200" b="1" dirty="0">
              <a:solidFill>
                <a:srgbClr val="C00000"/>
              </a:solidFill>
            </a:endParaRPr>
          </a:p>
        </p:txBody>
      </p:sp>
      <p:sp>
        <p:nvSpPr>
          <p:cNvPr id="6" name="文本框 5"/>
          <p:cNvSpPr txBox="1"/>
          <p:nvPr/>
        </p:nvSpPr>
        <p:spPr>
          <a:xfrm>
            <a:off x="83129" y="1061798"/>
            <a:ext cx="11690467" cy="646331"/>
          </a:xfrm>
          <a:prstGeom prst="rect">
            <a:avLst/>
          </a:prstGeom>
          <a:solidFill>
            <a:schemeClr val="bg1"/>
          </a:solidFill>
        </p:spPr>
        <p:txBody>
          <a:bodyPr wrap="square">
            <a:spAutoFit/>
          </a:bodyPr>
          <a:lstStyle/>
          <a:p>
            <a:r>
              <a:rPr lang="en-US" altLang="zh-CN" sz="3600" dirty="0"/>
              <a:t>Para1:“This is Maya's secret,” Hilda said with a big smile.</a:t>
            </a:r>
            <a:endParaRPr lang="zh-CN" altLang="zh-CN" sz="36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83129" y="194550"/>
            <a:ext cx="7215446" cy="584775"/>
          </a:xfrm>
          <a:prstGeom prst="rect">
            <a:avLst/>
          </a:prstGeom>
          <a:solidFill>
            <a:schemeClr val="bg1"/>
          </a:solidFill>
        </p:spPr>
        <p:txBody>
          <a:bodyPr wrap="square" lIns="91440" tIns="45720" rIns="91440" bIns="45720">
            <a:spAutoFit/>
          </a:bodyPr>
          <a:lstStyle/>
          <a:p>
            <a:pPr algn="ctr"/>
            <a:r>
              <a:rPr lang="zh-CN" altLang="en-US" sz="3200" b="1" dirty="0">
                <a:ln w="0"/>
                <a:solidFill>
                  <a:srgbClr val="006600"/>
                </a:solidFill>
                <a:effectLst>
                  <a:reflection blurRad="6350" stA="53000" endA="300" endPos="35500" dir="5400000" sy="-90000" algn="bl" rotWithShape="0"/>
                </a:effectLst>
                <a:latin typeface="Bernard MT Condensed" panose="02050806060905020404" pitchFamily="18" charset="0"/>
              </a:rPr>
              <a:t>结合第二段首句定第二段第一句</a:t>
            </a:r>
            <a:endParaRPr lang="zh-CN" altLang="en-US" sz="3200" b="1" cap="none" spc="0" dirty="0">
              <a:ln w="0"/>
              <a:solidFill>
                <a:srgbClr val="006600"/>
              </a:solidFill>
              <a:effectLst>
                <a:reflection blurRad="6350" stA="53000" endA="300" endPos="35500" dir="5400000" sy="-90000" algn="bl" rotWithShape="0"/>
              </a:effectLst>
              <a:latin typeface="Bernard MT Condensed" panose="02050806060905020404" pitchFamily="18" charset="0"/>
            </a:endParaRPr>
          </a:p>
        </p:txBody>
      </p:sp>
      <p:sp>
        <p:nvSpPr>
          <p:cNvPr id="3" name="文本框 2"/>
          <p:cNvSpPr txBox="1"/>
          <p:nvPr/>
        </p:nvSpPr>
        <p:spPr>
          <a:xfrm>
            <a:off x="83129" y="973876"/>
            <a:ext cx="11563002" cy="523220"/>
          </a:xfrm>
          <a:prstGeom prst="rect">
            <a:avLst/>
          </a:prstGeom>
          <a:solidFill>
            <a:schemeClr val="bg1"/>
          </a:solidFill>
        </p:spPr>
        <p:txBody>
          <a:bodyPr wrap="square">
            <a:spAutoFit/>
          </a:bodyPr>
          <a:lstStyle/>
          <a:p>
            <a:r>
              <a:rPr lang="en-US" altLang="zh-CN" sz="2800" dirty="0">
                <a:solidFill>
                  <a:srgbClr val="C00000"/>
                </a:solidFill>
              </a:rPr>
              <a:t>Para2:</a:t>
            </a:r>
            <a:r>
              <a:rPr lang="en-US" altLang="zh-CN" sz="2800" dirty="0"/>
              <a:t>Now Katherine realized what had been going on.</a:t>
            </a:r>
            <a:endParaRPr lang="en-US" altLang="zh-CN" sz="2800" dirty="0"/>
          </a:p>
        </p:txBody>
      </p:sp>
      <p:sp>
        <p:nvSpPr>
          <p:cNvPr id="6" name="文本框 5"/>
          <p:cNvSpPr txBox="1"/>
          <p:nvPr/>
        </p:nvSpPr>
        <p:spPr>
          <a:xfrm>
            <a:off x="174566" y="1911927"/>
            <a:ext cx="11853950" cy="3539430"/>
          </a:xfrm>
          <a:prstGeom prst="rect">
            <a:avLst/>
          </a:prstGeom>
          <a:solidFill>
            <a:schemeClr val="bg1"/>
          </a:solidFill>
        </p:spPr>
        <p:txBody>
          <a:bodyPr wrap="square">
            <a:spAutoFit/>
          </a:bodyPr>
          <a:lstStyle/>
          <a:p>
            <a:r>
              <a:rPr lang="zh-CN" altLang="en-US" sz="2800" dirty="0"/>
              <a:t>手法</a:t>
            </a:r>
            <a:r>
              <a:rPr lang="en-US" altLang="zh-CN" sz="2800" dirty="0"/>
              <a:t>1</a:t>
            </a:r>
            <a:r>
              <a:rPr lang="zh-CN" altLang="en-US" sz="2800" dirty="0"/>
              <a:t>：（以</a:t>
            </a:r>
            <a:r>
              <a:rPr lang="en-US" altLang="zh-CN" sz="2800" dirty="0"/>
              <a:t>Katherine </a:t>
            </a:r>
            <a:r>
              <a:rPr lang="zh-CN" altLang="en-US" sz="2800" dirty="0"/>
              <a:t>角度主位叙述推进法</a:t>
            </a:r>
            <a:r>
              <a:rPr lang="en-US" altLang="zh-CN" sz="2800" dirty="0"/>
              <a:t>+</a:t>
            </a:r>
            <a:r>
              <a:rPr lang="zh-CN" altLang="en-US" sz="2800" dirty="0"/>
              <a:t>第一段对 </a:t>
            </a:r>
            <a:r>
              <a:rPr lang="en-US" altLang="zh-CN" sz="2800" dirty="0"/>
              <a:t>Hilda </a:t>
            </a:r>
            <a:r>
              <a:rPr lang="zh-CN" altLang="en-US" sz="2800" dirty="0"/>
              <a:t>的误解，推断要向 </a:t>
            </a:r>
            <a:r>
              <a:rPr lang="en-US" altLang="zh-CN" sz="2800" dirty="0"/>
              <a:t>Hilda </a:t>
            </a:r>
            <a:r>
              <a:rPr lang="zh-CN" altLang="en-US" sz="2800" dirty="0"/>
              <a:t>真诚致歉）       </a:t>
            </a:r>
            <a:endParaRPr lang="en-US" altLang="zh-CN" sz="2800" dirty="0"/>
          </a:p>
          <a:p>
            <a:r>
              <a:rPr lang="en-US" altLang="zh-CN" sz="2800" dirty="0"/>
              <a:t>As Katherine took over the wet items from Hilda, </a:t>
            </a:r>
            <a:r>
              <a:rPr lang="en-US" altLang="zh-CN" sz="2800" b="1" dirty="0">
                <a:solidFill>
                  <a:srgbClr val="C00000"/>
                </a:solidFill>
              </a:rPr>
              <a:t>Katherine sincerely apologized to Hilda for her misunderstanding and carelessness.   </a:t>
            </a:r>
            <a:endParaRPr lang="en-US" altLang="zh-CN" sz="2800" b="1" dirty="0">
              <a:solidFill>
                <a:srgbClr val="C00000"/>
              </a:solidFill>
            </a:endParaRPr>
          </a:p>
          <a:p>
            <a:r>
              <a:rPr lang="zh-CN" altLang="en-US" sz="2800" dirty="0"/>
              <a:t>手法</a:t>
            </a:r>
            <a:r>
              <a:rPr lang="en-US" altLang="zh-CN" sz="2800" dirty="0"/>
              <a:t>2. </a:t>
            </a:r>
            <a:r>
              <a:rPr lang="zh-CN" altLang="en-US" sz="2800" dirty="0"/>
              <a:t>（</a:t>
            </a:r>
            <a:r>
              <a:rPr lang="en-US" altLang="zh-CN" sz="2800" dirty="0"/>
              <a:t>Katherine </a:t>
            </a:r>
            <a:r>
              <a:rPr lang="zh-CN" altLang="en-US" sz="2800" dirty="0"/>
              <a:t>道歉后，对</a:t>
            </a:r>
            <a:r>
              <a:rPr lang="en-US" altLang="zh-CN" sz="2800" dirty="0"/>
              <a:t>Maya</a:t>
            </a:r>
            <a:r>
              <a:rPr lang="zh-CN" altLang="en-US" sz="2800" dirty="0"/>
              <a:t>说 你可真淘气  </a:t>
            </a:r>
            <a:r>
              <a:rPr lang="en-US" altLang="zh-CN" sz="2800" dirty="0"/>
              <a:t>+</a:t>
            </a:r>
            <a:r>
              <a:rPr lang="zh-CN" altLang="en-US" sz="2800" dirty="0"/>
              <a:t>感叹句）</a:t>
            </a:r>
            <a:endParaRPr lang="en-US" altLang="zh-CN" sz="2800" dirty="0"/>
          </a:p>
          <a:p>
            <a:r>
              <a:rPr lang="en-US" altLang="zh-CN" sz="2800" dirty="0"/>
              <a:t> </a:t>
            </a:r>
            <a:r>
              <a:rPr lang="en-US" altLang="zh-CN" sz="2800" b="1" dirty="0">
                <a:solidFill>
                  <a:srgbClr val="0000FF"/>
                </a:solidFill>
              </a:rPr>
              <a:t>Having apologized sincerely to Hilda, </a:t>
            </a:r>
            <a:r>
              <a:rPr lang="en-US" altLang="zh-CN" sz="2800" dirty="0"/>
              <a:t>Katherine </a:t>
            </a:r>
            <a:r>
              <a:rPr lang="en-US" altLang="zh-CN" sz="2800" b="1" dirty="0">
                <a:solidFill>
                  <a:srgbClr val="FF0000"/>
                </a:solidFill>
              </a:rPr>
              <a:t>exclaimed, “ </a:t>
            </a:r>
            <a:r>
              <a:rPr lang="en-US" altLang="zh-CN" sz="2800" b="1" dirty="0">
                <a:solidFill>
                  <a:schemeClr val="tx1">
                    <a:lumMod val="95000"/>
                    <a:lumOff val="5000"/>
                  </a:schemeClr>
                </a:solidFill>
              </a:rPr>
              <a:t>Maya,</a:t>
            </a:r>
            <a:r>
              <a:rPr lang="en-US" altLang="zh-CN" sz="2800" b="1" dirty="0">
                <a:solidFill>
                  <a:srgbClr val="FF0000"/>
                </a:solidFill>
              </a:rPr>
              <a:t> how naughty you are!” </a:t>
            </a:r>
            <a:endParaRPr lang="en-US" altLang="zh-CN" sz="2800" b="1" dirty="0">
              <a:solidFill>
                <a:srgbClr val="FF0000"/>
              </a:solidFill>
            </a:endParaRPr>
          </a:p>
          <a:p>
            <a:r>
              <a:rPr lang="zh-CN" altLang="en-US" sz="2800" dirty="0">
                <a:solidFill>
                  <a:srgbClr val="0000FF"/>
                </a:solidFill>
              </a:rPr>
              <a:t> </a:t>
            </a:r>
            <a:endParaRPr lang="zh-CN" altLang="en-US" sz="2800" dirty="0">
              <a:solidFill>
                <a:srgbClr val="0000FF"/>
              </a:solidFill>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0" y="973875"/>
            <a:ext cx="12192000" cy="5784372"/>
          </a:xfrm>
          <a:solidFill>
            <a:schemeClr val="bg1"/>
          </a:solidFill>
        </p:spPr>
        <p:txBody>
          <a:bodyPr>
            <a:noAutofit/>
          </a:bodyPr>
          <a:lstStyle/>
          <a:p>
            <a:r>
              <a:rPr lang="en-US" altLang="zh-CN" sz="3600" dirty="0">
                <a:solidFill>
                  <a:srgbClr val="C00000"/>
                </a:solidFill>
              </a:rPr>
              <a:t>Para2:</a:t>
            </a:r>
            <a:r>
              <a:rPr lang="en-US" altLang="zh-CN" sz="3600" dirty="0"/>
              <a:t>Now Katherine realized what had been going on.</a:t>
            </a:r>
            <a:endParaRPr lang="en-US" altLang="zh-CN" sz="3600" dirty="0"/>
          </a:p>
          <a:p>
            <a:r>
              <a:rPr lang="zh-CN" altLang="en-US" sz="3600" dirty="0"/>
              <a:t>鉴于原文的伏笔内容：可以考虑海豚之所以藏东西是因为担心失去属于她的点心</a:t>
            </a:r>
            <a:r>
              <a:rPr lang="en-US" altLang="zh-CN" sz="3600" dirty="0"/>
              <a:t>-</a:t>
            </a:r>
            <a:r>
              <a:rPr lang="zh-CN" altLang="en-US" sz="3600" dirty="0"/>
              <a:t>鱼 （这个结尾和原文本接近）</a:t>
            </a:r>
            <a:endParaRPr lang="en-US" altLang="zh-CN" sz="3600" dirty="0"/>
          </a:p>
          <a:p>
            <a:pPr marL="0" indent="0">
              <a:buNone/>
            </a:pPr>
            <a:r>
              <a:rPr lang="en-US" altLang="zh-CN" sz="3600" dirty="0"/>
              <a:t> Every time Hilda  took an item off the water while doing sweeping in the tank, Maya lost a treat.  So Maya came up with a great way to get her treats--- grab and hide the items that she could find. </a:t>
            </a:r>
            <a:endParaRPr lang="en-US" altLang="zh-CN" sz="3600" dirty="0"/>
          </a:p>
          <a:p>
            <a:r>
              <a:rPr lang="zh-CN" altLang="en-US" sz="3600" dirty="0">
                <a:solidFill>
                  <a:srgbClr val="7030A0"/>
                </a:solidFill>
              </a:rPr>
              <a:t>由于续写是开放性的一种写作模式，考生可以结合一下水族馆里训练师训练海豚是为啥？最终是给水族馆的观众进行表演，结合</a:t>
            </a:r>
            <a:r>
              <a:rPr lang="en-US" altLang="zh-CN" sz="3600" dirty="0">
                <a:solidFill>
                  <a:srgbClr val="7030A0"/>
                </a:solidFill>
              </a:rPr>
              <a:t>Maya </a:t>
            </a:r>
            <a:r>
              <a:rPr lang="zh-CN" altLang="en-US" sz="3600" dirty="0">
                <a:solidFill>
                  <a:srgbClr val="7030A0"/>
                </a:solidFill>
              </a:rPr>
              <a:t>会藏东西， 就自然会找东西，可以设计一个表演节目，应该可以一炮成名。</a:t>
            </a:r>
            <a:endParaRPr lang="en-US" altLang="zh-CN" sz="3600" dirty="0">
              <a:solidFill>
                <a:srgbClr val="7030A0"/>
              </a:solidFill>
            </a:endParaRPr>
          </a:p>
          <a:p>
            <a:r>
              <a:rPr lang="en-US" altLang="zh-CN" sz="3600" dirty="0"/>
              <a:t> </a:t>
            </a:r>
            <a:endParaRPr lang="en-US" altLang="zh-CN" sz="3600" dirty="0"/>
          </a:p>
          <a:p>
            <a:endParaRPr lang="en-US" altLang="zh-CN" sz="3600" dirty="0"/>
          </a:p>
          <a:p>
            <a:endParaRPr lang="zh-CN" altLang="en-US" sz="3600" dirty="0"/>
          </a:p>
        </p:txBody>
      </p:sp>
      <p:sp>
        <p:nvSpPr>
          <p:cNvPr id="4" name="矩形 3"/>
          <p:cNvSpPr/>
          <p:nvPr/>
        </p:nvSpPr>
        <p:spPr>
          <a:xfrm>
            <a:off x="1097284" y="194550"/>
            <a:ext cx="5403272" cy="584775"/>
          </a:xfrm>
          <a:prstGeom prst="rect">
            <a:avLst/>
          </a:prstGeom>
          <a:solidFill>
            <a:schemeClr val="bg1"/>
          </a:solidFill>
        </p:spPr>
        <p:txBody>
          <a:bodyPr wrap="square" lIns="91440" tIns="45720" rIns="91440" bIns="45720">
            <a:spAutoFit/>
          </a:bodyPr>
          <a:lstStyle/>
          <a:p>
            <a:pPr algn="ctr"/>
            <a:r>
              <a:rPr lang="zh-CN" altLang="en-US" sz="3200" b="1" dirty="0">
                <a:ln w="0"/>
                <a:solidFill>
                  <a:srgbClr val="006600"/>
                </a:solidFill>
                <a:effectLst>
                  <a:reflection blurRad="6350" stA="53000" endA="300" endPos="35500" dir="5400000" sy="-90000" algn="bl" rotWithShape="0"/>
                </a:effectLst>
                <a:latin typeface="Bernard MT Condensed" panose="02050806060905020404" pitchFamily="18" charset="0"/>
              </a:rPr>
              <a:t>定第二 段尾句</a:t>
            </a:r>
            <a:endParaRPr lang="zh-CN" altLang="en-US" sz="3200" b="1" cap="none" spc="0" dirty="0">
              <a:ln w="0"/>
              <a:solidFill>
                <a:srgbClr val="006600"/>
              </a:solidFill>
              <a:effectLst>
                <a:reflection blurRad="6350" stA="53000" endA="300" endPos="35500" dir="5400000" sy="-90000" algn="bl" rotWithShape="0"/>
              </a:effectLst>
              <a:latin typeface="Bernard MT Condensed" panose="02050806060905020404" pitchFamily="18"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0" y="1825624"/>
            <a:ext cx="12192000" cy="4837826"/>
          </a:xfrm>
          <a:solidFill>
            <a:schemeClr val="bg1"/>
          </a:solidFill>
        </p:spPr>
        <p:txBody>
          <a:bodyPr>
            <a:noAutofit/>
          </a:bodyPr>
          <a:lstStyle/>
          <a:p>
            <a:r>
              <a:rPr lang="en-US" altLang="zh-CN" sz="3600" dirty="0">
                <a:solidFill>
                  <a:srgbClr val="C00000"/>
                </a:solidFill>
              </a:rPr>
              <a:t>Para2:</a:t>
            </a:r>
            <a:r>
              <a:rPr lang="en-US" altLang="zh-CN" sz="3600" dirty="0"/>
              <a:t>Now Katherine realized what had been going on.</a:t>
            </a:r>
            <a:endParaRPr lang="en-US" altLang="zh-CN" sz="3600" dirty="0"/>
          </a:p>
          <a:p>
            <a:pPr algn="l"/>
            <a:r>
              <a:rPr lang="zh-CN" altLang="en-US" sz="3600" dirty="0"/>
              <a:t>结尾</a:t>
            </a:r>
            <a:r>
              <a:rPr lang="en-US" altLang="zh-CN" sz="3600" dirty="0"/>
              <a:t>1</a:t>
            </a:r>
            <a:r>
              <a:rPr lang="zh-CN" altLang="en-US" sz="3600" dirty="0"/>
              <a:t>：</a:t>
            </a:r>
            <a:r>
              <a:rPr lang="en-US" altLang="zh-CN" sz="3600" dirty="0"/>
              <a:t> </a:t>
            </a:r>
            <a:r>
              <a:rPr lang="en-US" altLang="zh-CN" sz="3600" dirty="0">
                <a:solidFill>
                  <a:srgbClr val="0000FF"/>
                </a:solidFill>
              </a:rPr>
              <a:t>It didn’t take a long time before </a:t>
            </a:r>
            <a:r>
              <a:rPr lang="en-US" altLang="zh-CN" sz="3600" dirty="0">
                <a:solidFill>
                  <a:srgbClr val="C00000"/>
                </a:solidFill>
              </a:rPr>
              <a:t>Maya turned into a star </a:t>
            </a:r>
            <a:r>
              <a:rPr lang="en-US" altLang="zh-CN" sz="3600" b="1" dirty="0">
                <a:solidFill>
                  <a:srgbClr val="7030A0"/>
                </a:solidFill>
              </a:rPr>
              <a:t>with her marvelous performance!</a:t>
            </a:r>
            <a:endParaRPr lang="en-US" altLang="zh-CN" sz="3600" b="1" dirty="0">
              <a:solidFill>
                <a:srgbClr val="7030A0"/>
              </a:solidFill>
            </a:endParaRPr>
          </a:p>
          <a:p>
            <a:r>
              <a:rPr lang="zh-CN" altLang="en-US" sz="3600" dirty="0"/>
              <a:t>结尾</a:t>
            </a:r>
            <a:r>
              <a:rPr lang="en-US" altLang="zh-CN" sz="3600" dirty="0"/>
              <a:t>2</a:t>
            </a:r>
            <a:r>
              <a:rPr lang="zh-CN" altLang="en-US" sz="3600" dirty="0"/>
              <a:t>： </a:t>
            </a:r>
            <a:r>
              <a:rPr lang="en-US" altLang="zh-CN" sz="3600" dirty="0"/>
              <a:t>Maya’s underwater secret </a:t>
            </a:r>
            <a:r>
              <a:rPr lang="en-US" altLang="zh-CN" sz="3600" b="1" dirty="0">
                <a:solidFill>
                  <a:srgbClr val="0000FF"/>
                </a:solidFill>
              </a:rPr>
              <a:t>not only </a:t>
            </a:r>
            <a:r>
              <a:rPr lang="en-US" altLang="zh-CN" sz="3600" b="1" dirty="0">
                <a:solidFill>
                  <a:srgbClr val="C00000"/>
                </a:solidFill>
              </a:rPr>
              <a:t>highlighted</a:t>
            </a:r>
            <a:r>
              <a:rPr lang="en-US" altLang="zh-CN" sz="3600" dirty="0"/>
              <a:t> </a:t>
            </a:r>
            <a:r>
              <a:rPr lang="en-US" altLang="zh-CN" sz="3600" dirty="0">
                <a:solidFill>
                  <a:srgbClr val="C00000"/>
                </a:solidFill>
              </a:rPr>
              <a:t>her intelligence </a:t>
            </a:r>
            <a:r>
              <a:rPr lang="en-US" altLang="zh-CN" sz="3600" b="1" dirty="0">
                <a:solidFill>
                  <a:srgbClr val="0000FF"/>
                </a:solidFill>
              </a:rPr>
              <a:t>but also </a:t>
            </a:r>
            <a:r>
              <a:rPr lang="en-US" altLang="zh-CN" sz="3600" b="1" dirty="0">
                <a:solidFill>
                  <a:srgbClr val="C00000"/>
                </a:solidFill>
              </a:rPr>
              <a:t>earned a great reputation </a:t>
            </a:r>
            <a:r>
              <a:rPr lang="en-US" altLang="zh-CN" sz="3600" dirty="0"/>
              <a:t>for herself </a:t>
            </a:r>
            <a:r>
              <a:rPr lang="en-US" altLang="zh-CN" sz="3600" b="1" dirty="0">
                <a:solidFill>
                  <a:srgbClr val="7030A0"/>
                </a:solidFill>
              </a:rPr>
              <a:t>with her remarkable performance!</a:t>
            </a:r>
            <a:endParaRPr lang="en-US" altLang="zh-CN" sz="3600" b="1" dirty="0">
              <a:solidFill>
                <a:srgbClr val="7030A0"/>
              </a:solidFill>
            </a:endParaRPr>
          </a:p>
          <a:p>
            <a:r>
              <a:rPr lang="zh-CN" altLang="en-US" sz="3600" dirty="0"/>
              <a:t>结尾</a:t>
            </a:r>
            <a:r>
              <a:rPr lang="en-US" altLang="zh-CN" sz="3600" dirty="0"/>
              <a:t>3</a:t>
            </a:r>
            <a:r>
              <a:rPr lang="zh-CN" altLang="en-US" sz="3600" dirty="0"/>
              <a:t>：</a:t>
            </a:r>
            <a:r>
              <a:rPr lang="en-US" altLang="zh-CN" sz="3600" dirty="0"/>
              <a:t> </a:t>
            </a:r>
            <a:r>
              <a:rPr lang="en-US" altLang="zh-CN" sz="3600" dirty="0">
                <a:solidFill>
                  <a:srgbClr val="0000FF"/>
                </a:solidFill>
              </a:rPr>
              <a:t>Hearing  the story of Maya, the most </a:t>
            </a:r>
            <a:r>
              <a:rPr lang="en-US" altLang="zh-CN" sz="3600">
                <a:solidFill>
                  <a:srgbClr val="0000FF"/>
                </a:solidFill>
              </a:rPr>
              <a:t>talented dolphin, </a:t>
            </a:r>
            <a:r>
              <a:rPr lang="en-US" altLang="zh-CN" sz="3600" dirty="0"/>
              <a:t>streams of visitors </a:t>
            </a:r>
            <a:r>
              <a:rPr lang="en-US" altLang="zh-CN" sz="3600" b="1" dirty="0">
                <a:solidFill>
                  <a:srgbClr val="FF0000"/>
                </a:solidFill>
              </a:rPr>
              <a:t>flocked into the sea life park</a:t>
            </a:r>
            <a:r>
              <a:rPr lang="en-US" altLang="zh-CN" sz="3600" dirty="0">
                <a:solidFill>
                  <a:srgbClr val="0000FF"/>
                </a:solidFill>
              </a:rPr>
              <a:t>/</a:t>
            </a:r>
            <a:r>
              <a:rPr lang="en-US" altLang="zh-CN" sz="3600" dirty="0"/>
              <a:t>aquarium to witness Maya’s marvelous trick!</a:t>
            </a:r>
            <a:endParaRPr lang="en-US" altLang="zh-CN" sz="3600" b="1" dirty="0">
              <a:solidFill>
                <a:srgbClr val="7030A0"/>
              </a:solidFill>
            </a:endParaRPr>
          </a:p>
          <a:p>
            <a:pPr algn="l"/>
            <a:endParaRPr lang="en-US" altLang="zh-CN" sz="3600" b="1" dirty="0">
              <a:solidFill>
                <a:srgbClr val="7030A0"/>
              </a:solidFill>
            </a:endParaRPr>
          </a:p>
          <a:p>
            <a:pPr algn="l"/>
            <a:endParaRPr lang="en-US" altLang="zh-CN" sz="3600" b="1" dirty="0">
              <a:solidFill>
                <a:srgbClr val="7030A0"/>
              </a:solidFill>
            </a:endParaRPr>
          </a:p>
          <a:p>
            <a:endParaRPr lang="en-US" altLang="zh-CN" sz="3600" dirty="0"/>
          </a:p>
          <a:p>
            <a:endParaRPr lang="en-US" altLang="zh-CN" sz="3600" dirty="0"/>
          </a:p>
          <a:p>
            <a:endParaRPr lang="zh-CN" altLang="en-US" sz="3600" dirty="0"/>
          </a:p>
        </p:txBody>
      </p:sp>
      <p:sp>
        <p:nvSpPr>
          <p:cNvPr id="4" name="矩形 3"/>
          <p:cNvSpPr/>
          <p:nvPr/>
        </p:nvSpPr>
        <p:spPr>
          <a:xfrm>
            <a:off x="4788131" y="194550"/>
            <a:ext cx="5403272" cy="584775"/>
          </a:xfrm>
          <a:prstGeom prst="rect">
            <a:avLst/>
          </a:prstGeom>
          <a:solidFill>
            <a:schemeClr val="bg1"/>
          </a:solidFill>
        </p:spPr>
        <p:txBody>
          <a:bodyPr wrap="square" lIns="91440" tIns="45720" rIns="91440" bIns="45720">
            <a:spAutoFit/>
          </a:bodyPr>
          <a:lstStyle/>
          <a:p>
            <a:pPr algn="ctr"/>
            <a:r>
              <a:rPr lang="zh-CN" altLang="en-US" sz="3200" b="1" dirty="0">
                <a:ln w="0"/>
                <a:solidFill>
                  <a:srgbClr val="006600"/>
                </a:solidFill>
                <a:effectLst>
                  <a:reflection blurRad="6350" stA="53000" endA="300" endPos="35500" dir="5400000" sy="-90000" algn="bl" rotWithShape="0"/>
                </a:effectLst>
                <a:latin typeface="Bernard MT Condensed" panose="02050806060905020404" pitchFamily="18" charset="0"/>
              </a:rPr>
              <a:t>定第二 段尾句</a:t>
            </a:r>
            <a:endParaRPr lang="zh-CN" altLang="en-US" sz="3200" b="1" cap="none" spc="0" dirty="0">
              <a:ln w="0"/>
              <a:solidFill>
                <a:srgbClr val="006600"/>
              </a:solidFill>
              <a:effectLst>
                <a:reflection blurRad="6350" stA="53000" endA="300" endPos="35500" dir="5400000" sy="-90000" algn="bl" rotWithShape="0"/>
              </a:effectLst>
              <a:latin typeface="Bernard MT Condensed" panose="02050806060905020404" pitchFamily="18"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432262" y="216131"/>
            <a:ext cx="10921538" cy="5960832"/>
          </a:xfrm>
          <a:solidFill>
            <a:schemeClr val="bg1"/>
          </a:solidFill>
        </p:spPr>
        <p:txBody>
          <a:bodyPr>
            <a:normAutofit lnSpcReduction="10000"/>
          </a:bodyPr>
          <a:lstStyle/>
          <a:p>
            <a:r>
              <a:rPr lang="en-US" altLang="zh-CN" sz="2800" dirty="0"/>
              <a:t>Para1:“This is Maya's secret,” Hilda said with a big smile.</a:t>
            </a:r>
            <a:r>
              <a:rPr lang="en-US" altLang="zh-CN" sz="2800" b="1" dirty="0">
                <a:solidFill>
                  <a:srgbClr val="7030A0"/>
                </a:solidFill>
              </a:rPr>
              <a:t> </a:t>
            </a:r>
            <a:endParaRPr lang="en-US" altLang="zh-CN" sz="2800" b="1" dirty="0">
              <a:solidFill>
                <a:srgbClr val="7030A0"/>
              </a:solidFill>
            </a:endParaRPr>
          </a:p>
          <a:p>
            <a:r>
              <a:rPr lang="en-US" altLang="zh-CN" b="1" dirty="0">
                <a:solidFill>
                  <a:srgbClr val="7030A0"/>
                </a:solidFill>
              </a:rPr>
              <a:t>1. (</a:t>
            </a:r>
            <a:r>
              <a:rPr lang="zh-CN" altLang="en-US" b="1" dirty="0">
                <a:solidFill>
                  <a:srgbClr val="7030A0"/>
                </a:solidFill>
              </a:rPr>
              <a:t>以</a:t>
            </a:r>
            <a:r>
              <a:rPr lang="en-US" altLang="zh-CN" b="1" dirty="0">
                <a:solidFill>
                  <a:srgbClr val="7030A0"/>
                </a:solidFill>
              </a:rPr>
              <a:t>Maya</a:t>
            </a:r>
            <a:r>
              <a:rPr lang="zh-CN" altLang="en-US" b="1" dirty="0">
                <a:solidFill>
                  <a:srgbClr val="7030A0"/>
                </a:solidFill>
              </a:rPr>
              <a:t> 的叙事角度推进</a:t>
            </a:r>
            <a:r>
              <a:rPr lang="en-US" altLang="zh-CN" b="1" dirty="0">
                <a:solidFill>
                  <a:srgbClr val="7030A0"/>
                </a:solidFill>
              </a:rPr>
              <a:t>+</a:t>
            </a:r>
            <a:r>
              <a:rPr lang="zh-CN" altLang="en-US" b="1" dirty="0">
                <a:solidFill>
                  <a:srgbClr val="7030A0"/>
                </a:solidFill>
              </a:rPr>
              <a:t>拟人手法）</a:t>
            </a:r>
            <a:r>
              <a:rPr lang="en-US" altLang="zh-CN" sz="2800" dirty="0">
                <a:solidFill>
                  <a:srgbClr val="C00000"/>
                </a:solidFill>
              </a:rPr>
              <a:t>Staring at Katherine, </a:t>
            </a:r>
            <a:r>
              <a:rPr lang="en-US" altLang="zh-CN" sz="2800" b="1" dirty="0">
                <a:solidFill>
                  <a:srgbClr val="006600"/>
                </a:solidFill>
              </a:rPr>
              <a:t>Maya seemed quite proud of herself for her ingenious trick</a:t>
            </a:r>
            <a:r>
              <a:rPr lang="en-US" altLang="zh-CN" sz="2800" dirty="0">
                <a:solidFill>
                  <a:srgbClr val="C00000"/>
                </a:solidFill>
              </a:rPr>
              <a:t>.  </a:t>
            </a:r>
            <a:r>
              <a:rPr lang="en-US" altLang="zh-CN" sz="2800" dirty="0"/>
              <a:t> </a:t>
            </a:r>
            <a:endParaRPr lang="en-US" altLang="zh-CN" sz="2800" dirty="0"/>
          </a:p>
          <a:p>
            <a:r>
              <a:rPr lang="en-US" altLang="zh-CN" dirty="0"/>
              <a:t>2.</a:t>
            </a:r>
            <a:r>
              <a:rPr lang="zh-CN" altLang="en-US" dirty="0"/>
              <a:t>（仍然以</a:t>
            </a:r>
            <a:r>
              <a:rPr lang="en-US" altLang="zh-CN" dirty="0"/>
              <a:t>Maya </a:t>
            </a:r>
            <a:r>
              <a:rPr lang="zh-CN" altLang="en-US" dirty="0"/>
              <a:t>主位推进叙事</a:t>
            </a:r>
            <a:r>
              <a:rPr lang="en-US" altLang="zh-CN" dirty="0"/>
              <a:t>+Katherine </a:t>
            </a:r>
            <a:r>
              <a:rPr lang="zh-CN" altLang="en-US" dirty="0"/>
              <a:t>奖励给她的美味） </a:t>
            </a:r>
            <a:r>
              <a:rPr lang="en-US" altLang="zh-CN" sz="2800" dirty="0">
                <a:solidFill>
                  <a:srgbClr val="FF0000"/>
                </a:solidFill>
              </a:rPr>
              <a:t>After feasting on the delicious treat, </a:t>
            </a:r>
            <a:r>
              <a:rPr lang="en-US" altLang="zh-CN" sz="2800" dirty="0"/>
              <a:t>Maya dived into the water , swimming back to the filter box in the hope of fetching another treasure to get a second treat.  </a:t>
            </a:r>
            <a:endParaRPr lang="en-US" altLang="zh-CN" sz="2800" dirty="0"/>
          </a:p>
          <a:p>
            <a:r>
              <a:rPr lang="en-US" altLang="zh-CN" dirty="0"/>
              <a:t>3. </a:t>
            </a:r>
            <a:r>
              <a:rPr lang="zh-CN" altLang="en-US" dirty="0"/>
              <a:t>（仍然以</a:t>
            </a:r>
            <a:r>
              <a:rPr lang="en-US" altLang="zh-CN" dirty="0"/>
              <a:t>Maya </a:t>
            </a:r>
            <a:r>
              <a:rPr lang="zh-CN" altLang="en-US" dirty="0"/>
              <a:t>主位推进叙事，结合尾段</a:t>
            </a:r>
            <a:r>
              <a:rPr lang="en-US" altLang="zh-CN" dirty="0"/>
              <a:t>Hilda </a:t>
            </a:r>
            <a:r>
              <a:rPr lang="zh-CN" altLang="en-US" dirty="0"/>
              <a:t>手上拿了</a:t>
            </a:r>
            <a:r>
              <a:rPr lang="en-US" altLang="zh-CN" dirty="0"/>
              <a:t>Maya </a:t>
            </a:r>
            <a:r>
              <a:rPr lang="zh-CN" altLang="en-US" dirty="0"/>
              <a:t>藏起来的东西，应该推测可能滤水箱后没有她藏起来的宝贝了。） </a:t>
            </a:r>
            <a:r>
              <a:rPr lang="en-US" altLang="zh-CN" sz="2800" b="1" dirty="0">
                <a:solidFill>
                  <a:srgbClr val="C00000"/>
                </a:solidFill>
              </a:rPr>
              <a:t>What she never expected was that </a:t>
            </a:r>
            <a:r>
              <a:rPr lang="en-US" altLang="zh-CN" sz="2800" dirty="0"/>
              <a:t>no items remained behind the box. </a:t>
            </a:r>
            <a:endParaRPr lang="en-US" altLang="zh-CN" sz="2800" dirty="0"/>
          </a:p>
          <a:p>
            <a:r>
              <a:rPr lang="en-US" altLang="zh-CN" sz="2800" dirty="0"/>
              <a:t>4. </a:t>
            </a:r>
            <a:r>
              <a:rPr lang="zh-CN" altLang="en-US" dirty="0"/>
              <a:t>（仍然以</a:t>
            </a:r>
            <a:r>
              <a:rPr lang="en-US" altLang="zh-CN" dirty="0"/>
              <a:t>Maya </a:t>
            </a:r>
            <a:r>
              <a:rPr lang="zh-CN" altLang="en-US" dirty="0"/>
              <a:t>主位推进叙事，会继续之前的行为去取收藏的物品，无果） </a:t>
            </a:r>
            <a:r>
              <a:rPr lang="en-US" altLang="zh-CN" sz="2800" dirty="0"/>
              <a:t>Maya </a:t>
            </a:r>
            <a:r>
              <a:rPr lang="en-US" altLang="zh-CN" sz="2800" dirty="0">
                <a:solidFill>
                  <a:srgbClr val="C00000"/>
                </a:solidFill>
              </a:rPr>
              <a:t>stuck her nose down again</a:t>
            </a:r>
            <a:r>
              <a:rPr lang="en-US" altLang="zh-CN" sz="2800" dirty="0"/>
              <a:t>, trying to gr</a:t>
            </a:r>
            <a:r>
              <a:rPr lang="en-US" altLang="zh-CN" dirty="0"/>
              <a:t>ab</a:t>
            </a:r>
            <a:r>
              <a:rPr lang="en-US" altLang="zh-CN" sz="2800" dirty="0"/>
              <a:t> something </a:t>
            </a:r>
            <a:r>
              <a:rPr lang="en-US" altLang="zh-CN" sz="2800" dirty="0">
                <a:solidFill>
                  <a:srgbClr val="C00000"/>
                </a:solidFill>
              </a:rPr>
              <a:t>but without luck.  </a:t>
            </a:r>
            <a:endParaRPr lang="zh-CN" altLang="en-US" dirty="0">
              <a:solidFill>
                <a:srgbClr val="C00000"/>
              </a:solidFill>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副标题 2"/>
          <p:cNvSpPr>
            <a:spLocks noGrp="1"/>
          </p:cNvSpPr>
          <p:nvPr>
            <p:ph type="subTitle" idx="1"/>
          </p:nvPr>
        </p:nvSpPr>
        <p:spPr>
          <a:xfrm>
            <a:off x="5527964" y="4790758"/>
            <a:ext cx="5140036" cy="554326"/>
          </a:xfrm>
          <a:solidFill>
            <a:schemeClr val="bg1"/>
          </a:solidFill>
        </p:spPr>
        <p:txBody>
          <a:bodyPr/>
          <a:lstStyle/>
          <a:p>
            <a:r>
              <a:rPr lang="zh-CN" altLang="en-US" dirty="0">
                <a:solidFill>
                  <a:srgbClr val="0070C0"/>
                </a:solidFill>
              </a:rPr>
              <a:t>浙江金华市汤溪高级中学   郑素红</a:t>
            </a:r>
            <a:endParaRPr lang="zh-CN" altLang="en-US" dirty="0">
              <a:solidFill>
                <a:srgbClr val="0070C0"/>
              </a:solidFill>
            </a:endParaRPr>
          </a:p>
        </p:txBody>
      </p:sp>
      <p:sp>
        <p:nvSpPr>
          <p:cNvPr id="4" name="矩形 3"/>
          <p:cNvSpPr/>
          <p:nvPr/>
        </p:nvSpPr>
        <p:spPr>
          <a:xfrm>
            <a:off x="3013268" y="2285691"/>
            <a:ext cx="6165470" cy="1200329"/>
          </a:xfrm>
          <a:prstGeom prst="rect">
            <a:avLst/>
          </a:prstGeom>
          <a:solidFill>
            <a:schemeClr val="bg1"/>
          </a:solidFill>
        </p:spPr>
        <p:txBody>
          <a:bodyPr wrap="none" lIns="91440" tIns="45720" rIns="91440" bIns="45720">
            <a:spAutoFit/>
          </a:bodyPr>
          <a:lstStyle/>
          <a:p>
            <a:pPr algn="ctr"/>
            <a:r>
              <a:rPr lang="zh-CN" altLang="en-US" sz="7200" b="1" cap="none" spc="0" dirty="0">
                <a:ln w="12700">
                  <a:solidFill>
                    <a:schemeClr val="accent5"/>
                  </a:solidFill>
                  <a:prstDash val="solid"/>
                </a:ln>
                <a:solidFill>
                  <a:srgbClr val="0070C0"/>
                </a:solidFill>
                <a:effectLst/>
              </a:rPr>
              <a:t>淘气海豚</a:t>
            </a:r>
            <a:r>
              <a:rPr lang="en-US" altLang="zh-CN" sz="7200" b="1" cap="none" spc="0" dirty="0">
                <a:ln w="12700">
                  <a:solidFill>
                    <a:schemeClr val="accent5"/>
                  </a:solidFill>
                  <a:prstDash val="solid"/>
                </a:ln>
                <a:solidFill>
                  <a:srgbClr val="0070C0"/>
                </a:solidFill>
                <a:effectLst/>
              </a:rPr>
              <a:t>Maya</a:t>
            </a:r>
            <a:endParaRPr lang="zh-CN" altLang="en-US" sz="7200" b="1" cap="none" spc="0" dirty="0">
              <a:ln w="12700">
                <a:solidFill>
                  <a:schemeClr val="accent5"/>
                </a:solidFill>
                <a:prstDash val="solid"/>
              </a:ln>
              <a:solidFill>
                <a:srgbClr val="0070C0"/>
              </a:solidFill>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324196" y="623455"/>
            <a:ext cx="11029604" cy="4239490"/>
          </a:xfrm>
          <a:solidFill>
            <a:schemeClr val="bg1"/>
          </a:solidFill>
        </p:spPr>
        <p:txBody>
          <a:bodyPr/>
          <a:lstStyle/>
          <a:p>
            <a:r>
              <a:rPr lang="en-US" altLang="zh-CN" sz="2800" dirty="0"/>
              <a:t>5. </a:t>
            </a:r>
            <a:r>
              <a:rPr lang="zh-CN" altLang="en-US" sz="2800" dirty="0"/>
              <a:t>（</a:t>
            </a:r>
            <a:r>
              <a:rPr lang="en-US" altLang="zh-CN" sz="2800" dirty="0"/>
              <a:t>Maya </a:t>
            </a:r>
            <a:r>
              <a:rPr lang="zh-CN" altLang="en-US" sz="2800" dirty="0"/>
              <a:t>主位叙述推进</a:t>
            </a:r>
            <a:r>
              <a:rPr lang="zh-CN" altLang="en-US" dirty="0"/>
              <a:t>：很困惑，游回到水池边）</a:t>
            </a:r>
            <a:r>
              <a:rPr lang="en-US" altLang="zh-CN" sz="2800" dirty="0">
                <a:solidFill>
                  <a:srgbClr val="C00000"/>
                </a:solidFill>
              </a:rPr>
              <a:t>Extremely confused, </a:t>
            </a:r>
            <a:r>
              <a:rPr lang="en-US" altLang="zh-CN" sz="2800" dirty="0">
                <a:solidFill>
                  <a:srgbClr val="0000FF"/>
                </a:solidFill>
              </a:rPr>
              <a:t>Maya swam to the edge of the tank. </a:t>
            </a:r>
            <a:endParaRPr lang="en-US" altLang="zh-CN" sz="2800" dirty="0">
              <a:solidFill>
                <a:srgbClr val="0000FF"/>
              </a:solidFill>
            </a:endParaRPr>
          </a:p>
          <a:p>
            <a:r>
              <a:rPr lang="en-US" altLang="zh-CN" dirty="0"/>
              <a:t>6. </a:t>
            </a:r>
            <a:r>
              <a:rPr lang="zh-CN" altLang="en-US" dirty="0"/>
              <a:t>（此刻，</a:t>
            </a:r>
            <a:r>
              <a:rPr lang="en-US" altLang="zh-CN" dirty="0"/>
              <a:t>Maya </a:t>
            </a:r>
            <a:r>
              <a:rPr lang="zh-CN" altLang="en-US" dirty="0"/>
              <a:t>注意到</a:t>
            </a:r>
            <a:r>
              <a:rPr lang="en-US" altLang="zh-CN" dirty="0"/>
              <a:t>Hilda </a:t>
            </a:r>
            <a:r>
              <a:rPr lang="zh-CN" altLang="en-US" dirty="0"/>
              <a:t>手中的东西</a:t>
            </a:r>
            <a:r>
              <a:rPr lang="en-US" altLang="zh-CN" dirty="0"/>
              <a:t>+</a:t>
            </a:r>
            <a:r>
              <a:rPr lang="zh-CN" altLang="en-US" dirty="0"/>
              <a:t>拟人手法） </a:t>
            </a:r>
            <a:r>
              <a:rPr lang="en-US" altLang="zh-CN" sz="2800" dirty="0">
                <a:solidFill>
                  <a:srgbClr val="C00000"/>
                </a:solidFill>
              </a:rPr>
              <a:t>Maya fixed her eyes on </a:t>
            </a:r>
            <a:r>
              <a:rPr lang="en-US" altLang="zh-CN" sz="2800" dirty="0"/>
              <a:t>the wet stuff in Hilda’s hands, </a:t>
            </a:r>
            <a:r>
              <a:rPr lang="en-US" altLang="zh-CN" sz="2800" b="1" dirty="0">
                <a:solidFill>
                  <a:srgbClr val="7030A0"/>
                </a:solidFill>
              </a:rPr>
              <a:t>looking annoyed </a:t>
            </a:r>
            <a:r>
              <a:rPr lang="en-US" altLang="zh-CN" sz="2800" b="1" dirty="0">
                <a:solidFill>
                  <a:srgbClr val="C00000"/>
                </a:solidFill>
              </a:rPr>
              <a:t>as if questioning </a:t>
            </a:r>
            <a:r>
              <a:rPr lang="en-US" altLang="zh-CN" sz="2800" dirty="0"/>
              <a:t>Hilda </a:t>
            </a:r>
            <a:r>
              <a:rPr lang="en-US" altLang="zh-CN" sz="2800" b="1" dirty="0">
                <a:solidFill>
                  <a:srgbClr val="0000FF"/>
                </a:solidFill>
              </a:rPr>
              <a:t>why she stole her treasures without permission!   </a:t>
            </a:r>
            <a:endParaRPr lang="en-US" altLang="zh-CN" sz="2800" b="1" dirty="0">
              <a:solidFill>
                <a:srgbClr val="0000FF"/>
              </a:solidFill>
            </a:endParaRPr>
          </a:p>
          <a:p>
            <a:r>
              <a:rPr lang="en-US" altLang="zh-CN" sz="2800" dirty="0">
                <a:solidFill>
                  <a:srgbClr val="C00000"/>
                </a:solidFill>
              </a:rPr>
              <a:t>7.  </a:t>
            </a:r>
            <a:r>
              <a:rPr lang="zh-CN" altLang="en-US" sz="2800" dirty="0"/>
              <a:t>（结合第二段首句 </a:t>
            </a:r>
            <a:r>
              <a:rPr lang="en-US" altLang="zh-CN" sz="2800" dirty="0"/>
              <a:t>what had been going on , </a:t>
            </a:r>
            <a:r>
              <a:rPr lang="zh-CN" altLang="en-US" dirty="0"/>
              <a:t>由</a:t>
            </a:r>
            <a:r>
              <a:rPr lang="en-US" altLang="zh-CN" dirty="0"/>
              <a:t>Hilda </a:t>
            </a:r>
            <a:r>
              <a:rPr lang="zh-CN" altLang="en-US" dirty="0"/>
              <a:t>来提醒</a:t>
            </a:r>
            <a:r>
              <a:rPr lang="en-US" altLang="zh-CN" dirty="0"/>
              <a:t>Katherine</a:t>
            </a:r>
            <a:r>
              <a:rPr lang="zh-CN" altLang="en-US" dirty="0"/>
              <a:t>一直来发生的事情。</a:t>
            </a:r>
            <a:r>
              <a:rPr lang="zh-CN" altLang="en-US" dirty="0">
                <a:solidFill>
                  <a:srgbClr val="C00000"/>
                </a:solidFill>
              </a:rPr>
              <a:t>）</a:t>
            </a:r>
            <a:r>
              <a:rPr lang="en-US" altLang="zh-CN" sz="2800" dirty="0">
                <a:solidFill>
                  <a:srgbClr val="7030A0"/>
                </a:solidFill>
              </a:rPr>
              <a:t>Smiling at the poor Maya, </a:t>
            </a:r>
            <a:r>
              <a:rPr lang="en-US" altLang="zh-CN" sz="2800" dirty="0">
                <a:solidFill>
                  <a:srgbClr val="C00000"/>
                </a:solidFill>
              </a:rPr>
              <a:t>  </a:t>
            </a:r>
            <a:r>
              <a:rPr lang="en-US" altLang="zh-CN" sz="2800" b="1" dirty="0">
                <a:solidFill>
                  <a:srgbClr val="C00000"/>
                </a:solidFill>
              </a:rPr>
              <a:t>Hilda reminded Katherine </a:t>
            </a:r>
            <a:r>
              <a:rPr lang="en-US" altLang="zh-CN" sz="2800" dirty="0">
                <a:solidFill>
                  <a:srgbClr val="C00000"/>
                </a:solidFill>
              </a:rPr>
              <a:t>that Maya </a:t>
            </a:r>
            <a:r>
              <a:rPr lang="en-US" altLang="zh-CN" sz="2800" b="1" dirty="0">
                <a:solidFill>
                  <a:srgbClr val="0000FF"/>
                </a:solidFill>
              </a:rPr>
              <a:t>was likely to collect the items </a:t>
            </a:r>
            <a:r>
              <a:rPr lang="en-US" altLang="zh-CN" sz="2800" dirty="0">
                <a:solidFill>
                  <a:srgbClr val="C00000"/>
                </a:solidFill>
              </a:rPr>
              <a:t>and </a:t>
            </a:r>
            <a:r>
              <a:rPr lang="en-US" altLang="zh-CN" sz="2800" b="1" dirty="0">
                <a:solidFill>
                  <a:srgbClr val="0000FF"/>
                </a:solidFill>
              </a:rPr>
              <a:t>stored them secretly </a:t>
            </a:r>
            <a:r>
              <a:rPr lang="en-US" altLang="zh-CN" sz="2800" dirty="0">
                <a:solidFill>
                  <a:srgbClr val="C00000"/>
                </a:solidFill>
              </a:rPr>
              <a:t>during her practice/ training.</a:t>
            </a:r>
            <a:endParaRPr lang="zh-CN" altLang="en-US"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txBox="1"/>
          <p:nvPr/>
        </p:nvSpPr>
        <p:spPr>
          <a:xfrm>
            <a:off x="166255" y="590203"/>
            <a:ext cx="11945390" cy="5320145"/>
          </a:xfrm>
          <a:prstGeom prst="rect">
            <a:avLst/>
          </a:prstGeom>
          <a:solidFill>
            <a:schemeClr val="bg1"/>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tLang="zh-CN" sz="2800" dirty="0">
                <a:solidFill>
                  <a:srgbClr val="C00000"/>
                </a:solidFill>
              </a:rPr>
              <a:t>Para2:</a:t>
            </a:r>
            <a:r>
              <a:rPr lang="en-US" altLang="zh-CN" sz="2800" dirty="0"/>
              <a:t>Now Katherine realized what had been going on. </a:t>
            </a:r>
            <a:endParaRPr lang="en-US" altLang="zh-CN" sz="2800" dirty="0"/>
          </a:p>
          <a:p>
            <a:pPr algn="l"/>
            <a:r>
              <a:rPr lang="en-US" altLang="zh-CN" sz="2800" dirty="0"/>
              <a:t>1</a:t>
            </a:r>
            <a:r>
              <a:rPr lang="zh-CN" altLang="en-US" sz="2800" dirty="0"/>
              <a:t>：（以</a:t>
            </a:r>
            <a:r>
              <a:rPr lang="en-US" altLang="zh-CN" sz="2800" dirty="0"/>
              <a:t>Katherine </a:t>
            </a:r>
            <a:r>
              <a:rPr lang="zh-CN" altLang="en-US" sz="2800" dirty="0"/>
              <a:t>角度主位叙述推进法</a:t>
            </a:r>
            <a:r>
              <a:rPr lang="en-US" altLang="zh-CN" sz="2800" dirty="0"/>
              <a:t>+</a:t>
            </a:r>
            <a:r>
              <a:rPr lang="zh-CN" altLang="en-US" sz="2800" dirty="0"/>
              <a:t>第一段对 </a:t>
            </a:r>
            <a:r>
              <a:rPr lang="en-US" altLang="zh-CN" sz="2800" dirty="0"/>
              <a:t>Hilda </a:t>
            </a:r>
            <a:r>
              <a:rPr lang="zh-CN" altLang="en-US" sz="2800" dirty="0"/>
              <a:t>的误解，推断要向 </a:t>
            </a:r>
            <a:r>
              <a:rPr lang="en-US" altLang="zh-CN" sz="2800" dirty="0"/>
              <a:t>Hilda </a:t>
            </a:r>
            <a:r>
              <a:rPr lang="zh-CN" altLang="en-US" sz="2800" dirty="0"/>
              <a:t>真诚致歉</a:t>
            </a:r>
            <a:r>
              <a:rPr lang="en-US" altLang="zh-CN" sz="2800" dirty="0"/>
              <a:t>) </a:t>
            </a:r>
            <a:r>
              <a:rPr lang="en-US" altLang="zh-CN" sz="2800" dirty="0">
                <a:solidFill>
                  <a:srgbClr val="0000FF"/>
                </a:solidFill>
              </a:rPr>
              <a:t>Having apologized sincerely to Hilda for her misunderstanding and carelessness,</a:t>
            </a:r>
            <a:r>
              <a:rPr lang="en-US" altLang="zh-CN" sz="2800" dirty="0"/>
              <a:t> </a:t>
            </a:r>
            <a:r>
              <a:rPr lang="en-US" altLang="zh-CN" sz="2800" b="1" dirty="0">
                <a:solidFill>
                  <a:srgbClr val="C00000"/>
                </a:solidFill>
              </a:rPr>
              <a:t>Katherine exclaimed, “Maya, how naughty you are!” </a:t>
            </a:r>
            <a:endParaRPr lang="en-US" altLang="zh-CN" sz="2800" b="1" dirty="0">
              <a:solidFill>
                <a:srgbClr val="C00000"/>
              </a:solidFill>
            </a:endParaRPr>
          </a:p>
          <a:p>
            <a:pPr algn="l"/>
            <a:r>
              <a:rPr lang="en-US" altLang="zh-CN" sz="2800" dirty="0"/>
              <a:t>2. ( Hilda</a:t>
            </a:r>
            <a:r>
              <a:rPr lang="zh-CN" altLang="en-US" sz="2800" dirty="0"/>
              <a:t>利用</a:t>
            </a:r>
            <a:r>
              <a:rPr lang="en-US" altLang="zh-CN" sz="2800" dirty="0"/>
              <a:t>Maya </a:t>
            </a:r>
            <a:r>
              <a:rPr lang="zh-CN" altLang="en-US" sz="2800" dirty="0"/>
              <a:t>的聪明才智，提议设计水族馆海豚表演的新项目）</a:t>
            </a:r>
            <a:endParaRPr lang="en-US" altLang="zh-CN" sz="2800" dirty="0"/>
          </a:p>
          <a:p>
            <a:pPr algn="l"/>
            <a:r>
              <a:rPr lang="en-US" altLang="zh-CN" sz="2800" dirty="0">
                <a:solidFill>
                  <a:srgbClr val="7030A0"/>
                </a:solidFill>
              </a:rPr>
              <a:t>Hilda’s eyes sparkling with thrill mingled delight, </a:t>
            </a:r>
            <a:r>
              <a:rPr lang="en-US" altLang="zh-CN" sz="2800" b="1" dirty="0">
                <a:solidFill>
                  <a:srgbClr val="C00000"/>
                </a:solidFill>
              </a:rPr>
              <a:t>she proposed to Katherine that they could  design a unique dolphin show </a:t>
            </a:r>
            <a:r>
              <a:rPr lang="en-US" altLang="zh-CN" sz="2800" b="1" dirty="0">
                <a:solidFill>
                  <a:srgbClr val="0000FF"/>
                </a:solidFill>
              </a:rPr>
              <a:t>to attract visitors-</a:t>
            </a:r>
            <a:r>
              <a:rPr lang="en-US" altLang="zh-CN" sz="2800" dirty="0"/>
              <a:t>-- </a:t>
            </a:r>
            <a:r>
              <a:rPr lang="en-US" altLang="zh-CN" sz="2800" b="1" dirty="0"/>
              <a:t>Seeking Hidden Treasures Underwater.   </a:t>
            </a:r>
            <a:endParaRPr lang="en-US" altLang="zh-CN" sz="2800" b="1" dirty="0"/>
          </a:p>
          <a:p>
            <a:pPr algn="l"/>
            <a:r>
              <a:rPr lang="en-US" altLang="zh-CN" sz="2800" dirty="0"/>
              <a:t>3. </a:t>
            </a:r>
            <a:r>
              <a:rPr lang="zh-CN" altLang="en-US" sz="2800" dirty="0"/>
              <a:t>（</a:t>
            </a:r>
            <a:r>
              <a:rPr lang="en-US" altLang="zh-CN" sz="2800" dirty="0"/>
              <a:t>Katherine </a:t>
            </a:r>
            <a:r>
              <a:rPr lang="zh-CN" altLang="en-US" sz="2800" dirty="0"/>
              <a:t>作为训练师，马上践行）</a:t>
            </a:r>
            <a:r>
              <a:rPr lang="en-US" altLang="zh-CN" sz="2800" b="1" dirty="0">
                <a:solidFill>
                  <a:srgbClr val="0000FF"/>
                </a:solidFill>
              </a:rPr>
              <a:t>Hardly </a:t>
            </a:r>
            <a:r>
              <a:rPr lang="en-US" altLang="zh-CN" sz="2800" b="1" dirty="0">
                <a:solidFill>
                  <a:srgbClr val="C00000"/>
                </a:solidFill>
              </a:rPr>
              <a:t>had Katherine taken her advice</a:t>
            </a:r>
            <a:r>
              <a:rPr lang="en-US" altLang="zh-CN" sz="2800" b="1" dirty="0">
                <a:solidFill>
                  <a:srgbClr val="0000FF"/>
                </a:solidFill>
              </a:rPr>
              <a:t> when </a:t>
            </a:r>
            <a:r>
              <a:rPr lang="en-US" altLang="zh-CN" sz="2800" dirty="0"/>
              <a:t>she stored/ placed/ put/ hid all the original items behind the filter box.   </a:t>
            </a:r>
            <a:endParaRPr lang="zh-CN" altLang="en-US" sz="28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txBox="1"/>
          <p:nvPr/>
        </p:nvSpPr>
        <p:spPr>
          <a:xfrm>
            <a:off x="1" y="939337"/>
            <a:ext cx="12111644" cy="5444837"/>
          </a:xfrm>
          <a:prstGeom prst="rect">
            <a:avLst/>
          </a:prstGeom>
          <a:solidFill>
            <a:schemeClr val="bg1"/>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tLang="zh-CN" sz="3600" dirty="0">
                <a:solidFill>
                  <a:srgbClr val="C00000"/>
                </a:solidFill>
              </a:rPr>
              <a:t>4. (Katherine </a:t>
            </a:r>
            <a:r>
              <a:rPr lang="zh-CN" altLang="en-US" sz="3600" dirty="0">
                <a:solidFill>
                  <a:srgbClr val="C00000"/>
                </a:solidFill>
              </a:rPr>
              <a:t>如何训练）</a:t>
            </a:r>
            <a:r>
              <a:rPr lang="en-US" altLang="zh-CN" sz="3600" dirty="0"/>
              <a:t>The next moment, showing a comb to Maya , Katherine issued a request- Maya</a:t>
            </a:r>
            <a:r>
              <a:rPr lang="zh-CN" altLang="en-US" sz="3600" dirty="0"/>
              <a:t>，</a:t>
            </a:r>
            <a:r>
              <a:rPr lang="en-US" altLang="zh-CN" sz="3600" dirty="0"/>
              <a:t>please fetch a comb</a:t>
            </a:r>
            <a:r>
              <a:rPr lang="zh-CN" altLang="en-US" sz="3600" dirty="0"/>
              <a:t>！</a:t>
            </a:r>
            <a:r>
              <a:rPr lang="en-US" altLang="zh-CN" sz="3600" dirty="0"/>
              <a:t>  </a:t>
            </a:r>
            <a:endParaRPr lang="en-US" altLang="zh-CN" sz="3600" dirty="0"/>
          </a:p>
          <a:p>
            <a:pPr algn="l"/>
            <a:r>
              <a:rPr lang="en-US" altLang="zh-CN" sz="3600" dirty="0"/>
              <a:t>5. </a:t>
            </a:r>
            <a:r>
              <a:rPr lang="zh-CN" altLang="en-US" sz="3600" dirty="0"/>
              <a:t>（训练策略奏效）</a:t>
            </a:r>
            <a:r>
              <a:rPr lang="en-US" altLang="zh-CN" sz="3600" b="1" dirty="0">
                <a:solidFill>
                  <a:srgbClr val="0000FF"/>
                </a:solidFill>
              </a:rPr>
              <a:t>Miraculously, </a:t>
            </a:r>
            <a:r>
              <a:rPr lang="en-US" altLang="zh-CN" sz="3600" b="1" dirty="0">
                <a:solidFill>
                  <a:srgbClr val="C00000"/>
                </a:solidFill>
              </a:rPr>
              <a:t>the strategy worked !  </a:t>
            </a:r>
            <a:endParaRPr lang="en-US" altLang="zh-CN" sz="3600" b="1" dirty="0">
              <a:solidFill>
                <a:srgbClr val="C00000"/>
              </a:solidFill>
            </a:endParaRPr>
          </a:p>
          <a:p>
            <a:pPr algn="l"/>
            <a:r>
              <a:rPr lang="en-US" altLang="zh-CN" sz="3600" dirty="0"/>
              <a:t>6. </a:t>
            </a:r>
            <a:r>
              <a:rPr lang="zh-CN" altLang="en-US" sz="3600" dirty="0"/>
              <a:t>（</a:t>
            </a:r>
            <a:r>
              <a:rPr lang="en-US" altLang="zh-CN" sz="3600" dirty="0"/>
              <a:t>Maya </a:t>
            </a:r>
            <a:r>
              <a:rPr lang="zh-CN" altLang="en-US" sz="3600" dirty="0"/>
              <a:t>浮出水面带着梳子）</a:t>
            </a:r>
            <a:r>
              <a:rPr lang="en-US" altLang="zh-CN" sz="3600" dirty="0"/>
              <a:t>Katherine and Hilda </a:t>
            </a:r>
            <a:r>
              <a:rPr lang="en-US" altLang="zh-CN" sz="3600" b="1" dirty="0">
                <a:solidFill>
                  <a:srgbClr val="C00000"/>
                </a:solidFill>
              </a:rPr>
              <a:t>were both over the moon </a:t>
            </a:r>
            <a:r>
              <a:rPr lang="en-US" altLang="zh-CN" sz="3600" b="1" dirty="0">
                <a:solidFill>
                  <a:srgbClr val="7030A0"/>
                </a:solidFill>
              </a:rPr>
              <a:t>when Maya surfaced </a:t>
            </a:r>
            <a:r>
              <a:rPr lang="en-US" altLang="zh-CN" sz="3600" b="1" dirty="0">
                <a:solidFill>
                  <a:srgbClr val="0000FF"/>
                </a:solidFill>
              </a:rPr>
              <a:t>with a comb in her mouth.  </a:t>
            </a:r>
            <a:endParaRPr lang="en-US" altLang="zh-CN" sz="3600" b="1" dirty="0">
              <a:solidFill>
                <a:srgbClr val="0000FF"/>
              </a:solidFill>
            </a:endParaRPr>
          </a:p>
          <a:p>
            <a:pPr algn="l"/>
            <a:r>
              <a:rPr lang="en-US" altLang="zh-CN" sz="3600" dirty="0"/>
              <a:t>7. </a:t>
            </a:r>
            <a:r>
              <a:rPr lang="zh-CN" altLang="en-US" sz="3600" dirty="0"/>
              <a:t>（不久</a:t>
            </a:r>
            <a:r>
              <a:rPr lang="en-US" altLang="zh-CN" sz="3600" dirty="0"/>
              <a:t>Maya </a:t>
            </a:r>
            <a:r>
              <a:rPr lang="zh-CN" altLang="en-US" sz="3600" dirty="0"/>
              <a:t>就凭借精湛的表演成为明星海豚）</a:t>
            </a:r>
            <a:r>
              <a:rPr lang="en-US" altLang="zh-CN" sz="3600" b="1" dirty="0">
                <a:solidFill>
                  <a:srgbClr val="7030A0"/>
                </a:solidFill>
              </a:rPr>
              <a:t>It didn’t take a long time before </a:t>
            </a:r>
            <a:r>
              <a:rPr lang="en-US" altLang="zh-CN" sz="3600" b="1" dirty="0">
                <a:solidFill>
                  <a:srgbClr val="C00000"/>
                </a:solidFill>
              </a:rPr>
              <a:t>Maya turned into a star </a:t>
            </a:r>
            <a:r>
              <a:rPr lang="en-US" altLang="zh-CN" sz="3600" b="1" dirty="0">
                <a:solidFill>
                  <a:srgbClr val="0000FF"/>
                </a:solidFill>
              </a:rPr>
              <a:t>with her marvelous performance!  </a:t>
            </a:r>
            <a:endParaRPr lang="zh-CN" altLang="en-US" sz="3600" b="1" dirty="0">
              <a:solidFill>
                <a:srgbClr val="0000FF"/>
              </a:solidFill>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66502" y="317730"/>
            <a:ext cx="12125498" cy="6494085"/>
          </a:xfrm>
          <a:prstGeom prst="rect">
            <a:avLst/>
          </a:prstGeom>
          <a:solidFill>
            <a:schemeClr val="bg1"/>
          </a:solidFill>
        </p:spPr>
        <p:txBody>
          <a:bodyPr wrap="square">
            <a:spAutoFit/>
          </a:bodyPr>
          <a:lstStyle/>
          <a:p>
            <a:r>
              <a:rPr lang="en-US" altLang="zh-CN" sz="3200" dirty="0"/>
              <a:t>Para1:“This is Maya's secret,” Hilda said with a big smile.</a:t>
            </a:r>
            <a:r>
              <a:rPr lang="en-US" altLang="zh-CN" sz="3200" b="1" dirty="0">
                <a:solidFill>
                  <a:srgbClr val="7030A0"/>
                </a:solidFill>
              </a:rPr>
              <a:t> </a:t>
            </a:r>
            <a:r>
              <a:rPr lang="en-US" altLang="zh-CN" sz="3200" dirty="0">
                <a:solidFill>
                  <a:srgbClr val="C00000"/>
                </a:solidFill>
              </a:rPr>
              <a:t>Staring at Katherine, </a:t>
            </a:r>
            <a:r>
              <a:rPr lang="en-US" altLang="zh-CN" sz="3200" b="1" dirty="0">
                <a:solidFill>
                  <a:srgbClr val="006600"/>
                </a:solidFill>
              </a:rPr>
              <a:t>Maya seemed quite proud of herself for her ingenious trick</a:t>
            </a:r>
            <a:r>
              <a:rPr lang="en-US" altLang="zh-CN" sz="3200" dirty="0">
                <a:solidFill>
                  <a:srgbClr val="C00000"/>
                </a:solidFill>
              </a:rPr>
              <a:t>.  </a:t>
            </a:r>
            <a:r>
              <a:rPr lang="en-US" altLang="zh-CN" sz="3200" dirty="0"/>
              <a:t> After feasting on the delicious treat, Maya dived into the water , swimming back to the filter box in the hope of fetching another treasure to get a second treat.  </a:t>
            </a:r>
            <a:r>
              <a:rPr lang="en-US" altLang="zh-CN" sz="3200" b="1" dirty="0">
                <a:solidFill>
                  <a:srgbClr val="0000FF"/>
                </a:solidFill>
              </a:rPr>
              <a:t>What she never expected was that </a:t>
            </a:r>
            <a:r>
              <a:rPr lang="en-US" altLang="zh-CN" sz="3200" dirty="0"/>
              <a:t>no items remained behind the box. Maya stuck her nose down again, trying to grab something but without luck.  Extremely confused, Maya swam to the edge of the tank. Maya </a:t>
            </a:r>
            <a:r>
              <a:rPr lang="en-US" altLang="zh-CN" sz="3200" b="1" dirty="0">
                <a:solidFill>
                  <a:srgbClr val="C00000"/>
                </a:solidFill>
              </a:rPr>
              <a:t>fixed her eyes on the wet stuff </a:t>
            </a:r>
            <a:r>
              <a:rPr lang="en-US" altLang="zh-CN" sz="3200" dirty="0"/>
              <a:t>in Hilda’s hands, </a:t>
            </a:r>
            <a:r>
              <a:rPr lang="en-US" altLang="zh-CN" sz="3200" dirty="0">
                <a:solidFill>
                  <a:srgbClr val="7030A0"/>
                </a:solidFill>
              </a:rPr>
              <a:t>looking annoyed</a:t>
            </a:r>
            <a:r>
              <a:rPr lang="en-US" altLang="zh-CN" sz="3200" dirty="0"/>
              <a:t>, as if questioning Hilda why she stole her treasures without permission!  </a:t>
            </a:r>
            <a:r>
              <a:rPr lang="en-US" altLang="zh-CN" sz="3200" dirty="0">
                <a:solidFill>
                  <a:srgbClr val="C00000"/>
                </a:solidFill>
              </a:rPr>
              <a:t> </a:t>
            </a:r>
            <a:r>
              <a:rPr lang="en-US" altLang="zh-CN" sz="3200" b="1" dirty="0">
                <a:solidFill>
                  <a:srgbClr val="0000FF"/>
                </a:solidFill>
              </a:rPr>
              <a:t>Smiling at the poor Maya,   </a:t>
            </a:r>
            <a:r>
              <a:rPr lang="en-US" altLang="zh-CN" sz="3200" dirty="0">
                <a:solidFill>
                  <a:srgbClr val="C00000"/>
                </a:solidFill>
              </a:rPr>
              <a:t>Hilda reminded Katherine that Maya was likely to collect the items and stored them during previous dolphin training sessions practice. </a:t>
            </a:r>
            <a:endParaRPr lang="zh-CN" altLang="zh-CN" sz="32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txBox="1"/>
          <p:nvPr/>
        </p:nvSpPr>
        <p:spPr>
          <a:xfrm>
            <a:off x="0" y="598516"/>
            <a:ext cx="12269585" cy="5852160"/>
          </a:xfrm>
          <a:prstGeom prst="rect">
            <a:avLst/>
          </a:prstGeom>
          <a:solidFill>
            <a:schemeClr val="bg1"/>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tLang="zh-CN" sz="3200" dirty="0">
                <a:solidFill>
                  <a:srgbClr val="C00000"/>
                </a:solidFill>
              </a:rPr>
              <a:t>Para2:</a:t>
            </a:r>
            <a:r>
              <a:rPr lang="en-US" altLang="zh-CN" sz="3200" dirty="0"/>
              <a:t>Now Katherine realized what had been going on. As Katherine took over the wet items from Hilda, </a:t>
            </a:r>
            <a:r>
              <a:rPr lang="en-US" altLang="zh-CN" sz="3200" dirty="0">
                <a:solidFill>
                  <a:srgbClr val="FF0000"/>
                </a:solidFill>
              </a:rPr>
              <a:t>Katherine sincerely apologized to Hilda for her misunderstanding and carelessness.   </a:t>
            </a:r>
            <a:r>
              <a:rPr lang="en-US" altLang="zh-CN" sz="3200" dirty="0">
                <a:solidFill>
                  <a:srgbClr val="7030A0"/>
                </a:solidFill>
              </a:rPr>
              <a:t>Hilda’s eyes sparkling with thrill mingled delight,</a:t>
            </a:r>
            <a:r>
              <a:rPr lang="en-US" altLang="zh-CN" sz="3200" dirty="0"/>
              <a:t> she </a:t>
            </a:r>
            <a:r>
              <a:rPr lang="en-US" altLang="zh-CN" sz="3200" b="1" dirty="0">
                <a:solidFill>
                  <a:srgbClr val="FF0000"/>
                </a:solidFill>
              </a:rPr>
              <a:t>proposed to Katherine </a:t>
            </a:r>
            <a:r>
              <a:rPr lang="en-US" altLang="zh-CN" sz="3200" dirty="0"/>
              <a:t>that they could  design a unique dolphin show to attract visitors--- Seeking Hidden Treasures Underwater. </a:t>
            </a:r>
            <a:r>
              <a:rPr lang="en-US" altLang="zh-CN" sz="3200" b="1" dirty="0">
                <a:solidFill>
                  <a:srgbClr val="0000FF"/>
                </a:solidFill>
              </a:rPr>
              <a:t>Hardly </a:t>
            </a:r>
            <a:r>
              <a:rPr lang="en-US" altLang="zh-CN" sz="3200" b="1" dirty="0">
                <a:solidFill>
                  <a:srgbClr val="C00000"/>
                </a:solidFill>
              </a:rPr>
              <a:t>had Katherine taken her advice</a:t>
            </a:r>
            <a:r>
              <a:rPr lang="en-US" altLang="zh-CN" sz="3200" b="1" dirty="0">
                <a:solidFill>
                  <a:srgbClr val="0000FF"/>
                </a:solidFill>
              </a:rPr>
              <a:t> when </a:t>
            </a:r>
            <a:r>
              <a:rPr lang="en-US" altLang="zh-CN" sz="3200" dirty="0"/>
              <a:t>she stored/ placed/ put/ hid all the original items behind the filter box. The next moment, showing a comb to Maya , Katherine issued a request,” Maya, please fetch a comb!”.  </a:t>
            </a:r>
            <a:r>
              <a:rPr lang="en-US" altLang="zh-CN" sz="3200" dirty="0">
                <a:solidFill>
                  <a:srgbClr val="FF0000"/>
                </a:solidFill>
              </a:rPr>
              <a:t>Miraculously, the strategy worked !  </a:t>
            </a:r>
            <a:r>
              <a:rPr lang="en-US" altLang="zh-CN" sz="3200" dirty="0"/>
              <a:t>Katherine and Hilda were both over the moon when Maya surfaced with a comb in her mouth. It didn’t take a long time before Maya turned into a star in the sea life park with her marvelous performance!</a:t>
            </a:r>
            <a:endParaRPr lang="en-US" altLang="zh-CN" sz="3200" dirty="0"/>
          </a:p>
          <a:p>
            <a:pPr algn="l"/>
            <a:endParaRPr lang="en-US" altLang="zh-CN" sz="3200" dirty="0"/>
          </a:p>
          <a:p>
            <a:pPr algn="l"/>
            <a:endParaRPr lang="zh-CN" altLang="en-US" sz="32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2202872" y="2942707"/>
            <a:ext cx="6957753" cy="923330"/>
          </a:xfrm>
          <a:prstGeom prst="rect">
            <a:avLst/>
          </a:prstGeom>
          <a:noFill/>
        </p:spPr>
        <p:txBody>
          <a:bodyPr wrap="square" rtlCol="0">
            <a:spAutoFit/>
          </a:bodyPr>
          <a:lstStyle/>
          <a:p>
            <a:r>
              <a:rPr lang="en-US" altLang="zh-CN" sz="5400" dirty="0">
                <a:solidFill>
                  <a:srgbClr val="0000FF"/>
                </a:solidFill>
              </a:rPr>
              <a:t>Surprise is everywhere.</a:t>
            </a:r>
            <a:endParaRPr lang="zh-CN" altLang="en-US" sz="5400" dirty="0">
              <a:solidFill>
                <a:srgbClr val="0000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6377" y="0"/>
            <a:ext cx="12075623" cy="6799811"/>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116376" y="174567"/>
            <a:ext cx="12075623" cy="3133898"/>
          </a:xfrm>
          <a:solidFill>
            <a:schemeClr val="bg1"/>
          </a:solidFill>
        </p:spPr>
        <p:txBody>
          <a:bodyPr>
            <a:noAutofit/>
          </a:bodyPr>
          <a:lstStyle/>
          <a:p>
            <a:pPr marL="0" indent="0">
              <a:buNone/>
            </a:pPr>
            <a:r>
              <a:rPr lang="en-US"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      Last summer, Hilda worked as a volunteer with dolphin trainers at a sea life park. Her job was to make sure the tanks were free of any items so that the trainers could train the dolphins to fetch specific items. However, one day after cleaning, one of the dolphins, Maya, presented Hilda with a candy wrapper from the tank. When Katherine, the trainer, saw this, she blamed Hilda for her carelessness. Upset but not discouraged by this event, Hilda decided to do some spying on Maya.</a:t>
            </a:r>
            <a:endParaRPr lang="zh-CN" altLang="zh-CN" sz="3200" kern="10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文本框 1"/>
          <p:cNvSpPr txBox="1"/>
          <p:nvPr/>
        </p:nvSpPr>
        <p:spPr>
          <a:xfrm>
            <a:off x="1030779" y="3757353"/>
            <a:ext cx="10323022" cy="1569660"/>
          </a:xfrm>
          <a:prstGeom prst="rect">
            <a:avLst/>
          </a:prstGeom>
          <a:solidFill>
            <a:schemeClr val="bg1"/>
          </a:solidFill>
        </p:spPr>
        <p:txBody>
          <a:bodyPr wrap="square" rtlCol="0">
            <a:spAutoFit/>
          </a:bodyPr>
          <a:lstStyle/>
          <a:p>
            <a:r>
              <a:rPr lang="en-US" altLang="zh-CN" sz="3200" dirty="0">
                <a:solidFill>
                  <a:srgbClr val="0000FF"/>
                </a:solidFill>
              </a:rPr>
              <a:t>Q1:  What</a:t>
            </a:r>
            <a:r>
              <a:rPr lang="zh-CN" altLang="en-US" sz="3200" dirty="0">
                <a:solidFill>
                  <a:srgbClr val="0000FF"/>
                </a:solidFill>
              </a:rPr>
              <a:t> </a:t>
            </a:r>
            <a:r>
              <a:rPr lang="en-US" altLang="zh-CN" sz="3200" dirty="0">
                <a:solidFill>
                  <a:srgbClr val="0000FF"/>
                </a:solidFill>
              </a:rPr>
              <a:t>did</a:t>
            </a:r>
            <a:r>
              <a:rPr lang="zh-CN" altLang="en-US" sz="3200" dirty="0">
                <a:solidFill>
                  <a:srgbClr val="0000FF"/>
                </a:solidFill>
              </a:rPr>
              <a:t> </a:t>
            </a:r>
            <a:r>
              <a:rPr lang="en-US" altLang="zh-CN" sz="3200" dirty="0">
                <a:solidFill>
                  <a:srgbClr val="0000FF"/>
                </a:solidFill>
              </a:rPr>
              <a:t>Hilda</a:t>
            </a:r>
            <a:r>
              <a:rPr lang="zh-CN" altLang="en-US" sz="3200" dirty="0">
                <a:solidFill>
                  <a:srgbClr val="0000FF"/>
                </a:solidFill>
              </a:rPr>
              <a:t> </a:t>
            </a:r>
            <a:r>
              <a:rPr lang="en-US" altLang="zh-CN" sz="3200" dirty="0">
                <a:solidFill>
                  <a:srgbClr val="0000FF"/>
                </a:solidFill>
              </a:rPr>
              <a:t>do at the sea life park?  And why?</a:t>
            </a:r>
            <a:endParaRPr lang="en-US" altLang="zh-CN" sz="3200" dirty="0">
              <a:solidFill>
                <a:srgbClr val="0000FF"/>
              </a:solidFill>
            </a:endParaRPr>
          </a:p>
          <a:p>
            <a:r>
              <a:rPr lang="en-US" altLang="zh-CN" sz="3200" dirty="0">
                <a:solidFill>
                  <a:srgbClr val="0000FF"/>
                </a:solidFill>
              </a:rPr>
              <a:t>Q2:  What was Katherine?  Why did she blame Hilda? </a:t>
            </a:r>
            <a:endParaRPr lang="en-US" altLang="zh-CN" sz="3200" dirty="0">
              <a:solidFill>
                <a:srgbClr val="0000FF"/>
              </a:solidFill>
            </a:endParaRPr>
          </a:p>
          <a:p>
            <a:r>
              <a:rPr lang="en-US" altLang="zh-CN" sz="3200" dirty="0">
                <a:solidFill>
                  <a:srgbClr val="0000FF"/>
                </a:solidFill>
              </a:rPr>
              <a:t>Q3:   How did Hilda feel? </a:t>
            </a:r>
            <a:endParaRPr lang="zh-CN"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6377" y="0"/>
            <a:ext cx="12075623" cy="6799811"/>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116376" y="174567"/>
            <a:ext cx="12075623" cy="3133898"/>
          </a:xfrm>
          <a:solidFill>
            <a:schemeClr val="bg1"/>
          </a:solidFill>
        </p:spPr>
        <p:txBody>
          <a:bodyPr>
            <a:noAutofit/>
          </a:bodyPr>
          <a:lstStyle/>
          <a:p>
            <a:pPr marL="0" indent="0">
              <a:buNone/>
            </a:pPr>
            <a:r>
              <a:rPr lang="en-US"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      Last summer, Hilda worked as a volunteer with dolphin trainers at a sea life park. Her job was to make sure the tanks were free of any items so that the trainers could train the dolphins to fetch specific items. However, one day after cleaning, one of the dolphins, Maya, presented Hilda with a candy wrapper from the tank. When Katherine, the trainer, saw this, she blamed Hilda for her carelessness. Upset but not discouraged by this event, Hilda decided to do some spying on Maya.</a:t>
            </a:r>
            <a:endParaRPr lang="zh-CN" altLang="zh-CN" sz="3200" kern="10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文本框 1"/>
          <p:cNvSpPr txBox="1"/>
          <p:nvPr/>
        </p:nvSpPr>
        <p:spPr>
          <a:xfrm>
            <a:off x="1030779" y="3757353"/>
            <a:ext cx="10323022" cy="1569660"/>
          </a:xfrm>
          <a:prstGeom prst="rect">
            <a:avLst/>
          </a:prstGeom>
          <a:solidFill>
            <a:schemeClr val="bg1"/>
          </a:solidFill>
        </p:spPr>
        <p:txBody>
          <a:bodyPr wrap="square" rtlCol="0">
            <a:spAutoFit/>
          </a:bodyPr>
          <a:lstStyle/>
          <a:p>
            <a:r>
              <a:rPr lang="en-US" altLang="zh-CN" sz="3200" dirty="0">
                <a:solidFill>
                  <a:srgbClr val="0000FF"/>
                </a:solidFill>
              </a:rPr>
              <a:t>Q1:  What</a:t>
            </a:r>
            <a:r>
              <a:rPr lang="zh-CN" altLang="en-US" sz="3200" dirty="0">
                <a:solidFill>
                  <a:srgbClr val="0000FF"/>
                </a:solidFill>
              </a:rPr>
              <a:t> </a:t>
            </a:r>
            <a:r>
              <a:rPr lang="en-US" altLang="zh-CN" sz="3200" dirty="0">
                <a:solidFill>
                  <a:srgbClr val="0000FF"/>
                </a:solidFill>
              </a:rPr>
              <a:t>did</a:t>
            </a:r>
            <a:r>
              <a:rPr lang="zh-CN" altLang="en-US" sz="3200" dirty="0">
                <a:solidFill>
                  <a:srgbClr val="0000FF"/>
                </a:solidFill>
              </a:rPr>
              <a:t> </a:t>
            </a:r>
            <a:r>
              <a:rPr lang="en-US" altLang="zh-CN" sz="3200" dirty="0">
                <a:solidFill>
                  <a:srgbClr val="0000FF"/>
                </a:solidFill>
              </a:rPr>
              <a:t>Hilda</a:t>
            </a:r>
            <a:r>
              <a:rPr lang="zh-CN" altLang="en-US" sz="3200" dirty="0">
                <a:solidFill>
                  <a:srgbClr val="0000FF"/>
                </a:solidFill>
              </a:rPr>
              <a:t> </a:t>
            </a:r>
            <a:r>
              <a:rPr lang="en-US" altLang="zh-CN" sz="3200" dirty="0">
                <a:solidFill>
                  <a:srgbClr val="0000FF"/>
                </a:solidFill>
              </a:rPr>
              <a:t>do at the sea life park?  And why?</a:t>
            </a:r>
            <a:endParaRPr lang="en-US" altLang="zh-CN" sz="3200" dirty="0">
              <a:solidFill>
                <a:srgbClr val="0000FF"/>
              </a:solidFill>
            </a:endParaRPr>
          </a:p>
          <a:p>
            <a:r>
              <a:rPr lang="en-US" altLang="zh-CN" sz="3200" dirty="0">
                <a:solidFill>
                  <a:srgbClr val="0000FF"/>
                </a:solidFill>
              </a:rPr>
              <a:t>Q2:  What was Katherine?  Why did she blame Hilda? </a:t>
            </a:r>
            <a:endParaRPr lang="en-US" altLang="zh-CN" sz="3200" dirty="0">
              <a:solidFill>
                <a:srgbClr val="0000FF"/>
              </a:solidFill>
            </a:endParaRPr>
          </a:p>
          <a:p>
            <a:r>
              <a:rPr lang="en-US" altLang="zh-CN" sz="3200" dirty="0">
                <a:solidFill>
                  <a:srgbClr val="0000FF"/>
                </a:solidFill>
              </a:rPr>
              <a:t>Q3:   How did Hilda feel? </a:t>
            </a:r>
            <a:endParaRPr lang="zh-CN" altLang="en-US" sz="32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61076"/>
            <a:ext cx="12192000" cy="6919076"/>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0" y="232757"/>
            <a:ext cx="12191999" cy="3258588"/>
          </a:xfrm>
          <a:solidFill>
            <a:schemeClr val="bg1"/>
          </a:solidFill>
        </p:spPr>
        <p:txBody>
          <a:bodyPr>
            <a:noAutofit/>
          </a:bodyPr>
          <a:lstStyle/>
          <a:p>
            <a:pPr marL="0" indent="0">
              <a:buNone/>
            </a:pPr>
            <a:r>
              <a:rPr lang="en-US"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      The next morning, Hilda arrived at the park early. She put on her scuba gear</a:t>
            </a:r>
            <a:r>
              <a:rPr lang="zh-CN"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（水下呼吸器）</a:t>
            </a:r>
            <a:r>
              <a:rPr lang="en-US"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and jumped into the tank for her usual, underwater sweep. Finding nothing in the tank, she climbed out of the water just in time to see Katherine jumping in on the other side. After what happened yesterday, Hilda knew what she was doing. She watched as Katherine performed her underwater search, but Hilda wasn't surprised when she surfaced empty-handed.</a:t>
            </a:r>
            <a:endParaRPr lang="zh-CN" altLang="zh-CN" sz="3200" kern="10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sz="3200" dirty="0">
              <a:solidFill>
                <a:srgbClr val="0070C0"/>
              </a:solidFill>
            </a:endParaRPr>
          </a:p>
        </p:txBody>
      </p:sp>
      <p:sp>
        <p:nvSpPr>
          <p:cNvPr id="4" name="文本框 3"/>
          <p:cNvSpPr txBox="1"/>
          <p:nvPr/>
        </p:nvSpPr>
        <p:spPr>
          <a:xfrm>
            <a:off x="1030779" y="3757353"/>
            <a:ext cx="7913716" cy="1569660"/>
          </a:xfrm>
          <a:prstGeom prst="rect">
            <a:avLst/>
          </a:prstGeom>
          <a:solidFill>
            <a:schemeClr val="bg1"/>
          </a:solidFill>
        </p:spPr>
        <p:txBody>
          <a:bodyPr wrap="square" rtlCol="0">
            <a:spAutoFit/>
          </a:bodyPr>
          <a:lstStyle/>
          <a:p>
            <a:r>
              <a:rPr lang="en-US" altLang="zh-CN" sz="3200" dirty="0">
                <a:solidFill>
                  <a:srgbClr val="0000FF"/>
                </a:solidFill>
              </a:rPr>
              <a:t>Q1:  Did Hilda find something in the tank?</a:t>
            </a:r>
            <a:endParaRPr lang="en-US" altLang="zh-CN" sz="3200" dirty="0">
              <a:solidFill>
                <a:srgbClr val="0000FF"/>
              </a:solidFill>
            </a:endParaRPr>
          </a:p>
          <a:p>
            <a:r>
              <a:rPr lang="en-US" altLang="zh-CN" sz="3200" dirty="0">
                <a:solidFill>
                  <a:srgbClr val="0000FF"/>
                </a:solidFill>
              </a:rPr>
              <a:t>Q2:  Did Katherine find something ?</a:t>
            </a:r>
            <a:endParaRPr lang="en-US" altLang="zh-CN" sz="3200" dirty="0">
              <a:solidFill>
                <a:srgbClr val="0000FF"/>
              </a:solidFill>
            </a:endParaRPr>
          </a:p>
          <a:p>
            <a:r>
              <a:rPr lang="en-US" altLang="zh-CN" sz="3200" dirty="0">
                <a:solidFill>
                  <a:srgbClr val="0000FF"/>
                </a:solidFill>
              </a:rPr>
              <a:t>Q3:  How did Hilda feel?</a:t>
            </a:r>
            <a:endParaRPr lang="en-US" altLang="zh-CN" sz="3200" dirty="0">
              <a:solidFill>
                <a:srgbClr val="0000FF"/>
              </a:solidFill>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还记得温哥华水族馆死去的白鲸吗？加拿大正式禁止圈养鲸鱼海豚！_法案"/>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5408"/>
            <a:ext cx="12119956" cy="6863408"/>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0" y="814648"/>
            <a:ext cx="12119954" cy="4414058"/>
          </a:xfrm>
          <a:solidFill>
            <a:schemeClr val="bg1"/>
          </a:solidFill>
        </p:spPr>
        <p:txBody>
          <a:bodyPr>
            <a:noAutofit/>
          </a:bodyPr>
          <a:lstStyle/>
          <a:p>
            <a:pPr marL="0" indent="0">
              <a:buNone/>
            </a:pPr>
            <a:r>
              <a:rPr lang="en-US"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      During the tank sweeps, Maya had been swimming playfully, but now the dolphin stopped suddenly and swam to the back part of the tank where the filter </a:t>
            </a:r>
            <a:r>
              <a:rPr lang="zh-CN"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（过滤）</a:t>
            </a:r>
            <a:r>
              <a:rPr lang="en-US"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 box was located. She stuck her nose down behind the box and then swam away. What was Maya doing back there? Hilda wondered. She jumped back into the water and swam over to take a look behind the box, and her question was answered. Hilda then swam across the tank following Maya's path and emerged from the water to find Katherine removing her scuba gear. As Katherine turned around, her mouth dropped open. There was Maya at the edge of the tank with a comb</a:t>
            </a:r>
            <a:r>
              <a:rPr lang="zh-CN"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（梳子）</a:t>
            </a:r>
            <a:r>
              <a:rPr lang="en-US" altLang="zh-CN" sz="32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 in her mouth waiting for her treat.</a:t>
            </a:r>
            <a:endParaRPr lang="zh-CN" altLang="en-US" sz="3200" dirty="0">
              <a:solidFill>
                <a:srgbClr val="0070C0"/>
              </a:solidFill>
            </a:endParaRPr>
          </a:p>
        </p:txBody>
      </p:sp>
      <p:sp>
        <p:nvSpPr>
          <p:cNvPr id="5" name="文本框 4"/>
          <p:cNvSpPr txBox="1"/>
          <p:nvPr/>
        </p:nvSpPr>
        <p:spPr>
          <a:xfrm>
            <a:off x="1030779" y="5245337"/>
            <a:ext cx="10323022" cy="1569660"/>
          </a:xfrm>
          <a:prstGeom prst="rect">
            <a:avLst/>
          </a:prstGeom>
          <a:solidFill>
            <a:schemeClr val="bg1"/>
          </a:solidFill>
        </p:spPr>
        <p:txBody>
          <a:bodyPr wrap="square" rtlCol="0">
            <a:spAutoFit/>
          </a:bodyPr>
          <a:lstStyle/>
          <a:p>
            <a:r>
              <a:rPr lang="en-US" altLang="zh-CN" sz="3200" dirty="0">
                <a:solidFill>
                  <a:srgbClr val="0000FF"/>
                </a:solidFill>
              </a:rPr>
              <a:t>Q1:  Why did Maya stop swimming ?</a:t>
            </a:r>
            <a:endParaRPr lang="en-US" altLang="zh-CN" sz="3200" dirty="0">
              <a:solidFill>
                <a:srgbClr val="0000FF"/>
              </a:solidFill>
            </a:endParaRPr>
          </a:p>
          <a:p>
            <a:r>
              <a:rPr lang="en-US" altLang="zh-CN" sz="3200" dirty="0">
                <a:solidFill>
                  <a:srgbClr val="0000FF"/>
                </a:solidFill>
              </a:rPr>
              <a:t>Q2:  Why did Katherine’s mouth drop open?</a:t>
            </a:r>
            <a:endParaRPr lang="en-US" altLang="zh-CN" sz="3200" dirty="0">
              <a:solidFill>
                <a:srgbClr val="0000FF"/>
              </a:solidFill>
            </a:endParaRPr>
          </a:p>
          <a:p>
            <a:r>
              <a:rPr lang="en-US" altLang="zh-CN" sz="3200" dirty="0">
                <a:solidFill>
                  <a:srgbClr val="0000FF"/>
                </a:solidFill>
              </a:rPr>
              <a:t>Q3:  What did Maya expect from Katherine? </a:t>
            </a:r>
            <a:endParaRPr lang="en-US" altLang="zh-CN" sz="3200" dirty="0">
              <a:solidFill>
                <a:srgbClr val="0000FF"/>
              </a:solidFill>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还记得温哥华水族馆死去的白鲸吗？加拿大正式禁止圈养鲸鱼海豚！_法案"/>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5408"/>
            <a:ext cx="12119956" cy="6863408"/>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1" y="1825625"/>
            <a:ext cx="12119956" cy="2206048"/>
          </a:xfrm>
          <a:solidFill>
            <a:schemeClr val="bg1"/>
          </a:solidFill>
        </p:spPr>
        <p:txBody>
          <a:bodyPr>
            <a:normAutofit/>
          </a:bodyPr>
          <a:lstStyle/>
          <a:p>
            <a:pPr marL="0" indent="0">
              <a:buNone/>
            </a:pPr>
            <a:r>
              <a:rPr lang="en-US" altLang="zh-CN" dirty="0">
                <a:solidFill>
                  <a:srgbClr val="0070C0"/>
                </a:solidFill>
              </a:rPr>
              <a:t>     “Maya! Where did you get that?” demanded Katherine, taking the comb and throwing her a fish. “I know where she got it,” declared Hilda climbing out of the tank with a handful of items still wet from their watery, resting place. “What's all this?” Katherine asked, obviously confused.</a:t>
            </a:r>
            <a:endParaRPr lang="zh-CN" altLang="en-US" dirty="0">
              <a:solidFill>
                <a:srgbClr val="0070C0"/>
              </a:solidFill>
            </a:endParaRPr>
          </a:p>
        </p:txBody>
      </p:sp>
      <p:sp>
        <p:nvSpPr>
          <p:cNvPr id="2" name="文本框 1"/>
          <p:cNvSpPr txBox="1"/>
          <p:nvPr/>
        </p:nvSpPr>
        <p:spPr>
          <a:xfrm>
            <a:off x="1030779" y="4148052"/>
            <a:ext cx="10323022" cy="1077218"/>
          </a:xfrm>
          <a:prstGeom prst="rect">
            <a:avLst/>
          </a:prstGeom>
          <a:solidFill>
            <a:schemeClr val="bg1"/>
          </a:solidFill>
        </p:spPr>
        <p:txBody>
          <a:bodyPr wrap="square" rtlCol="0">
            <a:spAutoFit/>
          </a:bodyPr>
          <a:lstStyle/>
          <a:p>
            <a:r>
              <a:rPr lang="en-US" altLang="zh-CN" sz="3200" dirty="0">
                <a:solidFill>
                  <a:srgbClr val="0000FF"/>
                </a:solidFill>
              </a:rPr>
              <a:t>Q1:  What</a:t>
            </a:r>
            <a:r>
              <a:rPr lang="zh-CN" altLang="en-US" sz="3200" dirty="0">
                <a:solidFill>
                  <a:srgbClr val="0000FF"/>
                </a:solidFill>
              </a:rPr>
              <a:t> </a:t>
            </a:r>
            <a:r>
              <a:rPr lang="en-US" altLang="zh-CN" sz="3200" dirty="0">
                <a:solidFill>
                  <a:srgbClr val="0000FF"/>
                </a:solidFill>
              </a:rPr>
              <a:t>did</a:t>
            </a:r>
            <a:r>
              <a:rPr lang="zh-CN" altLang="en-US" sz="3200" dirty="0">
                <a:solidFill>
                  <a:srgbClr val="0000FF"/>
                </a:solidFill>
              </a:rPr>
              <a:t> </a:t>
            </a:r>
            <a:r>
              <a:rPr lang="en-US" altLang="zh-CN" sz="3200" dirty="0">
                <a:solidFill>
                  <a:srgbClr val="0000FF"/>
                </a:solidFill>
              </a:rPr>
              <a:t>Hilda</a:t>
            </a:r>
            <a:r>
              <a:rPr lang="zh-CN" altLang="en-US" sz="3200" dirty="0">
                <a:solidFill>
                  <a:srgbClr val="0000FF"/>
                </a:solidFill>
              </a:rPr>
              <a:t> </a:t>
            </a:r>
            <a:r>
              <a:rPr lang="en-US" altLang="zh-CN" sz="3200" dirty="0">
                <a:solidFill>
                  <a:srgbClr val="0000FF"/>
                </a:solidFill>
              </a:rPr>
              <a:t>get when climbing out of the tank?</a:t>
            </a:r>
            <a:endParaRPr lang="en-US" altLang="zh-CN" sz="3200" dirty="0">
              <a:solidFill>
                <a:srgbClr val="0000FF"/>
              </a:solidFill>
            </a:endParaRPr>
          </a:p>
          <a:p>
            <a:r>
              <a:rPr lang="en-US" altLang="zh-CN" sz="3200" dirty="0">
                <a:solidFill>
                  <a:srgbClr val="0000FF"/>
                </a:solidFill>
              </a:rPr>
              <a:t>Q2:  What did Maya  get with the comb?</a:t>
            </a:r>
            <a:endParaRPr lang="zh-CN" altLang="en-US" sz="32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内容占位符 1"/>
          <p:cNvGraphicFramePr/>
          <p:nvPr/>
        </p:nvGraphicFramePr>
        <p:xfrm>
          <a:off x="8313" y="285136"/>
          <a:ext cx="12183687" cy="6187439"/>
        </p:xfrm>
        <a:graphic>
          <a:graphicData uri="http://schemas.openxmlformats.org/drawingml/2006/table">
            <a:tbl>
              <a:tblPr firstRow="1" bandRow="1">
                <a:tableStyleId>{5C22544A-7EE6-4342-B048-85BDC9FD1C3A}</a:tableStyleId>
              </a:tblPr>
              <a:tblGrid>
                <a:gridCol w="6087687"/>
                <a:gridCol w="6096000"/>
              </a:tblGrid>
              <a:tr h="914399">
                <a:tc>
                  <a:txBody>
                    <a:bodyPr/>
                    <a:lstStyle/>
                    <a:p>
                      <a:r>
                        <a:rPr lang="en-US" altLang="zh-CN" dirty="0"/>
                        <a:t>             </a:t>
                      </a:r>
                      <a:r>
                        <a:rPr lang="zh-CN" altLang="en-US" sz="3200" dirty="0"/>
                        <a:t>原文伏笔</a:t>
                      </a:r>
                      <a:endParaRPr lang="zh-CN" altLang="en-US" sz="3200" dirty="0"/>
                    </a:p>
                  </a:txBody>
                  <a:tcPr/>
                </a:tc>
                <a:tc>
                  <a:txBody>
                    <a:bodyPr/>
                    <a:lstStyle/>
                    <a:p>
                      <a:r>
                        <a:rPr lang="en-US" altLang="zh-CN" dirty="0"/>
                        <a:t>       </a:t>
                      </a:r>
                      <a:r>
                        <a:rPr lang="zh-CN" altLang="en-US" sz="3200" dirty="0"/>
                        <a:t>续写回扣 </a:t>
                      </a:r>
                      <a:endParaRPr lang="zh-CN" altLang="en-US" sz="3200" dirty="0"/>
                    </a:p>
                  </a:txBody>
                  <a:tcPr/>
                </a:tc>
              </a:tr>
              <a:tr h="1299087">
                <a:tc>
                  <a:txBody>
                    <a:bodyPr/>
                    <a:lstStyle/>
                    <a:p>
                      <a:r>
                        <a:rPr lang="en-US" altLang="zh-CN" sz="24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When Katherine, the trainer, saw this, she blamed Hilda for her carelessness. Upset but not discouraged by this event, Hilda decided to do some spying on Maya.</a:t>
                      </a:r>
                      <a:endParaRPr lang="zh-CN" altLang="en-US" sz="2400" dirty="0"/>
                    </a:p>
                  </a:txBody>
                  <a:tcPr/>
                </a:tc>
                <a:tc>
                  <a:txBody>
                    <a:bodyPr/>
                    <a:lstStyle/>
                    <a:p>
                      <a:r>
                        <a:rPr lang="en-US" altLang="zh-CN" dirty="0"/>
                        <a:t>Maya was responsible for the candy wrapper.</a:t>
                      </a:r>
                      <a:endParaRPr lang="en-US" altLang="zh-CN" sz="2400" baseline="0" dirty="0">
                        <a:solidFill>
                          <a:srgbClr val="0000FF"/>
                        </a:solidFill>
                      </a:endParaRPr>
                    </a:p>
                    <a:p>
                      <a:r>
                        <a:rPr lang="en-US" altLang="zh-CN" sz="2800" baseline="0" dirty="0">
                          <a:solidFill>
                            <a:srgbClr val="0000FF"/>
                          </a:solidFill>
                        </a:rPr>
                        <a:t>     </a:t>
                      </a:r>
                      <a:endParaRPr lang="zh-CN" altLang="en-US" sz="2800" dirty="0">
                        <a:solidFill>
                          <a:srgbClr val="0000FF"/>
                        </a:solidFill>
                      </a:endParaRPr>
                    </a:p>
                  </a:txBody>
                  <a:tcPr/>
                </a:tc>
              </a:tr>
              <a:tr h="1299087">
                <a:tc>
                  <a:txBody>
                    <a:bodyPr/>
                    <a:lstStyle/>
                    <a:p>
                      <a:r>
                        <a:rPr lang="en-US" altLang="zh-CN" sz="24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After what happened yesterday, Hilda knew what she was doing. She watched as Katherine performed her underwater search, but Hilda wasn't surprised when she surfaced empty-handed.</a:t>
                      </a:r>
                      <a:endParaRPr lang="zh-CN" altLang="en-US" sz="2400" dirty="0"/>
                    </a:p>
                  </a:txBody>
                  <a:tcPr/>
                </a:tc>
                <a:tc>
                  <a:txBody>
                    <a:bodyPr/>
                    <a:lstStyle/>
                    <a:p>
                      <a:r>
                        <a:rPr lang="en-US" altLang="zh-CN" dirty="0"/>
                        <a:t>Hilda and Katherine would take advantage of Maya’s unique talent to invent a new </a:t>
                      </a:r>
                      <a:r>
                        <a:rPr lang="en-US" altLang="zh-CN"/>
                        <a:t>dolphin show.</a:t>
                      </a:r>
                      <a:endParaRPr lang="zh-CN" altLang="en-US" sz="2400" dirty="0">
                        <a:solidFill>
                          <a:srgbClr val="0000FF"/>
                        </a:solidFill>
                      </a:endParaRPr>
                    </a:p>
                  </a:txBody>
                  <a:tcPr/>
                </a:tc>
              </a:tr>
              <a:tr h="1299087">
                <a:tc>
                  <a:txBody>
                    <a:bodyPr/>
                    <a:lstStyle/>
                    <a:p>
                      <a:r>
                        <a:rPr lang="en-US" altLang="zh-CN" sz="28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As Katherine turned around, her mouth dropped open. There was Maya at the edge of the tank with a comb</a:t>
                      </a:r>
                      <a:r>
                        <a:rPr lang="zh-CN" altLang="zh-CN" sz="28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（梳子）</a:t>
                      </a:r>
                      <a:r>
                        <a:rPr lang="en-US" altLang="zh-CN" sz="2800" kern="1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 in her mouth waiting for her treat.</a:t>
                      </a:r>
                      <a:endParaRPr lang="zh-CN" altLang="en-US" sz="2800" dirty="0">
                        <a:solidFill>
                          <a:srgbClr val="C00000"/>
                        </a:solidFill>
                      </a:endParaRPr>
                    </a:p>
                  </a:txBody>
                  <a:tcPr/>
                </a:tc>
                <a:tc>
                  <a:txBody>
                    <a:bodyPr/>
                    <a:lstStyle/>
                    <a:p>
                      <a:r>
                        <a:rPr lang="en-US" altLang="zh-CN" dirty="0"/>
                        <a:t>Maya stored items that she could find in the tank in order to get her extra treats!   Maya was smarter than other dolphins!</a:t>
                      </a:r>
                      <a:endParaRPr lang="zh-CN" altLang="en-US" sz="2400" dirty="0">
                        <a:solidFill>
                          <a:srgbClr val="0000FF"/>
                        </a:solidFill>
                      </a:endParaRPr>
                    </a:p>
                  </a:txBody>
                  <a:tcPr/>
                </a:tc>
              </a:tr>
            </a:tbl>
          </a:graphicData>
        </a:graphic>
      </p:graphicFrame>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3108960" y="182880"/>
            <a:ext cx="3233645" cy="523220"/>
          </a:xfrm>
          <a:prstGeom prst="rect">
            <a:avLst/>
          </a:prstGeom>
          <a:solidFill>
            <a:schemeClr val="bg1"/>
          </a:solidFill>
        </p:spPr>
        <p:txBody>
          <a:bodyPr wrap="square" rtlCol="0">
            <a:spAutoFit/>
          </a:bodyPr>
          <a:lstStyle/>
          <a:p>
            <a:r>
              <a:rPr lang="zh-CN" altLang="en-US" sz="2800" dirty="0"/>
              <a:t>本文故事情节梳理：</a:t>
            </a:r>
            <a:endParaRPr lang="zh-CN" altLang="en-US" sz="2800" dirty="0"/>
          </a:p>
        </p:txBody>
      </p:sp>
      <p:sp>
        <p:nvSpPr>
          <p:cNvPr id="3" name="文本框 2"/>
          <p:cNvSpPr txBox="1"/>
          <p:nvPr/>
        </p:nvSpPr>
        <p:spPr>
          <a:xfrm>
            <a:off x="0" y="1537855"/>
            <a:ext cx="12191999" cy="2677656"/>
          </a:xfrm>
          <a:prstGeom prst="rect">
            <a:avLst/>
          </a:prstGeom>
          <a:solidFill>
            <a:schemeClr val="bg1"/>
          </a:solidFill>
        </p:spPr>
        <p:txBody>
          <a:bodyPr wrap="square" rtlCol="0">
            <a:spAutoFit/>
          </a:bodyPr>
          <a:lstStyle/>
          <a:p>
            <a:pPr marL="342900" indent="-342900">
              <a:buAutoNum type="arabicPeriod"/>
            </a:pPr>
            <a:r>
              <a:rPr lang="en-US" altLang="zh-CN" sz="2800" dirty="0"/>
              <a:t> Katherine </a:t>
            </a:r>
            <a:r>
              <a:rPr lang="zh-CN" altLang="en-US" sz="2800" dirty="0"/>
              <a:t>是海豚训练师；</a:t>
            </a:r>
            <a:r>
              <a:rPr lang="en-US" altLang="zh-CN" sz="2800" dirty="0"/>
              <a:t>Hilda </a:t>
            </a:r>
            <a:r>
              <a:rPr lang="zh-CN" altLang="en-US" sz="2800" dirty="0"/>
              <a:t>是志愿者，帮忙清洁海豚水池。有一天因  </a:t>
            </a:r>
            <a:r>
              <a:rPr lang="en-US" altLang="zh-CN" sz="2800" dirty="0"/>
              <a:t>Maya </a:t>
            </a:r>
            <a:r>
              <a:rPr lang="zh-CN" altLang="en-US" sz="2800" dirty="0"/>
              <a:t>的一张糖纸而受到训练师</a:t>
            </a:r>
            <a:r>
              <a:rPr lang="en-US" altLang="zh-CN" sz="2800" dirty="0"/>
              <a:t>Katherine </a:t>
            </a:r>
            <a:r>
              <a:rPr lang="zh-CN" altLang="en-US" sz="2800" dirty="0"/>
              <a:t>的责备；</a:t>
            </a:r>
            <a:endParaRPr lang="en-US" altLang="zh-CN" sz="2800" dirty="0"/>
          </a:p>
          <a:p>
            <a:pPr marL="342900" indent="-342900">
              <a:buAutoNum type="arabicPeriod"/>
            </a:pPr>
            <a:r>
              <a:rPr lang="en-US" altLang="zh-CN" sz="2800" dirty="0"/>
              <a:t> Maya </a:t>
            </a:r>
            <a:r>
              <a:rPr lang="zh-CN" altLang="en-US" sz="2800" dirty="0"/>
              <a:t>是水池中接受训练的海豚之一，但她很聪明，会藏东西来获取额外的奖励；</a:t>
            </a:r>
            <a:endParaRPr lang="en-US" altLang="zh-CN" sz="2800" dirty="0"/>
          </a:p>
          <a:p>
            <a:pPr marL="342900" indent="-342900">
              <a:buAutoNum type="arabicPeriod"/>
            </a:pPr>
            <a:r>
              <a:rPr lang="en-US" altLang="zh-CN" sz="2800" dirty="0"/>
              <a:t> </a:t>
            </a:r>
            <a:r>
              <a:rPr lang="zh-CN" altLang="en-US" sz="2800" dirty="0"/>
              <a:t>地点是</a:t>
            </a:r>
            <a:r>
              <a:rPr lang="en-US" altLang="zh-CN" sz="2800" dirty="0"/>
              <a:t>sea life park  ( </a:t>
            </a:r>
            <a:r>
              <a:rPr lang="zh-CN" altLang="en-US" sz="2800" dirty="0"/>
              <a:t> 暗示意义比较足的一个地点）</a:t>
            </a:r>
            <a:endParaRPr lang="en-US" altLang="zh-CN" sz="2800" dirty="0"/>
          </a:p>
          <a:p>
            <a:pPr marL="342900" indent="-342900">
              <a:buAutoNum type="arabicPeriod"/>
            </a:pPr>
            <a:r>
              <a:rPr lang="en-US" altLang="zh-CN" sz="2800" dirty="0"/>
              <a:t> </a:t>
            </a:r>
            <a:r>
              <a:rPr lang="zh-CN" altLang="en-US" sz="2800" dirty="0"/>
              <a:t>时间没有线索  （续写具有开放性和创造性，时间线可以延长，方便续写） </a:t>
            </a:r>
            <a:endParaRPr lang="zh-CN" altLang="en-US" sz="28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10511</Words>
  <Application>WPS 演示</Application>
  <PresentationFormat>宽屏</PresentationFormat>
  <Paragraphs>169</Paragraphs>
  <Slides>25</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25</vt:i4>
      </vt:variant>
    </vt:vector>
  </HeadingPairs>
  <TitlesOfParts>
    <vt:vector size="40" baseType="lpstr">
      <vt:lpstr>Arial</vt:lpstr>
      <vt:lpstr>宋体</vt:lpstr>
      <vt:lpstr>Wingdings</vt:lpstr>
      <vt:lpstr>Times New Roman</vt:lpstr>
      <vt:lpstr>Calibri</vt:lpstr>
      <vt:lpstr>Bernard MT Condensed</vt:lpstr>
      <vt:lpstr>等线</vt:lpstr>
      <vt:lpstr>微软雅黑</vt:lpstr>
      <vt:lpstr>Arial Unicode MS</vt:lpstr>
      <vt:lpstr>等线 Light</vt:lpstr>
      <vt:lpstr>Segoe Print</vt:lpstr>
      <vt:lpstr>HelveticaNeue</vt:lpstr>
      <vt:lpstr>华文新魏</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jiahui fu</dc:creator>
  <cp:lastModifiedBy>Wiesen</cp:lastModifiedBy>
  <cp:revision>137</cp:revision>
  <dcterms:created xsi:type="dcterms:W3CDTF">2024-01-20T13:02:00Z</dcterms:created>
  <dcterms:modified xsi:type="dcterms:W3CDTF">2024-01-21T11:22:03Z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2052-10.8.2.6613</vt:lpwstr>
  </property>
</Properties>
</file>