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361" r:id="rId3"/>
    <p:sldId id="615" r:id="rId4"/>
    <p:sldId id="616" r:id="rId5"/>
    <p:sldId id="617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48" r:id="rId37"/>
    <p:sldId id="649" r:id="rId38"/>
    <p:sldId id="650" r:id="rId39"/>
    <p:sldId id="651" r:id="rId40"/>
    <p:sldId id="652" r:id="rId41"/>
    <p:sldId id="653" r:id="rId42"/>
    <p:sldId id="654" r:id="rId43"/>
    <p:sldId id="655" r:id="rId44"/>
    <p:sldId id="656" r:id="rId45"/>
    <p:sldId id="657" r:id="rId46"/>
    <p:sldId id="658" r:id="rId47"/>
    <p:sldId id="659" r:id="rId48"/>
    <p:sldId id="660" r:id="rId49"/>
    <p:sldId id="661" r:id="rId50"/>
    <p:sldId id="662" r:id="rId51"/>
    <p:sldId id="663" r:id="rId52"/>
    <p:sldId id="664" r:id="rId53"/>
    <p:sldId id="665" r:id="rId54"/>
    <p:sldId id="666" r:id="rId55"/>
    <p:sldId id="667" r:id="rId56"/>
    <p:sldId id="668" r:id="rId57"/>
    <p:sldId id="669" r:id="rId58"/>
    <p:sldId id="670" r:id="rId59"/>
    <p:sldId id="671" r:id="rId60"/>
    <p:sldId id="672" r:id="rId61"/>
    <p:sldId id="673" r:id="rId62"/>
    <p:sldId id="3211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handoutMaster" Target="handoutMasters/handoutMaster1.xml"/><Relationship Id="rId64" Type="http://schemas.openxmlformats.org/officeDocument/2006/relationships/notesMaster" Target="notesMasters/notesMaster1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-7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11-12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9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9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1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hed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18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nod/shake  one's  head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19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ahead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ə'hed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20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head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 ahead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 ahead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9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头  </a:t>
            </a:r>
            <a:r>
              <a:rPr lang="en-US" altLang="zh-CN" sz="2400" b="1" i="1" dirty="0" smtClean="0"/>
              <a:t>vi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走</a:t>
            </a:r>
            <a:endParaRPr lang="zh-CN" altLang="en-US" sz="2400" dirty="0"/>
          </a:p>
        </p:txBody>
      </p:sp>
      <p:sp>
        <p:nvSpPr>
          <p:cNvPr id="1050493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在前头，向前</a:t>
            </a:r>
            <a:endParaRPr lang="zh-CN" altLang="en-US" sz="2400" b="1" dirty="0"/>
          </a:p>
        </p:txBody>
      </p:sp>
      <p:graphicFrame>
        <p:nvGraphicFramePr>
          <p:cNvPr id="4195621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hedeɪk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22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head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ache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 a  headache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94" name="文本框 13"/>
          <p:cNvSpPr txBox="1"/>
          <p:nvPr/>
        </p:nvSpPr>
        <p:spPr>
          <a:xfrm>
            <a:off x="2549296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头痛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90" grpId="0"/>
      <p:bldP spid="1050491" grpId="0"/>
      <p:bldP spid="1050492" grpId="0"/>
      <p:bldP spid="1050493" grpId="0"/>
      <p:bldP spid="10504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9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9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2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backache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bækeɪk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24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ache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背部＋痛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suffer  from  a  backache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25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712"/>
                <a:gridCol w="290102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stomachache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stʌməkeɪk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26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stomach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ache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胃＋痛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 a  slight  stomachache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97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背痛</a:t>
            </a:r>
            <a:endParaRPr lang="zh-CN" altLang="en-US" sz="2400" dirty="0"/>
          </a:p>
        </p:txBody>
      </p:sp>
      <p:sp>
        <p:nvSpPr>
          <p:cNvPr id="1050498" name="文本框 20"/>
          <p:cNvSpPr txBox="1"/>
          <p:nvPr/>
        </p:nvSpPr>
        <p:spPr>
          <a:xfrm>
            <a:off x="2806280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胃痛</a:t>
            </a:r>
            <a:endParaRPr lang="zh-CN" altLang="en-US" sz="2400" b="1" dirty="0"/>
          </a:p>
        </p:txBody>
      </p:sp>
      <p:graphicFrame>
        <p:nvGraphicFramePr>
          <p:cNvPr id="4195627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toothache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28" name="表格 12"/>
          <p:cNvGraphicFramePr>
            <a:graphicFrameLocks noGrp="1"/>
          </p:cNvGraphicFramePr>
          <p:nvPr/>
        </p:nvGraphicFramePr>
        <p:xfrm>
          <a:off x="6110666" y="45297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tooth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ache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牙＋痛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terrible  toothache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99" name="文本框 13"/>
          <p:cNvSpPr txBox="1"/>
          <p:nvPr/>
        </p:nvSpPr>
        <p:spPr>
          <a:xfrm>
            <a:off x="247414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牙痛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95" grpId="0"/>
      <p:bldP spid="1050496" grpId="0"/>
      <p:bldP spid="1050497" grpId="0"/>
      <p:bldP spid="1050498" grpId="0"/>
      <p:bldP spid="10504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mɑːstə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30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  six  foreign  languages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3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1244"/>
                <a:gridCol w="31264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masterpiece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mɑːstəpiːs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32" name="表格 10"/>
          <p:cNvGraphicFramePr>
            <a:graphicFrameLocks noGrp="1"/>
          </p:cNvGraphicFramePr>
          <p:nvPr/>
        </p:nvGraphicFramePr>
        <p:xfrm>
          <a:off x="6092077" y="2907097"/>
          <a:ext cx="55527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31"/>
                <a:gridCol w="4744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master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piece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大师＋作品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masterpieces  in  Chinese  literature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0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师傅，</a:t>
            </a:r>
            <a:r>
              <a:rPr lang="zh-CN" altLang="en-US" sz="2400" b="1" dirty="0" smtClean="0"/>
              <a:t>大师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掌握</a:t>
            </a:r>
            <a:endParaRPr lang="zh-CN" altLang="en-US" sz="2400" dirty="0"/>
          </a:p>
        </p:txBody>
      </p:sp>
      <p:sp>
        <p:nvSpPr>
          <p:cNvPr id="1050503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杰作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00" grpId="0"/>
      <p:bldP spid="1050501" grpId="0"/>
      <p:bldP spid="1050502" grpId="0"/>
      <p:bldP spid="10505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health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0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hel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34" name="表格 6"/>
          <p:cNvGraphicFramePr>
            <a:graphicFrameLocks noGrp="1"/>
          </p:cNvGraphicFramePr>
          <p:nvPr/>
        </p:nvGraphicFramePr>
        <p:xfrm>
          <a:off x="6092078" y="100713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 is  wealth.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3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70"/>
                <a:gridCol w="28368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hel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36" name="表格 10"/>
          <p:cNvGraphicFramePr>
            <a:graphicFrameLocks noGrp="1"/>
          </p:cNvGraphicFramePr>
          <p:nvPr/>
        </p:nvGraphicFramePr>
        <p:xfrm>
          <a:off x="6092078" y="2884795"/>
          <a:ext cx="57400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05"/>
                <a:gridCol w="49041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健康＋的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physically  and  mentally  healthy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0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健康</a:t>
            </a:r>
            <a:endParaRPr lang="zh-CN" altLang="en-US" sz="2400" dirty="0"/>
          </a:p>
        </p:txBody>
      </p:sp>
      <p:sp>
        <p:nvSpPr>
          <p:cNvPr id="1050507" name="文本框 20"/>
          <p:cNvSpPr txBox="1"/>
          <p:nvPr/>
        </p:nvSpPr>
        <p:spPr>
          <a:xfrm>
            <a:off x="283973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健康的</a:t>
            </a:r>
            <a:endParaRPr lang="zh-CN" altLang="en-US" sz="2400" b="1" dirty="0"/>
          </a:p>
        </p:txBody>
      </p:sp>
      <p:graphicFrame>
        <p:nvGraphicFramePr>
          <p:cNvPr id="4195637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567"/>
                <a:gridCol w="28591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unhealthy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ʌn'hel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38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healthy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不＋健康的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unhealthy  to  some  degree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08" name="文本框 13"/>
          <p:cNvSpPr txBox="1"/>
          <p:nvPr/>
        </p:nvSpPr>
        <p:spPr>
          <a:xfrm>
            <a:off x="2817430" y="502589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不健康的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04" grpId="0"/>
      <p:bldP spid="1050505" grpId="0"/>
      <p:bldP spid="1050506" grpId="0"/>
      <p:bldP spid="1050507" grpId="0"/>
      <p:bldP spid="10505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holy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həʊlɪ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40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holy  place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hɒlədeɪ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42" name="表格 10"/>
          <p:cNvGraphicFramePr>
            <a:graphicFrameLocks noGrp="1"/>
          </p:cNvGraphicFramePr>
          <p:nvPr/>
        </p:nvGraphicFramePr>
        <p:xfrm>
          <a:off x="6092078" y="27192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hol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神圣的＋天→星期天是去教堂做礼拜的假日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on  holiday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1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神圣的</a:t>
            </a:r>
            <a:endParaRPr lang="zh-CN" altLang="en-US" sz="2400" dirty="0"/>
          </a:p>
        </p:txBody>
      </p:sp>
      <p:sp>
        <p:nvSpPr>
          <p:cNvPr id="1050512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假日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09" grpId="0"/>
      <p:bldP spid="1050510" grpId="0"/>
      <p:bldP spid="1050511" grpId="0"/>
      <p:bldP spid="10505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43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həʊst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44" name="表格 6"/>
          <p:cNvGraphicFramePr>
            <a:graphicFrameLocks noGrp="1"/>
          </p:cNvGraphicFramePr>
          <p:nvPr/>
        </p:nvGraphicFramePr>
        <p:xfrm>
          <a:off x="6092078" y="1185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host  a  party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4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həʊstɪs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46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host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主人＋女性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elegant  hostess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15" name="文本框 19"/>
          <p:cNvSpPr txBox="1"/>
          <p:nvPr/>
        </p:nvSpPr>
        <p:spPr>
          <a:xfrm>
            <a:off x="2538650" y="1608641"/>
            <a:ext cx="313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男主人；男</a:t>
            </a:r>
            <a:r>
              <a:rPr lang="zh-CN" altLang="en-US" sz="2400" b="1" dirty="0" smtClean="0"/>
              <a:t>主持</a:t>
            </a:r>
            <a:endParaRPr lang="en-US" altLang="zh-CN" sz="2400" b="1" dirty="0" smtClean="0"/>
          </a:p>
          <a:p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主持；款待</a:t>
            </a:r>
            <a:endParaRPr lang="zh-CN" altLang="en-US" sz="2400" dirty="0"/>
          </a:p>
        </p:txBody>
      </p:sp>
      <p:sp>
        <p:nvSpPr>
          <p:cNvPr id="1050516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女主人；女主持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13" grpId="0"/>
      <p:bldP spid="1050514" grpId="0"/>
      <p:bldP spid="1050515" grpId="0"/>
      <p:bldP spid="10505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hunger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hʌŋɡə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48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relieve  hunger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4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hʌŋɡərɪ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50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hung(e)r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饥饿＋的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hungry  within  4  hours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19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饥饿</a:t>
            </a:r>
            <a:endParaRPr lang="zh-CN" altLang="en-US" sz="2400" dirty="0"/>
          </a:p>
        </p:txBody>
      </p:sp>
      <p:sp>
        <p:nvSpPr>
          <p:cNvPr id="1050520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饥饿的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17" grpId="0"/>
      <p:bldP spid="1050518" grpId="0"/>
      <p:bldP spid="1050519" grpId="0"/>
      <p:bldP spid="10505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2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hurry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2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hʌrɪ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52" name="表格 6"/>
          <p:cNvGraphicFramePr>
            <a:graphicFrameLocks noGrp="1"/>
          </p:cNvGraphicFramePr>
          <p:nvPr/>
        </p:nvGraphicFramePr>
        <p:xfrm>
          <a:off x="6092078" y="1185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hurry  up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a hurry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5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hʌrɪkeɪn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54" name="表格 10"/>
          <p:cNvGraphicFramePr>
            <a:graphicFrameLocks noGrp="1"/>
          </p:cNvGraphicFramePr>
          <p:nvPr/>
        </p:nvGraphicFramePr>
        <p:xfrm>
          <a:off x="6092078" y="29963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hurr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匆忙＋甘蔗→很快把甘蔗都吹倒的是“飓风”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23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匆忙；赶紧</a:t>
            </a:r>
            <a:endParaRPr lang="zh-CN" altLang="en-US" sz="2400" dirty="0"/>
          </a:p>
        </p:txBody>
      </p:sp>
      <p:sp>
        <p:nvSpPr>
          <p:cNvPr id="1050524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飓风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21" grpId="0"/>
      <p:bldP spid="1050522" grpId="0"/>
      <p:bldP spid="1050523" grpId="0"/>
      <p:bldP spid="10505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identify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5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aɪ'dentɪfaɪ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56" name="表格 6"/>
          <p:cNvGraphicFramePr>
            <a:graphicFrameLocks noGrp="1"/>
          </p:cNvGraphicFramePr>
          <p:nvPr/>
        </p:nvGraphicFramePr>
        <p:xfrm>
          <a:off x="6092078" y="1174398"/>
          <a:ext cx="565190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614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ident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相等＋动词后缀→把两者等同起来→辨认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57" name="表格 9"/>
          <p:cNvGraphicFramePr>
            <a:graphicFrameLocks noGrp="1"/>
          </p:cNvGraphicFramePr>
          <p:nvPr/>
        </p:nvGraphicFramePr>
        <p:xfrm>
          <a:off x="241540" y="2890082"/>
          <a:ext cx="5674518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978"/>
                <a:gridCol w="32605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aɪˌdentɪfɪ'keɪʃən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58" name="表格 10"/>
          <p:cNvGraphicFramePr>
            <a:graphicFrameLocks noGrp="1"/>
          </p:cNvGraphicFramePr>
          <p:nvPr/>
        </p:nvGraphicFramePr>
        <p:xfrm>
          <a:off x="6092078" y="2916414"/>
          <a:ext cx="577007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79"/>
                <a:gridCol w="4929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identif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辨认＋后缀→鉴定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reliable  identification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5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aɪ'dentɪtɪ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60" name="表格 12"/>
          <p:cNvGraphicFramePr>
            <a:graphicFrameLocks noGrp="1"/>
          </p:cNvGraphicFramePr>
          <p:nvPr/>
        </p:nvGraphicFramePr>
        <p:xfrm>
          <a:off x="6092078" y="4403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 your  identity  card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2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辨认；识别</a:t>
            </a:r>
            <a:endParaRPr lang="zh-CN" altLang="en-US" sz="2400" dirty="0"/>
          </a:p>
        </p:txBody>
      </p:sp>
      <p:sp>
        <p:nvSpPr>
          <p:cNvPr id="1050528" name="文本框 20"/>
          <p:cNvSpPr txBox="1"/>
          <p:nvPr/>
        </p:nvSpPr>
        <p:spPr>
          <a:xfrm>
            <a:off x="263565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鉴定</a:t>
            </a:r>
            <a:endParaRPr lang="zh-CN" altLang="en-US" sz="2400" b="1" dirty="0"/>
          </a:p>
        </p:txBody>
      </p:sp>
      <p:sp>
        <p:nvSpPr>
          <p:cNvPr id="1050529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身份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25" grpId="0"/>
      <p:bldP spid="1050526" grpId="0"/>
      <p:bldP spid="1050527" grpId="0"/>
      <p:bldP spid="1050528" grpId="0"/>
      <p:bldP spid="10505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3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3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6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liːɡl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62" name="表格 6"/>
          <p:cNvGraphicFramePr>
            <a:graphicFrameLocks noGrp="1"/>
          </p:cNvGraphicFramePr>
          <p:nvPr/>
        </p:nvGraphicFramePr>
        <p:xfrm>
          <a:off x="6092078" y="1185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 legal  actions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6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illegal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ɪ'liːɡl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64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legal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不＋合法的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illegal  regulation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3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合法的；法律的</a:t>
            </a:r>
            <a:endParaRPr lang="zh-CN" altLang="en-US" sz="2400" dirty="0"/>
          </a:p>
        </p:txBody>
      </p:sp>
      <p:sp>
        <p:nvSpPr>
          <p:cNvPr id="1050533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不合法的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30" grpId="0"/>
      <p:bldP spid="1050531" grpId="0"/>
      <p:bldP spid="1050532" grpId="0"/>
      <p:bldP spid="1050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55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56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0457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505" name="Group 22"/>
          <p:cNvGrpSpPr/>
          <p:nvPr/>
        </p:nvGrpSpPr>
        <p:grpSpPr>
          <a:xfrm>
            <a:off x="3582972" y="965609"/>
            <a:ext cx="8304227" cy="2758763"/>
            <a:chOff x="3943833" y="-122048"/>
            <a:chExt cx="8193673" cy="2068907"/>
          </a:xfrm>
        </p:grpSpPr>
        <p:sp>
          <p:nvSpPr>
            <p:cNvPr id="1050458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0459" name="TextBox 24"/>
            <p:cNvSpPr txBox="1"/>
            <p:nvPr/>
          </p:nvSpPr>
          <p:spPr>
            <a:xfrm>
              <a:off x="6949305" y="-122048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greet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grow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guide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handful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hardly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head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master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health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holy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host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hunger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hurry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identify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legal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image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506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0460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0461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选词填空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0462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2017256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63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2017256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66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 up  at  a  great  image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ɪ'mædʒɪn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68" name="表格 10"/>
          <p:cNvGraphicFramePr>
            <a:graphicFrameLocks noGrp="1"/>
          </p:cNvGraphicFramePr>
          <p:nvPr/>
        </p:nvGraphicFramePr>
        <p:xfrm>
          <a:off x="6092078" y="25986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imag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形象＋使→使用形象来“想象”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imagine  one's  future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3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形象</a:t>
            </a:r>
            <a:endParaRPr lang="zh-CN" altLang="en-US" sz="2400" dirty="0"/>
          </a:p>
        </p:txBody>
      </p:sp>
      <p:sp>
        <p:nvSpPr>
          <p:cNvPr id="1050537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v.</a:t>
            </a:r>
            <a:r>
              <a:rPr lang="zh-CN" altLang="en-US" sz="2400" b="1" dirty="0"/>
              <a:t>想象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34" grpId="0"/>
      <p:bldP spid="1050535" grpId="0"/>
      <p:bldP spid="1050536" grpId="0"/>
      <p:bldP spid="10505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3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3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540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问</a:t>
            </a:r>
            <a:r>
              <a:rPr lang="zh-CN" altLang="en-US" b="1" dirty="0"/>
              <a:t>候；迎接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问</a:t>
            </a:r>
            <a:r>
              <a:rPr lang="zh-CN" altLang="en-US" b="1" dirty="0"/>
              <a:t>候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生</a:t>
            </a:r>
            <a:r>
              <a:rPr lang="zh-CN" altLang="en-US" b="1" dirty="0"/>
              <a:t>长；增长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师</a:t>
            </a:r>
            <a:r>
              <a:rPr lang="zh-CN" altLang="en-US" b="1" dirty="0"/>
              <a:t>傅，大师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掌握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健</a:t>
            </a:r>
            <a:r>
              <a:rPr lang="zh-CN" altLang="en-US" b="1" dirty="0"/>
              <a:t>康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健康的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饥</a:t>
            </a:r>
            <a:r>
              <a:rPr lang="zh-CN" altLang="en-US" b="1" dirty="0"/>
              <a:t>饿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饥饿的</a:t>
            </a:r>
            <a:endParaRPr lang="zh-CN" altLang="en-US" b="1" dirty="0"/>
          </a:p>
        </p:txBody>
      </p:sp>
      <p:sp>
        <p:nvSpPr>
          <p:cNvPr id="1050541" name="文本占位符 2"/>
          <p:cNvSpPr txBox="1"/>
          <p:nvPr/>
        </p:nvSpPr>
        <p:spPr>
          <a:xfrm>
            <a:off x="6049402" y="64424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dirty="0" smtClean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</a:t>
            </a:r>
            <a:r>
              <a:rPr lang="en-US" altLang="zh-CN" b="1" i="1" dirty="0"/>
              <a:t>.</a:t>
            </a:r>
            <a:r>
              <a:rPr lang="zh-CN" altLang="en-US" b="1" dirty="0"/>
              <a:t>匆忙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想</a:t>
            </a:r>
            <a:r>
              <a:rPr lang="zh-CN" altLang="en-US" b="1" dirty="0"/>
              <a:t>象</a:t>
            </a:r>
            <a:endParaRPr lang="zh-CN" altLang="en-US" b="1" dirty="0"/>
          </a:p>
        </p:txBody>
      </p:sp>
      <p:sp>
        <p:nvSpPr>
          <p:cNvPr id="1050542" name="文本框 5"/>
          <p:cNvSpPr txBox="1"/>
          <p:nvPr/>
        </p:nvSpPr>
        <p:spPr>
          <a:xfrm>
            <a:off x="755118" y="502593"/>
            <a:ext cx="3105106" cy="490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greet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greeting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growth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master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health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healthy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hunger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hungry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0543" name="文本框 6"/>
          <p:cNvSpPr txBox="1"/>
          <p:nvPr/>
        </p:nvSpPr>
        <p:spPr>
          <a:xfrm>
            <a:off x="6549510" y="541563"/>
            <a:ext cx="3487780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hurry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imagine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38" grpId="0" animBg="1"/>
      <p:bldP spid="1050539" grpId="0"/>
      <p:bldP spid="1050540" grpId="0"/>
      <p:bldP spid="1050541" grpId="0"/>
      <p:bldP spid="1050542" grpId="0"/>
      <p:bldP spid="10505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4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4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546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guide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guidance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handful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handkerchief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handle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handy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hardship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masterpiece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holy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547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host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hostess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hurricane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identify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identification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identity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legal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illegal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image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</a:t>
            </a:r>
            <a:endParaRPr lang="zh-CN" altLang="en-US" b="1" dirty="0"/>
          </a:p>
        </p:txBody>
      </p:sp>
      <p:sp>
        <p:nvSpPr>
          <p:cNvPr id="1050548" name="文本框 5"/>
          <p:cNvSpPr txBox="1"/>
          <p:nvPr/>
        </p:nvSpPr>
        <p:spPr>
          <a:xfrm>
            <a:off x="2259492" y="583007"/>
            <a:ext cx="3669420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导游</a:t>
            </a:r>
            <a:r>
              <a:rPr lang="zh-CN" altLang="en-US" sz="2200" b="1" dirty="0">
                <a:solidFill>
                  <a:srgbClr val="C00000"/>
                </a:solidFill>
              </a:rPr>
              <a:t>，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向导，引导</a:t>
            </a:r>
            <a:r>
              <a:rPr lang="zh-CN" altLang="en-US" sz="2200" b="1" dirty="0">
                <a:solidFill>
                  <a:srgbClr val="C00000"/>
                </a:solidFill>
              </a:rPr>
              <a:t>，指导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指导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一</a:t>
            </a:r>
            <a:r>
              <a:rPr lang="zh-CN" altLang="en-US" sz="2200" b="1" dirty="0">
                <a:solidFill>
                  <a:srgbClr val="C00000"/>
                </a:solidFill>
              </a:rPr>
              <a:t>把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     手巾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把手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方便</a:t>
            </a:r>
            <a:r>
              <a:rPr lang="zh-CN" altLang="en-US" sz="2200" b="1" dirty="0">
                <a:solidFill>
                  <a:srgbClr val="C00000"/>
                </a:solidFill>
              </a:rPr>
              <a:t>的；近便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困难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杰作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神圣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549" name="文本框 6"/>
          <p:cNvSpPr txBox="1"/>
          <p:nvPr/>
        </p:nvSpPr>
        <p:spPr>
          <a:xfrm>
            <a:off x="7977601" y="583009"/>
            <a:ext cx="4214399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男</a:t>
            </a:r>
            <a:r>
              <a:rPr lang="zh-CN" altLang="en-US" sz="2200" b="1" dirty="0">
                <a:solidFill>
                  <a:srgbClr val="C00000"/>
                </a:solidFill>
              </a:rPr>
              <a:t>主人；男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主持；主持</a:t>
            </a:r>
            <a:r>
              <a:rPr lang="zh-CN" altLang="en-US" sz="2200" b="1" dirty="0">
                <a:solidFill>
                  <a:srgbClr val="C00000"/>
                </a:solidFill>
              </a:rPr>
              <a:t>；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款待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女主人</a:t>
            </a:r>
            <a:r>
              <a:rPr lang="zh-CN" altLang="en-US" sz="2200" b="1" dirty="0">
                <a:solidFill>
                  <a:srgbClr val="C00000"/>
                </a:solidFill>
              </a:rPr>
              <a:t>；女主持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飓风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辨认</a:t>
            </a:r>
            <a:r>
              <a:rPr lang="zh-CN" altLang="en-US" sz="2200" b="1" dirty="0">
                <a:solidFill>
                  <a:srgbClr val="C00000"/>
                </a:solidFill>
              </a:rPr>
              <a:t>；识别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 鉴定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身份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合法</a:t>
            </a:r>
            <a:r>
              <a:rPr lang="zh-CN" altLang="en-US" sz="2200" b="1" dirty="0">
                <a:solidFill>
                  <a:srgbClr val="C00000"/>
                </a:solidFill>
              </a:rPr>
              <a:t>的；法律的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不</a:t>
            </a:r>
            <a:r>
              <a:rPr lang="zh-CN" altLang="en-US" sz="2200" b="1" dirty="0">
                <a:solidFill>
                  <a:srgbClr val="C00000"/>
                </a:solidFill>
              </a:rPr>
              <a:t>合法的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形象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44" grpId="0" animBg="1"/>
      <p:bldP spid="1050545" grpId="0"/>
      <p:bldP spid="1050546" grpId="0"/>
      <p:bldP spid="1050547" grpId="0"/>
      <p:bldP spid="1050548" grpId="0"/>
      <p:bldP spid="10505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5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5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552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May the warmest wishes, happy thoughts and friendly ____________(</a:t>
            </a:r>
            <a:r>
              <a:rPr lang="zh-CN" altLang="en-US" b="1" dirty="0"/>
              <a:t>问候</a:t>
            </a:r>
            <a:r>
              <a:rPr lang="en-US" altLang="zh-CN" b="1" dirty="0"/>
              <a:t>)come at Christmas and stay with you all the year through.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Different teachers make different contributions to a student's ____________(</a:t>
            </a:r>
            <a:r>
              <a:rPr lang="zh-CN" altLang="en-US" b="1" dirty="0"/>
              <a:t>成长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Some boys are too crazy about playing games on the computer, which is very harmful to their ____________(</a:t>
            </a:r>
            <a:r>
              <a:rPr lang="zh-CN" altLang="en-US" b="1" dirty="0"/>
              <a:t>健康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Read Shakespeare's </a:t>
            </a:r>
            <a:r>
              <a:rPr lang="en-US" altLang="zh-CN" b="1" dirty="0" smtClean="0"/>
              <a:t>_____________ </a:t>
            </a:r>
            <a:r>
              <a:rPr lang="en-US" altLang="zh-CN" b="1" dirty="0"/>
              <a:t>(</a:t>
            </a:r>
            <a:r>
              <a:rPr lang="zh-CN" altLang="en-US" b="1" dirty="0"/>
              <a:t>杰作</a:t>
            </a:r>
            <a:r>
              <a:rPr lang="en-US" altLang="zh-CN" b="1" dirty="0"/>
              <a:t>)of The Merchant of Venice</a:t>
            </a:r>
            <a:r>
              <a:rPr lang="zh-CN" altLang="en-US" b="1" dirty="0"/>
              <a:t>，</a:t>
            </a:r>
            <a:r>
              <a:rPr lang="en-US" altLang="zh-CN" b="1" dirty="0"/>
              <a:t>and let us feel the precious friendship.</a:t>
            </a:r>
            <a:endParaRPr lang="en-US" altLang="zh-CN" b="1" dirty="0"/>
          </a:p>
        </p:txBody>
      </p:sp>
      <p:sp>
        <p:nvSpPr>
          <p:cNvPr id="1050553" name="矩形 7"/>
          <p:cNvSpPr/>
          <p:nvPr/>
        </p:nvSpPr>
        <p:spPr>
          <a:xfrm>
            <a:off x="8029275" y="655440"/>
            <a:ext cx="137890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greetings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54" name="矩形 8"/>
          <p:cNvSpPr/>
          <p:nvPr/>
        </p:nvSpPr>
        <p:spPr>
          <a:xfrm>
            <a:off x="8927907" y="2026516"/>
            <a:ext cx="11200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growth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55" name="矩形 9"/>
          <p:cNvSpPr/>
          <p:nvPr/>
        </p:nvSpPr>
        <p:spPr>
          <a:xfrm>
            <a:off x="1778411" y="3424994"/>
            <a:ext cx="100540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health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56" name="矩形 10"/>
          <p:cNvSpPr/>
          <p:nvPr/>
        </p:nvSpPr>
        <p:spPr>
          <a:xfrm>
            <a:off x="3535473" y="4179195"/>
            <a:ext cx="175560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masterpiece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50" grpId="0" animBg="1"/>
      <p:bldP spid="1050551" grpId="0"/>
      <p:bldP spid="1050552" grpId="0"/>
      <p:bldP spid="1050553" grpId="0" animBg="1"/>
      <p:bldP spid="1050554" grpId="0" animBg="1"/>
      <p:bldP spid="1050555" grpId="0" animBg="1"/>
      <p:bldP spid="10505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5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5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559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 err="1"/>
              <a:t>Mr</a:t>
            </a:r>
            <a:r>
              <a:rPr lang="en-US" altLang="zh-CN" b="1" dirty="0"/>
              <a:t> Green ____________(greet) me warmly as I arrived.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shop assistant ____________(guide) me to the shelf where the gardening books were displayed.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It is hard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imagine)a student focusing his attention on the textbook while other children are playing.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4. ____________(master)the technology makes it possible for us to use the Internet more effectively.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next contest will ____________(host)in Shanghai.</a:t>
            </a:r>
            <a:endParaRPr lang="en-US" altLang="zh-CN" b="1" dirty="0"/>
          </a:p>
        </p:txBody>
      </p:sp>
      <p:sp>
        <p:nvSpPr>
          <p:cNvPr id="1050560" name="矩形 7"/>
          <p:cNvSpPr/>
          <p:nvPr/>
        </p:nvSpPr>
        <p:spPr>
          <a:xfrm>
            <a:off x="2445801" y="634656"/>
            <a:ext cx="115211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greeted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61" name="矩形 8"/>
          <p:cNvSpPr/>
          <p:nvPr/>
        </p:nvSpPr>
        <p:spPr>
          <a:xfrm>
            <a:off x="3646864" y="1405848"/>
            <a:ext cx="107433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guided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62" name="矩形 9"/>
          <p:cNvSpPr/>
          <p:nvPr/>
        </p:nvSpPr>
        <p:spPr>
          <a:xfrm>
            <a:off x="2345593" y="2760169"/>
            <a:ext cx="15600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imagine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63" name="矩形 10"/>
          <p:cNvSpPr/>
          <p:nvPr/>
        </p:nvSpPr>
        <p:spPr>
          <a:xfrm>
            <a:off x="847023" y="4123516"/>
            <a:ext cx="153439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Mastering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64" name="矩形 11"/>
          <p:cNvSpPr/>
          <p:nvPr/>
        </p:nvSpPr>
        <p:spPr>
          <a:xfrm>
            <a:off x="3742623" y="5490941"/>
            <a:ext cx="14253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hosted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57" grpId="0" animBg="1"/>
      <p:bldP spid="1050558" grpId="0"/>
      <p:bldP spid="1050559" grpId="0"/>
      <p:bldP spid="1050560" grpId="0" animBg="1"/>
      <p:bldP spid="1050561" grpId="0" animBg="1"/>
      <p:bldP spid="1050562" grpId="0" animBg="1"/>
      <p:bldP spid="1050563" grpId="0" animBg="1"/>
      <p:bldP spid="10505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6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66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567" name="文本占位符 2"/>
          <p:cNvSpPr>
            <a:spLocks noGrp="1"/>
          </p:cNvSpPr>
          <p:nvPr>
            <p:ph type="body" idx="1"/>
          </p:nvPr>
        </p:nvSpPr>
        <p:spPr>
          <a:xfrm>
            <a:off x="319918" y="131032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    Luckily</a:t>
            </a:r>
            <a:r>
              <a:rPr lang="zh-CN" altLang="en-US" b="1" dirty="0"/>
              <a:t>，</a:t>
            </a:r>
            <a:r>
              <a:rPr lang="en-US" altLang="zh-CN" b="1" dirty="0"/>
              <a:t>an English club was founded by his teacher</a:t>
            </a:r>
            <a:r>
              <a:rPr lang="zh-CN" altLang="en-US" b="1" dirty="0"/>
              <a:t>，</a:t>
            </a:r>
            <a:r>
              <a:rPr lang="en-US" altLang="zh-CN" b="1" dirty="0" smtClean="0"/>
              <a:t>___________________________ </a:t>
            </a:r>
            <a:r>
              <a:rPr lang="en-US" altLang="zh-CN" b="1" dirty="0"/>
              <a:t>whom he gradually learned how to memorize the words and phrases</a:t>
            </a:r>
            <a:r>
              <a:rPr lang="zh-CN" altLang="en-US" b="1" dirty="0"/>
              <a:t>，</a:t>
            </a:r>
            <a:r>
              <a:rPr lang="en-US" altLang="zh-CN" b="1" dirty="0"/>
              <a:t>employ grammar correctly</a:t>
            </a:r>
            <a:r>
              <a:rPr lang="zh-CN" altLang="en-US" b="1" dirty="0"/>
              <a:t>，</a:t>
            </a:r>
            <a:r>
              <a:rPr lang="en-US" altLang="zh-CN" b="1" dirty="0"/>
              <a:t>and read the passage quickly.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She ________ so </a:t>
            </a:r>
            <a:r>
              <a:rPr lang="en-US" altLang="zh-CN" b="1" dirty="0" smtClean="0"/>
              <a:t>_____________ </a:t>
            </a:r>
            <a:r>
              <a:rPr lang="en-US" altLang="zh-CN" b="1" dirty="0"/>
              <a:t>success that she'd do anything to achieve it.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________________</a:t>
            </a:r>
            <a:r>
              <a:rPr lang="zh-CN" altLang="en-US" b="1" dirty="0"/>
              <a:t>！</a:t>
            </a:r>
            <a:r>
              <a:rPr lang="en-US" altLang="zh-CN" b="1" dirty="0"/>
              <a:t>It looks as if the train is going to move.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Young people often ________________ to the future while the elderly look back on the past.</a:t>
            </a:r>
            <a:endParaRPr lang="en-US" altLang="zh-CN" b="1" dirty="0"/>
          </a:p>
        </p:txBody>
      </p:sp>
      <p:sp>
        <p:nvSpPr>
          <p:cNvPr id="1050568" name="矩形 6"/>
          <p:cNvSpPr/>
          <p:nvPr/>
        </p:nvSpPr>
        <p:spPr>
          <a:xfrm>
            <a:off x="1249221" y="1785852"/>
            <a:ext cx="304365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under the guidance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69" name="矩形 7"/>
          <p:cNvSpPr/>
          <p:nvPr/>
        </p:nvSpPr>
        <p:spPr>
          <a:xfrm>
            <a:off x="1650514" y="2975029"/>
            <a:ext cx="68159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70" name="矩形 8"/>
          <p:cNvSpPr/>
          <p:nvPr/>
        </p:nvSpPr>
        <p:spPr>
          <a:xfrm>
            <a:off x="3206915" y="2975029"/>
            <a:ext cx="16129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hungry 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71" name="矩形 9"/>
          <p:cNvSpPr/>
          <p:nvPr/>
        </p:nvSpPr>
        <p:spPr>
          <a:xfrm>
            <a:off x="1343205" y="3626154"/>
            <a:ext cx="144142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Hurry up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572" name="矩形 10"/>
          <p:cNvSpPr/>
          <p:nvPr/>
        </p:nvSpPr>
        <p:spPr>
          <a:xfrm>
            <a:off x="579119" y="778414"/>
            <a:ext cx="109815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be hungry for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look ahead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under the guidance of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hurry up</a:t>
            </a:r>
            <a:endParaRPr lang="zh-CN" altLang="en-US" sz="2400" b="1" dirty="0"/>
          </a:p>
        </p:txBody>
      </p:sp>
      <p:sp>
        <p:nvSpPr>
          <p:cNvPr id="1050573" name="矩形 11"/>
          <p:cNvSpPr/>
          <p:nvPr/>
        </p:nvSpPr>
        <p:spPr>
          <a:xfrm>
            <a:off x="3786342" y="4260418"/>
            <a:ext cx="16129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look ahead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0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0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65" grpId="0" animBg="1"/>
      <p:bldP spid="1050566" grpId="0"/>
      <p:bldP spid="1050567" grpId="0"/>
      <p:bldP spid="1050568" grpId="0" animBg="1"/>
      <p:bldP spid="1050569" grpId="0" animBg="1"/>
      <p:bldP spid="1050570" grpId="0" animBg="1"/>
      <p:bldP spid="1050571" grpId="0" animBg="1"/>
      <p:bldP spid="1050572" grpId="0" animBg="1"/>
      <p:bldP spid="10505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7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75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576" name="文本占位符 2"/>
          <p:cNvSpPr>
            <a:spLocks noGrp="1"/>
          </p:cNvSpPr>
          <p:nvPr>
            <p:ph type="body" idx="1"/>
          </p:nvPr>
        </p:nvSpPr>
        <p:spPr>
          <a:xfrm>
            <a:off x="319918" y="105645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．学好英语并不是一件苦差事而是一件快乐的事情。</a:t>
            </a:r>
            <a:r>
              <a:rPr lang="en-US" altLang="zh-CN" b="1" dirty="0"/>
              <a:t>(a hardship)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．一听见有人呼救，他毫不犹豫地跳入河中。</a:t>
            </a:r>
            <a:r>
              <a:rPr lang="en-US" altLang="zh-CN" b="1" dirty="0"/>
              <a:t>(hardly...when...)</a:t>
            </a:r>
            <a:endParaRPr lang="en-US" altLang="zh-CN" b="1" dirty="0"/>
          </a:p>
        </p:txBody>
      </p:sp>
      <p:sp>
        <p:nvSpPr>
          <p:cNvPr id="1050577" name="矩形 6"/>
          <p:cNvSpPr/>
          <p:nvPr/>
        </p:nvSpPr>
        <p:spPr>
          <a:xfrm>
            <a:off x="817411" y="1512990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not a hardship but a pleasure to learn English well.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578" name="矩形 7"/>
          <p:cNvSpPr/>
          <p:nvPr/>
        </p:nvSpPr>
        <p:spPr>
          <a:xfrm>
            <a:off x="817411" y="2753726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Hardly had he heard someone calling for help when he jumped into the river without hesitation.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74" grpId="0" animBg="1"/>
      <p:bldP spid="1050575" grpId="0"/>
      <p:bldP spid="1050576" grpId="0"/>
      <p:bldP spid="1050577" grpId="0"/>
      <p:bldP spid="10505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79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80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0581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533" name="Group 22"/>
          <p:cNvGrpSpPr/>
          <p:nvPr/>
        </p:nvGrpSpPr>
        <p:grpSpPr>
          <a:xfrm>
            <a:off x="3582972" y="965609"/>
            <a:ext cx="8304227" cy="2758763"/>
            <a:chOff x="3943833" y="-122048"/>
            <a:chExt cx="8193673" cy="2068907"/>
          </a:xfrm>
        </p:grpSpPr>
        <p:sp>
          <p:nvSpPr>
            <p:cNvPr id="1050582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0583" name="TextBox 24"/>
            <p:cNvSpPr txBox="1"/>
            <p:nvPr/>
          </p:nvSpPr>
          <p:spPr>
            <a:xfrm>
              <a:off x="6949305" y="-122048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incident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independence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injure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install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institute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introduce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conduct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educate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judge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just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invent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invite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journal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joy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language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lay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liberate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53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0584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0585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选词填空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0586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2017256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87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2017256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incident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6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ɪnsɪdənt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70" name="表格 6"/>
          <p:cNvGraphicFramePr>
            <a:graphicFrameLocks noGrp="1"/>
          </p:cNvGraphicFramePr>
          <p:nvPr/>
        </p:nvGraphicFramePr>
        <p:xfrm>
          <a:off x="6092078" y="94408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进入＋切→切成小块→小事件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only  a  small  incident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71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coincidence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kəʊ'ɪnsɪdəns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72" name="表格 10"/>
          <p:cNvGraphicFramePr>
            <a:graphicFrameLocks noGrp="1"/>
          </p:cNvGraphicFramePr>
          <p:nvPr/>
        </p:nvGraphicFramePr>
        <p:xfrm>
          <a:off x="6092078" y="303388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inciden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(t)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共同＋事件→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两件事碰在一起→巧合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91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小事件</a:t>
            </a:r>
            <a:endParaRPr lang="zh-CN" altLang="en-US" sz="2400" dirty="0"/>
          </a:p>
        </p:txBody>
      </p:sp>
      <p:sp>
        <p:nvSpPr>
          <p:cNvPr id="1050592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巧合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89" grpId="0"/>
      <p:bldP spid="1050590" grpId="0"/>
      <p:bldP spid="1050591" grpId="0"/>
      <p:bldP spid="10505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independence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ɪndɪ'pendəns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74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dependence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不＋依靠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Independence  War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7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ɪndɪ'pendənt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76" name="表格 10"/>
          <p:cNvGraphicFramePr>
            <a:graphicFrameLocks noGrp="1"/>
          </p:cNvGraphicFramePr>
          <p:nvPr/>
        </p:nvGraphicFramePr>
        <p:xfrm>
          <a:off x="6092078" y="2907097"/>
          <a:ext cx="56739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79"/>
                <a:gridCol w="4847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dependent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不＋依靠的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independent  from  a  big  family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95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独立</a:t>
            </a:r>
            <a:endParaRPr lang="zh-CN" altLang="en-US" sz="2400" dirty="0"/>
          </a:p>
        </p:txBody>
      </p:sp>
      <p:sp>
        <p:nvSpPr>
          <p:cNvPr id="1050596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独立的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93" grpId="0"/>
      <p:bldP spid="1050594" grpId="0"/>
      <p:bldP spid="1050595" grpId="0"/>
      <p:bldP spid="10505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injure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5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ɪndʒə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78" name="表格 6"/>
          <p:cNvGraphicFramePr>
            <a:graphicFrameLocks noGrp="1"/>
          </p:cNvGraphicFramePr>
          <p:nvPr/>
        </p:nvGraphicFramePr>
        <p:xfrm>
          <a:off x="6092078" y="1185550"/>
          <a:ext cx="577007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79"/>
                <a:gridCol w="4929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jure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不＋法→不法侵害→使受伤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injured  in  an  accident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79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ɪndʒərɪ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80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injur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使受伤＋名词后缀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 down  without  injury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99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事故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使受伤</a:t>
            </a:r>
            <a:endParaRPr lang="zh-CN" altLang="en-US" sz="2400" dirty="0"/>
          </a:p>
        </p:txBody>
      </p:sp>
      <p:sp>
        <p:nvSpPr>
          <p:cNvPr id="1050600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事故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受伤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97" grpId="0"/>
      <p:bldP spid="1050598" grpId="0"/>
      <p:bldP spid="1050599" grpId="0"/>
      <p:bldP spid="10506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0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ɪn'stɔːl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82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进入＋放→放进去→安装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install  a  computer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8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ɪnstə'leɪʃən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84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install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安装＋后缀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 installation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0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安装</a:t>
            </a:r>
            <a:endParaRPr lang="zh-CN" altLang="en-US" sz="2400" dirty="0"/>
          </a:p>
        </p:txBody>
      </p:sp>
      <p:sp>
        <p:nvSpPr>
          <p:cNvPr id="1050604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安装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01" grpId="0"/>
      <p:bldP spid="1050602" grpId="0"/>
      <p:bldP spid="1050603" grpId="0"/>
      <p:bldP spid="10506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institute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85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nst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tjuːt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86" name="表格 6"/>
          <p:cNvGraphicFramePr>
            <a:graphicFrameLocks noGrp="1"/>
          </p:cNvGraphicFramePr>
          <p:nvPr/>
        </p:nvGraphicFramePr>
        <p:xfrm>
          <a:off x="241539" y="1824492"/>
          <a:ext cx="56855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493"/>
                <a:gridCol w="48900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stitute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进入＋站立→建立→学院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forestry  institute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87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nst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'tjuːʃən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88" name="表格 8"/>
          <p:cNvGraphicFramePr>
            <a:graphicFrameLocks noGrp="1"/>
          </p:cNvGraphicFramePr>
          <p:nvPr/>
        </p:nvGraphicFramePr>
        <p:xfrm>
          <a:off x="241540" y="43199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institut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学院＋后缀→学院也是“团体”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89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ˌ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kɒnstɪ'tjuːʃən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90" name="表格 10"/>
          <p:cNvGraphicFramePr>
            <a:graphicFrameLocks noGrp="1"/>
          </p:cNvGraphicFramePr>
          <p:nvPr/>
        </p:nvGraphicFramePr>
        <p:xfrm>
          <a:off x="6371657" y="1764203"/>
          <a:ext cx="567712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43"/>
                <a:gridCol w="4850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stitut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共同＋确立→宪法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revise  the  constitution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91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substitute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sʌbstɪtjuːt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92" name="表格 12"/>
          <p:cNvGraphicFramePr>
            <a:graphicFrameLocks noGrp="1"/>
          </p:cNvGraphicFramePr>
          <p:nvPr/>
        </p:nvGraphicFramePr>
        <p:xfrm>
          <a:off x="6382674" y="4286201"/>
          <a:ext cx="567712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43"/>
                <a:gridCol w="4850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下面＋站立→替代物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 a  substitute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07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学院；研究所</a:t>
            </a:r>
            <a:endParaRPr lang="zh-CN" altLang="en-US" sz="2400" dirty="0"/>
          </a:p>
        </p:txBody>
      </p:sp>
      <p:sp>
        <p:nvSpPr>
          <p:cNvPr id="1050608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团体；公共机构</a:t>
            </a:r>
            <a:endParaRPr lang="zh-CN" altLang="en-US" sz="2400" b="1" dirty="0"/>
          </a:p>
        </p:txBody>
      </p:sp>
      <p:sp>
        <p:nvSpPr>
          <p:cNvPr id="1050609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宪法</a:t>
            </a:r>
            <a:endParaRPr lang="zh-CN" altLang="en-US" sz="2400" dirty="0"/>
          </a:p>
        </p:txBody>
      </p:sp>
      <p:sp>
        <p:nvSpPr>
          <p:cNvPr id="1050610" name="文本框 23"/>
          <p:cNvSpPr txBox="1"/>
          <p:nvPr/>
        </p:nvSpPr>
        <p:spPr>
          <a:xfrm>
            <a:off x="8918083" y="37662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替</a:t>
            </a:r>
            <a:r>
              <a:rPr lang="zh-CN" altLang="en-US" sz="2400" b="1" dirty="0" smtClean="0"/>
              <a:t>代者，</a:t>
            </a:r>
            <a:r>
              <a:rPr lang="zh-CN" altLang="en-US" sz="2400" b="1" dirty="0"/>
              <a:t>替代物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05" grpId="0"/>
      <p:bldP spid="1050606" grpId="0"/>
      <p:bldP spid="1050607" grpId="0"/>
      <p:bldP spid="1050608" grpId="0"/>
      <p:bldP spid="1050609" grpId="0"/>
      <p:bldP spid="10506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1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94" name="表格 6"/>
          <p:cNvGraphicFramePr>
            <a:graphicFrameLocks noGrp="1"/>
          </p:cNvGraphicFramePr>
          <p:nvPr/>
        </p:nvGraphicFramePr>
        <p:xfrm>
          <a:off x="6092078" y="74851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sure  of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sure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]surely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9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ɪn'ʃʊə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96" name="表格 10"/>
          <p:cNvGraphicFramePr>
            <a:graphicFrameLocks noGrp="1"/>
          </p:cNvGraphicFramePr>
          <p:nvPr/>
        </p:nvGraphicFramePr>
        <p:xfrm>
          <a:off x="6092078" y="290263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进入＋有把握的→使有把握而安全就是“保险”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9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ɪn'ʃʊərəns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98" name="表格 12"/>
          <p:cNvGraphicFramePr>
            <a:graphicFrameLocks noGrp="1"/>
          </p:cNvGraphicFramePr>
          <p:nvPr/>
        </p:nvGraphicFramePr>
        <p:xfrm>
          <a:off x="6092078" y="46171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insur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保险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insurance  policy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1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肯定的，有把握的</a:t>
            </a:r>
            <a:endParaRPr lang="zh-CN" altLang="en-US" sz="2400" dirty="0"/>
          </a:p>
        </p:txBody>
      </p:sp>
      <p:sp>
        <p:nvSpPr>
          <p:cNvPr id="1050614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i="1" dirty="0" smtClean="0"/>
              <a:t>.</a:t>
            </a:r>
            <a:r>
              <a:rPr lang="zh-CN" altLang="en-US" sz="2400" b="1" dirty="0" smtClean="0"/>
              <a:t>为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保</a:t>
            </a:r>
            <a:r>
              <a:rPr lang="zh-CN" altLang="en-US" sz="2400" b="1" dirty="0"/>
              <a:t>险</a:t>
            </a:r>
            <a:endParaRPr lang="zh-CN" altLang="en-US" sz="2400" b="1" dirty="0"/>
          </a:p>
        </p:txBody>
      </p:sp>
      <p:sp>
        <p:nvSpPr>
          <p:cNvPr id="1050615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保险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11" grpId="0"/>
      <p:bldP spid="1050612" grpId="0"/>
      <p:bldP spid="1050613" grpId="0"/>
      <p:bldP spid="1050614" grpId="0"/>
      <p:bldP spid="10506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ə'ʃʊə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00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作为＋肯定→向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······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保证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assure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of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0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ɪn'ʃʊə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0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使＋确保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ensure  students'  safety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1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向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保</a:t>
            </a:r>
            <a:r>
              <a:rPr lang="zh-CN" altLang="en-US" sz="2400" b="1" dirty="0"/>
              <a:t>证</a:t>
            </a:r>
            <a:endParaRPr lang="zh-CN" altLang="en-US" sz="2400" dirty="0"/>
          </a:p>
        </p:txBody>
      </p:sp>
      <p:sp>
        <p:nvSpPr>
          <p:cNvPr id="1050619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保障，确保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16" grpId="0"/>
      <p:bldP spid="1050617" grpId="0"/>
      <p:bldP spid="1050618" grpId="0"/>
      <p:bldP spid="10506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2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0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ɪntrə'djuːs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04" name="表格 6"/>
          <p:cNvGraphicFramePr>
            <a:graphicFrameLocks noGrp="1"/>
          </p:cNvGraphicFramePr>
          <p:nvPr/>
        </p:nvGraphicFramePr>
        <p:xfrm>
          <a:off x="6092078" y="11855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intro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duce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向内＋引→拉进来“介绍”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introduce  Mary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0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3770"/>
                <a:gridCol w="31139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ɪntrə'dʌkʃən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06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introduc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介绍＋名词后缀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a  self-introduction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2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介绍，引进</a:t>
            </a:r>
            <a:endParaRPr lang="zh-CN" altLang="en-US" sz="2400" dirty="0"/>
          </a:p>
        </p:txBody>
      </p:sp>
      <p:sp>
        <p:nvSpPr>
          <p:cNvPr id="1050623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介绍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0" grpId="0"/>
      <p:bldP spid="1050621" grpId="0"/>
      <p:bldP spid="1050622" grpId="0"/>
      <p:bldP spid="10506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conduct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2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kən'dʌkt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08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duct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加强＋引导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conduct  passengers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09" name="表格 9"/>
          <p:cNvGraphicFramePr>
            <a:graphicFrameLocks noGrp="1"/>
          </p:cNvGraphicFramePr>
          <p:nvPr/>
        </p:nvGraphicFramePr>
        <p:xfrm>
          <a:off x="241540" y="289008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kən'dʌktə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10" name="表格 10"/>
          <p:cNvGraphicFramePr>
            <a:graphicFrameLocks noGrp="1"/>
          </p:cNvGraphicFramePr>
          <p:nvPr/>
        </p:nvGraphicFramePr>
        <p:xfrm>
          <a:off x="6092078" y="306993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conduct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引导＋人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band  conductor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2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引导；指挥</a:t>
            </a:r>
            <a:endParaRPr lang="zh-CN" altLang="en-US" sz="2400" dirty="0"/>
          </a:p>
        </p:txBody>
      </p:sp>
      <p:sp>
        <p:nvSpPr>
          <p:cNvPr id="1050627" name="文本框 20"/>
          <p:cNvSpPr txBox="1"/>
          <p:nvPr/>
        </p:nvSpPr>
        <p:spPr>
          <a:xfrm>
            <a:off x="2471743" y="3343436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车上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售票员，乘务员；指挥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4" grpId="0"/>
      <p:bldP spid="1050625" grpId="0"/>
      <p:bldP spid="1050626" grpId="0"/>
      <p:bldP spid="10506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educate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11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edʒʊke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12" name="表格 6"/>
          <p:cNvGraphicFramePr>
            <a:graphicFrameLocks noGrp="1"/>
          </p:cNvGraphicFramePr>
          <p:nvPr/>
        </p:nvGraphicFramePr>
        <p:xfrm>
          <a:off x="241540" y="1824492"/>
          <a:ext cx="539169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duc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出＋引导＋做→教育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educate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to  keep  away  from drugs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13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edʒʊ'ke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14" name="表格 8"/>
          <p:cNvGraphicFramePr>
            <a:graphicFrameLocks noGrp="1"/>
          </p:cNvGraphicFramePr>
          <p:nvPr/>
        </p:nvGraphicFramePr>
        <p:xfrm>
          <a:off x="241540" y="43199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educat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教育＋名词后缀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  education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15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edʒʊke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16" name="表格 10"/>
          <p:cNvGraphicFramePr>
            <a:graphicFrameLocks noGrp="1"/>
          </p:cNvGraphicFramePr>
          <p:nvPr/>
        </p:nvGraphicFramePr>
        <p:xfrm>
          <a:off x="6514877" y="17752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educat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教育＋者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respected  educators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17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'djuːs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18" name="表格 12"/>
          <p:cNvGraphicFramePr>
            <a:graphicFrameLocks noGrp="1"/>
          </p:cNvGraphicFramePr>
          <p:nvPr/>
        </p:nvGraphicFramePr>
        <p:xfrm>
          <a:off x="6514877" y="426416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duce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相反＋引→减少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 the  production  of  cement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30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教育</a:t>
            </a:r>
            <a:endParaRPr lang="zh-CN" altLang="en-US" sz="2400" dirty="0"/>
          </a:p>
        </p:txBody>
      </p:sp>
      <p:sp>
        <p:nvSpPr>
          <p:cNvPr id="1050631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教育</a:t>
            </a:r>
            <a:endParaRPr lang="zh-CN" altLang="en-US" sz="2400" b="1" dirty="0"/>
          </a:p>
        </p:txBody>
      </p:sp>
      <p:sp>
        <p:nvSpPr>
          <p:cNvPr id="1050632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教育家</a:t>
            </a:r>
            <a:endParaRPr lang="zh-CN" altLang="en-US" sz="2400" dirty="0"/>
          </a:p>
        </p:txBody>
      </p:sp>
      <p:sp>
        <p:nvSpPr>
          <p:cNvPr id="1050633" name="文本框 23"/>
          <p:cNvSpPr txBox="1"/>
          <p:nvPr/>
        </p:nvSpPr>
        <p:spPr>
          <a:xfrm>
            <a:off x="8918083" y="37662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减少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8" grpId="0"/>
      <p:bldP spid="1050629" grpId="0"/>
      <p:bldP spid="1050630" grpId="0"/>
      <p:bldP spid="1050631" grpId="0"/>
      <p:bldP spid="1050632" grpId="0"/>
      <p:bldP spid="10506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9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92" name="表格 6"/>
          <p:cNvGraphicFramePr>
            <a:graphicFrameLocks noGrp="1"/>
          </p:cNvGraphicFramePr>
          <p:nvPr/>
        </p:nvGraphicFramePr>
        <p:xfrm>
          <a:off x="6092078" y="11855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走＋伸手＋看＋脚→看着对方走来伸手去欢迎→迎接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9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greeting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ɡriːtɪŋ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94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greet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问候＋名词后缀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warm  greetings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67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问候；迎接</a:t>
            </a:r>
            <a:endParaRPr lang="zh-CN" altLang="en-US" sz="2400" dirty="0"/>
          </a:p>
        </p:txBody>
      </p:sp>
      <p:sp>
        <p:nvSpPr>
          <p:cNvPr id="1050468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精力旺盛的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65" grpId="0"/>
      <p:bldP spid="1050466" grpId="0"/>
      <p:bldP spid="1050467" grpId="0"/>
      <p:bldP spid="10504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judge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dʒʌdʒ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20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judge  by  one's  appearance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judg</a:t>
                      </a:r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r>
                        <a:rPr lang="en-US" altLang="zh-CN" sz="2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dʒʌdʒmənt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2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judge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判断＋名词后缀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independent  judgments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3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法官；</a:t>
            </a:r>
            <a:r>
              <a:rPr lang="zh-CN" altLang="en-US" sz="2400" b="1" dirty="0" smtClean="0"/>
              <a:t>裁判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判断</a:t>
            </a:r>
            <a:endParaRPr lang="zh-CN" altLang="en-US" sz="2400" dirty="0"/>
          </a:p>
        </p:txBody>
      </p:sp>
      <p:sp>
        <p:nvSpPr>
          <p:cNvPr id="1050637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判断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34" grpId="0"/>
      <p:bldP spid="1050635" grpId="0"/>
      <p:bldP spid="1050636" grpId="0"/>
      <p:bldP spid="10506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3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23" name="表格 4"/>
          <p:cNvGraphicFramePr>
            <a:graphicFrameLocks noGrp="1"/>
          </p:cNvGraphicFramePr>
          <p:nvPr/>
        </p:nvGraphicFramePr>
        <p:xfrm>
          <a:off x="241540" y="1165781"/>
          <a:ext cx="55974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3862"/>
                <a:gridCol w="329353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dʒʌst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24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just  now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just  then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25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dʒʌstɪs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26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just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正义的＋名词后缀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justice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40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正义的</a:t>
            </a:r>
            <a:r>
              <a:rPr lang="en-US" altLang="zh-CN" sz="2400" b="1" i="1" dirty="0"/>
              <a:t>adv.</a:t>
            </a:r>
            <a:r>
              <a:rPr lang="zh-CN" altLang="en-US" sz="2400" b="1" dirty="0"/>
              <a:t>刚刚；就</a:t>
            </a:r>
            <a:endParaRPr lang="zh-CN" altLang="en-US" sz="2400" dirty="0"/>
          </a:p>
        </p:txBody>
      </p:sp>
      <p:sp>
        <p:nvSpPr>
          <p:cNvPr id="1050641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正义</a:t>
            </a:r>
            <a:endParaRPr lang="zh-CN" altLang="en-US" sz="2400" b="1" dirty="0"/>
          </a:p>
        </p:txBody>
      </p:sp>
      <p:graphicFrame>
        <p:nvGraphicFramePr>
          <p:cNvPr id="4195727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prejudice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predʒʊdɪs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28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judice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在前＋判断→偏见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rid  of  all  prejudices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42" name="文本框 13"/>
          <p:cNvSpPr txBox="1"/>
          <p:nvPr/>
        </p:nvSpPr>
        <p:spPr>
          <a:xfrm>
            <a:off x="2549296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偏见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38" grpId="0"/>
      <p:bldP spid="1050639" grpId="0"/>
      <p:bldP spid="1050640" grpId="0"/>
      <p:bldP spid="1050641" grpId="0"/>
      <p:bldP spid="10506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ɪn'vent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30" name="表格 6"/>
          <p:cNvGraphicFramePr>
            <a:graphicFrameLocks noGrp="1"/>
          </p:cNvGraphicFramePr>
          <p:nvPr/>
        </p:nvGraphicFramePr>
        <p:xfrm>
          <a:off x="6092078" y="10240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进入＋出来→进去研究带结果出来→发明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invent  a  machine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3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ɪn'venʃən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32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invent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发明＋名词后缀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greatest  invention  in  history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3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ɪ'vent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34" name="表格 12"/>
          <p:cNvGraphicFramePr>
            <a:graphicFrameLocks noGrp="1"/>
          </p:cNvGraphicFramePr>
          <p:nvPr/>
        </p:nvGraphicFramePr>
        <p:xfrm>
          <a:off x="6092078" y="444179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出＋走→离家出走是个重大“事件”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 two  events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4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发明</a:t>
            </a:r>
            <a:endParaRPr lang="zh-CN" altLang="en-US" sz="2400" dirty="0"/>
          </a:p>
        </p:txBody>
      </p:sp>
      <p:sp>
        <p:nvSpPr>
          <p:cNvPr id="1050646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发明</a:t>
            </a:r>
            <a:endParaRPr lang="zh-CN" altLang="en-US" sz="2400" b="1" dirty="0"/>
          </a:p>
        </p:txBody>
      </p:sp>
      <p:sp>
        <p:nvSpPr>
          <p:cNvPr id="1050647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事件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43" grpId="0"/>
      <p:bldP spid="1050644" grpId="0"/>
      <p:bldP spid="1050645" grpId="0"/>
      <p:bldP spid="1050646" grpId="0"/>
      <p:bldP spid="10506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4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ɪ'ventʃʊəlɪ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36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eventual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最终＋地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eventually  complete  a  task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prɪ'vent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38" name="表格 10"/>
          <p:cNvGraphicFramePr>
            <a:graphicFrameLocks noGrp="1"/>
          </p:cNvGraphicFramePr>
          <p:nvPr/>
        </p:nvGraphicFramePr>
        <p:xfrm>
          <a:off x="6092078" y="2902636"/>
          <a:ext cx="57324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806"/>
                <a:gridCol w="4897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前＋走→提前走开→预防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prevent  damage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3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prɪ'venʃən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40" name="表格 12"/>
          <p:cNvGraphicFramePr>
            <a:graphicFrameLocks noGrp="1"/>
          </p:cNvGraphicFramePr>
          <p:nvPr/>
        </p:nvGraphicFramePr>
        <p:xfrm>
          <a:off x="6092078" y="45169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necessary  prevention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5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最终地</a:t>
            </a:r>
            <a:endParaRPr lang="zh-CN" altLang="en-US" sz="2400" dirty="0"/>
          </a:p>
        </p:txBody>
      </p:sp>
      <p:sp>
        <p:nvSpPr>
          <p:cNvPr id="1050651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预防</a:t>
            </a:r>
            <a:endParaRPr lang="zh-CN" altLang="en-US" sz="2400" b="1" dirty="0"/>
          </a:p>
        </p:txBody>
      </p:sp>
      <p:sp>
        <p:nvSpPr>
          <p:cNvPr id="1050652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预防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48" grpId="0"/>
      <p:bldP spid="1050649" grpId="0"/>
      <p:bldP spid="1050650" grpId="0"/>
      <p:bldP spid="1050651" grpId="0"/>
      <p:bldP spid="10506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invite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5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4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ɪn'vaɪt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42" name="表格 6"/>
          <p:cNvGraphicFramePr>
            <a:graphicFrameLocks noGrp="1"/>
          </p:cNvGraphicFramePr>
          <p:nvPr/>
        </p:nvGraphicFramePr>
        <p:xfrm>
          <a:off x="6092078" y="11855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谐音“引外的”→引进外面的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人才→邀请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invite  some  guests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4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ɪnvɪ'teɪʃən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44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invit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邀请＋后缀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  out  letters  of  invitation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55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邀请</a:t>
            </a:r>
            <a:endParaRPr lang="zh-CN" altLang="en-US" sz="2400" dirty="0"/>
          </a:p>
        </p:txBody>
      </p:sp>
      <p:sp>
        <p:nvSpPr>
          <p:cNvPr id="1050656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邀请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3" grpId="0"/>
      <p:bldP spid="1050654" grpId="0"/>
      <p:bldP spid="1050655" grpId="0"/>
      <p:bldP spid="10506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journal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dʒɜːnəl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46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journ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日＋的→日报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women's  journal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dʒɜːnəlɪst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48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journal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杂志＋人→记者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upright  journalist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4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magazine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mæɡə'ziːn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50" name="表格 12"/>
          <p:cNvGraphicFramePr>
            <a:graphicFrameLocks noGrp="1"/>
          </p:cNvGraphicFramePr>
          <p:nvPr/>
        </p:nvGraphicFramePr>
        <p:xfrm>
          <a:off x="6092078" y="446684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谐音“买给赠”→赠一份杂志→杂志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 in  a  magazine  room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59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日报，杂志</a:t>
            </a:r>
            <a:endParaRPr lang="zh-CN" altLang="en-US" sz="2400" dirty="0"/>
          </a:p>
        </p:txBody>
      </p:sp>
      <p:sp>
        <p:nvSpPr>
          <p:cNvPr id="1050660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记者</a:t>
            </a:r>
            <a:endParaRPr lang="zh-CN" altLang="en-US" sz="2400" b="1" dirty="0"/>
          </a:p>
        </p:txBody>
      </p:sp>
      <p:sp>
        <p:nvSpPr>
          <p:cNvPr id="1050661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杂志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7" grpId="0"/>
      <p:bldP spid="1050658" grpId="0"/>
      <p:bldP spid="1050659" grpId="0"/>
      <p:bldP spid="1050660" grpId="0"/>
      <p:bldP spid="10506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dʒɔɪ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52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jump  with  joy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53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3561"/>
                <a:gridCol w="321417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enjoy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ɪn'dʒɔɪ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54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joy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使＋欢乐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enjoy  playing  online  games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64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欢乐，喜乐</a:t>
            </a:r>
            <a:endParaRPr lang="zh-CN" altLang="en-US" sz="2400" dirty="0"/>
          </a:p>
        </p:txBody>
      </p:sp>
      <p:sp>
        <p:nvSpPr>
          <p:cNvPr id="1050665" name="文本框 20"/>
          <p:cNvSpPr txBox="1"/>
          <p:nvPr/>
        </p:nvSpPr>
        <p:spPr>
          <a:xfrm>
            <a:off x="2538650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享受，喜爱</a:t>
            </a:r>
            <a:endParaRPr lang="zh-CN" altLang="en-US" sz="2400" b="1" dirty="0"/>
          </a:p>
        </p:txBody>
      </p:sp>
      <p:graphicFrame>
        <p:nvGraphicFramePr>
          <p:cNvPr id="4195755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enjoyable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ɪn'dʒɔɪəbl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56" name="表格 12"/>
          <p:cNvGraphicFramePr>
            <a:graphicFrameLocks noGrp="1"/>
          </p:cNvGraphicFramePr>
          <p:nvPr/>
        </p:nvGraphicFramePr>
        <p:xfrm>
          <a:off x="6110666" y="44921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enjoy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使欢乐＋可以的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learning  an  enjoyable process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66" name="文本框 13"/>
          <p:cNvSpPr txBox="1"/>
          <p:nvPr/>
        </p:nvSpPr>
        <p:spPr>
          <a:xfrm>
            <a:off x="247414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有乐趣的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62" grpId="0"/>
      <p:bldP spid="1050663" grpId="0"/>
      <p:bldP spid="1050664" grpId="0"/>
      <p:bldP spid="1050665" grpId="0"/>
      <p:bldP spid="10506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language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læŋɡwɪdʒ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58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langu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语言＋后缀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  a  foreign  language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bilingual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baɪ'lɪŋɡwəl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60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lingual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双＋语言的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bilingual  education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69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语言</a:t>
            </a:r>
            <a:endParaRPr lang="zh-CN" altLang="en-US" sz="2400" dirty="0"/>
          </a:p>
        </p:txBody>
      </p:sp>
      <p:sp>
        <p:nvSpPr>
          <p:cNvPr id="1050670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双语的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67" grpId="0"/>
      <p:bldP spid="1050668" grpId="0"/>
      <p:bldP spid="1050669" grpId="0"/>
      <p:bldP spid="10506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7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7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61" name="表格 4"/>
          <p:cNvGraphicFramePr>
            <a:graphicFrameLocks noGrp="1"/>
          </p:cNvGraphicFramePr>
          <p:nvPr/>
        </p:nvGraphicFramePr>
        <p:xfrm>
          <a:off x="241540" y="1165781"/>
          <a:ext cx="5641467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4074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62" name="表格 6"/>
          <p:cNvGraphicFramePr>
            <a:graphicFrameLocks noGrp="1"/>
          </p:cNvGraphicFramePr>
          <p:nvPr/>
        </p:nvGraphicFramePr>
        <p:xfrm>
          <a:off x="6092078" y="11855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  late  for  school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]later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latest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6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lætə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64" name="表格 10"/>
          <p:cNvGraphicFramePr>
            <a:graphicFrameLocks noGrp="1"/>
          </p:cNvGraphicFramePr>
          <p:nvPr/>
        </p:nvGraphicFramePr>
        <p:xfrm>
          <a:off x="6092078" y="257042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 the  former  or  the  latter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]former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73" name="文本框 19"/>
          <p:cNvSpPr txBox="1"/>
          <p:nvPr/>
        </p:nvSpPr>
        <p:spPr>
          <a:xfrm>
            <a:off x="2538649" y="160864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迟的，晚的</a:t>
            </a:r>
            <a:r>
              <a:rPr lang="en-US" altLang="zh-CN" sz="2400" b="1" i="1" dirty="0"/>
              <a:t>adv.</a:t>
            </a:r>
            <a:r>
              <a:rPr lang="zh-CN" altLang="en-US" sz="2400" b="1" dirty="0"/>
              <a:t>很迟</a:t>
            </a:r>
            <a:endParaRPr lang="zh-CN" altLang="en-US" sz="2400" dirty="0"/>
          </a:p>
        </p:txBody>
      </p:sp>
      <p:sp>
        <p:nvSpPr>
          <p:cNvPr id="1050674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后者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的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71" grpId="0"/>
      <p:bldP spid="1050672" grpId="0"/>
      <p:bldP spid="1050673" grpId="0"/>
      <p:bldP spid="105067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66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  tiles  on  the  roof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68" name="表格 10"/>
          <p:cNvGraphicFramePr>
            <a:graphicFrameLocks noGrp="1"/>
          </p:cNvGraphicFramePr>
          <p:nvPr/>
        </p:nvGraphicFramePr>
        <p:xfrm>
          <a:off x="6092078" y="290263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重复＋放置→中转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relay  station  on  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mountaintop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6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dɪ'leɪ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70" name="表格 12"/>
          <p:cNvGraphicFramePr>
            <a:graphicFrameLocks noGrp="1"/>
          </p:cNvGraphicFramePr>
          <p:nvPr/>
        </p:nvGraphicFramePr>
        <p:xfrm>
          <a:off x="6092078" y="447937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离开＋放→再放回来时已“耽误”时间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delayed  train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7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放置，铺放；生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蛋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0678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中转；接力赛</a:t>
            </a:r>
            <a:endParaRPr lang="zh-CN" altLang="en-US" sz="2400" b="1" dirty="0"/>
          </a:p>
        </p:txBody>
      </p:sp>
      <p:sp>
        <p:nvSpPr>
          <p:cNvPr id="1050679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耽误，延误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75" grpId="0"/>
      <p:bldP spid="1050676" grpId="0"/>
      <p:bldP spid="1050677" grpId="0"/>
      <p:bldP spid="1050678" grpId="0"/>
      <p:bldP spid="10506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grow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96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 up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ɡrəʊ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98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grow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生长＋名词后缀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  growth  in  economy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7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 smtClean="0"/>
              <a:t>生长  </a:t>
            </a:r>
            <a:r>
              <a:rPr lang="en-US" altLang="zh-CN" sz="2400" b="1" i="1" dirty="0" smtClean="0"/>
              <a:t>v.</a:t>
            </a:r>
            <a:r>
              <a:rPr lang="zh-CN" altLang="en-US" sz="2400" b="1" dirty="0"/>
              <a:t>种植</a:t>
            </a:r>
            <a:endParaRPr lang="zh-CN" altLang="en-US" sz="2400" dirty="0"/>
          </a:p>
        </p:txBody>
      </p:sp>
      <p:sp>
        <p:nvSpPr>
          <p:cNvPr id="1050472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生长；增长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69" grpId="0"/>
      <p:bldP spid="1050470" grpId="0"/>
      <p:bldP spid="1050471" grpId="0"/>
      <p:bldP spid="105047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liberate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7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lɪbəreɪt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72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liber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自由＋使→解放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liberate  slaves  from  slavery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73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3561"/>
                <a:gridCol w="321417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lɪbə'reɪʃən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74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liberat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解放＋名词后缀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liberation  of  mankind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8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解放</a:t>
            </a:r>
            <a:endParaRPr lang="zh-CN" altLang="en-US" sz="2400" dirty="0"/>
          </a:p>
        </p:txBody>
      </p:sp>
      <p:sp>
        <p:nvSpPr>
          <p:cNvPr id="1050683" name="文本框 20"/>
          <p:cNvSpPr txBox="1"/>
          <p:nvPr/>
        </p:nvSpPr>
        <p:spPr>
          <a:xfrm>
            <a:off x="2538650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解放</a:t>
            </a:r>
            <a:endParaRPr lang="zh-CN" altLang="en-US" sz="2400" b="1" dirty="0"/>
          </a:p>
        </p:txBody>
      </p:sp>
      <p:graphicFrame>
        <p:nvGraphicFramePr>
          <p:cNvPr id="4195775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lɪbətɪ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76" name="表格 12"/>
          <p:cNvGraphicFramePr>
            <a:graphicFrameLocks noGrp="1"/>
          </p:cNvGraphicFramePr>
          <p:nvPr/>
        </p:nvGraphicFramePr>
        <p:xfrm>
          <a:off x="6110666" y="452977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liber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自由＋名词后缀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Statue  of  Liberty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]freedom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84" name="文本框 13"/>
          <p:cNvSpPr txBox="1"/>
          <p:nvPr/>
        </p:nvSpPr>
        <p:spPr>
          <a:xfrm>
            <a:off x="247414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自由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80" grpId="0"/>
      <p:bldP spid="1050681" grpId="0"/>
      <p:bldP spid="1050682" grpId="0"/>
      <p:bldP spid="1050683" grpId="0"/>
      <p:bldP spid="10506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liberate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6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laɪbrərɪ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78" name="表格 6"/>
          <p:cNvGraphicFramePr>
            <a:graphicFrameLocks noGrp="1"/>
          </p:cNvGraphicFramePr>
          <p:nvPr/>
        </p:nvGraphicFramePr>
        <p:xfrm>
          <a:off x="6092078" y="1185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libr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书＋场所→图书馆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 a  college  library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79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librarian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laɪb'reərɪən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80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librar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图书馆＋人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kind  librarians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687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图书馆</a:t>
            </a:r>
            <a:endParaRPr lang="zh-CN" altLang="en-US" sz="2400" dirty="0"/>
          </a:p>
        </p:txBody>
      </p:sp>
      <p:sp>
        <p:nvSpPr>
          <p:cNvPr id="1050688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图书管理员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85" grpId="0"/>
      <p:bldP spid="1050686" grpId="0"/>
      <p:bldP spid="1050687" grpId="0"/>
      <p:bldP spid="10506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9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691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依靠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独</a:t>
            </a:r>
            <a:r>
              <a:rPr lang="zh-CN" altLang="en-US" b="1" dirty="0"/>
              <a:t>立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独立的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zh-CN" altLang="en-US" b="1" dirty="0" smtClean="0"/>
              <a:t>介</a:t>
            </a:r>
            <a:r>
              <a:rPr lang="zh-CN" altLang="en-US" b="1" dirty="0"/>
              <a:t>绍，引进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介</a:t>
            </a:r>
            <a:r>
              <a:rPr lang="zh-CN" altLang="en-US" b="1" dirty="0"/>
              <a:t>绍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教</a:t>
            </a:r>
            <a:r>
              <a:rPr lang="zh-CN" altLang="en-US" b="1" dirty="0"/>
              <a:t>育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教</a:t>
            </a:r>
            <a:r>
              <a:rPr lang="zh-CN" altLang="en-US" b="1" dirty="0"/>
              <a:t>育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减少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法</a:t>
            </a:r>
            <a:r>
              <a:rPr lang="zh-CN" altLang="en-US" b="1" dirty="0"/>
              <a:t>官；裁判</a:t>
            </a:r>
            <a:r>
              <a:rPr lang="en-US" altLang="zh-CN" b="1" i="1" dirty="0"/>
              <a:t>v.</a:t>
            </a:r>
            <a:r>
              <a:rPr lang="zh-CN" altLang="en-US" b="1" dirty="0"/>
              <a:t>判断</a:t>
            </a:r>
            <a:endParaRPr lang="zh-CN" altLang="en-US" b="1" dirty="0"/>
          </a:p>
        </p:txBody>
      </p:sp>
      <p:sp>
        <p:nvSpPr>
          <p:cNvPr id="1050692" name="文本占位符 2"/>
          <p:cNvSpPr txBox="1"/>
          <p:nvPr/>
        </p:nvSpPr>
        <p:spPr>
          <a:xfrm>
            <a:off x="6049402" y="64424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发</a:t>
            </a:r>
            <a:r>
              <a:rPr lang="zh-CN" altLang="en-US" b="1" dirty="0"/>
              <a:t>明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发</a:t>
            </a:r>
            <a:r>
              <a:rPr lang="zh-CN" altLang="en-US" b="1" dirty="0"/>
              <a:t>明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预防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邀请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邀</a:t>
            </a:r>
            <a:r>
              <a:rPr lang="zh-CN" altLang="en-US" b="1" dirty="0"/>
              <a:t>请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欢</a:t>
            </a:r>
            <a:r>
              <a:rPr lang="zh-CN" altLang="en-US" b="1" dirty="0"/>
              <a:t>乐，喜乐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享</a:t>
            </a:r>
            <a:r>
              <a:rPr lang="zh-CN" altLang="en-US" b="1" dirty="0"/>
              <a:t>受，喜爱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有乐趣的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放</a:t>
            </a:r>
            <a:r>
              <a:rPr lang="zh-CN" altLang="en-US" b="1" dirty="0"/>
              <a:t>置，铺放；生</a:t>
            </a:r>
            <a:r>
              <a:rPr lang="en-US" altLang="zh-CN" b="1" dirty="0"/>
              <a:t>(</a:t>
            </a:r>
            <a:r>
              <a:rPr lang="zh-CN" altLang="en-US" b="1" dirty="0"/>
              <a:t>蛋</a:t>
            </a:r>
            <a:r>
              <a:rPr lang="en-US" altLang="zh-CN" b="1" dirty="0"/>
              <a:t>)</a:t>
            </a:r>
            <a:endParaRPr lang="en-US" altLang="zh-CN" b="1" dirty="0"/>
          </a:p>
        </p:txBody>
      </p:sp>
      <p:sp>
        <p:nvSpPr>
          <p:cNvPr id="1050693" name="文本框 5"/>
          <p:cNvSpPr txBox="1"/>
          <p:nvPr/>
        </p:nvSpPr>
        <p:spPr>
          <a:xfrm>
            <a:off x="744101" y="546661"/>
            <a:ext cx="3105106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depend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independence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independent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introduce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introduction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educate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education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reduce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judge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0694" name="文本框 6"/>
          <p:cNvSpPr txBox="1"/>
          <p:nvPr/>
        </p:nvSpPr>
        <p:spPr>
          <a:xfrm>
            <a:off x="6703746" y="563597"/>
            <a:ext cx="3487780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invent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invention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prevent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invite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invitation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joy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enjoy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enjoyable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lay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89" grpId="0" animBg="1"/>
      <p:bldP spid="1050690" grpId="0"/>
      <p:bldP spid="1050691" grpId="0"/>
      <p:bldP spid="1050692" grpId="0"/>
      <p:bldP spid="1050693" grpId="0"/>
      <p:bldP spid="105069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9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9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697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incident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coincidence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injure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injury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install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institute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institution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constitution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substitute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698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insure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insurance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assure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ensure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conduct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conductor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 err="1"/>
              <a:t>judg</a:t>
            </a:r>
            <a:r>
              <a:rPr lang="en-US" altLang="zh-CN" b="1" dirty="0"/>
              <a:t>(e)</a:t>
            </a:r>
            <a:r>
              <a:rPr lang="en-US" altLang="zh-CN" b="1" dirty="0" err="1"/>
              <a:t>ment</a:t>
            </a:r>
            <a:r>
              <a:rPr lang="en-US" altLang="zh-CN" b="1" dirty="0"/>
              <a:t>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justice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prejudice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699" name="文本框 5"/>
          <p:cNvSpPr txBox="1"/>
          <p:nvPr/>
        </p:nvSpPr>
        <p:spPr>
          <a:xfrm>
            <a:off x="2182375" y="571990"/>
            <a:ext cx="3669420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小</a:t>
            </a:r>
            <a:r>
              <a:rPr lang="zh-CN" altLang="en-US" sz="2200" b="1" dirty="0">
                <a:solidFill>
                  <a:srgbClr val="C00000"/>
                </a:solidFill>
              </a:rPr>
              <a:t>事件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巧合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事故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使受伤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(</a:t>
            </a:r>
            <a:r>
              <a:rPr lang="zh-CN" altLang="en-US" sz="2200" b="1" dirty="0">
                <a:solidFill>
                  <a:srgbClr val="C00000"/>
                </a:solidFill>
              </a:rPr>
              <a:t>事故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受伤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安装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学院</a:t>
            </a:r>
            <a:r>
              <a:rPr lang="zh-CN" altLang="en-US" sz="2200" b="1" dirty="0">
                <a:solidFill>
                  <a:srgbClr val="C00000"/>
                </a:solidFill>
              </a:rPr>
              <a:t>；研究所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团体</a:t>
            </a:r>
            <a:r>
              <a:rPr lang="zh-CN" altLang="en-US" sz="2200" b="1" dirty="0">
                <a:solidFill>
                  <a:srgbClr val="C00000"/>
                </a:solidFill>
              </a:rPr>
              <a:t>；公共机构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宪法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替代</a:t>
            </a:r>
            <a:r>
              <a:rPr lang="zh-CN" altLang="en-US" sz="2200" b="1" dirty="0">
                <a:solidFill>
                  <a:srgbClr val="C00000"/>
                </a:solidFill>
              </a:rPr>
              <a:t>人，替代物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700" name="文本框 6"/>
          <p:cNvSpPr txBox="1"/>
          <p:nvPr/>
        </p:nvSpPr>
        <p:spPr>
          <a:xfrm>
            <a:off x="8142854" y="583006"/>
            <a:ext cx="4214399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为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· · · · · ·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保</a:t>
            </a:r>
            <a:r>
              <a:rPr lang="zh-CN" altLang="en-US" sz="2200" b="1" dirty="0">
                <a:solidFill>
                  <a:srgbClr val="C00000"/>
                </a:solidFill>
              </a:rPr>
              <a:t>险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保险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向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· · · · · ·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保</a:t>
            </a:r>
            <a:r>
              <a:rPr lang="zh-CN" altLang="en-US" sz="2200" b="1" dirty="0">
                <a:solidFill>
                  <a:srgbClr val="C00000"/>
                </a:solidFill>
              </a:rPr>
              <a:t>证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保障</a:t>
            </a:r>
            <a:r>
              <a:rPr lang="zh-CN" altLang="en-US" sz="2200" b="1" dirty="0">
                <a:solidFill>
                  <a:srgbClr val="C00000"/>
                </a:solidFill>
              </a:rPr>
              <a:t>；确保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引导</a:t>
            </a:r>
            <a:r>
              <a:rPr lang="zh-CN" altLang="en-US" sz="2200" b="1" dirty="0">
                <a:solidFill>
                  <a:srgbClr val="C00000"/>
                </a:solidFill>
              </a:rPr>
              <a:t>；指挥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   (</a:t>
            </a:r>
            <a:r>
              <a:rPr lang="zh-CN" altLang="en-US" sz="2200" b="1" dirty="0">
                <a:solidFill>
                  <a:srgbClr val="C00000"/>
                </a:solidFill>
              </a:rPr>
              <a:t>车上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售票员，乘务员；指挥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判断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正义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偏见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95" grpId="0" animBg="1"/>
      <p:bldP spid="1050696" grpId="0"/>
      <p:bldP spid="1050697" grpId="0"/>
      <p:bldP spid="1050698" grpId="0"/>
      <p:bldP spid="1050699" grpId="0"/>
      <p:bldP spid="105070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0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0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703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event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eventually </a:t>
            </a:r>
            <a:r>
              <a:rPr lang="en-US" altLang="zh-CN" b="1" i="1" dirty="0"/>
              <a:t>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prevention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bilingual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latter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relay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delay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liberate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liberation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704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liberty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library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librarian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705" name="文本框 5"/>
          <p:cNvSpPr txBox="1"/>
          <p:nvPr/>
        </p:nvSpPr>
        <p:spPr>
          <a:xfrm>
            <a:off x="2083222" y="616058"/>
            <a:ext cx="3669420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事件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最终</a:t>
            </a:r>
            <a:r>
              <a:rPr lang="zh-CN" altLang="en-US" sz="2200" b="1" dirty="0">
                <a:solidFill>
                  <a:srgbClr val="C00000"/>
                </a:solidFill>
              </a:rPr>
              <a:t>地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预防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双语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后者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中转</a:t>
            </a:r>
            <a:r>
              <a:rPr lang="zh-CN" altLang="en-US" sz="2200" b="1" dirty="0">
                <a:solidFill>
                  <a:srgbClr val="C00000"/>
                </a:solidFill>
              </a:rPr>
              <a:t>；接力赛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耽误</a:t>
            </a:r>
            <a:r>
              <a:rPr lang="zh-CN" altLang="en-US" sz="2200" b="1" dirty="0">
                <a:solidFill>
                  <a:srgbClr val="C00000"/>
                </a:solidFill>
              </a:rPr>
              <a:t>，延误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解放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解放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706" name="文本框 6"/>
          <p:cNvSpPr txBox="1"/>
          <p:nvPr/>
        </p:nvSpPr>
        <p:spPr>
          <a:xfrm>
            <a:off x="8211420" y="549957"/>
            <a:ext cx="421439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自由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图书馆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图书</a:t>
            </a:r>
            <a:r>
              <a:rPr lang="zh-CN" altLang="en-US" sz="2200" b="1" dirty="0">
                <a:solidFill>
                  <a:srgbClr val="C00000"/>
                </a:solidFill>
              </a:rPr>
              <a:t>管理员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01" grpId="0" animBg="1"/>
      <p:bldP spid="1050702" grpId="0"/>
      <p:bldP spid="1050703" grpId="0"/>
      <p:bldP spid="1050704" grpId="0"/>
      <p:bldP spid="1050705" grpId="0"/>
      <p:bldP spid="105070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0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0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</a:t>
            </a:r>
            <a:r>
              <a:rPr lang="zh-CN" altLang="en-US" dirty="0"/>
              <a:t>根据语境写出所给单词的正确形式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709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Besides</a:t>
            </a:r>
            <a:r>
              <a:rPr lang="zh-CN" altLang="en-US" b="1" dirty="0"/>
              <a:t>，</a:t>
            </a:r>
            <a:r>
              <a:rPr lang="en-US" altLang="zh-CN" b="1" dirty="0"/>
              <a:t>I don't think the guide is competent enough because he had no good knowledge of the scenery spots</a:t>
            </a:r>
            <a:r>
              <a:rPr lang="zh-CN" altLang="en-US" b="1" dirty="0"/>
              <a:t>，</a:t>
            </a:r>
            <a:r>
              <a:rPr lang="en-US" altLang="zh-CN" b="1" dirty="0"/>
              <a:t>let alone vivid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introduce)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In my ____________(judge)</a:t>
            </a:r>
            <a:r>
              <a:rPr lang="zh-CN" altLang="en-US" b="1" dirty="0"/>
              <a:t>，</a:t>
            </a:r>
            <a:r>
              <a:rPr lang="en-US" altLang="zh-CN" b="1" dirty="0"/>
              <a:t>it is a wise choice.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Inside was an exhibition of the most </a:t>
            </a:r>
            <a:r>
              <a:rPr lang="en-US" altLang="zh-CN" b="1" dirty="0" smtClean="0"/>
              <a:t>up-to-date </a:t>
            </a:r>
            <a:r>
              <a:rPr lang="en-US" altLang="zh-CN" b="1" dirty="0"/>
              <a:t>____________(invent)of the 21st century.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Any </a:t>
            </a:r>
            <a:r>
              <a:rPr lang="en-US" altLang="zh-CN" b="1" dirty="0" err="1"/>
              <a:t>behaviour</a:t>
            </a:r>
            <a:r>
              <a:rPr lang="en-US" altLang="zh-CN" b="1" dirty="0"/>
              <a:t> that is repeated enough times will ____________(eventual) become a habit and happen automatically.</a:t>
            </a:r>
            <a:endParaRPr lang="en-US" altLang="zh-CN" b="1" dirty="0"/>
          </a:p>
        </p:txBody>
      </p:sp>
      <p:sp>
        <p:nvSpPr>
          <p:cNvPr id="1050710" name="矩形 7"/>
          <p:cNvSpPr/>
          <p:nvPr/>
        </p:nvSpPr>
        <p:spPr>
          <a:xfrm>
            <a:off x="6776672" y="1294268"/>
            <a:ext cx="18205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introduction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11" name="矩形 8"/>
          <p:cNvSpPr/>
          <p:nvPr/>
        </p:nvSpPr>
        <p:spPr>
          <a:xfrm>
            <a:off x="1825650" y="2023816"/>
            <a:ext cx="145103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judgment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12" name="矩形 9"/>
          <p:cNvSpPr/>
          <p:nvPr/>
        </p:nvSpPr>
        <p:spPr>
          <a:xfrm>
            <a:off x="7093429" y="2830234"/>
            <a:ext cx="153599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inventions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13" name="矩形 10"/>
          <p:cNvSpPr/>
          <p:nvPr/>
        </p:nvSpPr>
        <p:spPr>
          <a:xfrm>
            <a:off x="7293281" y="4166668"/>
            <a:ext cx="153439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eventually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07" grpId="0" animBg="1"/>
      <p:bldP spid="1050708" grpId="0"/>
      <p:bldP spid="1050709" grpId="0"/>
      <p:bldP spid="1050710" grpId="0" animBg="1"/>
      <p:bldP spid="1050711" grpId="0" animBg="1"/>
      <p:bldP spid="1050712" grpId="0" animBg="1"/>
      <p:bldP spid="10507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1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1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716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We ____________(substitute)a red ball for a blue one to decorate the room.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chairperson ____________(conduct)the meeting</a:t>
            </a:r>
            <a:r>
              <a:rPr lang="zh-CN" altLang="en-US" b="1" dirty="0"/>
              <a:t>，</a:t>
            </a:r>
            <a:r>
              <a:rPr lang="en-US" altLang="zh-CN" b="1" dirty="0"/>
              <a:t>which was a total failure.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new president ____________(educate)well</a:t>
            </a:r>
            <a:r>
              <a:rPr lang="zh-CN" altLang="en-US" b="1" dirty="0"/>
              <a:t>，</a:t>
            </a:r>
            <a:r>
              <a:rPr lang="en-US" altLang="zh-CN" b="1" dirty="0"/>
              <a:t>so he can do well in this kind of job.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Roger turned down the ____________(invite) to speak at the science conference.</a:t>
            </a:r>
            <a:endParaRPr lang="en-US" altLang="zh-CN" b="1" dirty="0"/>
          </a:p>
        </p:txBody>
      </p:sp>
      <p:sp>
        <p:nvSpPr>
          <p:cNvPr id="1050717" name="矩形 7"/>
          <p:cNvSpPr/>
          <p:nvPr/>
        </p:nvSpPr>
        <p:spPr>
          <a:xfrm>
            <a:off x="1481297" y="635372"/>
            <a:ext cx="164019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substituted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18" name="矩形 8"/>
          <p:cNvSpPr/>
          <p:nvPr/>
        </p:nvSpPr>
        <p:spPr>
          <a:xfrm>
            <a:off x="3125614" y="1433833"/>
            <a:ext cx="153599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conducted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19" name="矩形 9"/>
          <p:cNvSpPr/>
          <p:nvPr/>
        </p:nvSpPr>
        <p:spPr>
          <a:xfrm>
            <a:off x="3382348" y="2158920"/>
            <a:ext cx="164660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educated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20" name="矩形 10"/>
          <p:cNvSpPr/>
          <p:nvPr/>
        </p:nvSpPr>
        <p:spPr>
          <a:xfrm>
            <a:off x="4078738" y="2904705"/>
            <a:ext cx="1449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invitation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14" grpId="0" animBg="1"/>
      <p:bldP spid="1050715" grpId="0"/>
      <p:bldP spid="1050716" grpId="0"/>
      <p:bldP spid="1050717" grpId="0" animBg="1"/>
      <p:bldP spid="1050718" grpId="0" animBg="1"/>
      <p:bldP spid="1050719" grpId="0" animBg="1"/>
      <p:bldP spid="10507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2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2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723" name="文本占位符 2"/>
          <p:cNvSpPr>
            <a:spLocks noGrp="1"/>
          </p:cNvSpPr>
          <p:nvPr>
            <p:ph type="body" idx="1"/>
          </p:nvPr>
        </p:nvSpPr>
        <p:spPr>
          <a:xfrm>
            <a:off x="319918" y="131032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 ________________ </a:t>
            </a:r>
            <a:r>
              <a:rPr lang="en-US" altLang="zh-CN" b="1" dirty="0"/>
              <a:t>form the habit of turning off the electric facilities whenever we finish our work.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________________ my husband and I have the same birthday.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________________ what he said just now, he must be an honest man.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seems to be giving the impression that he didn't ________________ in </a:t>
            </a:r>
            <a:r>
              <a:rPr lang="en-US" altLang="zh-CN" b="1" dirty="0" smtClean="0"/>
              <a:t>Paris. On </a:t>
            </a:r>
            <a:r>
              <a:rPr lang="en-US" altLang="zh-CN" b="1" dirty="0"/>
              <a:t>the contrary</a:t>
            </a:r>
            <a:r>
              <a:rPr lang="zh-CN" altLang="en-US" b="1" dirty="0"/>
              <a:t>，</a:t>
            </a:r>
            <a:r>
              <a:rPr lang="en-US" altLang="zh-CN" b="1" dirty="0"/>
              <a:t>he had a wonderful time.</a:t>
            </a:r>
            <a:endParaRPr lang="en-US" altLang="zh-CN" b="1" dirty="0"/>
          </a:p>
        </p:txBody>
      </p:sp>
      <p:sp>
        <p:nvSpPr>
          <p:cNvPr id="1050724" name="矩形 6"/>
          <p:cNvSpPr/>
          <p:nvPr/>
        </p:nvSpPr>
        <p:spPr>
          <a:xfrm>
            <a:off x="943104" y="1345177"/>
            <a:ext cx="190552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Make sure 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25" name="矩形 7"/>
          <p:cNvSpPr/>
          <p:nvPr/>
        </p:nvSpPr>
        <p:spPr>
          <a:xfrm>
            <a:off x="1019064" y="2486514"/>
            <a:ext cx="21403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By coincidence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26" name="矩形 9"/>
          <p:cNvSpPr/>
          <p:nvPr/>
        </p:nvSpPr>
        <p:spPr>
          <a:xfrm>
            <a:off x="1105211" y="3145569"/>
            <a:ext cx="1966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Judging 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727" name="矩形 10"/>
          <p:cNvSpPr/>
          <p:nvPr/>
        </p:nvSpPr>
        <p:spPr>
          <a:xfrm>
            <a:off x="579119" y="778414"/>
            <a:ext cx="109815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enjoy oneself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make sure to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judging from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by coincidence</a:t>
            </a:r>
            <a:endParaRPr lang="zh-CN" altLang="en-US" sz="2400" b="1" dirty="0"/>
          </a:p>
        </p:txBody>
      </p:sp>
      <p:sp>
        <p:nvSpPr>
          <p:cNvPr id="1050728" name="矩形 11"/>
          <p:cNvSpPr/>
          <p:nvPr/>
        </p:nvSpPr>
        <p:spPr>
          <a:xfrm>
            <a:off x="7669411" y="3761175"/>
            <a:ext cx="193674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enjoy himself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21" grpId="0" animBg="1"/>
      <p:bldP spid="1050722" grpId="0"/>
      <p:bldP spid="1050723" grpId="0"/>
      <p:bldP spid="1050724" grpId="0" animBg="1"/>
      <p:bldP spid="1050725" grpId="0" animBg="1"/>
      <p:bldP spid="1050726" grpId="0" animBg="1"/>
      <p:bldP spid="1050727" grpId="0" animBg="1"/>
      <p:bldP spid="10507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2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30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731" name="文本占位符 2"/>
          <p:cNvSpPr>
            <a:spLocks noGrp="1"/>
          </p:cNvSpPr>
          <p:nvPr>
            <p:ph type="body" idx="1"/>
          </p:nvPr>
        </p:nvSpPr>
        <p:spPr>
          <a:xfrm>
            <a:off x="319918" y="768360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．每天坚持写学习日记是如此重要，所以我想把这种学习方法介绍给你们。</a:t>
            </a:r>
            <a:r>
              <a:rPr lang="en-US" altLang="zh-CN" b="1" dirty="0"/>
              <a:t>(introduce)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．你的未来取决于很多东西，但主要取决于你。</a:t>
            </a:r>
            <a:r>
              <a:rPr lang="en-US" altLang="zh-CN" b="1" dirty="0"/>
              <a:t>(depend on)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．幸运的是，许多人和组织捐了大笔钱帮助他们顺利地接受大学教育。</a:t>
            </a:r>
            <a:r>
              <a:rPr lang="en-US" altLang="zh-CN" b="1" dirty="0"/>
              <a:t>( receive college education)</a:t>
            </a:r>
            <a:endParaRPr lang="en-US" altLang="zh-CN" b="1" dirty="0"/>
          </a:p>
        </p:txBody>
      </p:sp>
      <p:sp>
        <p:nvSpPr>
          <p:cNvPr id="1050732" name="矩形 6"/>
          <p:cNvSpPr/>
          <p:nvPr/>
        </p:nvSpPr>
        <p:spPr>
          <a:xfrm>
            <a:off x="817411" y="1400256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Keeping a learning diary every day is so important that I would like to introduce it to you.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733" name="矩形 7"/>
          <p:cNvSpPr/>
          <p:nvPr/>
        </p:nvSpPr>
        <p:spPr>
          <a:xfrm>
            <a:off x="817411" y="2666044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Your future depends on many things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but mostly on you.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734" name="矩形 8"/>
          <p:cNvSpPr/>
          <p:nvPr/>
        </p:nvSpPr>
        <p:spPr>
          <a:xfrm>
            <a:off x="817411" y="4221446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Luckily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many people and organizations donate a lot of money to help them receive college education smoothly.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29" grpId="0" animBg="1"/>
      <p:bldP spid="1050730" grpId="0"/>
      <p:bldP spid="1050731" grpId="0"/>
      <p:bldP spid="1050732" grpId="0"/>
      <p:bldP spid="1050733" grpId="0"/>
      <p:bldP spid="10507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guide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99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00" name="表格 6"/>
          <p:cNvGraphicFramePr>
            <a:graphicFrameLocks noGrp="1"/>
          </p:cNvGraphicFramePr>
          <p:nvPr/>
        </p:nvGraphicFramePr>
        <p:xfrm>
          <a:off x="6092078" y="1185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guide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along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01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ɡaɪdəns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02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guid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指导＋名词后缀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 the  guidance  of  a  tutor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75" name="文本框 19"/>
          <p:cNvSpPr txBox="1"/>
          <p:nvPr/>
        </p:nvSpPr>
        <p:spPr>
          <a:xfrm>
            <a:off x="2538650" y="1608641"/>
            <a:ext cx="313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导游，向</a:t>
            </a:r>
            <a:r>
              <a:rPr lang="zh-CN" altLang="en-US" sz="2400" b="1" dirty="0" smtClean="0"/>
              <a:t>导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引导，指导</a:t>
            </a:r>
            <a:endParaRPr lang="zh-CN" altLang="en-US" sz="2400" dirty="0"/>
          </a:p>
        </p:txBody>
      </p:sp>
      <p:sp>
        <p:nvSpPr>
          <p:cNvPr id="1050476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指导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73" grpId="0"/>
      <p:bldP spid="1050474" grpId="0"/>
      <p:bldP spid="1050475" grpId="0"/>
      <p:bldP spid="105047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3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36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737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403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．按照调查结果，现在总数已减少到不足</a:t>
            </a:r>
            <a:r>
              <a:rPr lang="en-US" altLang="zh-CN" b="1" dirty="0"/>
              <a:t>1 000</a:t>
            </a:r>
            <a:r>
              <a:rPr lang="zh-CN" altLang="en-US" b="1" dirty="0"/>
              <a:t>只。</a:t>
            </a:r>
            <a:r>
              <a:rPr lang="en-US" altLang="zh-CN" b="1" dirty="0"/>
              <a:t>(be reduced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5</a:t>
            </a:r>
            <a:r>
              <a:rPr lang="zh-CN" altLang="en-US" b="1" dirty="0"/>
              <a:t>．为了阻止这种现象继续恶化，应该采取有效措施。</a:t>
            </a:r>
            <a:r>
              <a:rPr lang="en-US" altLang="zh-CN" b="1" dirty="0"/>
              <a:t>(prevent)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6</a:t>
            </a:r>
            <a:r>
              <a:rPr lang="zh-CN" altLang="en-US" b="1" dirty="0"/>
              <a:t>．我想邀请你在下周六和我们一块去附近的敬老院。</a:t>
            </a:r>
            <a:r>
              <a:rPr lang="en-US" altLang="zh-CN" b="1" dirty="0"/>
              <a:t>(invite)</a:t>
            </a:r>
            <a:endParaRPr lang="en-US" altLang="zh-CN" b="1" dirty="0"/>
          </a:p>
        </p:txBody>
      </p:sp>
      <p:sp>
        <p:nvSpPr>
          <p:cNvPr id="1050738" name="矩形 6"/>
          <p:cNvSpPr/>
          <p:nvPr/>
        </p:nvSpPr>
        <p:spPr>
          <a:xfrm>
            <a:off x="817411" y="1475412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According to a research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total number is reduced to less than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000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now.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739" name="矩形 7"/>
          <p:cNvSpPr/>
          <p:nvPr/>
        </p:nvSpPr>
        <p:spPr>
          <a:xfrm>
            <a:off x="817411" y="2666044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To prevent the phenomenon from being bad to worse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effective measures should be taken.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740" name="矩形 8"/>
          <p:cNvSpPr/>
          <p:nvPr/>
        </p:nvSpPr>
        <p:spPr>
          <a:xfrm>
            <a:off x="817411" y="3958400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I'd like to invite you to join us for a visit to the nearby nursing home next Saturday.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35" grpId="0" animBg="1"/>
      <p:bldP spid="1050736" grpId="0"/>
      <p:bldP spid="1050737" grpId="0"/>
      <p:bldP spid="1050738" grpId="0"/>
      <p:bldP spid="1050739" grpId="0"/>
      <p:bldP spid="105074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handful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0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hændfʊl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04" name="表格 6"/>
          <p:cNvGraphicFramePr>
            <a:graphicFrameLocks noGrp="1"/>
          </p:cNvGraphicFramePr>
          <p:nvPr/>
        </p:nvGraphicFramePr>
        <p:xfrm>
          <a:off x="6092078" y="1174398"/>
          <a:ext cx="5600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手＋满的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handful  of  peanuts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]mouthful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spoonful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0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5460"/>
                <a:gridCol w="30022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handkerchief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hæŋkətʃɪf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06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kerchief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手＋头巾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  a  handkerchief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79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一把</a:t>
            </a:r>
            <a:endParaRPr lang="zh-CN" altLang="en-US" sz="2400" dirty="0"/>
          </a:p>
        </p:txBody>
      </p:sp>
      <p:sp>
        <p:nvSpPr>
          <p:cNvPr id="1050480" name="文本框 20"/>
          <p:cNvSpPr txBox="1"/>
          <p:nvPr/>
        </p:nvSpPr>
        <p:spPr>
          <a:xfrm>
            <a:off x="266986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手巾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77" grpId="0"/>
      <p:bldP spid="1050478" grpId="0"/>
      <p:bldP spid="1050479" grpId="0"/>
      <p:bldP spid="10504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8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hændl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08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手＋棍插到眼里→把手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door  handle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]handlebar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0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hænsəm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10" name="表格 10"/>
          <p:cNvGraphicFramePr>
            <a:graphicFrameLocks noGrp="1"/>
          </p:cNvGraphicFramePr>
          <p:nvPr/>
        </p:nvGraphicFramePr>
        <p:xfrm>
          <a:off x="6092078" y="290263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手＋一些的→想用手去捧一下那“英俊的”脸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1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hædɪ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12" name="表格 12"/>
          <p:cNvGraphicFramePr>
            <a:graphicFrameLocks noGrp="1"/>
          </p:cNvGraphicFramePr>
          <p:nvPr/>
        </p:nvGraphicFramePr>
        <p:xfrm>
          <a:off x="6092078" y="4617160"/>
          <a:ext cx="56739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83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手＋的→在手边很“方便”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</a:t>
                      </a:r>
                      <a:r>
                        <a:rPr lang="en-US" altLang="zh-CN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  tool  handy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8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</a:t>
            </a:r>
            <a:r>
              <a:rPr lang="zh-CN" altLang="en-US" sz="2400" b="1" dirty="0" smtClean="0"/>
              <a:t>把手</a:t>
            </a:r>
            <a:endParaRPr lang="zh-CN" altLang="en-US" sz="2400" dirty="0"/>
          </a:p>
        </p:txBody>
      </p:sp>
      <p:sp>
        <p:nvSpPr>
          <p:cNvPr id="1050484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英俊的</a:t>
            </a:r>
            <a:endParaRPr lang="zh-CN" altLang="en-US" sz="2400" b="1" dirty="0"/>
          </a:p>
        </p:txBody>
      </p:sp>
      <p:sp>
        <p:nvSpPr>
          <p:cNvPr id="1050485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adj.</a:t>
            </a:r>
            <a:r>
              <a:rPr lang="zh-CN" altLang="en-US" sz="2400" b="1" dirty="0" smtClean="0"/>
              <a:t>方便的；近便的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81" grpId="0"/>
      <p:bldP spid="1050482" grpId="0"/>
      <p:bldP spid="1050483" grpId="0"/>
      <p:bldP spid="1050484" grpId="0"/>
      <p:bldP spid="105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hardly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8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61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hɑːdlɪ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14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困难＋地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 hardly  speak  the  language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61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5460"/>
                <a:gridCol w="30022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hɑːdʃɪp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616" name="表格 10"/>
          <p:cNvGraphicFramePr>
            <a:graphicFrameLocks noGrp="1"/>
          </p:cNvGraphicFramePr>
          <p:nvPr/>
        </p:nvGraphicFramePr>
        <p:xfrm>
          <a:off x="6092078" y="28820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困难的＋性质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over  a  lot  of  hardships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]difficulty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8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几乎不</a:t>
            </a:r>
            <a:endParaRPr lang="zh-CN" altLang="en-US" sz="2400" dirty="0"/>
          </a:p>
        </p:txBody>
      </p:sp>
      <p:sp>
        <p:nvSpPr>
          <p:cNvPr id="1050489" name="文本框 20"/>
          <p:cNvSpPr txBox="1"/>
          <p:nvPr/>
        </p:nvSpPr>
        <p:spPr>
          <a:xfrm>
            <a:off x="266986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困难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86" grpId="0"/>
      <p:bldP spid="1050487" grpId="0"/>
      <p:bldP spid="1050488" grpId="0"/>
      <p:bldP spid="105048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15161</Words>
  <Application>WPS 演示</Application>
  <PresentationFormat>自定义</PresentationFormat>
  <Paragraphs>3160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1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结构法记单词-11</vt:lpstr>
      <vt:lpstr>高考词汇精讲</vt:lpstr>
      <vt:lpstr>greet串记</vt:lpstr>
      <vt:lpstr>grow串记</vt:lpstr>
      <vt:lpstr>guide串记</vt:lpstr>
      <vt:lpstr>handful串记</vt:lpstr>
      <vt:lpstr>handle串记</vt:lpstr>
      <vt:lpstr>hardly串记</vt:lpstr>
      <vt:lpstr>head串记</vt:lpstr>
      <vt:lpstr>head串记</vt:lpstr>
      <vt:lpstr>master串记</vt:lpstr>
      <vt:lpstr>health串记</vt:lpstr>
      <vt:lpstr>holy串记</vt:lpstr>
      <vt:lpstr>host串记</vt:lpstr>
      <vt:lpstr>hunger串记</vt:lpstr>
      <vt:lpstr>hurry串记</vt:lpstr>
      <vt:lpstr>identify串记</vt:lpstr>
      <vt:lpstr>legal串记</vt:lpstr>
      <vt:lpstr>image串记</vt:lpstr>
      <vt:lpstr>PowerPoint 演示文稿</vt:lpstr>
      <vt:lpstr>I. 根据提示写出单词的正确形式</vt:lpstr>
      <vt:lpstr>II. 写出单词的正确含义</vt:lpstr>
      <vt:lpstr>III. 单词活用</vt:lpstr>
      <vt:lpstr>IV. 用所给动词的适当形式填空</vt:lpstr>
      <vt:lpstr>V. 选词填空</vt:lpstr>
      <vt:lpstr>VI. 单句写作</vt:lpstr>
      <vt:lpstr>结构法记单词-12</vt:lpstr>
      <vt:lpstr>高考词汇精讲</vt:lpstr>
      <vt:lpstr>incident串记</vt:lpstr>
      <vt:lpstr>independence串记</vt:lpstr>
      <vt:lpstr>injure串记</vt:lpstr>
      <vt:lpstr>install串记</vt:lpstr>
      <vt:lpstr>institute串记</vt:lpstr>
      <vt:lpstr>sure串记</vt:lpstr>
      <vt:lpstr>sure串记</vt:lpstr>
      <vt:lpstr>introduce串记</vt:lpstr>
      <vt:lpstr>conduct串记</vt:lpstr>
      <vt:lpstr>educate串记</vt:lpstr>
      <vt:lpstr>judge串记</vt:lpstr>
      <vt:lpstr>just串记</vt:lpstr>
      <vt:lpstr>invent串记</vt:lpstr>
      <vt:lpstr>invent串记</vt:lpstr>
      <vt:lpstr>invite串记</vt:lpstr>
      <vt:lpstr>journal串记</vt:lpstr>
      <vt:lpstr>joy串记</vt:lpstr>
      <vt:lpstr>language串记</vt:lpstr>
      <vt:lpstr>late串记</vt:lpstr>
      <vt:lpstr>lay串记</vt:lpstr>
      <vt:lpstr>liberate串记</vt:lpstr>
      <vt:lpstr>liberate串记</vt:lpstr>
      <vt:lpstr>PowerPoint 演示文稿</vt:lpstr>
      <vt:lpstr>I. 根据提示写出单词的正确形式</vt:lpstr>
      <vt:lpstr>II. 写出单词的正确含义</vt:lpstr>
      <vt:lpstr>II. 写出单词的正确含义</vt:lpstr>
      <vt:lpstr>III.根据语境写出所给单词的正确形式</vt:lpstr>
      <vt:lpstr>IV. 用所给动词的适当形式填空</vt:lpstr>
      <vt:lpstr>V. 选词填空</vt:lpstr>
      <vt:lpstr>VI. 单句写作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10</cp:revision>
  <dcterms:created xsi:type="dcterms:W3CDTF">2017-12-31T20:06:00Z</dcterms:created>
  <dcterms:modified xsi:type="dcterms:W3CDTF">2020-10-16T06:45:55Z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