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401" r:id="rId3"/>
    <p:sldId id="258" r:id="rId4"/>
    <p:sldId id="331" r:id="rId5"/>
    <p:sldId id="391" r:id="rId6"/>
    <p:sldId id="330" r:id="rId7"/>
    <p:sldId id="392" r:id="rId8"/>
    <p:sldId id="275" r:id="rId9"/>
    <p:sldId id="302" r:id="rId10"/>
    <p:sldId id="303" r:id="rId11"/>
    <p:sldId id="305" r:id="rId12"/>
    <p:sldId id="304" r:id="rId13"/>
    <p:sldId id="316" r:id="rId14"/>
    <p:sldId id="260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>
        <p:guide orient="horz" pos="4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pic>
        <p:nvPicPr>
          <p:cNvPr id="5124" name="图片 6" descr="logo横版 png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1192510" y="300355"/>
            <a:ext cx="608013" cy="64293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8" Type="http://schemas.openxmlformats.org/officeDocument/2006/relationships/slideLayout" Target="../slideLayouts/slideLayout2.xml"/><Relationship Id="rId17" Type="http://schemas.openxmlformats.org/officeDocument/2006/relationships/tags" Target="../tags/tag17.xml"/><Relationship Id="rId16" Type="http://schemas.openxmlformats.org/officeDocument/2006/relationships/tags" Target="../tags/tag16.xml"/><Relationship Id="rId15" Type="http://schemas.openxmlformats.org/officeDocument/2006/relationships/tags" Target="../tags/tag15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矩形 1"/>
          <p:cNvSpPr/>
          <p:nvPr/>
        </p:nvSpPr>
        <p:spPr>
          <a:xfrm>
            <a:off x="762000" y="1246188"/>
            <a:ext cx="6538913" cy="50165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公众号：溯恩英语</a:t>
            </a:r>
            <a:endParaRPr lang="zh-CN" altLang="en-US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</p:txBody>
      </p:sp>
      <p:sp>
        <p:nvSpPr>
          <p:cNvPr id="5122" name="矩形 3"/>
          <p:cNvSpPr/>
          <p:nvPr/>
        </p:nvSpPr>
        <p:spPr>
          <a:xfrm>
            <a:off x="7835900" y="2009775"/>
            <a:ext cx="3603625" cy="7080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>
                <a:latin typeface="华文新魏" pitchFamily="2" charset="-122"/>
                <a:ea typeface="宋体" panose="02010600030101010101" pitchFamily="2" charset="-122"/>
              </a:rPr>
              <a:t>知识产权声明</a:t>
            </a:r>
            <a:endParaRPr lang="zh-CN" altLang="en-US" sz="4000" b="1">
              <a:latin typeface="华文新魏" pitchFamily="2" charset="-122"/>
              <a:ea typeface="宋体" panose="02010600030101010101" pitchFamily="2" charset="-122"/>
            </a:endParaRPr>
          </a:p>
        </p:txBody>
      </p:sp>
      <p:pic>
        <p:nvPicPr>
          <p:cNvPr id="5123" name="图片 11" descr="水印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5" name="图片 1" descr="qrcode_for_gh_3a435f224ccf_128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975" y="2717800"/>
            <a:ext cx="3109913" cy="3108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740410" y="110490"/>
            <a:ext cx="3503930" cy="3987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p>
            <a:pPr algn="l"/>
            <a:r>
              <a:rPr lang="en-US" altLang="zh-CN"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Ⅴ.师生作品赏析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（学生作品）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40410" y="570865"/>
            <a:ext cx="10369550" cy="5513070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                                   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Contribute to Our Community</a:t>
            </a:r>
            <a:endParaRPr lang="zh-CN" altLang="en-US" sz="2400"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</a:endParaRPr>
          </a:p>
          <a:p>
            <a:pPr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With many young people working out of their homes, the commun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i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ty is mainly 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1_________(populate) 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with the elderly and children. So I suggest 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2________(carry) 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 out a voluntary caring service campaign in the community 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3__________(regular)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.</a:t>
            </a:r>
            <a:endParaRPr lang="zh-CN" altLang="en-US" sz="2400"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</a:endParaRPr>
          </a:p>
          <a:p>
            <a:pPr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    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For the purpose of 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 help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ing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 the left-behind elderly and children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, 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 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the 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campaign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 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4__________(involve) 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giving the chil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d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ren guid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a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nce in studying, having a heart-to- heart talk with them,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 5________(chat) 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with the eld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er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ly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 and doing some housework.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  The divided groups 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6_________(perform) 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 assigned tasks 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carefully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, 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7___________(summary)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 the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ir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 own work and do our endeavour to serve better as much as possible.</a:t>
            </a:r>
            <a:endParaRPr lang="zh-CN" altLang="en-US" sz="2400"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</a:endParaRPr>
          </a:p>
          <a:p>
            <a:pPr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    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 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Learning to share 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8_______(society) 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responsibility is our young peop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le’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s duty;Having great empathy with others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’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 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living situations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 makes us 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9_______(will) 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 to give a helping hand and contribute love and 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10________ (warm) 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 to our community. </a:t>
            </a:r>
            <a:endParaRPr lang="zh-CN" altLang="en-US" sz="2400"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42340" y="1337310"/>
            <a:ext cx="1491615" cy="460375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zh-CN" altLang="en-US" sz="2400" b="1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populated</a:t>
            </a:r>
            <a:endParaRPr lang="zh-CN" altLang="en-US" sz="2400" b="1">
              <a:solidFill>
                <a:srgbClr val="C00000"/>
              </a:solidFill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038590" y="1337310"/>
            <a:ext cx="1343660" cy="460375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zh-CN" altLang="en-US" sz="2400" b="1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carrying</a:t>
            </a:r>
            <a:endParaRPr lang="zh-CN" altLang="en-US" sz="2400" b="1">
              <a:solidFill>
                <a:srgbClr val="C00000"/>
              </a:solidFill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160385" y="1700530"/>
            <a:ext cx="14941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regularly</a:t>
            </a:r>
            <a:endParaRPr lang="zh-CN" altLang="en-US" sz="2400" b="1">
              <a:solidFill>
                <a:srgbClr val="C00000"/>
              </a:solidFill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89660" y="2522855"/>
            <a:ext cx="12769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involves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 </a:t>
            </a:r>
            <a:endParaRPr lang="zh-CN" altLang="en-US" sz="2400"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578225" y="2863850"/>
            <a:ext cx="12547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chatting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 </a:t>
            </a:r>
            <a:endParaRPr lang="zh-CN" altLang="en-US" sz="2400"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538855" y="3244215"/>
            <a:ext cx="12941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perform</a:t>
            </a:r>
            <a:endParaRPr lang="zh-CN" altLang="en-US" sz="2400" b="1">
              <a:solidFill>
                <a:srgbClr val="C00000"/>
              </a:solidFill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42340" y="3643630"/>
            <a:ext cx="17589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 </a:t>
            </a:r>
            <a:r>
              <a:rPr lang="zh-CN" altLang="en-US" sz="2400" b="1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summarize</a:t>
            </a:r>
            <a:endParaRPr lang="zh-CN" altLang="en-US" sz="2400" b="1">
              <a:solidFill>
                <a:srgbClr val="C00000"/>
              </a:solidFill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630295" y="4413250"/>
            <a:ext cx="9448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social </a:t>
            </a:r>
            <a:endParaRPr lang="zh-CN" altLang="en-US" sz="2400" b="1">
              <a:solidFill>
                <a:srgbClr val="C00000"/>
              </a:solidFill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166860" y="4791710"/>
            <a:ext cx="10877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willing</a:t>
            </a:r>
            <a:endParaRPr lang="zh-CN" altLang="en-US" sz="2400" b="1">
              <a:solidFill>
                <a:srgbClr val="C00000"/>
              </a:solidFill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897370" y="5163820"/>
            <a:ext cx="12630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 b="1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warmth</a:t>
            </a:r>
            <a:endParaRPr lang="zh-CN" altLang="en-US" sz="2400" b="1">
              <a:solidFill>
                <a:srgbClr val="C00000"/>
              </a:solidFill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  <a:sym typeface="+mn-ea"/>
            </a:endParaRPr>
          </a:p>
        </p:txBody>
      </p:sp>
      <p:pic>
        <p:nvPicPr>
          <p:cNvPr id="15" name="图片 14" descr="微信图片_202404270654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2715" y="5883275"/>
            <a:ext cx="667385" cy="887095"/>
          </a:xfrm>
          <a:prstGeom prst="ellipse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659130" y="563880"/>
            <a:ext cx="10765155" cy="5184775"/>
          </a:xfrm>
          <a:prstGeom prst="rect">
            <a:avLst/>
          </a:prstGeom>
        </p:spPr>
        <p:txBody>
          <a:bodyPr wrap="square">
            <a:spAutoFit/>
          </a:bodyPr>
          <a:p>
            <a:pPr indent="0" algn="l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                                            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Contribute to Our Community</a:t>
            </a:r>
            <a:endParaRPr lang="zh-CN" altLang="en-US" sz="2400"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</a:endParaRPr>
          </a:p>
          <a:p>
            <a:pPr indent="0" algn="l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I recommend a volunteer activity of tutoring 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the kids at weekends, which is suitable 1__________(launch)  in the community.</a:t>
            </a:r>
            <a:endParaRPr lang="zh-CN" altLang="en-US" sz="2400"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</a:endParaRPr>
          </a:p>
          <a:p>
            <a:pPr indent="0" algn="l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    2_______(give)  the volunteer teachers’ specialties and kid’s needs, w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e can 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pair with them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 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to help them with 3___________(difficulty) in life 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and offer academic guidance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s, 4_________(range) from teaching them standard writing, reciting 5________(class)  works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,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teaching them some learning skills, providing the kids 6______ psychological counseling to carrying out parents-child campaigns.</a:t>
            </a:r>
            <a:endParaRPr lang="zh-CN" altLang="en-US" sz="2400"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</a:endParaRPr>
          </a:p>
          <a:p>
            <a:pPr indent="0" algn="l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   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This activity is 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a triple-win situation for 7__________(we), the kids and parents in the community. It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 not only helps children 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8_______(good)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 their studies but also 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enriches our life, getting rid of 9__________(electron) products as much as possible</a:t>
            </a:r>
            <a:r>
              <a:rPr lang="zh-CN" altLang="en-US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. 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Furthermore, it also contributes to 10_________(relief)  parents of their worries.</a:t>
            </a:r>
            <a:endParaRPr lang="en-US" altLang="zh-CN" sz="2400"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65785" y="168275"/>
            <a:ext cx="3606800" cy="3987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p>
            <a:pPr algn="l"/>
            <a:r>
              <a:rPr lang="en-US" altLang="zh-CN"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Ⅴ.师生作品赏析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（老师作品）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16305" y="1423670"/>
            <a:ext cx="1394460" cy="460375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en-US" altLang="zh-CN" sz="2400" b="1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to launch</a:t>
            </a:r>
            <a:endParaRPr lang="en-US" altLang="zh-CN" sz="2400" b="1">
              <a:solidFill>
                <a:srgbClr val="C00000"/>
              </a:solidFill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46505" y="1884045"/>
            <a:ext cx="993140" cy="460375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en-US" altLang="zh-CN" sz="2400" b="1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Given</a:t>
            </a:r>
            <a:endParaRPr lang="en-US" altLang="zh-CN" sz="2400" b="1">
              <a:solidFill>
                <a:srgbClr val="C00000"/>
              </a:solidFill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514850" y="2280920"/>
            <a:ext cx="1581150" cy="460375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en-US" altLang="zh-CN" sz="2400" b="1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difficulties</a:t>
            </a:r>
            <a:endParaRPr lang="en-US" altLang="zh-CN" sz="2400" b="1">
              <a:solidFill>
                <a:srgbClr val="C00000"/>
              </a:solidFill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362835" y="2676525"/>
            <a:ext cx="1304290" cy="460375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en-US" altLang="zh-CN" sz="2400" b="1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 ranging </a:t>
            </a:r>
            <a:endParaRPr lang="en-US" altLang="zh-CN" sz="2400" b="1">
              <a:solidFill>
                <a:srgbClr val="C00000"/>
              </a:solidFill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85520" y="3121025"/>
            <a:ext cx="10953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 </a:t>
            </a:r>
            <a:r>
              <a:rPr lang="en-US" altLang="zh-CN" sz="2400" b="1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classic</a:t>
            </a:r>
            <a:r>
              <a:rPr lang="en-US" altLang="zh-CN" sz="2400"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 </a:t>
            </a:r>
            <a:endParaRPr lang="en-US" altLang="zh-CN" sz="2400"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85520" y="3581400"/>
            <a:ext cx="7594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with</a:t>
            </a:r>
            <a:endParaRPr lang="en-US" altLang="zh-CN" sz="2400" b="1">
              <a:solidFill>
                <a:srgbClr val="C00000"/>
              </a:solidFill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096000" y="3936365"/>
            <a:ext cx="14097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ourselves</a:t>
            </a:r>
            <a:endParaRPr lang="en-US" altLang="zh-CN" sz="2400" b="1">
              <a:solidFill>
                <a:srgbClr val="C00000"/>
              </a:solidFill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096000" y="4393565"/>
            <a:ext cx="10407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better</a:t>
            </a:r>
            <a:endParaRPr lang="en-US" altLang="zh-CN" sz="2400" b="1">
              <a:solidFill>
                <a:srgbClr val="C00000"/>
              </a:solidFill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747260" y="4808220"/>
            <a:ext cx="14484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electronic</a:t>
            </a:r>
            <a:endParaRPr lang="en-US" altLang="zh-CN" sz="2400" b="1">
              <a:solidFill>
                <a:srgbClr val="C00000"/>
              </a:solidFill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300980" y="5204460"/>
            <a:ext cx="13773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C00000"/>
                </a:solidFill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  <a:sym typeface="+mn-ea"/>
              </a:rPr>
              <a:t>relieving</a:t>
            </a:r>
            <a:endParaRPr lang="en-US" altLang="zh-CN" sz="2400" b="1">
              <a:solidFill>
                <a:srgbClr val="C00000"/>
              </a:solidFill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  <a:sym typeface="+mn-ea"/>
            </a:endParaRPr>
          </a:p>
        </p:txBody>
      </p:sp>
      <p:pic>
        <p:nvPicPr>
          <p:cNvPr id="15" name="图片 14" descr="微信图片_202404270654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2580" y="5703570"/>
            <a:ext cx="717550" cy="953135"/>
          </a:xfrm>
          <a:prstGeom prst="ellipse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565785" y="466725"/>
            <a:ext cx="11130915" cy="6060440"/>
          </a:xfrm>
          <a:prstGeom prst="rect">
            <a:avLst/>
          </a:prstGeom>
        </p:spPr>
        <p:txBody>
          <a:bodyPr wrap="square">
            <a:noAutofit/>
          </a:bodyPr>
          <a:p>
            <a:pPr indent="0" algn="l" fontAlgn="auto">
              <a:lnSpc>
                <a:spcPts val="31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                                     Contribute to Our Community</a:t>
            </a:r>
            <a:endParaRPr lang="en-US" altLang="zh-CN" sz="2400"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  <a:p>
            <a:pPr indent="0" algn="l" fontAlgn="auto">
              <a:lnSpc>
                <a:spcPts val="31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Based on a survey carried out among the residents in the community, the environmental clean-up campaign regularly I recommend 1____________(favor) by the majority. </a:t>
            </a:r>
            <a:endParaRPr lang="en-US" altLang="zh-CN" sz="2400"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  <a:p>
            <a:pPr indent="0" algn="l" fontAlgn="auto">
              <a:lnSpc>
                <a:spcPts val="31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   2______(do)a thorough cleaning in designated public places, we are divided into groups to perform 3______________(vary) tasks as planned. Some are picking up litter; some 4___________</a:t>
            </a:r>
            <a:r>
              <a:rPr lang="zh-CN" altLang="en-US" sz="2400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（</a:t>
            </a:r>
            <a:r>
              <a:rPr lang="en-US" altLang="zh-CN" sz="2400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collect</a:t>
            </a:r>
            <a:r>
              <a:rPr lang="zh-CN" altLang="en-US" sz="2400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）</a:t>
            </a:r>
            <a:r>
              <a:rPr lang="en-US" altLang="zh-CN" sz="2400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 useless stuff and putting stuff in order; some cutting trees and flowers; some 5_______(gift) for drawing paint some lovely and fragrant pictures on the wall... 6______ great efforts, the community 7_________(take) on a clean and pleasant look.</a:t>
            </a:r>
            <a:endParaRPr lang="en-US" altLang="zh-CN" sz="2400"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  <a:p>
            <a:pPr indent="0" algn="l" fontAlgn="auto">
              <a:lnSpc>
                <a:spcPts val="31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     The rose’s in her hand, the flavor in 8______(I).  As a member of the community, we should take an active part in such these voluntary activities. Not only can the 9__________(act) develop a sense of community and responsibility but 10___________(strength) team spirit.</a:t>
            </a:r>
            <a:endParaRPr lang="en-US" altLang="zh-CN" sz="2400"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65785" y="168275"/>
            <a:ext cx="3361690" cy="3987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p>
            <a:pPr algn="l"/>
            <a:r>
              <a:rPr lang="en-US" altLang="zh-CN"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Ⅴ.师生作品赏析(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老师作品）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671560" y="1224915"/>
            <a:ext cx="1680845" cy="497205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is favored </a:t>
            </a:r>
            <a:endParaRPr lang="en-US" altLang="zh-CN" sz="2400" b="1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66800" y="2058670"/>
            <a:ext cx="10534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To do  </a:t>
            </a:r>
            <a:endParaRPr lang="en-US" altLang="zh-CN" sz="2400" b="1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982085" y="2411095"/>
            <a:ext cx="22771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varied/various</a:t>
            </a:r>
            <a:r>
              <a:rPr lang="en-US" altLang="zh-CN" sz="24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 </a:t>
            </a:r>
            <a:endParaRPr lang="en-US" altLang="zh-CN" sz="2400" b="1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982085" y="2871470"/>
            <a:ext cx="17602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collecting</a:t>
            </a:r>
            <a:endParaRPr lang="en-US" altLang="zh-CN" sz="2400" b="1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930390" y="3216275"/>
            <a:ext cx="10725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gifted </a:t>
            </a:r>
            <a:endParaRPr lang="en-US" altLang="zh-CN" sz="2400" b="1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211695" y="3676650"/>
            <a:ext cx="9099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With</a:t>
            </a:r>
            <a:endParaRPr lang="en-US" altLang="zh-CN" sz="2400" b="1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505710" y="4023360"/>
            <a:ext cx="13684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will take</a:t>
            </a:r>
            <a:endParaRPr lang="en-US" altLang="zh-CN" sz="2400" b="1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169025" y="4404995"/>
            <a:ext cx="9366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mine</a:t>
            </a:r>
            <a:endParaRPr lang="en-US" altLang="zh-CN" sz="2400" b="1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621280" y="5232400"/>
            <a:ext cx="1570355" cy="460375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activities</a:t>
            </a:r>
            <a:endParaRPr lang="en-US" altLang="zh-CN" sz="2400" b="1">
              <a:solidFill>
                <a:srgbClr val="FF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489075" y="5603875"/>
            <a:ext cx="19132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strengthen </a:t>
            </a:r>
            <a:endParaRPr lang="zh-CN" altLang="en-US"/>
          </a:p>
        </p:txBody>
      </p:sp>
      <p:pic>
        <p:nvPicPr>
          <p:cNvPr id="15" name="图片 14" descr="微信图片_202404270654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300" y="6009005"/>
            <a:ext cx="631825" cy="840105"/>
          </a:xfrm>
          <a:prstGeom prst="ellipse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3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微信图片_2024042706535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35" y="635"/>
            <a:ext cx="12192000" cy="690753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277235" y="2352675"/>
            <a:ext cx="6081395" cy="1568450"/>
          </a:xfrm>
          <a:prstGeom prst="rect">
            <a:avLst/>
          </a:prstGeom>
        </p:spPr>
        <p:txBody>
          <a:bodyPr wrap="square">
            <a:spAutoFit/>
          </a:bodyPr>
          <a:p>
            <a:pPr indent="0" algn="l" fontAlgn="auto">
              <a:lnSpc>
                <a:spcPct val="150000"/>
              </a:lnSpc>
            </a:pPr>
            <a:r>
              <a:rPr lang="zh-CN" altLang="en-US" sz="3200" b="1">
                <a:ln w="15875"/>
                <a:gradFill>
                  <a:gsLst>
                    <a:gs pos="0">
                      <a:schemeClr val="accent1"/>
                    </a:gs>
                    <a:gs pos="100000">
                      <a:schemeClr val="accent6"/>
                    </a:gs>
                  </a:gsLst>
                  <a:lin ang="2700000" scaled="0"/>
                </a:gradFill>
                <a:effectLst/>
                <a:latin typeface="Arial" panose="020B0604020202020204" pitchFamily="34" charset="0"/>
                <a:ea typeface="微软雅黑" panose="020B0503020204020204" charset="-122"/>
              </a:rPr>
              <a:t>学而不用则废，用而不学则滞。</a:t>
            </a:r>
            <a:endParaRPr lang="zh-CN" altLang="en-US" sz="3200" b="1">
              <a:ln w="15875"/>
              <a:gradFill>
                <a:gsLst>
                  <a:gs pos="0">
                    <a:schemeClr val="accent1"/>
                  </a:gs>
                  <a:gs pos="100000">
                    <a:schemeClr val="accent6"/>
                  </a:gs>
                </a:gsLst>
                <a:lin ang="2700000" scaled="0"/>
              </a:gradFill>
              <a:effectLst/>
              <a:latin typeface="Arial" panose="020B0604020202020204" pitchFamily="34" charset="0"/>
              <a:ea typeface="微软雅黑" panose="020B0503020204020204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3200" b="1">
                <a:ln w="15875"/>
                <a:gradFill>
                  <a:gsLst>
                    <a:gs pos="0">
                      <a:schemeClr val="accent1"/>
                    </a:gs>
                    <a:gs pos="100000">
                      <a:schemeClr val="accent6"/>
                    </a:gs>
                  </a:gsLst>
                  <a:lin ang="2700000" scaled="0"/>
                </a:gradFill>
                <a:effectLst/>
                <a:latin typeface="Arial" panose="020B0604020202020204" pitchFamily="34" charset="0"/>
                <a:ea typeface="微软雅黑" panose="020B0503020204020204" charset="-122"/>
              </a:rPr>
              <a:t>                            —— </a:t>
            </a:r>
            <a:r>
              <a:rPr lang="zh-CN" altLang="en-US" sz="3200" b="1">
                <a:ln w="15875"/>
                <a:gradFill>
                  <a:gsLst>
                    <a:gs pos="0">
                      <a:schemeClr val="accent1"/>
                    </a:gs>
                    <a:gs pos="100000">
                      <a:schemeClr val="accent6"/>
                    </a:gs>
                  </a:gsLst>
                  <a:lin ang="2700000" scaled="0"/>
                </a:gradFill>
                <a:effectLst/>
                <a:latin typeface="Arial" panose="020B0604020202020204" pitchFamily="34" charset="0"/>
                <a:ea typeface="微软雅黑" panose="020B0503020204020204" charset="-122"/>
              </a:rPr>
              <a:t>周海中</a:t>
            </a:r>
            <a:endParaRPr lang="zh-CN" altLang="en-US" sz="3200" b="1">
              <a:ln w="15875"/>
              <a:gradFill>
                <a:gsLst>
                  <a:gs pos="0">
                    <a:schemeClr val="accent1"/>
                  </a:gs>
                  <a:gs pos="100000">
                    <a:schemeClr val="accent6"/>
                  </a:gs>
                </a:gsLst>
                <a:lin ang="2700000" scaled="0"/>
              </a:gradFill>
              <a:effectLst/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420600" cy="698817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901950" y="3149600"/>
            <a:ext cx="5823585" cy="460375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zh-CN" altLang="en-US" sz="2400" b="1">
                <a:latin typeface="Arial" panose="020B0604020202020204" pitchFamily="34" charset="0"/>
                <a:ea typeface="微软雅黑" panose="020B0503020204020204" charset="-122"/>
              </a:rPr>
              <a:t>浙江强基联盟</a:t>
            </a:r>
            <a:r>
              <a:rPr lang="en-US" altLang="zh-CN" sz="2400" b="1">
                <a:latin typeface="Arial" panose="020B0604020202020204" pitchFamily="34" charset="0"/>
                <a:ea typeface="微软雅黑" panose="020B0503020204020204" charset="-122"/>
              </a:rPr>
              <a:t>2024</a:t>
            </a:r>
            <a:r>
              <a:rPr lang="zh-CN" altLang="en-US" sz="2400" b="1">
                <a:latin typeface="Arial" panose="020B0604020202020204" pitchFamily="34" charset="0"/>
                <a:ea typeface="微软雅黑" panose="020B0503020204020204" charset="-122"/>
              </a:rPr>
              <a:t>年</a:t>
            </a:r>
            <a:r>
              <a:rPr lang="en-US" altLang="zh-CN" sz="2400" b="1">
                <a:latin typeface="Arial" panose="020B0604020202020204" pitchFamily="34" charset="0"/>
                <a:ea typeface="微软雅黑" panose="020B0503020204020204" charset="-122"/>
              </a:rPr>
              <a:t>8</a:t>
            </a:r>
            <a:r>
              <a:rPr lang="zh-CN" altLang="en-US" sz="2400" b="1">
                <a:latin typeface="Arial" panose="020B0604020202020204" pitchFamily="34" charset="0"/>
                <a:ea typeface="微软雅黑" panose="020B0503020204020204" charset="-122"/>
              </a:rPr>
              <a:t>月高三联考应用文</a:t>
            </a:r>
            <a:endParaRPr lang="zh-CN" altLang="en-US" sz="24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901950" y="2566035"/>
            <a:ext cx="5714365" cy="583565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en-US" altLang="zh-CN" sz="3200" b="1">
                <a:solidFill>
                  <a:schemeClr val="tx1"/>
                </a:solidFill>
                <a:latin typeface="Times New Roman" panose="02020603050405020304" charset="0"/>
                <a:ea typeface="微软雅黑" panose="020B0503020204020204" charset="-122"/>
                <a:cs typeface="Times New Roman" panose="02020603050405020304" charset="0"/>
              </a:rPr>
              <a:t>Contribute to Our Community</a:t>
            </a:r>
            <a:endParaRPr lang="en-US" altLang="zh-CN" sz="3200" b="1">
              <a:solidFill>
                <a:schemeClr val="tx1"/>
              </a:solidFill>
              <a:latin typeface="Times New Roman" panose="02020603050405020304" charset="0"/>
              <a:ea typeface="微软雅黑" panose="020B0503020204020204" charset="-122"/>
              <a:cs typeface="Times New Roman" panose="020206030504050203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324225" y="1788160"/>
            <a:ext cx="4525645" cy="521970"/>
          </a:xfrm>
          <a:prstGeom prst="rect">
            <a:avLst/>
          </a:prstGeom>
        </p:spPr>
        <p:txBody>
          <a:bodyPr wrap="square">
            <a:spAutoFit/>
          </a:bodyPr>
          <a:p>
            <a:pPr algn="ctr"/>
            <a:r>
              <a:rPr lang="zh-CN" altLang="en-US" sz="2800" b="1">
                <a:ln w="15875"/>
                <a:gradFill>
                  <a:gsLst>
                    <a:gs pos="0">
                      <a:schemeClr val="accent1"/>
                    </a:gs>
                    <a:gs pos="100000">
                      <a:schemeClr val="accent6"/>
                    </a:gs>
                  </a:gsLst>
                  <a:lin ang="2700000" scaled="0"/>
                </a:gradFill>
                <a:effectLst/>
                <a:latin typeface="Arial" panose="020B0604020202020204" pitchFamily="34" charset="0"/>
                <a:ea typeface="微软雅黑" panose="020B0503020204020204" charset="-122"/>
              </a:rPr>
              <a:t>情境化教学问题链案例探析</a:t>
            </a:r>
            <a:endParaRPr lang="zh-CN" altLang="en-US" sz="2800" b="1">
              <a:ln w="15875"/>
              <a:gradFill>
                <a:gsLst>
                  <a:gs pos="0">
                    <a:schemeClr val="accent1"/>
                  </a:gs>
                  <a:gs pos="100000">
                    <a:schemeClr val="accent6"/>
                  </a:gs>
                </a:gsLst>
                <a:lin ang="2700000" scaled="0"/>
              </a:gradFill>
              <a:effectLst/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2054" name="Text Box 8"/>
          <p:cNvSpPr txBox="1"/>
          <p:nvPr/>
        </p:nvSpPr>
        <p:spPr>
          <a:xfrm>
            <a:off x="4484370" y="4618990"/>
            <a:ext cx="4241165" cy="440690"/>
          </a:xfrm>
          <a:prstGeom prst="rect">
            <a:avLst/>
          </a:prstGeom>
          <a:noFill/>
          <a:ln w="12700">
            <a:noFill/>
          </a:ln>
        </p:spPr>
        <p:txBody>
          <a:bodyPr>
            <a:noAutofit/>
          </a:bodyPr>
          <a:p>
            <a:pPr algn="l">
              <a:spcBef>
                <a:spcPct val="50000"/>
              </a:spcBef>
            </a:pPr>
            <a:r>
              <a:rPr lang="zh-CN" altLang="en-US" b="1" dirty="0">
                <a:solidFill>
                  <a:schemeClr val="tx1"/>
                </a:solidFill>
                <a:latin typeface="+mj-ea"/>
                <a:ea typeface="+mj-ea"/>
                <a:cs typeface="+mj-ea"/>
              </a:rPr>
              <a:t>陕西省咸阳市礼泉县教研室  </a:t>
            </a:r>
            <a:r>
              <a:rPr lang="en-US" altLang="zh-CN" b="1" dirty="0">
                <a:solidFill>
                  <a:schemeClr val="tx1"/>
                </a:solidFill>
                <a:latin typeface="+mj-ea"/>
                <a:ea typeface="+mj-ea"/>
                <a:cs typeface="+mj-ea"/>
              </a:rPr>
              <a:t>    </a:t>
            </a:r>
            <a:r>
              <a:rPr lang="zh-CN" altLang="en-US" b="1" dirty="0">
                <a:solidFill>
                  <a:schemeClr val="tx1"/>
                </a:solidFill>
                <a:latin typeface="+mj-ea"/>
                <a:ea typeface="+mj-ea"/>
                <a:cs typeface="+mj-ea"/>
              </a:rPr>
              <a:t>高小聪</a:t>
            </a:r>
            <a:endParaRPr lang="zh-CN" altLang="en-US" b="1" dirty="0">
              <a:solidFill>
                <a:schemeClr val="tx1"/>
              </a:solidFill>
              <a:latin typeface="+mj-ea"/>
              <a:ea typeface="+mj-ea"/>
              <a:cs typeface="+mj-ea"/>
            </a:endParaRPr>
          </a:p>
        </p:txBody>
      </p:sp>
      <p:pic>
        <p:nvPicPr>
          <p:cNvPr id="5124" name="图片 6" descr="logo横版 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7625" y="82550"/>
            <a:ext cx="608013" cy="6429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35" y="0"/>
            <a:ext cx="12468860" cy="69088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459480" y="1287145"/>
            <a:ext cx="5044440" cy="3490595"/>
          </a:xfrm>
          <a:prstGeom prst="rect">
            <a:avLst/>
          </a:prstGeom>
        </p:spPr>
        <p:txBody>
          <a:bodyPr>
            <a:noAutofit/>
          </a:bodyPr>
          <a:p>
            <a:pPr indent="0" algn="l" fontAlgn="auto">
              <a:lnSpc>
                <a:spcPts val="4160"/>
              </a:lnSpc>
            </a:pPr>
            <a:r>
              <a:rPr lang="en-US" altLang="zh-CN" sz="320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</a:rPr>
              <a:t>Contents:</a:t>
            </a:r>
            <a:endParaRPr lang="en-US" altLang="zh-CN" sz="320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indent="0" algn="l" fontAlgn="auto">
              <a:lnSpc>
                <a:spcPts val="4160"/>
              </a:lnSpc>
            </a:pP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Ⅰ. 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新时代党的教育方针</a:t>
            </a:r>
            <a:endParaRPr lang="en-US" altLang="zh-CN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indent="0" algn="l" fontAlgn="auto">
              <a:lnSpc>
                <a:spcPts val="4160"/>
              </a:lnSpc>
            </a:pP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Ⅱ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.</a:t>
            </a:r>
            <a:r>
              <a:rPr lang="zh-CN" altLang="en-US" sz="280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《新课标》高考命题特征</a:t>
            </a:r>
            <a:endParaRPr lang="en-US" altLang="zh-CN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indent="0" algn="l" fontAlgn="auto">
              <a:lnSpc>
                <a:spcPts val="4160"/>
              </a:lnSpc>
            </a:pP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Ⅲ. 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情境化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问题链审思</a:t>
            </a:r>
            <a:endParaRPr lang="zh-CN" altLang="en-US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indent="0" algn="l" fontAlgn="auto">
              <a:lnSpc>
                <a:spcPts val="4160"/>
              </a:lnSpc>
            </a:pP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Ⅳ. 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案例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链接新高考、新教材</a:t>
            </a:r>
            <a:endParaRPr lang="zh-CN" altLang="en-US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indent="0" algn="l" fontAlgn="auto">
              <a:lnSpc>
                <a:spcPts val="4160"/>
              </a:lnSpc>
            </a:pP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Ⅴ. 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师生作品赏析</a:t>
            </a:r>
            <a:endParaRPr lang="en-US" altLang="zh-CN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ts val="4160"/>
              </a:lnSpc>
              <a:buClrTx/>
              <a:buSzTx/>
              <a:buFontTx/>
            </a:pPr>
            <a:endParaRPr lang="en-US" altLang="zh-CN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5124" name="图片 6" descr="logo横版 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7625" y="82550"/>
            <a:ext cx="608013" cy="6429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1367155" y="596900"/>
            <a:ext cx="4070985" cy="6248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p>
            <a:pPr indent="0" algn="l" fontAlgn="auto">
              <a:lnSpc>
                <a:spcPts val="4160"/>
              </a:lnSpc>
            </a:pPr>
            <a:r>
              <a:rPr lang="en-US" altLang="zh-CN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Ⅰ. </a:t>
            </a:r>
            <a:r>
              <a:rPr lang="zh-CN" altLang="en-US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新时代党的教育方针</a:t>
            </a:r>
            <a:endParaRPr lang="zh-CN" altLang="en-US" sz="28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40130" y="1617345"/>
            <a:ext cx="4492625" cy="41344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p>
            <a:pPr indent="0" algn="l" fontAlgn="auto">
              <a:lnSpc>
                <a:spcPct val="150000"/>
              </a:lnSpc>
            </a:pPr>
            <a:r>
              <a:rPr lang="en-US" altLang="zh-CN" sz="2800">
                <a:latin typeface="Arial" panose="020B0604020202020204" pitchFamily="34" charset="0"/>
                <a:ea typeface="微软雅黑" panose="020B0503020204020204" charset="-122"/>
              </a:rPr>
              <a:t>      </a:t>
            </a:r>
            <a:r>
              <a:rPr lang="en-US" altLang="zh-CN" sz="2400">
                <a:latin typeface="Arial" panose="020B0604020202020204" pitchFamily="34" charset="0"/>
                <a:ea typeface="微软雅黑" panose="020B0503020204020204" charset="-122"/>
              </a:rPr>
              <a:t> </a:t>
            </a:r>
            <a:r>
              <a:rPr lang="zh-CN" altLang="en-US" sz="2000" b="1">
                <a:latin typeface="Arial" panose="020B0604020202020204" pitchFamily="34" charset="0"/>
                <a:ea typeface="微软雅黑" panose="020B0503020204020204" charset="-122"/>
              </a:rPr>
              <a:t>教育必须为社会主义现代化建设服务、为人民服务，必须与</a:t>
            </a:r>
            <a:r>
              <a:rPr lang="zh-CN" altLang="en-US" sz="2000" b="1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生产劳动和社会实践</a:t>
            </a:r>
            <a:r>
              <a:rPr lang="zh-CN" altLang="en-US" sz="2000" b="1">
                <a:latin typeface="Arial" panose="020B0604020202020204" pitchFamily="34" charset="0"/>
                <a:ea typeface="微软雅黑" panose="020B0503020204020204" charset="-122"/>
              </a:rPr>
              <a:t>相结合，培养</a:t>
            </a:r>
            <a:r>
              <a:rPr lang="zh-CN" altLang="en-US" sz="2000" b="1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</a:rPr>
              <a:t>德智体美劳</a:t>
            </a:r>
            <a:r>
              <a:rPr lang="zh-CN" altLang="en-US" sz="2000" b="1">
                <a:latin typeface="Arial" panose="020B0604020202020204" pitchFamily="34" charset="0"/>
                <a:ea typeface="微软雅黑" panose="020B0503020204020204" charset="-122"/>
              </a:rPr>
              <a:t>全面发展的社会主义建设者和接班人。</a:t>
            </a:r>
            <a:endParaRPr lang="zh-CN" altLang="en-US" sz="2000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zh-CN" altLang="en-US" sz="2000" b="1">
                <a:latin typeface="Arial" panose="020B0604020202020204" pitchFamily="34" charset="0"/>
                <a:ea typeface="微软雅黑" panose="020B0503020204020204" charset="-122"/>
              </a:rPr>
              <a:t>--《中华人民共和国教育法》第五条(2021年4月29日，第十三届全国人大常委会第二十八次会议修改)</a:t>
            </a:r>
            <a:endParaRPr lang="zh-CN" altLang="en-US" sz="20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511290" y="596900"/>
            <a:ext cx="4659630" cy="5651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p>
            <a:pPr algn="l"/>
            <a:r>
              <a:rPr lang="zh-CN" altLang="en-US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Ⅱ. 《新课标》的命题特征</a:t>
            </a:r>
            <a:endParaRPr lang="zh-CN" altLang="en-US" sz="28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endParaRPr lang="zh-CN" altLang="en-US" sz="28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511290" y="1667510"/>
            <a:ext cx="5205730" cy="4084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p>
            <a:pPr indent="0" algn="l" fontAlgn="auto">
              <a:lnSpc>
                <a:spcPts val="4440"/>
              </a:lnSpc>
            </a:pPr>
            <a:r>
              <a:rPr lang="en-US" altLang="zh-CN" sz="3200" b="1">
                <a:solidFill>
                  <a:schemeClr val="tx1"/>
                </a:solidFill>
                <a:uFillTx/>
                <a:latin typeface="Arial" panose="020B0604020202020204" pitchFamily="34" charset="0"/>
                <a:ea typeface="仿宋" panose="02010609060101010101" charset="-122"/>
              </a:rPr>
              <a:t>    </a:t>
            </a:r>
            <a:r>
              <a:rPr lang="zh-CN" altLang="en-US" sz="2000" b="1">
                <a:solidFill>
                  <a:srgbClr val="00B0F0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“核心价值金线”</a:t>
            </a:r>
            <a:r>
              <a:rPr lang="zh-CN" altLang="en-US" sz="2000" b="1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</a:rPr>
              <a:t>贯穿高考命题和评价的始终，</a:t>
            </a:r>
            <a:r>
              <a:rPr lang="zh-CN" altLang="en-US" sz="2000" b="1">
                <a:solidFill>
                  <a:srgbClr val="00B0F0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“能力素养银线”</a:t>
            </a:r>
            <a:r>
              <a:rPr lang="zh-CN" altLang="en-US" sz="2000" b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成为高考命题和考查的重心，</a:t>
            </a:r>
            <a:r>
              <a:rPr lang="zh-CN" altLang="en-US" sz="2000" b="1">
                <a:solidFill>
                  <a:srgbClr val="FF0000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情境作为考查载体，是“金线”和“银线”的“串联线”</a:t>
            </a:r>
            <a:r>
              <a:rPr lang="zh-CN" altLang="en-US" sz="2000" b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。高考评价体系指导下的高考命题，呈现出</a:t>
            </a:r>
            <a:r>
              <a:rPr lang="zh-CN" altLang="en-US" sz="2000" b="1">
                <a:solidFill>
                  <a:srgbClr val="FF0000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“无价值不入题;</a:t>
            </a:r>
            <a:r>
              <a:rPr lang="en-US" altLang="zh-CN" sz="2000" b="1">
                <a:solidFill>
                  <a:srgbClr val="FF0000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 </a:t>
            </a:r>
            <a:r>
              <a:rPr lang="zh-CN" altLang="en-US" sz="2000" b="1">
                <a:solidFill>
                  <a:srgbClr val="FF0000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无思维不命题;</a:t>
            </a:r>
            <a:r>
              <a:rPr lang="en-US" altLang="zh-CN" sz="2000" b="1">
                <a:solidFill>
                  <a:srgbClr val="FF0000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 </a:t>
            </a:r>
            <a:r>
              <a:rPr lang="zh-CN" altLang="en-US" sz="2000" b="1">
                <a:solidFill>
                  <a:srgbClr val="FF0000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无情境不成题”</a:t>
            </a:r>
            <a:r>
              <a:rPr lang="zh-CN" altLang="en-US" sz="2000" b="1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的典型特征。使高考由“解答试题”转向“解决问题。</a:t>
            </a:r>
            <a:endParaRPr lang="zh-CN" altLang="en-US" sz="2000" b="1">
              <a:solidFill>
                <a:schemeClr val="tx1"/>
              </a:solidFill>
              <a:uFillTx/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" name="右弧形箭头 6"/>
          <p:cNvSpPr/>
          <p:nvPr/>
        </p:nvSpPr>
        <p:spPr>
          <a:xfrm>
            <a:off x="5532755" y="1944370"/>
            <a:ext cx="922020" cy="3478530"/>
          </a:xfrm>
          <a:prstGeom prst="curvedLeftArrow">
            <a:avLst/>
          </a:prstGeom>
          <a:solidFill>
            <a:schemeClr val="bg1"/>
          </a:solidFill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631815" y="2808605"/>
            <a:ext cx="613410" cy="1578610"/>
          </a:xfrm>
          <a:prstGeom prst="rect">
            <a:avLst/>
          </a:prstGeom>
        </p:spPr>
        <p:txBody>
          <a:bodyPr vert="eaVert" wrap="square">
            <a:spAutoFit/>
          </a:bodyPr>
          <a:p>
            <a:pPr algn="l"/>
            <a:r>
              <a:rPr lang="zh-CN" altLang="en-US" sz="2800" b="1">
                <a:solidFill>
                  <a:schemeClr val="tx1"/>
                </a:solidFill>
                <a:highlight>
                  <a:srgbClr val="00FFFF"/>
                </a:highlight>
                <a:uFillTx/>
                <a:latin typeface="Arial" panose="020B0604020202020204" pitchFamily="34" charset="0"/>
                <a:ea typeface="华文楷体" panose="02010600040101010101" charset="-122"/>
              </a:rPr>
              <a:t>根本遵循</a:t>
            </a:r>
            <a:endParaRPr lang="zh-CN" altLang="en-US" sz="2800" b="1">
              <a:solidFill>
                <a:schemeClr val="tx1"/>
              </a:solidFill>
              <a:highlight>
                <a:srgbClr val="00FFFF"/>
              </a:highlight>
              <a:uFillTx/>
              <a:latin typeface="Arial" panose="020B0604020202020204" pitchFamily="34" charset="0"/>
              <a:ea typeface="华文楷体" panose="02010600040101010101" charset="-122"/>
            </a:endParaRPr>
          </a:p>
        </p:txBody>
      </p:sp>
      <p:pic>
        <p:nvPicPr>
          <p:cNvPr id="2" name="图片 1" descr="微信图片_202404270654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2580" y="5703570"/>
            <a:ext cx="717550" cy="953135"/>
          </a:xfrm>
          <a:prstGeom prst="ellipse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4" grpId="0" animBg="1"/>
      <p:bldP spid="3" grpId="0" animBg="1"/>
      <p:bldP spid="7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432050" y="1934210"/>
            <a:ext cx="7610475" cy="37058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p>
            <a:pPr indent="0" algn="l" fontAlgn="auto">
              <a:lnSpc>
                <a:spcPts val="4840"/>
              </a:lnSpc>
              <a:buClrTx/>
              <a:buSzTx/>
              <a:buFontTx/>
            </a:pPr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      </a:t>
            </a:r>
            <a:r>
              <a:rPr lang="en-US" altLang="zh-CN" sz="2800">
                <a:latin typeface="Arial" panose="020B0604020202020204" pitchFamily="34" charset="0"/>
                <a:ea typeface="微软雅黑" panose="020B0503020204020204" charset="-122"/>
              </a:rPr>
              <a:t>    </a:t>
            </a:r>
            <a:r>
              <a:rPr lang="zh-CN" altLang="en-US" sz="3200" b="1">
                <a:solidFill>
                  <a:srgbClr val="002060"/>
                </a:solidFill>
                <a:latin typeface="华文楷体" panose="02010600040101010101" charset="-122"/>
                <a:ea typeface="华文楷体" panose="02010600040101010101" charset="-122"/>
              </a:rPr>
              <a:t>所谓</a:t>
            </a:r>
            <a:r>
              <a:rPr lang="zh-CN" altLang="en-US" sz="3200" b="1">
                <a:solidFill>
                  <a:srgbClr val="C00000"/>
                </a:solidFill>
                <a:latin typeface="华文楷体" panose="02010600040101010101" charset="-122"/>
                <a:ea typeface="华文楷体" panose="02010600040101010101" charset="-122"/>
              </a:rPr>
              <a:t>问题链</a:t>
            </a:r>
            <a:r>
              <a:rPr lang="zh-CN" altLang="en-US" sz="3200" b="1">
                <a:solidFill>
                  <a:srgbClr val="002060"/>
                </a:solidFill>
                <a:latin typeface="华文楷体" panose="02010600040101010101" charset="-122"/>
                <a:ea typeface="华文楷体" panose="02010600040101010101" charset="-122"/>
              </a:rPr>
              <a:t>，就是教师以</a:t>
            </a:r>
            <a:r>
              <a:rPr lang="zh-CN" altLang="en-US" sz="3200" b="1">
                <a:solidFill>
                  <a:srgbClr val="C00000"/>
                </a:solidFill>
                <a:latin typeface="华文楷体" panose="02010600040101010101" charset="-122"/>
                <a:ea typeface="华文楷体" panose="02010600040101010101" charset="-122"/>
              </a:rPr>
              <a:t>教学目标</a:t>
            </a:r>
            <a:r>
              <a:rPr lang="zh-CN" altLang="en-US" sz="3200" b="1">
                <a:solidFill>
                  <a:srgbClr val="002060"/>
                </a:solidFill>
                <a:latin typeface="华文楷体" panose="02010600040101010101" charset="-122"/>
                <a:ea typeface="华文楷体" panose="02010600040101010101" charset="-122"/>
              </a:rPr>
              <a:t>为导向，以</a:t>
            </a:r>
            <a:r>
              <a:rPr lang="zh-CN" altLang="en-US" sz="3200" b="1">
                <a:solidFill>
                  <a:srgbClr val="C00000"/>
                </a:solidFill>
                <a:latin typeface="华文楷体" panose="02010600040101010101" charset="-122"/>
                <a:ea typeface="华文楷体" panose="02010600040101010101" charset="-122"/>
              </a:rPr>
              <a:t>文本内容</a:t>
            </a:r>
            <a:r>
              <a:rPr lang="zh-CN" altLang="en-US" sz="3200" b="1">
                <a:solidFill>
                  <a:srgbClr val="002060"/>
                </a:solidFill>
                <a:latin typeface="华文楷体" panose="02010600040101010101" charset="-122"/>
                <a:ea typeface="华文楷体" panose="02010600040101010101" charset="-122"/>
              </a:rPr>
              <a:t>为基础，基于学生</a:t>
            </a:r>
            <a:r>
              <a:rPr lang="zh-CN" altLang="en-US" sz="3200" b="1">
                <a:solidFill>
                  <a:srgbClr val="C00000"/>
                </a:solidFill>
                <a:latin typeface="华文楷体" panose="02010600040101010101" charset="-122"/>
                <a:ea typeface="华文楷体" panose="02010600040101010101" charset="-122"/>
              </a:rPr>
              <a:t>现有的知识与经验</a:t>
            </a:r>
            <a:r>
              <a:rPr lang="zh-CN" altLang="en-US" sz="3200" b="1">
                <a:solidFill>
                  <a:srgbClr val="002060"/>
                </a:solidFill>
                <a:latin typeface="华文楷体" panose="02010600040101010101" charset="-122"/>
                <a:ea typeface="华文楷体" panose="02010600040101010101" charset="-122"/>
              </a:rPr>
              <a:t>，将课本知识转化为具有</a:t>
            </a:r>
            <a:r>
              <a:rPr lang="zh-CN" altLang="en-US" sz="3200" b="1">
                <a:solidFill>
                  <a:srgbClr val="C00000"/>
                </a:solidFill>
                <a:latin typeface="华文楷体" panose="02010600040101010101" charset="-122"/>
                <a:ea typeface="华文楷体" panose="02010600040101010101" charset="-122"/>
              </a:rPr>
              <a:t>逻辑性和层次性</a:t>
            </a:r>
            <a:r>
              <a:rPr lang="zh-CN" altLang="en-US" sz="3200" b="1">
                <a:solidFill>
                  <a:srgbClr val="002060"/>
                </a:solidFill>
                <a:latin typeface="华文楷体" panose="02010600040101010101" charset="-122"/>
                <a:ea typeface="华文楷体" panose="02010600040101010101" charset="-122"/>
              </a:rPr>
              <a:t>的一系列问题。其主要特征为各个层次的问题</a:t>
            </a:r>
            <a:r>
              <a:rPr lang="zh-CN" altLang="en-US" sz="3200" b="1">
                <a:solidFill>
                  <a:srgbClr val="C00000"/>
                </a:solidFill>
                <a:latin typeface="华文楷体" panose="02010600040101010101" charset="-122"/>
                <a:ea typeface="华文楷体" panose="02010600040101010101" charset="-122"/>
              </a:rPr>
              <a:t>环环相扣，层层递进</a:t>
            </a:r>
            <a:r>
              <a:rPr lang="zh-CN" altLang="en-US" sz="3200" b="1">
                <a:solidFill>
                  <a:srgbClr val="002060"/>
                </a:solidFill>
                <a:latin typeface="华文楷体" panose="02010600040101010101" charset="-122"/>
                <a:ea typeface="华文楷体" panose="02010600040101010101" charset="-122"/>
              </a:rPr>
              <a:t>，彼此</a:t>
            </a:r>
            <a:r>
              <a:rPr lang="zh-CN" altLang="en-US" sz="3200" b="1">
                <a:solidFill>
                  <a:srgbClr val="C00000"/>
                </a:solidFill>
                <a:latin typeface="华文楷体" panose="02010600040101010101" charset="-122"/>
                <a:ea typeface="华文楷体" panose="02010600040101010101" charset="-122"/>
              </a:rPr>
              <a:t>相互连接，无法割裂</a:t>
            </a:r>
            <a:r>
              <a:rPr lang="zh-CN" altLang="en-US" sz="3200" b="1">
                <a:solidFill>
                  <a:srgbClr val="002060"/>
                </a:solidFill>
                <a:latin typeface="华文楷体" panose="02010600040101010101" charset="-122"/>
                <a:ea typeface="华文楷体" panose="02010600040101010101" charset="-122"/>
              </a:rPr>
              <a:t>。</a:t>
            </a:r>
            <a:endParaRPr lang="zh-CN" altLang="en-US" sz="3200" b="1">
              <a:solidFill>
                <a:srgbClr val="002060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indent="0" algn="l" fontAlgn="auto">
              <a:lnSpc>
                <a:spcPct val="150000"/>
              </a:lnSpc>
            </a:pPr>
            <a:endParaRPr lang="zh-CN" altLang="en-US" sz="32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305685" y="755015"/>
            <a:ext cx="4039235" cy="6248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 anchor="t">
            <a:spAutoFit/>
          </a:bodyPr>
          <a:p>
            <a:pPr indent="0" algn="l" fontAlgn="auto">
              <a:lnSpc>
                <a:spcPts val="4160"/>
              </a:lnSpc>
            </a:pPr>
            <a:r>
              <a:rPr lang="en-US" altLang="zh-CN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Ⅲ. </a:t>
            </a:r>
            <a:r>
              <a:rPr lang="zh-CN" altLang="en-US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情境化问题链审思</a:t>
            </a:r>
            <a:endParaRPr lang="zh-CN" altLang="en-US" sz="28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微信图片_202404270654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9105" y="5703570"/>
            <a:ext cx="717550" cy="953135"/>
          </a:xfrm>
          <a:prstGeom prst="ellipse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424815" y="2952115"/>
            <a:ext cx="5658485" cy="37852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noAutofit/>
          </a:bodyPr>
          <a:p>
            <a:pPr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00206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 </a:t>
            </a:r>
            <a:r>
              <a:rPr lang="en-US" altLang="zh-CN" sz="1600" b="1">
                <a:solidFill>
                  <a:srgbClr val="00206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浙江强基联盟2024年8月高三联考应用文</a:t>
            </a:r>
            <a:endParaRPr lang="en-US" altLang="zh-CN" sz="1600" b="1"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  <a:p>
            <a:pPr indent="0" algn="l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 </a:t>
            </a:r>
            <a:r>
              <a:rPr lang="en-US" altLang="zh-CN" sz="1600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   </a:t>
            </a:r>
            <a:r>
              <a:rPr lang="zh-CN" altLang="en-US" sz="1600" b="1">
                <a:latin typeface="Arial" panose="020B0604020202020204" pitchFamily="34" charset="0"/>
                <a:ea typeface="微软雅黑" panose="020B0503020204020204" charset="-122"/>
              </a:rPr>
              <a:t>请你写一篇短文向校英文报“My Community and Me”栏目投稿，向同学们推荐一项适合在社区开展的志愿活动，内容包括：</a:t>
            </a:r>
            <a:endParaRPr lang="zh-CN" altLang="en-US" sz="1600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indent="0" algn="l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>
                <a:latin typeface="微软雅黑" panose="020B0503020204020204" charset="-122"/>
                <a:ea typeface="微软雅黑" panose="020B0503020204020204" charset="-122"/>
              </a:rPr>
              <a:t>○</a:t>
            </a:r>
            <a:r>
              <a:rPr lang="zh-CN" altLang="en-US" sz="1600" b="1">
                <a:latin typeface="Arial" panose="020B0604020202020204" pitchFamily="34" charset="0"/>
                <a:ea typeface="微软雅黑" panose="020B0503020204020204" charset="-122"/>
              </a:rPr>
              <a:t>介绍这项活动；</a:t>
            </a:r>
            <a:endParaRPr lang="zh-CN" altLang="en-US" sz="1600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indent="0" algn="l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○</a:t>
            </a:r>
            <a:r>
              <a:rPr lang="zh-CN" altLang="en-US" sz="1600" b="1">
                <a:latin typeface="Arial" panose="020B0604020202020204" pitchFamily="34" charset="0"/>
                <a:ea typeface="微软雅黑" panose="020B0503020204020204" charset="-122"/>
              </a:rPr>
              <a:t>说明推荐理由。</a:t>
            </a:r>
            <a:endParaRPr lang="zh-CN" altLang="en-US" sz="1600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indent="0" algn="l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>
                <a:latin typeface="Arial" panose="020B0604020202020204" pitchFamily="34" charset="0"/>
                <a:ea typeface="微软雅黑" panose="020B0503020204020204" charset="-122"/>
              </a:rPr>
              <a:t>注意:1.写作词数应为80左右:</a:t>
            </a:r>
            <a:endParaRPr lang="zh-CN" altLang="en-US" sz="1600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indent="0" algn="l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>
                <a:latin typeface="Arial" panose="020B0604020202020204" pitchFamily="34" charset="0"/>
                <a:ea typeface="微软雅黑" panose="020B0503020204020204" charset="-122"/>
              </a:rPr>
              <a:t>2.请按如下格式在答题卡的相应位置作答。</a:t>
            </a:r>
            <a:endParaRPr lang="zh-CN" altLang="en-US" sz="1600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indent="0" algn="l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>
                <a:latin typeface="Arial" panose="020B0604020202020204" pitchFamily="34" charset="0"/>
                <a:ea typeface="微软雅黑" panose="020B0503020204020204" charset="-122"/>
              </a:rPr>
              <a:t>Contribute to Our Community</a:t>
            </a:r>
            <a:endParaRPr lang="zh-CN" altLang="en-US" sz="1600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indent="0" algn="l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>
                <a:latin typeface="Arial" panose="020B0604020202020204" pitchFamily="34" charset="0"/>
                <a:ea typeface="微软雅黑" panose="020B0503020204020204" charset="-122"/>
              </a:rPr>
              <a:t>标题：Contribute to Our Community</a:t>
            </a:r>
            <a:endParaRPr lang="zh-CN" altLang="en-US" sz="1600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indent="0" algn="l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>
                <a:latin typeface="Arial" panose="020B0604020202020204" pitchFamily="34" charset="0"/>
                <a:ea typeface="微软雅黑" panose="020B0503020204020204" charset="-122"/>
              </a:rPr>
              <a:t>...</a:t>
            </a:r>
            <a:endParaRPr lang="zh-CN" altLang="en-US" sz="16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6295390" y="888365"/>
          <a:ext cx="5502910" cy="5452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8285"/>
                <a:gridCol w="3984625"/>
              </a:tblGrid>
              <a:tr h="45974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586105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51816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56769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85979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74930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101727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694690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>
            <p:custDataLst>
              <p:tags r:id="rId2"/>
            </p:custDataLst>
          </p:nvPr>
        </p:nvSpPr>
        <p:spPr>
          <a:xfrm>
            <a:off x="6367780" y="944245"/>
            <a:ext cx="720090" cy="368300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zh-CN" altLang="en-US" sz="1800" b="1">
                <a:solidFill>
                  <a:srgbClr val="002060"/>
                </a:solidFill>
                <a:latin typeface="华文楷体" panose="02010600040101010101" charset="-122"/>
                <a:ea typeface="华文楷体" panose="02010600040101010101" charset="-122"/>
              </a:rPr>
              <a:t>文体</a:t>
            </a:r>
            <a:endParaRPr lang="zh-CN" altLang="en-US" sz="1800" b="1">
              <a:solidFill>
                <a:srgbClr val="002060"/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3"/>
            </p:custDataLst>
          </p:nvPr>
        </p:nvSpPr>
        <p:spPr>
          <a:xfrm>
            <a:off x="6392545" y="1394460"/>
            <a:ext cx="828040" cy="368300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zh-CN" altLang="en-US" b="1">
                <a:solidFill>
                  <a:srgbClr val="002060"/>
                </a:solidFill>
                <a:latin typeface="华文楷体" panose="02010600040101010101" charset="-122"/>
                <a:ea typeface="华文楷体" panose="02010600040101010101" charset="-122"/>
              </a:rPr>
              <a:t>时态</a:t>
            </a:r>
            <a:endParaRPr lang="zh-CN" altLang="en-US" b="1">
              <a:solidFill>
                <a:srgbClr val="002060"/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4"/>
            </p:custDataLst>
          </p:nvPr>
        </p:nvSpPr>
        <p:spPr>
          <a:xfrm>
            <a:off x="6392545" y="2567940"/>
            <a:ext cx="1118870" cy="368300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zh-CN" altLang="en-US" b="1">
                <a:solidFill>
                  <a:srgbClr val="002060"/>
                </a:solidFill>
                <a:latin typeface="华文楷体" panose="02010600040101010101" charset="-122"/>
                <a:ea typeface="华文楷体" panose="02010600040101010101" charset="-122"/>
              </a:rPr>
              <a:t>写作对象</a:t>
            </a:r>
            <a:endParaRPr lang="zh-CN" altLang="en-US" b="1">
              <a:solidFill>
                <a:srgbClr val="002060"/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5"/>
            </p:custDataLst>
          </p:nvPr>
        </p:nvSpPr>
        <p:spPr>
          <a:xfrm>
            <a:off x="6459220" y="3329940"/>
            <a:ext cx="1014730" cy="368300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zh-CN" altLang="en-US" b="1">
                <a:solidFill>
                  <a:srgbClr val="002060"/>
                </a:solidFill>
                <a:latin typeface="华文楷体" panose="02010600040101010101" charset="-122"/>
                <a:ea typeface="华文楷体" panose="02010600040101010101" charset="-122"/>
              </a:rPr>
              <a:t>关键词</a:t>
            </a:r>
            <a:endParaRPr lang="zh-CN" altLang="en-US" b="1">
              <a:solidFill>
                <a:srgbClr val="002060"/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12" name="文本框 11"/>
          <p:cNvSpPr txBox="1"/>
          <p:nvPr>
            <p:custDataLst>
              <p:tags r:id="rId6"/>
            </p:custDataLst>
          </p:nvPr>
        </p:nvSpPr>
        <p:spPr>
          <a:xfrm>
            <a:off x="7817485" y="3001645"/>
            <a:ext cx="3989705" cy="776605"/>
          </a:xfrm>
          <a:prstGeom prst="rect">
            <a:avLst/>
          </a:prstGeom>
        </p:spPr>
        <p:txBody>
          <a:bodyPr>
            <a:noAutofit/>
          </a:bodyPr>
          <a:p>
            <a:pPr algn="l">
              <a:buClrTx/>
              <a:buSzTx/>
              <a:buFontTx/>
            </a:pPr>
            <a:r>
              <a:rPr lang="zh-CN" altLang="en-US" sz="1600" b="1">
                <a:solidFill>
                  <a:srgbClr val="7030A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适合社区开展的</a:t>
            </a:r>
            <a:r>
              <a:rPr lang="zh-CN" altLang="en-US" sz="1600" b="1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志愿活动</a:t>
            </a:r>
            <a:r>
              <a:rPr lang="zh-CN" altLang="en-US" sz="1600" b="1">
                <a:solidFill>
                  <a:srgbClr val="7030A0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，</a:t>
            </a:r>
            <a:endParaRPr lang="zh-CN" altLang="en-US" sz="1600" b="1">
              <a:solidFill>
                <a:srgbClr val="7030A0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zh-CN" altLang="en-US" sz="1600" b="1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推荐活动</a:t>
            </a:r>
            <a:r>
              <a:rPr lang="en-US" altLang="zh-CN" sz="1600" b="1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(what) , </a:t>
            </a:r>
            <a:r>
              <a:rPr lang="zh-CN" altLang="en-US" sz="1600" b="1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介绍活动</a:t>
            </a:r>
            <a:r>
              <a:rPr lang="en-US" altLang="zh-CN" sz="1600" b="1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(How) </a:t>
            </a:r>
            <a:r>
              <a:rPr lang="zh-CN" altLang="en-US" sz="1600" b="1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+mn-ea"/>
              </a:rPr>
              <a:t>，说明理由(why)</a:t>
            </a:r>
            <a:endParaRPr lang="zh-CN" altLang="en-US" sz="1600" b="1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l"/>
            <a:endParaRPr lang="zh-CN" altLang="en-US" sz="1600" b="1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sp>
        <p:nvSpPr>
          <p:cNvPr id="13" name="文本框 12"/>
          <p:cNvSpPr txBox="1"/>
          <p:nvPr>
            <p:custDataLst>
              <p:tags r:id="rId7"/>
            </p:custDataLst>
          </p:nvPr>
        </p:nvSpPr>
        <p:spPr>
          <a:xfrm>
            <a:off x="8144510" y="944245"/>
            <a:ext cx="1893570" cy="411480"/>
          </a:xfrm>
          <a:prstGeom prst="rect">
            <a:avLst/>
          </a:prstGeom>
        </p:spPr>
        <p:txBody>
          <a:bodyPr wrap="square">
            <a:noAutofit/>
          </a:bodyPr>
          <a:p>
            <a:pPr algn="l">
              <a:buClrTx/>
              <a:buSzTx/>
              <a:buFontTx/>
            </a:pPr>
            <a:r>
              <a:rPr lang="zh-CN" altLang="en-US" sz="2000" b="1">
                <a:solidFill>
                  <a:srgbClr val="7030A0"/>
                </a:solidFill>
                <a:latin typeface="华文楷体" panose="02010600040101010101" charset="-122"/>
                <a:ea typeface="华文楷体" panose="02010600040101010101" charset="-122"/>
              </a:rPr>
              <a:t>英文报投稿</a:t>
            </a:r>
            <a:endParaRPr lang="zh-CN" altLang="en-US" sz="2000" b="1">
              <a:solidFill>
                <a:srgbClr val="7030A0"/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15" name="文本框 14"/>
          <p:cNvSpPr txBox="1"/>
          <p:nvPr>
            <p:custDataLst>
              <p:tags r:id="rId8"/>
            </p:custDataLst>
          </p:nvPr>
        </p:nvSpPr>
        <p:spPr>
          <a:xfrm>
            <a:off x="8214995" y="1419225"/>
            <a:ext cx="1893570" cy="361950"/>
          </a:xfrm>
          <a:prstGeom prst="rect">
            <a:avLst/>
          </a:prstGeom>
        </p:spPr>
        <p:txBody>
          <a:bodyPr wrap="square">
            <a:noAutofit/>
          </a:bodyPr>
          <a:p>
            <a:pPr algn="l"/>
            <a:r>
              <a:rPr lang="zh-CN" altLang="en-US" sz="2000" b="1">
                <a:solidFill>
                  <a:srgbClr val="7030A0"/>
                </a:solidFill>
                <a:latin typeface="华文楷体" panose="02010600040101010101" charset="-122"/>
                <a:ea typeface="华文楷体" panose="02010600040101010101" charset="-122"/>
              </a:rPr>
              <a:t>一般现在时</a:t>
            </a:r>
            <a:endParaRPr lang="zh-CN" altLang="en-US" b="1">
              <a:solidFill>
                <a:srgbClr val="7030A0"/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16" name="文本框 15"/>
          <p:cNvSpPr txBox="1"/>
          <p:nvPr>
            <p:custDataLst>
              <p:tags r:id="rId9"/>
            </p:custDataLst>
          </p:nvPr>
        </p:nvSpPr>
        <p:spPr>
          <a:xfrm>
            <a:off x="8595995" y="2552700"/>
            <a:ext cx="990600" cy="295275"/>
          </a:xfrm>
          <a:prstGeom prst="rect">
            <a:avLst/>
          </a:prstGeom>
        </p:spPr>
        <p:txBody>
          <a:bodyPr wrap="square">
            <a:noAutofit/>
          </a:bodyPr>
          <a:p>
            <a:pPr algn="l"/>
            <a:r>
              <a:rPr lang="zh-CN" altLang="en-US" sz="2000" b="1">
                <a:solidFill>
                  <a:srgbClr val="7030A0"/>
                </a:solidFill>
                <a:latin typeface="华文楷体" panose="02010600040101010101" charset="-122"/>
                <a:ea typeface="华文楷体" panose="02010600040101010101" charset="-122"/>
              </a:rPr>
              <a:t>同学们</a:t>
            </a:r>
            <a:endParaRPr lang="zh-CN" altLang="en-US" sz="2000" b="1">
              <a:solidFill>
                <a:srgbClr val="7030A0"/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17" name="文本框 16"/>
          <p:cNvSpPr txBox="1"/>
          <p:nvPr>
            <p:custDataLst>
              <p:tags r:id="rId10"/>
            </p:custDataLst>
          </p:nvPr>
        </p:nvSpPr>
        <p:spPr>
          <a:xfrm>
            <a:off x="6459220" y="1985645"/>
            <a:ext cx="695325" cy="363855"/>
          </a:xfrm>
          <a:prstGeom prst="rect">
            <a:avLst/>
          </a:prstGeom>
        </p:spPr>
        <p:txBody>
          <a:bodyPr wrap="square">
            <a:noAutofit/>
          </a:bodyPr>
          <a:p>
            <a:pPr algn="l"/>
            <a:r>
              <a:rPr lang="zh-CN" altLang="en-US" b="1">
                <a:solidFill>
                  <a:srgbClr val="002060"/>
                </a:solidFill>
                <a:latin typeface="华文楷体" panose="02010600040101010101" charset="-122"/>
                <a:ea typeface="华文楷体" panose="02010600040101010101" charset="-122"/>
              </a:rPr>
              <a:t>人称</a:t>
            </a:r>
            <a:endParaRPr lang="zh-CN" altLang="en-US" b="1">
              <a:solidFill>
                <a:srgbClr val="002060"/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18" name="文本框 17"/>
          <p:cNvSpPr txBox="1"/>
          <p:nvPr>
            <p:custDataLst>
              <p:tags r:id="rId11"/>
            </p:custDataLst>
          </p:nvPr>
        </p:nvSpPr>
        <p:spPr>
          <a:xfrm>
            <a:off x="8021320" y="1972945"/>
            <a:ext cx="3144520" cy="376555"/>
          </a:xfrm>
          <a:prstGeom prst="rect">
            <a:avLst/>
          </a:prstGeom>
        </p:spPr>
        <p:txBody>
          <a:bodyPr wrap="square">
            <a:noAutofit/>
          </a:bodyPr>
          <a:p>
            <a:pPr algn="l">
              <a:buClrTx/>
              <a:buSzTx/>
              <a:buFontTx/>
            </a:pPr>
            <a:r>
              <a:rPr lang="zh-CN" altLang="en-US" sz="2000" b="1">
                <a:solidFill>
                  <a:srgbClr val="7030A0"/>
                </a:solidFill>
                <a:latin typeface="华文楷体" panose="02010600040101010101" charset="-122"/>
                <a:ea typeface="华文楷体" panose="02010600040101010101" charset="-122"/>
              </a:rPr>
              <a:t>第一人称和第三人称</a:t>
            </a:r>
            <a:endParaRPr lang="zh-CN" altLang="en-US" sz="2000" b="1">
              <a:solidFill>
                <a:srgbClr val="7030A0"/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19" name="文本框 18"/>
          <p:cNvSpPr txBox="1"/>
          <p:nvPr>
            <p:custDataLst>
              <p:tags r:id="rId12"/>
            </p:custDataLst>
          </p:nvPr>
        </p:nvSpPr>
        <p:spPr>
          <a:xfrm>
            <a:off x="6367780" y="4091940"/>
            <a:ext cx="1208405" cy="368300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buClrTx/>
              <a:buSzTx/>
              <a:buFontTx/>
            </a:pPr>
            <a:r>
              <a:rPr lang="zh-CN" altLang="en-US" sz="1800" b="1">
                <a:solidFill>
                  <a:srgbClr val="002060"/>
                </a:solidFill>
                <a:latin typeface="华文楷体" panose="02010600040101010101" charset="-122"/>
                <a:ea typeface="华文楷体" panose="02010600040101010101" charset="-122"/>
              </a:rPr>
              <a:t>写作目的</a:t>
            </a:r>
            <a:endParaRPr lang="zh-CN" altLang="en-US" sz="1800" b="1">
              <a:solidFill>
                <a:srgbClr val="002060"/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20" name="文本框 19"/>
          <p:cNvSpPr txBox="1"/>
          <p:nvPr>
            <p:custDataLst>
              <p:tags r:id="rId13"/>
            </p:custDataLst>
          </p:nvPr>
        </p:nvSpPr>
        <p:spPr>
          <a:xfrm>
            <a:off x="7879715" y="3827780"/>
            <a:ext cx="3912235" cy="829945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zh-CN" altLang="en-US" sz="1600" b="1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号召</a:t>
            </a:r>
            <a:r>
              <a:rPr lang="zh-CN" altLang="en-US" sz="1600" b="1">
                <a:solidFill>
                  <a:srgbClr val="7030A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学生参与社区活动，</a:t>
            </a:r>
            <a:r>
              <a:rPr lang="zh-CN" altLang="en-US" sz="1600" b="1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增强</a:t>
            </a:r>
            <a:r>
              <a:rPr lang="zh-CN" altLang="en-US" sz="1600" b="1">
                <a:solidFill>
                  <a:srgbClr val="7030A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主人翁意识、社会责任感，</a:t>
            </a:r>
            <a:r>
              <a:rPr lang="zh-CN" altLang="en-US" sz="1600" b="1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培养</a:t>
            </a:r>
            <a:r>
              <a:rPr lang="zh-CN" altLang="en-US" sz="1600" b="1">
                <a:solidFill>
                  <a:srgbClr val="7030A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其团队精神......</a:t>
            </a:r>
            <a:r>
              <a:rPr lang="zh-CN" altLang="en-US" sz="1600" b="1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（德智体美劳）</a:t>
            </a:r>
            <a:endParaRPr lang="zh-CN" altLang="en-US" sz="1600" b="1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462280" y="17780"/>
            <a:ext cx="6440805" cy="5245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p>
            <a:pPr algn="l"/>
            <a:r>
              <a:rPr lang="zh-CN" altLang="en-US" sz="2400" b="1">
                <a:solidFill>
                  <a:srgbClr val="C00000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Ⅳ</a:t>
            </a:r>
            <a:r>
              <a:rPr lang="zh-CN" altLang="en-US" sz="2400" b="1">
                <a:solidFill>
                  <a:srgbClr val="C00000"/>
                </a:solidFill>
                <a:uFillTx/>
                <a:latin typeface="Arial" panose="020B0604020202020204" pitchFamily="34" charset="0"/>
                <a:ea typeface="仿宋" panose="02010609060101010101" charset="-122"/>
                <a:sym typeface="+mn-ea"/>
              </a:rPr>
              <a:t>.</a:t>
            </a:r>
            <a:r>
              <a:rPr lang="en-US" altLang="zh-CN" sz="2400" b="1">
                <a:solidFill>
                  <a:srgbClr val="C00000"/>
                </a:solidFill>
                <a:uFillTx/>
                <a:latin typeface="Arial" panose="020B0604020202020204" pitchFamily="34" charset="0"/>
                <a:ea typeface="仿宋" panose="02010609060101010101" charset="-122"/>
                <a:sym typeface="+mn-ea"/>
              </a:rPr>
              <a:t> </a:t>
            </a:r>
            <a:r>
              <a:rPr lang="zh-CN" altLang="en-US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案例链接新高考、新教材</a:t>
            </a:r>
            <a:r>
              <a:rPr lang="zh-CN" altLang="en-US" sz="2000" b="1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（情境化问题链审思）</a:t>
            </a:r>
            <a:endParaRPr lang="zh-CN" altLang="en-US" sz="24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/>
            <a:endParaRPr lang="zh-CN" altLang="en-US" sz="24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endParaRPr lang="zh-CN" altLang="en-US" sz="24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>
            <p:custDataLst>
              <p:tags r:id="rId14"/>
            </p:custDataLst>
          </p:nvPr>
        </p:nvSpPr>
        <p:spPr>
          <a:xfrm>
            <a:off x="6530975" y="4974590"/>
            <a:ext cx="1119505" cy="368300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zh-CN" altLang="en-US" sz="1800" b="1">
                <a:solidFill>
                  <a:srgbClr val="002060"/>
                </a:solidFill>
                <a:latin typeface="华文楷体" panose="02010600040101010101" charset="-122"/>
                <a:ea typeface="华文楷体" panose="02010600040101010101" charset="-122"/>
              </a:rPr>
              <a:t>链接高考</a:t>
            </a:r>
            <a:endParaRPr lang="zh-CN" altLang="en-US" b="1">
              <a:solidFill>
                <a:srgbClr val="002060"/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15"/>
            </p:custDataLst>
          </p:nvPr>
        </p:nvSpPr>
        <p:spPr>
          <a:xfrm>
            <a:off x="6530975" y="5808980"/>
            <a:ext cx="1174750" cy="395605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lnSpc>
                <a:spcPct val="110000"/>
              </a:lnSpc>
            </a:pPr>
            <a:r>
              <a:rPr lang="zh-CN" altLang="en-US" b="1">
                <a:solidFill>
                  <a:srgbClr val="002060"/>
                </a:solidFill>
                <a:latin typeface="华文楷体" panose="02010600040101010101" charset="-122"/>
                <a:ea typeface="华文楷体" panose="02010600040101010101" charset="-122"/>
              </a:rPr>
              <a:t>链接教材</a:t>
            </a:r>
            <a:endParaRPr lang="zh-CN" altLang="en-US" b="1">
              <a:solidFill>
                <a:srgbClr val="002060"/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16"/>
            </p:custDataLst>
          </p:nvPr>
        </p:nvSpPr>
        <p:spPr>
          <a:xfrm>
            <a:off x="7840980" y="4620895"/>
            <a:ext cx="3978910" cy="1076325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zh-CN" altLang="en-US" sz="1600" b="1">
                <a:solidFill>
                  <a:schemeClr val="accent5">
                    <a:lumMod val="75000"/>
                  </a:scheme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2024届广东六校第四次联考</a:t>
            </a:r>
            <a:r>
              <a:rPr lang="zh-CN" altLang="en-US" sz="1600" b="1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应用文—志愿者经历投稿</a:t>
            </a:r>
            <a:r>
              <a:rPr lang="zh-CN" altLang="en-US" sz="1600" b="1">
                <a:solidFill>
                  <a:schemeClr val="accent5">
                    <a:lumMod val="75000"/>
                  </a:scheme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；2019年全国Ⅰ卷</a:t>
            </a:r>
            <a:r>
              <a:rPr lang="zh-CN" altLang="en-US" sz="1600" b="1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应用文(申请做志愿者）</a:t>
            </a:r>
            <a:r>
              <a:rPr lang="zh-CN" altLang="en-US" sz="1600" b="1">
                <a:solidFill>
                  <a:schemeClr val="accent5">
                    <a:lumMod val="75000"/>
                  </a:scheme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；2019年全国II卷</a:t>
            </a:r>
            <a:r>
              <a:rPr lang="zh-CN" altLang="en-US" sz="1600" b="1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阅读B （做志愿者的意义）</a:t>
            </a:r>
            <a:endParaRPr lang="zh-CN" altLang="en-US" sz="1600" b="1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17"/>
            </p:custDataLst>
          </p:nvPr>
        </p:nvSpPr>
        <p:spPr>
          <a:xfrm>
            <a:off x="7872095" y="5666105"/>
            <a:ext cx="3962400" cy="654050"/>
          </a:xfrm>
          <a:prstGeom prst="rect">
            <a:avLst/>
          </a:prstGeom>
        </p:spPr>
        <p:txBody>
          <a:bodyPr wrap="square">
            <a:noAutofit/>
          </a:bodyPr>
          <a:p>
            <a:pPr algn="l"/>
            <a:r>
              <a:rPr lang="zh-CN" altLang="en-US" b="1">
                <a:solidFill>
                  <a:schemeClr val="accent5">
                    <a:lumMod val="75000"/>
                  </a:scheme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选必4 U4 Sharing</a:t>
            </a:r>
            <a:endParaRPr lang="zh-CN" altLang="en-US" b="1">
              <a:solidFill>
                <a:schemeClr val="accent5">
                  <a:lumMod val="75000"/>
                </a:schemeClr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l"/>
            <a:r>
              <a:rPr lang="zh-CN" altLang="en-US" b="1">
                <a:solidFill>
                  <a:schemeClr val="accent5">
                    <a:lumMod val="75000"/>
                  </a:scheme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Reading&amp; reading: </a:t>
            </a:r>
            <a:r>
              <a:rPr lang="zh-CN" altLang="en-US" b="1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Volunteering the bush</a:t>
            </a:r>
            <a:endParaRPr lang="zh-CN" altLang="en-US" b="1">
              <a:solidFill>
                <a:schemeClr val="accent5">
                  <a:lumMod val="75000"/>
                </a:schemeClr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l"/>
            <a:r>
              <a:rPr lang="zh-CN" altLang="en-US" sz="1600" b="1">
                <a:solidFill>
                  <a:schemeClr val="accent5">
                    <a:lumMod val="75000"/>
                  </a:scheme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</a:t>
            </a:r>
            <a:endParaRPr lang="zh-CN" altLang="en-US" sz="1600" b="1">
              <a:solidFill>
                <a:schemeClr val="accent5">
                  <a:lumMod val="75000"/>
                </a:schemeClr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24815" y="738505"/>
            <a:ext cx="5680710" cy="20173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noAutofit/>
          </a:bodyPr>
          <a:p>
            <a:pPr indent="0" algn="l" fontAlgn="auto">
              <a:lnSpc>
                <a:spcPct val="150000"/>
              </a:lnSpc>
            </a:pPr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              </a:t>
            </a:r>
            <a:r>
              <a:rPr lang="zh-CN" altLang="en-US" sz="14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</a:rPr>
              <a:t>《教育部关于做好2024年普通高校招生工作的通知》</a:t>
            </a:r>
            <a:endParaRPr lang="zh-CN" altLang="en-US" sz="1400" b="1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1400">
                <a:latin typeface="Arial" panose="020B0604020202020204" pitchFamily="34" charset="0"/>
                <a:ea typeface="微软雅黑" panose="020B0503020204020204" charset="-122"/>
              </a:rPr>
              <a:t>      </a:t>
            </a:r>
            <a:r>
              <a:rPr lang="en-US" altLang="zh-CN" sz="1400" b="1">
                <a:latin typeface="Arial" panose="020B0604020202020204" pitchFamily="34" charset="0"/>
                <a:ea typeface="微软雅黑" panose="020B0503020204020204" charset="-122"/>
              </a:rPr>
              <a:t>  </a:t>
            </a:r>
            <a:r>
              <a:rPr lang="zh-CN" altLang="en-US" sz="1400" b="1">
                <a:latin typeface="Arial" panose="020B0604020202020204" pitchFamily="34" charset="0"/>
                <a:ea typeface="微软雅黑" panose="020B0503020204020204" charset="-122"/>
              </a:rPr>
              <a:t>第9条是有关高考考试内容改革“深化考试内容改革。落实</a:t>
            </a:r>
            <a:r>
              <a:rPr lang="zh-CN" altLang="en-US" sz="14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</a:rPr>
              <a:t>立德树人</a:t>
            </a:r>
            <a:r>
              <a:rPr lang="zh-CN" altLang="en-US" sz="1400" b="1">
                <a:latin typeface="Arial" panose="020B0604020202020204" pitchFamily="34" charset="0"/>
                <a:ea typeface="微软雅黑" panose="020B0503020204020204" charset="-122"/>
              </a:rPr>
              <a:t>根本任务，将习近平</a:t>
            </a:r>
            <a:r>
              <a:rPr lang="zh-CN" altLang="en-US" sz="14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</a:rPr>
              <a:t>新时代中国特色社会主义思想</a:t>
            </a:r>
            <a:r>
              <a:rPr lang="zh-CN" altLang="en-US" sz="1400" b="1">
                <a:latin typeface="Arial" panose="020B0604020202020204" pitchFamily="34" charset="0"/>
                <a:ea typeface="微软雅黑" panose="020B0503020204020204" charset="-122"/>
              </a:rPr>
              <a:t>考查融入试题构建</a:t>
            </a:r>
            <a:r>
              <a:rPr lang="zh-CN" altLang="en-US" sz="14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</a:rPr>
              <a:t>德智体美劳</a:t>
            </a:r>
            <a:r>
              <a:rPr lang="zh-CN" altLang="en-US" sz="1400" b="1">
                <a:latin typeface="Arial" panose="020B0604020202020204" pitchFamily="34" charset="0"/>
                <a:ea typeface="微软雅黑" panose="020B0503020204020204" charset="-122"/>
              </a:rPr>
              <a:t>全面考查的内容体系。注重考查学生的</a:t>
            </a:r>
            <a:r>
              <a:rPr lang="zh-CN" altLang="en-US" sz="14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</a:rPr>
              <a:t>必备知识、关键能力和学科素养</a:t>
            </a:r>
            <a:r>
              <a:rPr lang="zh-CN" altLang="en-US" sz="1400" b="1">
                <a:latin typeface="Arial" panose="020B0604020202020204" pitchFamily="34" charset="0"/>
                <a:ea typeface="微软雅黑" panose="020B0503020204020204" charset="-122"/>
              </a:rPr>
              <a:t>，引导培养</a:t>
            </a:r>
            <a:r>
              <a:rPr lang="zh-CN" altLang="en-US" sz="14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</a:rPr>
              <a:t>探索性、创新性思维品质</a:t>
            </a:r>
            <a:r>
              <a:rPr lang="zh-CN" altLang="en-US" sz="1400" b="1">
                <a:latin typeface="Arial" panose="020B0604020202020204" pitchFamily="34" charset="0"/>
                <a:ea typeface="微软雅黑" panose="020B0503020204020204" charset="-122"/>
              </a:rPr>
              <a:t>。优化试卷结构和试题形式增强试题的</a:t>
            </a:r>
            <a:r>
              <a:rPr lang="zh-CN" altLang="en-US" sz="1400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</a:rPr>
              <a:t>应用性、探究性、开放性</a:t>
            </a:r>
            <a:r>
              <a:rPr lang="zh-CN" altLang="en-US" sz="1400" b="1">
                <a:latin typeface="Arial" panose="020B0604020202020204" pitchFamily="34" charset="0"/>
                <a:ea typeface="微软雅黑" panose="020B0503020204020204" charset="-122"/>
              </a:rPr>
              <a:t>。</a:t>
            </a:r>
            <a:r>
              <a:rPr lang="en-US" altLang="zh-CN" sz="1400" b="1">
                <a:latin typeface="Arial" panose="020B0604020202020204" pitchFamily="34" charset="0"/>
                <a:ea typeface="微软雅黑" panose="020B0503020204020204" charset="-122"/>
              </a:rPr>
              <a:t>......”</a:t>
            </a:r>
            <a:endParaRPr lang="en-US" altLang="zh-CN" sz="14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bldLvl="0" animBg="1"/>
      <p:bldP spid="21" grpId="0" bldLvl="0" animBg="1"/>
      <p:bldP spid="6" grpId="0" bldLvl="0" animBg="1"/>
      <p:bldP spid="13" grpId="0"/>
      <p:bldP spid="15" grpId="0"/>
      <p:bldP spid="18" grpId="0"/>
      <p:bldP spid="16" grpId="0"/>
      <p:bldP spid="12" grpId="0"/>
      <p:bldP spid="20" grpId="0"/>
      <p:bldP spid="4" grpId="0"/>
      <p:bldP spid="5" grpId="0"/>
      <p:bldP spid="8" grpId="0"/>
      <p:bldP spid="9" grpId="0"/>
      <p:bldP spid="17" grpId="0"/>
      <p:bldP spid="10" grpId="0"/>
      <p:bldP spid="11" grpId="0"/>
      <p:bldP spid="19" grpId="0"/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345440" y="1617345"/>
            <a:ext cx="4481830" cy="42208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noAutofit/>
          </a:bodyPr>
          <a:p>
            <a:pPr indent="0" algn="l" fontAlgn="auto">
              <a:lnSpc>
                <a:spcPts val="3280"/>
              </a:lnSpc>
            </a:pPr>
            <a:r>
              <a:rPr lang="en-US" altLang="zh-CN" sz="2000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   </a:t>
            </a:r>
            <a:r>
              <a:rPr lang="zh-CN" altLang="en-US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浙江强基联盟2024年8月高三联考应用文</a:t>
            </a:r>
            <a:endParaRPr lang="zh-CN" altLang="en-US" b="1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  <a:p>
            <a:pPr indent="0" algn="l" fontAlgn="auto">
              <a:lnSpc>
                <a:spcPts val="2780"/>
              </a:lnSpc>
            </a:pPr>
            <a:r>
              <a:rPr lang="zh-CN" altLang="en-US" sz="2000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 </a:t>
            </a:r>
            <a:r>
              <a:rPr lang="en-US" altLang="zh-CN" sz="2000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   </a:t>
            </a:r>
            <a:r>
              <a:rPr lang="zh-CN" altLang="en-US" b="1">
                <a:latin typeface="Arial" panose="020B0604020202020204" pitchFamily="34" charset="0"/>
                <a:ea typeface="微软雅黑" panose="020B0503020204020204" charset="-122"/>
              </a:rPr>
              <a:t>请你写一篇短文向校英文报“My Community and Me”栏目投稿，向同学们推荐一项适合在社区开展的志愿活动，内容包括：</a:t>
            </a:r>
            <a:endParaRPr lang="zh-CN" altLang="en-US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indent="0" algn="l" fontAlgn="auto">
              <a:lnSpc>
                <a:spcPts val="2780"/>
              </a:lnSpc>
            </a:pP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</a:rPr>
              <a:t>○</a:t>
            </a:r>
            <a:r>
              <a:rPr lang="zh-CN" altLang="en-US" b="1">
                <a:latin typeface="Arial" panose="020B0604020202020204" pitchFamily="34" charset="0"/>
                <a:ea typeface="微软雅黑" panose="020B0503020204020204" charset="-122"/>
              </a:rPr>
              <a:t>介绍这项活动；</a:t>
            </a:r>
            <a:endParaRPr lang="zh-CN" altLang="en-US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indent="0" algn="l" fontAlgn="auto">
              <a:lnSpc>
                <a:spcPts val="2780"/>
              </a:lnSpc>
            </a:pP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○</a:t>
            </a:r>
            <a:r>
              <a:rPr lang="zh-CN" altLang="en-US" b="1">
                <a:latin typeface="Arial" panose="020B0604020202020204" pitchFamily="34" charset="0"/>
                <a:ea typeface="微软雅黑" panose="020B0503020204020204" charset="-122"/>
              </a:rPr>
              <a:t>说明推荐理由。</a:t>
            </a:r>
            <a:endParaRPr lang="zh-CN" altLang="en-US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indent="0" algn="l" fontAlgn="auto">
              <a:lnSpc>
                <a:spcPts val="3280"/>
              </a:lnSpc>
            </a:pPr>
            <a:r>
              <a:rPr lang="zh-CN" altLang="en-US" b="1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注意:1.写作词数应为80左右:</a:t>
            </a:r>
            <a:endParaRPr lang="zh-CN" altLang="en-US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indent="0" algn="l" fontAlgn="auto">
              <a:lnSpc>
                <a:spcPts val="3280"/>
              </a:lnSpc>
            </a:pPr>
            <a:r>
              <a:rPr lang="zh-CN" altLang="en-US" b="1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2.请按如下格式在答题卡的相应位置作答。</a:t>
            </a:r>
            <a:endParaRPr lang="zh-CN" altLang="en-US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indent="0" algn="l" fontAlgn="auto">
              <a:lnSpc>
                <a:spcPts val="2780"/>
              </a:lnSpc>
            </a:pPr>
            <a:endParaRPr lang="zh-CN" altLang="en-US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indent="0" algn="l" fontAlgn="auto">
              <a:lnSpc>
                <a:spcPts val="2780"/>
              </a:lnSpc>
            </a:pPr>
            <a:r>
              <a:rPr lang="zh-CN" altLang="en-US" b="1">
                <a:latin typeface="Arial" panose="020B0604020202020204" pitchFamily="34" charset="0"/>
                <a:ea typeface="微软雅黑" panose="020B0503020204020204" charset="-122"/>
              </a:rPr>
              <a:t>标题：Contribute to Our Community</a:t>
            </a:r>
            <a:endParaRPr lang="zh-CN" altLang="en-US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indent="0" algn="l" fontAlgn="auto">
              <a:lnSpc>
                <a:spcPts val="2780"/>
              </a:lnSpc>
            </a:pPr>
            <a:r>
              <a:rPr lang="zh-CN" altLang="en-US" b="1">
                <a:latin typeface="Arial" panose="020B0604020202020204" pitchFamily="34" charset="0"/>
                <a:ea typeface="微软雅黑" panose="020B0503020204020204" charset="-122"/>
              </a:rPr>
              <a:t>...</a:t>
            </a:r>
            <a:endParaRPr lang="zh-CN" altLang="en-US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025390" y="227330"/>
            <a:ext cx="6630670" cy="19380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p>
            <a:pPr algn="l"/>
            <a:r>
              <a:rPr lang="zh-CN" altLang="en-US" sz="2400" b="1">
                <a:solidFill>
                  <a:srgbClr val="0070C0"/>
                </a:solidFill>
                <a:latin typeface="华文楷体" panose="02010600040101010101" charset="-122"/>
                <a:ea typeface="华文楷体" panose="02010600040101010101" charset="-122"/>
              </a:rPr>
              <a:t>导入性问题链：</a:t>
            </a:r>
            <a:r>
              <a:rPr lang="zh-CN" altLang="en-US" sz="2400" b="1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</a:rPr>
              <a:t>（</a:t>
            </a:r>
            <a:r>
              <a:rPr lang="en-US" altLang="zh-CN" sz="2400" b="1">
                <a:solidFill>
                  <a:schemeClr val="tx1"/>
                </a:solidFill>
                <a:latin typeface="华文楷体" panose="02010600040101010101" charset="-122"/>
                <a:ea typeface="华文楷体" panose="02010600040101010101" charset="-122"/>
              </a:rPr>
              <a:t>D</a:t>
            </a:r>
            <a:r>
              <a:rPr lang="en-US" altLang="zh-CN" sz="2400" b="1">
                <a:solidFill>
                  <a:schemeClr val="tx1"/>
                </a:solidFill>
                <a:latin typeface="Times New Roman" panose="02020603050405020304" charset="0"/>
                <a:ea typeface="华文楷体" panose="02010600040101010101" charset="-122"/>
                <a:cs typeface="Times New Roman" panose="02020603050405020304" charset="0"/>
                <a:sym typeface="+mn-ea"/>
              </a:rPr>
              <a:t>iscuss in groups</a:t>
            </a:r>
            <a:r>
              <a:rPr lang="zh-CN" altLang="en-US" sz="2400" b="1">
                <a:solidFill>
                  <a:schemeClr val="tx1"/>
                </a:solidFill>
                <a:latin typeface="Times New Roman" panose="02020603050405020304" charset="0"/>
                <a:ea typeface="华文楷体" panose="02010600040101010101" charset="-122"/>
                <a:cs typeface="Times New Roman" panose="02020603050405020304" charset="0"/>
                <a:sym typeface="+mn-ea"/>
              </a:rPr>
              <a:t>）</a:t>
            </a:r>
            <a:endParaRPr lang="zh-CN" altLang="en-US" sz="2400" b="1">
              <a:solidFill>
                <a:schemeClr val="tx1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en-US" altLang="zh-CN" sz="2400" b="1">
                <a:latin typeface="Times New Roman" panose="02020603050405020304" charset="0"/>
                <a:ea typeface="华文楷体" panose="02010600040101010101" charset="-122"/>
                <a:cs typeface="Times New Roman" panose="02020603050405020304" charset="0"/>
              </a:rPr>
              <a:t>1. </a:t>
            </a:r>
            <a:r>
              <a:rPr lang="en-US" altLang="zh-CN" sz="2400" b="1">
                <a:solidFill>
                  <a:srgbClr val="C00000"/>
                </a:solidFill>
                <a:latin typeface="Times New Roman" panose="02020603050405020304" charset="0"/>
                <a:ea typeface="华文楷体" panose="02010600040101010101" charset="-122"/>
                <a:cs typeface="Times New Roman" panose="02020603050405020304" charset="0"/>
              </a:rPr>
              <a:t>What</a:t>
            </a:r>
            <a:r>
              <a:rPr lang="en-US" altLang="zh-CN" sz="2400" b="1">
                <a:latin typeface="Times New Roman" panose="02020603050405020304" charset="0"/>
                <a:ea typeface="华文楷体" panose="02010600040101010101" charset="-122"/>
                <a:cs typeface="Times New Roman" panose="02020603050405020304" charset="0"/>
              </a:rPr>
              <a:t>’s a community? Have you join in any community voluntary activities?</a:t>
            </a:r>
            <a:endParaRPr lang="en-US" altLang="zh-CN" sz="2400" b="1">
              <a:latin typeface="Times New Roman" panose="02020603050405020304" charset="0"/>
              <a:ea typeface="华文楷体" panose="02010600040101010101" charset="-122"/>
              <a:cs typeface="Times New Roman" panose="02020603050405020304" charset="0"/>
            </a:endParaRPr>
          </a:p>
          <a:p>
            <a:pPr algn="l"/>
            <a:r>
              <a:rPr lang="en-US" altLang="zh-CN" sz="2400" b="1">
                <a:latin typeface="Times New Roman" panose="02020603050405020304" charset="0"/>
                <a:ea typeface="华文楷体" panose="02010600040101010101" charset="-122"/>
                <a:cs typeface="Times New Roman" panose="02020603050405020304" charset="0"/>
              </a:rPr>
              <a:t>2. </a:t>
            </a:r>
            <a:r>
              <a:rPr lang="en-US" altLang="zh-CN" sz="2400" b="1">
                <a:solidFill>
                  <a:srgbClr val="C00000"/>
                </a:solidFill>
                <a:latin typeface="Times New Roman" panose="02020603050405020304" charset="0"/>
                <a:ea typeface="华文楷体" panose="02010600040101010101" charset="-122"/>
                <a:cs typeface="Times New Roman" panose="02020603050405020304" charset="0"/>
              </a:rPr>
              <a:t>What </a:t>
            </a:r>
            <a:r>
              <a:rPr lang="en-US" altLang="zh-CN" sz="2400" b="1">
                <a:latin typeface="Times New Roman" panose="02020603050405020304" charset="0"/>
                <a:ea typeface="华文楷体" panose="02010600040101010101" charset="-122"/>
                <a:cs typeface="Times New Roman" panose="02020603050405020304" charset="0"/>
              </a:rPr>
              <a:t>kinds of voluntary activities are fit to be carried out in the community? </a:t>
            </a:r>
            <a:endParaRPr lang="en-US" altLang="zh-CN" sz="2400" b="1">
              <a:latin typeface="Times New Roman" panose="02020603050405020304" charset="0"/>
              <a:ea typeface="华文楷体" panose="02010600040101010101" charset="-122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025390" y="2339975"/>
            <a:ext cx="6630670" cy="26765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p>
            <a:pPr algn="l">
              <a:buClrTx/>
              <a:buSzTx/>
              <a:buFontTx/>
            </a:pPr>
            <a:r>
              <a:rPr lang="zh-CN" altLang="en-US" sz="2400" b="1">
                <a:latin typeface="华文楷体" panose="02010600040101010101" charset="-122"/>
                <a:ea typeface="华文楷体" panose="02010600040101010101" charset="-122"/>
              </a:rPr>
              <a:t> </a:t>
            </a:r>
            <a:r>
              <a:rPr lang="zh-CN" altLang="en-US" sz="2400" b="1">
                <a:solidFill>
                  <a:schemeClr val="accent1"/>
                </a:solidFill>
                <a:latin typeface="华文楷体" panose="02010600040101010101" charset="-122"/>
                <a:ea typeface="华文楷体" panose="02010600040101010101" charset="-122"/>
              </a:rPr>
              <a:t>探究性</a:t>
            </a:r>
            <a:r>
              <a:rPr lang="en-US" altLang="zh-CN" sz="2400" b="1">
                <a:solidFill>
                  <a:schemeClr val="accent1"/>
                </a:solidFill>
                <a:latin typeface="Times New Roman" panose="02020603050405020304" charset="0"/>
                <a:ea typeface="华文楷体" panose="02010600040101010101" charset="-122"/>
                <a:cs typeface="Times New Roman" panose="02020603050405020304" charset="0"/>
              </a:rPr>
              <a:t>问题链&amp;</a:t>
            </a:r>
            <a:r>
              <a:rPr lang="zh-CN" altLang="en-US" sz="2400" b="1">
                <a:solidFill>
                  <a:schemeClr val="accent1"/>
                </a:solidFill>
                <a:latin typeface="Times New Roman" panose="02020603050405020304" charset="0"/>
                <a:ea typeface="华文楷体" panose="02010600040101010101" charset="-122"/>
                <a:cs typeface="Times New Roman" panose="02020603050405020304" charset="0"/>
              </a:rPr>
              <a:t>递进式问题连</a:t>
            </a:r>
            <a:r>
              <a:rPr lang="en-US" altLang="zh-CN" sz="2400" b="1">
                <a:solidFill>
                  <a:schemeClr val="accent1"/>
                </a:solidFill>
                <a:latin typeface="Times New Roman" panose="02020603050405020304" charset="0"/>
                <a:ea typeface="华文楷体" panose="02010600040101010101" charset="-122"/>
                <a:cs typeface="Times New Roman" panose="02020603050405020304" charset="0"/>
              </a:rPr>
              <a:t>：</a:t>
            </a:r>
            <a:endParaRPr lang="en-US" altLang="zh-CN" sz="2400" b="1">
              <a:solidFill>
                <a:schemeClr val="accent1"/>
              </a:solidFill>
              <a:latin typeface="Times New Roman" panose="02020603050405020304" charset="0"/>
              <a:ea typeface="华文楷体" panose="02010600040101010101" charset="-122"/>
              <a:cs typeface="Times New Roman" panose="02020603050405020304" charset="0"/>
            </a:endParaRPr>
          </a:p>
          <a:p>
            <a:pPr algn="l">
              <a:buClrTx/>
              <a:buSzTx/>
              <a:buFontTx/>
            </a:pPr>
            <a:r>
              <a:rPr lang="en-US" altLang="zh-CN" sz="2400" b="1">
                <a:latin typeface="Times New Roman" panose="02020603050405020304" charset="0"/>
                <a:ea typeface="华文楷体" panose="02010600040101010101" charset="-122"/>
                <a:cs typeface="Times New Roman" panose="02020603050405020304" charset="0"/>
              </a:rPr>
              <a:t>3. </a:t>
            </a:r>
            <a:r>
              <a:rPr lang="en-US" altLang="zh-CN" sz="2400" b="1">
                <a:solidFill>
                  <a:srgbClr val="C00000"/>
                </a:solidFill>
                <a:latin typeface="Times New Roman" panose="02020603050405020304" charset="0"/>
                <a:ea typeface="华文楷体" panose="02010600040101010101" charset="-122"/>
                <a:cs typeface="Times New Roman" panose="02020603050405020304" charset="0"/>
              </a:rPr>
              <a:t>How</a:t>
            </a:r>
            <a:r>
              <a:rPr lang="en-US" altLang="zh-CN" sz="2400" b="1">
                <a:latin typeface="Times New Roman" panose="02020603050405020304" charset="0"/>
                <a:ea typeface="华文楷体" panose="02010600040101010101" charset="-122"/>
                <a:cs typeface="Times New Roman" panose="02020603050405020304" charset="0"/>
              </a:rPr>
              <a:t> is the voluntary activity/project carried out in the community?</a:t>
            </a:r>
            <a:r>
              <a:rPr lang="en-US" altLang="zh-CN" sz="2400" b="1">
                <a:solidFill>
                  <a:srgbClr val="0070C0"/>
                </a:solidFill>
                <a:latin typeface="Times New Roman" panose="02020603050405020304" charset="0"/>
                <a:ea typeface="华文楷体" panose="02010600040101010101" charset="-122"/>
                <a:cs typeface="Times New Roman" panose="02020603050405020304" charset="0"/>
              </a:rPr>
              <a:t> 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charset="0"/>
                <a:ea typeface="华文楷体" panose="02010600040101010101" charset="-122"/>
                <a:cs typeface="Times New Roman" panose="02020603050405020304" charset="0"/>
              </a:rPr>
              <a:t>(its theme, volunteer service recipient, volunteer assignments ...) (Brief-introduction）</a:t>
            </a:r>
            <a:endParaRPr lang="en-US" altLang="zh-CN" sz="2400" b="1">
              <a:solidFill>
                <a:srgbClr val="FF0000"/>
              </a:solidFill>
              <a:latin typeface="Times New Roman" panose="02020603050405020304" charset="0"/>
              <a:ea typeface="华文楷体" panose="02010600040101010101" charset="-122"/>
              <a:cs typeface="Times New Roman" panose="02020603050405020304" charset="0"/>
            </a:endParaRPr>
          </a:p>
          <a:p>
            <a:pPr algn="l">
              <a:buClrTx/>
              <a:buSzTx/>
              <a:buFontTx/>
            </a:pPr>
            <a:r>
              <a:rPr lang="en-US" altLang="zh-CN" sz="2400" b="1">
                <a:latin typeface="Times New Roman" panose="02020603050405020304" charset="0"/>
                <a:ea typeface="华文楷体" panose="02010600040101010101" charset="-122"/>
                <a:cs typeface="Times New Roman" panose="02020603050405020304" charset="0"/>
              </a:rPr>
              <a:t>5. </a:t>
            </a:r>
            <a:r>
              <a:rPr lang="en-US" altLang="zh-CN" sz="2400" b="1">
                <a:solidFill>
                  <a:srgbClr val="C00000"/>
                </a:solidFill>
                <a:latin typeface="Times New Roman" panose="02020603050405020304" charset="0"/>
                <a:ea typeface="华文楷体" panose="02010600040101010101" charset="-122"/>
                <a:cs typeface="Times New Roman" panose="02020603050405020304" charset="0"/>
              </a:rPr>
              <a:t>Why</a:t>
            </a:r>
            <a:r>
              <a:rPr lang="en-US" altLang="zh-CN" sz="2400" b="1">
                <a:latin typeface="Times New Roman" panose="02020603050405020304" charset="0"/>
                <a:ea typeface="华文楷体" panose="02010600040101010101" charset="-122"/>
                <a:cs typeface="Times New Roman" panose="02020603050405020304" charset="0"/>
              </a:rPr>
              <a:t> do you recommend the activity? (meanings)</a:t>
            </a:r>
            <a:endParaRPr lang="en-US" altLang="zh-CN" sz="2400" b="1">
              <a:latin typeface="Times New Roman" panose="02020603050405020304" charset="0"/>
              <a:ea typeface="华文楷体" panose="02010600040101010101" charset="-122"/>
              <a:cs typeface="Times New Roman" panose="020206030504050203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25390" y="5139055"/>
            <a:ext cx="6631305" cy="13239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noAutofit/>
          </a:bodyPr>
          <a:p>
            <a:pPr algn="l"/>
            <a:r>
              <a:rPr lang="zh-CN" altLang="en-US" sz="2400" b="1">
                <a:solidFill>
                  <a:schemeClr val="accent1"/>
                </a:solidFill>
                <a:latin typeface="华文楷体" panose="02010600040101010101" charset="-122"/>
                <a:ea typeface="华文楷体" panose="02010600040101010101" charset="-122"/>
              </a:rPr>
              <a:t>总结式问题链:</a:t>
            </a:r>
            <a:endParaRPr lang="zh-CN" altLang="en-US" sz="2400" b="1">
              <a:solidFill>
                <a:schemeClr val="accent1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algn="l"/>
            <a:r>
              <a:rPr lang="en-US" altLang="zh-CN" sz="2400" b="1">
                <a:latin typeface="Times New Roman" panose="02020603050405020304" charset="0"/>
                <a:ea typeface="华文楷体" panose="02010600040101010101" charset="-122"/>
                <a:cs typeface="Times New Roman" panose="02020603050405020304" charset="0"/>
              </a:rPr>
              <a:t>6. </a:t>
            </a:r>
            <a:r>
              <a:rPr lang="en-US" altLang="zh-CN" sz="2400" b="1">
                <a:solidFill>
                  <a:srgbClr val="C00000"/>
                </a:solidFill>
                <a:latin typeface="Times New Roman" panose="02020603050405020304" charset="0"/>
                <a:ea typeface="华文楷体" panose="02010600040101010101" charset="-122"/>
                <a:cs typeface="Times New Roman" panose="02020603050405020304" charset="0"/>
              </a:rPr>
              <a:t>What</a:t>
            </a:r>
            <a:r>
              <a:rPr lang="en-US" altLang="zh-CN" sz="2400" b="1">
                <a:latin typeface="Times New Roman" panose="02020603050405020304" charset="0"/>
                <a:ea typeface="华文楷体" panose="02010600040101010101" charset="-122"/>
                <a:cs typeface="Times New Roman" panose="02020603050405020304" charset="0"/>
              </a:rPr>
              <a:t> difference will the community voluntary activities make to us?</a:t>
            </a:r>
            <a:endParaRPr lang="en-US" altLang="zh-CN" sz="2400" b="1">
              <a:latin typeface="Times New Roman" panose="02020603050405020304" charset="0"/>
              <a:ea typeface="华文楷体" panose="02010600040101010101" charset="-122"/>
              <a:cs typeface="Times New Roman" panose="02020603050405020304" charset="0"/>
            </a:endParaRPr>
          </a:p>
          <a:p>
            <a:pPr algn="l"/>
            <a:endParaRPr lang="en-US" altLang="zh-CN" sz="2400" b="1">
              <a:latin typeface="Times New Roman" panose="02020603050405020304" charset="0"/>
              <a:ea typeface="华文楷体" panose="02010600040101010101" charset="-122"/>
              <a:cs typeface="Times New Roman" panose="02020603050405020304" charset="0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432435" y="504825"/>
            <a:ext cx="4137660" cy="7772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p>
            <a:pPr algn="l"/>
            <a:r>
              <a:rPr lang="zh-CN" altLang="en-US" sz="2400" b="1">
                <a:solidFill>
                  <a:srgbClr val="C00000"/>
                </a:solidFill>
                <a:uFillTx/>
                <a:latin typeface="微软雅黑" panose="020B0503020204020204" charset="-122"/>
                <a:ea typeface="微软雅黑" panose="020B0503020204020204" charset="-122"/>
                <a:sym typeface="+mn-ea"/>
              </a:rPr>
              <a:t>Ⅳ</a:t>
            </a:r>
            <a:r>
              <a:rPr lang="zh-CN" altLang="en-US" sz="2400" b="1">
                <a:solidFill>
                  <a:srgbClr val="C00000"/>
                </a:solidFill>
                <a:uFillTx/>
                <a:latin typeface="Arial" panose="020B0604020202020204" pitchFamily="34" charset="0"/>
                <a:ea typeface="仿宋" panose="02010609060101010101" charset="-122"/>
                <a:sym typeface="+mn-ea"/>
              </a:rPr>
              <a:t>.</a:t>
            </a:r>
            <a:r>
              <a:rPr lang="en-US" altLang="zh-CN" sz="2400" b="1">
                <a:solidFill>
                  <a:srgbClr val="C00000"/>
                </a:solidFill>
                <a:uFillTx/>
                <a:latin typeface="Arial" panose="020B0604020202020204" pitchFamily="34" charset="0"/>
                <a:ea typeface="仿宋" panose="02010609060101010101" charset="-122"/>
                <a:sym typeface="+mn-ea"/>
              </a:rPr>
              <a:t> </a:t>
            </a:r>
            <a:r>
              <a:rPr lang="zh-CN" altLang="en-US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案例链接新高考、新教材</a:t>
            </a:r>
            <a:endParaRPr lang="zh-CN" altLang="en-US" sz="24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/>
            <a:r>
              <a:rPr lang="en-US" altLang="zh-CN" sz="2000" b="1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</a:t>
            </a:r>
            <a:r>
              <a:rPr lang="zh-CN" altLang="en-US" sz="2000" b="1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（情境化问题链审思）</a:t>
            </a:r>
            <a:endParaRPr lang="zh-CN" altLang="en-US" sz="24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algn="l"/>
            <a:endParaRPr lang="zh-CN" altLang="en-US" sz="24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/>
            <a:endParaRPr lang="zh-CN" altLang="en-US" sz="24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299845" y="207645"/>
            <a:ext cx="5403215" cy="4470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noAutofit/>
          </a:bodyPr>
          <a:p>
            <a:pPr indent="0" algn="l" fontAlgn="auto">
              <a:lnSpc>
                <a:spcPts val="3060"/>
              </a:lnSpc>
            </a:pPr>
            <a:r>
              <a:rPr lang="en-US" altLang="zh-CN" sz="2800" b="1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C</a:t>
            </a:r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ontribute to Our</a:t>
            </a:r>
            <a:r>
              <a:rPr lang="en-US" altLang="zh-CN" sz="2800" b="1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 </a:t>
            </a:r>
            <a:r>
              <a:rPr lang="zh-CN" altLang="en-US" sz="2800" b="1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Community</a:t>
            </a:r>
            <a:endParaRPr lang="zh-CN" altLang="en-US" sz="2800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endParaRPr lang="zh-CN" altLang="en-US" sz="28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6" name="左中括号 5"/>
          <p:cNvSpPr/>
          <p:nvPr/>
        </p:nvSpPr>
        <p:spPr>
          <a:xfrm rot="5400000">
            <a:off x="6048375" y="-3124200"/>
            <a:ext cx="300355" cy="8228330"/>
          </a:xfrm>
          <a:prstGeom prst="leftBracket">
            <a:avLst/>
          </a:prstGeom>
          <a:ln w="31750"/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676910" y="1209040"/>
            <a:ext cx="3892550" cy="398780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p>
            <a:pPr algn="l"/>
            <a:r>
              <a:rPr lang="en-US" altLang="zh-CN" sz="2000" b="1">
                <a:latin typeface="Arial" panose="020B0604020202020204" pitchFamily="34" charset="0"/>
                <a:ea typeface="微软雅黑" panose="020B0503020204020204" charset="-122"/>
              </a:rPr>
              <a:t>Para1. </a:t>
            </a:r>
            <a:r>
              <a:rPr lang="zh-CN" altLang="en-US" sz="2000" b="1">
                <a:latin typeface="Arial" panose="020B0604020202020204" pitchFamily="34" charset="0"/>
                <a:ea typeface="微软雅黑" panose="020B0503020204020204" charset="-122"/>
              </a:rPr>
              <a:t>推荐一项志愿者活动</a:t>
            </a:r>
            <a:endParaRPr lang="zh-CN" altLang="en-US" sz="20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cxnSp>
        <p:nvCxnSpPr>
          <p:cNvPr id="8" name="直接连接符 7"/>
          <p:cNvCxnSpPr>
            <a:stCxn id="6" idx="1"/>
          </p:cNvCxnSpPr>
          <p:nvPr/>
        </p:nvCxnSpPr>
        <p:spPr>
          <a:xfrm>
            <a:off x="6198870" y="840105"/>
            <a:ext cx="7620" cy="368935"/>
          </a:xfrm>
          <a:prstGeom prst="line">
            <a:avLst/>
          </a:prstGeom>
          <a:ln w="25400"/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4780915" y="1209040"/>
            <a:ext cx="3935730" cy="398780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p>
            <a:pPr algn="l">
              <a:buClrTx/>
              <a:buSzTx/>
              <a:buFontTx/>
            </a:pPr>
            <a:r>
              <a:rPr lang="en-US" altLang="zh-CN" sz="2000" b="1">
                <a:latin typeface="Arial" panose="020B0604020202020204" pitchFamily="34" charset="0"/>
                <a:ea typeface="微软雅黑" panose="020B0503020204020204" charset="-122"/>
              </a:rPr>
              <a:t>Para2. 介绍活动及说明推荐理由</a:t>
            </a:r>
            <a:endParaRPr lang="en-US" altLang="zh-CN" sz="20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928100" y="1184275"/>
            <a:ext cx="2748915" cy="398780"/>
          </a:xfrm>
          <a:prstGeom prst="rect">
            <a:avLst/>
          </a:prstGeom>
          <a:solidFill>
            <a:schemeClr val="accent5"/>
          </a:solidFill>
        </p:spPr>
        <p:txBody>
          <a:bodyPr wrap="square">
            <a:spAutoFit/>
          </a:bodyPr>
          <a:p>
            <a:pPr algn="l"/>
            <a:r>
              <a:rPr lang="en-US" altLang="zh-CN" sz="2000" b="1">
                <a:latin typeface="Arial" panose="020B0604020202020204" pitchFamily="34" charset="0"/>
                <a:ea typeface="微软雅黑" panose="020B0503020204020204" charset="-122"/>
              </a:rPr>
              <a:t>Para3. </a:t>
            </a:r>
            <a:r>
              <a:rPr lang="zh-CN" altLang="en-US" sz="2000" b="1">
                <a:latin typeface="Arial" panose="020B0604020202020204" pitchFamily="34" charset="0"/>
                <a:ea typeface="微软雅黑" panose="020B0503020204020204" charset="-122"/>
              </a:rPr>
              <a:t>呼吁积极参与</a:t>
            </a:r>
            <a:r>
              <a:rPr lang="en-US" altLang="zh-CN" sz="2000" b="1">
                <a:latin typeface="Arial" panose="020B0604020202020204" pitchFamily="34" charset="0"/>
                <a:ea typeface="微软雅黑" panose="020B0503020204020204" charset="-122"/>
              </a:rPr>
              <a:t> </a:t>
            </a:r>
            <a:endParaRPr lang="en-US" altLang="zh-CN" sz="20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41300" y="1837690"/>
            <a:ext cx="4211955" cy="48875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p>
            <a:pPr indent="0" algn="l" fontAlgn="auto">
              <a:lnSpc>
                <a:spcPts val="3400"/>
              </a:lnSpc>
            </a:pPr>
            <a:r>
              <a:rPr lang="en-US" altLang="zh-CN" sz="2000" b="1">
                <a:latin typeface="Arial" panose="020B0604020202020204" pitchFamily="34" charset="0"/>
                <a:ea typeface="微软雅黑" panose="020B0503020204020204" charset="-122"/>
              </a:rPr>
              <a:t>1.Community Sports Meeting;</a:t>
            </a:r>
            <a:endParaRPr lang="en-US" altLang="zh-CN" sz="2000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indent="0" algn="l" fontAlgn="auto">
              <a:lnSpc>
                <a:spcPts val="3400"/>
              </a:lnSpc>
            </a:pPr>
            <a:r>
              <a:rPr lang="en-US" altLang="zh-CN" sz="2000" b="1">
                <a:latin typeface="Arial" panose="020B0604020202020204" pitchFamily="34" charset="0"/>
                <a:ea typeface="微软雅黑" panose="020B0503020204020204" charset="-122"/>
              </a:rPr>
              <a:t>2.Community Film Night</a:t>
            </a:r>
            <a:r>
              <a:rPr lang="zh-CN" altLang="en-US" sz="2000" b="1">
                <a:latin typeface="Arial" panose="020B0604020202020204" pitchFamily="34" charset="0"/>
                <a:ea typeface="微软雅黑" panose="020B0503020204020204" charset="-122"/>
              </a:rPr>
              <a:t>；</a:t>
            </a:r>
            <a:endParaRPr lang="zh-CN" altLang="en-US" sz="2000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indent="0" algn="l" fontAlgn="auto">
              <a:lnSpc>
                <a:spcPts val="3400"/>
              </a:lnSpc>
            </a:pPr>
            <a:r>
              <a:rPr lang="en-US" altLang="zh-CN" sz="2000" b="1">
                <a:latin typeface="Arial" panose="020B0604020202020204" pitchFamily="34" charset="0"/>
                <a:ea typeface="微软雅黑" panose="020B0503020204020204" charset="-122"/>
              </a:rPr>
              <a:t>3.Community Reading Party</a:t>
            </a:r>
            <a:r>
              <a:rPr lang="zh-CN" altLang="en-US" sz="2000" b="1">
                <a:latin typeface="Arial" panose="020B0604020202020204" pitchFamily="34" charset="0"/>
                <a:ea typeface="微软雅黑" panose="020B0503020204020204" charset="-122"/>
              </a:rPr>
              <a:t>；</a:t>
            </a:r>
            <a:endParaRPr lang="zh-CN" altLang="en-US" sz="2000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indent="0" algn="l" fontAlgn="auto">
              <a:lnSpc>
                <a:spcPts val="3400"/>
              </a:lnSpc>
            </a:pPr>
            <a:r>
              <a:rPr lang="en-US" altLang="zh-CN" sz="2000" b="1">
                <a:latin typeface="Arial" panose="020B0604020202020204" pitchFamily="34" charset="0"/>
                <a:ea typeface="微软雅黑" panose="020B0503020204020204" charset="-122"/>
              </a:rPr>
              <a:t>4.Community Music Concert</a:t>
            </a:r>
            <a:r>
              <a:rPr lang="zh-CN" altLang="en-US" sz="2000" b="1">
                <a:latin typeface="Arial" panose="020B0604020202020204" pitchFamily="34" charset="0"/>
                <a:ea typeface="微软雅黑" panose="020B0503020204020204" charset="-122"/>
              </a:rPr>
              <a:t>；</a:t>
            </a:r>
            <a:endParaRPr lang="zh-CN" altLang="en-US" sz="2000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indent="0" algn="l" fontAlgn="auto">
              <a:lnSpc>
                <a:spcPts val="3400"/>
              </a:lnSpc>
            </a:pPr>
            <a:r>
              <a:rPr lang="en-US" altLang="zh-CN" sz="2000" b="1">
                <a:latin typeface="Arial" panose="020B0604020202020204" pitchFamily="34" charset="0"/>
                <a:ea typeface="微软雅黑" panose="020B0503020204020204" charset="-122"/>
              </a:rPr>
              <a:t>5.Community environmental Movement</a:t>
            </a:r>
            <a:r>
              <a:rPr lang="zh-CN" altLang="en-US" sz="2000" b="1">
                <a:latin typeface="Arial" panose="020B0604020202020204" pitchFamily="34" charset="0"/>
                <a:ea typeface="微软雅黑" panose="020B0503020204020204" charset="-122"/>
              </a:rPr>
              <a:t>；</a:t>
            </a:r>
            <a:endParaRPr lang="zh-CN" altLang="en-US" sz="2000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indent="0" algn="l" fontAlgn="auto">
              <a:lnSpc>
                <a:spcPts val="3400"/>
              </a:lnSpc>
            </a:pPr>
            <a:r>
              <a:rPr lang="en-US" altLang="zh-CN" sz="2000" b="1">
                <a:latin typeface="Arial" panose="020B0604020202020204" pitchFamily="34" charset="0"/>
                <a:ea typeface="微软雅黑" panose="020B0503020204020204" charset="-122"/>
              </a:rPr>
              <a:t>6.Waste Drop-off Day</a:t>
            </a:r>
            <a:r>
              <a:rPr lang="zh-CN" altLang="en-US" sz="2000" b="1">
                <a:latin typeface="Arial" panose="020B0604020202020204" pitchFamily="34" charset="0"/>
                <a:ea typeface="微软雅黑" panose="020B0503020204020204" charset="-122"/>
              </a:rPr>
              <a:t>；</a:t>
            </a:r>
            <a:endParaRPr lang="zh-CN" altLang="en-US" sz="2000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indent="0" algn="l" fontAlgn="auto">
              <a:lnSpc>
                <a:spcPts val="3400"/>
              </a:lnSpc>
            </a:pPr>
            <a:r>
              <a:rPr lang="en-US" altLang="zh-CN" sz="2000" b="1">
                <a:latin typeface="Arial" panose="020B0604020202020204" pitchFamily="34" charset="0"/>
                <a:ea typeface="微软雅黑" panose="020B0503020204020204" charset="-122"/>
              </a:rPr>
              <a:t>7. Community Planting Event</a:t>
            </a:r>
            <a:r>
              <a:rPr lang="zh-CN" altLang="en-US" sz="2000" b="1">
                <a:latin typeface="Arial" panose="020B0604020202020204" pitchFamily="34" charset="0"/>
                <a:ea typeface="微软雅黑" panose="020B0503020204020204" charset="-122"/>
              </a:rPr>
              <a:t>；</a:t>
            </a:r>
            <a:endParaRPr lang="zh-CN" altLang="en-US" sz="2000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indent="0" algn="l" fontAlgn="auto">
              <a:lnSpc>
                <a:spcPts val="3400"/>
              </a:lnSpc>
            </a:pPr>
            <a:r>
              <a:rPr lang="en-US" altLang="zh-CN" sz="2000" b="1">
                <a:latin typeface="Arial" panose="020B0604020202020204" pitchFamily="34" charset="0"/>
                <a:ea typeface="微软雅黑" panose="020B0503020204020204" charset="-122"/>
              </a:rPr>
              <a:t>8. Clean Your Plate Campaign/</a:t>
            </a:r>
            <a:endParaRPr lang="en-US" altLang="zh-CN" sz="2000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indent="0" algn="l" fontAlgn="auto">
              <a:lnSpc>
                <a:spcPts val="3400"/>
              </a:lnSpc>
            </a:pPr>
            <a:r>
              <a:rPr lang="en-US" altLang="zh-CN" sz="2000" b="1">
                <a:latin typeface="Arial" panose="020B0604020202020204" pitchFamily="34" charset="0"/>
                <a:ea typeface="微软雅黑" panose="020B0503020204020204" charset="-122"/>
              </a:rPr>
              <a:t>    Empty Plate Campaign;</a:t>
            </a:r>
            <a:endParaRPr lang="en-US" altLang="zh-CN" sz="2000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indent="0" algn="l" fontAlgn="auto">
              <a:lnSpc>
                <a:spcPts val="3400"/>
              </a:lnSpc>
            </a:pPr>
            <a:r>
              <a:rPr lang="en-US" altLang="zh-CN" sz="2000" b="1">
                <a:latin typeface="Arial" panose="020B0604020202020204" pitchFamily="34" charset="0"/>
                <a:ea typeface="微软雅黑" panose="020B0503020204020204" charset="-122"/>
              </a:rPr>
              <a:t>... </a:t>
            </a:r>
            <a:endParaRPr lang="en-US" altLang="zh-CN" sz="20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618990" y="1676400"/>
            <a:ext cx="4355465" cy="9220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p>
            <a:pPr algn="l"/>
            <a:r>
              <a:rPr lang="en-US" altLang="zh-CN" b="1">
                <a:latin typeface="Arial" panose="020B0604020202020204" pitchFamily="34" charset="0"/>
                <a:ea typeface="微软雅黑" panose="020B0503020204020204" charset="-122"/>
              </a:rPr>
              <a:t>1. </a:t>
            </a:r>
            <a:r>
              <a:rPr lang="zh-CN" altLang="en-US" b="1">
                <a:latin typeface="Arial" panose="020B0604020202020204" pitchFamily="34" charset="0"/>
                <a:ea typeface="微软雅黑" panose="020B0503020204020204" charset="-122"/>
              </a:rPr>
              <a:t>（准备工作）</a:t>
            </a:r>
            <a:r>
              <a:rPr lang="en-US" altLang="zh-CN" b="1">
                <a:latin typeface="Arial" panose="020B0604020202020204" pitchFamily="34" charset="0"/>
                <a:ea typeface="微软雅黑" panose="020B0503020204020204" charset="-122"/>
              </a:rPr>
              <a:t>Equipped/ Armed with...(</a:t>
            </a:r>
            <a:r>
              <a:rPr lang="zh-CN" altLang="en-US" b="1">
                <a:latin typeface="Arial" panose="020B0604020202020204" pitchFamily="34" charset="0"/>
                <a:ea typeface="微软雅黑" panose="020B0503020204020204" charset="-122"/>
              </a:rPr>
              <a:t>工具</a:t>
            </a:r>
            <a:r>
              <a:rPr lang="en-US" altLang="zh-CN" b="1">
                <a:latin typeface="Arial" panose="020B0604020202020204" pitchFamily="34" charset="0"/>
                <a:ea typeface="微软雅黑" panose="020B0503020204020204" charset="-122"/>
              </a:rPr>
              <a:t>), and a determined mind/ spirit, we get down to doing...</a:t>
            </a:r>
            <a:endParaRPr lang="en-US" altLang="zh-CN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618990" y="2778760"/>
            <a:ext cx="4355465" cy="20300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2225">
            <a:noFill/>
          </a:ln>
        </p:spPr>
        <p:txBody>
          <a:bodyPr wrap="square">
            <a:spAutoFit/>
          </a:bodyPr>
          <a:p>
            <a:pPr algn="l"/>
            <a:r>
              <a:rPr lang="en-US" altLang="zh-CN" b="1">
                <a:latin typeface="Arial" panose="020B0604020202020204" pitchFamily="34" charset="0"/>
                <a:ea typeface="微软雅黑" panose="020B0503020204020204" charset="-122"/>
              </a:rPr>
              <a:t>2. </a:t>
            </a:r>
            <a:r>
              <a:rPr lang="zh-CN" altLang="en-US" b="1">
                <a:latin typeface="Arial" panose="020B0604020202020204" pitchFamily="34" charset="0"/>
                <a:ea typeface="微软雅黑" panose="020B0503020204020204" charset="-122"/>
              </a:rPr>
              <a:t>（活动介绍）</a:t>
            </a:r>
            <a:r>
              <a:rPr lang="zh-CN" altLang="en-US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○</a:t>
            </a:r>
            <a:r>
              <a:rPr lang="en-US" altLang="zh-CN" b="1">
                <a:latin typeface="Arial" panose="020B0604020202020204" pitchFamily="34" charset="0"/>
                <a:ea typeface="微软雅黑" panose="020B0503020204020204" charset="-122"/>
              </a:rPr>
              <a:t>The campaign involves varieties of activities, including ..., ..., and ...</a:t>
            </a:r>
            <a:endParaRPr lang="en-US" altLang="zh-CN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○</a:t>
            </a:r>
            <a:r>
              <a:rPr lang="en-US" altLang="zh-CN" b="1">
                <a:latin typeface="Arial" panose="020B0604020202020204" pitchFamily="34" charset="0"/>
                <a:ea typeface="微软雅黑" panose="020B0503020204020204" charset="-122"/>
              </a:rPr>
              <a:t>The activity features many a performances, such as...</a:t>
            </a:r>
            <a:endParaRPr lang="en-US" altLang="zh-CN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zh-CN" altLang="en-US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○</a:t>
            </a:r>
            <a:r>
              <a:rPr lang="en-US" altLang="zh-CN" b="1">
                <a:latin typeface="Arial" panose="020B0604020202020204" pitchFamily="34" charset="0"/>
                <a:ea typeface="微软雅黑" panose="020B0503020204020204" charset="-122"/>
              </a:rPr>
              <a:t>We participate in/ engage in various activities, like...</a:t>
            </a:r>
            <a:endParaRPr lang="en-US" altLang="zh-CN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618990" y="4989195"/>
            <a:ext cx="4416425" cy="14763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p>
            <a:pPr algn="l"/>
            <a:r>
              <a:rPr lang="en-US" altLang="zh-CN" b="1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3. (</a:t>
            </a:r>
            <a:r>
              <a:rPr lang="en-US" altLang="zh-CN" b="1">
                <a:latin typeface="Arial" panose="020B0604020202020204" pitchFamily="34" charset="0"/>
                <a:ea typeface="微软雅黑" panose="020B0503020204020204" charset="-122"/>
              </a:rPr>
              <a:t>推荐理由）</a:t>
            </a:r>
            <a:r>
              <a:rPr lang="en-US" altLang="zh-CN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○</a:t>
            </a:r>
            <a:r>
              <a:rPr lang="en-US" altLang="zh-CN" b="1">
                <a:latin typeface="Arial" panose="020B0604020202020204" pitchFamily="34" charset="0"/>
                <a:ea typeface="微软雅黑" panose="020B0503020204020204" charset="-122"/>
              </a:rPr>
              <a:t>The activity highlights/ enriches/...</a:t>
            </a:r>
            <a:endParaRPr lang="en-US" altLang="zh-CN" b="1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/>
            <a:r>
              <a:rPr lang="en-US" altLang="zh-CN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○</a:t>
            </a:r>
            <a:r>
              <a:rPr lang="en-US" altLang="zh-CN" b="1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 The event not only entertains but also strenthens ...</a:t>
            </a:r>
            <a:endParaRPr lang="en-US" altLang="zh-CN" b="1"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  <a:p>
            <a:pPr algn="l"/>
            <a:r>
              <a:rPr lang="en-US" altLang="zh-CN" b="1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○</a:t>
            </a:r>
            <a:r>
              <a:rPr lang="en-US" altLang="zh-CN" b="1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For one thing...; for another thing...</a:t>
            </a:r>
            <a:endParaRPr lang="en-US" altLang="zh-CN" b="1"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140190" y="1676400"/>
            <a:ext cx="2853690" cy="17532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p>
            <a:pPr algn="l"/>
            <a:r>
              <a:rPr lang="en-US" altLang="zh-CN" sz="1800" b="1">
                <a:latin typeface="Arial" panose="020B0604020202020204" pitchFamily="34" charset="0"/>
                <a:ea typeface="微软雅黑" panose="020B0503020204020204" charset="-122"/>
              </a:rPr>
              <a:t>1.The rose’s in her hand, the flavor in mine. The voluntary activities not only help others, but develop our confidence and responsibility.</a:t>
            </a:r>
            <a:endParaRPr lang="en-US" altLang="zh-CN" sz="1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115175" y="64135"/>
            <a:ext cx="4934585" cy="7080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noAutofit/>
          </a:bodyPr>
          <a:p>
            <a:pPr algn="l"/>
            <a:r>
              <a:rPr lang="en-US" altLang="zh-CN" sz="1800" b="1">
                <a:latin typeface="Arial" panose="020B0604020202020204" pitchFamily="34" charset="0"/>
                <a:ea typeface="微软雅黑" panose="020B0503020204020204" charset="-122"/>
              </a:rPr>
              <a:t>A community is a place where people live in homes that are located near one another.</a:t>
            </a:r>
            <a:endParaRPr lang="en-US" altLang="zh-CN" sz="1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cxnSp>
        <p:nvCxnSpPr>
          <p:cNvPr id="5" name="直接箭头连接符 4"/>
          <p:cNvCxnSpPr>
            <a:endCxn id="4" idx="1"/>
          </p:cNvCxnSpPr>
          <p:nvPr/>
        </p:nvCxnSpPr>
        <p:spPr>
          <a:xfrm>
            <a:off x="6703060" y="405130"/>
            <a:ext cx="412115" cy="13335"/>
          </a:xfrm>
          <a:prstGeom prst="straightConnector1">
            <a:avLst/>
          </a:prstGeom>
          <a:ln w="28575" cmpd="sng">
            <a:solidFill>
              <a:srgbClr val="C00000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9077960" y="3567430"/>
            <a:ext cx="2915920" cy="230695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p>
            <a:pPr algn="l"/>
            <a:r>
              <a:rPr lang="en-US" altLang="zh-CN" sz="1800" b="1">
                <a:latin typeface="Arial" panose="020B0604020202020204" pitchFamily="34" charset="0"/>
                <a:ea typeface="微软雅黑" panose="020B0503020204020204" charset="-122"/>
              </a:rPr>
              <a:t>2. Participating in the community voluntary activities contributes to our address pressing social issues, promoting positive change and creating a sense of community.</a:t>
            </a:r>
            <a:endParaRPr lang="en-US" altLang="zh-CN" sz="18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35855" y="827405"/>
            <a:ext cx="2584450" cy="36830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p>
            <a:pPr algn="l"/>
            <a:r>
              <a:rPr lang="en-US" altLang="zh-CN" sz="1800" b="1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What</a:t>
            </a:r>
            <a:r>
              <a:rPr lang="zh-CN" altLang="en-US" sz="1800" b="1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，</a:t>
            </a:r>
            <a:r>
              <a:rPr lang="en-US" altLang="zh-CN" sz="1800" b="1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 How &amp;   Why</a:t>
            </a:r>
            <a:endParaRPr lang="en-US" altLang="zh-CN" sz="1800" b="1">
              <a:solidFill>
                <a:srgbClr val="C00000"/>
              </a:solidFill>
              <a:uFillTx/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12" grpId="0" animBg="1"/>
      <p:bldP spid="7" grpId="0" animBg="1"/>
      <p:bldP spid="14" grpId="0" animBg="1"/>
      <p:bldP spid="9" grpId="0" animBg="1"/>
      <p:bldP spid="15" grpId="0" animBg="1"/>
      <p:bldP spid="17" grpId="0" animBg="1"/>
      <p:bldP spid="18" grpId="0" animBg="1"/>
      <p:bldP spid="10" grpId="0" animBg="1"/>
      <p:bldP spid="2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632460" y="618490"/>
            <a:ext cx="11164570" cy="5367655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800">
                <a:latin typeface="Arial" panose="020B0604020202020204" pitchFamily="34" charset="0"/>
                <a:ea typeface="微软雅黑" panose="020B0503020204020204" charset="-122"/>
              </a:rPr>
              <a:t>                                           </a:t>
            </a:r>
            <a:r>
              <a:rPr lang="en-US" altLang="zh-CN" sz="2400">
                <a:latin typeface="Arial" panose="020B0604020202020204" pitchFamily="34" charset="0"/>
                <a:ea typeface="微软雅黑" panose="020B0503020204020204" charset="-122"/>
              </a:rPr>
              <a:t>    Contribute to Our Community</a:t>
            </a:r>
            <a:endParaRPr lang="en-US" altLang="zh-CN" sz="24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Nowadays, environmental issues are becoming more and more serious day by day. Therefore, </a:t>
            </a:r>
            <a:r>
              <a:rPr lang="en-US" altLang="zh-CN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1__________(deliver)</a:t>
            </a:r>
            <a:r>
              <a:rPr lang="zh-CN" altLang="en-US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 a lecture on environmental protection </a:t>
            </a:r>
            <a:r>
              <a:rPr lang="en-US" altLang="zh-CN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2______(one)</a:t>
            </a:r>
            <a:r>
              <a:rPr lang="zh-CN" altLang="en-US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 a month is necessary and significant in the community.</a:t>
            </a:r>
            <a:endParaRPr lang="zh-CN" altLang="en-US" sz="2400">
              <a:solidFill>
                <a:schemeClr val="tx1"/>
              </a:solidFill>
              <a:uFillTx/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    </a:t>
            </a:r>
            <a:r>
              <a:rPr lang="zh-CN" altLang="en-US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This activity mainly consists of producing, posting and distributing </a:t>
            </a:r>
            <a:r>
              <a:rPr lang="en-US" altLang="zh-CN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3____________(environment)</a:t>
            </a:r>
            <a:r>
              <a:rPr lang="zh-CN" altLang="en-US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 propaganda posters, giving public lectures on </a:t>
            </a:r>
            <a:r>
              <a:rPr lang="en-US" altLang="zh-CN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4______</a:t>
            </a:r>
            <a:r>
              <a:rPr lang="zh-CN" altLang="en-US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 to build up a health</a:t>
            </a:r>
            <a:r>
              <a:rPr lang="en-US" altLang="zh-CN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y</a:t>
            </a:r>
            <a:r>
              <a:rPr lang="zh-CN" altLang="en-US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 and eco-friendly community. More </a:t>
            </a:r>
            <a:r>
              <a:rPr lang="en-US" altLang="zh-CN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5__________(importance)</a:t>
            </a:r>
            <a:r>
              <a:rPr lang="zh-CN" altLang="en-US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, we guide the residents to sort out waste, save water and </a:t>
            </a:r>
            <a:r>
              <a:rPr lang="en-US" altLang="zh-CN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6______(make)</a:t>
            </a:r>
            <a:r>
              <a:rPr lang="zh-CN" altLang="en-US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 use of waste... This activity can provide a cleaner and </a:t>
            </a:r>
            <a:r>
              <a:rPr lang="en-US" altLang="zh-CN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7_____(tidy) </a:t>
            </a:r>
            <a:r>
              <a:rPr lang="zh-CN" altLang="en-US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place of living, studying and working as well as enhance people</a:t>
            </a:r>
            <a:r>
              <a:rPr lang="en-US" altLang="zh-CN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’</a:t>
            </a:r>
            <a:r>
              <a:rPr lang="zh-CN" altLang="en-US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s </a:t>
            </a:r>
            <a:r>
              <a:rPr lang="en-US" altLang="zh-CN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8___________(aware) </a:t>
            </a:r>
            <a:r>
              <a:rPr lang="zh-CN" altLang="en-US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 of environmental protection. </a:t>
            </a:r>
            <a:endParaRPr lang="zh-CN" altLang="en-US" sz="2400">
              <a:solidFill>
                <a:schemeClr val="tx1"/>
              </a:solidFill>
              <a:uFillTx/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   </a:t>
            </a:r>
            <a:r>
              <a:rPr lang="zh-CN" altLang="en-US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To sum up, I think </a:t>
            </a:r>
            <a:r>
              <a:rPr lang="en-US" altLang="zh-CN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9____</a:t>
            </a:r>
            <a:r>
              <a:rPr lang="zh-CN" altLang="en-US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 meaningful to carry out this volunteer activity in the community, so let us join hands </a:t>
            </a:r>
            <a:r>
              <a:rPr lang="en-US" altLang="zh-CN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10__________(create) </a:t>
            </a:r>
            <a:r>
              <a:rPr lang="zh-CN" altLang="en-US" sz="240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a pleasant community.</a:t>
            </a:r>
            <a:endParaRPr lang="zh-CN" altLang="en-US" sz="2400">
              <a:solidFill>
                <a:schemeClr val="tx1"/>
              </a:solidFill>
              <a:uFillTx/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32460" y="141605"/>
            <a:ext cx="3477895" cy="3987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p>
            <a:pPr algn="l"/>
            <a:r>
              <a:rPr lang="en-US" altLang="zh-CN"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en-US" altLang="zh-CN" sz="20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Ⅴ.师生作品赏析</a:t>
            </a:r>
            <a:r>
              <a:rPr lang="zh-CN" altLang="en-US" sz="20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（学生作品）</a:t>
            </a:r>
            <a:endParaRPr lang="zh-CN" altLang="en-US" sz="2000" b="1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108325" y="1408430"/>
            <a:ext cx="1553210" cy="497205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en-US" altLang="zh-CN" sz="240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Delivering</a:t>
            </a:r>
            <a:endParaRPr lang="en-US" altLang="zh-CN" sz="240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39165" y="1831975"/>
            <a:ext cx="953135" cy="497205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en-US" altLang="zh-CN" sz="240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once</a:t>
            </a:r>
            <a:endParaRPr lang="en-US" altLang="zh-CN" sz="240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36930" y="2610485"/>
            <a:ext cx="2204720" cy="497205"/>
          </a:xfrm>
          <a:prstGeom prst="rect">
            <a:avLst/>
          </a:prstGeom>
        </p:spPr>
        <p:txBody>
          <a:bodyPr wrap="square">
            <a:spAutoFit/>
          </a:bodyPr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en-US" altLang="zh-CN" sz="2400"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 </a:t>
            </a:r>
            <a:r>
              <a:rPr lang="zh-CN" altLang="en-US" sz="240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environmental</a:t>
            </a:r>
            <a:endParaRPr lang="zh-CN" altLang="en-US" sz="2400">
              <a:solidFill>
                <a:srgbClr val="C00000"/>
              </a:solidFill>
              <a:uFillTx/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14095" y="3057525"/>
            <a:ext cx="803910" cy="497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en-US" altLang="zh-CN" sz="240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how </a:t>
            </a:r>
            <a:endParaRPr lang="en-US" altLang="zh-CN" sz="240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39165" y="3473450"/>
            <a:ext cx="17202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importantly</a:t>
            </a:r>
            <a:endParaRPr lang="zh-CN" altLang="en-US" sz="2400">
              <a:uFillTx/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501775" y="3889375"/>
            <a:ext cx="1009650" cy="40894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sz="240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make</a:t>
            </a:r>
            <a:endParaRPr lang="en-US" altLang="zh-CN" sz="240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39165" y="4283075"/>
            <a:ext cx="8597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tidier</a:t>
            </a:r>
            <a:endParaRPr lang="en-US" altLang="zh-CN" sz="2400">
              <a:solidFill>
                <a:srgbClr val="C00000"/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49325" y="4632960"/>
            <a:ext cx="171005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awareness</a:t>
            </a:r>
            <a:endParaRPr lang="zh-CN" altLang="en-US" sz="2400">
              <a:solidFill>
                <a:srgbClr val="C00000"/>
              </a:solidFill>
              <a:uFillTx/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700145" y="5020945"/>
            <a:ext cx="5149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40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it</a:t>
            </a:r>
            <a:endParaRPr lang="zh-CN" altLang="en-US" sz="2400">
              <a:solidFill>
                <a:srgbClr val="C00000"/>
              </a:solidFill>
              <a:uFillTx/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567680" y="5481320"/>
            <a:ext cx="1384935" cy="460375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zh-CN" altLang="en-US" sz="240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to create </a:t>
            </a:r>
            <a:endParaRPr lang="zh-CN" altLang="en-US" sz="2400">
              <a:solidFill>
                <a:srgbClr val="C00000"/>
              </a:solidFill>
              <a:uFillTx/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pic>
        <p:nvPicPr>
          <p:cNvPr id="15" name="图片 14" descr="微信图片_202404270654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6055" y="5867400"/>
            <a:ext cx="650875" cy="864870"/>
          </a:xfrm>
          <a:prstGeom prst="ellipse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ags/tag1.xml><?xml version="1.0" encoding="utf-8"?>
<p:tagLst xmlns:p="http://schemas.openxmlformats.org/presentationml/2006/main">
  <p:tag name="TABLE_ENDDRAG_ORIGIN_RECT" val="439*442"/>
  <p:tag name="TABLE_ENDDRAG_RECT" val="466*97*439*442"/>
</p:tagLst>
</file>

<file path=ppt/tags/tag10.xml><?xml version="1.0" encoding="utf-8"?>
<p:tagLst xmlns:p="http://schemas.openxmlformats.org/presentationml/2006/main">
  <p:tag name="KSO_WM_DIAGRAM_VIRTUALLY_FRAME" val="{&quot;height&quot;:178.2,&quot;left&quot;:466.95,&quot;top&quot;:73.55,&quot;width&quot;:412.25}"/>
</p:tagLst>
</file>

<file path=ppt/tags/tag11.xml><?xml version="1.0" encoding="utf-8"?>
<p:tagLst xmlns:p="http://schemas.openxmlformats.org/presentationml/2006/main">
  <p:tag name="KSO_WM_DIAGRAM_VIRTUALLY_FRAME" val="{&quot;height&quot;:178.2,&quot;left&quot;:466.95,&quot;top&quot;:73.55,&quot;width&quot;:412.25}"/>
</p:tagLst>
</file>

<file path=ppt/tags/tag12.xml><?xml version="1.0" encoding="utf-8"?>
<p:tagLst xmlns:p="http://schemas.openxmlformats.org/presentationml/2006/main">
  <p:tag name="KSO_WM_DIAGRAM_VIRTUALLY_FRAME" val="{&quot;height&quot;:261.3,&quot;left&quot;:501.4,&quot;top&quot;:236.35,&quot;width&quot;:430.45}"/>
</p:tagLst>
</file>

<file path=ppt/tags/tag13.xml><?xml version="1.0" encoding="utf-8"?>
<p:tagLst xmlns:p="http://schemas.openxmlformats.org/presentationml/2006/main">
  <p:tag name="KSO_WM_DIAGRAM_VIRTUALLY_FRAME" val="{&quot;height&quot;:261.3,&quot;left&quot;:501.4,&quot;top&quot;:236.35,&quot;width&quot;:430.45}"/>
</p:tagLst>
</file>

<file path=ppt/tags/tag14.xml><?xml version="1.0" encoding="utf-8"?>
<p:tagLst xmlns:p="http://schemas.openxmlformats.org/presentationml/2006/main">
  <p:tag name="KSO_WM_DIAGRAM_VIRTUALLY_FRAME" val="{&quot;height&quot;:261.3,&quot;left&quot;:501.4,&quot;top&quot;:236.35,&quot;width&quot;:430.45}"/>
</p:tagLst>
</file>

<file path=ppt/tags/tag15.xml><?xml version="1.0" encoding="utf-8"?>
<p:tagLst xmlns:p="http://schemas.openxmlformats.org/presentationml/2006/main">
  <p:tag name="KSO_WM_DIAGRAM_VIRTUALLY_FRAME" val="{&quot;height&quot;:261.3,&quot;left&quot;:501.4,&quot;top&quot;:236.35,&quot;width&quot;:430.45}"/>
</p:tagLst>
</file>

<file path=ppt/tags/tag16.xml><?xml version="1.0" encoding="utf-8"?>
<p:tagLst xmlns:p="http://schemas.openxmlformats.org/presentationml/2006/main">
  <p:tag name="KSO_WM_DIAGRAM_VIRTUALLY_FRAME" val="{&quot;height&quot;:261.3,&quot;left&quot;:501.4,&quot;top&quot;:236.35,&quot;width&quot;:430.45}"/>
</p:tagLst>
</file>

<file path=ppt/tags/tag17.xml><?xml version="1.0" encoding="utf-8"?>
<p:tagLst xmlns:p="http://schemas.openxmlformats.org/presentationml/2006/main">
  <p:tag name="KSO_WM_DIAGRAM_VIRTUALLY_FRAME" val="{&quot;height&quot;:261.3,&quot;left&quot;:501.4,&quot;top&quot;:236.35,&quot;width&quot;:430.45}"/>
</p:tagLst>
</file>

<file path=ppt/tags/tag2.xml><?xml version="1.0" encoding="utf-8"?>
<p:tagLst xmlns:p="http://schemas.openxmlformats.org/presentationml/2006/main">
  <p:tag name="KSO_WM_DIAGRAM_VIRTUALLY_FRAME" val="{&quot;height&quot;:178.2,&quot;left&quot;:466.95,&quot;top&quot;:73.55,&quot;width&quot;:412.25}"/>
</p:tagLst>
</file>

<file path=ppt/tags/tag3.xml><?xml version="1.0" encoding="utf-8"?>
<p:tagLst xmlns:p="http://schemas.openxmlformats.org/presentationml/2006/main">
  <p:tag name="KSO_WM_DIAGRAM_VIRTUALLY_FRAME" val="{&quot;height&quot;:178.2,&quot;left&quot;:466.95,&quot;top&quot;:73.55,&quot;width&quot;:412.25}"/>
</p:tagLst>
</file>

<file path=ppt/tags/tag4.xml><?xml version="1.0" encoding="utf-8"?>
<p:tagLst xmlns:p="http://schemas.openxmlformats.org/presentationml/2006/main">
  <p:tag name="KSO_WM_DIAGRAM_VIRTUALLY_FRAME" val="{&quot;height&quot;:178.2,&quot;left&quot;:466.95,&quot;top&quot;:73.55,&quot;width&quot;:412.25}"/>
</p:tagLst>
</file>

<file path=ppt/tags/tag5.xml><?xml version="1.0" encoding="utf-8"?>
<p:tagLst xmlns:p="http://schemas.openxmlformats.org/presentationml/2006/main">
  <p:tag name="KSO_WM_DIAGRAM_VIRTUALLY_FRAME" val="{&quot;height&quot;:261.3,&quot;left&quot;:501.4,&quot;top&quot;:236.35,&quot;width&quot;:430.45}"/>
</p:tagLst>
</file>

<file path=ppt/tags/tag6.xml><?xml version="1.0" encoding="utf-8"?>
<p:tagLst xmlns:p="http://schemas.openxmlformats.org/presentationml/2006/main">
  <p:tag name="KSO_WM_DIAGRAM_VIRTUALLY_FRAME" val="{&quot;height&quot;:261.3,&quot;left&quot;:501.4,&quot;top&quot;:236.35,&quot;width&quot;:430.45}"/>
</p:tagLst>
</file>

<file path=ppt/tags/tag7.xml><?xml version="1.0" encoding="utf-8"?>
<p:tagLst xmlns:p="http://schemas.openxmlformats.org/presentationml/2006/main">
  <p:tag name="KSO_WM_DIAGRAM_VIRTUALLY_FRAME" val="{&quot;height&quot;:178.2,&quot;left&quot;:466.95,&quot;top&quot;:73.55,&quot;width&quot;:412.25}"/>
</p:tagLst>
</file>

<file path=ppt/tags/tag8.xml><?xml version="1.0" encoding="utf-8"?>
<p:tagLst xmlns:p="http://schemas.openxmlformats.org/presentationml/2006/main">
  <p:tag name="KSO_WM_DIAGRAM_VIRTUALLY_FRAME" val="{&quot;height&quot;:178.2,&quot;left&quot;:466.95,&quot;top&quot;:73.55,&quot;width&quot;:412.25}"/>
</p:tagLst>
</file>

<file path=ppt/tags/tag9.xml><?xml version="1.0" encoding="utf-8"?>
<p:tagLst xmlns:p="http://schemas.openxmlformats.org/presentationml/2006/main">
  <p:tag name="KSO_WM_DIAGRAM_VIRTUALLY_FRAME" val="{&quot;height&quot;:178.2,&quot;left&quot;:466.95,&quot;top&quot;:73.55,&quot;width&quot;:412.25}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7339</Words>
  <Application>WPS 演示</Application>
  <PresentationFormat>宽屏</PresentationFormat>
  <Paragraphs>269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6" baseType="lpstr">
      <vt:lpstr>Arial</vt:lpstr>
      <vt:lpstr>宋体</vt:lpstr>
      <vt:lpstr>Wingdings</vt:lpstr>
      <vt:lpstr>微软雅黑</vt:lpstr>
      <vt:lpstr>Times New Roman</vt:lpstr>
      <vt:lpstr>仿宋</vt:lpstr>
      <vt:lpstr>华文楷体</vt:lpstr>
      <vt:lpstr>Arial Unicode MS</vt:lpstr>
      <vt:lpstr>Calibri</vt:lpstr>
      <vt:lpstr>HelveticaNeue</vt:lpstr>
      <vt:lpstr>华文新魏</vt:lpstr>
      <vt:lpstr>Segoe Print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Lenovo</dc:creator>
  <cp:lastModifiedBy>Administrator</cp:lastModifiedBy>
  <cp:revision>58</cp:revision>
  <dcterms:created xsi:type="dcterms:W3CDTF">2023-08-09T12:44:00Z</dcterms:created>
  <dcterms:modified xsi:type="dcterms:W3CDTF">2024-09-26T07:15:10Z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2052-11.8.2.7978</vt:lpwstr>
  </property>
</Properties>
</file>