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3"/>
    <p:sldId id="289" r:id="rId4"/>
    <p:sldId id="288" r:id="rId5"/>
    <p:sldId id="268" r:id="rId6"/>
    <p:sldId id="272" r:id="rId7"/>
    <p:sldId id="274" r:id="rId8"/>
    <p:sldId id="273" r:id="rId9"/>
    <p:sldId id="275" r:id="rId10"/>
    <p:sldId id="276" r:id="rId11"/>
    <p:sldId id="277" r:id="rId12"/>
    <p:sldId id="278" r:id="rId13"/>
    <p:sldId id="271" r:id="rId14"/>
    <p:sldId id="270" r:id="rId15"/>
    <p:sldId id="279" r:id="rId16"/>
    <p:sldId id="280" r:id="rId17"/>
    <p:sldId id="282" r:id="rId18"/>
    <p:sldId id="283" r:id="rId19"/>
    <p:sldId id="284" r:id="rId20"/>
    <p:sldId id="281" r:id="rId21"/>
    <p:sldId id="285" r:id="rId22"/>
    <p:sldId id="287" r:id="rId23"/>
    <p:sldId id="286" r:id="rId24"/>
    <p:sldId id="290" r:id="rId25"/>
    <p:sldId id="291" r:id="rId26"/>
    <p:sldId id="298" r:id="rId27"/>
    <p:sldId id="297" r:id="rId28"/>
    <p:sldId id="267" r:id="rId29"/>
    <p:sldId id="262" r:id="rId30"/>
    <p:sldId id="269" r:id="rId31"/>
    <p:sldId id="261" r:id="rId32"/>
    <p:sldId id="259" r:id="rId33"/>
    <p:sldId id="264" r:id="rId34"/>
    <p:sldId id="299" r:id="rId35"/>
    <p:sldId id="300" r:id="rId36"/>
    <p:sldId id="301"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2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1C80733-AB04-4520-BC75-290795FEC5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179AE-35FA-4931-B68A-FCD422CE04E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1C80733-AB04-4520-BC75-290795FEC5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179AE-35FA-4931-B68A-FCD422CE04E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1C80733-AB04-4520-BC75-290795FEC5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179AE-35FA-4931-B68A-FCD422CE04E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1C80733-AB04-4520-BC75-290795FEC5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179AE-35FA-4931-B68A-FCD422CE04E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1C80733-AB04-4520-BC75-290795FEC5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179AE-35FA-4931-B68A-FCD422CE04E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1C80733-AB04-4520-BC75-290795FEC5D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179AE-35FA-4931-B68A-FCD422CE04E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1C80733-AB04-4520-BC75-290795FEC5D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0179AE-35FA-4931-B68A-FCD422CE04E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1C80733-AB04-4520-BC75-290795FEC5D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0179AE-35FA-4931-B68A-FCD422CE04E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C80733-AB04-4520-BC75-290795FEC5D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0179AE-35FA-4931-B68A-FCD422CE04E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1C80733-AB04-4520-BC75-290795FEC5D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179AE-35FA-4931-B68A-FCD422CE04E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1C80733-AB04-4520-BC75-290795FEC5D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179AE-35FA-4931-B68A-FCD422CE04E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80733-AB04-4520-BC75-290795FEC5D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179AE-35FA-4931-B68A-FCD422CE04EB}"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image" Target="../media/image7.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0"/>
            <a:ext cx="12192000" cy="6858000"/>
          </a:xfrm>
          <a:prstGeom prst="rect">
            <a:avLst/>
          </a:prstGeom>
        </p:spPr>
      </p:pic>
      <p:sp>
        <p:nvSpPr>
          <p:cNvPr id="5" name="文本框 4"/>
          <p:cNvSpPr txBox="1"/>
          <p:nvPr/>
        </p:nvSpPr>
        <p:spPr>
          <a:xfrm>
            <a:off x="-1" y="1737357"/>
            <a:ext cx="12191999" cy="3108543"/>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Gobi watched as the man jumped into the water. She wagged her tail, but he didn't look her way. He was clearly busy concentrating. She sat down just before the water and watched. Surely, he would turn around and notice that she wasn't with him. But several minutes passed, and he got farther and farther away.</a:t>
            </a:r>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Finally, Gobi couldn't take it any longer. She began anxiously running up and down the riverbank. Was the man going to leave her?</a:t>
            </a:r>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24949" y="33250"/>
            <a:ext cx="2834629" cy="523220"/>
          </a:xfrm>
          <a:prstGeom prst="rect">
            <a:avLst/>
          </a:prstGeom>
          <a:solidFill>
            <a:schemeClr val="bg1"/>
          </a:solidFill>
        </p:spPr>
        <p:txBody>
          <a:bodyPr wrap="square" rtlCol="0">
            <a:spAutoFit/>
          </a:bodyPr>
          <a:lstStyle/>
          <a:p>
            <a:r>
              <a:rPr lang="en-US" altLang="zh-CN" sz="2800" dirty="0">
                <a:solidFill>
                  <a:srgbClr val="0000FF"/>
                </a:solidFill>
                <a:latin typeface="方正舒体" panose="02010601030101010101" pitchFamily="2" charset="-122"/>
                <a:ea typeface="方正舒体" panose="02010601030101010101" pitchFamily="2" charset="-122"/>
              </a:rPr>
              <a:t>Read for details</a:t>
            </a:r>
            <a:endParaRPr lang="zh-CN" altLang="en-US" sz="2800" dirty="0">
              <a:solidFill>
                <a:srgbClr val="0000FF"/>
              </a:solidFill>
              <a:latin typeface="方正舒体" panose="02010601030101010101" pitchFamily="2" charset="-122"/>
              <a:ea typeface="方正舒体" panose="02010601030101010101" pitchFamily="2" charset="-122"/>
            </a:endParaRPr>
          </a:p>
        </p:txBody>
      </p:sp>
      <p:sp>
        <p:nvSpPr>
          <p:cNvPr id="7" name="文本框 6"/>
          <p:cNvSpPr txBox="1"/>
          <p:nvPr/>
        </p:nvSpPr>
        <p:spPr>
          <a:xfrm>
            <a:off x="24948" y="4992031"/>
            <a:ext cx="4463925" cy="954107"/>
          </a:xfrm>
          <a:prstGeom prst="rect">
            <a:avLst/>
          </a:prstGeom>
          <a:solidFill>
            <a:schemeClr val="bg1"/>
          </a:solidFill>
        </p:spPr>
        <p:txBody>
          <a:bodyPr wrap="square" rtlCol="0">
            <a:spAutoFit/>
          </a:bodyPr>
          <a:lstStyle/>
          <a:p>
            <a:r>
              <a:rPr lang="en-US" altLang="zh-CN" sz="2800" dirty="0">
                <a:solidFill>
                  <a:srgbClr val="C00000"/>
                </a:solidFill>
                <a:latin typeface="方正舒体" panose="02010601030101010101" pitchFamily="2" charset="-122"/>
                <a:ea typeface="方正舒体" panose="02010601030101010101" pitchFamily="2" charset="-122"/>
              </a:rPr>
              <a:t>Q5: What happened?  </a:t>
            </a:r>
            <a:endParaRPr lang="en-US" altLang="zh-CN" sz="2800" dirty="0">
              <a:solidFill>
                <a:srgbClr val="C00000"/>
              </a:solidFill>
              <a:latin typeface="方正舒体" panose="02010601030101010101" pitchFamily="2" charset="-122"/>
              <a:ea typeface="方正舒体" panose="02010601030101010101" pitchFamily="2" charset="-122"/>
            </a:endParaRPr>
          </a:p>
          <a:p>
            <a:r>
              <a:rPr lang="en-US" altLang="zh-CN" sz="2800" dirty="0">
                <a:solidFill>
                  <a:srgbClr val="C00000"/>
                </a:solidFill>
                <a:latin typeface="方正舒体" panose="02010601030101010101" pitchFamily="2" charset="-122"/>
                <a:ea typeface="方正舒体" panose="02010601030101010101" pitchFamily="2" charset="-122"/>
              </a:rPr>
              <a:t>Q6: How did Gobi react?</a:t>
            </a:r>
            <a:endParaRPr lang="en-US" altLang="zh-CN" sz="2800"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0"/>
            <a:ext cx="12192000" cy="6858000"/>
          </a:xfrm>
          <a:prstGeom prst="rect">
            <a:avLst/>
          </a:prstGeom>
        </p:spPr>
      </p:pic>
      <p:sp>
        <p:nvSpPr>
          <p:cNvPr id="5" name="文本框 4"/>
          <p:cNvSpPr txBox="1"/>
          <p:nvPr/>
        </p:nvSpPr>
        <p:spPr>
          <a:xfrm>
            <a:off x="24948" y="1504604"/>
            <a:ext cx="12167050" cy="2677656"/>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the sound of her bark, Dion stopped. He always made a point of facing forward, always forward, during a race. But this time he did glance back. Gobi was sitting at the river's edge, barking fiercely. There was no way the little dog could cross that on her own. These days, he'd fed her, given her water, and named her. He had to admit that he liked having her with him. She lifted his spirits.</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24949" y="33250"/>
            <a:ext cx="2834629" cy="523220"/>
          </a:xfrm>
          <a:prstGeom prst="rect">
            <a:avLst/>
          </a:prstGeom>
          <a:solidFill>
            <a:schemeClr val="bg1"/>
          </a:solidFill>
        </p:spPr>
        <p:txBody>
          <a:bodyPr wrap="square" rtlCol="0">
            <a:spAutoFit/>
          </a:bodyPr>
          <a:lstStyle/>
          <a:p>
            <a:r>
              <a:rPr lang="en-US" altLang="zh-CN" sz="2800" dirty="0">
                <a:solidFill>
                  <a:srgbClr val="0000FF"/>
                </a:solidFill>
                <a:latin typeface="方正舒体" panose="02010601030101010101" pitchFamily="2" charset="-122"/>
                <a:ea typeface="方正舒体" panose="02010601030101010101" pitchFamily="2" charset="-122"/>
              </a:rPr>
              <a:t>Read for details</a:t>
            </a:r>
            <a:endParaRPr lang="zh-CN" altLang="en-US" sz="2800" dirty="0">
              <a:solidFill>
                <a:srgbClr val="0000FF"/>
              </a:solidFill>
              <a:latin typeface="方正舒体" panose="02010601030101010101" pitchFamily="2" charset="-122"/>
              <a:ea typeface="方正舒体" panose="02010601030101010101" pitchFamily="2" charset="-122"/>
            </a:endParaRPr>
          </a:p>
        </p:txBody>
      </p:sp>
      <p:sp>
        <p:nvSpPr>
          <p:cNvPr id="7" name="文本框 6"/>
          <p:cNvSpPr txBox="1"/>
          <p:nvPr/>
        </p:nvSpPr>
        <p:spPr>
          <a:xfrm>
            <a:off x="24948" y="4351946"/>
            <a:ext cx="12167050" cy="954107"/>
          </a:xfrm>
          <a:prstGeom prst="rect">
            <a:avLst/>
          </a:prstGeom>
          <a:solidFill>
            <a:schemeClr val="bg1"/>
          </a:solidFill>
        </p:spPr>
        <p:txBody>
          <a:bodyPr wrap="square" rtlCol="0">
            <a:spAutoFit/>
          </a:bodyPr>
          <a:lstStyle/>
          <a:p>
            <a:r>
              <a:rPr lang="en-US" altLang="zh-CN" sz="2800" dirty="0">
                <a:solidFill>
                  <a:srgbClr val="C00000"/>
                </a:solidFill>
                <a:latin typeface="方正舒体" panose="02010601030101010101" pitchFamily="2" charset="-122"/>
                <a:ea typeface="方正舒体" panose="02010601030101010101" pitchFamily="2" charset="-122"/>
              </a:rPr>
              <a:t>Q7: Can you use some words to describe the relationship between Dion and Gobi?</a:t>
            </a:r>
            <a:endParaRPr lang="en-US" altLang="zh-CN" sz="2800"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0"/>
            <a:ext cx="12111644" cy="6858000"/>
          </a:xfrm>
          <a:prstGeom prst="rect">
            <a:avLst/>
          </a:prstGeom>
        </p:spPr>
      </p:pic>
      <p:sp>
        <p:nvSpPr>
          <p:cNvPr id="3" name="文本框 2"/>
          <p:cNvSpPr txBox="1"/>
          <p:nvPr/>
        </p:nvSpPr>
        <p:spPr>
          <a:xfrm>
            <a:off x="24949" y="33250"/>
            <a:ext cx="2834629" cy="523220"/>
          </a:xfrm>
          <a:prstGeom prst="rect">
            <a:avLst/>
          </a:prstGeom>
          <a:solidFill>
            <a:schemeClr val="bg1"/>
          </a:solidFill>
        </p:spPr>
        <p:txBody>
          <a:bodyPr wrap="square" rtlCol="0">
            <a:spAutoFit/>
          </a:bodyPr>
          <a:lstStyle/>
          <a:p>
            <a:r>
              <a:rPr lang="en-US" altLang="zh-CN" sz="2800" dirty="0">
                <a:solidFill>
                  <a:srgbClr val="C00000"/>
                </a:solidFill>
                <a:latin typeface="方正舒体" panose="02010601030101010101" pitchFamily="2" charset="-122"/>
                <a:ea typeface="方正舒体" panose="02010601030101010101" pitchFamily="2" charset="-122"/>
              </a:rPr>
              <a:t>Read for cues</a:t>
            </a:r>
            <a:endParaRPr lang="zh-CN" altLang="en-US" sz="2800" dirty="0">
              <a:solidFill>
                <a:srgbClr val="C00000"/>
              </a:solidFill>
              <a:latin typeface="方正舒体" panose="02010601030101010101" pitchFamily="2" charset="-122"/>
              <a:ea typeface="方正舒体" panose="02010601030101010101" pitchFamily="2" charset="-122"/>
            </a:endParaRPr>
          </a:p>
        </p:txBody>
      </p:sp>
      <p:sp>
        <p:nvSpPr>
          <p:cNvPr id="5" name="文本框 4"/>
          <p:cNvSpPr txBox="1"/>
          <p:nvPr/>
        </p:nvSpPr>
        <p:spPr>
          <a:xfrm>
            <a:off x="-1" y="1604359"/>
            <a:ext cx="12191999" cy="3108543"/>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Dion was having a running race. </a:t>
            </a:r>
            <a:r>
              <a:rPr lang="en-US" altLang="zh-CN" sz="28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This race would stretch in six stages over seven days and cover almost 155 miles.</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Gobi, a little she-dog happened to join him. It was their third day.</a:t>
            </a:r>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28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The sky was clear, the weather was warm;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the ground was firm beneath Gobi's feet. From time to time, Dion would look over at her and smile. The warmth of that smile was even brighter than </a:t>
            </a:r>
            <a:r>
              <a:rPr lang="en-US" altLang="zh-CN" sz="28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the sun beating down on them</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but in a good way. It filled Gobi up.</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文本框 5"/>
          <p:cNvSpPr txBox="1"/>
          <p:nvPr/>
        </p:nvSpPr>
        <p:spPr>
          <a:xfrm>
            <a:off x="24949" y="5062448"/>
            <a:ext cx="12086695" cy="1569660"/>
          </a:xfrm>
          <a:prstGeom prst="rect">
            <a:avLst/>
          </a:prstGeom>
          <a:solidFill>
            <a:schemeClr val="bg1"/>
          </a:solidFill>
        </p:spPr>
        <p:txBody>
          <a:bodyPr wrap="square" rtlCol="0">
            <a:spAutoFit/>
          </a:bodyPr>
          <a:lstStyle/>
          <a:p>
            <a:r>
              <a:rPr lang="en-US" altLang="zh-CN" sz="3200" kern="100" dirty="0">
                <a:solidFill>
                  <a:srgbClr val="0000FF"/>
                </a:solidFill>
                <a:effectLst/>
                <a:latin typeface="方正舒体" panose="02010601030101010101" pitchFamily="2" charset="-122"/>
                <a:ea typeface="方正舒体" panose="02010601030101010101" pitchFamily="2" charset="-122"/>
                <a:cs typeface="Times New Roman" panose="02020603050405020304" pitchFamily="18" charset="0"/>
              </a:rPr>
              <a:t>Cue1</a:t>
            </a:r>
            <a:r>
              <a:rPr lang="zh-CN" altLang="en-US" sz="3200" kern="100" dirty="0">
                <a:solidFill>
                  <a:srgbClr val="0000FF"/>
                </a:solidFill>
                <a:effectLst/>
                <a:latin typeface="方正舒体" panose="02010601030101010101" pitchFamily="2" charset="-122"/>
                <a:ea typeface="方正舒体" panose="02010601030101010101" pitchFamily="2" charset="-122"/>
                <a:cs typeface="Times New Roman" panose="02020603050405020304" pitchFamily="18" charset="0"/>
              </a:rPr>
              <a:t>：</a:t>
            </a:r>
            <a:r>
              <a:rPr lang="en-US" altLang="zh-CN" sz="3200" kern="100" dirty="0">
                <a:solidFill>
                  <a:srgbClr val="FF0000"/>
                </a:solidFill>
                <a:latin typeface="方正舒体" panose="02010601030101010101" pitchFamily="2" charset="-122"/>
                <a:ea typeface="方正舒体" panose="02010601030101010101" pitchFamily="2" charset="-122"/>
                <a:cs typeface="Times New Roman" panose="02020603050405020304" pitchFamily="18" charset="0"/>
              </a:rPr>
              <a:t>Dion finished his 155-miles race </a:t>
            </a:r>
            <a:r>
              <a:rPr lang="en-US" altLang="zh-CN" sz="32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on the seventh day.</a:t>
            </a:r>
            <a:endParaRPr lang="en-US" altLang="zh-CN" sz="32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endParaRPr>
          </a:p>
          <a:p>
            <a:r>
              <a:rPr lang="en-US" altLang="zh-CN" sz="32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Cue2:   Cold and wet, </a:t>
            </a:r>
            <a:r>
              <a:rPr lang="en-US" altLang="zh-CN" sz="3200" b="1" kern="100" dirty="0">
                <a:solidFill>
                  <a:srgbClr val="FF0000"/>
                </a:solidFill>
                <a:latin typeface="方正舒体" panose="02010601030101010101" pitchFamily="2" charset="-122"/>
                <a:ea typeface="方正舒体" panose="02010601030101010101" pitchFamily="2" charset="-122"/>
                <a:cs typeface="Times New Roman" panose="02020603050405020304" pitchFamily="18" charset="0"/>
              </a:rPr>
              <a:t>Dion and Gobi  dried up and warmed up </a:t>
            </a:r>
            <a:r>
              <a:rPr lang="en-US" altLang="zh-CN" sz="32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as the sun beat down on them. </a:t>
            </a:r>
            <a:endParaRPr lang="zh-CN" altLang="en-US" sz="3200" dirty="0">
              <a:solidFill>
                <a:srgbClr val="0000FF"/>
              </a:solidFill>
            </a:endParaRPr>
          </a:p>
        </p:txBody>
      </p:sp>
      <p:cxnSp>
        <p:nvCxnSpPr>
          <p:cNvPr id="8" name="直接箭头连接符 7"/>
          <p:cNvCxnSpPr/>
          <p:nvPr/>
        </p:nvCxnSpPr>
        <p:spPr>
          <a:xfrm flipH="1">
            <a:off x="4482970" y="2050017"/>
            <a:ext cx="1480830" cy="3286286"/>
          </a:xfrm>
          <a:prstGeom prst="straightConnector1">
            <a:avLst/>
          </a:prstGeom>
          <a:ln>
            <a:solidFill>
              <a:srgbClr val="C00000"/>
            </a:solidFill>
            <a:tailEnd type="triangle"/>
          </a:ln>
        </p:spPr>
        <p:style>
          <a:lnRef idx="3">
            <a:schemeClr val="accent4"/>
          </a:lnRef>
          <a:fillRef idx="0">
            <a:schemeClr val="accent4"/>
          </a:fillRef>
          <a:effectRef idx="2">
            <a:schemeClr val="accent4"/>
          </a:effectRef>
          <a:fontRef idx="minor">
            <a:schemeClr val="tx1"/>
          </a:fontRef>
        </p:style>
      </p:cxnSp>
      <p:cxnSp>
        <p:nvCxnSpPr>
          <p:cNvPr id="9" name="直接箭头连接符 8"/>
          <p:cNvCxnSpPr/>
          <p:nvPr/>
        </p:nvCxnSpPr>
        <p:spPr>
          <a:xfrm flipH="1">
            <a:off x="5463767" y="3158630"/>
            <a:ext cx="1264462" cy="2521733"/>
          </a:xfrm>
          <a:prstGeom prst="straightConnector1">
            <a:avLst/>
          </a:prstGeom>
          <a:ln>
            <a:solidFill>
              <a:srgbClr val="C00000"/>
            </a:solidFill>
            <a:tailEnd type="triangle"/>
          </a:ln>
        </p:spPr>
        <p:style>
          <a:lnRef idx="3">
            <a:schemeClr val="accent4"/>
          </a:lnRef>
          <a:fillRef idx="0">
            <a:schemeClr val="accent4"/>
          </a:fillRef>
          <a:effectRef idx="2">
            <a:schemeClr val="accent4"/>
          </a:effectRef>
          <a:fontRef idx="minor">
            <a:schemeClr val="tx1"/>
          </a:fontRef>
        </p:style>
      </p:cxnSp>
      <p:cxnSp>
        <p:nvCxnSpPr>
          <p:cNvPr id="12" name="直接箭头连接符 11"/>
          <p:cNvCxnSpPr/>
          <p:nvPr/>
        </p:nvCxnSpPr>
        <p:spPr>
          <a:xfrm flipH="1">
            <a:off x="7325360" y="4104640"/>
            <a:ext cx="744924" cy="1656151"/>
          </a:xfrm>
          <a:prstGeom prst="straightConnector1">
            <a:avLst/>
          </a:prstGeom>
          <a:ln>
            <a:solidFill>
              <a:srgbClr val="C00000"/>
            </a:solidFill>
            <a:tailEnd type="triangle"/>
          </a:ln>
        </p:spPr>
        <p:style>
          <a:lnRef idx="3">
            <a:schemeClr val="accent4"/>
          </a:lnRef>
          <a:fillRef idx="0">
            <a:schemeClr val="accent4"/>
          </a:fillRef>
          <a:effectRef idx="2">
            <a:schemeClr val="accent4"/>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0"/>
            <a:ext cx="12111644" cy="6858000"/>
          </a:xfrm>
          <a:prstGeom prst="rect">
            <a:avLst/>
          </a:prstGeom>
        </p:spPr>
      </p:pic>
      <p:sp>
        <p:nvSpPr>
          <p:cNvPr id="3" name="文本框 2"/>
          <p:cNvSpPr txBox="1"/>
          <p:nvPr/>
        </p:nvSpPr>
        <p:spPr>
          <a:xfrm>
            <a:off x="-1" y="1237701"/>
            <a:ext cx="12191999" cy="3046988"/>
          </a:xfrm>
          <a:prstGeom prst="rect">
            <a:avLst/>
          </a:prstGeom>
          <a:solidFill>
            <a:schemeClr val="bg1"/>
          </a:solidFill>
        </p:spPr>
        <p:txBody>
          <a:bodyPr wrap="square">
            <a:spAutoFit/>
          </a:bodyPr>
          <a:lstStyle/>
          <a:p>
            <a:pPr indent="266700" algn="just"/>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As they progressed, a broad river popped into their sight, lying right in front. Dion had no idea how deep it was, but the race markers led right across, so he had to assume he'd be able to make it across as well.</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Taking a deep breath, he took a careful step into the water. It was surprisingly cold </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considering how warm the day was, and he sank down up to his waist, but that was it. At least </a:t>
            </a:r>
            <a:r>
              <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the riverbed seemed solid. </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He could make his way across, he just had to go slowly. One wrong step and he'd get completely wet</a:t>
            </a:r>
            <a:r>
              <a:rPr lang="en-US" altLang="zh-CN" sz="2400" kern="100" dirty="0" smtClean="0">
                <a:effectLst/>
                <a:latin typeface="等线" panose="02010600030101010101" pitchFamily="2" charset="-122"/>
                <a:ea typeface="等线" panose="02010600030101010101" pitchFamily="2" charset="-122"/>
                <a:cs typeface="Times New Roman" panose="02020603050405020304" pitchFamily="18" charset="0"/>
              </a:rPr>
              <a:t>. Plus</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he could hurt himself since he couldn't see where he was putting his feet. </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This was going to take a while.</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24949" y="33250"/>
            <a:ext cx="2834629" cy="523220"/>
          </a:xfrm>
          <a:prstGeom prst="rect">
            <a:avLst/>
          </a:prstGeom>
          <a:solidFill>
            <a:schemeClr val="bg1"/>
          </a:solidFill>
        </p:spPr>
        <p:txBody>
          <a:bodyPr wrap="square" rtlCol="0">
            <a:spAutoFit/>
          </a:bodyPr>
          <a:lstStyle/>
          <a:p>
            <a:r>
              <a:rPr lang="en-US" altLang="zh-CN" sz="2800" dirty="0">
                <a:solidFill>
                  <a:srgbClr val="C00000"/>
                </a:solidFill>
                <a:latin typeface="方正舒体" panose="02010601030101010101" pitchFamily="2" charset="-122"/>
                <a:ea typeface="方正舒体" panose="02010601030101010101" pitchFamily="2" charset="-122"/>
              </a:rPr>
              <a:t>Read for cues</a:t>
            </a:r>
            <a:endParaRPr lang="zh-CN" altLang="en-US" sz="2800" dirty="0">
              <a:solidFill>
                <a:srgbClr val="C00000"/>
              </a:solidFill>
              <a:latin typeface="方正舒体" panose="02010601030101010101" pitchFamily="2" charset="-122"/>
              <a:ea typeface="方正舒体" panose="02010601030101010101" pitchFamily="2" charset="-122"/>
            </a:endParaRPr>
          </a:p>
        </p:txBody>
      </p:sp>
      <p:sp>
        <p:nvSpPr>
          <p:cNvPr id="6" name="文本框 5"/>
          <p:cNvSpPr txBox="1"/>
          <p:nvPr/>
        </p:nvSpPr>
        <p:spPr>
          <a:xfrm>
            <a:off x="24949" y="4383009"/>
            <a:ext cx="12191999" cy="2246769"/>
          </a:xfrm>
          <a:prstGeom prst="rect">
            <a:avLst/>
          </a:prstGeom>
          <a:solidFill>
            <a:schemeClr val="bg1"/>
          </a:solidFill>
        </p:spPr>
        <p:txBody>
          <a:bodyPr wrap="square" rtlCol="0">
            <a:spAutoFit/>
          </a:bodyPr>
          <a:lstStyle/>
          <a:p>
            <a:r>
              <a:rPr lang="en-US" altLang="zh-CN" sz="2800" kern="100" dirty="0">
                <a:solidFill>
                  <a:srgbClr val="0000FF"/>
                </a:solidFill>
                <a:effectLst/>
                <a:latin typeface="方正舒体" panose="02010601030101010101" pitchFamily="2" charset="-122"/>
                <a:ea typeface="方正舒体" panose="02010601030101010101" pitchFamily="2" charset="-122"/>
                <a:cs typeface="Times New Roman" panose="02020603050405020304" pitchFamily="18" charset="0"/>
              </a:rPr>
              <a:t>Cue3</a:t>
            </a:r>
            <a:r>
              <a:rPr lang="zh-CN" altLang="en-US" sz="2800" kern="100" dirty="0">
                <a:solidFill>
                  <a:srgbClr val="0000FF"/>
                </a:solidFill>
                <a:effectLst/>
                <a:latin typeface="方正舒体" panose="02010601030101010101" pitchFamily="2" charset="-122"/>
                <a:ea typeface="方正舒体" panose="02010601030101010101" pitchFamily="2" charset="-122"/>
                <a:cs typeface="Times New Roman" panose="02020603050405020304" pitchFamily="18" charset="0"/>
              </a:rPr>
              <a:t>：</a:t>
            </a:r>
            <a:r>
              <a:rPr lang="en-US" altLang="zh-CN"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Dion </a:t>
            </a:r>
            <a:r>
              <a:rPr lang="en-US" altLang="zh-CN" sz="2800" kern="100" dirty="0">
                <a:solidFill>
                  <a:srgbClr val="FF0000"/>
                </a:solidFill>
                <a:latin typeface="方正舒体" panose="02010601030101010101" pitchFamily="2" charset="-122"/>
                <a:ea typeface="方正舒体" panose="02010601030101010101" pitchFamily="2" charset="-122"/>
                <a:cs typeface="Times New Roman" panose="02020603050405020304" pitchFamily="18" charset="0"/>
              </a:rPr>
              <a:t>jumped into the water again </a:t>
            </a:r>
            <a:r>
              <a:rPr lang="en-US" altLang="zh-CN"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with great caution .</a:t>
            </a:r>
            <a:endParaRPr lang="en-US" altLang="zh-CN"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endParaRPr>
          </a:p>
          <a:p>
            <a:r>
              <a:rPr lang="en-US" altLang="zh-CN" sz="2800" kern="100" dirty="0">
                <a:solidFill>
                  <a:srgbClr val="0000FF"/>
                </a:solidFill>
                <a:effectLst/>
                <a:latin typeface="方正舒体" panose="02010601030101010101" pitchFamily="2" charset="-122"/>
                <a:ea typeface="方正舒体" panose="02010601030101010101" pitchFamily="2" charset="-122"/>
                <a:cs typeface="Times New Roman" panose="02020603050405020304" pitchFamily="18" charset="0"/>
              </a:rPr>
              <a:t>Cue4:   </a:t>
            </a:r>
            <a:r>
              <a:rPr lang="en-US" altLang="zh-CN" sz="2800" kern="100" dirty="0">
                <a:solidFill>
                  <a:srgbClr val="7030A0"/>
                </a:solidFill>
                <a:effectLst/>
                <a:latin typeface="方正舒体" panose="02010601030101010101" pitchFamily="2" charset="-122"/>
                <a:ea typeface="方正舒体" panose="02010601030101010101" pitchFamily="2" charset="-122"/>
                <a:cs typeface="Times New Roman" panose="02020603050405020304" pitchFamily="18" charset="0"/>
              </a:rPr>
              <a:t>The freezing cold river water </a:t>
            </a:r>
            <a:r>
              <a:rPr lang="en-US" altLang="zh-CN" sz="2800" kern="100" dirty="0">
                <a:solidFill>
                  <a:srgbClr val="FF0000"/>
                </a:solidFill>
                <a:effectLst/>
                <a:latin typeface="方正舒体" panose="02010601030101010101" pitchFamily="2" charset="-122"/>
                <a:ea typeface="方正舒体" panose="02010601030101010101" pitchFamily="2" charset="-122"/>
                <a:cs typeface="Times New Roman" panose="02020603050405020304" pitchFamily="18" charset="0"/>
              </a:rPr>
              <a:t>panicked Gobi.</a:t>
            </a:r>
            <a:endParaRPr lang="en-US" altLang="zh-CN" sz="2800" kern="100" dirty="0">
              <a:solidFill>
                <a:srgbClr val="FF0000"/>
              </a:solidFill>
              <a:latin typeface="方正舒体" panose="02010601030101010101" pitchFamily="2" charset="-122"/>
              <a:ea typeface="方正舒体" panose="02010601030101010101" pitchFamily="2" charset="-122"/>
              <a:cs typeface="Times New Roman" panose="02020603050405020304" pitchFamily="18" charset="0"/>
            </a:endParaRPr>
          </a:p>
          <a:p>
            <a:r>
              <a:rPr lang="en-US" altLang="zh-CN"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Cue5:   </a:t>
            </a:r>
            <a:r>
              <a:rPr lang="en-US" altLang="zh-CN" sz="2800" kern="100" dirty="0">
                <a:solidFill>
                  <a:srgbClr val="7030A0"/>
                </a:solidFill>
                <a:latin typeface="方正舒体" panose="02010601030101010101" pitchFamily="2" charset="-122"/>
                <a:ea typeface="方正舒体" panose="02010601030101010101" pitchFamily="2" charset="-122"/>
                <a:cs typeface="Times New Roman" panose="02020603050405020304" pitchFamily="18" charset="0"/>
              </a:rPr>
              <a:t>But this time the riverbed </a:t>
            </a:r>
            <a:r>
              <a:rPr lang="en-US" altLang="zh-CN" sz="2800" kern="100" dirty="0">
                <a:solidFill>
                  <a:srgbClr val="FF0000"/>
                </a:solidFill>
                <a:latin typeface="方正舒体" panose="02010601030101010101" pitchFamily="2" charset="-122"/>
                <a:ea typeface="方正舒体" panose="02010601030101010101" pitchFamily="2" charset="-122"/>
                <a:cs typeface="Times New Roman" panose="02020603050405020304" pitchFamily="18" charset="0"/>
              </a:rPr>
              <a:t>became muddy</a:t>
            </a:r>
            <a:r>
              <a:rPr lang="en-US" altLang="zh-CN"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 (</a:t>
            </a:r>
            <a:r>
              <a:rPr lang="zh-CN" altLang="en-US"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可以与第二段所给首句呼应</a:t>
            </a:r>
            <a:r>
              <a:rPr lang="zh-CN" altLang="en-US" sz="28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a:t>
            </a:r>
            <a:endParaRPr lang="en-US" altLang="zh-CN" sz="28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endParaRPr>
          </a:p>
          <a:p>
            <a:r>
              <a:rPr lang="en-US" altLang="zh-CN" sz="28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Cue6:  </a:t>
            </a:r>
            <a:r>
              <a:rPr lang="zh-CN" altLang="en-US" sz="28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 </a:t>
            </a:r>
            <a:r>
              <a:rPr lang="en-US" altLang="zh-CN" sz="2800" kern="100" dirty="0" smtClean="0">
                <a:solidFill>
                  <a:srgbClr val="7030A0"/>
                </a:solidFill>
                <a:latin typeface="方正舒体" panose="02010601030101010101" pitchFamily="2" charset="-122"/>
                <a:ea typeface="方正舒体" panose="02010601030101010101" pitchFamily="2" charset="-122"/>
                <a:cs typeface="Times New Roman" panose="02020603050405020304" pitchFamily="18" charset="0"/>
              </a:rPr>
              <a:t>Unfortunately, </a:t>
            </a:r>
            <a:r>
              <a:rPr lang="en-US" altLang="zh-CN" sz="2800" kern="100" dirty="0" smtClean="0">
                <a:solidFill>
                  <a:srgbClr val="C00000"/>
                </a:solidFill>
                <a:latin typeface="方正舒体" panose="02010601030101010101" pitchFamily="2" charset="-122"/>
                <a:ea typeface="方正舒体" panose="02010601030101010101" pitchFamily="2" charset="-122"/>
                <a:cs typeface="Times New Roman" panose="02020603050405020304" pitchFamily="18" charset="0"/>
              </a:rPr>
              <a:t>something sharp in the riverbed </a:t>
            </a:r>
            <a:r>
              <a:rPr lang="en-US" altLang="zh-CN" sz="2800" kern="100" smtClean="0">
                <a:solidFill>
                  <a:srgbClr val="C00000"/>
                </a:solidFill>
                <a:latin typeface="方正舒体" panose="02010601030101010101" pitchFamily="2" charset="-122"/>
                <a:ea typeface="方正舒体" panose="02010601030101010101" pitchFamily="2" charset="-122"/>
                <a:cs typeface="Times New Roman" panose="02020603050405020304" pitchFamily="18" charset="0"/>
              </a:rPr>
              <a:t>hurt his </a:t>
            </a:r>
            <a:r>
              <a:rPr lang="en-US" altLang="zh-CN" sz="2800" kern="100" dirty="0" smtClean="0">
                <a:solidFill>
                  <a:srgbClr val="C00000"/>
                </a:solidFill>
                <a:latin typeface="方正舒体" panose="02010601030101010101" pitchFamily="2" charset="-122"/>
                <a:ea typeface="方正舒体" panose="02010601030101010101" pitchFamily="2" charset="-122"/>
                <a:cs typeface="Times New Roman" panose="02020603050405020304" pitchFamily="18" charset="0"/>
              </a:rPr>
              <a:t>feet. </a:t>
            </a:r>
            <a:endParaRPr lang="zh-CN" altLang="en-US" sz="2800" dirty="0">
              <a:solidFill>
                <a:srgbClr val="C00000"/>
              </a:solidFill>
            </a:endParaRPr>
          </a:p>
        </p:txBody>
      </p:sp>
      <p:cxnSp>
        <p:nvCxnSpPr>
          <p:cNvPr id="7" name="直接箭头连接符 6"/>
          <p:cNvCxnSpPr/>
          <p:nvPr/>
        </p:nvCxnSpPr>
        <p:spPr>
          <a:xfrm flipH="1">
            <a:off x="4615347" y="2556038"/>
            <a:ext cx="1141141" cy="2132032"/>
          </a:xfrm>
          <a:prstGeom prst="straightConnector1">
            <a:avLst/>
          </a:prstGeom>
          <a:ln>
            <a:solidFill>
              <a:srgbClr val="C00000"/>
            </a:solidFill>
            <a:tailEnd type="triangle"/>
          </a:ln>
        </p:spPr>
        <p:style>
          <a:lnRef idx="3">
            <a:schemeClr val="accent4"/>
          </a:lnRef>
          <a:fillRef idx="0">
            <a:schemeClr val="accent4"/>
          </a:fillRef>
          <a:effectRef idx="2">
            <a:schemeClr val="accent4"/>
          </a:effectRef>
          <a:fontRef idx="minor">
            <a:schemeClr val="tx1"/>
          </a:fontRef>
        </p:style>
      </p:cxnSp>
      <p:cxnSp>
        <p:nvCxnSpPr>
          <p:cNvPr id="9" name="直接箭头连接符 8"/>
          <p:cNvCxnSpPr/>
          <p:nvPr/>
        </p:nvCxnSpPr>
        <p:spPr>
          <a:xfrm flipH="1">
            <a:off x="8042787" y="2563264"/>
            <a:ext cx="1490576" cy="2462020"/>
          </a:xfrm>
          <a:prstGeom prst="straightConnector1">
            <a:avLst/>
          </a:prstGeom>
          <a:ln>
            <a:solidFill>
              <a:srgbClr val="C00000"/>
            </a:solidFill>
            <a:tailEnd type="triangle"/>
          </a:ln>
        </p:spPr>
        <p:style>
          <a:lnRef idx="3">
            <a:schemeClr val="accent4"/>
          </a:lnRef>
          <a:fillRef idx="0">
            <a:schemeClr val="accent4"/>
          </a:fillRef>
          <a:effectRef idx="2">
            <a:schemeClr val="accent4"/>
          </a:effectRef>
          <a:fontRef idx="minor">
            <a:schemeClr val="tx1"/>
          </a:fontRef>
        </p:style>
      </p:cxnSp>
      <p:cxnSp>
        <p:nvCxnSpPr>
          <p:cNvPr id="12" name="直接箭头连接符 11"/>
          <p:cNvCxnSpPr/>
          <p:nvPr/>
        </p:nvCxnSpPr>
        <p:spPr>
          <a:xfrm flipH="1">
            <a:off x="2745890" y="3429000"/>
            <a:ext cx="1039529" cy="2011938"/>
          </a:xfrm>
          <a:prstGeom prst="straightConnector1">
            <a:avLst/>
          </a:prstGeom>
          <a:ln>
            <a:solidFill>
              <a:srgbClr val="C00000"/>
            </a:solidFill>
            <a:tailEnd type="triangle"/>
          </a:ln>
        </p:spPr>
        <p:style>
          <a:lnRef idx="3">
            <a:schemeClr val="accent4"/>
          </a:lnRef>
          <a:fillRef idx="0">
            <a:schemeClr val="accent4"/>
          </a:fillRef>
          <a:effectRef idx="2">
            <a:schemeClr val="accent4"/>
          </a:effectRef>
          <a:fontRef idx="minor">
            <a:schemeClr val="tx1"/>
          </a:fontRef>
        </p:style>
      </p:cxnSp>
      <p:cxnSp>
        <p:nvCxnSpPr>
          <p:cNvPr id="13" name="直接箭头连接符 12"/>
          <p:cNvCxnSpPr/>
          <p:nvPr/>
        </p:nvCxnSpPr>
        <p:spPr>
          <a:xfrm flipH="1">
            <a:off x="6912077" y="3805084"/>
            <a:ext cx="1498401" cy="2440401"/>
          </a:xfrm>
          <a:prstGeom prst="straightConnector1">
            <a:avLst/>
          </a:prstGeom>
          <a:ln>
            <a:solidFill>
              <a:srgbClr val="C00000"/>
            </a:solidFill>
            <a:tailEnd type="triangle"/>
          </a:ln>
        </p:spPr>
        <p:style>
          <a:lnRef idx="3">
            <a:schemeClr val="accent4"/>
          </a:lnRef>
          <a:fillRef idx="0">
            <a:schemeClr val="accent4"/>
          </a:fillRef>
          <a:effectRef idx="2">
            <a:schemeClr val="accent4"/>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0"/>
            <a:ext cx="12192000" cy="6858000"/>
          </a:xfrm>
          <a:prstGeom prst="rect">
            <a:avLst/>
          </a:prstGeom>
        </p:spPr>
      </p:pic>
      <p:sp>
        <p:nvSpPr>
          <p:cNvPr id="5" name="文本框 4"/>
          <p:cNvSpPr txBox="1"/>
          <p:nvPr/>
        </p:nvSpPr>
        <p:spPr>
          <a:xfrm>
            <a:off x="-1" y="2136369"/>
            <a:ext cx="12191999" cy="2308324"/>
          </a:xfrm>
          <a:prstGeom prst="rect">
            <a:avLst/>
          </a:prstGeom>
          <a:solidFill>
            <a:schemeClr val="bg1"/>
          </a:solidFill>
        </p:spPr>
        <p:txBody>
          <a:bodyPr wrap="square">
            <a:spAutoFit/>
          </a:bodyPr>
          <a:lstStyle/>
          <a:p>
            <a:pPr indent="266700" algn="just"/>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Gobi watched as the man jumped into the water. She wagged her tail, but he didn't look her way. He was clearly busy concentrating. She sat down just before the water and watched. Surely, he would turn around and notice that she wasn't with him. But several minutes passed, and he got farther and farther away.</a:t>
            </a:r>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Finally, Gobi couldn't take it any longer. She began anxiously running up and down the riverbank. </a:t>
            </a:r>
            <a:r>
              <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Was the man going to leave her?</a:t>
            </a:r>
            <a:endPar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24949" y="33250"/>
            <a:ext cx="2834629" cy="523220"/>
          </a:xfrm>
          <a:prstGeom prst="rect">
            <a:avLst/>
          </a:prstGeom>
          <a:solidFill>
            <a:schemeClr val="bg1"/>
          </a:solidFill>
        </p:spPr>
        <p:txBody>
          <a:bodyPr wrap="square" rtlCol="0">
            <a:spAutoFit/>
          </a:bodyPr>
          <a:lstStyle/>
          <a:p>
            <a:r>
              <a:rPr lang="en-US" altLang="zh-CN" sz="2800" dirty="0">
                <a:solidFill>
                  <a:srgbClr val="C00000"/>
                </a:solidFill>
                <a:latin typeface="方正舒体" panose="02010601030101010101" pitchFamily="2" charset="-122"/>
                <a:ea typeface="方正舒体" panose="02010601030101010101" pitchFamily="2" charset="-122"/>
              </a:rPr>
              <a:t>Read for cues</a:t>
            </a:r>
            <a:endParaRPr lang="zh-CN" altLang="en-US" sz="2800" dirty="0">
              <a:solidFill>
                <a:srgbClr val="C00000"/>
              </a:solidFill>
              <a:latin typeface="方正舒体" panose="02010601030101010101" pitchFamily="2" charset="-122"/>
              <a:ea typeface="方正舒体" panose="02010601030101010101" pitchFamily="2" charset="-122"/>
            </a:endParaRPr>
          </a:p>
        </p:txBody>
      </p:sp>
      <p:sp>
        <p:nvSpPr>
          <p:cNvPr id="6" name="文本框 5"/>
          <p:cNvSpPr txBox="1"/>
          <p:nvPr/>
        </p:nvSpPr>
        <p:spPr>
          <a:xfrm>
            <a:off x="1" y="5062448"/>
            <a:ext cx="12216948" cy="1569660"/>
          </a:xfrm>
          <a:prstGeom prst="rect">
            <a:avLst/>
          </a:prstGeom>
          <a:solidFill>
            <a:schemeClr val="bg1"/>
          </a:solidFill>
        </p:spPr>
        <p:txBody>
          <a:bodyPr wrap="square" rtlCol="0">
            <a:spAutoFit/>
          </a:bodyPr>
          <a:lstStyle/>
          <a:p>
            <a:r>
              <a:rPr lang="en-US" altLang="zh-CN" sz="3200" kern="100" dirty="0" smtClean="0">
                <a:solidFill>
                  <a:srgbClr val="0000FF"/>
                </a:solidFill>
                <a:effectLst/>
                <a:latin typeface="方正舒体" panose="02010601030101010101" pitchFamily="2" charset="-122"/>
                <a:ea typeface="方正舒体" panose="02010601030101010101" pitchFamily="2" charset="-122"/>
                <a:cs typeface="Times New Roman" panose="02020603050405020304" pitchFamily="18" charset="0"/>
              </a:rPr>
              <a:t>Cue7</a:t>
            </a:r>
            <a:r>
              <a:rPr lang="zh-CN" altLang="en-US" sz="3200" kern="100" dirty="0" smtClean="0">
                <a:solidFill>
                  <a:srgbClr val="0000FF"/>
                </a:solidFill>
                <a:effectLst/>
                <a:latin typeface="方正舒体" panose="02010601030101010101" pitchFamily="2" charset="-122"/>
                <a:ea typeface="方正舒体" panose="02010601030101010101" pitchFamily="2" charset="-122"/>
                <a:cs typeface="Times New Roman" panose="02020603050405020304" pitchFamily="18" charset="0"/>
              </a:rPr>
              <a:t>：</a:t>
            </a:r>
            <a:r>
              <a:rPr lang="en-US" altLang="zh-CN" sz="32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Dion would never leave Gobi. </a:t>
            </a:r>
            <a:r>
              <a:rPr lang="en-US" altLang="zh-CN" sz="3200" kern="100" dirty="0">
                <a:solidFill>
                  <a:srgbClr val="C00000"/>
                </a:solidFill>
                <a:latin typeface="方正舒体" panose="02010601030101010101" pitchFamily="2" charset="-122"/>
                <a:ea typeface="方正舒体" panose="02010601030101010101" pitchFamily="2" charset="-122"/>
                <a:cs typeface="Times New Roman" panose="02020603050405020304" pitchFamily="18" charset="0"/>
              </a:rPr>
              <a:t>The bond between them </a:t>
            </a:r>
            <a:r>
              <a:rPr lang="en-US" altLang="zh-CN" sz="32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got closer and closer beyond </a:t>
            </a:r>
            <a:r>
              <a:rPr lang="en-US" altLang="zh-CN" sz="32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imagination.// </a:t>
            </a:r>
            <a:r>
              <a:rPr lang="en-US" altLang="zh-CN" sz="3200" kern="100" dirty="0" smtClean="0">
                <a:solidFill>
                  <a:srgbClr val="7030A0"/>
                </a:solidFill>
                <a:latin typeface="方正舒体" panose="02010601030101010101" pitchFamily="2" charset="-122"/>
                <a:ea typeface="方正舒体" panose="02010601030101010101" pitchFamily="2" charset="-122"/>
                <a:cs typeface="Times New Roman" panose="02020603050405020304" pitchFamily="18" charset="0"/>
              </a:rPr>
              <a:t>became inseparable and tight. </a:t>
            </a:r>
            <a:endParaRPr lang="zh-CN" altLang="en-US" sz="3200" dirty="0">
              <a:solidFill>
                <a:srgbClr val="7030A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0"/>
            <a:ext cx="12192000" cy="6858000"/>
          </a:xfrm>
          <a:prstGeom prst="rect">
            <a:avLst/>
          </a:prstGeom>
        </p:spPr>
      </p:pic>
      <p:sp>
        <p:nvSpPr>
          <p:cNvPr id="5" name="文本框 4"/>
          <p:cNvSpPr txBox="1"/>
          <p:nvPr/>
        </p:nvSpPr>
        <p:spPr>
          <a:xfrm>
            <a:off x="-1" y="1208115"/>
            <a:ext cx="12191999" cy="1938992"/>
          </a:xfrm>
          <a:prstGeom prst="rect">
            <a:avLst/>
          </a:prstGeom>
          <a:solidFill>
            <a:schemeClr val="bg1"/>
          </a:solidFill>
        </p:spPr>
        <p:txBody>
          <a:bodyPr wrap="square">
            <a:spAutoFit/>
          </a:bodyPr>
          <a:lstStyle/>
          <a:p>
            <a:pPr indent="266700" algn="just"/>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At the sound of her bark, Dion stopped. He always made a point of facing forward, always forward, during a race. But this time he did glance back. </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Gobi was sitting at the river's edge, barking fiercely. There was no way the little dog could cross that on her own. These days, he'd fed her, given her water, and named her. </a:t>
            </a:r>
            <a:r>
              <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He had to admit that he liked having her with him. She lifted his spirits.</a:t>
            </a:r>
            <a:endParaRPr lang="zh-CN"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24949" y="33250"/>
            <a:ext cx="2834629" cy="523220"/>
          </a:xfrm>
          <a:prstGeom prst="rect">
            <a:avLst/>
          </a:prstGeom>
          <a:solidFill>
            <a:schemeClr val="bg1"/>
          </a:solidFill>
        </p:spPr>
        <p:txBody>
          <a:bodyPr wrap="square" rtlCol="0">
            <a:spAutoFit/>
          </a:bodyPr>
          <a:lstStyle/>
          <a:p>
            <a:r>
              <a:rPr lang="en-US" altLang="zh-CN" sz="2800" dirty="0">
                <a:solidFill>
                  <a:srgbClr val="C00000"/>
                </a:solidFill>
                <a:latin typeface="方正舒体" panose="02010601030101010101" pitchFamily="2" charset="-122"/>
                <a:ea typeface="方正舒体" panose="02010601030101010101" pitchFamily="2" charset="-122"/>
              </a:rPr>
              <a:t>Read for cues</a:t>
            </a:r>
            <a:endParaRPr lang="zh-CN" altLang="en-US" sz="2800" dirty="0">
              <a:solidFill>
                <a:srgbClr val="C00000"/>
              </a:solidFill>
              <a:latin typeface="方正舒体" panose="02010601030101010101" pitchFamily="2" charset="-122"/>
              <a:ea typeface="方正舒体" panose="02010601030101010101" pitchFamily="2" charset="-122"/>
            </a:endParaRPr>
          </a:p>
        </p:txBody>
      </p:sp>
      <p:sp>
        <p:nvSpPr>
          <p:cNvPr id="6" name="文本框 5"/>
          <p:cNvSpPr txBox="1"/>
          <p:nvPr/>
        </p:nvSpPr>
        <p:spPr>
          <a:xfrm>
            <a:off x="-9831" y="3559279"/>
            <a:ext cx="12201832" cy="3970318"/>
          </a:xfrm>
          <a:prstGeom prst="rect">
            <a:avLst/>
          </a:prstGeom>
          <a:solidFill>
            <a:schemeClr val="bg1"/>
          </a:solidFill>
        </p:spPr>
        <p:txBody>
          <a:bodyPr wrap="square" rtlCol="0">
            <a:spAutoFit/>
          </a:bodyPr>
          <a:lstStyle/>
          <a:p>
            <a:r>
              <a:rPr lang="en-US" altLang="zh-CN" sz="2800" kern="100" dirty="0" smtClean="0">
                <a:solidFill>
                  <a:srgbClr val="0000FF"/>
                </a:solidFill>
                <a:effectLst/>
                <a:latin typeface="方正舒体" panose="02010601030101010101" pitchFamily="2" charset="-122"/>
                <a:ea typeface="方正舒体" panose="02010601030101010101" pitchFamily="2" charset="-122"/>
                <a:cs typeface="Times New Roman" panose="02020603050405020304" pitchFamily="18" charset="0"/>
              </a:rPr>
              <a:t>Cue8</a:t>
            </a:r>
            <a:r>
              <a:rPr lang="zh-CN" altLang="en-US" sz="2800" kern="100" dirty="0" smtClean="0">
                <a:solidFill>
                  <a:srgbClr val="0000FF"/>
                </a:solidFill>
                <a:effectLst/>
                <a:latin typeface="方正舒体" panose="02010601030101010101" pitchFamily="2" charset="-122"/>
                <a:ea typeface="方正舒体" panose="02010601030101010101" pitchFamily="2" charset="-122"/>
                <a:cs typeface="Times New Roman" panose="02020603050405020304" pitchFamily="18" charset="0"/>
              </a:rPr>
              <a:t>：</a:t>
            </a:r>
            <a:r>
              <a:rPr lang="en-US" altLang="zh-CN" sz="2800" kern="100" dirty="0">
                <a:solidFill>
                  <a:srgbClr val="FF0000"/>
                </a:solidFill>
                <a:latin typeface="方正舒体" panose="02010601030101010101" pitchFamily="2" charset="-122"/>
                <a:ea typeface="方正舒体" panose="02010601030101010101" pitchFamily="2" charset="-122"/>
                <a:cs typeface="Times New Roman" panose="02020603050405020304" pitchFamily="18" charset="0"/>
              </a:rPr>
              <a:t>Dion walked back/ returned to Gobi </a:t>
            </a:r>
            <a:r>
              <a:rPr lang="en-US" altLang="zh-CN"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to take her away with him .</a:t>
            </a:r>
            <a:endParaRPr lang="en-US" altLang="zh-CN"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endParaRPr>
          </a:p>
          <a:p>
            <a:r>
              <a:rPr lang="en-US" altLang="zh-CN" sz="28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Cue9:   </a:t>
            </a:r>
            <a:r>
              <a:rPr lang="zh-CN" altLang="en-US"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（再次过河把和对岸的</a:t>
            </a:r>
            <a:r>
              <a:rPr lang="en-US" altLang="zh-CN"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Gobi </a:t>
            </a:r>
            <a:r>
              <a:rPr lang="zh-CN" altLang="en-US"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带走，</a:t>
            </a:r>
            <a:r>
              <a:rPr lang="en-US" altLang="zh-CN"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Dion</a:t>
            </a:r>
            <a:r>
              <a:rPr lang="zh-CN" altLang="en-US"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其实过了三次河）</a:t>
            </a:r>
            <a:r>
              <a:rPr lang="en-US" altLang="zh-CN"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Wet , cold , exhausted and starving as Dion was, </a:t>
            </a:r>
            <a:r>
              <a:rPr lang="en-US" altLang="zh-CN" sz="2800" kern="100" dirty="0">
                <a:solidFill>
                  <a:srgbClr val="C00000"/>
                </a:solidFill>
                <a:latin typeface="方正舒体" panose="02010601030101010101" pitchFamily="2" charset="-122"/>
                <a:ea typeface="方正舒体" panose="02010601030101010101" pitchFamily="2" charset="-122"/>
                <a:cs typeface="Times New Roman" panose="02020603050405020304" pitchFamily="18" charset="0"/>
              </a:rPr>
              <a:t>he breathed a sigh of relief, </a:t>
            </a:r>
            <a:r>
              <a:rPr lang="en-US" altLang="zh-CN" sz="2800" kern="100" dirty="0">
                <a:solidFill>
                  <a:srgbClr val="7030A0"/>
                </a:solidFill>
                <a:latin typeface="方正舒体" panose="02010601030101010101" pitchFamily="2" charset="-122"/>
                <a:ea typeface="方正舒体" panose="02010601030101010101" pitchFamily="2" charset="-122"/>
                <a:cs typeface="Times New Roman" panose="02020603050405020304" pitchFamily="18" charset="0"/>
              </a:rPr>
              <a:t>knowing that he would have Gobi with him again.</a:t>
            </a:r>
            <a:endParaRPr lang="zh-CN" altLang="en-US" sz="2800" dirty="0">
              <a:solidFill>
                <a:srgbClr val="7030A0"/>
              </a:solidFill>
            </a:endParaRPr>
          </a:p>
          <a:p>
            <a:r>
              <a:rPr lang="en-US" altLang="zh-CN" sz="28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Cue10:   (</a:t>
            </a:r>
            <a:r>
              <a:rPr lang="zh-CN" altLang="en-US"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结合常识，沙漠跑七天，要露天住宿，想象夜晚小狗陪</a:t>
            </a:r>
            <a:r>
              <a:rPr lang="en-US" altLang="zh-CN"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Dion</a:t>
            </a:r>
            <a:r>
              <a:rPr lang="zh-CN" altLang="en-US"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的场景） </a:t>
            </a:r>
            <a:r>
              <a:rPr lang="en-US" altLang="zh-CN" sz="2800" kern="100" dirty="0">
                <a:solidFill>
                  <a:srgbClr val="FF0000"/>
                </a:solidFill>
                <a:latin typeface="方正舒体" panose="02010601030101010101" pitchFamily="2" charset="-122"/>
                <a:ea typeface="方正舒体" panose="02010601030101010101" pitchFamily="2" charset="-122"/>
                <a:cs typeface="Times New Roman" panose="02020603050405020304" pitchFamily="18" charset="0"/>
              </a:rPr>
              <a:t>Gobi would snuggle around him </a:t>
            </a:r>
            <a:r>
              <a:rPr lang="en-US" altLang="zh-CN"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when he camped alone under the starry night sky.  </a:t>
            </a:r>
            <a:r>
              <a:rPr lang="en-US" altLang="zh-CN" sz="2800" kern="100" dirty="0" smtClean="0">
                <a:solidFill>
                  <a:srgbClr val="FF0000"/>
                </a:solidFill>
                <a:latin typeface="方正舒体" panose="02010601030101010101" pitchFamily="2" charset="-122"/>
                <a:ea typeface="方正舒体" panose="02010601030101010101" pitchFamily="2" charset="-122"/>
                <a:cs typeface="Times New Roman" panose="02020603050405020304" pitchFamily="18" charset="0"/>
              </a:rPr>
              <a:t>Gobi would inspire him to move on and on </a:t>
            </a:r>
            <a:r>
              <a:rPr lang="en-US" altLang="zh-CN" sz="28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when he almost lost heart. (</a:t>
            </a:r>
            <a:r>
              <a:rPr lang="zh-CN" altLang="en-US" sz="2800" kern="10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排比手法）</a:t>
            </a:r>
            <a:endParaRPr lang="en-US" altLang="zh-CN"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endParaRPr>
          </a:p>
          <a:p>
            <a:endParaRPr lang="zh-CN" altLang="en-US" sz="2800" dirty="0">
              <a:solidFill>
                <a:srgbClr val="7030A0"/>
              </a:solidFill>
            </a:endParaRPr>
          </a:p>
        </p:txBody>
      </p:sp>
      <p:cxnSp>
        <p:nvCxnSpPr>
          <p:cNvPr id="7" name="直接箭头连接符 6"/>
          <p:cNvCxnSpPr/>
          <p:nvPr/>
        </p:nvCxnSpPr>
        <p:spPr>
          <a:xfrm flipH="1">
            <a:off x="1090819" y="3103239"/>
            <a:ext cx="1032949" cy="1955261"/>
          </a:xfrm>
          <a:prstGeom prst="straightConnector1">
            <a:avLst/>
          </a:prstGeom>
          <a:ln>
            <a:solidFill>
              <a:srgbClr val="C00000"/>
            </a:solidFill>
            <a:tailEnd type="triangle"/>
          </a:ln>
        </p:spPr>
        <p:style>
          <a:lnRef idx="3">
            <a:schemeClr val="accent4"/>
          </a:lnRef>
          <a:fillRef idx="0">
            <a:schemeClr val="accent4"/>
          </a:fillRef>
          <a:effectRef idx="2">
            <a:schemeClr val="accent4"/>
          </a:effectRef>
          <a:fontRef idx="minor">
            <a:schemeClr val="tx1"/>
          </a:fontRef>
        </p:style>
      </p:cxnSp>
      <p:cxnSp>
        <p:nvCxnSpPr>
          <p:cNvPr id="8" name="直接箭头连接符 7"/>
          <p:cNvCxnSpPr/>
          <p:nvPr/>
        </p:nvCxnSpPr>
        <p:spPr>
          <a:xfrm flipH="1">
            <a:off x="2859578" y="2984128"/>
            <a:ext cx="1422372" cy="2856233"/>
          </a:xfrm>
          <a:prstGeom prst="straightConnector1">
            <a:avLst/>
          </a:prstGeom>
          <a:ln>
            <a:solidFill>
              <a:srgbClr val="C00000"/>
            </a:solidFill>
            <a:tailEnd type="triangle"/>
          </a:ln>
        </p:spPr>
        <p:style>
          <a:lnRef idx="3">
            <a:schemeClr val="accent4"/>
          </a:lnRef>
          <a:fillRef idx="0">
            <a:schemeClr val="accent4"/>
          </a:fillRef>
          <a:effectRef idx="2">
            <a:schemeClr val="accent4"/>
          </a:effectRef>
          <a:fontRef idx="minor">
            <a:schemeClr val="tx1"/>
          </a:fontRef>
        </p:style>
      </p:cxnSp>
      <p:cxnSp>
        <p:nvCxnSpPr>
          <p:cNvPr id="9" name="直接箭头连接符 8"/>
          <p:cNvCxnSpPr/>
          <p:nvPr/>
        </p:nvCxnSpPr>
        <p:spPr>
          <a:xfrm flipH="1">
            <a:off x="3283974" y="1390995"/>
            <a:ext cx="1279423" cy="2407757"/>
          </a:xfrm>
          <a:prstGeom prst="straightConnector1">
            <a:avLst/>
          </a:prstGeom>
          <a:ln>
            <a:solidFill>
              <a:srgbClr val="C00000"/>
            </a:solidFill>
            <a:tailEnd type="triangle"/>
          </a:ln>
        </p:spPr>
        <p:style>
          <a:lnRef idx="3">
            <a:schemeClr val="accent4"/>
          </a:lnRef>
          <a:fillRef idx="0">
            <a:schemeClr val="accent4"/>
          </a:fillRef>
          <a:effectRef idx="2">
            <a:schemeClr val="accent4"/>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2974"/>
            <a:ext cx="12192000" cy="6860974"/>
          </a:xfrm>
          <a:prstGeom prst="rect">
            <a:avLst/>
          </a:prstGeom>
        </p:spPr>
      </p:pic>
      <p:sp>
        <p:nvSpPr>
          <p:cNvPr id="5" name="矩形 4"/>
          <p:cNvSpPr/>
          <p:nvPr/>
        </p:nvSpPr>
        <p:spPr>
          <a:xfrm>
            <a:off x="0" y="1277734"/>
            <a:ext cx="12192000" cy="4524315"/>
          </a:xfrm>
          <a:prstGeom prst="rect">
            <a:avLst/>
          </a:prstGeom>
          <a:solidFill>
            <a:schemeClr val="bg1"/>
          </a:solidFill>
        </p:spPr>
        <p:txBody>
          <a:bodyPr wrap="square">
            <a:spAutoFit/>
          </a:bodyPr>
          <a:lstStyle/>
          <a:p>
            <a:pPr algn="just">
              <a:spcAft>
                <a:spcPts val="0"/>
              </a:spcAft>
            </a:pPr>
            <a:r>
              <a:rPr lang="en-US" altLang="zh-CN" sz="3200" kern="100" dirty="0">
                <a:latin typeface="等线" panose="02010600030101010101" pitchFamily="2" charset="-122"/>
                <a:cs typeface="Times New Roman" panose="02020603050405020304" pitchFamily="18" charset="0"/>
              </a:rPr>
              <a:t>Para1. Right now, listening to her barking as he left her behind nearly </a:t>
            </a:r>
            <a:r>
              <a:rPr lang="en-US" altLang="zh-CN" sz="3200" kern="100" dirty="0">
                <a:solidFill>
                  <a:srgbClr val="C00000"/>
                </a:solidFill>
                <a:latin typeface="等线" panose="02010600030101010101" pitchFamily="2" charset="-122"/>
                <a:cs typeface="Times New Roman" panose="02020603050405020304" pitchFamily="18" charset="0"/>
              </a:rPr>
              <a:t>broke his heart. </a:t>
            </a:r>
            <a:endParaRPr lang="en-US" altLang="zh-CN" sz="3200" kern="100" dirty="0" smtClean="0">
              <a:solidFill>
                <a:srgbClr val="C00000"/>
              </a:solidFill>
              <a:latin typeface="等线" panose="02010600030101010101" pitchFamily="2" charset="-122"/>
              <a:cs typeface="Times New Roman" panose="02020603050405020304" pitchFamily="18" charset="0"/>
            </a:endParaRPr>
          </a:p>
          <a:p>
            <a:pPr algn="just">
              <a:spcAft>
                <a:spcPts val="0"/>
              </a:spcAft>
            </a:pPr>
            <a:endParaRPr lang="en-US" altLang="zh-CN" sz="3200" kern="100" dirty="0">
              <a:latin typeface="等线" panose="02010600030101010101" pitchFamily="2" charset="-122"/>
              <a:cs typeface="Times New Roman" panose="02020603050405020304" pitchFamily="18" charset="0"/>
            </a:endParaRPr>
          </a:p>
          <a:p>
            <a:pPr algn="just">
              <a:spcAft>
                <a:spcPts val="0"/>
              </a:spcAft>
            </a:pPr>
            <a:endParaRPr lang="en-US" altLang="zh-CN" sz="3200" kern="100" dirty="0" smtClean="0">
              <a:latin typeface="等线" panose="02010600030101010101" pitchFamily="2" charset="-122"/>
              <a:cs typeface="Times New Roman" panose="02020603050405020304" pitchFamily="18" charset="0"/>
            </a:endParaRPr>
          </a:p>
          <a:p>
            <a:pPr algn="just">
              <a:spcAft>
                <a:spcPts val="0"/>
              </a:spcAft>
            </a:pPr>
            <a:endParaRPr lang="zh-CN" altLang="zh-CN" sz="3200" kern="100" dirty="0">
              <a:latin typeface="等线" panose="02010600030101010101" pitchFamily="2" charset="-122"/>
              <a:cs typeface="Times New Roman" panose="02020603050405020304" pitchFamily="18" charset="0"/>
            </a:endParaRPr>
          </a:p>
          <a:p>
            <a:pPr algn="just">
              <a:spcAft>
                <a:spcPts val="0"/>
              </a:spcAft>
            </a:pPr>
            <a:r>
              <a:rPr lang="en-US" altLang="zh-CN" sz="3200" kern="100" dirty="0">
                <a:latin typeface="等线" panose="02010600030101010101" pitchFamily="2" charset="-122"/>
                <a:cs typeface="Times New Roman" panose="02020603050405020304" pitchFamily="18" charset="0"/>
              </a:rPr>
              <a:t> </a:t>
            </a:r>
            <a:endParaRPr lang="en-US" altLang="zh-CN" sz="3200" kern="100" dirty="0" smtClean="0">
              <a:latin typeface="等线" panose="02010600030101010101" pitchFamily="2" charset="-122"/>
              <a:cs typeface="Times New Roman" panose="02020603050405020304" pitchFamily="18" charset="0"/>
            </a:endParaRPr>
          </a:p>
          <a:p>
            <a:pPr algn="just">
              <a:spcAft>
                <a:spcPts val="0"/>
              </a:spcAft>
            </a:pPr>
            <a:endParaRPr lang="zh-CN" altLang="zh-CN" sz="3200" kern="100" dirty="0">
              <a:latin typeface="等线" panose="02010600030101010101" pitchFamily="2" charset="-122"/>
              <a:cs typeface="Times New Roman" panose="02020603050405020304" pitchFamily="18" charset="0"/>
            </a:endParaRPr>
          </a:p>
          <a:p>
            <a:pPr algn="just">
              <a:spcAft>
                <a:spcPts val="0"/>
              </a:spcAft>
            </a:pPr>
            <a:endParaRPr lang="en-US" altLang="zh-CN" sz="3200" kern="100" dirty="0" smtClean="0">
              <a:latin typeface="等线" panose="02010600030101010101" pitchFamily="2" charset="-122"/>
              <a:cs typeface="Times New Roman" panose="02020603050405020304" pitchFamily="18" charset="0"/>
            </a:endParaRPr>
          </a:p>
          <a:p>
            <a:pPr algn="just">
              <a:spcAft>
                <a:spcPts val="0"/>
              </a:spcAft>
            </a:pPr>
            <a:r>
              <a:rPr lang="en-US" altLang="zh-CN" sz="3200" kern="100" dirty="0" smtClean="0">
                <a:latin typeface="等线" panose="02010600030101010101" pitchFamily="2" charset="-122"/>
                <a:cs typeface="Times New Roman" panose="02020603050405020304" pitchFamily="18" charset="0"/>
              </a:rPr>
              <a:t>Para2</a:t>
            </a:r>
            <a:r>
              <a:rPr lang="en-US" altLang="zh-CN" sz="3200" kern="100" dirty="0">
                <a:latin typeface="等线" panose="02010600030101010101" pitchFamily="2" charset="-122"/>
                <a:cs typeface="Times New Roman" panose="02020603050405020304" pitchFamily="18" charset="0"/>
              </a:rPr>
              <a:t>. </a:t>
            </a:r>
            <a:r>
              <a:rPr lang="en-US" altLang="zh-CN" sz="3200" b="1" kern="100" dirty="0">
                <a:solidFill>
                  <a:srgbClr val="FF0000"/>
                </a:solidFill>
                <a:latin typeface="等线" panose="02010600030101010101" pitchFamily="2" charset="-122"/>
                <a:cs typeface="Times New Roman" panose="02020603050405020304" pitchFamily="18" charset="0"/>
              </a:rPr>
              <a:t>This</a:t>
            </a:r>
            <a:r>
              <a:rPr lang="en-US" altLang="zh-CN" sz="3200" kern="100" dirty="0">
                <a:solidFill>
                  <a:srgbClr val="0000FF"/>
                </a:solidFill>
                <a:latin typeface="等线" panose="02010600030101010101" pitchFamily="2" charset="-122"/>
                <a:cs typeface="Times New Roman" panose="02020603050405020304" pitchFamily="18" charset="0"/>
              </a:rPr>
              <a:t> became tougher </a:t>
            </a:r>
            <a:r>
              <a:rPr lang="en-US" altLang="zh-CN" sz="3200" kern="100" dirty="0">
                <a:latin typeface="等线" panose="02010600030101010101" pitchFamily="2" charset="-122"/>
                <a:cs typeface="Times New Roman" panose="02020603050405020304" pitchFamily="18" charset="0"/>
              </a:rPr>
              <a:t>for Dion to cross the broad river. </a:t>
            </a:r>
            <a:endParaRPr lang="zh-CN" altLang="zh-CN" sz="3200" kern="100" dirty="0">
              <a:latin typeface="等线" panose="02010600030101010101" pitchFamily="2" charset="-122"/>
              <a:cs typeface="Times New Roman" panose="02020603050405020304" pitchFamily="18" charset="0"/>
            </a:endParaRPr>
          </a:p>
        </p:txBody>
      </p:sp>
      <p:sp>
        <p:nvSpPr>
          <p:cNvPr id="6" name="文本框 5"/>
          <p:cNvSpPr txBox="1"/>
          <p:nvPr/>
        </p:nvSpPr>
        <p:spPr>
          <a:xfrm>
            <a:off x="24949" y="33250"/>
            <a:ext cx="3180367" cy="523220"/>
          </a:xfrm>
          <a:prstGeom prst="rect">
            <a:avLst/>
          </a:prstGeom>
          <a:solidFill>
            <a:schemeClr val="bg1"/>
          </a:solidFill>
        </p:spPr>
        <p:txBody>
          <a:bodyPr wrap="square" rtlCol="0">
            <a:spAutoFit/>
          </a:bodyPr>
          <a:lstStyle/>
          <a:p>
            <a:r>
              <a:rPr lang="zh-CN" altLang="en-US" sz="2800" dirty="0" smtClean="0">
                <a:solidFill>
                  <a:srgbClr val="C00000"/>
                </a:solidFill>
                <a:latin typeface="方正舒体" panose="02010601030101010101" pitchFamily="2" charset="-122"/>
                <a:ea typeface="方正舒体" panose="02010601030101010101" pitchFamily="2" charset="-122"/>
              </a:rPr>
              <a:t>定两段情节</a:t>
            </a:r>
            <a:r>
              <a:rPr lang="en-US" altLang="zh-CN" sz="2800" dirty="0" smtClean="0">
                <a:solidFill>
                  <a:srgbClr val="C00000"/>
                </a:solidFill>
                <a:latin typeface="方正舒体" panose="02010601030101010101" pitchFamily="2" charset="-122"/>
                <a:ea typeface="方正舒体" panose="02010601030101010101" pitchFamily="2" charset="-122"/>
              </a:rPr>
              <a:t>—</a:t>
            </a:r>
            <a:r>
              <a:rPr lang="zh-CN" altLang="en-US" sz="2800" dirty="0" smtClean="0">
                <a:solidFill>
                  <a:srgbClr val="0000FF"/>
                </a:solidFill>
                <a:latin typeface="方正舒体" panose="02010601030101010101" pitchFamily="2" charset="-122"/>
                <a:ea typeface="方正舒体" panose="02010601030101010101" pitchFamily="2" charset="-122"/>
              </a:rPr>
              <a:t>首段</a:t>
            </a:r>
            <a:endParaRPr lang="zh-CN" altLang="en-US" sz="2800" dirty="0">
              <a:solidFill>
                <a:srgbClr val="0000FF"/>
              </a:solidFill>
              <a:latin typeface="方正舒体" panose="02010601030101010101" pitchFamily="2" charset="-122"/>
              <a:ea typeface="方正舒体" panose="02010601030101010101" pitchFamily="2" charset="-122"/>
            </a:endParaRPr>
          </a:p>
        </p:txBody>
      </p:sp>
      <p:sp>
        <p:nvSpPr>
          <p:cNvPr id="7" name="文本框 6"/>
          <p:cNvSpPr txBox="1"/>
          <p:nvPr/>
        </p:nvSpPr>
        <p:spPr>
          <a:xfrm>
            <a:off x="24949" y="2309427"/>
            <a:ext cx="12088393" cy="2677656"/>
          </a:xfrm>
          <a:prstGeom prst="rect">
            <a:avLst/>
          </a:prstGeom>
          <a:solidFill>
            <a:schemeClr val="bg1"/>
          </a:solidFill>
        </p:spPr>
        <p:txBody>
          <a:bodyPr wrap="square" rtlCol="0">
            <a:spAutoFit/>
          </a:bodyPr>
          <a:lstStyle/>
          <a:p>
            <a:r>
              <a:rPr lang="zh-CN" altLang="en-US" sz="2800" dirty="0" smtClean="0">
                <a:solidFill>
                  <a:srgbClr val="0000FF"/>
                </a:solidFill>
                <a:latin typeface="方正舒体" panose="02010601030101010101" pitchFamily="2" charset="-122"/>
                <a:ea typeface="方正舒体" panose="02010601030101010101" pitchFamily="2" charset="-122"/>
              </a:rPr>
              <a:t>首段情节：</a:t>
            </a:r>
            <a:r>
              <a:rPr lang="zh-CN" altLang="en-US" sz="2800" dirty="0" smtClean="0">
                <a:latin typeface="方正舒体" panose="02010601030101010101" pitchFamily="2" charset="-122"/>
                <a:ea typeface="方正舒体" panose="02010601030101010101" pitchFamily="2" charset="-122"/>
              </a:rPr>
              <a:t>原文本最后一段表明</a:t>
            </a:r>
            <a:r>
              <a:rPr lang="en-US" altLang="zh-CN" sz="2800" dirty="0" smtClean="0">
                <a:solidFill>
                  <a:srgbClr val="C00000"/>
                </a:solidFill>
                <a:latin typeface="方正舒体" panose="02010601030101010101" pitchFamily="2" charset="-122"/>
                <a:ea typeface="方正舒体" panose="02010601030101010101" pitchFamily="2" charset="-122"/>
              </a:rPr>
              <a:t>Dion</a:t>
            </a:r>
            <a:r>
              <a:rPr lang="zh-CN" altLang="en-US" sz="2800" dirty="0" smtClean="0">
                <a:solidFill>
                  <a:srgbClr val="C00000"/>
                </a:solidFill>
                <a:latin typeface="方正舒体" panose="02010601030101010101" pitchFamily="2" charset="-122"/>
                <a:ea typeface="方正舒体" panose="02010601030101010101" pitchFamily="2" charset="-122"/>
              </a:rPr>
              <a:t>已经过河，</a:t>
            </a:r>
            <a:r>
              <a:rPr lang="en-US" altLang="zh-CN" sz="2800" dirty="0" smtClean="0">
                <a:solidFill>
                  <a:srgbClr val="C00000"/>
                </a:solidFill>
                <a:latin typeface="方正舒体" panose="02010601030101010101" pitchFamily="2" charset="-122"/>
                <a:ea typeface="方正舒体" panose="02010601030101010101" pitchFamily="2" charset="-122"/>
              </a:rPr>
              <a:t>Gobi </a:t>
            </a:r>
            <a:r>
              <a:rPr lang="zh-CN" altLang="en-US" sz="2800" dirty="0" smtClean="0">
                <a:solidFill>
                  <a:srgbClr val="C00000"/>
                </a:solidFill>
                <a:latin typeface="方正舒体" panose="02010601030101010101" pitchFamily="2" charset="-122"/>
                <a:ea typeface="方正舒体" panose="02010601030101010101" pitchFamily="2" charset="-122"/>
              </a:rPr>
              <a:t>则在河的对岸；</a:t>
            </a:r>
            <a:r>
              <a:rPr lang="zh-CN" altLang="en-US" sz="2800" dirty="0" smtClean="0">
                <a:latin typeface="方正舒体" panose="02010601030101010101" pitchFamily="2" charset="-122"/>
                <a:ea typeface="方正舒体" panose="02010601030101010101" pitchFamily="2" charset="-122"/>
              </a:rPr>
              <a:t>所给第二段首句</a:t>
            </a:r>
            <a:r>
              <a:rPr lang="en-US" altLang="zh-CN" sz="2800" dirty="0" smtClean="0">
                <a:solidFill>
                  <a:srgbClr val="C00000"/>
                </a:solidFill>
                <a:latin typeface="方正舒体" panose="02010601030101010101" pitchFamily="2" charset="-122"/>
                <a:ea typeface="方正舒体" panose="02010601030101010101" pitchFamily="2" charset="-122"/>
              </a:rPr>
              <a:t>Dion</a:t>
            </a:r>
            <a:r>
              <a:rPr lang="zh-CN" altLang="en-US" sz="2800" dirty="0" smtClean="0">
                <a:solidFill>
                  <a:srgbClr val="C00000"/>
                </a:solidFill>
                <a:latin typeface="方正舒体" panose="02010601030101010101" pitchFamily="2" charset="-122"/>
                <a:ea typeface="方正舒体" panose="02010601030101010101" pitchFamily="2" charset="-122"/>
              </a:rPr>
              <a:t>再次过河，</a:t>
            </a:r>
            <a:r>
              <a:rPr lang="zh-CN" altLang="en-US" sz="2800" dirty="0" smtClean="0">
                <a:latin typeface="方正舒体" panose="02010601030101010101" pitchFamily="2" charset="-122"/>
                <a:ea typeface="方正舒体" panose="02010601030101010101" pitchFamily="2" charset="-122"/>
              </a:rPr>
              <a:t>提示首段情节为</a:t>
            </a:r>
            <a:r>
              <a:rPr lang="zh-CN" altLang="en-US" sz="2800" dirty="0" smtClean="0">
                <a:solidFill>
                  <a:srgbClr val="C00000"/>
                </a:solidFill>
                <a:latin typeface="方正舒体" panose="02010601030101010101" pitchFamily="2" charset="-122"/>
                <a:ea typeface="方正舒体" panose="02010601030101010101" pitchFamily="2" charset="-122"/>
              </a:rPr>
              <a:t>回到</a:t>
            </a:r>
            <a:r>
              <a:rPr lang="en-US" altLang="zh-CN" sz="2800" dirty="0" smtClean="0">
                <a:solidFill>
                  <a:srgbClr val="C00000"/>
                </a:solidFill>
                <a:latin typeface="方正舒体" panose="02010601030101010101" pitchFamily="2" charset="-122"/>
                <a:ea typeface="方正舒体" panose="02010601030101010101" pitchFamily="2" charset="-122"/>
              </a:rPr>
              <a:t>Gobi </a:t>
            </a:r>
            <a:r>
              <a:rPr lang="zh-CN" altLang="en-US" sz="2800" dirty="0" smtClean="0">
                <a:solidFill>
                  <a:srgbClr val="C00000"/>
                </a:solidFill>
                <a:latin typeface="方正舒体" panose="02010601030101010101" pitchFamily="2" charset="-122"/>
                <a:ea typeface="方正舒体" panose="02010601030101010101" pitchFamily="2" charset="-122"/>
              </a:rPr>
              <a:t>所在的河畔并带上</a:t>
            </a:r>
            <a:r>
              <a:rPr lang="en-US" altLang="zh-CN" sz="2800" dirty="0" smtClean="0">
                <a:solidFill>
                  <a:srgbClr val="C00000"/>
                </a:solidFill>
                <a:latin typeface="方正舒体" panose="02010601030101010101" pitchFamily="2" charset="-122"/>
                <a:ea typeface="方正舒体" panose="02010601030101010101" pitchFamily="2" charset="-122"/>
              </a:rPr>
              <a:t>Gobi </a:t>
            </a:r>
            <a:r>
              <a:rPr lang="zh-CN" altLang="en-US" sz="2800" dirty="0" smtClean="0">
                <a:solidFill>
                  <a:srgbClr val="C00000"/>
                </a:solidFill>
                <a:latin typeface="方正舒体" panose="02010601030101010101" pitchFamily="2" charset="-122"/>
                <a:ea typeface="方正舒体" panose="02010601030101010101" pitchFamily="2" charset="-122"/>
              </a:rPr>
              <a:t>，再次过河。</a:t>
            </a:r>
            <a:r>
              <a:rPr lang="zh-CN" altLang="en-US" sz="2800" dirty="0" smtClean="0">
                <a:latin typeface="方正舒体" panose="02010601030101010101" pitchFamily="2" charset="-122"/>
                <a:ea typeface="方正舒体" panose="02010601030101010101" pitchFamily="2" charset="-122"/>
              </a:rPr>
              <a:t>可描写</a:t>
            </a:r>
            <a:r>
              <a:rPr lang="zh-CN" altLang="en-US" sz="2800" dirty="0" smtClean="0">
                <a:solidFill>
                  <a:srgbClr val="C00000"/>
                </a:solidFill>
                <a:latin typeface="方正舒体" panose="02010601030101010101" pitchFamily="2" charset="-122"/>
                <a:ea typeface="方正舒体" panose="02010601030101010101" pitchFamily="2" charset="-122"/>
              </a:rPr>
              <a:t>重聚的场景；</a:t>
            </a:r>
            <a:r>
              <a:rPr lang="zh-CN" altLang="en-US" sz="2800" dirty="0" smtClean="0">
                <a:latin typeface="方正舒体" panose="02010601030101010101" pitchFamily="2" charset="-122"/>
                <a:ea typeface="方正舒体" panose="02010601030101010101" pitchFamily="2" charset="-122"/>
              </a:rPr>
              <a:t>且根据</a:t>
            </a:r>
            <a:r>
              <a:rPr lang="en-US" altLang="zh-CN" sz="2800" dirty="0" smtClean="0">
                <a:solidFill>
                  <a:srgbClr val="0000FF"/>
                </a:solidFill>
                <a:latin typeface="方正舒体" panose="02010601030101010101" pitchFamily="2" charset="-122"/>
                <a:ea typeface="方正舒体" panose="02010601030101010101" pitchFamily="2" charset="-122"/>
              </a:rPr>
              <a:t>This became tougher </a:t>
            </a:r>
            <a:r>
              <a:rPr lang="en-US" altLang="zh-CN" sz="2800" dirty="0" smtClean="0">
                <a:solidFill>
                  <a:srgbClr val="C00000"/>
                </a:solidFill>
                <a:latin typeface="方正舒体" panose="02010601030101010101" pitchFamily="2" charset="-122"/>
                <a:ea typeface="方正舒体" panose="02010601030101010101" pitchFamily="2" charset="-122"/>
              </a:rPr>
              <a:t>for Dion…</a:t>
            </a:r>
            <a:r>
              <a:rPr lang="zh-CN" altLang="en-US" sz="2800" dirty="0" smtClean="0">
                <a:latin typeface="方正舒体" panose="02010601030101010101" pitchFamily="2" charset="-122"/>
                <a:ea typeface="方正舒体" panose="02010601030101010101" pitchFamily="2" charset="-122"/>
              </a:rPr>
              <a:t>要在首段设置一个过河的障碍如：</a:t>
            </a:r>
            <a:r>
              <a:rPr lang="en-US" altLang="zh-CN" sz="2800" dirty="0" smtClean="0">
                <a:solidFill>
                  <a:srgbClr val="C00000"/>
                </a:solidFill>
                <a:latin typeface="Myriad Pro" panose="020B0703030403090204" pitchFamily="34" charset="0"/>
                <a:ea typeface="方正舒体" panose="02010601030101010101" pitchFamily="2" charset="-122"/>
              </a:rPr>
              <a:t>The riverbed suddenly became muddy and sticky. </a:t>
            </a:r>
            <a:r>
              <a:rPr lang="zh-CN" altLang="en-US" sz="2800" dirty="0">
                <a:latin typeface="Myriad Pro" panose="020B0703030403090204" pitchFamily="34" charset="0"/>
                <a:ea typeface="方正舒体" panose="02010601030101010101" pitchFamily="2" charset="-122"/>
              </a:rPr>
              <a:t>再</a:t>
            </a:r>
            <a:r>
              <a:rPr lang="zh-CN" altLang="en-US" sz="2800" dirty="0" smtClean="0">
                <a:latin typeface="Myriad Pro" panose="020B0703030403090204" pitchFamily="34" charset="0"/>
                <a:ea typeface="方正舒体" panose="02010601030101010101" pitchFamily="2" charset="-122"/>
              </a:rPr>
              <a:t>如</a:t>
            </a:r>
            <a:r>
              <a:rPr lang="zh-CN" altLang="en-US" sz="2800" dirty="0" smtClean="0">
                <a:solidFill>
                  <a:srgbClr val="C00000"/>
                </a:solidFill>
                <a:latin typeface="Myriad Pro" panose="020B0703030403090204" pitchFamily="34" charset="0"/>
                <a:ea typeface="方正舒体" panose="02010601030101010101" pitchFamily="2" charset="-122"/>
              </a:rPr>
              <a:t>：</a:t>
            </a:r>
            <a:r>
              <a:rPr lang="en-US" altLang="zh-CN" sz="2800" dirty="0" smtClean="0">
                <a:solidFill>
                  <a:srgbClr val="C00000"/>
                </a:solidFill>
                <a:latin typeface="Myriad Pro" panose="020B0703030403090204" pitchFamily="34" charset="0"/>
                <a:ea typeface="方正舒体" panose="02010601030101010101" pitchFamily="2" charset="-122"/>
              </a:rPr>
              <a:t>The cold water  panicked Gobi, who suddenly jumped out of his arms, trying to get back.</a:t>
            </a:r>
            <a:endParaRPr lang="zh-CN" altLang="en-US" sz="2800" dirty="0">
              <a:solidFill>
                <a:srgbClr val="C00000"/>
              </a:solidFill>
              <a:latin typeface="Myriad Pro" panose="020B0703030403090204" pitchFamily="34" charset="0"/>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2974"/>
            <a:ext cx="12192000" cy="6860974"/>
          </a:xfrm>
          <a:prstGeom prst="rect">
            <a:avLst/>
          </a:prstGeom>
        </p:spPr>
      </p:pic>
      <p:sp>
        <p:nvSpPr>
          <p:cNvPr id="5" name="矩形 4"/>
          <p:cNvSpPr/>
          <p:nvPr/>
        </p:nvSpPr>
        <p:spPr>
          <a:xfrm>
            <a:off x="0" y="1326898"/>
            <a:ext cx="12192000" cy="3539430"/>
          </a:xfrm>
          <a:prstGeom prst="rect">
            <a:avLst/>
          </a:prstGeom>
          <a:solidFill>
            <a:schemeClr val="bg1"/>
          </a:solidFill>
        </p:spPr>
        <p:txBody>
          <a:bodyPr wrap="square">
            <a:spAutoFit/>
          </a:bodyPr>
          <a:lstStyle/>
          <a:p>
            <a:pPr algn="just">
              <a:spcAft>
                <a:spcPts val="0"/>
              </a:spcAft>
            </a:pPr>
            <a:r>
              <a:rPr lang="en-US" altLang="zh-CN" sz="3200" kern="100" dirty="0">
                <a:latin typeface="等线" panose="02010600030101010101" pitchFamily="2" charset="-122"/>
                <a:cs typeface="Times New Roman" panose="02020603050405020304" pitchFamily="18" charset="0"/>
              </a:rPr>
              <a:t>Para1. Right now, listening to her barking as he left her behind nearly broke his heart. </a:t>
            </a:r>
            <a:endParaRPr lang="en-US" altLang="zh-CN" sz="3200" kern="100" dirty="0" smtClean="0">
              <a:latin typeface="等线" panose="02010600030101010101" pitchFamily="2" charset="-122"/>
              <a:cs typeface="Times New Roman" panose="02020603050405020304" pitchFamily="18" charset="0"/>
            </a:endParaRPr>
          </a:p>
          <a:p>
            <a:pPr algn="just">
              <a:spcAft>
                <a:spcPts val="0"/>
              </a:spcAft>
            </a:pPr>
            <a:endParaRPr lang="en-US" altLang="zh-CN" sz="3200" kern="100" dirty="0">
              <a:latin typeface="等线" panose="02010600030101010101" pitchFamily="2" charset="-122"/>
              <a:cs typeface="Times New Roman" panose="02020603050405020304" pitchFamily="18" charset="0"/>
            </a:endParaRPr>
          </a:p>
          <a:p>
            <a:pPr algn="just">
              <a:spcAft>
                <a:spcPts val="0"/>
              </a:spcAft>
            </a:pPr>
            <a:r>
              <a:rPr lang="en-US" altLang="zh-CN" sz="3200" kern="100" dirty="0" smtClean="0">
                <a:latin typeface="等线" panose="02010600030101010101" pitchFamily="2" charset="-122"/>
                <a:cs typeface="Times New Roman" panose="02020603050405020304" pitchFamily="18" charset="0"/>
              </a:rPr>
              <a:t>Para2</a:t>
            </a:r>
            <a:r>
              <a:rPr lang="en-US" altLang="zh-CN" sz="3200" kern="100" dirty="0">
                <a:latin typeface="等线" panose="02010600030101010101" pitchFamily="2" charset="-122"/>
                <a:cs typeface="Times New Roman" panose="02020603050405020304" pitchFamily="18" charset="0"/>
              </a:rPr>
              <a:t>. This became tougher for Dion to cross the broad river. </a:t>
            </a:r>
            <a:endParaRPr lang="en-US" altLang="zh-CN" sz="3200" kern="100" dirty="0" smtClean="0">
              <a:latin typeface="等线" panose="02010600030101010101" pitchFamily="2" charset="-122"/>
              <a:cs typeface="Times New Roman" panose="02020603050405020304" pitchFamily="18" charset="0"/>
            </a:endParaRPr>
          </a:p>
          <a:p>
            <a:pPr algn="just">
              <a:spcAft>
                <a:spcPts val="0"/>
              </a:spcAft>
            </a:pPr>
            <a:endParaRPr lang="en-US" altLang="zh-CN" sz="3200" kern="100" dirty="0">
              <a:latin typeface="等线" panose="02010600030101010101" pitchFamily="2" charset="-122"/>
              <a:cs typeface="Times New Roman" panose="02020603050405020304" pitchFamily="18" charset="0"/>
            </a:endParaRPr>
          </a:p>
          <a:p>
            <a:pPr algn="just">
              <a:spcAft>
                <a:spcPts val="0"/>
              </a:spcAft>
            </a:pPr>
            <a:endParaRPr lang="en-US" altLang="zh-CN" sz="3200" kern="100" dirty="0" smtClean="0">
              <a:latin typeface="等线" panose="02010600030101010101" pitchFamily="2" charset="-122"/>
              <a:cs typeface="Times New Roman" panose="02020603050405020304" pitchFamily="18" charset="0"/>
            </a:endParaRPr>
          </a:p>
          <a:p>
            <a:pPr algn="just">
              <a:spcAft>
                <a:spcPts val="0"/>
              </a:spcAft>
            </a:pPr>
            <a:endParaRPr lang="zh-CN" altLang="zh-CN" sz="3200" kern="100" dirty="0">
              <a:latin typeface="等线" panose="02010600030101010101" pitchFamily="2" charset="-122"/>
              <a:cs typeface="Times New Roman" panose="02020603050405020304" pitchFamily="18" charset="0"/>
            </a:endParaRPr>
          </a:p>
        </p:txBody>
      </p:sp>
      <p:sp>
        <p:nvSpPr>
          <p:cNvPr id="6" name="文本框 5"/>
          <p:cNvSpPr txBox="1"/>
          <p:nvPr/>
        </p:nvSpPr>
        <p:spPr>
          <a:xfrm>
            <a:off x="24949" y="33250"/>
            <a:ext cx="3180367" cy="523220"/>
          </a:xfrm>
          <a:prstGeom prst="rect">
            <a:avLst/>
          </a:prstGeom>
          <a:solidFill>
            <a:schemeClr val="bg1"/>
          </a:solidFill>
        </p:spPr>
        <p:txBody>
          <a:bodyPr wrap="square" rtlCol="0">
            <a:spAutoFit/>
          </a:bodyPr>
          <a:lstStyle/>
          <a:p>
            <a:r>
              <a:rPr lang="zh-CN" altLang="en-US" sz="2800" dirty="0" smtClean="0">
                <a:solidFill>
                  <a:srgbClr val="C00000"/>
                </a:solidFill>
                <a:latin typeface="方正舒体" panose="02010601030101010101" pitchFamily="2" charset="-122"/>
                <a:ea typeface="方正舒体" panose="02010601030101010101" pitchFamily="2" charset="-122"/>
              </a:rPr>
              <a:t>定两段情节</a:t>
            </a:r>
            <a:r>
              <a:rPr lang="en-US" altLang="zh-CN" sz="2800" dirty="0" smtClean="0">
                <a:solidFill>
                  <a:srgbClr val="C00000"/>
                </a:solidFill>
                <a:latin typeface="方正舒体" panose="02010601030101010101" pitchFamily="2" charset="-122"/>
                <a:ea typeface="方正舒体" panose="02010601030101010101" pitchFamily="2" charset="-122"/>
              </a:rPr>
              <a:t>—</a:t>
            </a:r>
            <a:r>
              <a:rPr lang="zh-CN" altLang="en-US" sz="2800" dirty="0" smtClean="0">
                <a:solidFill>
                  <a:srgbClr val="0000FF"/>
                </a:solidFill>
                <a:latin typeface="方正舒体" panose="02010601030101010101" pitchFamily="2" charset="-122"/>
                <a:ea typeface="方正舒体" panose="02010601030101010101" pitchFamily="2" charset="-122"/>
              </a:rPr>
              <a:t>二段</a:t>
            </a:r>
            <a:endParaRPr lang="zh-CN" altLang="en-US" sz="2800" dirty="0">
              <a:solidFill>
                <a:srgbClr val="0000FF"/>
              </a:solidFill>
              <a:latin typeface="方正舒体" panose="02010601030101010101" pitchFamily="2" charset="-122"/>
              <a:ea typeface="方正舒体" panose="02010601030101010101" pitchFamily="2" charset="-122"/>
            </a:endParaRPr>
          </a:p>
        </p:txBody>
      </p:sp>
      <p:sp>
        <p:nvSpPr>
          <p:cNvPr id="8" name="文本框 7"/>
          <p:cNvSpPr txBox="1"/>
          <p:nvPr/>
        </p:nvSpPr>
        <p:spPr>
          <a:xfrm>
            <a:off x="24949" y="3469633"/>
            <a:ext cx="12088393" cy="3108543"/>
          </a:xfrm>
          <a:prstGeom prst="rect">
            <a:avLst/>
          </a:prstGeom>
          <a:solidFill>
            <a:schemeClr val="bg1"/>
          </a:solidFill>
        </p:spPr>
        <p:txBody>
          <a:bodyPr wrap="square" rtlCol="0">
            <a:spAutoFit/>
          </a:bodyPr>
          <a:lstStyle/>
          <a:p>
            <a:r>
              <a:rPr lang="zh-CN" altLang="en-US" sz="2800" dirty="0" smtClean="0">
                <a:solidFill>
                  <a:srgbClr val="0000FF"/>
                </a:solidFill>
                <a:latin typeface="方正舒体" panose="02010601030101010101" pitchFamily="2" charset="-122"/>
                <a:ea typeface="方正舒体" panose="02010601030101010101" pitchFamily="2" charset="-122"/>
              </a:rPr>
              <a:t>二段情节：</a:t>
            </a:r>
            <a:r>
              <a:rPr lang="zh-CN" altLang="en-US" sz="2800" dirty="0" smtClean="0">
                <a:latin typeface="方正舒体" panose="02010601030101010101" pitchFamily="2" charset="-122"/>
                <a:ea typeface="方正舒体" panose="02010601030101010101" pitchFamily="2" charset="-122"/>
              </a:rPr>
              <a:t>思路</a:t>
            </a:r>
            <a:r>
              <a:rPr lang="en-US" altLang="zh-CN" sz="2800" dirty="0" smtClean="0">
                <a:latin typeface="方正舒体" panose="02010601030101010101" pitchFamily="2" charset="-122"/>
                <a:ea typeface="方正舒体" panose="02010601030101010101" pitchFamily="2" charset="-122"/>
              </a:rPr>
              <a:t>1</a:t>
            </a:r>
            <a:r>
              <a:rPr lang="zh-CN" altLang="en-US" sz="2800" dirty="0" smtClean="0">
                <a:latin typeface="方正舒体" panose="02010601030101010101" pitchFamily="2" charset="-122"/>
                <a:ea typeface="方正舒体" panose="02010601030101010101" pitchFamily="2" charset="-122"/>
              </a:rPr>
              <a:t>：结合所给首句，</a:t>
            </a:r>
            <a:r>
              <a:rPr lang="en-US" altLang="zh-CN" sz="2800" dirty="0" smtClean="0">
                <a:solidFill>
                  <a:srgbClr val="0000FF"/>
                </a:solidFill>
                <a:latin typeface="方正舒体" panose="02010601030101010101" pitchFamily="2" charset="-122"/>
                <a:ea typeface="方正舒体" panose="02010601030101010101" pitchFamily="2" charset="-122"/>
              </a:rPr>
              <a:t>Dion </a:t>
            </a:r>
            <a:r>
              <a:rPr lang="zh-CN" altLang="en-US" sz="2800" dirty="0" smtClean="0">
                <a:solidFill>
                  <a:srgbClr val="0000FF"/>
                </a:solidFill>
                <a:latin typeface="方正舒体" panose="02010601030101010101" pitchFamily="2" charset="-122"/>
                <a:ea typeface="方正舒体" panose="02010601030101010101" pitchFamily="2" charset="-122"/>
              </a:rPr>
              <a:t>首先要再次顺利过河，如 </a:t>
            </a:r>
            <a:r>
              <a:rPr lang="en-US" altLang="zh-CN" sz="2800" dirty="0" smtClean="0">
                <a:solidFill>
                  <a:srgbClr val="0000FF"/>
                </a:solidFill>
                <a:latin typeface="方正舒体" panose="02010601030101010101" pitchFamily="2" charset="-122"/>
                <a:ea typeface="方正舒体" panose="02010601030101010101" pitchFamily="2" charset="-122"/>
              </a:rPr>
              <a:t>Gobi </a:t>
            </a:r>
            <a:r>
              <a:rPr lang="zh-CN" altLang="en-US" sz="2800" dirty="0" smtClean="0">
                <a:solidFill>
                  <a:srgbClr val="0000FF"/>
                </a:solidFill>
                <a:latin typeface="方正舒体" panose="02010601030101010101" pitchFamily="2" charset="-122"/>
                <a:ea typeface="方正舒体" panose="02010601030101010101" pitchFamily="2" charset="-122"/>
              </a:rPr>
              <a:t>最终很镇定很配合；两次过河消耗</a:t>
            </a:r>
            <a:r>
              <a:rPr lang="en-US" altLang="zh-CN" sz="2800" dirty="0" smtClean="0">
                <a:solidFill>
                  <a:srgbClr val="0000FF"/>
                </a:solidFill>
                <a:latin typeface="方正舒体" panose="02010601030101010101" pitchFamily="2" charset="-122"/>
                <a:ea typeface="方正舒体" panose="02010601030101010101" pitchFamily="2" charset="-122"/>
              </a:rPr>
              <a:t>Dion </a:t>
            </a:r>
            <a:r>
              <a:rPr lang="zh-CN" altLang="en-US" sz="2800" dirty="0" smtClean="0">
                <a:solidFill>
                  <a:srgbClr val="0000FF"/>
                </a:solidFill>
                <a:latin typeface="方正舒体" panose="02010601030101010101" pitchFamily="2" charset="-122"/>
                <a:ea typeface="方正舒体" panose="02010601030101010101" pitchFamily="2" charset="-122"/>
              </a:rPr>
              <a:t>不少体力，又湿又冷又累又饿，但是</a:t>
            </a:r>
            <a:r>
              <a:rPr lang="en-US" altLang="zh-CN" sz="2800" dirty="0" smtClean="0">
                <a:solidFill>
                  <a:srgbClr val="C00000"/>
                </a:solidFill>
                <a:latin typeface="方正舒体" panose="02010601030101010101" pitchFamily="2" charset="-122"/>
                <a:ea typeface="方正舒体" panose="02010601030101010101" pitchFamily="2" charset="-122"/>
              </a:rPr>
              <a:t> </a:t>
            </a:r>
            <a:r>
              <a:rPr lang="zh-CN" altLang="en-US" sz="2800" dirty="0" smtClean="0">
                <a:solidFill>
                  <a:srgbClr val="C00000"/>
                </a:solidFill>
                <a:latin typeface="方正舒体" panose="02010601030101010101" pitchFamily="2" charset="-122"/>
                <a:ea typeface="方正舒体" panose="02010601030101010101" pitchFamily="2" charset="-122"/>
              </a:rPr>
              <a:t>心里满是重聚的快乐。 </a:t>
            </a:r>
            <a:r>
              <a:rPr lang="zh-CN" altLang="en-US" sz="2800" dirty="0" smtClean="0">
                <a:latin typeface="方正舒体" panose="02010601030101010101" pitchFamily="2" charset="-122"/>
                <a:ea typeface="方正舒体" panose="02010601030101010101" pitchFamily="2" charset="-122"/>
              </a:rPr>
              <a:t>此外，</a:t>
            </a:r>
            <a:r>
              <a:rPr lang="zh-CN" altLang="en-US" sz="2800" dirty="0" smtClean="0">
                <a:solidFill>
                  <a:srgbClr val="C00000"/>
                </a:solidFill>
                <a:latin typeface="方正舒体" panose="02010601030101010101" pitchFamily="2" charset="-122"/>
                <a:ea typeface="方正舒体" panose="02010601030101010101" pitchFamily="2" charset="-122"/>
              </a:rPr>
              <a:t>可以涌现一下三天来与</a:t>
            </a:r>
            <a:r>
              <a:rPr lang="en-US" altLang="zh-CN" sz="2800" dirty="0" smtClean="0">
                <a:solidFill>
                  <a:srgbClr val="C00000"/>
                </a:solidFill>
                <a:latin typeface="方正舒体" panose="02010601030101010101" pitchFamily="2" charset="-122"/>
                <a:ea typeface="方正舒体" panose="02010601030101010101" pitchFamily="2" charset="-122"/>
              </a:rPr>
              <a:t>Gobi </a:t>
            </a:r>
            <a:r>
              <a:rPr lang="zh-CN" altLang="en-US" sz="2800" dirty="0" smtClean="0">
                <a:solidFill>
                  <a:srgbClr val="C00000"/>
                </a:solidFill>
                <a:latin typeface="方正舒体" panose="02010601030101010101" pitchFamily="2" charset="-122"/>
                <a:ea typeface="方正舒体" panose="02010601030101010101" pitchFamily="2" charset="-122"/>
              </a:rPr>
              <a:t>有关的美好回忆。</a:t>
            </a:r>
            <a:r>
              <a:rPr lang="en-US" altLang="zh-CN" sz="2800" dirty="0" smtClean="0">
                <a:solidFill>
                  <a:srgbClr val="C00000"/>
                </a:solidFill>
                <a:latin typeface="方正舒体" panose="02010601030101010101" pitchFamily="2" charset="-122"/>
                <a:ea typeface="方正舒体" panose="02010601030101010101" pitchFamily="2" charset="-122"/>
              </a:rPr>
              <a:t>Dion</a:t>
            </a:r>
            <a:r>
              <a:rPr lang="zh-CN" altLang="en-US" sz="2800" dirty="0" smtClean="0">
                <a:solidFill>
                  <a:srgbClr val="C00000"/>
                </a:solidFill>
                <a:latin typeface="方正舒体" panose="02010601030101010101" pitchFamily="2" charset="-122"/>
                <a:ea typeface="方正舒体" panose="02010601030101010101" pitchFamily="2" charset="-122"/>
              </a:rPr>
              <a:t>继续比赛，和</a:t>
            </a:r>
            <a:r>
              <a:rPr lang="en-US" altLang="zh-CN" sz="2800" dirty="0" smtClean="0">
                <a:solidFill>
                  <a:srgbClr val="C00000"/>
                </a:solidFill>
                <a:latin typeface="方正舒体" panose="02010601030101010101" pitchFamily="2" charset="-122"/>
                <a:ea typeface="方正舒体" panose="02010601030101010101" pitchFamily="2" charset="-122"/>
              </a:rPr>
              <a:t>Gobi</a:t>
            </a:r>
            <a:r>
              <a:rPr lang="zh-CN" altLang="en-US" sz="2800" dirty="0" smtClean="0">
                <a:solidFill>
                  <a:srgbClr val="C00000"/>
                </a:solidFill>
                <a:latin typeface="方正舒体" panose="02010601030101010101" pitchFamily="2" charset="-122"/>
                <a:ea typeface="方正舒体" panose="02010601030101010101" pitchFamily="2" charset="-122"/>
              </a:rPr>
              <a:t>一起顺利抵达终点。</a:t>
            </a:r>
            <a:r>
              <a:rPr lang="zh-CN" altLang="en-US" sz="2800" dirty="0" smtClean="0">
                <a:latin typeface="方正舒体" panose="02010601030101010101" pitchFamily="2" charset="-122"/>
                <a:ea typeface="方正舒体" panose="02010601030101010101" pitchFamily="2" charset="-122"/>
              </a:rPr>
              <a:t>思路</a:t>
            </a:r>
            <a:r>
              <a:rPr lang="en-US" altLang="zh-CN" sz="2800" dirty="0" smtClean="0">
                <a:latin typeface="方正舒体" panose="02010601030101010101" pitchFamily="2" charset="-122"/>
                <a:ea typeface="方正舒体" panose="02010601030101010101" pitchFamily="2" charset="-122"/>
              </a:rPr>
              <a:t>2</a:t>
            </a:r>
            <a:r>
              <a:rPr lang="zh-CN" altLang="en-US" sz="2800" dirty="0" smtClean="0">
                <a:latin typeface="方正舒体" panose="02010601030101010101" pitchFamily="2" charset="-122"/>
                <a:ea typeface="方正舒体" panose="02010601030101010101" pitchFamily="2" charset="-122"/>
              </a:rPr>
              <a:t>：结合原文的</a:t>
            </a:r>
            <a:r>
              <a:rPr lang="en-US" altLang="zh-CN" sz="2800" dirty="0">
                <a:latin typeface="方正舒体" panose="02010601030101010101" pitchFamily="2" charset="-122"/>
                <a:ea typeface="方正舒体" panose="02010601030101010101" pitchFamily="2" charset="-122"/>
              </a:rPr>
              <a:t>he could hurt himself since he </a:t>
            </a:r>
            <a:r>
              <a:rPr lang="en-US" altLang="zh-CN" sz="2800" dirty="0" smtClean="0">
                <a:latin typeface="方正舒体" panose="02010601030101010101" pitchFamily="2" charset="-122"/>
                <a:ea typeface="方正舒体" panose="02010601030101010101" pitchFamily="2" charset="-122"/>
              </a:rPr>
              <a:t>couldn‘t </a:t>
            </a:r>
            <a:r>
              <a:rPr lang="en-US" altLang="zh-CN" sz="2800" dirty="0">
                <a:latin typeface="方正舒体" panose="02010601030101010101" pitchFamily="2" charset="-122"/>
                <a:ea typeface="方正舒体" panose="02010601030101010101" pitchFamily="2" charset="-122"/>
              </a:rPr>
              <a:t>see where he was putting his feet. </a:t>
            </a:r>
            <a:r>
              <a:rPr lang="zh-CN" altLang="en-US" sz="2800" dirty="0" smtClean="0">
                <a:latin typeface="方正舒体" panose="02010601030101010101" pitchFamily="2" charset="-122"/>
                <a:ea typeface="方正舒体" panose="02010601030101010101" pitchFamily="2" charset="-122"/>
              </a:rPr>
              <a:t>可以在第二段</a:t>
            </a:r>
            <a:r>
              <a:rPr lang="zh-CN" altLang="en-US" sz="2800" dirty="0" smtClean="0">
                <a:solidFill>
                  <a:srgbClr val="C00000"/>
                </a:solidFill>
                <a:latin typeface="方正舒体" panose="02010601030101010101" pitchFamily="2" charset="-122"/>
                <a:ea typeface="方正舒体" panose="02010601030101010101" pitchFamily="2" charset="-122"/>
              </a:rPr>
              <a:t>增加一个脚受伤的情节，让过河变得难上加难。</a:t>
            </a:r>
            <a:endParaRPr lang="en-US" altLang="zh-CN" sz="2800" dirty="0" smtClean="0">
              <a:solidFill>
                <a:srgbClr val="C00000"/>
              </a:solidFill>
              <a:latin typeface="方正舒体" panose="02010601030101010101" pitchFamily="2" charset="-122"/>
              <a:ea typeface="方正舒体" panose="02010601030101010101" pitchFamily="2" charset="-122"/>
            </a:endParaRPr>
          </a:p>
          <a:p>
            <a:endParaRPr lang="zh-CN" altLang="en-US" sz="2800"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2974"/>
            <a:ext cx="12192000" cy="6860974"/>
          </a:xfrm>
          <a:prstGeom prst="rect">
            <a:avLst/>
          </a:prstGeom>
        </p:spPr>
      </p:pic>
      <p:sp>
        <p:nvSpPr>
          <p:cNvPr id="5" name="矩形 4"/>
          <p:cNvSpPr/>
          <p:nvPr/>
        </p:nvSpPr>
        <p:spPr>
          <a:xfrm>
            <a:off x="0" y="3047547"/>
            <a:ext cx="12192000" cy="3970318"/>
          </a:xfrm>
          <a:prstGeom prst="rect">
            <a:avLst/>
          </a:prstGeom>
          <a:solidFill>
            <a:schemeClr val="bg1"/>
          </a:solidFill>
        </p:spPr>
        <p:txBody>
          <a:bodyPr wrap="square">
            <a:spAutoFit/>
          </a:bodyPr>
          <a:lstStyle/>
          <a:p>
            <a:pPr algn="just">
              <a:spcAft>
                <a:spcPts val="0"/>
              </a:spcAft>
            </a:pPr>
            <a:r>
              <a:rPr lang="en-US" altLang="zh-CN" sz="2800" kern="100" dirty="0">
                <a:latin typeface="方正舒体" panose="02010601030101010101" pitchFamily="2" charset="-122"/>
                <a:ea typeface="方正舒体" panose="02010601030101010101" pitchFamily="2" charset="-122"/>
                <a:cs typeface="Times New Roman" panose="02020603050405020304" pitchFamily="18" charset="0"/>
              </a:rPr>
              <a:t>Para1. Right now, </a:t>
            </a:r>
            <a:r>
              <a:rPr lang="en-US" altLang="zh-CN"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listening to her barking </a:t>
            </a:r>
            <a:r>
              <a:rPr lang="en-US" altLang="zh-CN" sz="2800" kern="100" dirty="0">
                <a:latin typeface="方正舒体" panose="02010601030101010101" pitchFamily="2" charset="-122"/>
                <a:ea typeface="方正舒体" panose="02010601030101010101" pitchFamily="2" charset="-122"/>
                <a:cs typeface="Times New Roman" panose="02020603050405020304" pitchFamily="18" charset="0"/>
              </a:rPr>
              <a:t>as he left her behind </a:t>
            </a:r>
            <a:r>
              <a:rPr lang="en-US" altLang="zh-CN" sz="28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nearly broke his heart. </a:t>
            </a:r>
            <a:r>
              <a:rPr lang="en-US" altLang="zh-CN" sz="28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  </a:t>
            </a:r>
            <a:r>
              <a:rPr lang="zh-CN" altLang="en-US" sz="2800" kern="100" dirty="0" smtClean="0">
                <a:solidFill>
                  <a:srgbClr val="7030A0"/>
                </a:solidFill>
                <a:latin typeface="方正舒体" panose="02010601030101010101" pitchFamily="2" charset="-122"/>
                <a:ea typeface="方正舒体" panose="02010601030101010101" pitchFamily="2" charset="-122"/>
                <a:cs typeface="Times New Roman" panose="02020603050405020304" pitchFamily="18" charset="0"/>
              </a:rPr>
              <a:t>（故事角色：</a:t>
            </a:r>
            <a:r>
              <a:rPr lang="en-US" altLang="zh-CN" sz="2800" kern="100" dirty="0" smtClean="0">
                <a:solidFill>
                  <a:srgbClr val="7030A0"/>
                </a:solidFill>
                <a:latin typeface="方正舒体" panose="02010601030101010101" pitchFamily="2" charset="-122"/>
                <a:ea typeface="方正舒体" panose="02010601030101010101" pitchFamily="2" charset="-122"/>
                <a:cs typeface="Times New Roman" panose="02020603050405020304" pitchFamily="18" charset="0"/>
              </a:rPr>
              <a:t>Dion </a:t>
            </a:r>
            <a:r>
              <a:rPr lang="zh-CN" altLang="en-US" sz="2800" kern="100" dirty="0" smtClean="0">
                <a:solidFill>
                  <a:srgbClr val="7030A0"/>
                </a:solidFill>
                <a:latin typeface="方正舒体" panose="02010601030101010101" pitchFamily="2" charset="-122"/>
                <a:ea typeface="方正舒体" panose="02010601030101010101" pitchFamily="2" charset="-122"/>
                <a:cs typeface="Times New Roman" panose="02020603050405020304" pitchFamily="18" charset="0"/>
              </a:rPr>
              <a:t>；小狗 </a:t>
            </a:r>
            <a:r>
              <a:rPr lang="en-US" altLang="zh-CN" sz="2800" kern="100" dirty="0" smtClean="0">
                <a:solidFill>
                  <a:srgbClr val="7030A0"/>
                </a:solidFill>
                <a:latin typeface="方正舒体" panose="02010601030101010101" pitchFamily="2" charset="-122"/>
                <a:ea typeface="方正舒体" panose="02010601030101010101" pitchFamily="2" charset="-122"/>
                <a:cs typeface="Times New Roman" panose="02020603050405020304" pitchFamily="18" charset="0"/>
              </a:rPr>
              <a:t>Gobi</a:t>
            </a:r>
            <a:r>
              <a:rPr lang="zh-CN" altLang="en-US" sz="2800" kern="100" dirty="0" smtClean="0">
                <a:solidFill>
                  <a:srgbClr val="7030A0"/>
                </a:solidFill>
                <a:latin typeface="方正舒体" panose="02010601030101010101" pitchFamily="2" charset="-122"/>
                <a:ea typeface="方正舒体" panose="02010601030101010101" pitchFamily="2" charset="-122"/>
                <a:cs typeface="Times New Roman" panose="02020603050405020304" pitchFamily="18" charset="0"/>
              </a:rPr>
              <a:t>）</a:t>
            </a:r>
            <a:endParaRPr lang="en-US" altLang="zh-CN" sz="2800" kern="100" dirty="0" smtClean="0">
              <a:solidFill>
                <a:srgbClr val="7030A0"/>
              </a:solidFill>
              <a:latin typeface="方正舒体" panose="02010601030101010101" pitchFamily="2" charset="-122"/>
              <a:ea typeface="方正舒体" panose="02010601030101010101" pitchFamily="2" charset="-122"/>
              <a:cs typeface="Times New Roman" panose="02020603050405020304" pitchFamily="18" charset="0"/>
            </a:endParaRPr>
          </a:p>
          <a:p>
            <a:pPr algn="just">
              <a:spcAft>
                <a:spcPts val="0"/>
              </a:spcAft>
            </a:pPr>
            <a:r>
              <a:rPr lang="zh-CN" altLang="en-US" sz="28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首句</a:t>
            </a:r>
            <a:r>
              <a:rPr lang="en-US" altLang="zh-CN" sz="28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1</a:t>
            </a:r>
            <a:r>
              <a:rPr lang="zh-CN" altLang="en-US" sz="28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a:t>
            </a:r>
            <a:r>
              <a:rPr lang="en-US" altLang="zh-CN" sz="2800" kern="100" dirty="0" smtClean="0">
                <a:latin typeface="方正舒体" panose="02010601030101010101" pitchFamily="2" charset="-122"/>
                <a:ea typeface="方正舒体" panose="02010601030101010101" pitchFamily="2" charset="-122"/>
                <a:cs typeface="Times New Roman" panose="02020603050405020304" pitchFamily="18" charset="0"/>
              </a:rPr>
              <a:t>(</a:t>
            </a:r>
            <a:r>
              <a:rPr lang="zh-CN" altLang="en-US" sz="2800" kern="100" dirty="0" smtClean="0">
                <a:latin typeface="方正舒体" panose="02010601030101010101" pitchFamily="2" charset="-122"/>
                <a:ea typeface="方正舒体" panose="02010601030101010101" pitchFamily="2" charset="-122"/>
                <a:cs typeface="Times New Roman" panose="02020603050405020304" pitchFamily="18" charset="0"/>
              </a:rPr>
              <a:t>描写</a:t>
            </a:r>
            <a:r>
              <a:rPr lang="en-US" altLang="zh-CN" sz="2800" kern="100" dirty="0" smtClean="0">
                <a:latin typeface="方正舒体" panose="02010601030101010101" pitchFamily="2" charset="-122"/>
                <a:ea typeface="方正舒体" panose="02010601030101010101" pitchFamily="2" charset="-122"/>
                <a:cs typeface="Times New Roman" panose="02020603050405020304" pitchFamily="18" charset="0"/>
              </a:rPr>
              <a:t>Dion</a:t>
            </a:r>
            <a:r>
              <a:rPr lang="zh-CN" altLang="en-US" sz="2800" kern="100" dirty="0" smtClean="0">
                <a:latin typeface="方正舒体" panose="02010601030101010101" pitchFamily="2" charset="-122"/>
                <a:ea typeface="方正舒体" panose="02010601030101010101" pitchFamily="2" charset="-122"/>
                <a:cs typeface="Times New Roman" panose="02020603050405020304" pitchFamily="18" charset="0"/>
              </a:rPr>
              <a:t>矛盾的心理活动）</a:t>
            </a:r>
            <a:r>
              <a:rPr lang="en-US" altLang="zh-CN" sz="2800" kern="100" dirty="0" smtClean="0">
                <a:solidFill>
                  <a:srgbClr val="C00000"/>
                </a:solidFill>
                <a:latin typeface="Myriad Pro" panose="020B0703030403090204" pitchFamily="34" charset="0"/>
                <a:ea typeface="方正舒体" panose="02010601030101010101" pitchFamily="2" charset="-122"/>
                <a:cs typeface="Times New Roman" panose="02020603050405020304" pitchFamily="18" charset="0"/>
              </a:rPr>
              <a:t>Dion wanted to speed up </a:t>
            </a:r>
            <a:r>
              <a:rPr lang="en-US" altLang="zh-CN" sz="2800" kern="100" dirty="0" smtClean="0">
                <a:solidFill>
                  <a:srgbClr val="7030A0"/>
                </a:solidFill>
                <a:latin typeface="Myriad Pro" panose="020B0703030403090204" pitchFamily="34" charset="0"/>
                <a:ea typeface="方正舒体" panose="02010601030101010101" pitchFamily="2" charset="-122"/>
                <a:cs typeface="Times New Roman" panose="02020603050405020304" pitchFamily="18" charset="0"/>
              </a:rPr>
              <a:t>but abandoning/ deserting Gobi put him into a dilemma. </a:t>
            </a:r>
            <a:r>
              <a:rPr lang="en-US" altLang="zh-CN" sz="2800" kern="100" dirty="0" smtClean="0">
                <a:solidFill>
                  <a:srgbClr val="0000FF"/>
                </a:solidFill>
                <a:latin typeface="Myriad Pro" panose="020B0703030403090204" pitchFamily="34" charset="0"/>
                <a:ea typeface="方正舒体" panose="02010601030101010101" pitchFamily="2" charset="-122"/>
                <a:cs typeface="Times New Roman" panose="02020603050405020304" pitchFamily="18" charset="0"/>
              </a:rPr>
              <a:t> </a:t>
            </a:r>
            <a:r>
              <a:rPr lang="en-US" altLang="zh-CN" sz="2800" kern="100" dirty="0" smtClean="0">
                <a:solidFill>
                  <a:srgbClr val="FF0000"/>
                </a:solidFill>
                <a:latin typeface="Myriad Pro" panose="020B0703030403090204" pitchFamily="34" charset="0"/>
                <a:ea typeface="方正舒体" panose="02010601030101010101" pitchFamily="2" charset="-122"/>
                <a:cs typeface="Times New Roman" panose="02020603050405020304" pitchFamily="18" charset="0"/>
              </a:rPr>
              <a:t>Who would cheer him up </a:t>
            </a:r>
            <a:r>
              <a:rPr lang="en-US" altLang="zh-CN" sz="2800" kern="100" dirty="0" smtClean="0">
                <a:solidFill>
                  <a:srgbClr val="0000FF"/>
                </a:solidFill>
                <a:latin typeface="Myriad Pro" panose="020B0703030403090204" pitchFamily="34" charset="0"/>
                <a:ea typeface="方正舒体" panose="02010601030101010101" pitchFamily="2" charset="-122"/>
                <a:cs typeface="Times New Roman" panose="02020603050405020304" pitchFamily="18" charset="0"/>
              </a:rPr>
              <a:t>when he was down with the scorching sun? </a:t>
            </a:r>
            <a:endParaRPr lang="en-US" altLang="zh-CN" sz="2800" kern="100" dirty="0" smtClean="0">
              <a:solidFill>
                <a:srgbClr val="0000FF"/>
              </a:solidFill>
              <a:latin typeface="Myriad Pro" panose="020B0703030403090204" pitchFamily="34" charset="0"/>
              <a:ea typeface="方正舒体" panose="02010601030101010101" pitchFamily="2" charset="-122"/>
              <a:cs typeface="Times New Roman" panose="02020603050405020304" pitchFamily="18" charset="0"/>
            </a:endParaRPr>
          </a:p>
          <a:p>
            <a:pPr algn="just"/>
            <a:r>
              <a:rPr lang="zh-CN" altLang="en-US" sz="28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首句</a:t>
            </a:r>
            <a:r>
              <a:rPr lang="en-US" altLang="zh-CN" sz="28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2</a:t>
            </a:r>
            <a:r>
              <a:rPr lang="zh-CN" altLang="en-US" sz="28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 </a:t>
            </a:r>
            <a:r>
              <a:rPr lang="zh-CN" altLang="en-US" sz="2800" kern="100" dirty="0" smtClean="0">
                <a:latin typeface="方正舒体" panose="02010601030101010101" pitchFamily="2" charset="-122"/>
                <a:ea typeface="方正舒体" panose="02010601030101010101" pitchFamily="2" charset="-122"/>
                <a:cs typeface="Times New Roman" panose="02020603050405020304" pitchFamily="18" charset="0"/>
              </a:rPr>
              <a:t>（所给第一段的首句展示的是听觉</a:t>
            </a:r>
            <a:r>
              <a:rPr lang="zh-CN" altLang="en-US" sz="2800" kern="100" dirty="0">
                <a:latin typeface="方正舒体" panose="02010601030101010101" pitchFamily="2" charset="-122"/>
                <a:ea typeface="方正舒体" panose="02010601030101010101" pitchFamily="2" charset="-122"/>
                <a:cs typeface="Times New Roman" panose="02020603050405020304" pitchFamily="18" charset="0"/>
              </a:rPr>
              <a:t>造成</a:t>
            </a:r>
            <a:r>
              <a:rPr lang="en-US" altLang="zh-CN" sz="2800" kern="100" dirty="0">
                <a:latin typeface="方正舒体" panose="02010601030101010101" pitchFamily="2" charset="-122"/>
                <a:ea typeface="方正舒体" panose="02010601030101010101" pitchFamily="2" charset="-122"/>
                <a:cs typeface="Times New Roman" panose="02020603050405020304" pitchFamily="18" charset="0"/>
              </a:rPr>
              <a:t>Dion</a:t>
            </a:r>
            <a:r>
              <a:rPr lang="zh-CN" altLang="en-US" sz="2800" kern="100" dirty="0">
                <a:latin typeface="方正舒体" panose="02010601030101010101" pitchFamily="2" charset="-122"/>
                <a:ea typeface="方正舒体" panose="02010601030101010101" pitchFamily="2" charset="-122"/>
                <a:cs typeface="Times New Roman" panose="02020603050405020304" pitchFamily="18" charset="0"/>
              </a:rPr>
              <a:t>心痛的情感</a:t>
            </a:r>
            <a:r>
              <a:rPr lang="zh-CN" altLang="en-US" sz="2800" kern="100" dirty="0" smtClean="0">
                <a:latin typeface="方正舒体" panose="02010601030101010101" pitchFamily="2" charset="-122"/>
                <a:ea typeface="方正舒体" panose="02010601030101010101" pitchFamily="2" charset="-122"/>
                <a:cs typeface="Times New Roman" panose="02020603050405020304" pitchFamily="18" charset="0"/>
              </a:rPr>
              <a:t>体验；心理活动也可以加强</a:t>
            </a:r>
            <a:r>
              <a:rPr lang="en-US" altLang="zh-CN" sz="2800" kern="100" dirty="0" smtClean="0">
                <a:latin typeface="方正舒体" panose="02010601030101010101" pitchFamily="2" charset="-122"/>
                <a:ea typeface="方正舒体" panose="02010601030101010101" pitchFamily="2" charset="-122"/>
                <a:cs typeface="Times New Roman" panose="02020603050405020304" pitchFamily="18" charset="0"/>
              </a:rPr>
              <a:t>Dion</a:t>
            </a:r>
            <a:r>
              <a:rPr lang="zh-CN" altLang="en-US" sz="2800" kern="100" dirty="0" smtClean="0">
                <a:latin typeface="方正舒体" panose="02010601030101010101" pitchFamily="2" charset="-122"/>
                <a:ea typeface="方正舒体" panose="02010601030101010101" pitchFamily="2" charset="-122"/>
                <a:cs typeface="Times New Roman" panose="02020603050405020304" pitchFamily="18" charset="0"/>
              </a:rPr>
              <a:t>的痛苦情感，以加强人与狗之间不可割舍的情谊）</a:t>
            </a:r>
            <a:r>
              <a:rPr lang="en-US" altLang="zh-CN" sz="2800" kern="100" dirty="0">
                <a:solidFill>
                  <a:srgbClr val="C00000"/>
                </a:solidFill>
                <a:latin typeface="Myriad Pro" panose="020B0703030403090204" pitchFamily="34" charset="0"/>
                <a:ea typeface="方正舒体" panose="02010601030101010101" pitchFamily="2" charset="-122"/>
                <a:cs typeface="Times New Roman" panose="02020603050405020304" pitchFamily="18" charset="0"/>
              </a:rPr>
              <a:t>The thought</a:t>
            </a:r>
            <a:r>
              <a:rPr lang="en-US" altLang="zh-CN" sz="2800" kern="100" dirty="0">
                <a:solidFill>
                  <a:srgbClr val="0000FF"/>
                </a:solidFill>
                <a:latin typeface="Myriad Pro" panose="020B0703030403090204" pitchFamily="34" charset="0"/>
                <a:ea typeface="方正舒体" panose="02010601030101010101" pitchFamily="2" charset="-122"/>
                <a:cs typeface="Times New Roman" panose="02020603050405020304" pitchFamily="18" charset="0"/>
              </a:rPr>
              <a:t> of running the remaining race without Gobi </a:t>
            </a:r>
            <a:r>
              <a:rPr lang="en-US" altLang="zh-CN" sz="2800" kern="100" dirty="0">
                <a:solidFill>
                  <a:srgbClr val="C00000"/>
                </a:solidFill>
                <a:latin typeface="Myriad Pro" panose="020B0703030403090204" pitchFamily="34" charset="0"/>
                <a:ea typeface="方正舒体" panose="02010601030101010101" pitchFamily="2" charset="-122"/>
                <a:cs typeface="Times New Roman" panose="02020603050405020304" pitchFamily="18" charset="0"/>
              </a:rPr>
              <a:t>flashed across his mind, </a:t>
            </a:r>
            <a:r>
              <a:rPr lang="en-US" altLang="zh-CN" sz="2800" i="1" kern="100" dirty="0">
                <a:solidFill>
                  <a:srgbClr val="0000FF"/>
                </a:solidFill>
                <a:latin typeface="Myriad Pro" panose="020B0703030403090204" pitchFamily="34" charset="0"/>
                <a:ea typeface="方正舒体" panose="02010601030101010101" pitchFamily="2" charset="-122"/>
                <a:cs typeface="Times New Roman" panose="02020603050405020304" pitchFamily="18" charset="0"/>
              </a:rPr>
              <a:t>which pained him. </a:t>
            </a:r>
            <a:endParaRPr lang="zh-CN" altLang="zh-CN" sz="2800" kern="100" dirty="0">
              <a:latin typeface="Myriad Pro" panose="020B0703030403090204" pitchFamily="34" charset="0"/>
              <a:ea typeface="方正舒体" panose="02010601030101010101" pitchFamily="2" charset="-122"/>
              <a:cs typeface="Times New Roman" panose="02020603050405020304" pitchFamily="18" charset="0"/>
            </a:endParaRPr>
          </a:p>
        </p:txBody>
      </p:sp>
      <p:sp>
        <p:nvSpPr>
          <p:cNvPr id="6" name="文本框 5"/>
          <p:cNvSpPr txBox="1"/>
          <p:nvPr/>
        </p:nvSpPr>
        <p:spPr>
          <a:xfrm>
            <a:off x="24949" y="33250"/>
            <a:ext cx="3082045" cy="523220"/>
          </a:xfrm>
          <a:prstGeom prst="rect">
            <a:avLst/>
          </a:prstGeom>
          <a:solidFill>
            <a:schemeClr val="bg1"/>
          </a:solidFill>
        </p:spPr>
        <p:txBody>
          <a:bodyPr wrap="square" rtlCol="0">
            <a:spAutoFit/>
          </a:bodyPr>
          <a:lstStyle/>
          <a:p>
            <a:r>
              <a:rPr lang="zh-CN" altLang="en-US" sz="2800" dirty="0" smtClean="0">
                <a:solidFill>
                  <a:srgbClr val="C00000"/>
                </a:solidFill>
                <a:latin typeface="方正舒体" panose="02010601030101010101" pitchFamily="2" charset="-122"/>
                <a:ea typeface="方正舒体" panose="02010601030101010101" pitchFamily="2" charset="-122"/>
              </a:rPr>
              <a:t>定四句之</a:t>
            </a:r>
            <a:r>
              <a:rPr lang="zh-CN" altLang="en-US" sz="2800" dirty="0" smtClean="0">
                <a:solidFill>
                  <a:srgbClr val="0000FF"/>
                </a:solidFill>
                <a:latin typeface="方正舒体" panose="02010601030101010101" pitchFamily="2" charset="-122"/>
                <a:ea typeface="方正舒体" panose="02010601030101010101" pitchFamily="2" charset="-122"/>
              </a:rPr>
              <a:t>首段首句</a:t>
            </a:r>
            <a:endParaRPr lang="zh-CN" altLang="en-US" sz="2800" dirty="0">
              <a:solidFill>
                <a:srgbClr val="0000FF"/>
              </a:solidFill>
              <a:latin typeface="方正舒体" panose="02010601030101010101" pitchFamily="2" charset="-122"/>
              <a:ea typeface="方正舒体" panose="02010601030101010101" pitchFamily="2" charset="-122"/>
            </a:endParaRPr>
          </a:p>
        </p:txBody>
      </p:sp>
      <p:sp>
        <p:nvSpPr>
          <p:cNvPr id="7" name="文本框 6"/>
          <p:cNvSpPr txBox="1"/>
          <p:nvPr/>
        </p:nvSpPr>
        <p:spPr>
          <a:xfrm>
            <a:off x="-1" y="1149122"/>
            <a:ext cx="12191999" cy="1938992"/>
          </a:xfrm>
          <a:prstGeom prst="rect">
            <a:avLst/>
          </a:prstGeom>
          <a:solidFill>
            <a:schemeClr val="bg1"/>
          </a:solidFill>
        </p:spPr>
        <p:txBody>
          <a:bodyPr wrap="square">
            <a:spAutoFit/>
          </a:bodyPr>
          <a:lstStyle/>
          <a:p>
            <a:pPr indent="266700" algn="just"/>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At the sound of her bark, Dion stopped. He always made a point of facing forward, always forward, during a race. But this time he did glance back. </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Gobi was sitting at the river's edge, barking fiercely. There was no way the little dog could cross that on her own. These days, he'd fed her, given her water, and named her. </a:t>
            </a:r>
            <a:r>
              <a:rPr lang="en-US"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He had to admit that he liked having her with him. She lifted his spirits.</a:t>
            </a:r>
            <a:endParaRPr lang="zh-CN" altLang="zh-CN" sz="2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2974"/>
            <a:ext cx="12192000" cy="6860974"/>
          </a:xfrm>
          <a:prstGeom prst="rect">
            <a:avLst/>
          </a:prstGeom>
        </p:spPr>
      </p:pic>
      <p:sp>
        <p:nvSpPr>
          <p:cNvPr id="5" name="矩形 4"/>
          <p:cNvSpPr/>
          <p:nvPr/>
        </p:nvSpPr>
        <p:spPr>
          <a:xfrm>
            <a:off x="0" y="1454715"/>
            <a:ext cx="12192000" cy="6494085"/>
          </a:xfrm>
          <a:prstGeom prst="rect">
            <a:avLst/>
          </a:prstGeom>
          <a:solidFill>
            <a:schemeClr val="bg1"/>
          </a:solidFill>
        </p:spPr>
        <p:txBody>
          <a:bodyPr wrap="square">
            <a:spAutoFit/>
          </a:bodyPr>
          <a:lstStyle/>
          <a:p>
            <a:pPr algn="just">
              <a:spcAft>
                <a:spcPts val="0"/>
              </a:spcAft>
            </a:pPr>
            <a:r>
              <a:rPr lang="en-US" altLang="zh-CN" sz="3200" kern="100" dirty="0">
                <a:latin typeface="等线" panose="02010600030101010101" pitchFamily="2" charset="-122"/>
                <a:cs typeface="Times New Roman" panose="02020603050405020304" pitchFamily="18" charset="0"/>
              </a:rPr>
              <a:t>Para1. Right now, </a:t>
            </a:r>
            <a:r>
              <a:rPr lang="en-US" altLang="zh-CN" sz="3200" kern="100" dirty="0">
                <a:solidFill>
                  <a:srgbClr val="0000FF"/>
                </a:solidFill>
                <a:latin typeface="等线" panose="02010600030101010101" pitchFamily="2" charset="-122"/>
                <a:cs typeface="Times New Roman" panose="02020603050405020304" pitchFamily="18" charset="0"/>
              </a:rPr>
              <a:t>listening to her barking </a:t>
            </a:r>
            <a:r>
              <a:rPr lang="en-US" altLang="zh-CN" sz="3200" kern="100" dirty="0">
                <a:latin typeface="等线" panose="02010600030101010101" pitchFamily="2" charset="-122"/>
                <a:cs typeface="Times New Roman" panose="02020603050405020304" pitchFamily="18" charset="0"/>
              </a:rPr>
              <a:t>as he left her behind </a:t>
            </a:r>
            <a:r>
              <a:rPr lang="en-US" altLang="zh-CN" sz="3200" kern="100" dirty="0">
                <a:solidFill>
                  <a:srgbClr val="0000FF"/>
                </a:solidFill>
                <a:latin typeface="等线" panose="02010600030101010101" pitchFamily="2" charset="-122"/>
                <a:cs typeface="Times New Roman" panose="02020603050405020304" pitchFamily="18" charset="0"/>
              </a:rPr>
              <a:t>nearly broke his heart. </a:t>
            </a:r>
            <a:endParaRPr lang="en-US" altLang="zh-CN" sz="3200" kern="100" dirty="0" smtClean="0">
              <a:solidFill>
                <a:srgbClr val="0000FF"/>
              </a:solidFill>
              <a:latin typeface="等线" panose="02010600030101010101" pitchFamily="2" charset="-122"/>
              <a:cs typeface="Times New Roman" panose="02020603050405020304" pitchFamily="18" charset="0"/>
            </a:endParaRPr>
          </a:p>
          <a:p>
            <a:pPr algn="just"/>
            <a:r>
              <a:rPr lang="zh-CN" altLang="en-US" sz="32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尾</a:t>
            </a:r>
            <a:r>
              <a:rPr lang="zh-CN" altLang="en-US" sz="32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句</a:t>
            </a:r>
            <a:r>
              <a:rPr lang="en-US" altLang="zh-CN" sz="32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1</a:t>
            </a:r>
            <a:r>
              <a:rPr lang="zh-CN" altLang="en-US" sz="32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a:t>
            </a:r>
            <a:r>
              <a:rPr lang="en-US" altLang="zh-CN" sz="3200" kern="100" dirty="0" smtClean="0">
                <a:latin typeface="方正舒体" panose="02010601030101010101" pitchFamily="2" charset="-122"/>
                <a:ea typeface="方正舒体" panose="02010601030101010101" pitchFamily="2" charset="-122"/>
                <a:cs typeface="Times New Roman" panose="02020603050405020304" pitchFamily="18" charset="0"/>
              </a:rPr>
              <a:t>(</a:t>
            </a:r>
            <a:r>
              <a:rPr lang="zh-CN" altLang="en-US" sz="3200" kern="100" dirty="0" smtClean="0">
                <a:latin typeface="方正舒体" panose="02010601030101010101" pitchFamily="2" charset="-122"/>
                <a:ea typeface="方正舒体" panose="02010601030101010101" pitchFamily="2" charset="-122"/>
                <a:cs typeface="Times New Roman" panose="02020603050405020304" pitchFamily="18" charset="0"/>
              </a:rPr>
              <a:t>冰冷的河水使</a:t>
            </a:r>
            <a:r>
              <a:rPr lang="en-US" altLang="zh-CN" sz="3200" kern="100" dirty="0" smtClean="0">
                <a:latin typeface="方正舒体" panose="02010601030101010101" pitchFamily="2" charset="-122"/>
                <a:ea typeface="方正舒体" panose="02010601030101010101" pitchFamily="2" charset="-122"/>
                <a:cs typeface="Times New Roman" panose="02020603050405020304" pitchFamily="18" charset="0"/>
              </a:rPr>
              <a:t>Gobi</a:t>
            </a:r>
            <a:r>
              <a:rPr lang="zh-CN" altLang="en-US" sz="3200" kern="100" dirty="0" smtClean="0">
                <a:latin typeface="方正舒体" panose="02010601030101010101" pitchFamily="2" charset="-122"/>
                <a:ea typeface="方正舒体" panose="02010601030101010101" pitchFamily="2" charset="-122"/>
                <a:cs typeface="Times New Roman" panose="02020603050405020304" pitchFamily="18" charset="0"/>
              </a:rPr>
              <a:t>惊慌失措，增加</a:t>
            </a:r>
            <a:r>
              <a:rPr lang="en-US" altLang="zh-CN" sz="3200" kern="100" dirty="0" smtClean="0">
                <a:latin typeface="方正舒体" panose="02010601030101010101" pitchFamily="2" charset="-122"/>
                <a:ea typeface="方正舒体" panose="02010601030101010101" pitchFamily="2" charset="-122"/>
                <a:cs typeface="Times New Roman" panose="02020603050405020304" pitchFamily="18" charset="0"/>
              </a:rPr>
              <a:t>Dion</a:t>
            </a:r>
            <a:r>
              <a:rPr lang="zh-CN" altLang="en-US" sz="3200" kern="100" dirty="0" smtClean="0">
                <a:latin typeface="方正舒体" panose="02010601030101010101" pitchFamily="2" charset="-122"/>
                <a:ea typeface="方正舒体" panose="02010601030101010101" pitchFamily="2" charset="-122"/>
                <a:cs typeface="Times New Roman" panose="02020603050405020304" pitchFamily="18" charset="0"/>
              </a:rPr>
              <a:t>过河难</a:t>
            </a:r>
            <a:r>
              <a:rPr lang="zh-CN" altLang="en-US" sz="3200" kern="100" dirty="0">
                <a:latin typeface="方正舒体" panose="02010601030101010101" pitchFamily="2" charset="-122"/>
                <a:ea typeface="方正舒体" panose="02010601030101010101" pitchFamily="2" charset="-122"/>
                <a:cs typeface="Times New Roman" panose="02020603050405020304" pitchFamily="18" charset="0"/>
              </a:rPr>
              <a:t>度</a:t>
            </a:r>
            <a:r>
              <a:rPr lang="zh-CN" altLang="en-US" sz="3200" kern="100" dirty="0" smtClean="0">
                <a:latin typeface="方正舒体" panose="02010601030101010101" pitchFamily="2" charset="-122"/>
                <a:ea typeface="方正舒体" panose="02010601030101010101" pitchFamily="2" charset="-122"/>
                <a:cs typeface="Times New Roman" panose="02020603050405020304" pitchFamily="18" charset="0"/>
              </a:rPr>
              <a:t>） </a:t>
            </a:r>
            <a:r>
              <a:rPr lang="en-US" altLang="zh-CN" sz="3200" kern="100" dirty="0">
                <a:solidFill>
                  <a:srgbClr val="0000FF"/>
                </a:solidFill>
                <a:latin typeface="Myriad Pro" panose="020B0703030403090204" pitchFamily="34" charset="0"/>
                <a:ea typeface="方正舒体" panose="02010601030101010101" pitchFamily="2" charset="-122"/>
                <a:cs typeface="Times New Roman" panose="02020603050405020304" pitchFamily="18" charset="0"/>
              </a:rPr>
              <a:t>What he never expected was that </a:t>
            </a:r>
            <a:r>
              <a:rPr lang="en-US" altLang="zh-CN" sz="3200" kern="100" dirty="0">
                <a:solidFill>
                  <a:srgbClr val="FF0000"/>
                </a:solidFill>
                <a:latin typeface="Myriad Pro" panose="020B0703030403090204" pitchFamily="34" charset="0"/>
                <a:ea typeface="方正舒体" panose="02010601030101010101" pitchFamily="2" charset="-122"/>
                <a:cs typeface="Times New Roman" panose="02020603050405020304" pitchFamily="18" charset="0"/>
              </a:rPr>
              <a:t>the </a:t>
            </a:r>
            <a:r>
              <a:rPr lang="en-US" altLang="zh-CN" sz="3200" kern="100" dirty="0" smtClean="0">
                <a:solidFill>
                  <a:srgbClr val="FF0000"/>
                </a:solidFill>
                <a:latin typeface="Myriad Pro" panose="020B0703030403090204" pitchFamily="34" charset="0"/>
                <a:ea typeface="方正舒体" panose="02010601030101010101" pitchFamily="2" charset="-122"/>
                <a:cs typeface="Times New Roman" panose="02020603050405020304" pitchFamily="18" charset="0"/>
              </a:rPr>
              <a:t>freezing/ biting </a:t>
            </a:r>
            <a:r>
              <a:rPr lang="en-US" altLang="zh-CN" sz="3200" kern="100" dirty="0">
                <a:solidFill>
                  <a:srgbClr val="FF0000"/>
                </a:solidFill>
                <a:latin typeface="Myriad Pro" panose="020B0703030403090204" pitchFamily="34" charset="0"/>
                <a:ea typeface="方正舒体" panose="02010601030101010101" pitchFamily="2" charset="-122"/>
                <a:cs typeface="Times New Roman" panose="02020603050405020304" pitchFamily="18" charset="0"/>
              </a:rPr>
              <a:t>cold river water panicked Gobi, </a:t>
            </a:r>
            <a:r>
              <a:rPr lang="en-US" altLang="zh-CN" sz="3200" kern="100" dirty="0">
                <a:solidFill>
                  <a:srgbClr val="0000FF"/>
                </a:solidFill>
                <a:latin typeface="Myriad Pro" panose="020B0703030403090204" pitchFamily="34" charset="0"/>
                <a:ea typeface="方正舒体" panose="02010601030101010101" pitchFamily="2" charset="-122"/>
                <a:cs typeface="Times New Roman" panose="02020603050405020304" pitchFamily="18" charset="0"/>
              </a:rPr>
              <a:t>struggling in </a:t>
            </a:r>
            <a:r>
              <a:rPr lang="en-US" altLang="zh-CN" sz="3200" kern="100" dirty="0" smtClean="0">
                <a:solidFill>
                  <a:srgbClr val="0000FF"/>
                </a:solidFill>
                <a:latin typeface="Myriad Pro" panose="020B0703030403090204" pitchFamily="34" charset="0"/>
                <a:ea typeface="方正舒体" panose="02010601030101010101" pitchFamily="2" charset="-122"/>
                <a:cs typeface="Times New Roman" panose="02020603050405020304" pitchFamily="18" charset="0"/>
              </a:rPr>
              <a:t>water</a:t>
            </a:r>
            <a:r>
              <a:rPr lang="en-US" altLang="zh-CN" sz="3200" kern="100" dirty="0">
                <a:solidFill>
                  <a:srgbClr val="0000FF"/>
                </a:solidFill>
                <a:latin typeface="Myriad Pro" panose="020B0703030403090204" pitchFamily="34" charset="0"/>
                <a:cs typeface="Times New Roman" panose="02020603050405020304" pitchFamily="18" charset="0"/>
              </a:rPr>
              <a:t> </a:t>
            </a:r>
            <a:r>
              <a:rPr lang="en-US" altLang="zh-CN" sz="3200" kern="100" dirty="0" smtClean="0">
                <a:solidFill>
                  <a:srgbClr val="0000FF"/>
                </a:solidFill>
                <a:latin typeface="Myriad Pro" panose="020B0703030403090204" pitchFamily="34" charset="0"/>
                <a:cs typeface="Times New Roman" panose="02020603050405020304" pitchFamily="18" charset="0"/>
              </a:rPr>
              <a:t>and wetting Dion.</a:t>
            </a:r>
            <a:endParaRPr lang="zh-CN" altLang="zh-CN" sz="3200" kern="100" dirty="0">
              <a:solidFill>
                <a:srgbClr val="0000FF"/>
              </a:solidFill>
              <a:latin typeface="Myriad Pro" panose="020B0703030403090204" pitchFamily="34" charset="0"/>
              <a:cs typeface="Times New Roman" panose="02020603050405020304" pitchFamily="18" charset="0"/>
            </a:endParaRPr>
          </a:p>
          <a:p>
            <a:pPr algn="just">
              <a:spcAft>
                <a:spcPts val="0"/>
              </a:spcAft>
            </a:pPr>
            <a:endParaRPr lang="en-US" altLang="zh-CN" sz="3200" kern="100" dirty="0" smtClean="0">
              <a:latin typeface="等线" panose="02010600030101010101" pitchFamily="2" charset="-122"/>
              <a:cs typeface="Times New Roman" panose="02020603050405020304" pitchFamily="18" charset="0"/>
            </a:endParaRPr>
          </a:p>
          <a:p>
            <a:pPr algn="just"/>
            <a:r>
              <a:rPr lang="zh-CN" altLang="en-US" sz="32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尾</a:t>
            </a:r>
            <a:r>
              <a:rPr lang="zh-CN" altLang="en-US" sz="32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句</a:t>
            </a:r>
            <a:r>
              <a:rPr lang="en-US" altLang="zh-CN" sz="32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2</a:t>
            </a:r>
            <a:r>
              <a:rPr lang="zh-CN" altLang="en-US" sz="3200" kern="100" dirty="0" smtClean="0">
                <a:solidFill>
                  <a:srgbClr val="0000FF"/>
                </a:solidFill>
                <a:latin typeface="方正舒体" panose="02010601030101010101" pitchFamily="2" charset="-122"/>
                <a:ea typeface="方正舒体" panose="02010601030101010101" pitchFamily="2" charset="-122"/>
                <a:cs typeface="Times New Roman" panose="02020603050405020304" pitchFamily="18" charset="0"/>
                <a:sym typeface="Wingdings" panose="05000000000000000000" pitchFamily="2" charset="2"/>
              </a:rPr>
              <a:t>：</a:t>
            </a:r>
            <a:r>
              <a:rPr lang="zh-CN" altLang="en-US" sz="3200" kern="100" dirty="0" smtClean="0">
                <a:latin typeface="方正舒体" panose="02010601030101010101" pitchFamily="2" charset="-122"/>
                <a:ea typeface="方正舒体" panose="02010601030101010101" pitchFamily="2" charset="-122"/>
                <a:cs typeface="Times New Roman" panose="02020603050405020304" pitchFamily="18" charset="0"/>
                <a:sym typeface="Wingdings" panose="05000000000000000000" pitchFamily="2" charset="2"/>
              </a:rPr>
              <a:t>（依据原文</a:t>
            </a:r>
            <a:r>
              <a:rPr lang="en-US" altLang="zh-CN" sz="3200" kern="100" dirty="0" smtClean="0">
                <a:solidFill>
                  <a:srgbClr val="C00000"/>
                </a:solidFill>
                <a:latin typeface="Myriad Pro" panose="020B0703030403090204" pitchFamily="34" charset="0"/>
                <a:ea typeface="方正舒体" panose="02010601030101010101" pitchFamily="2" charset="-122"/>
                <a:cs typeface="Times New Roman" panose="02020603050405020304" pitchFamily="18" charset="0"/>
                <a:sym typeface="Wingdings" panose="05000000000000000000" pitchFamily="2" charset="2"/>
              </a:rPr>
              <a:t>the riverbed seemed solid </a:t>
            </a:r>
            <a:r>
              <a:rPr lang="zh-CN" altLang="en-US" sz="3200" kern="100" dirty="0" smtClean="0">
                <a:latin typeface="方正舒体" panose="02010601030101010101" pitchFamily="2" charset="-122"/>
                <a:ea typeface="方正舒体" panose="02010601030101010101" pitchFamily="2" charset="-122"/>
                <a:cs typeface="Times New Roman" panose="02020603050405020304" pitchFamily="18" charset="0"/>
                <a:sym typeface="Wingdings" panose="05000000000000000000" pitchFamily="2" charset="2"/>
              </a:rPr>
              <a:t>进行反向设计）</a:t>
            </a:r>
            <a:r>
              <a:rPr lang="en-US" altLang="zh-CN" sz="3200" kern="100" dirty="0" smtClean="0">
                <a:solidFill>
                  <a:srgbClr val="0000FF"/>
                </a:solidFill>
                <a:latin typeface="Myriad Pro" panose="020B0703030403090204" pitchFamily="34" charset="0"/>
                <a:ea typeface="方正舒体" panose="02010601030101010101" pitchFamily="2" charset="-122"/>
                <a:cs typeface="Times New Roman" panose="02020603050405020304" pitchFamily="18" charset="0"/>
                <a:sym typeface="Wingdings" panose="05000000000000000000" pitchFamily="2" charset="2"/>
              </a:rPr>
              <a:t>While Dion was carrying Gobi toward the opposite riverbank, </a:t>
            </a:r>
            <a:r>
              <a:rPr lang="en-US" altLang="zh-CN" sz="3200" kern="100" dirty="0" smtClean="0">
                <a:solidFill>
                  <a:srgbClr val="C00000"/>
                </a:solidFill>
                <a:latin typeface="Myriad Pro" panose="020B0703030403090204" pitchFamily="34" charset="0"/>
                <a:ea typeface="方正舒体" panose="02010601030101010101" pitchFamily="2" charset="-122"/>
                <a:cs typeface="Times New Roman" panose="02020603050405020304" pitchFamily="18" charset="0"/>
                <a:sym typeface="Wingdings" panose="05000000000000000000" pitchFamily="2" charset="2"/>
              </a:rPr>
              <a:t>the riverbed suddenly became muddy and soft. </a:t>
            </a:r>
            <a:endParaRPr lang="en-US" altLang="zh-CN" sz="3200" kern="100" dirty="0" smtClean="0">
              <a:solidFill>
                <a:srgbClr val="C00000"/>
              </a:solidFill>
              <a:latin typeface="Myriad Pro" panose="020B0703030403090204" pitchFamily="34" charset="0"/>
              <a:ea typeface="方正舒体" panose="02010601030101010101" pitchFamily="2" charset="-122"/>
              <a:cs typeface="Times New Roman" panose="02020603050405020304" pitchFamily="18" charset="0"/>
              <a:sym typeface="Wingdings" panose="05000000000000000000" pitchFamily="2" charset="2"/>
            </a:endParaRPr>
          </a:p>
          <a:p>
            <a:pPr algn="just"/>
            <a:endParaRPr lang="en-US" altLang="zh-CN" sz="3200" kern="100" dirty="0">
              <a:latin typeface="等线" panose="02010600030101010101" pitchFamily="2" charset="-122"/>
              <a:cs typeface="Times New Roman" panose="02020603050405020304" pitchFamily="18" charset="0"/>
            </a:endParaRPr>
          </a:p>
          <a:p>
            <a:pPr algn="just"/>
            <a:r>
              <a:rPr lang="en-US" altLang="zh-CN" sz="3200" kern="100" dirty="0">
                <a:latin typeface="等线" panose="02010600030101010101" pitchFamily="2" charset="-122"/>
                <a:cs typeface="Times New Roman" panose="02020603050405020304" pitchFamily="18" charset="0"/>
              </a:rPr>
              <a:t> Para2. </a:t>
            </a:r>
            <a:r>
              <a:rPr lang="en-US" altLang="zh-CN" sz="3200" b="1" kern="100" dirty="0">
                <a:solidFill>
                  <a:srgbClr val="FF0000"/>
                </a:solidFill>
                <a:latin typeface="等线" panose="02010600030101010101" pitchFamily="2" charset="-122"/>
                <a:cs typeface="Times New Roman" panose="02020603050405020304" pitchFamily="18" charset="0"/>
              </a:rPr>
              <a:t>This</a:t>
            </a:r>
            <a:r>
              <a:rPr lang="en-US" altLang="zh-CN" sz="3200" kern="100" dirty="0">
                <a:latin typeface="等线" panose="02010600030101010101" pitchFamily="2" charset="-122"/>
                <a:cs typeface="Times New Roman" panose="02020603050405020304" pitchFamily="18" charset="0"/>
              </a:rPr>
              <a:t> became </a:t>
            </a:r>
            <a:r>
              <a:rPr lang="en-US" altLang="zh-CN" sz="3200" kern="100" dirty="0">
                <a:solidFill>
                  <a:srgbClr val="FF0000"/>
                </a:solidFill>
                <a:latin typeface="等线" panose="02010600030101010101" pitchFamily="2" charset="-122"/>
                <a:cs typeface="Times New Roman" panose="02020603050405020304" pitchFamily="18" charset="0"/>
              </a:rPr>
              <a:t>tougher</a:t>
            </a:r>
            <a:r>
              <a:rPr lang="en-US" altLang="zh-CN" sz="3200" kern="100" dirty="0">
                <a:latin typeface="等线" panose="02010600030101010101" pitchFamily="2" charset="-122"/>
                <a:cs typeface="Times New Roman" panose="02020603050405020304" pitchFamily="18" charset="0"/>
              </a:rPr>
              <a:t> for Dion to cross the broad river. </a:t>
            </a:r>
            <a:endParaRPr lang="zh-CN" altLang="zh-CN" sz="3200" kern="100" dirty="0">
              <a:latin typeface="等线" panose="02010600030101010101" pitchFamily="2" charset="-122"/>
              <a:cs typeface="Times New Roman" panose="02020603050405020304" pitchFamily="18" charset="0"/>
            </a:endParaRPr>
          </a:p>
          <a:p>
            <a:pPr algn="just">
              <a:spcAft>
                <a:spcPts val="0"/>
              </a:spcAft>
            </a:pPr>
            <a:endParaRPr lang="zh-CN" altLang="zh-CN" sz="3200" kern="100" dirty="0">
              <a:latin typeface="等线" panose="02010600030101010101" pitchFamily="2" charset="-122"/>
              <a:cs typeface="Times New Roman" panose="02020603050405020304" pitchFamily="18" charset="0"/>
            </a:endParaRPr>
          </a:p>
          <a:p>
            <a:pPr algn="just">
              <a:spcAft>
                <a:spcPts val="0"/>
              </a:spcAft>
            </a:pPr>
            <a:r>
              <a:rPr lang="en-US" altLang="zh-CN" sz="3200" kern="100" dirty="0" smtClean="0">
                <a:latin typeface="等线" panose="02010600030101010101" pitchFamily="2" charset="-122"/>
                <a:cs typeface="Times New Roman" panose="02020603050405020304" pitchFamily="18" charset="0"/>
              </a:rPr>
              <a:t> </a:t>
            </a:r>
            <a:endParaRPr lang="zh-CN" altLang="zh-CN" sz="3200" kern="100" dirty="0">
              <a:latin typeface="等线" panose="02010600030101010101" pitchFamily="2" charset="-122"/>
              <a:cs typeface="Times New Roman" panose="02020603050405020304" pitchFamily="18" charset="0"/>
            </a:endParaRPr>
          </a:p>
        </p:txBody>
      </p:sp>
      <p:sp>
        <p:nvSpPr>
          <p:cNvPr id="6" name="文本框 5"/>
          <p:cNvSpPr txBox="1"/>
          <p:nvPr/>
        </p:nvSpPr>
        <p:spPr>
          <a:xfrm>
            <a:off x="24949" y="33250"/>
            <a:ext cx="3082045" cy="523220"/>
          </a:xfrm>
          <a:prstGeom prst="rect">
            <a:avLst/>
          </a:prstGeom>
          <a:solidFill>
            <a:schemeClr val="bg1"/>
          </a:solidFill>
        </p:spPr>
        <p:txBody>
          <a:bodyPr wrap="square" rtlCol="0">
            <a:spAutoFit/>
          </a:bodyPr>
          <a:lstStyle/>
          <a:p>
            <a:r>
              <a:rPr lang="zh-CN" altLang="en-US" sz="2800" dirty="0" smtClean="0">
                <a:solidFill>
                  <a:srgbClr val="C00000"/>
                </a:solidFill>
                <a:latin typeface="方正舒体" panose="02010601030101010101" pitchFamily="2" charset="-122"/>
                <a:ea typeface="方正舒体" panose="02010601030101010101" pitchFamily="2" charset="-122"/>
              </a:rPr>
              <a:t>定四句之</a:t>
            </a:r>
            <a:r>
              <a:rPr lang="zh-CN" altLang="en-US" sz="2800" dirty="0" smtClean="0">
                <a:solidFill>
                  <a:srgbClr val="0000FF"/>
                </a:solidFill>
                <a:latin typeface="方正舒体" panose="02010601030101010101" pitchFamily="2" charset="-122"/>
                <a:ea typeface="方正舒体" panose="02010601030101010101" pitchFamily="2" charset="-122"/>
              </a:rPr>
              <a:t>首段</a:t>
            </a:r>
            <a:r>
              <a:rPr lang="zh-CN" altLang="en-US" sz="2800" dirty="0">
                <a:solidFill>
                  <a:srgbClr val="0000FF"/>
                </a:solidFill>
                <a:latin typeface="方正舒体" panose="02010601030101010101" pitchFamily="2" charset="-122"/>
                <a:ea typeface="方正舒体" panose="02010601030101010101" pitchFamily="2" charset="-122"/>
              </a:rPr>
              <a:t>尾</a:t>
            </a:r>
            <a:r>
              <a:rPr lang="zh-CN" altLang="en-US" sz="2800" dirty="0" smtClean="0">
                <a:solidFill>
                  <a:srgbClr val="0000FF"/>
                </a:solidFill>
                <a:latin typeface="方正舒体" panose="02010601030101010101" pitchFamily="2" charset="-122"/>
                <a:ea typeface="方正舒体" panose="02010601030101010101" pitchFamily="2" charset="-122"/>
              </a:rPr>
              <a:t>句</a:t>
            </a:r>
            <a:endParaRPr lang="zh-CN" altLang="en-US" sz="2800" dirty="0">
              <a:solidFill>
                <a:srgbClr val="0000FF"/>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p:txBody>
          <a:bodyPr/>
          <a:lstStyle/>
          <a:p>
            <a:endParaRPr lang="zh-CN" altLang="en-US"/>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9511"/>
            <a:ext cx="12192000" cy="6858000"/>
          </a:xfrm>
          <a:prstGeom prst="rect">
            <a:avLst/>
          </a:prstGeom>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2974"/>
            <a:ext cx="12192000" cy="6860974"/>
          </a:xfrm>
          <a:prstGeom prst="rect">
            <a:avLst/>
          </a:prstGeom>
        </p:spPr>
      </p:pic>
      <p:sp>
        <p:nvSpPr>
          <p:cNvPr id="5" name="矩形 4"/>
          <p:cNvSpPr/>
          <p:nvPr/>
        </p:nvSpPr>
        <p:spPr>
          <a:xfrm>
            <a:off x="0" y="1326893"/>
            <a:ext cx="12192000" cy="4524315"/>
          </a:xfrm>
          <a:prstGeom prst="rect">
            <a:avLst/>
          </a:prstGeom>
          <a:solidFill>
            <a:schemeClr val="bg1"/>
          </a:solidFill>
        </p:spPr>
        <p:txBody>
          <a:bodyPr wrap="square">
            <a:spAutoFit/>
          </a:bodyPr>
          <a:lstStyle/>
          <a:p>
            <a:pPr algn="just">
              <a:spcAft>
                <a:spcPts val="0"/>
              </a:spcAft>
            </a:pPr>
            <a:r>
              <a:rPr lang="en-US" altLang="zh-CN" sz="3200" kern="100" dirty="0" smtClean="0">
                <a:latin typeface="等线" panose="02010600030101010101" pitchFamily="2" charset="-122"/>
                <a:cs typeface="Times New Roman" panose="02020603050405020304" pitchFamily="18" charset="0"/>
              </a:rPr>
              <a:t>Para2</a:t>
            </a:r>
            <a:r>
              <a:rPr lang="en-US" altLang="zh-CN" sz="3200" kern="100" dirty="0">
                <a:latin typeface="等线" panose="02010600030101010101" pitchFamily="2" charset="-122"/>
                <a:cs typeface="Times New Roman" panose="02020603050405020304" pitchFamily="18" charset="0"/>
              </a:rPr>
              <a:t>. </a:t>
            </a:r>
            <a:r>
              <a:rPr lang="en-US" altLang="zh-CN" sz="3200" b="1" kern="100" dirty="0">
                <a:solidFill>
                  <a:srgbClr val="C00000"/>
                </a:solidFill>
                <a:latin typeface="等线" panose="02010600030101010101" pitchFamily="2" charset="-122"/>
                <a:cs typeface="Times New Roman" panose="02020603050405020304" pitchFamily="18" charset="0"/>
              </a:rPr>
              <a:t>This</a:t>
            </a:r>
            <a:r>
              <a:rPr lang="en-US" altLang="zh-CN" sz="3200" kern="100" dirty="0">
                <a:latin typeface="等线" panose="02010600030101010101" pitchFamily="2" charset="-122"/>
                <a:cs typeface="Times New Roman" panose="02020603050405020304" pitchFamily="18" charset="0"/>
              </a:rPr>
              <a:t> became </a:t>
            </a:r>
            <a:r>
              <a:rPr lang="en-US" altLang="zh-CN" sz="3200" kern="100" dirty="0">
                <a:solidFill>
                  <a:srgbClr val="0000FF"/>
                </a:solidFill>
                <a:latin typeface="等线" panose="02010600030101010101" pitchFamily="2" charset="-122"/>
                <a:cs typeface="Times New Roman" panose="02020603050405020304" pitchFamily="18" charset="0"/>
              </a:rPr>
              <a:t>tougher</a:t>
            </a:r>
            <a:r>
              <a:rPr lang="en-US" altLang="zh-CN" sz="3200" kern="100" dirty="0">
                <a:latin typeface="等线" panose="02010600030101010101" pitchFamily="2" charset="-122"/>
                <a:cs typeface="Times New Roman" panose="02020603050405020304" pitchFamily="18" charset="0"/>
              </a:rPr>
              <a:t> for Dion to cross the broad river</a:t>
            </a:r>
            <a:r>
              <a:rPr lang="en-US" altLang="zh-CN" sz="3200" kern="100" dirty="0" smtClean="0">
                <a:latin typeface="等线" panose="02010600030101010101" pitchFamily="2" charset="-122"/>
                <a:cs typeface="Times New Roman" panose="02020603050405020304" pitchFamily="18" charset="0"/>
              </a:rPr>
              <a:t>.</a:t>
            </a:r>
            <a:endParaRPr lang="en-US" altLang="zh-CN" sz="3200" kern="100" dirty="0" smtClean="0">
              <a:latin typeface="等线" panose="02010600030101010101" pitchFamily="2" charset="-122"/>
              <a:cs typeface="Times New Roman" panose="02020603050405020304" pitchFamily="18" charset="0"/>
            </a:endParaRPr>
          </a:p>
          <a:p>
            <a:pPr algn="just"/>
            <a:r>
              <a:rPr lang="zh-CN" altLang="en-US" sz="3200" dirty="0" smtClean="0">
                <a:latin typeface="方正舒体" panose="02010601030101010101" pitchFamily="2" charset="-122"/>
                <a:ea typeface="方正舒体" panose="02010601030101010101" pitchFamily="2" charset="-122"/>
              </a:rPr>
              <a:t>二</a:t>
            </a:r>
            <a:r>
              <a:rPr lang="zh-CN" altLang="en-US" sz="3200" dirty="0">
                <a:latin typeface="方正舒体" panose="02010601030101010101" pitchFamily="2" charset="-122"/>
                <a:ea typeface="方正舒体" panose="02010601030101010101" pitchFamily="2" charset="-122"/>
              </a:rPr>
              <a:t>段首</a:t>
            </a:r>
            <a:r>
              <a:rPr lang="zh-CN" altLang="en-US" sz="3200" dirty="0" smtClean="0">
                <a:latin typeface="方正舒体" panose="02010601030101010101" pitchFamily="2" charset="-122"/>
                <a:ea typeface="方正舒体" panose="02010601030101010101" pitchFamily="2" charset="-122"/>
              </a:rPr>
              <a:t>句</a:t>
            </a:r>
            <a:r>
              <a:rPr lang="zh-CN" altLang="en-US" sz="3200" dirty="0" smtClean="0">
                <a:latin typeface="方正舒体" panose="02010601030101010101" pitchFamily="2" charset="-122"/>
                <a:ea typeface="方正舒体" panose="02010601030101010101" pitchFamily="2" charset="-122"/>
                <a:sym typeface="Wingdings" panose="05000000000000000000" pitchFamily="2" charset="2"/>
              </a:rPr>
              <a:t>：（根据原文最后一段以及所给首段情节设定，推知，此时，</a:t>
            </a:r>
            <a:r>
              <a:rPr lang="en-US" altLang="zh-CN" sz="3200" dirty="0" smtClean="0">
                <a:latin typeface="方正舒体" panose="02010601030101010101" pitchFamily="2" charset="-122"/>
                <a:ea typeface="方正舒体" panose="02010601030101010101" pitchFamily="2" charset="-122"/>
                <a:sym typeface="Wingdings" panose="05000000000000000000" pitchFamily="2" charset="2"/>
              </a:rPr>
              <a:t>Dion </a:t>
            </a:r>
            <a:r>
              <a:rPr lang="zh-CN" altLang="en-US" sz="3200" dirty="0" smtClean="0">
                <a:latin typeface="方正舒体" panose="02010601030101010101" pitchFamily="2" charset="-122"/>
                <a:ea typeface="方正舒体" panose="02010601030101010101" pitchFamily="2" charset="-122"/>
                <a:sym typeface="Wingdings" panose="05000000000000000000" pitchFamily="2" charset="2"/>
              </a:rPr>
              <a:t>与</a:t>
            </a:r>
            <a:r>
              <a:rPr lang="en-US" altLang="zh-CN" sz="3200" dirty="0" smtClean="0">
                <a:latin typeface="方正舒体" panose="02010601030101010101" pitchFamily="2" charset="-122"/>
                <a:ea typeface="方正舒体" panose="02010601030101010101" pitchFamily="2" charset="-122"/>
                <a:sym typeface="Wingdings" panose="05000000000000000000" pitchFamily="2" charset="2"/>
              </a:rPr>
              <a:t>Gobi</a:t>
            </a:r>
            <a:r>
              <a:rPr lang="zh-CN" altLang="en-US" sz="3200" dirty="0" smtClean="0">
                <a:latin typeface="方正舒体" panose="02010601030101010101" pitchFamily="2" charset="-122"/>
                <a:ea typeface="方正舒体" panose="02010601030101010101" pitchFamily="2" charset="-122"/>
                <a:sym typeface="Wingdings" panose="05000000000000000000" pitchFamily="2" charset="2"/>
              </a:rPr>
              <a:t>一起在河水中。那么</a:t>
            </a:r>
            <a:r>
              <a:rPr lang="en-US" altLang="zh-CN" sz="3200" dirty="0" smtClean="0">
                <a:latin typeface="方正舒体" panose="02010601030101010101" pitchFamily="2" charset="-122"/>
                <a:ea typeface="方正舒体" panose="02010601030101010101" pitchFamily="2" charset="-122"/>
                <a:sym typeface="Wingdings" panose="05000000000000000000" pitchFamily="2" charset="2"/>
              </a:rPr>
              <a:t>Dion </a:t>
            </a:r>
            <a:r>
              <a:rPr lang="zh-CN" altLang="en-US" sz="3200" dirty="0" smtClean="0">
                <a:latin typeface="方正舒体" panose="02010601030101010101" pitchFamily="2" charset="-122"/>
                <a:ea typeface="方正舒体" panose="02010601030101010101" pitchFamily="2" charset="-122"/>
                <a:sym typeface="Wingdings" panose="05000000000000000000" pitchFamily="2" charset="2"/>
              </a:rPr>
              <a:t>与</a:t>
            </a:r>
            <a:r>
              <a:rPr lang="en-US" altLang="zh-CN" sz="3200" dirty="0" smtClean="0">
                <a:latin typeface="方正舒体" panose="02010601030101010101" pitchFamily="2" charset="-122"/>
                <a:ea typeface="方正舒体" panose="02010601030101010101" pitchFamily="2" charset="-122"/>
                <a:sym typeface="Wingdings" panose="05000000000000000000" pitchFamily="2" charset="2"/>
              </a:rPr>
              <a:t>Gobi </a:t>
            </a:r>
            <a:r>
              <a:rPr lang="zh-CN" altLang="en-US" sz="3200" dirty="0" smtClean="0">
                <a:latin typeface="方正舒体" panose="02010601030101010101" pitchFamily="2" charset="-122"/>
                <a:ea typeface="方正舒体" panose="02010601030101010101" pitchFamily="2" charset="-122"/>
                <a:sym typeface="Wingdings" panose="05000000000000000000" pitchFamily="2" charset="2"/>
              </a:rPr>
              <a:t>会有互动）</a:t>
            </a:r>
            <a:endParaRPr lang="en-US" altLang="zh-CN" sz="3200" dirty="0" smtClean="0">
              <a:latin typeface="方正舒体" panose="02010601030101010101" pitchFamily="2" charset="-122"/>
              <a:ea typeface="方正舒体" panose="02010601030101010101" pitchFamily="2" charset="-122"/>
              <a:sym typeface="Wingdings" panose="05000000000000000000" pitchFamily="2" charset="2"/>
            </a:endParaRPr>
          </a:p>
          <a:p>
            <a:pPr algn="just"/>
            <a:r>
              <a:rPr lang="zh-CN" altLang="en-US" sz="3200" dirty="0">
                <a:solidFill>
                  <a:srgbClr val="0000FF"/>
                </a:solidFill>
                <a:latin typeface="方正舒体" panose="02010601030101010101" pitchFamily="2" charset="-122"/>
                <a:ea typeface="方正舒体" panose="02010601030101010101" pitchFamily="2" charset="-122"/>
                <a:sym typeface="Wingdings" panose="05000000000000000000" pitchFamily="2" charset="2"/>
              </a:rPr>
              <a:t>二</a:t>
            </a:r>
            <a:r>
              <a:rPr lang="zh-CN" altLang="en-US" sz="3200" dirty="0" smtClean="0">
                <a:solidFill>
                  <a:srgbClr val="0000FF"/>
                </a:solidFill>
                <a:latin typeface="方正舒体" panose="02010601030101010101" pitchFamily="2" charset="-122"/>
                <a:ea typeface="方正舒体" panose="02010601030101010101" pitchFamily="2" charset="-122"/>
                <a:sym typeface="Wingdings" panose="05000000000000000000" pitchFamily="2" charset="2"/>
              </a:rPr>
              <a:t>段首句</a:t>
            </a:r>
            <a:r>
              <a:rPr lang="en-US" altLang="zh-CN" sz="3200" dirty="0" smtClean="0">
                <a:solidFill>
                  <a:srgbClr val="0000FF"/>
                </a:solidFill>
                <a:latin typeface="方正舒体" panose="02010601030101010101" pitchFamily="2" charset="-122"/>
                <a:ea typeface="方正舒体" panose="02010601030101010101" pitchFamily="2" charset="-122"/>
                <a:sym typeface="Wingdings" panose="05000000000000000000" pitchFamily="2" charset="2"/>
              </a:rPr>
              <a:t>1</a:t>
            </a:r>
            <a:r>
              <a:rPr lang="zh-CN" altLang="en-US" sz="3200" dirty="0" smtClean="0">
                <a:solidFill>
                  <a:srgbClr val="0000FF"/>
                </a:solidFill>
                <a:latin typeface="方正舒体" panose="02010601030101010101" pitchFamily="2" charset="-122"/>
                <a:ea typeface="方正舒体" panose="02010601030101010101" pitchFamily="2" charset="-122"/>
                <a:sym typeface="Wingdings" panose="05000000000000000000" pitchFamily="2" charset="2"/>
              </a:rPr>
              <a:t>： （以</a:t>
            </a:r>
            <a:r>
              <a:rPr lang="en-US" altLang="zh-CN" sz="3200" dirty="0" smtClean="0">
                <a:solidFill>
                  <a:srgbClr val="0000FF"/>
                </a:solidFill>
                <a:latin typeface="方正舒体" panose="02010601030101010101" pitchFamily="2" charset="-122"/>
                <a:ea typeface="方正舒体" panose="02010601030101010101" pitchFamily="2" charset="-122"/>
                <a:sym typeface="Wingdings" panose="05000000000000000000" pitchFamily="2" charset="2"/>
              </a:rPr>
              <a:t>Dion</a:t>
            </a:r>
            <a:r>
              <a:rPr lang="zh-CN" altLang="en-US" sz="3200" dirty="0" smtClean="0">
                <a:solidFill>
                  <a:srgbClr val="0000FF"/>
                </a:solidFill>
                <a:latin typeface="方正舒体" panose="02010601030101010101" pitchFamily="2" charset="-122"/>
                <a:ea typeface="方正舒体" panose="02010601030101010101" pitchFamily="2" charset="-122"/>
                <a:sym typeface="Wingdings" panose="05000000000000000000" pitchFamily="2" charset="2"/>
              </a:rPr>
              <a:t>为叙事对象，主位推进叙述方式）</a:t>
            </a:r>
            <a:r>
              <a:rPr lang="en-US" altLang="zh-CN" sz="3200" dirty="0" smtClean="0">
                <a:solidFill>
                  <a:srgbClr val="7030A0"/>
                </a:solidFill>
                <a:latin typeface="Myriad Pro" panose="020B0703030403090204" pitchFamily="34" charset="0"/>
                <a:ea typeface="方正舒体" panose="02010601030101010101" pitchFamily="2" charset="-122"/>
                <a:sym typeface="Wingdings" panose="05000000000000000000" pitchFamily="2" charset="2"/>
              </a:rPr>
              <a:t>Petting Gobi’s back gently, </a:t>
            </a:r>
            <a:r>
              <a:rPr lang="en-US" altLang="zh-CN" sz="3200" dirty="0" smtClean="0">
                <a:solidFill>
                  <a:srgbClr val="C00000"/>
                </a:solidFill>
                <a:latin typeface="Myriad Pro" panose="020B0703030403090204" pitchFamily="34" charset="0"/>
                <a:ea typeface="方正舒体" panose="02010601030101010101" pitchFamily="2" charset="-122"/>
                <a:sym typeface="Wingdings" panose="05000000000000000000" pitchFamily="2" charset="2"/>
              </a:rPr>
              <a:t>Dion soothed his nervous companion. </a:t>
            </a:r>
            <a:endParaRPr lang="en-US" altLang="zh-CN" sz="3200" dirty="0" smtClean="0">
              <a:solidFill>
                <a:srgbClr val="C00000"/>
              </a:solidFill>
              <a:latin typeface="Myriad Pro" panose="020B0703030403090204" pitchFamily="34" charset="0"/>
              <a:ea typeface="方正舒体" panose="02010601030101010101" pitchFamily="2" charset="-122"/>
              <a:sym typeface="Wingdings" panose="05000000000000000000" pitchFamily="2" charset="2"/>
            </a:endParaRPr>
          </a:p>
          <a:p>
            <a:pPr algn="just"/>
            <a:r>
              <a:rPr lang="zh-CN" altLang="en-US" sz="3200" dirty="0">
                <a:solidFill>
                  <a:srgbClr val="0000FF"/>
                </a:solidFill>
                <a:latin typeface="Myriad Pro" panose="020B0703030403090204" pitchFamily="34" charset="0"/>
                <a:ea typeface="方正舒体" panose="02010601030101010101" pitchFamily="2" charset="-122"/>
                <a:sym typeface="Wingdings" panose="05000000000000000000" pitchFamily="2" charset="2"/>
              </a:rPr>
              <a:t>二</a:t>
            </a:r>
            <a:r>
              <a:rPr lang="zh-CN" altLang="en-US" sz="3200" dirty="0" smtClean="0">
                <a:solidFill>
                  <a:srgbClr val="0000FF"/>
                </a:solidFill>
                <a:latin typeface="Myriad Pro" panose="020B0703030403090204" pitchFamily="34" charset="0"/>
                <a:ea typeface="方正舒体" panose="02010601030101010101" pitchFamily="2" charset="-122"/>
                <a:sym typeface="Wingdings" panose="05000000000000000000" pitchFamily="2" charset="2"/>
              </a:rPr>
              <a:t>段首句</a:t>
            </a:r>
            <a:r>
              <a:rPr lang="en-US" altLang="zh-CN" sz="3200" dirty="0" smtClean="0">
                <a:solidFill>
                  <a:srgbClr val="0000FF"/>
                </a:solidFill>
                <a:latin typeface="方正舒体" panose="02010601030101010101" pitchFamily="2" charset="-122"/>
                <a:ea typeface="方正舒体" panose="02010601030101010101" pitchFamily="2" charset="-122"/>
                <a:sym typeface="Wingdings" panose="05000000000000000000" pitchFamily="2" charset="2"/>
              </a:rPr>
              <a:t>2</a:t>
            </a:r>
            <a:r>
              <a:rPr lang="zh-CN" altLang="en-US" sz="3200" dirty="0" smtClean="0">
                <a:solidFill>
                  <a:srgbClr val="0000FF"/>
                </a:solidFill>
                <a:latin typeface="方正舒体" panose="02010601030101010101" pitchFamily="2" charset="-122"/>
                <a:ea typeface="方正舒体" panose="02010601030101010101" pitchFamily="2" charset="-122"/>
                <a:sym typeface="Wingdings" panose="05000000000000000000" pitchFamily="2" charset="2"/>
              </a:rPr>
              <a:t>：</a:t>
            </a:r>
            <a:r>
              <a:rPr lang="zh-CN" altLang="en-US" sz="3200" dirty="0" smtClean="0">
                <a:solidFill>
                  <a:srgbClr val="0000FF"/>
                </a:solidFill>
                <a:latin typeface="Myriad Pro" panose="020B0703030403090204" pitchFamily="34" charset="0"/>
                <a:ea typeface="方正舒体" panose="02010601030101010101" pitchFamily="2" charset="-122"/>
                <a:sym typeface="Wingdings" panose="05000000000000000000" pitchFamily="2" charset="2"/>
              </a:rPr>
              <a:t>（描写</a:t>
            </a:r>
            <a:r>
              <a:rPr lang="en-US" altLang="zh-CN" sz="3200" dirty="0" smtClean="0">
                <a:solidFill>
                  <a:srgbClr val="0000FF"/>
                </a:solidFill>
                <a:latin typeface="方正舒体" panose="02010601030101010101" pitchFamily="2" charset="-122"/>
                <a:ea typeface="方正舒体" panose="02010601030101010101" pitchFamily="2" charset="-122"/>
                <a:sym typeface="Wingdings" panose="05000000000000000000" pitchFamily="2" charset="2"/>
              </a:rPr>
              <a:t>Dion </a:t>
            </a:r>
            <a:r>
              <a:rPr lang="zh-CN" altLang="en-US" sz="3200" dirty="0" smtClean="0">
                <a:solidFill>
                  <a:srgbClr val="0000FF"/>
                </a:solidFill>
                <a:latin typeface="Myriad Pro" panose="020B0703030403090204" pitchFamily="34" charset="0"/>
                <a:ea typeface="方正舒体" panose="02010601030101010101" pitchFamily="2" charset="-122"/>
                <a:sym typeface="Wingdings" panose="05000000000000000000" pitchFamily="2" charset="2"/>
              </a:rPr>
              <a:t>所见与所说） </a:t>
            </a:r>
            <a:r>
              <a:rPr lang="en-US" altLang="zh-CN" sz="3200" dirty="0" smtClean="0">
                <a:solidFill>
                  <a:srgbClr val="7030A0"/>
                </a:solidFill>
                <a:latin typeface="Myriad Pro" panose="020B0703030403090204" pitchFamily="34" charset="0"/>
                <a:ea typeface="方正舒体" panose="02010601030101010101" pitchFamily="2" charset="-122"/>
                <a:sym typeface="Wingdings" panose="05000000000000000000" pitchFamily="2" charset="2"/>
              </a:rPr>
              <a:t>Looking into Gobi’s eyes, </a:t>
            </a:r>
            <a:r>
              <a:rPr lang="en-US" altLang="zh-CN" sz="3200" dirty="0" smtClean="0">
                <a:solidFill>
                  <a:srgbClr val="FF0000"/>
                </a:solidFill>
                <a:latin typeface="Myriad Pro" panose="020B0703030403090204" pitchFamily="34" charset="0"/>
                <a:ea typeface="方正舒体" panose="02010601030101010101" pitchFamily="2" charset="-122"/>
                <a:sym typeface="Wingdings" panose="05000000000000000000" pitchFamily="2" charset="2"/>
              </a:rPr>
              <a:t>Dion reassured her/ consoled her, </a:t>
            </a:r>
            <a:r>
              <a:rPr lang="en-US" altLang="zh-CN" sz="3200" dirty="0" smtClean="0">
                <a:solidFill>
                  <a:srgbClr val="7030A0"/>
                </a:solidFill>
                <a:latin typeface="Myriad Pro" panose="020B0703030403090204" pitchFamily="34" charset="0"/>
                <a:ea typeface="方正舒体" panose="02010601030101010101" pitchFamily="2" charset="-122"/>
                <a:sym typeface="Wingdings" panose="05000000000000000000" pitchFamily="2" charset="2"/>
              </a:rPr>
              <a:t>saying , “ Trust me and we’ll be safe.”</a:t>
            </a:r>
            <a:endParaRPr lang="zh-CN" altLang="en-US" sz="3200" dirty="0">
              <a:solidFill>
                <a:srgbClr val="7030A0"/>
              </a:solidFill>
              <a:latin typeface="Myriad Pro" panose="020B0703030403090204" pitchFamily="34" charset="0"/>
              <a:ea typeface="方正舒体" panose="02010601030101010101" pitchFamily="2" charset="-122"/>
            </a:endParaRPr>
          </a:p>
          <a:p>
            <a:pPr algn="just">
              <a:spcAft>
                <a:spcPts val="0"/>
              </a:spcAft>
            </a:pPr>
            <a:endParaRPr lang="zh-CN" altLang="zh-CN" sz="3200" kern="100" dirty="0">
              <a:latin typeface="等线" panose="02010600030101010101" pitchFamily="2" charset="-122"/>
              <a:cs typeface="Times New Roman" panose="02020603050405020304" pitchFamily="18" charset="0"/>
            </a:endParaRPr>
          </a:p>
        </p:txBody>
      </p:sp>
      <p:sp>
        <p:nvSpPr>
          <p:cNvPr id="6" name="文本框 5"/>
          <p:cNvSpPr txBox="1"/>
          <p:nvPr/>
        </p:nvSpPr>
        <p:spPr>
          <a:xfrm>
            <a:off x="24949" y="33250"/>
            <a:ext cx="3082045" cy="523220"/>
          </a:xfrm>
          <a:prstGeom prst="rect">
            <a:avLst/>
          </a:prstGeom>
          <a:solidFill>
            <a:schemeClr val="bg1"/>
          </a:solidFill>
        </p:spPr>
        <p:txBody>
          <a:bodyPr wrap="square" rtlCol="0">
            <a:spAutoFit/>
          </a:bodyPr>
          <a:lstStyle/>
          <a:p>
            <a:r>
              <a:rPr lang="zh-CN" altLang="en-US" sz="2800" dirty="0" smtClean="0">
                <a:solidFill>
                  <a:srgbClr val="C00000"/>
                </a:solidFill>
                <a:latin typeface="方正舒体" panose="02010601030101010101" pitchFamily="2" charset="-122"/>
                <a:ea typeface="方正舒体" panose="02010601030101010101" pitchFamily="2" charset="-122"/>
              </a:rPr>
              <a:t>定四句之</a:t>
            </a:r>
            <a:r>
              <a:rPr lang="zh-CN" altLang="en-US" sz="2800" dirty="0">
                <a:solidFill>
                  <a:srgbClr val="0000FF"/>
                </a:solidFill>
                <a:latin typeface="方正舒体" panose="02010601030101010101" pitchFamily="2" charset="-122"/>
                <a:ea typeface="方正舒体" panose="02010601030101010101" pitchFamily="2" charset="-122"/>
              </a:rPr>
              <a:t>二</a:t>
            </a:r>
            <a:r>
              <a:rPr lang="zh-CN" altLang="en-US" sz="2800" dirty="0" smtClean="0">
                <a:solidFill>
                  <a:srgbClr val="0000FF"/>
                </a:solidFill>
                <a:latin typeface="方正舒体" panose="02010601030101010101" pitchFamily="2" charset="-122"/>
                <a:ea typeface="方正舒体" panose="02010601030101010101" pitchFamily="2" charset="-122"/>
              </a:rPr>
              <a:t>段首句</a:t>
            </a:r>
            <a:endParaRPr lang="zh-CN" altLang="en-US" sz="2800" dirty="0">
              <a:solidFill>
                <a:srgbClr val="0000FF"/>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2974"/>
            <a:ext cx="12192000" cy="6860974"/>
          </a:xfrm>
          <a:prstGeom prst="rect">
            <a:avLst/>
          </a:prstGeom>
        </p:spPr>
      </p:pic>
      <p:sp>
        <p:nvSpPr>
          <p:cNvPr id="5" name="矩形 4"/>
          <p:cNvSpPr/>
          <p:nvPr/>
        </p:nvSpPr>
        <p:spPr>
          <a:xfrm>
            <a:off x="0" y="1326893"/>
            <a:ext cx="12192000" cy="4524315"/>
          </a:xfrm>
          <a:prstGeom prst="rect">
            <a:avLst/>
          </a:prstGeom>
          <a:solidFill>
            <a:schemeClr val="bg1"/>
          </a:solidFill>
        </p:spPr>
        <p:txBody>
          <a:bodyPr wrap="square">
            <a:spAutoFit/>
          </a:bodyPr>
          <a:lstStyle/>
          <a:p>
            <a:pPr algn="just">
              <a:spcAft>
                <a:spcPts val="0"/>
              </a:spcAft>
            </a:pPr>
            <a:r>
              <a:rPr lang="en-US" altLang="zh-CN" sz="3200" kern="100" dirty="0" smtClean="0">
                <a:latin typeface="等线" panose="02010600030101010101" pitchFamily="2" charset="-122"/>
                <a:cs typeface="Times New Roman" panose="02020603050405020304" pitchFamily="18" charset="0"/>
              </a:rPr>
              <a:t>Para2</a:t>
            </a:r>
            <a:r>
              <a:rPr lang="en-US" altLang="zh-CN" sz="3200" kern="100" dirty="0">
                <a:latin typeface="等线" panose="02010600030101010101" pitchFamily="2" charset="-122"/>
                <a:cs typeface="Times New Roman" panose="02020603050405020304" pitchFamily="18" charset="0"/>
              </a:rPr>
              <a:t>. </a:t>
            </a:r>
            <a:r>
              <a:rPr lang="en-US" altLang="zh-CN" sz="3200" b="1" kern="100" dirty="0">
                <a:solidFill>
                  <a:srgbClr val="C00000"/>
                </a:solidFill>
                <a:latin typeface="等线" panose="02010600030101010101" pitchFamily="2" charset="-122"/>
                <a:cs typeface="Times New Roman" panose="02020603050405020304" pitchFamily="18" charset="0"/>
              </a:rPr>
              <a:t>This</a:t>
            </a:r>
            <a:r>
              <a:rPr lang="en-US" altLang="zh-CN" sz="3200" kern="100" dirty="0">
                <a:latin typeface="等线" panose="02010600030101010101" pitchFamily="2" charset="-122"/>
                <a:cs typeface="Times New Roman" panose="02020603050405020304" pitchFamily="18" charset="0"/>
              </a:rPr>
              <a:t> became </a:t>
            </a:r>
            <a:r>
              <a:rPr lang="en-US" altLang="zh-CN" sz="3200" kern="100" dirty="0">
                <a:solidFill>
                  <a:srgbClr val="0000FF"/>
                </a:solidFill>
                <a:latin typeface="等线" panose="02010600030101010101" pitchFamily="2" charset="-122"/>
                <a:cs typeface="Times New Roman" panose="02020603050405020304" pitchFamily="18" charset="0"/>
              </a:rPr>
              <a:t>tougher</a:t>
            </a:r>
            <a:r>
              <a:rPr lang="en-US" altLang="zh-CN" sz="3200" kern="100" dirty="0">
                <a:latin typeface="等线" panose="02010600030101010101" pitchFamily="2" charset="-122"/>
                <a:cs typeface="Times New Roman" panose="02020603050405020304" pitchFamily="18" charset="0"/>
              </a:rPr>
              <a:t> for Dion to cross the broad river</a:t>
            </a:r>
            <a:r>
              <a:rPr lang="en-US" altLang="zh-CN" sz="3200" kern="100" dirty="0" smtClean="0">
                <a:latin typeface="等线" panose="02010600030101010101" pitchFamily="2" charset="-122"/>
                <a:cs typeface="Times New Roman" panose="02020603050405020304" pitchFamily="18" charset="0"/>
              </a:rPr>
              <a:t>.</a:t>
            </a:r>
            <a:endParaRPr lang="en-US" altLang="zh-CN" sz="3200" kern="100" dirty="0" smtClean="0">
              <a:latin typeface="等线" panose="02010600030101010101" pitchFamily="2" charset="-122"/>
              <a:cs typeface="Times New Roman" panose="02020603050405020304" pitchFamily="18" charset="0"/>
            </a:endParaRPr>
          </a:p>
          <a:p>
            <a:pPr algn="just"/>
            <a:r>
              <a:rPr lang="zh-CN" altLang="en-US" sz="3200" dirty="0" smtClean="0">
                <a:latin typeface="方正舒体" panose="02010601030101010101" pitchFamily="2" charset="-122"/>
                <a:ea typeface="方正舒体" panose="02010601030101010101" pitchFamily="2" charset="-122"/>
              </a:rPr>
              <a:t>二段尾句</a:t>
            </a:r>
            <a:r>
              <a:rPr lang="zh-CN" altLang="en-US" sz="3200" dirty="0" smtClean="0">
                <a:latin typeface="方正舒体" panose="02010601030101010101" pitchFamily="2" charset="-122"/>
                <a:ea typeface="方正舒体" panose="02010601030101010101" pitchFamily="2" charset="-122"/>
                <a:sym typeface="Wingdings" panose="05000000000000000000" pitchFamily="2" charset="2"/>
              </a:rPr>
              <a:t>：（根据原文最后一段提供的故事背景</a:t>
            </a:r>
            <a:r>
              <a:rPr lang="en-US" altLang="zh-CN" sz="3200" dirty="0" smtClean="0">
                <a:latin typeface="方正舒体" panose="02010601030101010101" pitchFamily="2" charset="-122"/>
                <a:ea typeface="方正舒体" panose="02010601030101010101" pitchFamily="2" charset="-122"/>
                <a:sym typeface="Wingdings" panose="05000000000000000000" pitchFamily="2" charset="2"/>
              </a:rPr>
              <a:t>: Dion </a:t>
            </a:r>
            <a:r>
              <a:rPr lang="zh-CN" altLang="en-US" sz="3200" dirty="0" smtClean="0">
                <a:latin typeface="方正舒体" panose="02010601030101010101" pitchFamily="2" charset="-122"/>
                <a:ea typeface="方正舒体" panose="02010601030101010101" pitchFamily="2" charset="-122"/>
                <a:sym typeface="Wingdings" panose="05000000000000000000" pitchFamily="2" charset="2"/>
              </a:rPr>
              <a:t>参加了为期七天的长跑，结尾拉长故事的时间线到比赛结束。）</a:t>
            </a:r>
            <a:endParaRPr lang="en-US" altLang="zh-CN" sz="3200" dirty="0" smtClean="0">
              <a:latin typeface="方正舒体" panose="02010601030101010101" pitchFamily="2" charset="-122"/>
              <a:ea typeface="方正舒体" panose="02010601030101010101" pitchFamily="2" charset="-122"/>
              <a:sym typeface="Wingdings" panose="05000000000000000000" pitchFamily="2" charset="2"/>
            </a:endParaRPr>
          </a:p>
          <a:p>
            <a:pPr algn="just"/>
            <a:r>
              <a:rPr lang="zh-CN" altLang="en-US" sz="3200" dirty="0">
                <a:solidFill>
                  <a:srgbClr val="0000FF"/>
                </a:solidFill>
                <a:latin typeface="方正舒体" panose="02010601030101010101" pitchFamily="2" charset="-122"/>
                <a:ea typeface="方正舒体" panose="02010601030101010101" pitchFamily="2" charset="-122"/>
                <a:sym typeface="Wingdings" panose="05000000000000000000" pitchFamily="2" charset="2"/>
              </a:rPr>
              <a:t>二</a:t>
            </a:r>
            <a:r>
              <a:rPr lang="zh-CN" altLang="en-US" sz="3200" dirty="0" smtClean="0">
                <a:solidFill>
                  <a:srgbClr val="0000FF"/>
                </a:solidFill>
                <a:latin typeface="方正舒体" panose="02010601030101010101" pitchFamily="2" charset="-122"/>
                <a:ea typeface="方正舒体" panose="02010601030101010101" pitchFamily="2" charset="-122"/>
                <a:sym typeface="Wingdings" panose="05000000000000000000" pitchFamily="2" charset="2"/>
              </a:rPr>
              <a:t>段</a:t>
            </a:r>
            <a:r>
              <a:rPr lang="zh-CN" altLang="en-US" sz="3200" dirty="0">
                <a:latin typeface="方正舒体" panose="02010601030101010101" pitchFamily="2" charset="-122"/>
                <a:ea typeface="方正舒体" panose="02010601030101010101" pitchFamily="2" charset="-122"/>
              </a:rPr>
              <a:t>尾</a:t>
            </a:r>
            <a:r>
              <a:rPr lang="zh-CN" altLang="en-US" sz="3200" dirty="0" smtClean="0">
                <a:solidFill>
                  <a:srgbClr val="0000FF"/>
                </a:solidFill>
                <a:latin typeface="方正舒体" panose="02010601030101010101" pitchFamily="2" charset="-122"/>
                <a:ea typeface="方正舒体" panose="02010601030101010101" pitchFamily="2" charset="-122"/>
                <a:sym typeface="Wingdings" panose="05000000000000000000" pitchFamily="2" charset="2"/>
              </a:rPr>
              <a:t>句</a:t>
            </a:r>
            <a:r>
              <a:rPr lang="en-US" altLang="zh-CN" sz="3200" dirty="0" smtClean="0">
                <a:solidFill>
                  <a:srgbClr val="0000FF"/>
                </a:solidFill>
                <a:latin typeface="方正舒体" panose="02010601030101010101" pitchFamily="2" charset="-122"/>
                <a:ea typeface="方正舒体" panose="02010601030101010101" pitchFamily="2" charset="-122"/>
                <a:sym typeface="Wingdings" panose="05000000000000000000" pitchFamily="2" charset="2"/>
              </a:rPr>
              <a:t>1</a:t>
            </a:r>
            <a:r>
              <a:rPr lang="zh-CN" altLang="en-US" sz="3200" dirty="0" smtClean="0">
                <a:solidFill>
                  <a:srgbClr val="0000FF"/>
                </a:solidFill>
                <a:latin typeface="方正舒体" panose="02010601030101010101" pitchFamily="2" charset="-122"/>
                <a:ea typeface="方正舒体" panose="02010601030101010101" pitchFamily="2" charset="-122"/>
                <a:sym typeface="Wingdings" panose="05000000000000000000" pitchFamily="2" charset="2"/>
              </a:rPr>
              <a:t>： （以</a:t>
            </a:r>
            <a:r>
              <a:rPr lang="en-US" altLang="zh-CN" sz="3200" dirty="0" smtClean="0">
                <a:solidFill>
                  <a:srgbClr val="0000FF"/>
                </a:solidFill>
                <a:latin typeface="方正舒体" panose="02010601030101010101" pitchFamily="2" charset="-122"/>
                <a:ea typeface="方正舒体" panose="02010601030101010101" pitchFamily="2" charset="-122"/>
                <a:sym typeface="Wingdings" panose="05000000000000000000" pitchFamily="2" charset="2"/>
              </a:rPr>
              <a:t>Dion</a:t>
            </a:r>
            <a:r>
              <a:rPr lang="zh-CN" altLang="en-US" sz="3200" dirty="0" smtClean="0">
                <a:solidFill>
                  <a:srgbClr val="0000FF"/>
                </a:solidFill>
                <a:latin typeface="方正舒体" panose="02010601030101010101" pitchFamily="2" charset="-122"/>
                <a:ea typeface="方正舒体" panose="02010601030101010101" pitchFamily="2" charset="-122"/>
                <a:sym typeface="Wingdings" panose="05000000000000000000" pitchFamily="2" charset="2"/>
              </a:rPr>
              <a:t>为叙事对象，主位推进叙述方式）</a:t>
            </a:r>
            <a:r>
              <a:rPr lang="en-US" altLang="zh-CN" sz="3200" dirty="0" smtClean="0">
                <a:solidFill>
                  <a:srgbClr val="7030A0"/>
                </a:solidFill>
                <a:latin typeface="Myriad Pro" panose="020B0703030403090204" pitchFamily="34" charset="0"/>
                <a:ea typeface="方正舒体" panose="02010601030101010101" pitchFamily="2" charset="-122"/>
                <a:sym typeface="Wingdings" panose="05000000000000000000" pitchFamily="2" charset="2"/>
              </a:rPr>
              <a:t>Time ticking by, </a:t>
            </a:r>
            <a:r>
              <a:rPr lang="en-US" altLang="zh-CN" sz="3200" dirty="0" smtClean="0">
                <a:solidFill>
                  <a:srgbClr val="C00000"/>
                </a:solidFill>
                <a:latin typeface="Myriad Pro" panose="020B0703030403090204" pitchFamily="34" charset="0"/>
                <a:ea typeface="方正舒体" panose="02010601030101010101" pitchFamily="2" charset="-122"/>
                <a:sym typeface="Wingdings" panose="05000000000000000000" pitchFamily="2" charset="2"/>
              </a:rPr>
              <a:t>the race eventually came to an end.  Gobi, </a:t>
            </a:r>
            <a:r>
              <a:rPr lang="en-US" altLang="zh-CN" sz="3200" dirty="0" smtClean="0">
                <a:solidFill>
                  <a:srgbClr val="0000FF"/>
                </a:solidFill>
                <a:latin typeface="Myriad Pro" panose="020B0703030403090204" pitchFamily="34" charset="0"/>
                <a:ea typeface="方正舒体" panose="02010601030101010101" pitchFamily="2" charset="-122"/>
                <a:sym typeface="Wingdings" panose="05000000000000000000" pitchFamily="2" charset="2"/>
              </a:rPr>
              <a:t>despite the harsh conditions in the wild, </a:t>
            </a:r>
            <a:r>
              <a:rPr lang="en-US" altLang="zh-CN" sz="3200" dirty="0" smtClean="0">
                <a:solidFill>
                  <a:srgbClr val="C00000"/>
                </a:solidFill>
                <a:latin typeface="Myriad Pro" panose="020B0703030403090204" pitchFamily="34" charset="0"/>
                <a:ea typeface="方正舒体" panose="02010601030101010101" pitchFamily="2" charset="-122"/>
                <a:sym typeface="Wingdings" panose="05000000000000000000" pitchFamily="2" charset="2"/>
              </a:rPr>
              <a:t>crossed the finishing line together with Dion.     What delighted Gobi most was that </a:t>
            </a:r>
            <a:r>
              <a:rPr lang="en-US" altLang="zh-CN" sz="3200" dirty="0" smtClean="0">
                <a:solidFill>
                  <a:srgbClr val="0000FF"/>
                </a:solidFill>
                <a:latin typeface="Myriad Pro" panose="020B0703030403090204" pitchFamily="34" charset="0"/>
                <a:ea typeface="方正舒体" panose="02010601030101010101" pitchFamily="2" charset="-122"/>
                <a:sym typeface="Wingdings" panose="05000000000000000000" pitchFamily="2" charset="2"/>
              </a:rPr>
              <a:t>she was awarded with a specially- designed medal  for her unique bravery and perseverance </a:t>
            </a:r>
            <a:r>
              <a:rPr lang="en-US" altLang="zh-CN" sz="3200" dirty="0" smtClean="0">
                <a:solidFill>
                  <a:srgbClr val="7030A0"/>
                </a:solidFill>
                <a:latin typeface="Myriad Pro" panose="020B0703030403090204" pitchFamily="34" charset="0"/>
                <a:ea typeface="方正舒体" panose="02010601030101010101" pitchFamily="2" charset="-122"/>
                <a:sym typeface="Wingdings" panose="05000000000000000000" pitchFamily="2" charset="2"/>
              </a:rPr>
              <a:t>shown in the seven-day race.</a:t>
            </a:r>
            <a:endParaRPr lang="zh-CN" altLang="zh-CN" sz="3200" kern="100" dirty="0">
              <a:solidFill>
                <a:srgbClr val="7030A0"/>
              </a:solidFill>
              <a:latin typeface="等线" panose="02010600030101010101" pitchFamily="2" charset="-122"/>
              <a:cs typeface="Times New Roman" panose="02020603050405020304" pitchFamily="18" charset="0"/>
            </a:endParaRPr>
          </a:p>
        </p:txBody>
      </p:sp>
      <p:sp>
        <p:nvSpPr>
          <p:cNvPr id="6" name="文本框 5"/>
          <p:cNvSpPr txBox="1"/>
          <p:nvPr/>
        </p:nvSpPr>
        <p:spPr>
          <a:xfrm>
            <a:off x="24949" y="33250"/>
            <a:ext cx="3082045" cy="523220"/>
          </a:xfrm>
          <a:prstGeom prst="rect">
            <a:avLst/>
          </a:prstGeom>
          <a:solidFill>
            <a:schemeClr val="bg1"/>
          </a:solidFill>
        </p:spPr>
        <p:txBody>
          <a:bodyPr wrap="square" rtlCol="0">
            <a:spAutoFit/>
          </a:bodyPr>
          <a:lstStyle/>
          <a:p>
            <a:r>
              <a:rPr lang="zh-CN" altLang="en-US" sz="2800" dirty="0" smtClean="0">
                <a:solidFill>
                  <a:srgbClr val="C00000"/>
                </a:solidFill>
                <a:latin typeface="方正舒体" panose="02010601030101010101" pitchFamily="2" charset="-122"/>
                <a:ea typeface="方正舒体" panose="02010601030101010101" pitchFamily="2" charset="-122"/>
              </a:rPr>
              <a:t>定四句之</a:t>
            </a:r>
            <a:r>
              <a:rPr lang="zh-CN" altLang="en-US" sz="2800" dirty="0">
                <a:solidFill>
                  <a:srgbClr val="0000FF"/>
                </a:solidFill>
                <a:latin typeface="方正舒体" panose="02010601030101010101" pitchFamily="2" charset="-122"/>
                <a:ea typeface="方正舒体" panose="02010601030101010101" pitchFamily="2" charset="-122"/>
              </a:rPr>
              <a:t>二</a:t>
            </a:r>
            <a:r>
              <a:rPr lang="zh-CN" altLang="en-US" sz="2800" dirty="0" smtClean="0">
                <a:solidFill>
                  <a:srgbClr val="0000FF"/>
                </a:solidFill>
                <a:latin typeface="方正舒体" panose="02010601030101010101" pitchFamily="2" charset="-122"/>
                <a:ea typeface="方正舒体" panose="02010601030101010101" pitchFamily="2" charset="-122"/>
              </a:rPr>
              <a:t>段尾句</a:t>
            </a:r>
            <a:endParaRPr lang="zh-CN" altLang="en-US" sz="2800" dirty="0">
              <a:solidFill>
                <a:srgbClr val="0000FF"/>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2974"/>
            <a:ext cx="12192000" cy="6860974"/>
          </a:xfrm>
          <a:prstGeom prst="rect">
            <a:avLst/>
          </a:prstGeom>
        </p:spPr>
      </p:pic>
      <p:sp>
        <p:nvSpPr>
          <p:cNvPr id="5" name="矩形 4"/>
          <p:cNvSpPr/>
          <p:nvPr/>
        </p:nvSpPr>
        <p:spPr>
          <a:xfrm>
            <a:off x="0" y="1326893"/>
            <a:ext cx="12192000" cy="3539430"/>
          </a:xfrm>
          <a:prstGeom prst="rect">
            <a:avLst/>
          </a:prstGeom>
          <a:solidFill>
            <a:schemeClr val="bg1"/>
          </a:solidFill>
        </p:spPr>
        <p:txBody>
          <a:bodyPr wrap="square">
            <a:spAutoFit/>
          </a:bodyPr>
          <a:lstStyle/>
          <a:p>
            <a:pPr algn="just">
              <a:spcAft>
                <a:spcPts val="0"/>
              </a:spcAft>
            </a:pPr>
            <a:r>
              <a:rPr lang="en-US" altLang="zh-CN" sz="3200" kern="100" dirty="0" smtClean="0">
                <a:latin typeface="等线" panose="02010600030101010101" pitchFamily="2" charset="-122"/>
                <a:cs typeface="Times New Roman" panose="02020603050405020304" pitchFamily="18" charset="0"/>
              </a:rPr>
              <a:t>Para2</a:t>
            </a:r>
            <a:r>
              <a:rPr lang="en-US" altLang="zh-CN" sz="3200" kern="100" dirty="0">
                <a:latin typeface="等线" panose="02010600030101010101" pitchFamily="2" charset="-122"/>
                <a:cs typeface="Times New Roman" panose="02020603050405020304" pitchFamily="18" charset="0"/>
              </a:rPr>
              <a:t>. </a:t>
            </a:r>
            <a:r>
              <a:rPr lang="en-US" altLang="zh-CN" sz="3200" b="1" kern="100" dirty="0">
                <a:solidFill>
                  <a:srgbClr val="C00000"/>
                </a:solidFill>
                <a:latin typeface="等线" panose="02010600030101010101" pitchFamily="2" charset="-122"/>
                <a:cs typeface="Times New Roman" panose="02020603050405020304" pitchFamily="18" charset="0"/>
              </a:rPr>
              <a:t>This</a:t>
            </a:r>
            <a:r>
              <a:rPr lang="en-US" altLang="zh-CN" sz="3200" kern="100" dirty="0">
                <a:latin typeface="等线" panose="02010600030101010101" pitchFamily="2" charset="-122"/>
                <a:cs typeface="Times New Roman" panose="02020603050405020304" pitchFamily="18" charset="0"/>
              </a:rPr>
              <a:t> became </a:t>
            </a:r>
            <a:r>
              <a:rPr lang="en-US" altLang="zh-CN" sz="3200" kern="100" dirty="0">
                <a:solidFill>
                  <a:srgbClr val="0000FF"/>
                </a:solidFill>
                <a:latin typeface="等线" panose="02010600030101010101" pitchFamily="2" charset="-122"/>
                <a:cs typeface="Times New Roman" panose="02020603050405020304" pitchFamily="18" charset="0"/>
              </a:rPr>
              <a:t>tougher</a:t>
            </a:r>
            <a:r>
              <a:rPr lang="en-US" altLang="zh-CN" sz="3200" kern="100" dirty="0">
                <a:latin typeface="等线" panose="02010600030101010101" pitchFamily="2" charset="-122"/>
                <a:cs typeface="Times New Roman" panose="02020603050405020304" pitchFamily="18" charset="0"/>
              </a:rPr>
              <a:t> for Dion to cross the broad river</a:t>
            </a:r>
            <a:r>
              <a:rPr lang="en-US" altLang="zh-CN" sz="3200" kern="100" dirty="0" smtClean="0">
                <a:latin typeface="等线" panose="02010600030101010101" pitchFamily="2" charset="-122"/>
                <a:cs typeface="Times New Roman" panose="02020603050405020304" pitchFamily="18" charset="0"/>
              </a:rPr>
              <a:t>.</a:t>
            </a:r>
            <a:endParaRPr lang="en-US" altLang="zh-CN" sz="3200" kern="100" dirty="0" smtClean="0">
              <a:latin typeface="等线" panose="02010600030101010101" pitchFamily="2" charset="-122"/>
              <a:cs typeface="Times New Roman" panose="02020603050405020304" pitchFamily="18" charset="0"/>
            </a:endParaRPr>
          </a:p>
          <a:p>
            <a:pPr algn="just"/>
            <a:r>
              <a:rPr lang="en-US" altLang="zh-CN" sz="3200" dirty="0" smtClean="0">
                <a:latin typeface="方正舒体" panose="02010601030101010101" pitchFamily="2" charset="-122"/>
                <a:ea typeface="方正舒体" panose="02010601030101010101" pitchFamily="2" charset="-122"/>
              </a:rPr>
              <a:t> </a:t>
            </a:r>
            <a:r>
              <a:rPr lang="zh-CN" altLang="en-US" sz="3200" dirty="0" smtClean="0">
                <a:solidFill>
                  <a:srgbClr val="0000FF"/>
                </a:solidFill>
                <a:latin typeface="Myriad Pro" panose="020B0703030403090204" pitchFamily="34" charset="0"/>
                <a:ea typeface="方正舒体" panose="02010601030101010101" pitchFamily="2" charset="-122"/>
                <a:sym typeface="Wingdings" panose="05000000000000000000" pitchFamily="2" charset="2"/>
              </a:rPr>
              <a:t>二段</a:t>
            </a:r>
            <a:r>
              <a:rPr lang="zh-CN" altLang="en-US" sz="3200" dirty="0">
                <a:solidFill>
                  <a:srgbClr val="0000FF"/>
                </a:solidFill>
                <a:latin typeface="Myriad Pro" panose="020B0703030403090204" pitchFamily="34" charset="0"/>
                <a:ea typeface="方正舒体" panose="02010601030101010101" pitchFamily="2" charset="-122"/>
                <a:sym typeface="Wingdings" panose="05000000000000000000" pitchFamily="2" charset="2"/>
              </a:rPr>
              <a:t>尾</a:t>
            </a:r>
            <a:r>
              <a:rPr lang="zh-CN" altLang="en-US" sz="3200" dirty="0" smtClean="0">
                <a:solidFill>
                  <a:srgbClr val="0000FF"/>
                </a:solidFill>
                <a:latin typeface="Myriad Pro" panose="020B0703030403090204" pitchFamily="34" charset="0"/>
                <a:ea typeface="方正舒体" panose="02010601030101010101" pitchFamily="2" charset="-122"/>
                <a:sym typeface="Wingdings" panose="05000000000000000000" pitchFamily="2" charset="2"/>
              </a:rPr>
              <a:t>句</a:t>
            </a:r>
            <a:r>
              <a:rPr lang="en-US" altLang="zh-CN" sz="3200" dirty="0" smtClean="0">
                <a:solidFill>
                  <a:srgbClr val="0000FF"/>
                </a:solidFill>
                <a:latin typeface="方正舒体" panose="02010601030101010101" pitchFamily="2" charset="-122"/>
                <a:ea typeface="方正舒体" panose="02010601030101010101" pitchFamily="2" charset="-122"/>
                <a:sym typeface="Wingdings" panose="05000000000000000000" pitchFamily="2" charset="2"/>
              </a:rPr>
              <a:t>2</a:t>
            </a:r>
            <a:r>
              <a:rPr lang="zh-CN" altLang="en-US" sz="3200" dirty="0" smtClean="0">
                <a:solidFill>
                  <a:srgbClr val="0000FF"/>
                </a:solidFill>
                <a:latin typeface="方正舒体" panose="02010601030101010101" pitchFamily="2" charset="-122"/>
                <a:ea typeface="方正舒体" panose="02010601030101010101" pitchFamily="2" charset="-122"/>
                <a:sym typeface="Wingdings" panose="05000000000000000000" pitchFamily="2" charset="2"/>
              </a:rPr>
              <a:t>：</a:t>
            </a:r>
            <a:r>
              <a:rPr lang="zh-CN" altLang="en-US" sz="3200" dirty="0" smtClean="0">
                <a:latin typeface="Myriad Pro" panose="020B0703030403090204" pitchFamily="34" charset="0"/>
                <a:ea typeface="方正舒体" panose="02010601030101010101" pitchFamily="2" charset="-122"/>
                <a:sym typeface="Wingdings" panose="05000000000000000000" pitchFamily="2" charset="2"/>
              </a:rPr>
              <a:t>（以过河为继续越野赛跑的时间点，展望未来赛程：有了</a:t>
            </a:r>
            <a:r>
              <a:rPr lang="en-US" altLang="zh-CN" sz="3200" dirty="0" smtClean="0">
                <a:latin typeface="方正舒体" panose="02010601030101010101" pitchFamily="2" charset="-122"/>
                <a:ea typeface="方正舒体" panose="02010601030101010101" pitchFamily="2" charset="-122"/>
                <a:sym typeface="Wingdings" panose="05000000000000000000" pitchFamily="2" charset="2"/>
              </a:rPr>
              <a:t>Gobi</a:t>
            </a:r>
            <a:r>
              <a:rPr lang="zh-CN" altLang="en-US" sz="3200" dirty="0" smtClean="0">
                <a:latin typeface="Myriad Pro" panose="020B0703030403090204" pitchFamily="34" charset="0"/>
                <a:ea typeface="方正舒体" panose="02010601030101010101" pitchFamily="2" charset="-122"/>
                <a:sym typeface="Wingdings" panose="05000000000000000000" pitchFamily="2" charset="2"/>
              </a:rPr>
              <a:t>的陪伴与鼓舞，</a:t>
            </a:r>
            <a:r>
              <a:rPr lang="en-US" altLang="zh-CN" sz="3200" dirty="0" smtClean="0">
                <a:latin typeface="方正舒体" panose="02010601030101010101" pitchFamily="2" charset="-122"/>
                <a:ea typeface="方正舒体" panose="02010601030101010101" pitchFamily="2" charset="-122"/>
                <a:sym typeface="Wingdings" panose="05000000000000000000" pitchFamily="2" charset="2"/>
              </a:rPr>
              <a:t>Dion </a:t>
            </a:r>
            <a:r>
              <a:rPr lang="zh-CN" altLang="en-US" sz="3200" dirty="0" smtClean="0">
                <a:latin typeface="Myriad Pro" panose="020B0703030403090204" pitchFamily="34" charset="0"/>
                <a:ea typeface="方正舒体" panose="02010601030101010101" pitchFamily="2" charset="-122"/>
                <a:sym typeface="Wingdings" panose="05000000000000000000" pitchFamily="2" charset="2"/>
              </a:rPr>
              <a:t>一定会征服比赛中出现的困难） </a:t>
            </a:r>
            <a:r>
              <a:rPr lang="en-US" altLang="zh-CN" sz="3200" dirty="0" smtClean="0">
                <a:solidFill>
                  <a:srgbClr val="0000FF"/>
                </a:solidFill>
                <a:latin typeface="Myriad Pro" panose="020B0703030403090204" pitchFamily="34" charset="0"/>
                <a:ea typeface="方正舒体" panose="02010601030101010101" pitchFamily="2" charset="-122"/>
                <a:sym typeface="Wingdings" panose="05000000000000000000" pitchFamily="2" charset="2"/>
              </a:rPr>
              <a:t>Along/ Together </a:t>
            </a:r>
            <a:r>
              <a:rPr lang="en-US" altLang="zh-CN" sz="3200" dirty="0">
                <a:solidFill>
                  <a:srgbClr val="0000FF"/>
                </a:solidFill>
                <a:latin typeface="Myriad Pro" panose="020B0703030403090204" pitchFamily="34" charset="0"/>
                <a:ea typeface="方正舒体" panose="02010601030101010101" pitchFamily="2" charset="-122"/>
                <a:sym typeface="Wingdings" panose="05000000000000000000" pitchFamily="2" charset="2"/>
              </a:rPr>
              <a:t>with his loyal/ devoted pal/ </a:t>
            </a:r>
            <a:r>
              <a:rPr lang="en-US" altLang="zh-CN" sz="3200" dirty="0" smtClean="0">
                <a:solidFill>
                  <a:srgbClr val="0000FF"/>
                </a:solidFill>
                <a:latin typeface="Myriad Pro" panose="020B0703030403090204" pitchFamily="34" charset="0"/>
                <a:ea typeface="方正舒体" panose="02010601030101010101" pitchFamily="2" charset="-122"/>
                <a:sym typeface="Wingdings" panose="05000000000000000000" pitchFamily="2" charset="2"/>
              </a:rPr>
              <a:t>fellow/partner/ companion, </a:t>
            </a:r>
            <a:r>
              <a:rPr lang="en-US" altLang="zh-CN" sz="3200" dirty="0">
                <a:solidFill>
                  <a:srgbClr val="C00000"/>
                </a:solidFill>
                <a:latin typeface="Myriad Pro" panose="020B0703030403090204" pitchFamily="34" charset="0"/>
                <a:ea typeface="方正舒体" panose="02010601030101010101" pitchFamily="2" charset="-122"/>
                <a:sym typeface="Wingdings" panose="05000000000000000000" pitchFamily="2" charset="2"/>
              </a:rPr>
              <a:t>Dion would conquer the rest race in the following days</a:t>
            </a:r>
            <a:r>
              <a:rPr lang="en-US" altLang="zh-CN" sz="3200" dirty="0" smtClean="0">
                <a:solidFill>
                  <a:srgbClr val="C00000"/>
                </a:solidFill>
                <a:latin typeface="Myriad Pro" panose="020B0703030403090204" pitchFamily="34" charset="0"/>
                <a:ea typeface="方正舒体" panose="02010601030101010101" pitchFamily="2" charset="-122"/>
                <a:sym typeface="Wingdings" panose="05000000000000000000" pitchFamily="2" charset="2"/>
              </a:rPr>
              <a:t>. </a:t>
            </a:r>
            <a:endParaRPr lang="en-US" altLang="zh-CN" sz="3200" dirty="0" smtClean="0">
              <a:solidFill>
                <a:srgbClr val="C00000"/>
              </a:solidFill>
              <a:latin typeface="Myriad Pro" panose="020B0703030403090204" pitchFamily="34" charset="0"/>
              <a:ea typeface="方正舒体" panose="02010601030101010101" pitchFamily="2" charset="-122"/>
              <a:sym typeface="Wingdings" panose="05000000000000000000" pitchFamily="2" charset="2"/>
            </a:endParaRPr>
          </a:p>
          <a:p>
            <a:pPr algn="just"/>
            <a:r>
              <a:rPr lang="en-US" altLang="zh-CN" sz="3200" dirty="0" smtClean="0">
                <a:solidFill>
                  <a:srgbClr val="C00000"/>
                </a:solidFill>
                <a:latin typeface="Myriad Pro" panose="020B0703030403090204" pitchFamily="34" charset="0"/>
                <a:ea typeface="方正舒体" panose="02010601030101010101" pitchFamily="2" charset="-122"/>
                <a:sym typeface="Wingdings" panose="05000000000000000000" pitchFamily="2" charset="2"/>
              </a:rPr>
              <a:t>// Dion would overcome every new obstacle in his remaining race.    </a:t>
            </a:r>
            <a:endParaRPr lang="en-US" altLang="zh-CN" sz="3200" dirty="0">
              <a:solidFill>
                <a:srgbClr val="C00000"/>
              </a:solidFill>
              <a:latin typeface="Myriad Pro" panose="020B0703030403090204" pitchFamily="34" charset="0"/>
              <a:ea typeface="方正舒体" panose="02010601030101010101" pitchFamily="2" charset="-122"/>
              <a:sym typeface="Wingdings" panose="05000000000000000000" pitchFamily="2" charset="2"/>
            </a:endParaRPr>
          </a:p>
          <a:p>
            <a:pPr algn="just">
              <a:spcAft>
                <a:spcPts val="0"/>
              </a:spcAft>
            </a:pPr>
            <a:endParaRPr lang="zh-CN" altLang="zh-CN" sz="3200" kern="100" dirty="0">
              <a:latin typeface="等线" panose="02010600030101010101" pitchFamily="2" charset="-122"/>
              <a:cs typeface="Times New Roman" panose="02020603050405020304" pitchFamily="18" charset="0"/>
            </a:endParaRPr>
          </a:p>
        </p:txBody>
      </p:sp>
      <p:sp>
        <p:nvSpPr>
          <p:cNvPr id="6" name="文本框 5"/>
          <p:cNvSpPr txBox="1"/>
          <p:nvPr/>
        </p:nvSpPr>
        <p:spPr>
          <a:xfrm>
            <a:off x="24949" y="33250"/>
            <a:ext cx="3082045" cy="523220"/>
          </a:xfrm>
          <a:prstGeom prst="rect">
            <a:avLst/>
          </a:prstGeom>
          <a:solidFill>
            <a:schemeClr val="bg1"/>
          </a:solidFill>
        </p:spPr>
        <p:txBody>
          <a:bodyPr wrap="square" rtlCol="0">
            <a:spAutoFit/>
          </a:bodyPr>
          <a:lstStyle/>
          <a:p>
            <a:r>
              <a:rPr lang="zh-CN" altLang="en-US" sz="2800" dirty="0" smtClean="0">
                <a:solidFill>
                  <a:srgbClr val="C00000"/>
                </a:solidFill>
                <a:latin typeface="方正舒体" panose="02010601030101010101" pitchFamily="2" charset="-122"/>
                <a:ea typeface="方正舒体" panose="02010601030101010101" pitchFamily="2" charset="-122"/>
              </a:rPr>
              <a:t>定四句之</a:t>
            </a:r>
            <a:r>
              <a:rPr lang="zh-CN" altLang="en-US" sz="2800" dirty="0">
                <a:solidFill>
                  <a:srgbClr val="0000FF"/>
                </a:solidFill>
                <a:latin typeface="方正舒体" panose="02010601030101010101" pitchFamily="2" charset="-122"/>
                <a:ea typeface="方正舒体" panose="02010601030101010101" pitchFamily="2" charset="-122"/>
              </a:rPr>
              <a:t>二</a:t>
            </a:r>
            <a:r>
              <a:rPr lang="zh-CN" altLang="en-US" sz="2800" dirty="0" smtClean="0">
                <a:solidFill>
                  <a:srgbClr val="0000FF"/>
                </a:solidFill>
                <a:latin typeface="方正舒体" panose="02010601030101010101" pitchFamily="2" charset="-122"/>
                <a:ea typeface="方正舒体" panose="02010601030101010101" pitchFamily="2" charset="-122"/>
              </a:rPr>
              <a:t>段尾句</a:t>
            </a:r>
            <a:endParaRPr lang="zh-CN" altLang="en-US" sz="2800" dirty="0">
              <a:solidFill>
                <a:srgbClr val="0000FF"/>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45500"/>
            <a:ext cx="12192000" cy="6903500"/>
          </a:xfrm>
          <a:prstGeom prst="rect">
            <a:avLst/>
          </a:prstGeom>
        </p:spPr>
      </p:pic>
      <p:sp>
        <p:nvSpPr>
          <p:cNvPr id="5" name="文本框 4"/>
          <p:cNvSpPr txBox="1"/>
          <p:nvPr/>
        </p:nvSpPr>
        <p:spPr>
          <a:xfrm>
            <a:off x="1" y="1072342"/>
            <a:ext cx="12111644" cy="5262979"/>
          </a:xfrm>
          <a:prstGeom prst="rect">
            <a:avLst/>
          </a:prstGeom>
          <a:solidFill>
            <a:schemeClr val="bg1"/>
          </a:solidFill>
        </p:spPr>
        <p:txBody>
          <a:bodyPr wrap="square">
            <a:spAutoFit/>
          </a:bodyPr>
          <a:lstStyle/>
          <a:p>
            <a:pPr algn="just"/>
            <a:r>
              <a:rPr lang="en-US" altLang="zh-CN" sz="2800" kern="100" dirty="0">
                <a:latin typeface="等线" panose="02010600030101010101" pitchFamily="2" charset="-122"/>
                <a:cs typeface="Times New Roman" panose="02020603050405020304" pitchFamily="18" charset="0"/>
              </a:rPr>
              <a:t>Para1. </a:t>
            </a:r>
            <a:r>
              <a:rPr lang="en-US" altLang="zh-CN" sz="2800" i="1" kern="100" dirty="0">
                <a:latin typeface="等线" panose="02010600030101010101" pitchFamily="2" charset="-122"/>
                <a:cs typeface="Times New Roman" panose="02020603050405020304" pitchFamily="18" charset="0"/>
              </a:rPr>
              <a:t>Right now, </a:t>
            </a:r>
            <a:r>
              <a:rPr lang="en-US" altLang="zh-CN" sz="2800" i="1" kern="100" dirty="0">
                <a:solidFill>
                  <a:srgbClr val="0000FF"/>
                </a:solidFill>
                <a:latin typeface="等线" panose="02010600030101010101" pitchFamily="2" charset="-122"/>
                <a:cs typeface="Times New Roman" panose="02020603050405020304" pitchFamily="18" charset="0"/>
              </a:rPr>
              <a:t>listening to her barking </a:t>
            </a:r>
            <a:r>
              <a:rPr lang="en-US" altLang="zh-CN" sz="2800" i="1" kern="100" dirty="0">
                <a:latin typeface="等线" panose="02010600030101010101" pitchFamily="2" charset="-122"/>
                <a:cs typeface="Times New Roman" panose="02020603050405020304" pitchFamily="18" charset="0"/>
              </a:rPr>
              <a:t>as he left her behind </a:t>
            </a:r>
            <a:r>
              <a:rPr lang="en-US" altLang="zh-CN" sz="2800" i="1" kern="100" dirty="0">
                <a:solidFill>
                  <a:srgbClr val="0000FF"/>
                </a:solidFill>
                <a:latin typeface="等线" panose="02010600030101010101" pitchFamily="2" charset="-122"/>
                <a:cs typeface="Times New Roman" panose="02020603050405020304" pitchFamily="18" charset="0"/>
              </a:rPr>
              <a:t>nearly broke his heart. </a:t>
            </a:r>
            <a:endParaRPr lang="en-US" altLang="zh-CN" sz="2800" i="1" kern="100" dirty="0" smtClean="0">
              <a:solidFill>
                <a:srgbClr val="0000FF"/>
              </a:solidFill>
              <a:latin typeface="等线" panose="02010600030101010101" pitchFamily="2" charset="-122"/>
              <a:cs typeface="Times New Roman" panose="02020603050405020304" pitchFamily="18" charset="0"/>
            </a:endParaRPr>
          </a:p>
          <a:p>
            <a:pPr marL="514350" indent="-514350" algn="just">
              <a:buAutoNum type="arabicPeriod"/>
            </a:pPr>
            <a:r>
              <a:rPr lang="zh-CN" altLang="en-US" sz="2800" kern="100" dirty="0" smtClean="0">
                <a:latin typeface="等线" panose="02010600030101010101" pitchFamily="2" charset="-122"/>
                <a:cs typeface="Times New Roman" panose="02020603050405020304" pitchFamily="18" charset="0"/>
              </a:rPr>
              <a:t>（</a:t>
            </a:r>
            <a:r>
              <a:rPr lang="zh-CN" altLang="en-US" sz="2800" kern="100" dirty="0">
                <a:latin typeface="等线" panose="02010600030101010101" pitchFamily="2" charset="-122"/>
                <a:cs typeface="Times New Roman" panose="02020603050405020304" pitchFamily="18" charset="0"/>
              </a:rPr>
              <a:t>心理活动也可以加强</a:t>
            </a:r>
            <a:r>
              <a:rPr lang="en-US" altLang="zh-CN" sz="2800" kern="100" dirty="0">
                <a:latin typeface="等线" panose="02010600030101010101" pitchFamily="2" charset="-122"/>
                <a:cs typeface="Times New Roman" panose="02020603050405020304" pitchFamily="18" charset="0"/>
              </a:rPr>
              <a:t>Dion</a:t>
            </a:r>
            <a:r>
              <a:rPr lang="zh-CN" altLang="en-US" sz="2800" kern="100" dirty="0">
                <a:latin typeface="等线" panose="02010600030101010101" pitchFamily="2" charset="-122"/>
                <a:cs typeface="Times New Roman" panose="02020603050405020304" pitchFamily="18" charset="0"/>
              </a:rPr>
              <a:t>的痛苦情感，以加强人与狗之间不可割舍的情谊）</a:t>
            </a:r>
            <a:r>
              <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The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thought </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of running the remaining race without Gobi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flashed across his mind,</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 </a:t>
            </a:r>
            <a:r>
              <a:rPr lang="en-US" altLang="zh-CN" sz="2800" i="1"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which pained him. </a:t>
            </a:r>
            <a:endParaRPr lang="en-US" altLang="zh-CN" sz="2800" i="1" kern="100" dirty="0" smtClean="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endParaRPr>
          </a:p>
          <a:p>
            <a:pPr marL="514350" indent="-514350" algn="just">
              <a:buAutoNum type="arabicPeriod"/>
            </a:pPr>
            <a:r>
              <a:rPr lang="zh-CN" altLang="en-US" sz="2800" kern="100" dirty="0" smtClean="0">
                <a:latin typeface="Comic Sans MS" panose="030F0702030302020204" pitchFamily="66" charset="0"/>
                <a:ea typeface="等线" panose="02010600030101010101" pitchFamily="2" charset="-122"/>
                <a:cs typeface="Times New Roman" panose="02020603050405020304" pitchFamily="18" charset="0"/>
              </a:rPr>
              <a:t>（以</a:t>
            </a:r>
            <a:r>
              <a:rPr lang="en-US" altLang="zh-CN" sz="2800" kern="100" dirty="0" smtClean="0">
                <a:latin typeface="Comic Sans MS" panose="030F0702030302020204" pitchFamily="66" charset="0"/>
                <a:ea typeface="等线" panose="02010600030101010101" pitchFamily="2" charset="-122"/>
                <a:cs typeface="Times New Roman" panose="02020603050405020304" pitchFamily="18" charset="0"/>
              </a:rPr>
              <a:t>Dion</a:t>
            </a:r>
            <a:r>
              <a:rPr lang="zh-CN" altLang="en-US" sz="2800" kern="100" dirty="0" smtClean="0">
                <a:latin typeface="Comic Sans MS" panose="030F0702030302020204" pitchFamily="66" charset="0"/>
                <a:ea typeface="等线" panose="02010600030101010101" pitchFamily="2" charset="-122"/>
                <a:cs typeface="Times New Roman" panose="02020603050405020304" pitchFamily="18" charset="0"/>
              </a:rPr>
              <a:t>为叙事对象，主位推进法：</a:t>
            </a:r>
            <a:r>
              <a:rPr lang="en-US" altLang="zh-CN" sz="2800" kern="100" dirty="0" smtClean="0">
                <a:latin typeface="Comic Sans MS" panose="030F0702030302020204" pitchFamily="66" charset="0"/>
                <a:ea typeface="等线" panose="02010600030101010101" pitchFamily="2" charset="-122"/>
                <a:cs typeface="Times New Roman" panose="02020603050405020304" pitchFamily="18" charset="0"/>
              </a:rPr>
              <a:t>Dion</a:t>
            </a:r>
            <a:r>
              <a:rPr lang="zh-CN" altLang="en-US" sz="2800" kern="100" dirty="0" smtClean="0">
                <a:latin typeface="Comic Sans MS" panose="030F0702030302020204" pitchFamily="66" charset="0"/>
                <a:ea typeface="等线" panose="02010600030101010101" pitchFamily="2" charset="-122"/>
                <a:cs typeface="Times New Roman" panose="02020603050405020304" pitchFamily="18" charset="0"/>
              </a:rPr>
              <a:t>下定决心返回对岸）</a:t>
            </a:r>
            <a:r>
              <a:rPr lang="en-US" altLang="zh-CN" sz="2800" kern="100" dirty="0" smtClean="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Though </a:t>
            </a:r>
            <a:r>
              <a:rPr lang="en-US" altLang="zh-CN" sz="2800" kern="100" dirty="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going back to Gobi across the river would slow him down,</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Dion made a resolution to take </a:t>
            </a:r>
            <a:r>
              <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Gobi back. </a:t>
            </a:r>
            <a:endPar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endParaRPr>
          </a:p>
          <a:p>
            <a:pPr marL="514350" indent="-514350" algn="just">
              <a:buAutoNum type="arabicPeriod"/>
            </a:pPr>
            <a:r>
              <a:rPr lang="zh-CN" altLang="en-US" sz="2800" kern="100" dirty="0" smtClean="0">
                <a:latin typeface="Comic Sans MS" panose="030F0702030302020204" pitchFamily="66" charset="0"/>
                <a:cs typeface="Times New Roman" panose="02020603050405020304" pitchFamily="18" charset="0"/>
              </a:rPr>
              <a:t>（</a:t>
            </a:r>
            <a:r>
              <a:rPr lang="en-US" altLang="zh-CN" sz="2800" kern="100" dirty="0" smtClean="0">
                <a:latin typeface="Comic Sans MS" panose="030F0702030302020204" pitchFamily="66" charset="0"/>
                <a:cs typeface="Times New Roman" panose="02020603050405020304" pitchFamily="18" charset="0"/>
              </a:rPr>
              <a:t>Dion</a:t>
            </a:r>
            <a:r>
              <a:rPr lang="zh-CN" altLang="en-US" sz="2800" kern="100" dirty="0" smtClean="0">
                <a:latin typeface="Comic Sans MS" panose="030F0702030302020204" pitchFamily="66" charset="0"/>
                <a:cs typeface="Times New Roman" panose="02020603050405020304" pitchFamily="18" charset="0"/>
              </a:rPr>
              <a:t>主位</a:t>
            </a:r>
            <a:r>
              <a:rPr lang="zh-CN" altLang="en-US" sz="2800" kern="100" dirty="0">
                <a:latin typeface="Comic Sans MS" panose="030F0702030302020204" pitchFamily="66" charset="0"/>
                <a:cs typeface="Times New Roman" panose="02020603050405020304" pitchFamily="18" charset="0"/>
              </a:rPr>
              <a:t>推进法：夸张</a:t>
            </a:r>
            <a:r>
              <a:rPr lang="zh-CN" altLang="en-US" sz="2800" kern="100" dirty="0" smtClean="0">
                <a:latin typeface="Comic Sans MS" panose="030F0702030302020204" pitchFamily="66" charset="0"/>
                <a:ea typeface="等线" panose="02010600030101010101" pitchFamily="2" charset="-122"/>
                <a:cs typeface="Times New Roman" panose="02020603050405020304" pitchFamily="18" charset="0"/>
              </a:rPr>
              <a:t>的手法）</a:t>
            </a:r>
            <a:r>
              <a:rPr lang="en-US" altLang="zh-CN" sz="2800" kern="100" dirty="0" smtClean="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After </a:t>
            </a:r>
            <a:r>
              <a:rPr lang="en-US" altLang="zh-CN" sz="2800"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what seemed like centuries,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Dion made it back to Gobi. </a:t>
            </a:r>
            <a:endPar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endParaRPr>
          </a:p>
          <a:p>
            <a:pPr marL="514350" indent="-514350" algn="just">
              <a:buAutoNum type="arabicPeriod"/>
            </a:pPr>
            <a:r>
              <a:rPr lang="en-US" altLang="zh-CN" sz="2800" kern="100" dirty="0">
                <a:latin typeface="Comic Sans MS" panose="030F0702030302020204" pitchFamily="66" charset="0"/>
                <a:ea typeface="等线" panose="02010600030101010101" pitchFamily="2" charset="-122"/>
                <a:cs typeface="Times New Roman" panose="02020603050405020304" pitchFamily="18" charset="0"/>
              </a:rPr>
              <a:t> </a:t>
            </a:r>
            <a:r>
              <a:rPr lang="en-US" altLang="zh-CN" sz="2800" kern="100" dirty="0" smtClean="0">
                <a:latin typeface="Comic Sans MS" panose="030F0702030302020204" pitchFamily="66" charset="0"/>
                <a:ea typeface="等线" panose="02010600030101010101" pitchFamily="2" charset="-122"/>
                <a:cs typeface="Times New Roman" panose="02020603050405020304" pitchFamily="18" charset="0"/>
              </a:rPr>
              <a:t>(</a:t>
            </a:r>
            <a:r>
              <a:rPr lang="zh-CN" altLang="en-US" sz="2800" kern="100" dirty="0" smtClean="0">
                <a:latin typeface="Comic Sans MS" panose="030F0702030302020204" pitchFamily="66" charset="0"/>
                <a:ea typeface="等线" panose="02010600030101010101" pitchFamily="2" charset="-122"/>
                <a:cs typeface="Times New Roman" panose="02020603050405020304" pitchFamily="18" charset="0"/>
              </a:rPr>
              <a:t>以小狗</a:t>
            </a:r>
            <a:r>
              <a:rPr lang="en-US" altLang="zh-CN" sz="2800" kern="100" dirty="0" smtClean="0">
                <a:latin typeface="Comic Sans MS" panose="030F0702030302020204" pitchFamily="66" charset="0"/>
                <a:ea typeface="等线" panose="02010600030101010101" pitchFamily="2" charset="-122"/>
                <a:cs typeface="Times New Roman" panose="02020603050405020304" pitchFamily="18" charset="0"/>
              </a:rPr>
              <a:t>Gobi</a:t>
            </a:r>
            <a:r>
              <a:rPr lang="zh-CN" altLang="en-US" sz="2800" kern="100" dirty="0" smtClean="0">
                <a:latin typeface="Comic Sans MS" panose="030F0702030302020204" pitchFamily="66" charset="0"/>
                <a:ea typeface="等线" panose="02010600030101010101" pitchFamily="2" charset="-122"/>
                <a:cs typeface="Times New Roman" panose="02020603050405020304" pitchFamily="18" charset="0"/>
              </a:rPr>
              <a:t>为叙事对象：见到</a:t>
            </a:r>
            <a:r>
              <a:rPr lang="en-US" altLang="zh-CN" sz="2800" kern="100" dirty="0" smtClean="0">
                <a:latin typeface="Comic Sans MS" panose="030F0702030302020204" pitchFamily="66" charset="0"/>
                <a:ea typeface="等线" panose="02010600030101010101" pitchFamily="2" charset="-122"/>
                <a:cs typeface="Times New Roman" panose="02020603050405020304" pitchFamily="18" charset="0"/>
              </a:rPr>
              <a:t>Dion</a:t>
            </a:r>
            <a:r>
              <a:rPr lang="zh-CN" altLang="en-US" sz="2800" kern="100" dirty="0" smtClean="0">
                <a:latin typeface="Comic Sans MS" panose="030F0702030302020204" pitchFamily="66" charset="0"/>
                <a:ea typeface="等线" panose="02010600030101010101" pitchFamily="2" charset="-122"/>
                <a:cs typeface="Times New Roman" panose="02020603050405020304" pitchFamily="18" charset="0"/>
              </a:rPr>
              <a:t>时的兴奋之情）</a:t>
            </a:r>
            <a:r>
              <a:rPr lang="en-US" altLang="zh-CN" sz="2800" kern="100" dirty="0" smtClean="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Seeing </a:t>
            </a:r>
            <a:r>
              <a:rPr lang="en-US" altLang="zh-CN" sz="2800" kern="100" dirty="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Dion getting closer and closer,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Gobi wagged her tail, </a:t>
            </a:r>
            <a:r>
              <a:rPr lang="en-US" altLang="zh-CN" sz="2800" kern="100" dirty="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barking </a:t>
            </a:r>
            <a:r>
              <a:rPr lang="en-US" altLang="zh-CN" sz="2800" kern="100" dirty="0" smtClean="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like crazy.</a:t>
            </a:r>
            <a:r>
              <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 </a:t>
            </a:r>
            <a:endParaRPr lang="zh-CN" altLang="zh-CN" sz="2800" i="1"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endParaRPr>
          </a:p>
        </p:txBody>
      </p:sp>
      <p:sp>
        <p:nvSpPr>
          <p:cNvPr id="6" name="文本框 5"/>
          <p:cNvSpPr txBox="1"/>
          <p:nvPr/>
        </p:nvSpPr>
        <p:spPr>
          <a:xfrm>
            <a:off x="24950" y="33250"/>
            <a:ext cx="2865734" cy="523220"/>
          </a:xfrm>
          <a:prstGeom prst="rect">
            <a:avLst/>
          </a:prstGeom>
          <a:solidFill>
            <a:schemeClr val="bg1"/>
          </a:solidFill>
        </p:spPr>
        <p:txBody>
          <a:bodyPr wrap="square" rtlCol="0">
            <a:spAutoFit/>
          </a:bodyPr>
          <a:lstStyle/>
          <a:p>
            <a:r>
              <a:rPr lang="zh-CN" altLang="en-US" sz="2800" dirty="0" smtClean="0">
                <a:solidFill>
                  <a:srgbClr val="C00000"/>
                </a:solidFill>
                <a:latin typeface="方正舒体" panose="02010601030101010101" pitchFamily="2" charset="-122"/>
                <a:ea typeface="方正舒体" panose="02010601030101010101" pitchFamily="2" charset="-122"/>
              </a:rPr>
              <a:t>第一段行文逻辑：</a:t>
            </a:r>
            <a:endParaRPr lang="zh-CN" altLang="en-US" sz="2800" dirty="0">
              <a:solidFill>
                <a:srgbClr val="0000FF"/>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45500"/>
            <a:ext cx="12192000" cy="6903500"/>
          </a:xfrm>
          <a:prstGeom prst="rect">
            <a:avLst/>
          </a:prstGeom>
        </p:spPr>
      </p:pic>
      <p:sp>
        <p:nvSpPr>
          <p:cNvPr id="5" name="文本框 4"/>
          <p:cNvSpPr txBox="1"/>
          <p:nvPr/>
        </p:nvSpPr>
        <p:spPr>
          <a:xfrm>
            <a:off x="1" y="1200158"/>
            <a:ext cx="12111644" cy="5262979"/>
          </a:xfrm>
          <a:prstGeom prst="rect">
            <a:avLst/>
          </a:prstGeom>
          <a:solidFill>
            <a:schemeClr val="bg1"/>
          </a:solidFill>
        </p:spPr>
        <p:txBody>
          <a:bodyPr wrap="square">
            <a:spAutoFit/>
          </a:bodyPr>
          <a:lstStyle/>
          <a:p>
            <a:pPr algn="just"/>
            <a:r>
              <a:rPr lang="en-US" altLang="zh-CN" sz="2800" kern="100" dirty="0" smtClean="0">
                <a:effectLst/>
                <a:latin typeface="等线" panose="02010600030101010101" pitchFamily="2" charset="-122"/>
                <a:ea typeface="等线" panose="02010600030101010101" pitchFamily="2" charset="-122"/>
                <a:cs typeface="Times New Roman" panose="02020603050405020304" pitchFamily="18" charset="0"/>
              </a:rPr>
              <a:t>5. </a:t>
            </a:r>
            <a:r>
              <a:rPr lang="zh-CN" altLang="en-US" sz="2800" kern="100" dirty="0" smtClean="0">
                <a:effectLst/>
                <a:latin typeface="等线" panose="02010600030101010101" pitchFamily="2" charset="-122"/>
                <a:ea typeface="等线" panose="02010600030101010101" pitchFamily="2" charset="-122"/>
                <a:cs typeface="Times New Roman" panose="02020603050405020304" pitchFamily="18" charset="0"/>
              </a:rPr>
              <a:t>（</a:t>
            </a:r>
            <a:r>
              <a:rPr lang="en-US" altLang="zh-CN" sz="2800" kern="100" dirty="0" smtClean="0">
                <a:effectLst/>
                <a:latin typeface="等线" panose="02010600030101010101" pitchFamily="2" charset="-122"/>
                <a:ea typeface="等线" panose="02010600030101010101" pitchFamily="2" charset="-122"/>
                <a:cs typeface="Times New Roman" panose="02020603050405020304" pitchFamily="18" charset="0"/>
              </a:rPr>
              <a:t>Gobi </a:t>
            </a:r>
            <a:r>
              <a:rPr lang="zh-CN" altLang="en-US" sz="2800" kern="100" dirty="0" smtClean="0">
                <a:latin typeface="等线" panose="02010600030101010101" pitchFamily="2" charset="-122"/>
                <a:ea typeface="等线" panose="02010600030101010101" pitchFamily="2" charset="-122"/>
                <a:cs typeface="Times New Roman" panose="02020603050405020304" pitchFamily="18" charset="0"/>
              </a:rPr>
              <a:t>为叙事对象，</a:t>
            </a:r>
            <a:r>
              <a:rPr lang="en-US" altLang="zh-CN" sz="2800" kern="100" dirty="0" smtClean="0">
                <a:latin typeface="等线" panose="02010600030101010101" pitchFamily="2" charset="-122"/>
                <a:ea typeface="等线" panose="02010600030101010101" pitchFamily="2" charset="-122"/>
                <a:cs typeface="Times New Roman" panose="02020603050405020304" pitchFamily="18" charset="0"/>
              </a:rPr>
              <a:t>Dion </a:t>
            </a:r>
            <a:r>
              <a:rPr lang="zh-CN" altLang="en-US" sz="2800" kern="100" dirty="0" smtClean="0">
                <a:latin typeface="等线" panose="02010600030101010101" pitchFamily="2" charset="-122"/>
                <a:ea typeface="等线" panose="02010600030101010101" pitchFamily="2" charset="-122"/>
                <a:cs typeface="Times New Roman" panose="02020603050405020304" pitchFamily="18" charset="0"/>
              </a:rPr>
              <a:t>一上岸就迫不及待投入</a:t>
            </a:r>
            <a:r>
              <a:rPr lang="en-US" altLang="zh-CN" sz="2800" kern="100" dirty="0" smtClean="0">
                <a:latin typeface="等线" panose="02010600030101010101" pitchFamily="2" charset="-122"/>
                <a:ea typeface="等线" panose="02010600030101010101" pitchFamily="2" charset="-122"/>
                <a:cs typeface="Times New Roman" panose="02020603050405020304" pitchFamily="18" charset="0"/>
              </a:rPr>
              <a:t>Dion</a:t>
            </a:r>
            <a:r>
              <a:rPr lang="zh-CN" altLang="en-US" sz="2800" kern="100" dirty="0" smtClean="0">
                <a:latin typeface="等线" panose="02010600030101010101" pitchFamily="2" charset="-122"/>
                <a:ea typeface="等线" panose="02010600030101010101" pitchFamily="2" charset="-122"/>
                <a:cs typeface="Times New Roman" panose="02020603050405020304" pitchFamily="18" charset="0"/>
              </a:rPr>
              <a:t>的怀抱，结合一下狗狗的舔的动作，表现人狗之间深情厚谊</a:t>
            </a:r>
            <a:r>
              <a:rPr lang="zh-CN" altLang="en-US" sz="2800" kern="100" dirty="0" smtClean="0">
                <a:effectLst/>
                <a:latin typeface="等线" panose="02010600030101010101" pitchFamily="2" charset="-122"/>
                <a:ea typeface="等线" panose="02010600030101010101" pitchFamily="2" charset="-122"/>
                <a:cs typeface="Times New Roman" panose="02020603050405020304" pitchFamily="18" charset="0"/>
              </a:rPr>
              <a:t>）</a:t>
            </a:r>
            <a:r>
              <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No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sooner had Dion </a:t>
            </a:r>
            <a:r>
              <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risen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from the river than</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 </a:t>
            </a:r>
            <a:r>
              <a:rPr lang="en-US" altLang="zh-CN" sz="2800"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Gobi threw herself into his arms, </a:t>
            </a:r>
            <a:r>
              <a:rPr lang="en-US" altLang="zh-CN" sz="2800" kern="100" dirty="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licking his face excitedly.</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 </a:t>
            </a:r>
            <a:endParaRPr lang="en-US" altLang="zh-CN" sz="2800" kern="100" dirty="0" smtClean="0">
              <a:effectLst/>
              <a:latin typeface="Comic Sans MS" panose="030F0702030302020204" pitchFamily="66" charset="0"/>
              <a:ea typeface="等线" panose="02010600030101010101" pitchFamily="2" charset="-122"/>
              <a:cs typeface="Times New Roman" panose="02020603050405020304" pitchFamily="18" charset="0"/>
            </a:endParaRPr>
          </a:p>
          <a:p>
            <a:pPr algn="just"/>
            <a:r>
              <a:rPr lang="en-US" altLang="zh-CN" sz="2800" kern="100" dirty="0" smtClean="0">
                <a:latin typeface="Comic Sans MS" panose="030F0702030302020204" pitchFamily="66" charset="0"/>
                <a:ea typeface="等线" panose="02010600030101010101" pitchFamily="2" charset="-122"/>
                <a:cs typeface="Times New Roman" panose="02020603050405020304" pitchFamily="18" charset="0"/>
              </a:rPr>
              <a:t>6.</a:t>
            </a:r>
            <a:r>
              <a:rPr lang="zh-CN" altLang="en-US" sz="2800" kern="100" dirty="0" smtClean="0">
                <a:latin typeface="Comic Sans MS" panose="030F0702030302020204" pitchFamily="66" charset="0"/>
                <a:ea typeface="等线" panose="02010600030101010101" pitchFamily="2" charset="-122"/>
                <a:cs typeface="Times New Roman" panose="02020603050405020304" pitchFamily="18" charset="0"/>
              </a:rPr>
              <a:t>（</a:t>
            </a:r>
            <a:r>
              <a:rPr lang="en-US" altLang="zh-CN" sz="2800" kern="100" dirty="0">
                <a:latin typeface="Comic Sans MS" panose="030F0702030302020204" pitchFamily="66" charset="0"/>
                <a:cs typeface="Times New Roman" panose="02020603050405020304" pitchFamily="18" charset="0"/>
              </a:rPr>
              <a:t>Dion</a:t>
            </a:r>
            <a:r>
              <a:rPr lang="zh-CN" altLang="en-US" sz="2800" kern="100" dirty="0">
                <a:latin typeface="Comic Sans MS" panose="030F0702030302020204" pitchFamily="66" charset="0"/>
                <a:cs typeface="Times New Roman" panose="02020603050405020304" pitchFamily="18" charset="0"/>
              </a:rPr>
              <a:t>主位推进</a:t>
            </a:r>
            <a:r>
              <a:rPr lang="zh-CN" altLang="en-US" sz="2800" kern="100" dirty="0" smtClean="0">
                <a:latin typeface="Comic Sans MS" panose="030F0702030302020204" pitchFamily="66" charset="0"/>
                <a:cs typeface="Times New Roman" panose="02020603050405020304" pitchFamily="18" charset="0"/>
              </a:rPr>
              <a:t>法，人狗相拥的场景）</a:t>
            </a:r>
            <a:r>
              <a:rPr lang="en-US" altLang="zh-CN" sz="2800" kern="100" dirty="0" smtClean="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Trembling </a:t>
            </a:r>
            <a:r>
              <a:rPr lang="en-US" altLang="zh-CN" sz="2800" kern="100" dirty="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with cold,</a:t>
            </a:r>
            <a:r>
              <a:rPr lang="en-US" altLang="zh-CN" sz="2800" kern="100" dirty="0">
                <a:solidFill>
                  <a:srgbClr val="FF0000"/>
                </a:solidFill>
                <a:effectLst/>
                <a:latin typeface="Comic Sans MS" panose="030F0702030302020204" pitchFamily="66" charset="0"/>
                <a:ea typeface="等线" panose="02010600030101010101" pitchFamily="2" charset="-122"/>
                <a:cs typeface="Times New Roman" panose="02020603050405020304" pitchFamily="18" charset="0"/>
              </a:rPr>
              <a:t> Dion hugged Gobi tightly, </a:t>
            </a:r>
            <a:r>
              <a:rPr lang="en-US" altLang="zh-CN" sz="2800" kern="100" dirty="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murmuring, “ Gobi, I just can’t leave you alone here. Then let’s cross the river together!” </a:t>
            </a:r>
            <a:endParaRPr lang="en-US" altLang="zh-CN" sz="2800" kern="100" dirty="0" smtClean="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endParaRPr>
          </a:p>
          <a:p>
            <a:pPr algn="just"/>
            <a:r>
              <a:rPr lang="en-US" altLang="zh-CN" sz="2800" kern="100" dirty="0" smtClean="0">
                <a:effectLst/>
                <a:latin typeface="Comic Sans MS" panose="030F0702030302020204" pitchFamily="66" charset="0"/>
                <a:ea typeface="等线" panose="02010600030101010101" pitchFamily="2" charset="-122"/>
                <a:cs typeface="Times New Roman" panose="02020603050405020304" pitchFamily="18" charset="0"/>
              </a:rPr>
              <a:t>7. </a:t>
            </a:r>
            <a:r>
              <a:rPr lang="zh-CN" altLang="en-US" sz="2800" kern="100" dirty="0" smtClean="0">
                <a:effectLst/>
                <a:latin typeface="Comic Sans MS" panose="030F0702030302020204" pitchFamily="66" charset="0"/>
                <a:ea typeface="等线" panose="02010600030101010101" pitchFamily="2" charset="-122"/>
                <a:cs typeface="Times New Roman" panose="02020603050405020304" pitchFamily="18" charset="0"/>
              </a:rPr>
              <a:t>（</a:t>
            </a:r>
            <a:r>
              <a:rPr lang="en-US" altLang="zh-CN" sz="2800" kern="100" dirty="0" smtClean="0">
                <a:effectLst/>
                <a:latin typeface="Comic Sans MS" panose="030F0702030302020204" pitchFamily="66" charset="0"/>
                <a:ea typeface="等线" panose="02010600030101010101" pitchFamily="2" charset="-122"/>
                <a:cs typeface="Times New Roman" panose="02020603050405020304" pitchFamily="18" charset="0"/>
              </a:rPr>
              <a:t>Dion</a:t>
            </a:r>
            <a:r>
              <a:rPr lang="zh-CN" altLang="en-US" sz="2800" kern="100" dirty="0" smtClean="0">
                <a:effectLst/>
                <a:latin typeface="Comic Sans MS" panose="030F0702030302020204" pitchFamily="66" charset="0"/>
                <a:ea typeface="等线" panose="02010600030101010101" pitchFamily="2" charset="-122"/>
                <a:cs typeface="Times New Roman" panose="02020603050405020304" pitchFamily="18" charset="0"/>
              </a:rPr>
              <a:t>主位推进法，再次进入河水，继续比赛赛程）</a:t>
            </a:r>
            <a:r>
              <a:rPr lang="en-US" altLang="zh-CN" sz="2800" kern="100" dirty="0" smtClean="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With </a:t>
            </a:r>
            <a:r>
              <a:rPr lang="en-US" altLang="zh-CN" sz="2800"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these words, </a:t>
            </a:r>
            <a:r>
              <a:rPr lang="en-US" altLang="zh-CN" sz="2800" kern="100" dirty="0">
                <a:solidFill>
                  <a:srgbClr val="FF0000"/>
                </a:solidFill>
                <a:effectLst/>
                <a:latin typeface="Comic Sans MS" panose="030F0702030302020204" pitchFamily="66" charset="0"/>
                <a:ea typeface="等线" panose="02010600030101010101" pitchFamily="2" charset="-122"/>
                <a:cs typeface="Times New Roman" panose="02020603050405020304" pitchFamily="18" charset="0"/>
              </a:rPr>
              <a:t>Dion,</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 once again, </a:t>
            </a:r>
            <a:r>
              <a:rPr lang="en-US" altLang="zh-CN" sz="2800" kern="100" dirty="0">
                <a:solidFill>
                  <a:srgbClr val="FF0000"/>
                </a:solidFill>
                <a:effectLst/>
                <a:latin typeface="Comic Sans MS" panose="030F0702030302020204" pitchFamily="66" charset="0"/>
                <a:ea typeface="等线" panose="02010600030101010101" pitchFamily="2" charset="-122"/>
                <a:cs typeface="Times New Roman" panose="02020603050405020304" pitchFamily="18" charset="0"/>
              </a:rPr>
              <a:t>jumped into the river, </a:t>
            </a:r>
            <a:r>
              <a:rPr lang="en-US" altLang="zh-CN" sz="2800" kern="100" dirty="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carrying Gobi with him. </a:t>
            </a:r>
            <a:endParaRPr lang="en-US" altLang="zh-CN" sz="2800" kern="100" dirty="0" smtClean="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endParaRPr>
          </a:p>
          <a:p>
            <a:pPr algn="just"/>
            <a:r>
              <a:rPr lang="en-US" altLang="zh-CN" sz="2800" kern="100" dirty="0" smtClean="0">
                <a:latin typeface="Comic Sans MS" panose="030F0702030302020204" pitchFamily="66" charset="0"/>
                <a:ea typeface="等线" panose="02010600030101010101" pitchFamily="2" charset="-122"/>
                <a:cs typeface="Times New Roman" panose="02020603050405020304" pitchFamily="18" charset="0"/>
              </a:rPr>
              <a:t>8. </a:t>
            </a:r>
            <a:r>
              <a:rPr lang="zh-CN" altLang="en-US" sz="2800" kern="100" dirty="0" smtClean="0">
                <a:latin typeface="Comic Sans MS" panose="030F0702030302020204" pitchFamily="66" charset="0"/>
                <a:ea typeface="等线" panose="02010600030101010101" pitchFamily="2" charset="-122"/>
                <a:cs typeface="Times New Roman" panose="02020603050405020304" pitchFamily="18" charset="0"/>
              </a:rPr>
              <a:t>（结合二段所给的首句，设置一个过河的困难）</a:t>
            </a:r>
            <a:r>
              <a:rPr lang="en-US" altLang="zh-CN" sz="2800" kern="100" dirty="0" smtClean="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What Dion </a:t>
            </a:r>
            <a:r>
              <a:rPr lang="en-US" altLang="zh-CN" sz="2800"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never expected was that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the freezing cold river water panicked Gobi,</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 </a:t>
            </a:r>
            <a:r>
              <a:rPr lang="en-US" altLang="zh-CN" sz="2800" i="1" kern="100" dirty="0" smtClean="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struggling </a:t>
            </a:r>
            <a:r>
              <a:rPr lang="en-US" altLang="zh-CN" sz="2800" i="1"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in </a:t>
            </a:r>
            <a:r>
              <a:rPr lang="en-US" altLang="zh-CN" sz="2800" i="1" kern="100" dirty="0" smtClean="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water and wetting him. </a:t>
            </a:r>
            <a:endParaRPr lang="zh-CN" altLang="zh-CN" sz="2800" i="1"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endParaRPr>
          </a:p>
        </p:txBody>
      </p:sp>
      <p:sp>
        <p:nvSpPr>
          <p:cNvPr id="7" name="文本框 6"/>
          <p:cNvSpPr txBox="1"/>
          <p:nvPr/>
        </p:nvSpPr>
        <p:spPr>
          <a:xfrm>
            <a:off x="24950" y="33250"/>
            <a:ext cx="2865734" cy="523220"/>
          </a:xfrm>
          <a:prstGeom prst="rect">
            <a:avLst/>
          </a:prstGeom>
          <a:solidFill>
            <a:schemeClr val="bg1"/>
          </a:solidFill>
        </p:spPr>
        <p:txBody>
          <a:bodyPr wrap="square" rtlCol="0">
            <a:spAutoFit/>
          </a:bodyPr>
          <a:lstStyle/>
          <a:p>
            <a:r>
              <a:rPr lang="zh-CN" altLang="en-US" sz="2800" dirty="0" smtClean="0">
                <a:solidFill>
                  <a:srgbClr val="C00000"/>
                </a:solidFill>
                <a:latin typeface="方正舒体" panose="02010601030101010101" pitchFamily="2" charset="-122"/>
                <a:ea typeface="方正舒体" panose="02010601030101010101" pitchFamily="2" charset="-122"/>
              </a:rPr>
              <a:t>第一段行文逻辑：</a:t>
            </a:r>
            <a:endParaRPr lang="zh-CN" altLang="en-US" sz="2800" dirty="0">
              <a:solidFill>
                <a:srgbClr val="0000FF"/>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0" y="1172342"/>
            <a:ext cx="12191999" cy="5262979"/>
          </a:xfrm>
          <a:prstGeom prst="rect">
            <a:avLst/>
          </a:prstGeom>
          <a:solidFill>
            <a:schemeClr val="bg1"/>
          </a:solidFill>
        </p:spPr>
        <p:txBody>
          <a:bodyPr wrap="square">
            <a:spAutoFit/>
          </a:bodyPr>
          <a:lstStyle/>
          <a:p>
            <a:pPr algn="just"/>
            <a:r>
              <a:rPr lang="en-US" altLang="zh-CN" sz="2800" i="1" kern="100" dirty="0">
                <a:latin typeface="等线" panose="02010600030101010101" pitchFamily="2" charset="-122"/>
                <a:cs typeface="Times New Roman" panose="02020603050405020304" pitchFamily="18" charset="0"/>
              </a:rPr>
              <a:t>Para2. </a:t>
            </a:r>
            <a:r>
              <a:rPr lang="en-US" altLang="zh-CN" sz="2800" b="1" i="1" kern="100" dirty="0">
                <a:solidFill>
                  <a:srgbClr val="C00000"/>
                </a:solidFill>
                <a:latin typeface="等线" panose="02010600030101010101" pitchFamily="2" charset="-122"/>
                <a:cs typeface="Times New Roman" panose="02020603050405020304" pitchFamily="18" charset="0"/>
              </a:rPr>
              <a:t>This</a:t>
            </a:r>
            <a:r>
              <a:rPr lang="en-US" altLang="zh-CN" sz="2800" i="1" kern="100" dirty="0">
                <a:latin typeface="等线" panose="02010600030101010101" pitchFamily="2" charset="-122"/>
                <a:cs typeface="Times New Roman" panose="02020603050405020304" pitchFamily="18" charset="0"/>
              </a:rPr>
              <a:t> became </a:t>
            </a:r>
            <a:r>
              <a:rPr lang="en-US" altLang="zh-CN" sz="2800" i="1" kern="100" dirty="0">
                <a:solidFill>
                  <a:srgbClr val="0000FF"/>
                </a:solidFill>
                <a:latin typeface="等线" panose="02010600030101010101" pitchFamily="2" charset="-122"/>
                <a:cs typeface="Times New Roman" panose="02020603050405020304" pitchFamily="18" charset="0"/>
              </a:rPr>
              <a:t>tougher</a:t>
            </a:r>
            <a:r>
              <a:rPr lang="en-US" altLang="zh-CN" sz="2800" i="1" kern="100" dirty="0">
                <a:latin typeface="等线" panose="02010600030101010101" pitchFamily="2" charset="-122"/>
                <a:cs typeface="Times New Roman" panose="02020603050405020304" pitchFamily="18" charset="0"/>
              </a:rPr>
              <a:t> for Dion to cross the broad river</a:t>
            </a:r>
            <a:r>
              <a:rPr lang="en-US" altLang="zh-CN" sz="2800" i="1" kern="100" dirty="0" smtClean="0">
                <a:latin typeface="等线" panose="02010600030101010101" pitchFamily="2" charset="-122"/>
                <a:cs typeface="Times New Roman" panose="02020603050405020304" pitchFamily="18" charset="0"/>
              </a:rPr>
              <a:t>.</a:t>
            </a:r>
            <a:r>
              <a:rPr lang="zh-CN" altLang="en-US" sz="2800" i="1" kern="100" dirty="0" smtClean="0">
                <a:latin typeface="等线" panose="02010600030101010101" pitchFamily="2" charset="-122"/>
                <a:cs typeface="Times New Roman" panose="02020603050405020304" pitchFamily="18" charset="0"/>
              </a:rPr>
              <a:t> </a:t>
            </a:r>
            <a:endParaRPr lang="en-US" altLang="zh-CN" sz="2800" i="1" kern="100" dirty="0" smtClean="0">
              <a:latin typeface="等线" panose="02010600030101010101" pitchFamily="2" charset="-122"/>
              <a:cs typeface="Times New Roman" panose="02020603050405020304" pitchFamily="18" charset="0"/>
            </a:endParaRPr>
          </a:p>
          <a:p>
            <a:pPr marL="514350" indent="-514350" algn="just">
              <a:buAutoNum type="arabicPeriod"/>
            </a:pPr>
            <a:r>
              <a:rPr lang="zh-CN" altLang="en-US" sz="2800" kern="100" dirty="0" smtClean="0">
                <a:latin typeface="等线" panose="02010600030101010101" pitchFamily="2" charset="-122"/>
                <a:cs typeface="Times New Roman" panose="02020603050405020304" pitchFamily="18" charset="0"/>
              </a:rPr>
              <a:t>（</a:t>
            </a:r>
            <a:r>
              <a:rPr lang="en-US" altLang="zh-CN" sz="2800" kern="100" dirty="0" smtClean="0">
                <a:latin typeface="等线" panose="02010600030101010101" pitchFamily="2" charset="-122"/>
                <a:cs typeface="Times New Roman" panose="02020603050405020304" pitchFamily="18" charset="0"/>
              </a:rPr>
              <a:t>Dion</a:t>
            </a:r>
            <a:r>
              <a:rPr lang="zh-CN" altLang="en-US" sz="2800" kern="100" dirty="0" smtClean="0">
                <a:latin typeface="等线" panose="02010600030101010101" pitchFamily="2" charset="-122"/>
                <a:cs typeface="Times New Roman" panose="02020603050405020304" pitchFamily="18" charset="0"/>
              </a:rPr>
              <a:t>主位推进：承接上文尾句小狗惊恐的反应，</a:t>
            </a:r>
            <a:r>
              <a:rPr lang="en-US" altLang="zh-CN" sz="2800" kern="100" dirty="0" smtClean="0">
                <a:latin typeface="等线" panose="02010600030101010101" pitchFamily="2" charset="-122"/>
                <a:cs typeface="Times New Roman" panose="02020603050405020304" pitchFamily="18" charset="0"/>
              </a:rPr>
              <a:t>Dion </a:t>
            </a:r>
            <a:r>
              <a:rPr lang="zh-CN" altLang="en-US" sz="2800" kern="100" dirty="0" smtClean="0">
                <a:latin typeface="等线" panose="02010600030101010101" pitchFamily="2" charset="-122"/>
                <a:cs typeface="Times New Roman" panose="02020603050405020304" pitchFamily="18" charset="0"/>
              </a:rPr>
              <a:t>安抚）</a:t>
            </a:r>
            <a:r>
              <a:rPr lang="en-US" altLang="zh-CN" sz="2800" kern="100" dirty="0" smtClean="0">
                <a:solidFill>
                  <a:srgbClr val="7030A0"/>
                </a:solidFill>
                <a:latin typeface="Comic Sans MS" panose="030F0702030302020204" pitchFamily="66" charset="0"/>
                <a:cs typeface="Times New Roman" panose="02020603050405020304" pitchFamily="18" charset="0"/>
              </a:rPr>
              <a:t>Patting </a:t>
            </a:r>
            <a:r>
              <a:rPr lang="en-US" altLang="zh-CN" sz="2800" kern="100" dirty="0">
                <a:solidFill>
                  <a:srgbClr val="7030A0"/>
                </a:solidFill>
                <a:latin typeface="Comic Sans MS" panose="030F0702030302020204" pitchFamily="66" charset="0"/>
                <a:cs typeface="Times New Roman" panose="02020603050405020304" pitchFamily="18" charset="0"/>
              </a:rPr>
              <a:t>Gobi’s back tenderly</a:t>
            </a:r>
            <a:r>
              <a:rPr lang="en-US" altLang="zh-CN" sz="2800" kern="100" dirty="0" smtClean="0">
                <a:solidFill>
                  <a:srgbClr val="7030A0"/>
                </a:solidFill>
                <a:latin typeface="Comic Sans MS" panose="030F0702030302020204" pitchFamily="66" charset="0"/>
                <a:cs typeface="Times New Roman" panose="02020603050405020304" pitchFamily="18" charset="0"/>
              </a:rPr>
              <a:t>,</a:t>
            </a:r>
            <a:r>
              <a:rPr lang="en-US" altLang="zh-CN" sz="2800" kern="100" dirty="0" smtClean="0">
                <a:latin typeface="Comic Sans MS" panose="030F0702030302020204" pitchFamily="66" charset="0"/>
                <a:cs typeface="Times New Roman" panose="02020603050405020304" pitchFamily="18" charset="0"/>
              </a:rPr>
              <a:t> </a:t>
            </a:r>
            <a:r>
              <a:rPr lang="en-US" altLang="zh-CN" sz="2800" kern="100" dirty="0" smtClean="0">
                <a:solidFill>
                  <a:srgbClr val="C00000"/>
                </a:solidFill>
                <a:latin typeface="Comic Sans MS" panose="030F0702030302020204" pitchFamily="66" charset="0"/>
                <a:cs typeface="Times New Roman" panose="02020603050405020304" pitchFamily="18" charset="0"/>
              </a:rPr>
              <a:t>Dion </a:t>
            </a:r>
            <a:r>
              <a:rPr lang="en-US" altLang="zh-CN" sz="2800" kern="100" dirty="0">
                <a:solidFill>
                  <a:srgbClr val="C00000"/>
                </a:solidFill>
                <a:latin typeface="Comic Sans MS" panose="030F0702030302020204" pitchFamily="66" charset="0"/>
                <a:cs typeface="Times New Roman" panose="02020603050405020304" pitchFamily="18" charset="0"/>
              </a:rPr>
              <a:t>ultimately calmed the poor creature </a:t>
            </a:r>
            <a:r>
              <a:rPr lang="en-US" altLang="zh-CN" sz="2800" kern="100" dirty="0" smtClean="0">
                <a:solidFill>
                  <a:srgbClr val="C00000"/>
                </a:solidFill>
                <a:latin typeface="Comic Sans MS" panose="030F0702030302020204" pitchFamily="66" charset="0"/>
                <a:cs typeface="Times New Roman" panose="02020603050405020304" pitchFamily="18" charset="0"/>
              </a:rPr>
              <a:t>down. </a:t>
            </a:r>
            <a:endParaRPr lang="en-US" altLang="zh-CN" sz="2800" kern="100" dirty="0" smtClean="0">
              <a:solidFill>
                <a:srgbClr val="C00000"/>
              </a:solidFill>
              <a:latin typeface="Comic Sans MS" panose="030F0702030302020204" pitchFamily="66" charset="0"/>
              <a:cs typeface="Times New Roman" panose="02020603050405020304" pitchFamily="18" charset="0"/>
            </a:endParaRPr>
          </a:p>
          <a:p>
            <a:pPr marL="514350" indent="-514350" algn="just">
              <a:buAutoNum type="arabicPeriod"/>
            </a:pPr>
            <a:r>
              <a:rPr lang="en-US" altLang="zh-CN" sz="2800" kern="100" dirty="0" smtClean="0">
                <a:latin typeface="Comic Sans MS" panose="030F0702030302020204" pitchFamily="66" charset="0"/>
                <a:cs typeface="Times New Roman" panose="02020603050405020304" pitchFamily="18" charset="0"/>
              </a:rPr>
              <a:t> </a:t>
            </a:r>
            <a:r>
              <a:rPr lang="zh-CN" altLang="en-US" sz="2800" kern="100" dirty="0" smtClean="0">
                <a:latin typeface="Comic Sans MS" panose="030F0702030302020204" pitchFamily="66" charset="0"/>
                <a:cs typeface="Times New Roman" panose="02020603050405020304" pitchFamily="18" charset="0"/>
              </a:rPr>
              <a:t>（加入外部环境，进行对比写作）</a:t>
            </a:r>
            <a:r>
              <a:rPr lang="en-US" altLang="zh-CN" sz="2800" kern="100" dirty="0" smtClean="0">
                <a:solidFill>
                  <a:srgbClr val="0000FF"/>
                </a:solidFill>
                <a:latin typeface="Comic Sans MS" panose="030F0702030302020204" pitchFamily="66" charset="0"/>
                <a:cs typeface="Times New Roman" panose="02020603050405020304" pitchFamily="18" charset="0"/>
              </a:rPr>
              <a:t>Though </a:t>
            </a:r>
            <a:r>
              <a:rPr lang="en-US" altLang="zh-CN" sz="2800" kern="100" dirty="0">
                <a:solidFill>
                  <a:srgbClr val="0000FF"/>
                </a:solidFill>
                <a:latin typeface="Comic Sans MS" panose="030F0702030302020204" pitchFamily="66" charset="0"/>
                <a:cs typeface="Times New Roman" panose="02020603050405020304" pitchFamily="18" charset="0"/>
              </a:rPr>
              <a:t>the sun was shining brightly over their head, </a:t>
            </a:r>
            <a:r>
              <a:rPr lang="en-US" altLang="zh-CN" sz="2800" kern="100" dirty="0">
                <a:solidFill>
                  <a:srgbClr val="C00000"/>
                </a:solidFill>
                <a:latin typeface="Comic Sans MS" panose="030F0702030302020204" pitchFamily="66" charset="0"/>
                <a:cs typeface="Times New Roman" panose="02020603050405020304" pitchFamily="18" charset="0"/>
              </a:rPr>
              <a:t>the biting cold water almost numbed Dion </a:t>
            </a:r>
            <a:r>
              <a:rPr lang="en-US" altLang="zh-CN" sz="2800" kern="100" dirty="0" smtClean="0">
                <a:solidFill>
                  <a:srgbClr val="C00000"/>
                </a:solidFill>
                <a:latin typeface="Comic Sans MS" panose="030F0702030302020204" pitchFamily="66" charset="0"/>
                <a:cs typeface="Times New Roman" panose="02020603050405020304" pitchFamily="18" charset="0"/>
              </a:rPr>
              <a:t>.</a:t>
            </a:r>
            <a:endParaRPr lang="en-US" altLang="zh-CN" sz="2800" kern="100" dirty="0" smtClean="0">
              <a:solidFill>
                <a:srgbClr val="C00000"/>
              </a:solidFill>
              <a:latin typeface="Comic Sans MS" panose="030F0702030302020204" pitchFamily="66" charset="0"/>
              <a:cs typeface="Times New Roman" panose="02020603050405020304" pitchFamily="18" charset="0"/>
            </a:endParaRPr>
          </a:p>
          <a:p>
            <a:pPr marL="514350" indent="-514350" algn="just">
              <a:buAutoNum type="arabicPeriod"/>
            </a:pPr>
            <a:r>
              <a:rPr lang="zh-CN" altLang="en-US" sz="2800" kern="100" dirty="0" smtClean="0">
                <a:latin typeface="Comic Sans MS" panose="030F0702030302020204" pitchFamily="66" charset="0"/>
                <a:cs typeface="Times New Roman" panose="02020603050405020304" pitchFamily="18" charset="0"/>
              </a:rPr>
              <a:t>（根据原文</a:t>
            </a:r>
            <a:r>
              <a:rPr lang="en-US" altLang="zh-CN" sz="2800" kern="100" dirty="0" smtClean="0">
                <a:latin typeface="Comic Sans MS" panose="030F0702030302020204" pitchFamily="66" charset="0"/>
                <a:cs typeface="Times New Roman" panose="02020603050405020304" pitchFamily="18" charset="0"/>
              </a:rPr>
              <a:t>he </a:t>
            </a:r>
            <a:r>
              <a:rPr lang="en-US" altLang="zh-CN" sz="2800" kern="100" dirty="0">
                <a:latin typeface="Comic Sans MS" panose="030F0702030302020204" pitchFamily="66" charset="0"/>
                <a:cs typeface="Times New Roman" panose="02020603050405020304" pitchFamily="18" charset="0"/>
              </a:rPr>
              <a:t>could hurt himself since he </a:t>
            </a:r>
            <a:r>
              <a:rPr lang="en-US" altLang="zh-CN" sz="2800" kern="100" dirty="0" smtClean="0">
                <a:latin typeface="Comic Sans MS" panose="030F0702030302020204" pitchFamily="66" charset="0"/>
                <a:cs typeface="Times New Roman" panose="02020603050405020304" pitchFamily="18" charset="0"/>
              </a:rPr>
              <a:t>couldn‘t </a:t>
            </a:r>
            <a:r>
              <a:rPr lang="en-US" altLang="zh-CN" sz="2800" kern="100" dirty="0">
                <a:latin typeface="Comic Sans MS" panose="030F0702030302020204" pitchFamily="66" charset="0"/>
                <a:cs typeface="Times New Roman" panose="02020603050405020304" pitchFamily="18" charset="0"/>
              </a:rPr>
              <a:t>see where he was putting his feet. </a:t>
            </a:r>
            <a:r>
              <a:rPr lang="zh-CN" altLang="en-US" sz="2800" kern="100" dirty="0" smtClean="0">
                <a:latin typeface="Comic Sans MS" panose="030F0702030302020204" pitchFamily="66" charset="0"/>
                <a:cs typeface="Times New Roman" panose="02020603050405020304" pitchFamily="18" charset="0"/>
              </a:rPr>
              <a:t>进行创作性写作）</a:t>
            </a:r>
            <a:r>
              <a:rPr lang="en-US" altLang="zh-CN" sz="2800" kern="100" dirty="0" smtClean="0">
                <a:solidFill>
                  <a:srgbClr val="0000FF"/>
                </a:solidFill>
                <a:latin typeface="Comic Sans MS" panose="030F0702030302020204" pitchFamily="66" charset="0"/>
                <a:cs typeface="Times New Roman" panose="02020603050405020304" pitchFamily="18" charset="0"/>
              </a:rPr>
              <a:t>What </a:t>
            </a:r>
            <a:r>
              <a:rPr lang="en-US" altLang="zh-CN" sz="2800" kern="100" dirty="0">
                <a:solidFill>
                  <a:srgbClr val="0000FF"/>
                </a:solidFill>
                <a:latin typeface="Comic Sans MS" panose="030F0702030302020204" pitchFamily="66" charset="0"/>
                <a:cs typeface="Times New Roman" panose="02020603050405020304" pitchFamily="18" charset="0"/>
              </a:rPr>
              <a:t>made matters worse was that </a:t>
            </a:r>
            <a:r>
              <a:rPr lang="en-US" altLang="zh-CN" sz="2800" kern="100" dirty="0">
                <a:solidFill>
                  <a:srgbClr val="C00000"/>
                </a:solidFill>
                <a:latin typeface="Comic Sans MS" panose="030F0702030302020204" pitchFamily="66" charset="0"/>
                <a:cs typeface="Times New Roman" panose="02020603050405020304" pitchFamily="18" charset="0"/>
              </a:rPr>
              <a:t>a </a:t>
            </a:r>
            <a:r>
              <a:rPr lang="en-US" altLang="zh-CN" sz="2800" kern="100" dirty="0" smtClean="0">
                <a:solidFill>
                  <a:srgbClr val="C00000"/>
                </a:solidFill>
                <a:latin typeface="Comic Sans MS" panose="030F0702030302020204" pitchFamily="66" charset="0"/>
                <a:cs typeface="Times New Roman" panose="02020603050405020304" pitchFamily="18" charset="0"/>
              </a:rPr>
              <a:t>sharp stone </a:t>
            </a:r>
            <a:r>
              <a:rPr lang="en-US" altLang="zh-CN" sz="2800" kern="100" dirty="0">
                <a:solidFill>
                  <a:srgbClr val="C00000"/>
                </a:solidFill>
                <a:latin typeface="Comic Sans MS" panose="030F0702030302020204" pitchFamily="66" charset="0"/>
                <a:cs typeface="Times New Roman" panose="02020603050405020304" pitchFamily="18" charset="0"/>
              </a:rPr>
              <a:t>in the river bed hurt his </a:t>
            </a:r>
            <a:r>
              <a:rPr lang="en-US" altLang="zh-CN" sz="2800" kern="100">
                <a:solidFill>
                  <a:srgbClr val="C00000"/>
                </a:solidFill>
                <a:latin typeface="Comic Sans MS" panose="030F0702030302020204" pitchFamily="66" charset="0"/>
                <a:cs typeface="Times New Roman" panose="02020603050405020304" pitchFamily="18" charset="0"/>
              </a:rPr>
              <a:t>left </a:t>
            </a:r>
            <a:r>
              <a:rPr lang="en-US" altLang="zh-CN" sz="2800" kern="100" smtClean="0">
                <a:solidFill>
                  <a:srgbClr val="C00000"/>
                </a:solidFill>
                <a:latin typeface="Comic Sans MS" panose="030F0702030302020204" pitchFamily="66" charset="0"/>
                <a:cs typeface="Times New Roman" panose="02020603050405020304" pitchFamily="18" charset="0"/>
              </a:rPr>
              <a:t>foot </a:t>
            </a:r>
            <a:r>
              <a:rPr lang="en-US" altLang="zh-CN" sz="2800" kern="100" dirty="0">
                <a:solidFill>
                  <a:srgbClr val="C00000"/>
                </a:solidFill>
                <a:latin typeface="Comic Sans MS" panose="030F0702030302020204" pitchFamily="66" charset="0"/>
                <a:cs typeface="Times New Roman" panose="02020603050405020304" pitchFamily="18" charset="0"/>
              </a:rPr>
              <a:t>, </a:t>
            </a:r>
            <a:r>
              <a:rPr lang="en-US" altLang="zh-CN" sz="2800" i="1" kern="100" dirty="0">
                <a:solidFill>
                  <a:srgbClr val="0000FF"/>
                </a:solidFill>
                <a:latin typeface="Comic Sans MS" panose="030F0702030302020204" pitchFamily="66" charset="0"/>
                <a:cs typeface="Times New Roman" panose="02020603050405020304" pitchFamily="18" charset="0"/>
              </a:rPr>
              <a:t>which was literally a </a:t>
            </a:r>
            <a:r>
              <a:rPr lang="en-US" altLang="zh-CN" sz="2800" i="1" kern="100" dirty="0" smtClean="0">
                <a:solidFill>
                  <a:srgbClr val="0000FF"/>
                </a:solidFill>
                <a:latin typeface="Comic Sans MS" panose="030F0702030302020204" pitchFamily="66" charset="0"/>
                <a:cs typeface="Times New Roman" panose="02020603050405020304" pitchFamily="18" charset="0"/>
              </a:rPr>
              <a:t>disaster!</a:t>
            </a:r>
            <a:r>
              <a:rPr lang="zh-CN" altLang="en-US" sz="2800" i="1" kern="100" dirty="0">
                <a:solidFill>
                  <a:srgbClr val="0000FF"/>
                </a:solidFill>
                <a:latin typeface="Comic Sans MS" panose="030F0702030302020204" pitchFamily="66" charset="0"/>
                <a:cs typeface="Times New Roman" panose="02020603050405020304" pitchFamily="18" charset="0"/>
              </a:rPr>
              <a:t> </a:t>
            </a:r>
            <a:endParaRPr lang="en-US" altLang="zh-CN" sz="2800" i="1" kern="100" dirty="0" smtClean="0">
              <a:solidFill>
                <a:srgbClr val="0000FF"/>
              </a:solidFill>
              <a:latin typeface="Comic Sans MS" panose="030F0702030302020204" pitchFamily="66" charset="0"/>
              <a:cs typeface="Times New Roman" panose="02020603050405020304" pitchFamily="18" charset="0"/>
            </a:endParaRPr>
          </a:p>
          <a:p>
            <a:pPr marL="514350" indent="-514350" algn="just">
              <a:buAutoNum type="arabicPeriod"/>
            </a:pPr>
            <a:r>
              <a:rPr lang="zh-CN" altLang="en-US" sz="2800" kern="100" dirty="0" smtClean="0">
                <a:latin typeface="Comic Sans MS" panose="030F0702030302020204" pitchFamily="66" charset="0"/>
                <a:cs typeface="Times New Roman" panose="02020603050405020304" pitchFamily="18" charset="0"/>
              </a:rPr>
              <a:t>（</a:t>
            </a:r>
            <a:r>
              <a:rPr lang="en-US" altLang="zh-CN" sz="2800" kern="100" dirty="0">
                <a:latin typeface="等线" panose="02010600030101010101" pitchFamily="2" charset="-122"/>
                <a:cs typeface="Times New Roman" panose="02020603050405020304" pitchFamily="18" charset="0"/>
              </a:rPr>
              <a:t> Dion</a:t>
            </a:r>
            <a:r>
              <a:rPr lang="zh-CN" altLang="en-US" sz="2800" kern="100" dirty="0">
                <a:latin typeface="等线" panose="02010600030101010101" pitchFamily="2" charset="-122"/>
                <a:cs typeface="Times New Roman" panose="02020603050405020304" pitchFamily="18" charset="0"/>
              </a:rPr>
              <a:t>主位推进：</a:t>
            </a:r>
            <a:r>
              <a:rPr lang="zh-CN" altLang="en-US" sz="2800" kern="100" dirty="0" smtClean="0">
                <a:latin typeface="Comic Sans MS" panose="030F0702030302020204" pitchFamily="66" charset="0"/>
                <a:cs typeface="Times New Roman" panose="02020603050405020304" pitchFamily="18" charset="0"/>
              </a:rPr>
              <a:t>克服重重困难，终于上岸）</a:t>
            </a:r>
            <a:r>
              <a:rPr lang="en-US" altLang="zh-CN" sz="2800" kern="100" dirty="0" smtClean="0">
                <a:solidFill>
                  <a:srgbClr val="7030A0"/>
                </a:solidFill>
                <a:latin typeface="Comic Sans MS" panose="030F0702030302020204" pitchFamily="66" charset="0"/>
                <a:cs typeface="Times New Roman" panose="02020603050405020304" pitchFamily="18" charset="0"/>
              </a:rPr>
              <a:t>Anyhow, </a:t>
            </a:r>
            <a:r>
              <a:rPr lang="en-US" altLang="zh-CN" sz="2800" kern="100" dirty="0" smtClean="0">
                <a:solidFill>
                  <a:srgbClr val="C00000"/>
                </a:solidFill>
                <a:latin typeface="Comic Sans MS" panose="030F0702030302020204" pitchFamily="66" charset="0"/>
                <a:cs typeface="Times New Roman" panose="02020603050405020304" pitchFamily="18" charset="0"/>
              </a:rPr>
              <a:t>Dion </a:t>
            </a:r>
            <a:r>
              <a:rPr lang="en-US" altLang="zh-CN" sz="2800" kern="100" dirty="0">
                <a:solidFill>
                  <a:srgbClr val="C00000"/>
                </a:solidFill>
                <a:latin typeface="Comic Sans MS" panose="030F0702030302020204" pitchFamily="66" charset="0"/>
                <a:cs typeface="Times New Roman" panose="02020603050405020304" pitchFamily="18" charset="0"/>
              </a:rPr>
              <a:t>managed to get ashore with the she-dog</a:t>
            </a:r>
            <a:r>
              <a:rPr lang="en-US" altLang="zh-CN" sz="2800" kern="100" dirty="0" smtClean="0">
                <a:solidFill>
                  <a:srgbClr val="C00000"/>
                </a:solidFill>
                <a:latin typeface="Comic Sans MS" panose="030F0702030302020204" pitchFamily="66" charset="0"/>
                <a:cs typeface="Times New Roman" panose="02020603050405020304" pitchFamily="18" charset="0"/>
              </a:rPr>
              <a:t>. </a:t>
            </a:r>
            <a:r>
              <a:rPr lang="en-US" altLang="zh-CN" sz="2800" kern="100" dirty="0" smtClean="0">
                <a:latin typeface="Comic Sans MS" panose="030F0702030302020204" pitchFamily="66" charset="0"/>
                <a:cs typeface="Times New Roman" panose="02020603050405020304" pitchFamily="18" charset="0"/>
              </a:rPr>
              <a:t>Crossing </a:t>
            </a:r>
            <a:r>
              <a:rPr lang="en-US" altLang="zh-CN" sz="2800" kern="100" dirty="0">
                <a:latin typeface="Comic Sans MS" panose="030F0702030302020204" pitchFamily="66" charset="0"/>
                <a:cs typeface="Times New Roman" panose="02020603050405020304" pitchFamily="18" charset="0"/>
              </a:rPr>
              <a:t>the river </a:t>
            </a:r>
            <a:r>
              <a:rPr lang="en-US" altLang="zh-CN" sz="2800" kern="100" dirty="0">
                <a:solidFill>
                  <a:srgbClr val="C00000"/>
                </a:solidFill>
                <a:latin typeface="Comic Sans MS" panose="030F0702030302020204" pitchFamily="66" charset="0"/>
                <a:cs typeface="Times New Roman" panose="02020603050405020304" pitchFamily="18" charset="0"/>
              </a:rPr>
              <a:t>slowed Dion down, </a:t>
            </a:r>
            <a:r>
              <a:rPr lang="en-US" altLang="zh-CN" sz="2800" b="1" kern="100" dirty="0">
                <a:solidFill>
                  <a:srgbClr val="0000FF"/>
                </a:solidFill>
                <a:latin typeface="Comic Sans MS" panose="030F0702030302020204" pitchFamily="66" charset="0"/>
                <a:cs typeface="Times New Roman" panose="02020603050405020304" pitchFamily="18" charset="0"/>
              </a:rPr>
              <a:t>but</a:t>
            </a:r>
            <a:r>
              <a:rPr lang="en-US" altLang="zh-CN" sz="2800" kern="100" dirty="0">
                <a:solidFill>
                  <a:srgbClr val="C00000"/>
                </a:solidFill>
                <a:latin typeface="Comic Sans MS" panose="030F0702030302020204" pitchFamily="66" charset="0"/>
                <a:cs typeface="Times New Roman" panose="02020603050405020304" pitchFamily="18" charset="0"/>
              </a:rPr>
              <a:t> </a:t>
            </a:r>
            <a:r>
              <a:rPr lang="en-US" altLang="zh-CN" sz="2800" b="1" kern="100" dirty="0">
                <a:solidFill>
                  <a:srgbClr val="C00000"/>
                </a:solidFill>
                <a:latin typeface="Comic Sans MS" panose="030F0702030302020204" pitchFamily="66" charset="0"/>
                <a:cs typeface="Times New Roman" panose="02020603050405020304" pitchFamily="18" charset="0"/>
              </a:rPr>
              <a:t>never did he regret </a:t>
            </a:r>
            <a:r>
              <a:rPr lang="en-US" altLang="zh-CN" sz="2800" kern="100" dirty="0" smtClean="0">
                <a:solidFill>
                  <a:srgbClr val="C00000"/>
                </a:solidFill>
                <a:latin typeface="Comic Sans MS" panose="030F0702030302020204" pitchFamily="66" charset="0"/>
                <a:cs typeface="Times New Roman" panose="02020603050405020304" pitchFamily="18" charset="0"/>
              </a:rPr>
              <a:t>his decision.  </a:t>
            </a:r>
            <a:endParaRPr lang="zh-CN" altLang="zh-CN" sz="2800" kern="100" dirty="0">
              <a:solidFill>
                <a:srgbClr val="FF0000"/>
              </a:solidFill>
              <a:effectLst/>
              <a:latin typeface="Comic Sans MS" panose="030F0702030302020204" pitchFamily="66" charset="0"/>
              <a:ea typeface="等线" panose="02010600030101010101" pitchFamily="2" charset="-122"/>
              <a:cs typeface="Times New Roman" panose="02020603050405020304" pitchFamily="18" charset="0"/>
            </a:endParaRPr>
          </a:p>
        </p:txBody>
      </p:sp>
      <p:sp>
        <p:nvSpPr>
          <p:cNvPr id="6" name="文本框 5"/>
          <p:cNvSpPr txBox="1"/>
          <p:nvPr/>
        </p:nvSpPr>
        <p:spPr>
          <a:xfrm>
            <a:off x="24950" y="33250"/>
            <a:ext cx="2865734" cy="523220"/>
          </a:xfrm>
          <a:prstGeom prst="rect">
            <a:avLst/>
          </a:prstGeom>
          <a:solidFill>
            <a:schemeClr val="bg1"/>
          </a:solidFill>
        </p:spPr>
        <p:txBody>
          <a:bodyPr wrap="square" rtlCol="0">
            <a:spAutoFit/>
          </a:bodyPr>
          <a:lstStyle/>
          <a:p>
            <a:r>
              <a:rPr lang="zh-CN" altLang="en-US" sz="2800" dirty="0" smtClean="0">
                <a:solidFill>
                  <a:srgbClr val="C00000"/>
                </a:solidFill>
                <a:latin typeface="方正舒体" panose="02010601030101010101" pitchFamily="2" charset="-122"/>
                <a:ea typeface="方正舒体" panose="02010601030101010101" pitchFamily="2" charset="-122"/>
              </a:rPr>
              <a:t>第一段行文逻辑：</a:t>
            </a:r>
            <a:endParaRPr lang="zh-CN" altLang="en-US" sz="2800" dirty="0">
              <a:solidFill>
                <a:srgbClr val="0000FF"/>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0" y="1172342"/>
            <a:ext cx="12191999" cy="3970318"/>
          </a:xfrm>
          <a:prstGeom prst="rect">
            <a:avLst/>
          </a:prstGeom>
          <a:solidFill>
            <a:schemeClr val="bg1"/>
          </a:solidFill>
        </p:spPr>
        <p:txBody>
          <a:bodyPr wrap="square">
            <a:spAutoFit/>
          </a:bodyPr>
          <a:lstStyle/>
          <a:p>
            <a:pPr algn="just"/>
            <a:r>
              <a:rPr lang="en-US" altLang="zh-CN" sz="2800" i="1" kern="100" dirty="0" smtClean="0">
                <a:latin typeface="等线" panose="02010600030101010101" pitchFamily="2" charset="-122"/>
                <a:cs typeface="Times New Roman" panose="02020603050405020304" pitchFamily="18" charset="0"/>
              </a:rPr>
              <a:t>5. </a:t>
            </a:r>
            <a:r>
              <a:rPr lang="zh-CN" altLang="en-US" sz="2800" i="1" kern="100" dirty="0" smtClean="0">
                <a:latin typeface="等线" panose="02010600030101010101" pitchFamily="2" charset="-122"/>
                <a:cs typeface="Times New Roman" panose="02020603050405020304" pitchFamily="18" charset="0"/>
              </a:rPr>
              <a:t>（</a:t>
            </a:r>
            <a:r>
              <a:rPr lang="en-US" altLang="zh-CN" sz="2800" kern="100" dirty="0">
                <a:latin typeface="等线" panose="02010600030101010101" pitchFamily="2" charset="-122"/>
                <a:cs typeface="Times New Roman" panose="02020603050405020304" pitchFamily="18" charset="0"/>
              </a:rPr>
              <a:t> Dion</a:t>
            </a:r>
            <a:r>
              <a:rPr lang="zh-CN" altLang="en-US" sz="2800" kern="100" dirty="0">
                <a:latin typeface="等线" panose="02010600030101010101" pitchFamily="2" charset="-122"/>
                <a:cs typeface="Times New Roman" panose="02020603050405020304" pitchFamily="18" charset="0"/>
              </a:rPr>
              <a:t>主位推进： </a:t>
            </a:r>
            <a:r>
              <a:rPr lang="zh-CN" altLang="en-US" sz="2800" kern="100" dirty="0" smtClean="0">
                <a:latin typeface="等线" panose="02010600030101010101" pitchFamily="2" charset="-122"/>
                <a:cs typeface="Times New Roman" panose="02020603050405020304" pitchFamily="18" charset="0"/>
              </a:rPr>
              <a:t>上岸后</a:t>
            </a:r>
            <a:r>
              <a:rPr lang="en-US" altLang="zh-CN" sz="2800" kern="100" dirty="0" smtClean="0">
                <a:latin typeface="等线" panose="02010600030101010101" pitchFamily="2" charset="-122"/>
                <a:cs typeface="Times New Roman" panose="02020603050405020304" pitchFamily="18" charset="0"/>
              </a:rPr>
              <a:t>Dion</a:t>
            </a:r>
            <a:r>
              <a:rPr lang="zh-CN" altLang="en-US" sz="2800" kern="100" dirty="0" smtClean="0">
                <a:latin typeface="等线" panose="02010600030101010101" pitchFamily="2" charset="-122"/>
                <a:cs typeface="Times New Roman" panose="02020603050405020304" pitchFamily="18" charset="0"/>
              </a:rPr>
              <a:t>状态的描述，心里活动的描述</a:t>
            </a:r>
            <a:r>
              <a:rPr lang="zh-CN" altLang="en-US" sz="2800" i="1" kern="100" dirty="0" smtClean="0">
                <a:latin typeface="等线" panose="02010600030101010101" pitchFamily="2" charset="-122"/>
                <a:cs typeface="Times New Roman" panose="02020603050405020304" pitchFamily="18" charset="0"/>
              </a:rPr>
              <a:t>）</a:t>
            </a:r>
            <a:r>
              <a:rPr lang="en-US" altLang="zh-CN" sz="2800" kern="100" dirty="0" smtClean="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Wet</a:t>
            </a:r>
            <a:r>
              <a:rPr lang="en-US" altLang="zh-CN" sz="2800"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 cold, exhausted and </a:t>
            </a:r>
            <a:r>
              <a:rPr lang="en-US" altLang="zh-CN" sz="2800" kern="100" dirty="0" smtClean="0">
                <a:solidFill>
                  <a:srgbClr val="0000FF"/>
                </a:solidFill>
                <a:latin typeface="Comic Sans MS" panose="030F0702030302020204" pitchFamily="66" charset="0"/>
                <a:cs typeface="Times New Roman" panose="02020603050405020304" pitchFamily="18" charset="0"/>
              </a:rPr>
              <a:t>starving as Dion </a:t>
            </a:r>
            <a:r>
              <a:rPr lang="en-US" altLang="zh-CN" sz="2800" kern="100" dirty="0">
                <a:solidFill>
                  <a:srgbClr val="0000FF"/>
                </a:solidFill>
                <a:latin typeface="Comic Sans MS" panose="030F0702030302020204" pitchFamily="66" charset="0"/>
                <a:cs typeface="Times New Roman" panose="02020603050405020304" pitchFamily="18" charset="0"/>
              </a:rPr>
              <a:t>was ,</a:t>
            </a:r>
            <a:r>
              <a:rPr lang="en-US" altLang="zh-CN" sz="2800" kern="100" dirty="0">
                <a:latin typeface="Comic Sans MS" panose="030F0702030302020204" pitchFamily="66" charset="0"/>
                <a:cs typeface="Times New Roman" panose="02020603050405020304" pitchFamily="18" charset="0"/>
              </a:rPr>
              <a:t> </a:t>
            </a:r>
            <a:r>
              <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  Dion breathed </a:t>
            </a:r>
            <a:r>
              <a:rPr lang="en-US" altLang="zh-CN" sz="2800" kern="100" dirty="0" smtClean="0">
                <a:solidFill>
                  <a:srgbClr val="C00000"/>
                </a:solidFill>
                <a:latin typeface="Comic Sans MS" panose="030F0702030302020204" pitchFamily="66" charset="0"/>
                <a:ea typeface="等线" panose="02010600030101010101" pitchFamily="2" charset="-122"/>
                <a:cs typeface="Times New Roman" panose="02020603050405020304" pitchFamily="18" charset="0"/>
              </a:rPr>
              <a:t>a sigh of relief, </a:t>
            </a:r>
            <a:r>
              <a:rPr lang="en-US" altLang="zh-CN" sz="2800" kern="100" dirty="0" smtClean="0">
                <a:solidFill>
                  <a:srgbClr val="7030A0"/>
                </a:solidFill>
                <a:latin typeface="Comic Sans MS" panose="030F0702030302020204" pitchFamily="66" charset="0"/>
                <a:ea typeface="等线" panose="02010600030101010101" pitchFamily="2" charset="-122"/>
                <a:cs typeface="Times New Roman" panose="02020603050405020304" pitchFamily="18" charset="0"/>
              </a:rPr>
              <a:t>knowing that he would have </a:t>
            </a:r>
            <a:r>
              <a:rPr lang="en-US" altLang="zh-CN" sz="2800" kern="100" dirty="0" smtClean="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Gobi with him again.</a:t>
            </a:r>
            <a:r>
              <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  </a:t>
            </a:r>
            <a:endPar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endParaRPr>
          </a:p>
          <a:p>
            <a:pPr algn="just"/>
            <a:r>
              <a:rPr lang="en-US" altLang="zh-CN" sz="2800" kern="100" dirty="0" smtClean="0">
                <a:latin typeface="Comic Sans MS" panose="030F0702030302020204" pitchFamily="66" charset="0"/>
                <a:ea typeface="等线" panose="02010600030101010101" pitchFamily="2" charset="-122"/>
                <a:cs typeface="Times New Roman" panose="02020603050405020304" pitchFamily="18" charset="0"/>
              </a:rPr>
              <a:t>6. </a:t>
            </a:r>
            <a:r>
              <a:rPr lang="zh-CN" altLang="en-US" sz="2800" kern="100" dirty="0" smtClean="0">
                <a:latin typeface="Comic Sans MS" panose="030F0702030302020204" pitchFamily="66" charset="0"/>
                <a:ea typeface="等线" panose="02010600030101010101" pitchFamily="2" charset="-122"/>
                <a:cs typeface="Times New Roman" panose="02020603050405020304" pitchFamily="18" charset="0"/>
              </a:rPr>
              <a:t>（以</a:t>
            </a:r>
            <a:r>
              <a:rPr lang="en-US" altLang="zh-CN" sz="2800" kern="100" dirty="0" smtClean="0">
                <a:latin typeface="Comic Sans MS" panose="030F0702030302020204" pitchFamily="66" charset="0"/>
                <a:ea typeface="等线" panose="02010600030101010101" pitchFamily="2" charset="-122"/>
                <a:cs typeface="Times New Roman" panose="02020603050405020304" pitchFamily="18" charset="0"/>
              </a:rPr>
              <a:t>Gobi </a:t>
            </a:r>
            <a:r>
              <a:rPr lang="zh-CN" altLang="en-US" sz="2800" kern="100" dirty="0" smtClean="0">
                <a:latin typeface="Comic Sans MS" panose="030F0702030302020204" pitchFamily="66" charset="0"/>
                <a:ea typeface="等线" panose="02010600030101010101" pitchFamily="2" charset="-122"/>
                <a:cs typeface="Times New Roman" panose="02020603050405020304" pitchFamily="18" charset="0"/>
              </a:rPr>
              <a:t>为 叙事对象，继续推进狗狗在后来的赛程中勇敢的表现）</a:t>
            </a:r>
            <a:r>
              <a:rPr lang="en-US" altLang="zh-CN" sz="2800" kern="100" dirty="0" smtClean="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Amazingly, </a:t>
            </a:r>
            <a:r>
              <a:rPr lang="en-US" altLang="zh-CN" sz="2800" kern="100" dirty="0" smtClean="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despite the scorching / beating sun and blinding sandstorms, </a:t>
            </a:r>
            <a:r>
              <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Gobi ultimately/ eventually crossed the finishing line together with Dion.  </a:t>
            </a:r>
            <a:endPar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endParaRPr>
          </a:p>
          <a:p>
            <a:pPr algn="just"/>
            <a:r>
              <a:rPr lang="en-US" altLang="zh-CN" sz="2800" kern="100" dirty="0" smtClean="0">
                <a:latin typeface="Comic Sans MS" panose="030F0702030302020204" pitchFamily="66" charset="0"/>
                <a:ea typeface="等线" panose="02010600030101010101" pitchFamily="2" charset="-122"/>
                <a:cs typeface="Times New Roman" panose="02020603050405020304" pitchFamily="18" charset="0"/>
              </a:rPr>
              <a:t>7. </a:t>
            </a:r>
            <a:r>
              <a:rPr lang="zh-CN" altLang="en-US" sz="2800" kern="100" dirty="0" smtClean="0">
                <a:latin typeface="Comic Sans MS" panose="030F0702030302020204" pitchFamily="66" charset="0"/>
                <a:ea typeface="等线" panose="02010600030101010101" pitchFamily="2" charset="-122"/>
                <a:cs typeface="Times New Roman" panose="02020603050405020304" pitchFamily="18" charset="0"/>
              </a:rPr>
              <a:t>（</a:t>
            </a:r>
            <a:r>
              <a:rPr lang="en-US" altLang="zh-CN" sz="2800" kern="100" dirty="0" smtClean="0">
                <a:latin typeface="Comic Sans MS" panose="030F0702030302020204" pitchFamily="66" charset="0"/>
                <a:ea typeface="等线" panose="02010600030101010101" pitchFamily="2" charset="-122"/>
                <a:cs typeface="Times New Roman" panose="02020603050405020304" pitchFamily="18" charset="0"/>
              </a:rPr>
              <a:t>Gobi</a:t>
            </a:r>
            <a:r>
              <a:rPr lang="zh-CN" altLang="en-US" sz="2800" kern="100" dirty="0" smtClean="0">
                <a:latin typeface="等线" panose="02010600030101010101" pitchFamily="2" charset="-122"/>
                <a:cs typeface="Times New Roman" panose="02020603050405020304" pitchFamily="18" charset="0"/>
              </a:rPr>
              <a:t>主位推进，加上</a:t>
            </a:r>
            <a:r>
              <a:rPr lang="zh-CN" altLang="en-US" sz="2800" kern="100" dirty="0" smtClean="0">
                <a:latin typeface="Comic Sans MS" panose="030F0702030302020204" pitchFamily="66" charset="0"/>
                <a:ea typeface="等线" panose="02010600030101010101" pitchFamily="2" charset="-122"/>
                <a:cs typeface="Times New Roman" panose="02020603050405020304" pitchFamily="18" charset="0"/>
              </a:rPr>
              <a:t>拟人的手法</a:t>
            </a:r>
            <a:r>
              <a:rPr lang="en-US" altLang="zh-CN" sz="2800" kern="100" dirty="0" smtClean="0">
                <a:latin typeface="Comic Sans MS" panose="030F0702030302020204" pitchFamily="66" charset="0"/>
                <a:ea typeface="等线" panose="02010600030101010101" pitchFamily="2" charset="-122"/>
                <a:cs typeface="Times New Roman" panose="02020603050405020304" pitchFamily="18" charset="0"/>
              </a:rPr>
              <a:t>+</a:t>
            </a:r>
            <a:r>
              <a:rPr lang="zh-CN" altLang="en-US" sz="2800" kern="100" dirty="0" smtClean="0">
                <a:latin typeface="Comic Sans MS" panose="030F0702030302020204" pitchFamily="66" charset="0"/>
                <a:ea typeface="等线" panose="02010600030101010101" pitchFamily="2" charset="-122"/>
                <a:cs typeface="Times New Roman" panose="02020603050405020304" pitchFamily="18" charset="0"/>
              </a:rPr>
              <a:t>赛事结束颁奖的场景）</a:t>
            </a:r>
            <a:r>
              <a:rPr lang="en-US" altLang="zh-CN" sz="2800" kern="100" dirty="0" smtClean="0">
                <a:solidFill>
                  <a:srgbClr val="C00000"/>
                </a:solidFill>
                <a:latin typeface="Comic Sans MS" panose="030F0702030302020204" pitchFamily="66" charset="0"/>
                <a:ea typeface="等线" panose="02010600030101010101" pitchFamily="2" charset="-122"/>
                <a:cs typeface="Times New Roman" panose="02020603050405020304" pitchFamily="18" charset="0"/>
              </a:rPr>
              <a:t>Never in Gobi’s wildest dream had she imagined </a:t>
            </a:r>
            <a:r>
              <a:rPr lang="en-US" altLang="zh-CN" sz="2800" kern="100" dirty="0" smtClean="0">
                <a:solidFill>
                  <a:srgbClr val="0000FF"/>
                </a:solidFill>
                <a:latin typeface="Comic Sans MS" panose="030F0702030302020204" pitchFamily="66" charset="0"/>
                <a:ea typeface="等线" panose="02010600030101010101" pitchFamily="2" charset="-122"/>
                <a:cs typeface="Times New Roman" panose="02020603050405020304" pitchFamily="18" charset="0"/>
              </a:rPr>
              <a:t>that she was awarded with a specially- designed medal for her unique bravery and remarkable perseverance</a:t>
            </a:r>
            <a:r>
              <a:rPr lang="en-US" altLang="zh-CN" sz="2800" kern="100" dirty="0" smtClean="0">
                <a:solidFill>
                  <a:srgbClr val="C00000"/>
                </a:solidFill>
                <a:latin typeface="Comic Sans MS" panose="030F0702030302020204" pitchFamily="66" charset="0"/>
                <a:ea typeface="等线" panose="02010600030101010101" pitchFamily="2" charset="-122"/>
                <a:cs typeface="Times New Roman" panose="02020603050405020304" pitchFamily="18" charset="0"/>
              </a:rPr>
              <a:t>. </a:t>
            </a:r>
            <a:endParaRPr lang="zh-CN" altLang="zh-CN" sz="2800" kern="100" dirty="0">
              <a:solidFill>
                <a:srgbClr val="FF0000"/>
              </a:solidFill>
              <a:effectLst/>
              <a:latin typeface="Comic Sans MS" panose="030F0702030302020204" pitchFamily="66" charset="0"/>
              <a:ea typeface="等线" panose="02010600030101010101" pitchFamily="2" charset="-122"/>
              <a:cs typeface="Times New Roman" panose="02020603050405020304" pitchFamily="18" charset="0"/>
            </a:endParaRPr>
          </a:p>
        </p:txBody>
      </p:sp>
      <p:sp>
        <p:nvSpPr>
          <p:cNvPr id="6" name="文本框 5"/>
          <p:cNvSpPr txBox="1"/>
          <p:nvPr/>
        </p:nvSpPr>
        <p:spPr>
          <a:xfrm>
            <a:off x="24950" y="33250"/>
            <a:ext cx="2865734" cy="523220"/>
          </a:xfrm>
          <a:prstGeom prst="rect">
            <a:avLst/>
          </a:prstGeom>
          <a:solidFill>
            <a:schemeClr val="bg1"/>
          </a:solidFill>
        </p:spPr>
        <p:txBody>
          <a:bodyPr wrap="square" rtlCol="0">
            <a:spAutoFit/>
          </a:bodyPr>
          <a:lstStyle/>
          <a:p>
            <a:r>
              <a:rPr lang="zh-CN" altLang="en-US" sz="2800" dirty="0" smtClean="0">
                <a:solidFill>
                  <a:srgbClr val="C00000"/>
                </a:solidFill>
                <a:latin typeface="方正舒体" panose="02010601030101010101" pitchFamily="2" charset="-122"/>
                <a:ea typeface="方正舒体" panose="02010601030101010101" pitchFamily="2" charset="-122"/>
              </a:rPr>
              <a:t>第二段行文逻辑：</a:t>
            </a:r>
            <a:endParaRPr lang="zh-CN" altLang="en-US" sz="2800" dirty="0">
              <a:solidFill>
                <a:srgbClr val="0000FF"/>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45500"/>
            <a:ext cx="12192000" cy="6903500"/>
          </a:xfrm>
          <a:prstGeom prst="rect">
            <a:avLst/>
          </a:prstGeom>
        </p:spPr>
      </p:pic>
      <p:sp>
        <p:nvSpPr>
          <p:cNvPr id="5" name="文本框 4"/>
          <p:cNvSpPr txBox="1"/>
          <p:nvPr/>
        </p:nvSpPr>
        <p:spPr>
          <a:xfrm>
            <a:off x="1" y="1072342"/>
            <a:ext cx="12111644" cy="5693866"/>
          </a:xfrm>
          <a:prstGeom prst="rect">
            <a:avLst/>
          </a:prstGeom>
          <a:solidFill>
            <a:schemeClr val="bg1"/>
          </a:solidFill>
        </p:spPr>
        <p:txBody>
          <a:bodyPr wrap="square">
            <a:spAutoFit/>
          </a:bodyPr>
          <a:lstStyle/>
          <a:p>
            <a:pPr algn="just"/>
            <a:r>
              <a:rPr lang="en-US" altLang="zh-CN" sz="2800" kern="100" dirty="0">
                <a:latin typeface="等线" panose="02010600030101010101" pitchFamily="2" charset="-122"/>
                <a:cs typeface="Times New Roman" panose="02020603050405020304" pitchFamily="18" charset="0"/>
              </a:rPr>
              <a:t>Para1. </a:t>
            </a:r>
            <a:r>
              <a:rPr lang="en-US" altLang="zh-CN" sz="2800" i="1" kern="100" dirty="0">
                <a:latin typeface="等线" panose="02010600030101010101" pitchFamily="2" charset="-122"/>
                <a:cs typeface="Times New Roman" panose="02020603050405020304" pitchFamily="18" charset="0"/>
              </a:rPr>
              <a:t>Right now, </a:t>
            </a:r>
            <a:r>
              <a:rPr lang="en-US" altLang="zh-CN" sz="2800" i="1" kern="100" dirty="0">
                <a:solidFill>
                  <a:srgbClr val="0000FF"/>
                </a:solidFill>
                <a:latin typeface="等线" panose="02010600030101010101" pitchFamily="2" charset="-122"/>
                <a:cs typeface="Times New Roman" panose="02020603050405020304" pitchFamily="18" charset="0"/>
              </a:rPr>
              <a:t>listening to her barking </a:t>
            </a:r>
            <a:r>
              <a:rPr lang="en-US" altLang="zh-CN" sz="2800" i="1" kern="100" dirty="0">
                <a:latin typeface="等线" panose="02010600030101010101" pitchFamily="2" charset="-122"/>
                <a:cs typeface="Times New Roman" panose="02020603050405020304" pitchFamily="18" charset="0"/>
              </a:rPr>
              <a:t>as he left her behind </a:t>
            </a:r>
            <a:r>
              <a:rPr lang="en-US" altLang="zh-CN" sz="2800" i="1" kern="100" dirty="0">
                <a:solidFill>
                  <a:srgbClr val="0000FF"/>
                </a:solidFill>
                <a:latin typeface="等线" panose="02010600030101010101" pitchFamily="2" charset="-122"/>
                <a:cs typeface="Times New Roman" panose="02020603050405020304" pitchFamily="18" charset="0"/>
              </a:rPr>
              <a:t>nearly broke his heart. </a:t>
            </a:r>
            <a:r>
              <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The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thought </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of running the remaining race without Gobi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flashed across his mind,</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 </a:t>
            </a:r>
            <a:r>
              <a:rPr lang="en-US" altLang="zh-CN" sz="2800" i="1"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which pained him. </a:t>
            </a:r>
            <a:r>
              <a:rPr lang="en-US" altLang="zh-CN" sz="2800" kern="100" dirty="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Though going back to Gobi across the river would slow him down,</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Dion made a resolution to take </a:t>
            </a:r>
            <a:r>
              <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Gobi back. </a:t>
            </a:r>
            <a:r>
              <a:rPr lang="en-US" altLang="zh-CN" sz="2800"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After what seemed like centuries,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Dion made it back to Gobi. </a:t>
            </a:r>
            <a:r>
              <a:rPr lang="en-US" altLang="zh-CN" sz="2800" kern="100" dirty="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Seeing Dion getting closer and closer,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Gobi wagged her tail, </a:t>
            </a:r>
            <a:r>
              <a:rPr lang="en-US" altLang="zh-CN" sz="2800" kern="100" dirty="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barking </a:t>
            </a:r>
            <a:r>
              <a:rPr lang="en-US" altLang="zh-CN" sz="2800" kern="100" dirty="0" smtClean="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like crazy.</a:t>
            </a:r>
            <a:r>
              <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No sooner had Dion </a:t>
            </a:r>
            <a:r>
              <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risen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from the river than</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 </a:t>
            </a:r>
            <a:r>
              <a:rPr lang="en-US" altLang="zh-CN" sz="2800"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Gobi threw herself into his arms, </a:t>
            </a:r>
            <a:r>
              <a:rPr lang="en-US" altLang="zh-CN" sz="2800" kern="100" dirty="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licking his face excitedly.</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 </a:t>
            </a:r>
            <a:r>
              <a:rPr lang="en-US" altLang="zh-CN" sz="2800" kern="100" dirty="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Trembling with cold,</a:t>
            </a:r>
            <a:r>
              <a:rPr lang="en-US" altLang="zh-CN" sz="2800" kern="100" dirty="0">
                <a:solidFill>
                  <a:srgbClr val="FF0000"/>
                </a:solidFill>
                <a:effectLst/>
                <a:latin typeface="Comic Sans MS" panose="030F0702030302020204" pitchFamily="66" charset="0"/>
                <a:ea typeface="等线" panose="02010600030101010101" pitchFamily="2" charset="-122"/>
                <a:cs typeface="Times New Roman" panose="02020603050405020304" pitchFamily="18" charset="0"/>
              </a:rPr>
              <a:t> Dion hugged Gobi tightly, </a:t>
            </a:r>
            <a:r>
              <a:rPr lang="en-US" altLang="zh-CN" sz="2800" kern="100" dirty="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murmuring, “ Gobi, I just can’t leave you alone here. Then let’s cross the river together!” </a:t>
            </a:r>
            <a:r>
              <a:rPr lang="en-US" altLang="zh-CN" sz="2800"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With these words, </a:t>
            </a:r>
            <a:r>
              <a:rPr lang="en-US" altLang="zh-CN" sz="2800" kern="100" dirty="0">
                <a:solidFill>
                  <a:srgbClr val="FF0000"/>
                </a:solidFill>
                <a:effectLst/>
                <a:latin typeface="Comic Sans MS" panose="030F0702030302020204" pitchFamily="66" charset="0"/>
                <a:ea typeface="等线" panose="02010600030101010101" pitchFamily="2" charset="-122"/>
                <a:cs typeface="Times New Roman" panose="02020603050405020304" pitchFamily="18" charset="0"/>
              </a:rPr>
              <a:t>Dion,</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 once again, </a:t>
            </a:r>
            <a:r>
              <a:rPr lang="en-US" altLang="zh-CN" sz="2800" kern="100" dirty="0">
                <a:solidFill>
                  <a:srgbClr val="FF0000"/>
                </a:solidFill>
                <a:effectLst/>
                <a:latin typeface="Comic Sans MS" panose="030F0702030302020204" pitchFamily="66" charset="0"/>
                <a:ea typeface="等线" panose="02010600030101010101" pitchFamily="2" charset="-122"/>
                <a:cs typeface="Times New Roman" panose="02020603050405020304" pitchFamily="18" charset="0"/>
              </a:rPr>
              <a:t>jumped into the river, </a:t>
            </a:r>
            <a:r>
              <a:rPr lang="en-US" altLang="zh-CN" sz="2800" kern="100" dirty="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carrying Gobi with him. </a:t>
            </a:r>
            <a:r>
              <a:rPr lang="en-US" altLang="zh-CN" sz="2800"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What </a:t>
            </a:r>
            <a:r>
              <a:rPr lang="en-US" altLang="zh-CN" sz="2800" kern="100" dirty="0" smtClean="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Dion </a:t>
            </a:r>
            <a:r>
              <a:rPr lang="en-US" altLang="zh-CN" sz="2800"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never expected was that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the freezing cold river water panicked Gobi,</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 </a:t>
            </a:r>
            <a:r>
              <a:rPr lang="en-US" altLang="zh-CN" sz="2800" i="1" kern="100" dirty="0" smtClean="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struggling </a:t>
            </a:r>
            <a:r>
              <a:rPr lang="en-US" altLang="zh-CN" sz="2800" i="1"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in </a:t>
            </a:r>
            <a:r>
              <a:rPr lang="en-US" altLang="zh-CN" sz="2800" i="1" kern="100" dirty="0" smtClean="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water and wetting him. </a:t>
            </a:r>
            <a:endParaRPr lang="zh-CN" altLang="zh-CN" sz="2800" i="1"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endParaRPr>
          </a:p>
        </p:txBody>
      </p:sp>
      <p:sp>
        <p:nvSpPr>
          <p:cNvPr id="6" name="文本框 5"/>
          <p:cNvSpPr txBox="1"/>
          <p:nvPr/>
        </p:nvSpPr>
        <p:spPr>
          <a:xfrm>
            <a:off x="24950" y="33250"/>
            <a:ext cx="1823516" cy="523220"/>
          </a:xfrm>
          <a:prstGeom prst="rect">
            <a:avLst/>
          </a:prstGeom>
          <a:solidFill>
            <a:schemeClr val="bg1"/>
          </a:solidFill>
        </p:spPr>
        <p:txBody>
          <a:bodyPr wrap="square" rtlCol="0">
            <a:spAutoFit/>
          </a:bodyPr>
          <a:lstStyle/>
          <a:p>
            <a:r>
              <a:rPr lang="zh-CN" altLang="en-US" sz="2800" dirty="0" smtClean="0">
                <a:solidFill>
                  <a:srgbClr val="C00000"/>
                </a:solidFill>
                <a:latin typeface="方正舒体" panose="02010601030101010101" pitchFamily="2" charset="-122"/>
                <a:ea typeface="方正舒体" panose="02010601030101010101" pitchFamily="2" charset="-122"/>
              </a:rPr>
              <a:t>下水作文：</a:t>
            </a:r>
            <a:endParaRPr lang="zh-CN" altLang="en-US" sz="2800" dirty="0">
              <a:solidFill>
                <a:srgbClr val="0000FF"/>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0" y="710232"/>
            <a:ext cx="12191999" cy="6124754"/>
          </a:xfrm>
          <a:prstGeom prst="rect">
            <a:avLst/>
          </a:prstGeom>
          <a:solidFill>
            <a:schemeClr val="bg1"/>
          </a:solidFill>
        </p:spPr>
        <p:txBody>
          <a:bodyPr wrap="square">
            <a:spAutoFit/>
          </a:bodyPr>
          <a:lstStyle/>
          <a:p>
            <a:pPr algn="just"/>
            <a:r>
              <a:rPr lang="en-US" altLang="zh-CN" sz="2800" i="1" kern="100" dirty="0">
                <a:latin typeface="等线" panose="02010600030101010101" pitchFamily="2" charset="-122"/>
                <a:cs typeface="Times New Roman" panose="02020603050405020304" pitchFamily="18" charset="0"/>
              </a:rPr>
              <a:t>Para2. </a:t>
            </a:r>
            <a:r>
              <a:rPr lang="en-US" altLang="zh-CN" sz="2800" b="1" i="1" kern="100" dirty="0">
                <a:solidFill>
                  <a:srgbClr val="C00000"/>
                </a:solidFill>
                <a:latin typeface="等线" panose="02010600030101010101" pitchFamily="2" charset="-122"/>
                <a:cs typeface="Times New Roman" panose="02020603050405020304" pitchFamily="18" charset="0"/>
              </a:rPr>
              <a:t>This</a:t>
            </a:r>
            <a:r>
              <a:rPr lang="en-US" altLang="zh-CN" sz="2800" i="1" kern="100" dirty="0">
                <a:latin typeface="等线" panose="02010600030101010101" pitchFamily="2" charset="-122"/>
                <a:cs typeface="Times New Roman" panose="02020603050405020304" pitchFamily="18" charset="0"/>
              </a:rPr>
              <a:t> became </a:t>
            </a:r>
            <a:r>
              <a:rPr lang="en-US" altLang="zh-CN" sz="2800" i="1" kern="100" dirty="0">
                <a:solidFill>
                  <a:srgbClr val="0000FF"/>
                </a:solidFill>
                <a:latin typeface="等线" panose="02010600030101010101" pitchFamily="2" charset="-122"/>
                <a:cs typeface="Times New Roman" panose="02020603050405020304" pitchFamily="18" charset="0"/>
              </a:rPr>
              <a:t>tougher</a:t>
            </a:r>
            <a:r>
              <a:rPr lang="en-US" altLang="zh-CN" sz="2800" i="1" kern="100" dirty="0">
                <a:latin typeface="等线" panose="02010600030101010101" pitchFamily="2" charset="-122"/>
                <a:cs typeface="Times New Roman" panose="02020603050405020304" pitchFamily="18" charset="0"/>
              </a:rPr>
              <a:t> for Dion to cross the broad river</a:t>
            </a:r>
            <a:r>
              <a:rPr lang="en-US" altLang="zh-CN" sz="2800" i="1" kern="100" dirty="0" smtClean="0">
                <a:latin typeface="等线" panose="02010600030101010101" pitchFamily="2" charset="-122"/>
                <a:cs typeface="Times New Roman" panose="02020603050405020304" pitchFamily="18" charset="0"/>
              </a:rPr>
              <a:t>.</a:t>
            </a:r>
            <a:r>
              <a:rPr lang="zh-CN" altLang="en-US" sz="2800" i="1" kern="100" dirty="0" smtClean="0">
                <a:latin typeface="等线" panose="02010600030101010101" pitchFamily="2" charset="-122"/>
                <a:cs typeface="Times New Roman" panose="02020603050405020304" pitchFamily="18" charset="0"/>
              </a:rPr>
              <a:t> </a:t>
            </a:r>
            <a:r>
              <a:rPr lang="en-US" altLang="zh-CN" sz="2800" kern="100" dirty="0" smtClean="0">
                <a:solidFill>
                  <a:srgbClr val="7030A0"/>
                </a:solidFill>
                <a:latin typeface="Comic Sans MS" panose="030F0702030302020204" pitchFamily="66" charset="0"/>
                <a:cs typeface="Times New Roman" panose="02020603050405020304" pitchFamily="18" charset="0"/>
              </a:rPr>
              <a:t>Patting </a:t>
            </a:r>
            <a:r>
              <a:rPr lang="en-US" altLang="zh-CN" sz="2800" kern="100" dirty="0">
                <a:solidFill>
                  <a:srgbClr val="7030A0"/>
                </a:solidFill>
                <a:latin typeface="Comic Sans MS" panose="030F0702030302020204" pitchFamily="66" charset="0"/>
                <a:cs typeface="Times New Roman" panose="02020603050405020304" pitchFamily="18" charset="0"/>
              </a:rPr>
              <a:t>Gobi’s back tenderly</a:t>
            </a:r>
            <a:r>
              <a:rPr lang="en-US" altLang="zh-CN" sz="2800" kern="100" dirty="0" smtClean="0">
                <a:solidFill>
                  <a:srgbClr val="7030A0"/>
                </a:solidFill>
                <a:latin typeface="Comic Sans MS" panose="030F0702030302020204" pitchFamily="66" charset="0"/>
                <a:cs typeface="Times New Roman" panose="02020603050405020304" pitchFamily="18" charset="0"/>
              </a:rPr>
              <a:t>,</a:t>
            </a:r>
            <a:r>
              <a:rPr lang="en-US" altLang="zh-CN" sz="2800" kern="100" dirty="0" smtClean="0">
                <a:latin typeface="Comic Sans MS" panose="030F0702030302020204" pitchFamily="66" charset="0"/>
                <a:cs typeface="Times New Roman" panose="02020603050405020304" pitchFamily="18" charset="0"/>
              </a:rPr>
              <a:t> </a:t>
            </a:r>
            <a:r>
              <a:rPr lang="en-US" altLang="zh-CN" sz="2800" kern="100" dirty="0" smtClean="0">
                <a:solidFill>
                  <a:srgbClr val="C00000"/>
                </a:solidFill>
                <a:latin typeface="Comic Sans MS" panose="030F0702030302020204" pitchFamily="66" charset="0"/>
                <a:cs typeface="Times New Roman" panose="02020603050405020304" pitchFamily="18" charset="0"/>
              </a:rPr>
              <a:t>Dion </a:t>
            </a:r>
            <a:r>
              <a:rPr lang="en-US" altLang="zh-CN" sz="2800" kern="100" dirty="0">
                <a:solidFill>
                  <a:srgbClr val="C00000"/>
                </a:solidFill>
                <a:latin typeface="Comic Sans MS" panose="030F0702030302020204" pitchFamily="66" charset="0"/>
                <a:cs typeface="Times New Roman" panose="02020603050405020304" pitchFamily="18" charset="0"/>
              </a:rPr>
              <a:t>ultimately calmed the poor creature </a:t>
            </a:r>
            <a:r>
              <a:rPr lang="en-US" altLang="zh-CN" sz="2800" kern="100" dirty="0" smtClean="0">
                <a:solidFill>
                  <a:srgbClr val="C00000"/>
                </a:solidFill>
                <a:latin typeface="Comic Sans MS" panose="030F0702030302020204" pitchFamily="66" charset="0"/>
                <a:cs typeface="Times New Roman" panose="02020603050405020304" pitchFamily="18" charset="0"/>
              </a:rPr>
              <a:t>down. </a:t>
            </a:r>
            <a:r>
              <a:rPr lang="en-US" altLang="zh-CN" sz="2800" kern="100" dirty="0" smtClean="0">
                <a:solidFill>
                  <a:srgbClr val="0000FF"/>
                </a:solidFill>
                <a:latin typeface="Comic Sans MS" panose="030F0702030302020204" pitchFamily="66" charset="0"/>
                <a:cs typeface="Times New Roman" panose="02020603050405020304" pitchFamily="18" charset="0"/>
              </a:rPr>
              <a:t>Though </a:t>
            </a:r>
            <a:r>
              <a:rPr lang="en-US" altLang="zh-CN" sz="2800" kern="100" dirty="0">
                <a:solidFill>
                  <a:srgbClr val="0000FF"/>
                </a:solidFill>
                <a:latin typeface="Comic Sans MS" panose="030F0702030302020204" pitchFamily="66" charset="0"/>
                <a:cs typeface="Times New Roman" panose="02020603050405020304" pitchFamily="18" charset="0"/>
              </a:rPr>
              <a:t>the sun was shining brightly over their head, </a:t>
            </a:r>
            <a:r>
              <a:rPr lang="en-US" altLang="zh-CN" sz="2800" kern="100" dirty="0">
                <a:solidFill>
                  <a:srgbClr val="C00000"/>
                </a:solidFill>
                <a:latin typeface="Comic Sans MS" panose="030F0702030302020204" pitchFamily="66" charset="0"/>
                <a:cs typeface="Times New Roman" panose="02020603050405020304" pitchFamily="18" charset="0"/>
              </a:rPr>
              <a:t>the biting cold water almost numbed Dion </a:t>
            </a:r>
            <a:r>
              <a:rPr lang="en-US" altLang="zh-CN" sz="2800" kern="100" dirty="0" smtClean="0">
                <a:solidFill>
                  <a:srgbClr val="C00000"/>
                </a:solidFill>
                <a:latin typeface="Comic Sans MS" panose="030F0702030302020204" pitchFamily="66" charset="0"/>
                <a:cs typeface="Times New Roman" panose="02020603050405020304" pitchFamily="18" charset="0"/>
              </a:rPr>
              <a:t>.</a:t>
            </a:r>
            <a:r>
              <a:rPr lang="en-US" altLang="zh-CN" sz="2800" kern="100" dirty="0" smtClean="0">
                <a:solidFill>
                  <a:srgbClr val="0000FF"/>
                </a:solidFill>
                <a:latin typeface="Comic Sans MS" panose="030F0702030302020204" pitchFamily="66" charset="0"/>
                <a:cs typeface="Times New Roman" panose="02020603050405020304" pitchFamily="18" charset="0"/>
              </a:rPr>
              <a:t>What </a:t>
            </a:r>
            <a:r>
              <a:rPr lang="en-US" altLang="zh-CN" sz="2800" kern="100" dirty="0">
                <a:solidFill>
                  <a:srgbClr val="0000FF"/>
                </a:solidFill>
                <a:latin typeface="Comic Sans MS" panose="030F0702030302020204" pitchFamily="66" charset="0"/>
                <a:cs typeface="Times New Roman" panose="02020603050405020304" pitchFamily="18" charset="0"/>
              </a:rPr>
              <a:t>made matters worse was that </a:t>
            </a:r>
            <a:r>
              <a:rPr lang="en-US" altLang="zh-CN" sz="2800" kern="100" dirty="0">
                <a:solidFill>
                  <a:srgbClr val="C00000"/>
                </a:solidFill>
                <a:latin typeface="Comic Sans MS" panose="030F0702030302020204" pitchFamily="66" charset="0"/>
                <a:cs typeface="Times New Roman" panose="02020603050405020304" pitchFamily="18" charset="0"/>
              </a:rPr>
              <a:t>a </a:t>
            </a:r>
            <a:r>
              <a:rPr lang="en-US" altLang="zh-CN" sz="2800" kern="100" dirty="0" smtClean="0">
                <a:solidFill>
                  <a:srgbClr val="C00000"/>
                </a:solidFill>
                <a:latin typeface="Comic Sans MS" panose="030F0702030302020204" pitchFamily="66" charset="0"/>
                <a:cs typeface="Times New Roman" panose="02020603050405020304" pitchFamily="18" charset="0"/>
              </a:rPr>
              <a:t>sharp stone </a:t>
            </a:r>
            <a:r>
              <a:rPr lang="en-US" altLang="zh-CN" sz="2800" kern="100" dirty="0">
                <a:solidFill>
                  <a:srgbClr val="C00000"/>
                </a:solidFill>
                <a:latin typeface="Comic Sans MS" panose="030F0702030302020204" pitchFamily="66" charset="0"/>
                <a:cs typeface="Times New Roman" panose="02020603050405020304" pitchFamily="18" charset="0"/>
              </a:rPr>
              <a:t>in the river bed hurt his left feet , </a:t>
            </a:r>
            <a:r>
              <a:rPr lang="en-US" altLang="zh-CN" sz="2800" i="1" kern="100" dirty="0">
                <a:solidFill>
                  <a:srgbClr val="0000FF"/>
                </a:solidFill>
                <a:latin typeface="Comic Sans MS" panose="030F0702030302020204" pitchFamily="66" charset="0"/>
                <a:cs typeface="Times New Roman" panose="02020603050405020304" pitchFamily="18" charset="0"/>
              </a:rPr>
              <a:t>which was literally a </a:t>
            </a:r>
            <a:r>
              <a:rPr lang="en-US" altLang="zh-CN" sz="2800" i="1" kern="100" dirty="0" smtClean="0">
                <a:solidFill>
                  <a:srgbClr val="0000FF"/>
                </a:solidFill>
                <a:latin typeface="Comic Sans MS" panose="030F0702030302020204" pitchFamily="66" charset="0"/>
                <a:cs typeface="Times New Roman" panose="02020603050405020304" pitchFamily="18" charset="0"/>
              </a:rPr>
              <a:t>disaster!</a:t>
            </a:r>
            <a:r>
              <a:rPr lang="zh-CN" altLang="en-US" sz="2800" i="1" kern="100" dirty="0">
                <a:solidFill>
                  <a:srgbClr val="0000FF"/>
                </a:solidFill>
                <a:latin typeface="Comic Sans MS" panose="030F0702030302020204" pitchFamily="66" charset="0"/>
                <a:cs typeface="Times New Roman" panose="02020603050405020304" pitchFamily="18" charset="0"/>
              </a:rPr>
              <a:t> </a:t>
            </a:r>
            <a:r>
              <a:rPr lang="en-US" altLang="zh-CN" sz="2800" kern="100" dirty="0" smtClean="0">
                <a:solidFill>
                  <a:srgbClr val="7030A0"/>
                </a:solidFill>
                <a:latin typeface="Comic Sans MS" panose="030F0702030302020204" pitchFamily="66" charset="0"/>
                <a:cs typeface="Times New Roman" panose="02020603050405020304" pitchFamily="18" charset="0"/>
              </a:rPr>
              <a:t>Anyhow, </a:t>
            </a:r>
            <a:r>
              <a:rPr lang="en-US" altLang="zh-CN" sz="2800" kern="100" dirty="0" smtClean="0">
                <a:solidFill>
                  <a:srgbClr val="C00000"/>
                </a:solidFill>
                <a:latin typeface="Comic Sans MS" panose="030F0702030302020204" pitchFamily="66" charset="0"/>
                <a:cs typeface="Times New Roman" panose="02020603050405020304" pitchFamily="18" charset="0"/>
              </a:rPr>
              <a:t>Dion </a:t>
            </a:r>
            <a:r>
              <a:rPr lang="en-US" altLang="zh-CN" sz="2800" kern="100" dirty="0">
                <a:solidFill>
                  <a:srgbClr val="C00000"/>
                </a:solidFill>
                <a:latin typeface="Comic Sans MS" panose="030F0702030302020204" pitchFamily="66" charset="0"/>
                <a:cs typeface="Times New Roman" panose="02020603050405020304" pitchFamily="18" charset="0"/>
              </a:rPr>
              <a:t>managed to get ashore with the she-dog</a:t>
            </a:r>
            <a:r>
              <a:rPr lang="en-US" altLang="zh-CN" sz="2800" kern="100" dirty="0" smtClean="0">
                <a:solidFill>
                  <a:srgbClr val="C00000"/>
                </a:solidFill>
                <a:latin typeface="Comic Sans MS" panose="030F0702030302020204" pitchFamily="66" charset="0"/>
                <a:cs typeface="Times New Roman" panose="02020603050405020304" pitchFamily="18" charset="0"/>
              </a:rPr>
              <a:t>. </a:t>
            </a:r>
            <a:r>
              <a:rPr lang="en-US" altLang="zh-CN" sz="2800" kern="100" dirty="0" smtClean="0">
                <a:latin typeface="Comic Sans MS" panose="030F0702030302020204" pitchFamily="66" charset="0"/>
                <a:cs typeface="Times New Roman" panose="02020603050405020304" pitchFamily="18" charset="0"/>
              </a:rPr>
              <a:t>Crossing </a:t>
            </a:r>
            <a:r>
              <a:rPr lang="en-US" altLang="zh-CN" sz="2800" kern="100" dirty="0">
                <a:latin typeface="Comic Sans MS" panose="030F0702030302020204" pitchFamily="66" charset="0"/>
                <a:cs typeface="Times New Roman" panose="02020603050405020304" pitchFamily="18" charset="0"/>
              </a:rPr>
              <a:t>the river </a:t>
            </a:r>
            <a:r>
              <a:rPr lang="en-US" altLang="zh-CN" sz="2800" kern="100" dirty="0">
                <a:solidFill>
                  <a:srgbClr val="C00000"/>
                </a:solidFill>
                <a:latin typeface="Comic Sans MS" panose="030F0702030302020204" pitchFamily="66" charset="0"/>
                <a:cs typeface="Times New Roman" panose="02020603050405020304" pitchFamily="18" charset="0"/>
              </a:rPr>
              <a:t>slowed Dion down, </a:t>
            </a:r>
            <a:r>
              <a:rPr lang="en-US" altLang="zh-CN" sz="2800" b="1" kern="100" dirty="0">
                <a:solidFill>
                  <a:srgbClr val="0000FF"/>
                </a:solidFill>
                <a:latin typeface="Comic Sans MS" panose="030F0702030302020204" pitchFamily="66" charset="0"/>
                <a:cs typeface="Times New Roman" panose="02020603050405020304" pitchFamily="18" charset="0"/>
              </a:rPr>
              <a:t>but</a:t>
            </a:r>
            <a:r>
              <a:rPr lang="en-US" altLang="zh-CN" sz="2800" kern="100" dirty="0">
                <a:solidFill>
                  <a:srgbClr val="C00000"/>
                </a:solidFill>
                <a:latin typeface="Comic Sans MS" panose="030F0702030302020204" pitchFamily="66" charset="0"/>
                <a:cs typeface="Times New Roman" panose="02020603050405020304" pitchFamily="18" charset="0"/>
              </a:rPr>
              <a:t> </a:t>
            </a:r>
            <a:r>
              <a:rPr lang="en-US" altLang="zh-CN" sz="2800" b="1" kern="100" dirty="0">
                <a:solidFill>
                  <a:srgbClr val="C00000"/>
                </a:solidFill>
                <a:latin typeface="Comic Sans MS" panose="030F0702030302020204" pitchFamily="66" charset="0"/>
                <a:cs typeface="Times New Roman" panose="02020603050405020304" pitchFamily="18" charset="0"/>
              </a:rPr>
              <a:t>never did he regret </a:t>
            </a:r>
            <a:r>
              <a:rPr lang="en-US" altLang="zh-CN" sz="2800" kern="100" dirty="0" smtClean="0">
                <a:solidFill>
                  <a:srgbClr val="C00000"/>
                </a:solidFill>
                <a:latin typeface="Comic Sans MS" panose="030F0702030302020204" pitchFamily="66" charset="0"/>
                <a:cs typeface="Times New Roman" panose="02020603050405020304" pitchFamily="18" charset="0"/>
              </a:rPr>
              <a:t>his decision.  </a:t>
            </a:r>
            <a:r>
              <a:rPr lang="en-US" altLang="zh-CN" sz="2800" kern="100" dirty="0" smtClean="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Wet</a:t>
            </a:r>
            <a:r>
              <a:rPr lang="en-US" altLang="zh-CN" sz="2800"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 cold, exhausted and </a:t>
            </a:r>
            <a:r>
              <a:rPr lang="en-US" altLang="zh-CN" sz="2800" kern="100" dirty="0" smtClean="0">
                <a:solidFill>
                  <a:srgbClr val="0000FF"/>
                </a:solidFill>
                <a:latin typeface="Comic Sans MS" panose="030F0702030302020204" pitchFamily="66" charset="0"/>
                <a:cs typeface="Times New Roman" panose="02020603050405020304" pitchFamily="18" charset="0"/>
              </a:rPr>
              <a:t>starving as Dion </a:t>
            </a:r>
            <a:r>
              <a:rPr lang="en-US" altLang="zh-CN" sz="2800" kern="100" dirty="0">
                <a:solidFill>
                  <a:srgbClr val="0000FF"/>
                </a:solidFill>
                <a:latin typeface="Comic Sans MS" panose="030F0702030302020204" pitchFamily="66" charset="0"/>
                <a:cs typeface="Times New Roman" panose="02020603050405020304" pitchFamily="18" charset="0"/>
              </a:rPr>
              <a:t>was ,</a:t>
            </a:r>
            <a:r>
              <a:rPr lang="en-US" altLang="zh-CN" sz="2800" kern="100" dirty="0">
                <a:latin typeface="Comic Sans MS" panose="030F0702030302020204" pitchFamily="66" charset="0"/>
                <a:cs typeface="Times New Roman" panose="02020603050405020304" pitchFamily="18" charset="0"/>
              </a:rPr>
              <a:t> </a:t>
            </a:r>
            <a:r>
              <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  Dion breathed </a:t>
            </a:r>
            <a:r>
              <a:rPr lang="en-US" altLang="zh-CN" sz="2800" kern="100" dirty="0" smtClean="0">
                <a:solidFill>
                  <a:srgbClr val="C00000"/>
                </a:solidFill>
                <a:latin typeface="Comic Sans MS" panose="030F0702030302020204" pitchFamily="66" charset="0"/>
                <a:ea typeface="等线" panose="02010600030101010101" pitchFamily="2" charset="-122"/>
                <a:cs typeface="Times New Roman" panose="02020603050405020304" pitchFamily="18" charset="0"/>
              </a:rPr>
              <a:t>a sigh of relief, </a:t>
            </a:r>
            <a:r>
              <a:rPr lang="en-US" altLang="zh-CN" sz="2800" kern="100" dirty="0" smtClean="0">
                <a:solidFill>
                  <a:srgbClr val="7030A0"/>
                </a:solidFill>
                <a:latin typeface="Comic Sans MS" panose="030F0702030302020204" pitchFamily="66" charset="0"/>
                <a:ea typeface="等线" panose="02010600030101010101" pitchFamily="2" charset="-122"/>
                <a:cs typeface="Times New Roman" panose="02020603050405020304" pitchFamily="18" charset="0"/>
              </a:rPr>
              <a:t>knowing that he would have </a:t>
            </a:r>
            <a:r>
              <a:rPr lang="en-US" altLang="zh-CN" sz="2800" kern="100" dirty="0" smtClean="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Gobi with him again.</a:t>
            </a:r>
            <a:r>
              <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  </a:t>
            </a:r>
            <a:r>
              <a:rPr lang="en-US" altLang="zh-CN" sz="2800" kern="100" dirty="0" smtClean="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Amazingly, </a:t>
            </a:r>
            <a:r>
              <a:rPr lang="en-US" altLang="zh-CN" sz="2800" kern="100" dirty="0" smtClean="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despite the scorching / beating sun and blinding sandstorms, </a:t>
            </a:r>
            <a:r>
              <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Gobi ultimately/ eventually crossed the finishing line together with Dion.  </a:t>
            </a:r>
            <a:r>
              <a:rPr lang="en-US" altLang="zh-CN" sz="2800" kern="100" dirty="0" smtClean="0">
                <a:solidFill>
                  <a:srgbClr val="C00000"/>
                </a:solidFill>
                <a:latin typeface="Comic Sans MS" panose="030F0702030302020204" pitchFamily="66" charset="0"/>
                <a:ea typeface="等线" panose="02010600030101010101" pitchFamily="2" charset="-122"/>
                <a:cs typeface="Times New Roman" panose="02020603050405020304" pitchFamily="18" charset="0"/>
              </a:rPr>
              <a:t>Never in Gobi’s wildest dream had she imagined </a:t>
            </a:r>
            <a:r>
              <a:rPr lang="en-US" altLang="zh-CN" sz="2800" kern="100" dirty="0" smtClean="0">
                <a:solidFill>
                  <a:srgbClr val="0000FF"/>
                </a:solidFill>
                <a:latin typeface="Comic Sans MS" panose="030F0702030302020204" pitchFamily="66" charset="0"/>
                <a:ea typeface="等线" panose="02010600030101010101" pitchFamily="2" charset="-122"/>
                <a:cs typeface="Times New Roman" panose="02020603050405020304" pitchFamily="18" charset="0"/>
              </a:rPr>
              <a:t>that she was awarded with a specially- designed medal for her unique bravery and remarkable perseverance</a:t>
            </a:r>
            <a:r>
              <a:rPr lang="en-US" altLang="zh-CN" sz="2800" kern="100" dirty="0" smtClean="0">
                <a:solidFill>
                  <a:srgbClr val="C00000"/>
                </a:solidFill>
                <a:latin typeface="Comic Sans MS" panose="030F0702030302020204" pitchFamily="66" charset="0"/>
                <a:ea typeface="等线" panose="02010600030101010101" pitchFamily="2" charset="-122"/>
                <a:cs typeface="Times New Roman" panose="02020603050405020304" pitchFamily="18" charset="0"/>
              </a:rPr>
              <a:t>. </a:t>
            </a:r>
            <a:endParaRPr lang="zh-CN" altLang="zh-CN" sz="2800" kern="100" dirty="0">
              <a:solidFill>
                <a:srgbClr val="FF0000"/>
              </a:solidFill>
              <a:effectLst/>
              <a:latin typeface="Comic Sans MS" panose="030F0702030302020204" pitchFamily="66" charset="0"/>
              <a:ea typeface="等线" panose="02010600030101010101" pitchFamily="2" charset="-122"/>
              <a:cs typeface="Times New Roman" panose="02020603050405020304" pitchFamily="18" charset="0"/>
            </a:endParaRPr>
          </a:p>
        </p:txBody>
      </p:sp>
      <p:sp>
        <p:nvSpPr>
          <p:cNvPr id="5" name="文本框 4"/>
          <p:cNvSpPr txBox="1"/>
          <p:nvPr/>
        </p:nvSpPr>
        <p:spPr>
          <a:xfrm>
            <a:off x="24950" y="33250"/>
            <a:ext cx="1823516" cy="523220"/>
          </a:xfrm>
          <a:prstGeom prst="rect">
            <a:avLst/>
          </a:prstGeom>
          <a:solidFill>
            <a:schemeClr val="bg1"/>
          </a:solidFill>
        </p:spPr>
        <p:txBody>
          <a:bodyPr wrap="square" rtlCol="0">
            <a:spAutoFit/>
          </a:bodyPr>
          <a:lstStyle/>
          <a:p>
            <a:r>
              <a:rPr lang="zh-CN" altLang="en-US" sz="2800" dirty="0" smtClean="0">
                <a:solidFill>
                  <a:srgbClr val="C00000"/>
                </a:solidFill>
                <a:latin typeface="方正舒体" panose="02010601030101010101" pitchFamily="2" charset="-122"/>
                <a:ea typeface="方正舒体" panose="02010601030101010101" pitchFamily="2" charset="-122"/>
              </a:rPr>
              <a:t>二段版本</a:t>
            </a:r>
            <a:r>
              <a:rPr lang="en-US" altLang="zh-CN" sz="2800" dirty="0" smtClean="0">
                <a:solidFill>
                  <a:srgbClr val="C00000"/>
                </a:solidFill>
                <a:latin typeface="方正舒体" panose="02010601030101010101" pitchFamily="2" charset="-122"/>
                <a:ea typeface="方正舒体" panose="02010601030101010101" pitchFamily="2" charset="-122"/>
              </a:rPr>
              <a:t>1</a:t>
            </a:r>
            <a:r>
              <a:rPr lang="zh-CN" altLang="en-US" sz="2800" dirty="0" smtClean="0">
                <a:solidFill>
                  <a:srgbClr val="C00000"/>
                </a:solidFill>
                <a:latin typeface="方正舒体" panose="02010601030101010101" pitchFamily="2" charset="-122"/>
                <a:ea typeface="方正舒体" panose="02010601030101010101" pitchFamily="2" charset="-122"/>
              </a:rPr>
              <a:t>：</a:t>
            </a:r>
            <a:endParaRPr lang="zh-CN" altLang="en-US" sz="2800" dirty="0">
              <a:solidFill>
                <a:srgbClr val="0000FF"/>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0"/>
            <a:ext cx="12192000" cy="6858000"/>
          </a:xfrm>
          <a:prstGeom prst="rect">
            <a:avLst/>
          </a:prstGeom>
        </p:spPr>
      </p:pic>
      <p:sp>
        <p:nvSpPr>
          <p:cNvPr id="5" name="文本框 4"/>
          <p:cNvSpPr txBox="1"/>
          <p:nvPr/>
        </p:nvSpPr>
        <p:spPr>
          <a:xfrm>
            <a:off x="0" y="1172342"/>
            <a:ext cx="12191999" cy="5693866"/>
          </a:xfrm>
          <a:prstGeom prst="rect">
            <a:avLst/>
          </a:prstGeom>
          <a:solidFill>
            <a:schemeClr val="bg1"/>
          </a:solidFill>
        </p:spPr>
        <p:txBody>
          <a:bodyPr wrap="square">
            <a:spAutoFit/>
          </a:bodyPr>
          <a:lstStyle/>
          <a:p>
            <a:pPr algn="just"/>
            <a:r>
              <a:rPr lang="en-US" altLang="zh-CN" sz="2800" i="1" kern="100" dirty="0">
                <a:latin typeface="等线" panose="02010600030101010101" pitchFamily="2" charset="-122"/>
                <a:cs typeface="Times New Roman" panose="02020603050405020304" pitchFamily="18" charset="0"/>
              </a:rPr>
              <a:t>Para2. </a:t>
            </a:r>
            <a:r>
              <a:rPr lang="en-US" altLang="zh-CN" sz="2800" b="1" i="1" kern="100" dirty="0">
                <a:solidFill>
                  <a:srgbClr val="C00000"/>
                </a:solidFill>
                <a:latin typeface="等线" panose="02010600030101010101" pitchFamily="2" charset="-122"/>
                <a:cs typeface="Times New Roman" panose="02020603050405020304" pitchFamily="18" charset="0"/>
              </a:rPr>
              <a:t>This</a:t>
            </a:r>
            <a:r>
              <a:rPr lang="en-US" altLang="zh-CN" sz="2800" i="1" kern="100" dirty="0">
                <a:latin typeface="等线" panose="02010600030101010101" pitchFamily="2" charset="-122"/>
                <a:cs typeface="Times New Roman" panose="02020603050405020304" pitchFamily="18" charset="0"/>
              </a:rPr>
              <a:t> became </a:t>
            </a:r>
            <a:r>
              <a:rPr lang="en-US" altLang="zh-CN" sz="2800" i="1" kern="100" dirty="0">
                <a:solidFill>
                  <a:srgbClr val="0000FF"/>
                </a:solidFill>
                <a:latin typeface="等线" panose="02010600030101010101" pitchFamily="2" charset="-122"/>
                <a:cs typeface="Times New Roman" panose="02020603050405020304" pitchFamily="18" charset="0"/>
              </a:rPr>
              <a:t>tougher</a:t>
            </a:r>
            <a:r>
              <a:rPr lang="en-US" altLang="zh-CN" sz="2800" i="1" kern="100" dirty="0">
                <a:latin typeface="等线" panose="02010600030101010101" pitchFamily="2" charset="-122"/>
                <a:cs typeface="Times New Roman" panose="02020603050405020304" pitchFamily="18" charset="0"/>
              </a:rPr>
              <a:t> for Dion to cross the broad river</a:t>
            </a:r>
            <a:r>
              <a:rPr lang="en-US" altLang="zh-CN" sz="2800" i="1" kern="100" dirty="0" smtClean="0">
                <a:latin typeface="等线" panose="02010600030101010101" pitchFamily="2" charset="-122"/>
                <a:cs typeface="Times New Roman" panose="02020603050405020304" pitchFamily="18" charset="0"/>
              </a:rPr>
              <a:t>. </a:t>
            </a:r>
            <a:r>
              <a:rPr lang="en-US" altLang="zh-CN" sz="2800" kern="100" dirty="0">
                <a:solidFill>
                  <a:srgbClr val="7030A0"/>
                </a:solidFill>
                <a:latin typeface="Comic Sans MS" panose="030F0702030302020204" pitchFamily="66" charset="0"/>
                <a:cs typeface="Times New Roman" panose="02020603050405020304" pitchFamily="18" charset="0"/>
              </a:rPr>
              <a:t>Looking into Gobi’s </a:t>
            </a:r>
            <a:r>
              <a:rPr lang="en-US" altLang="zh-CN" sz="2800" kern="100" dirty="0" smtClean="0">
                <a:solidFill>
                  <a:srgbClr val="7030A0"/>
                </a:solidFill>
                <a:latin typeface="Comic Sans MS" panose="030F0702030302020204" pitchFamily="66" charset="0"/>
                <a:cs typeface="Times New Roman" panose="02020603050405020304" pitchFamily="18" charset="0"/>
              </a:rPr>
              <a:t>alarmed/ panicked </a:t>
            </a:r>
            <a:r>
              <a:rPr lang="en-US" altLang="zh-CN" sz="2800" kern="100" dirty="0">
                <a:solidFill>
                  <a:srgbClr val="7030A0"/>
                </a:solidFill>
                <a:latin typeface="Comic Sans MS" panose="030F0702030302020204" pitchFamily="66" charset="0"/>
                <a:cs typeface="Times New Roman" panose="02020603050405020304" pitchFamily="18" charset="0"/>
              </a:rPr>
              <a:t>eyes,</a:t>
            </a:r>
            <a:r>
              <a:rPr lang="en-US" altLang="zh-CN" sz="2800" kern="100" dirty="0">
                <a:latin typeface="Comic Sans MS" panose="030F0702030302020204" pitchFamily="66" charset="0"/>
                <a:cs typeface="Times New Roman" panose="02020603050405020304" pitchFamily="18" charset="0"/>
              </a:rPr>
              <a:t> </a:t>
            </a:r>
            <a:r>
              <a:rPr lang="en-US" altLang="zh-CN" sz="2800" kern="100" dirty="0">
                <a:solidFill>
                  <a:srgbClr val="C00000"/>
                </a:solidFill>
                <a:latin typeface="Comic Sans MS" panose="030F0702030302020204" pitchFamily="66" charset="0"/>
                <a:cs typeface="Times New Roman" panose="02020603050405020304" pitchFamily="18" charset="0"/>
              </a:rPr>
              <a:t>Dion consoled her gently, “ Trust me!” </a:t>
            </a:r>
            <a:r>
              <a:rPr lang="en-US" altLang="zh-CN" sz="2800" kern="100" dirty="0" smtClean="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All </a:t>
            </a:r>
            <a:r>
              <a:rPr lang="en-US" altLang="zh-CN" sz="2800"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of a sudden,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Gobi calmed down and stayed still </a:t>
            </a:r>
            <a:r>
              <a:rPr lang="en-US" altLang="zh-CN" sz="2800" kern="100" dirty="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as if Dion’s words cast a spell on her. </a:t>
            </a:r>
            <a:r>
              <a:rPr lang="en-US" altLang="zh-CN" sz="2800"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Thankfully, due to Gobi’s perfect cooperation,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walking in the water with Gobi in his arms became less challenging. </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He was wet, cold, exhausted and starving,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but all his efforts paid off. </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The reunion with Gobi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filled Dion’s heart with </a:t>
            </a:r>
            <a:r>
              <a:rPr lang="en-US" altLang="zh-CN" sz="2800" kern="100" dirty="0" smtClean="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delight.</a:t>
            </a:r>
            <a:r>
              <a:rPr lang="en-US" altLang="zh-CN" sz="2800" kern="100" dirty="0" smtClean="0">
                <a:effectLst/>
                <a:latin typeface="Comic Sans MS" panose="030F0702030302020204" pitchFamily="66" charset="0"/>
                <a:ea typeface="等线" panose="02010600030101010101" pitchFamily="2" charset="-122"/>
                <a:cs typeface="Times New Roman" panose="02020603050405020304" pitchFamily="18" charset="0"/>
              </a:rPr>
              <a:t> </a:t>
            </a:r>
            <a:r>
              <a:rPr lang="en-US" altLang="zh-CN" sz="2800" kern="100" dirty="0">
                <a:solidFill>
                  <a:srgbClr val="7030A0"/>
                </a:solidFill>
                <a:effectLst/>
                <a:latin typeface="Comic Sans MS" panose="030F0702030302020204" pitchFamily="66" charset="0"/>
                <a:ea typeface="等线" panose="02010600030101010101" pitchFamily="2" charset="-122"/>
                <a:cs typeface="Times New Roman" panose="02020603050405020304" pitchFamily="18" charset="0"/>
              </a:rPr>
              <a:t>Looking back on the past three days, </a:t>
            </a:r>
            <a:r>
              <a:rPr lang="en-US" altLang="zh-CN" sz="2800" kern="100" dirty="0">
                <a:solidFill>
                  <a:srgbClr val="C00000"/>
                </a:solidFill>
                <a:effectLst/>
                <a:latin typeface="Comic Sans MS" panose="030F0702030302020204" pitchFamily="66" charset="0"/>
                <a:ea typeface="等线" panose="02010600030101010101" pitchFamily="2" charset="-122"/>
                <a:cs typeface="Times New Roman" panose="02020603050405020304" pitchFamily="18" charset="0"/>
              </a:rPr>
              <a:t>he came to realize it was Gobi’s company that lighted up his boring and demanding race. </a:t>
            </a:r>
            <a:r>
              <a:rPr lang="en-US" altLang="zh-CN" sz="2800" kern="100" dirty="0">
                <a:solidFill>
                  <a:srgbClr val="0000FF"/>
                </a:solidFill>
                <a:effectLst/>
                <a:latin typeface="Comic Sans MS" panose="030F0702030302020204" pitchFamily="66" charset="0"/>
                <a:ea typeface="等线" panose="02010600030101010101" pitchFamily="2" charset="-122"/>
                <a:cs typeface="Times New Roman" panose="02020603050405020304" pitchFamily="18" charset="0"/>
              </a:rPr>
              <a:t>When he camped alone under the starry sky, Gobi would snuggle around him. When he dragged his two heavy legs in the gobi desert, Gobi followed behind as if pushing him to move on and on.</a:t>
            </a:r>
            <a:r>
              <a:rPr lang="en-US" altLang="zh-CN" sz="2800" kern="100" dirty="0">
                <a:effectLst/>
                <a:latin typeface="Comic Sans MS" panose="030F0702030302020204" pitchFamily="66" charset="0"/>
                <a:ea typeface="等线" panose="02010600030101010101" pitchFamily="2" charset="-122"/>
                <a:cs typeface="Times New Roman" panose="02020603050405020304" pitchFamily="18" charset="0"/>
              </a:rPr>
              <a:t> Along with his loyal/ devoted pal/ fellow/partner, </a:t>
            </a:r>
            <a:r>
              <a:rPr lang="en-US" altLang="zh-CN" sz="2800" kern="100" dirty="0">
                <a:solidFill>
                  <a:srgbClr val="FF0000"/>
                </a:solidFill>
                <a:effectLst/>
                <a:latin typeface="Comic Sans MS" panose="030F0702030302020204" pitchFamily="66" charset="0"/>
                <a:ea typeface="等线" panose="02010600030101010101" pitchFamily="2" charset="-122"/>
                <a:cs typeface="Times New Roman" panose="02020603050405020304" pitchFamily="18" charset="0"/>
              </a:rPr>
              <a:t>Dion </a:t>
            </a:r>
            <a:r>
              <a:rPr lang="en-US" altLang="zh-CN" sz="2800" kern="100" dirty="0" smtClean="0">
                <a:solidFill>
                  <a:srgbClr val="FF0000"/>
                </a:solidFill>
                <a:effectLst/>
                <a:latin typeface="Comic Sans MS" panose="030F0702030302020204" pitchFamily="66" charset="0"/>
                <a:ea typeface="等线" panose="02010600030101010101" pitchFamily="2" charset="-122"/>
                <a:cs typeface="Times New Roman" panose="02020603050405020304" pitchFamily="18" charset="0"/>
              </a:rPr>
              <a:t> was convinced </a:t>
            </a:r>
            <a:r>
              <a:rPr lang="en-US" altLang="zh-CN" sz="2800" kern="100" dirty="0" smtClean="0">
                <a:solidFill>
                  <a:srgbClr val="FF0000"/>
                </a:solidFill>
                <a:latin typeface="Comic Sans MS" panose="030F0702030302020204" pitchFamily="66" charset="0"/>
                <a:ea typeface="等线" panose="02010600030101010101" pitchFamily="2" charset="-122"/>
                <a:cs typeface="Times New Roman" panose="02020603050405020304" pitchFamily="18" charset="0"/>
              </a:rPr>
              <a:t>that he </a:t>
            </a:r>
            <a:r>
              <a:rPr lang="en-US" altLang="zh-CN" sz="2800" kern="100" dirty="0" smtClean="0">
                <a:solidFill>
                  <a:srgbClr val="FF0000"/>
                </a:solidFill>
                <a:effectLst/>
                <a:latin typeface="Comic Sans MS" panose="030F0702030302020204" pitchFamily="66" charset="0"/>
                <a:ea typeface="等线" panose="02010600030101010101" pitchFamily="2" charset="-122"/>
                <a:cs typeface="Times New Roman" panose="02020603050405020304" pitchFamily="18" charset="0"/>
              </a:rPr>
              <a:t>would </a:t>
            </a:r>
            <a:r>
              <a:rPr lang="en-US" altLang="zh-CN" sz="2800" kern="100" dirty="0">
                <a:solidFill>
                  <a:srgbClr val="FF0000"/>
                </a:solidFill>
                <a:effectLst/>
                <a:latin typeface="Comic Sans MS" panose="030F0702030302020204" pitchFamily="66" charset="0"/>
                <a:ea typeface="等线" panose="02010600030101010101" pitchFamily="2" charset="-122"/>
                <a:cs typeface="Times New Roman" panose="02020603050405020304" pitchFamily="18" charset="0"/>
              </a:rPr>
              <a:t>conquer the rest race in the following days.</a:t>
            </a:r>
            <a:endParaRPr lang="zh-CN" altLang="zh-CN" sz="2800" kern="100" dirty="0">
              <a:solidFill>
                <a:srgbClr val="FF0000"/>
              </a:solidFill>
              <a:effectLst/>
              <a:latin typeface="Comic Sans MS" panose="030F0702030302020204" pitchFamily="66" charset="0"/>
              <a:ea typeface="等线" panose="02010600030101010101" pitchFamily="2" charset="-122"/>
              <a:cs typeface="Times New Roman" panose="02020603050405020304" pitchFamily="18" charset="0"/>
            </a:endParaRPr>
          </a:p>
        </p:txBody>
      </p:sp>
      <p:sp>
        <p:nvSpPr>
          <p:cNvPr id="6" name="文本框 5"/>
          <p:cNvSpPr txBox="1"/>
          <p:nvPr/>
        </p:nvSpPr>
        <p:spPr>
          <a:xfrm>
            <a:off x="24949" y="33250"/>
            <a:ext cx="2000495" cy="523220"/>
          </a:xfrm>
          <a:prstGeom prst="rect">
            <a:avLst/>
          </a:prstGeom>
          <a:solidFill>
            <a:schemeClr val="bg1"/>
          </a:solidFill>
        </p:spPr>
        <p:txBody>
          <a:bodyPr wrap="square" rtlCol="0">
            <a:spAutoFit/>
          </a:bodyPr>
          <a:lstStyle/>
          <a:p>
            <a:r>
              <a:rPr lang="zh-CN" altLang="en-US" sz="2800" dirty="0" smtClean="0">
                <a:solidFill>
                  <a:srgbClr val="C00000"/>
                </a:solidFill>
                <a:latin typeface="方正舒体" panose="02010601030101010101" pitchFamily="2" charset="-122"/>
                <a:ea typeface="方正舒体" panose="02010601030101010101" pitchFamily="2" charset="-122"/>
              </a:rPr>
              <a:t>二段版本</a:t>
            </a:r>
            <a:r>
              <a:rPr lang="en-US" altLang="zh-CN" sz="2800" dirty="0" smtClean="0">
                <a:solidFill>
                  <a:srgbClr val="C00000"/>
                </a:solidFill>
                <a:latin typeface="方正舒体" panose="02010601030101010101" pitchFamily="2" charset="-122"/>
                <a:ea typeface="方正舒体" panose="02010601030101010101" pitchFamily="2" charset="-122"/>
              </a:rPr>
              <a:t>2</a:t>
            </a:r>
            <a:r>
              <a:rPr lang="zh-CN" altLang="en-US" sz="2800" dirty="0" smtClean="0">
                <a:solidFill>
                  <a:srgbClr val="C00000"/>
                </a:solidFill>
                <a:latin typeface="方正舒体" panose="02010601030101010101" pitchFamily="2" charset="-122"/>
                <a:ea typeface="方正舒体" panose="02010601030101010101" pitchFamily="2" charset="-122"/>
              </a:rPr>
              <a:t>：</a:t>
            </a:r>
            <a:endParaRPr lang="zh-CN" altLang="en-US" sz="2800" dirty="0">
              <a:solidFill>
                <a:srgbClr val="0000FF"/>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0"/>
            <a:ext cx="12111644" cy="6858000"/>
          </a:xfrm>
          <a:prstGeom prst="rect">
            <a:avLst/>
          </a:prstGeom>
        </p:spPr>
      </p:pic>
      <p:sp>
        <p:nvSpPr>
          <p:cNvPr id="3" name="矩形 2"/>
          <p:cNvSpPr/>
          <p:nvPr/>
        </p:nvSpPr>
        <p:spPr>
          <a:xfrm>
            <a:off x="2664542" y="2172929"/>
            <a:ext cx="9328133" cy="1569660"/>
          </a:xfrm>
          <a:prstGeom prst="rect">
            <a:avLst/>
          </a:prstGeom>
          <a:noFill/>
        </p:spPr>
        <p:txBody>
          <a:bodyPr wrap="square" lIns="91440" tIns="45720" rIns="91440" bIns="45720">
            <a:spAutoFit/>
          </a:bodyPr>
          <a:lstStyle/>
          <a:p>
            <a:pPr algn="ctr"/>
            <a:r>
              <a:rPr lang="zh-CN" altLang="en-US" sz="9600" b="1" dirty="0" smtClean="0">
                <a:ln w="12700" cmpd="sng">
                  <a:solidFill>
                    <a:schemeClr val="accent4"/>
                  </a:solidFill>
                  <a:prstDash val="solid"/>
                </a:ln>
                <a:solidFill>
                  <a:schemeClr val="accent2">
                    <a:lumMod val="75000"/>
                  </a:schemeClr>
                </a:solidFill>
                <a:latin typeface="方正舒体" panose="02010601030101010101" pitchFamily="2" charset="-122"/>
                <a:ea typeface="方正舒体" panose="02010601030101010101" pitchFamily="2" charset="-122"/>
              </a:rPr>
              <a:t>人狗奇缘</a:t>
            </a:r>
            <a:endParaRPr lang="zh-CN" altLang="en-US" sz="9600" b="1" cap="none" spc="0" dirty="0">
              <a:ln w="12700" cmpd="sng">
                <a:solidFill>
                  <a:schemeClr val="accent4"/>
                </a:solidFill>
                <a:prstDash val="solid"/>
              </a:ln>
              <a:solidFill>
                <a:schemeClr val="accent2">
                  <a:lumMod val="75000"/>
                </a:schemeClr>
              </a:solidFill>
              <a:effectLst/>
              <a:latin typeface="方正舒体" panose="02010601030101010101" pitchFamily="2" charset="-122"/>
              <a:ea typeface="方正舒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0" y="0"/>
            <a:ext cx="70716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内容占位符 3"/>
          <p:cNvPicPr>
            <a:picLocks noChangeAspect="1"/>
          </p:cNvPicPr>
          <p:nvPr/>
        </p:nvPicPr>
        <p:blipFill>
          <a:blip r:embed="rId2"/>
          <a:stretch>
            <a:fillRect/>
          </a:stretch>
        </p:blipFill>
        <p:spPr>
          <a:xfrm>
            <a:off x="7071698" y="3539614"/>
            <a:ext cx="5120301" cy="3318386"/>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0" y="2427840"/>
            <a:ext cx="6078805" cy="4430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252" y="-1"/>
            <a:ext cx="5348747" cy="3539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0395" y="3539614"/>
            <a:ext cx="5274460" cy="33183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6" descr="logo横版 png"/>
          <p:cNvPicPr>
            <a:picLocks noChangeAspect="1"/>
          </p:cNvPicPr>
          <p:nvPr/>
        </p:nvPicPr>
        <p:blipFill>
          <a:blip r:embed="rId6"/>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08156" y="272863"/>
            <a:ext cx="5447070" cy="50558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926" y="1828340"/>
            <a:ext cx="6460274" cy="4800537"/>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294729" y="4630372"/>
            <a:ext cx="3913477" cy="24777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smtClean="0">
                <a:solidFill>
                  <a:schemeClr val="accent2">
                    <a:lumMod val="50000"/>
                  </a:schemeClr>
                </a:solidFill>
              </a:rPr>
              <a:t>A book </a:t>
            </a:r>
            <a:r>
              <a:rPr lang="en-US" altLang="zh-CN" sz="2800" b="1" i="1" dirty="0" smtClean="0">
                <a:solidFill>
                  <a:schemeClr val="accent2">
                    <a:lumMod val="50000"/>
                  </a:schemeClr>
                </a:solidFill>
              </a:rPr>
              <a:t>titled </a:t>
            </a:r>
            <a:r>
              <a:rPr lang="en-US" altLang="zh-CN" sz="2800" b="1" i="1" dirty="0" smtClean="0">
                <a:solidFill>
                  <a:srgbClr val="FF0000"/>
                </a:solidFill>
              </a:rPr>
              <a:t>GOBI &amp; MOI  </a:t>
            </a:r>
            <a:r>
              <a:rPr lang="en-US" altLang="zh-CN" sz="2800" b="1" i="1" dirty="0" smtClean="0">
                <a:solidFill>
                  <a:schemeClr val="accent2">
                    <a:lumMod val="50000"/>
                  </a:schemeClr>
                </a:solidFill>
              </a:rPr>
              <a:t>was published </a:t>
            </a:r>
            <a:endParaRPr lang="en-US" altLang="zh-CN" sz="2800" b="1" i="1" dirty="0">
              <a:solidFill>
                <a:schemeClr val="accent2">
                  <a:lumMod val="50000"/>
                </a:schemeClr>
              </a:solidFill>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b="65230"/>
          <a:stretch>
            <a:fillRect/>
          </a:stretch>
        </p:blipFill>
        <p:spPr>
          <a:xfrm>
            <a:off x="0" y="272863"/>
            <a:ext cx="6578600" cy="14969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a:stretch>
            <a:fillRect/>
          </a:stretch>
        </p:blipFill>
        <p:spPr>
          <a:xfrm>
            <a:off x="79017" y="75482"/>
            <a:ext cx="6036648" cy="4870143"/>
          </a:xfrm>
          <a:prstGeom prst="rect">
            <a:avLst/>
          </a:prstGeom>
        </p:spPr>
      </p:pic>
      <p:sp>
        <p:nvSpPr>
          <p:cNvPr id="3" name="文本框 2"/>
          <p:cNvSpPr txBox="1"/>
          <p:nvPr/>
        </p:nvSpPr>
        <p:spPr>
          <a:xfrm>
            <a:off x="176982" y="5112774"/>
            <a:ext cx="5191431" cy="1200329"/>
          </a:xfrm>
          <a:prstGeom prst="rect">
            <a:avLst/>
          </a:prstGeom>
          <a:noFill/>
        </p:spPr>
        <p:txBody>
          <a:bodyPr wrap="square" rtlCol="0">
            <a:spAutoFit/>
          </a:bodyPr>
          <a:lstStyle/>
          <a:p>
            <a:r>
              <a:rPr lang="en-US" altLang="zh-CN" sz="2400" b="1" dirty="0" smtClean="0">
                <a:solidFill>
                  <a:schemeClr val="accent6">
                    <a:lumMod val="50000"/>
                  </a:schemeClr>
                </a:solidFill>
              </a:rPr>
              <a:t>The unconditional love and loyalty a dog offers is a reminder of the true value of companionship.</a:t>
            </a:r>
            <a:endParaRPr lang="zh-CN" altLang="en-US" sz="2400" b="1" dirty="0">
              <a:solidFill>
                <a:schemeClr val="accent6">
                  <a:lumMod val="50000"/>
                </a:schemeClr>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65" y="1347019"/>
            <a:ext cx="6096000" cy="551098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652" t="1864" r="-815" b="7813"/>
          <a:stretch>
            <a:fillRect/>
          </a:stretch>
        </p:blipFill>
        <p:spPr>
          <a:xfrm>
            <a:off x="-88489" y="0"/>
            <a:ext cx="12378812" cy="6858000"/>
          </a:xfrm>
          <a:prstGeom prst="rect">
            <a:avLst/>
          </a:prstGeom>
        </p:spPr>
      </p:pic>
      <p:sp>
        <p:nvSpPr>
          <p:cNvPr id="2" name="标题 1"/>
          <p:cNvSpPr>
            <a:spLocks noGrp="1"/>
          </p:cNvSpPr>
          <p:nvPr>
            <p:ph type="title"/>
          </p:nvPr>
        </p:nvSpPr>
        <p:spPr/>
        <p:txBody>
          <a:bodyPr/>
          <a:lstStyle/>
          <a:p>
            <a:r>
              <a:rPr lang="zh-CN" altLang="en-US" b="1" dirty="0" smtClean="0">
                <a:solidFill>
                  <a:srgbClr val="7030A0"/>
                </a:solidFill>
              </a:rPr>
              <a:t>考过的与狗有关的真题以及模拟题</a:t>
            </a:r>
            <a:endParaRPr lang="zh-CN" altLang="en-US" b="1" dirty="0">
              <a:solidFill>
                <a:srgbClr val="7030A0"/>
              </a:solidFill>
            </a:endParaRPr>
          </a:p>
        </p:txBody>
      </p:sp>
      <p:sp>
        <p:nvSpPr>
          <p:cNvPr id="3" name="内容占位符 2"/>
          <p:cNvSpPr>
            <a:spLocks noGrp="1"/>
          </p:cNvSpPr>
          <p:nvPr>
            <p:ph idx="1"/>
          </p:nvPr>
        </p:nvSpPr>
        <p:spPr/>
        <p:txBody>
          <a:bodyPr/>
          <a:lstStyle/>
          <a:p>
            <a:r>
              <a:rPr lang="en-US" altLang="zh-CN" b="1" dirty="0" smtClean="0">
                <a:solidFill>
                  <a:schemeClr val="bg1"/>
                </a:solidFill>
              </a:rPr>
              <a:t>  </a:t>
            </a:r>
            <a:r>
              <a:rPr lang="en-US" altLang="zh-CN" b="1" dirty="0" smtClean="0">
                <a:solidFill>
                  <a:srgbClr val="0000FF"/>
                </a:solidFill>
              </a:rPr>
              <a:t>2020</a:t>
            </a:r>
            <a:r>
              <a:rPr lang="zh-CN" altLang="zh-CN" b="1" dirty="0">
                <a:solidFill>
                  <a:srgbClr val="0000FF"/>
                </a:solidFill>
              </a:rPr>
              <a:t>年</a:t>
            </a:r>
            <a:r>
              <a:rPr lang="en-US" altLang="zh-CN" b="1" dirty="0">
                <a:solidFill>
                  <a:srgbClr val="0000FF"/>
                </a:solidFill>
              </a:rPr>
              <a:t>1</a:t>
            </a:r>
            <a:r>
              <a:rPr lang="zh-CN" altLang="zh-CN" b="1" dirty="0" smtClean="0">
                <a:solidFill>
                  <a:srgbClr val="0000FF"/>
                </a:solidFill>
              </a:rPr>
              <a:t>月</a:t>
            </a:r>
            <a:r>
              <a:rPr lang="zh-CN" altLang="en-US" b="1" dirty="0" smtClean="0">
                <a:solidFill>
                  <a:srgbClr val="0000FF"/>
                </a:solidFill>
              </a:rPr>
              <a:t>浙江省首考：            </a:t>
            </a:r>
            <a:r>
              <a:rPr lang="zh-CN" altLang="zh-CN" b="1" dirty="0" smtClean="0">
                <a:solidFill>
                  <a:srgbClr val="0000FF"/>
                </a:solidFill>
              </a:rPr>
              <a:t> </a:t>
            </a:r>
            <a:endParaRPr lang="en-US" altLang="zh-CN" b="1" dirty="0" smtClean="0">
              <a:solidFill>
                <a:srgbClr val="0000FF"/>
              </a:solidFill>
            </a:endParaRPr>
          </a:p>
          <a:p>
            <a:pPr marL="0" indent="0">
              <a:buNone/>
            </a:pPr>
            <a:r>
              <a:rPr lang="zh-CN" altLang="zh-CN" b="1" dirty="0" smtClean="0">
                <a:solidFill>
                  <a:schemeClr val="bg1"/>
                </a:solidFill>
              </a:rPr>
              <a:t>波</a:t>
            </a:r>
            <a:r>
              <a:rPr lang="zh-CN" altLang="zh-CN" b="1" dirty="0">
                <a:solidFill>
                  <a:schemeClr val="bg1"/>
                </a:solidFill>
              </a:rPr>
              <a:t>比的小</a:t>
            </a:r>
            <a:r>
              <a:rPr lang="zh-CN" altLang="zh-CN" b="1" dirty="0" smtClean="0">
                <a:solidFill>
                  <a:schemeClr val="bg1"/>
                </a:solidFill>
              </a:rPr>
              <a:t>狗</a:t>
            </a:r>
            <a:r>
              <a:rPr lang="en-US" altLang="zh-CN" b="1" dirty="0" smtClean="0">
                <a:solidFill>
                  <a:schemeClr val="bg1"/>
                </a:solidFill>
              </a:rPr>
              <a:t>  </a:t>
            </a:r>
            <a:r>
              <a:rPr lang="zh-CN" altLang="en-US" b="1" dirty="0" smtClean="0">
                <a:solidFill>
                  <a:schemeClr val="bg1"/>
                </a:solidFill>
              </a:rPr>
              <a:t>（描写狗与狗之间的，人与狗之间的美好情谊）</a:t>
            </a:r>
            <a:endParaRPr lang="en-US" altLang="zh-CN" b="1" dirty="0" smtClean="0">
              <a:solidFill>
                <a:schemeClr val="bg1"/>
              </a:solidFill>
            </a:endParaRPr>
          </a:p>
          <a:p>
            <a:r>
              <a:rPr lang="en-US" altLang="zh-CN" b="1" dirty="0" smtClean="0">
                <a:solidFill>
                  <a:schemeClr val="bg1"/>
                </a:solidFill>
              </a:rPr>
              <a:t>  </a:t>
            </a:r>
            <a:r>
              <a:rPr lang="en-US" altLang="zh-CN" b="1" dirty="0" smtClean="0">
                <a:solidFill>
                  <a:srgbClr val="0000FF"/>
                </a:solidFill>
              </a:rPr>
              <a:t>2023</a:t>
            </a:r>
            <a:r>
              <a:rPr lang="zh-CN" altLang="en-US" b="1" dirty="0">
                <a:solidFill>
                  <a:srgbClr val="0000FF"/>
                </a:solidFill>
              </a:rPr>
              <a:t>年</a:t>
            </a:r>
            <a:r>
              <a:rPr lang="en-US" altLang="zh-CN" b="1" dirty="0">
                <a:solidFill>
                  <a:srgbClr val="0000FF"/>
                </a:solidFill>
              </a:rPr>
              <a:t>12</a:t>
            </a:r>
            <a:r>
              <a:rPr lang="zh-CN" altLang="en-US" b="1" dirty="0" smtClean="0">
                <a:solidFill>
                  <a:srgbClr val="0000FF"/>
                </a:solidFill>
              </a:rPr>
              <a:t>月浙江省四</a:t>
            </a:r>
            <a:r>
              <a:rPr lang="zh-CN" altLang="en-US" b="1" dirty="0">
                <a:solidFill>
                  <a:srgbClr val="0000FF"/>
                </a:solidFill>
              </a:rPr>
              <a:t>校联</a:t>
            </a:r>
            <a:r>
              <a:rPr lang="zh-CN" altLang="en-US" b="1" dirty="0" smtClean="0">
                <a:solidFill>
                  <a:srgbClr val="0000FF"/>
                </a:solidFill>
              </a:rPr>
              <a:t>考：      </a:t>
            </a:r>
            <a:endParaRPr lang="en-US" altLang="zh-CN" b="1" dirty="0" smtClean="0">
              <a:solidFill>
                <a:srgbClr val="0000FF"/>
              </a:solidFill>
            </a:endParaRPr>
          </a:p>
          <a:p>
            <a:pPr marL="0" indent="0">
              <a:buNone/>
            </a:pPr>
            <a:r>
              <a:rPr lang="zh-CN" altLang="en-US" b="1" dirty="0" smtClean="0">
                <a:solidFill>
                  <a:schemeClr val="bg1"/>
                </a:solidFill>
              </a:rPr>
              <a:t>小黑狗</a:t>
            </a:r>
            <a:r>
              <a:rPr lang="zh-CN" altLang="en-US" b="1" dirty="0">
                <a:solidFill>
                  <a:schemeClr val="bg1"/>
                </a:solidFill>
              </a:rPr>
              <a:t>洗澡</a:t>
            </a:r>
            <a:r>
              <a:rPr lang="zh-CN" altLang="en-US" b="1" dirty="0" smtClean="0">
                <a:solidFill>
                  <a:schemeClr val="bg1"/>
                </a:solidFill>
              </a:rPr>
              <a:t>历险记  （描写作者小时候给狗洗澡时发生的趣事）</a:t>
            </a:r>
            <a:endParaRPr lang="en-US" altLang="zh-CN" b="1" dirty="0" smtClean="0">
              <a:solidFill>
                <a:schemeClr val="bg1"/>
              </a:solidFill>
            </a:endParaRPr>
          </a:p>
          <a:p>
            <a:pPr marL="0" indent="0">
              <a:buNone/>
            </a:pPr>
            <a:r>
              <a:rPr lang="en-US" altLang="zh-CN" b="1" dirty="0">
                <a:solidFill>
                  <a:schemeClr val="bg1"/>
                </a:solidFill>
              </a:rPr>
              <a:t> </a:t>
            </a:r>
            <a:r>
              <a:rPr lang="en-US" altLang="zh-CN" b="1" dirty="0" smtClean="0">
                <a:solidFill>
                  <a:schemeClr val="bg1"/>
                </a:solidFill>
              </a:rPr>
              <a:t>    20232-2023 </a:t>
            </a:r>
            <a:r>
              <a:rPr lang="zh-CN" altLang="en-US" b="1" dirty="0" smtClean="0">
                <a:solidFill>
                  <a:schemeClr val="bg1"/>
                </a:solidFill>
              </a:rPr>
              <a:t>学年长沙市第一中学高二第二学期期中考试</a:t>
            </a:r>
            <a:endParaRPr lang="en-US" altLang="zh-CN" b="1" dirty="0" smtClean="0">
              <a:solidFill>
                <a:schemeClr val="bg1"/>
              </a:solidFill>
            </a:endParaRPr>
          </a:p>
          <a:p>
            <a:pPr marL="0" indent="0">
              <a:buNone/>
            </a:pPr>
            <a:r>
              <a:rPr lang="en-US" altLang="zh-CN" b="1" dirty="0">
                <a:solidFill>
                  <a:srgbClr val="0000FF"/>
                </a:solidFill>
              </a:rPr>
              <a:t> </a:t>
            </a:r>
            <a:r>
              <a:rPr lang="en-US" altLang="zh-CN" b="1" dirty="0" smtClean="0">
                <a:solidFill>
                  <a:srgbClr val="0000FF"/>
                </a:solidFill>
              </a:rPr>
              <a:t> </a:t>
            </a:r>
            <a:r>
              <a:rPr lang="zh-CN" altLang="en-US" b="1" dirty="0" smtClean="0">
                <a:solidFill>
                  <a:srgbClr val="0000FF"/>
                </a:solidFill>
              </a:rPr>
              <a:t>狗狗救主历险记</a:t>
            </a:r>
            <a:endParaRPr lang="en-US" altLang="zh-CN" b="1" dirty="0" smtClean="0">
              <a:solidFill>
                <a:srgbClr val="0000FF"/>
              </a:solidFill>
            </a:endParaRPr>
          </a:p>
          <a:p>
            <a:pPr marL="0" indent="0">
              <a:buNone/>
            </a:pPr>
            <a:r>
              <a:rPr lang="zh-CN" altLang="en-US" b="1" dirty="0" smtClean="0">
                <a:solidFill>
                  <a:schemeClr val="bg1"/>
                </a:solidFill>
              </a:rPr>
              <a:t>（退休老人冬日野外狩猎遇险，狗狗求助路边卡车司机助老人脱困）</a:t>
            </a:r>
            <a:endParaRPr lang="en-US" altLang="zh-CN" b="1" dirty="0" smtClean="0">
              <a:solidFill>
                <a:schemeClr val="bg1"/>
              </a:solidFill>
            </a:endParaRPr>
          </a:p>
        </p:txBody>
      </p:sp>
      <p:sp>
        <p:nvSpPr>
          <p:cNvPr id="4" name="五角星 3"/>
          <p:cNvSpPr/>
          <p:nvPr/>
        </p:nvSpPr>
        <p:spPr>
          <a:xfrm>
            <a:off x="646471" y="1757927"/>
            <a:ext cx="533400" cy="4621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五角星 4"/>
          <p:cNvSpPr/>
          <p:nvPr/>
        </p:nvSpPr>
        <p:spPr>
          <a:xfrm>
            <a:off x="646471" y="2749397"/>
            <a:ext cx="533400" cy="4621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角星 5"/>
          <p:cNvSpPr/>
          <p:nvPr/>
        </p:nvSpPr>
        <p:spPr>
          <a:xfrm>
            <a:off x="646471" y="3860442"/>
            <a:ext cx="533400" cy="4621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38684" y="365125"/>
            <a:ext cx="5415116" cy="1325563"/>
          </a:xfrm>
        </p:spPr>
        <p:txBody>
          <a:bodyPr/>
          <a:lstStyle/>
          <a:p>
            <a:endParaRPr lang="zh-CN" altLang="en-US" dirty="0"/>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
            <a:ext cx="12191999" cy="6858000"/>
          </a:xfrm>
        </p:spPr>
      </p:pic>
      <p:sp>
        <p:nvSpPr>
          <p:cNvPr id="5" name="内容占位符 2"/>
          <p:cNvSpPr txBox="1"/>
          <p:nvPr/>
        </p:nvSpPr>
        <p:spPr>
          <a:xfrm>
            <a:off x="0" y="1825625"/>
            <a:ext cx="11353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smtClean="0">
                <a:solidFill>
                  <a:schemeClr val="bg1"/>
                </a:solidFill>
              </a:rPr>
              <a:t>可爱的狗狗： 陪伴、相处和谐、待人忠诚；</a:t>
            </a:r>
            <a:endParaRPr lang="en-US" altLang="zh-CN" b="1" dirty="0" smtClean="0">
              <a:solidFill>
                <a:schemeClr val="bg1"/>
              </a:solidFill>
            </a:endParaRPr>
          </a:p>
          <a:p>
            <a:r>
              <a:rPr lang="zh-CN" altLang="en-US" b="1" dirty="0" smtClean="0">
                <a:solidFill>
                  <a:schemeClr val="bg1"/>
                </a:solidFill>
              </a:rPr>
              <a:t>凶猛的狗狗：</a:t>
            </a:r>
            <a:r>
              <a:rPr lang="en-US" altLang="zh-CN" b="1" dirty="0" smtClean="0">
                <a:solidFill>
                  <a:schemeClr val="bg1"/>
                </a:solidFill>
              </a:rPr>
              <a:t>  </a:t>
            </a:r>
            <a:r>
              <a:rPr lang="zh-CN" altLang="en-US" b="1" dirty="0" smtClean="0">
                <a:solidFill>
                  <a:schemeClr val="bg1"/>
                </a:solidFill>
              </a:rPr>
              <a:t>难忘的可怕的经历，如何脱困，对救助之人感恩；</a:t>
            </a:r>
            <a:endParaRPr lang="en-US" altLang="zh-CN" b="1" dirty="0" smtClean="0">
              <a:solidFill>
                <a:schemeClr val="bg1"/>
              </a:solidFill>
            </a:endParaRPr>
          </a:p>
          <a:p>
            <a:r>
              <a:rPr lang="zh-CN" altLang="en-US" b="1" dirty="0" smtClean="0">
                <a:solidFill>
                  <a:schemeClr val="bg1"/>
                </a:solidFill>
              </a:rPr>
              <a:t>可怜的流浪狗：人如何救助流浪狗，珍爱生命，人与动物和谐相处</a:t>
            </a:r>
            <a:endParaRPr lang="en-US" altLang="zh-CN" b="1" dirty="0" smtClean="0">
              <a:solidFill>
                <a:schemeClr val="bg1"/>
              </a:solidFill>
            </a:endParaRPr>
          </a:p>
        </p:txBody>
      </p:sp>
      <p:sp>
        <p:nvSpPr>
          <p:cNvPr id="6" name="标题 1"/>
          <p:cNvSpPr txBox="1"/>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rgbClr val="7030A0"/>
                </a:solidFill>
              </a:rPr>
              <a:t> </a:t>
            </a:r>
            <a:r>
              <a:rPr lang="zh-CN" altLang="en-US" b="1" dirty="0" smtClean="0">
                <a:solidFill>
                  <a:srgbClr val="7030A0"/>
                </a:solidFill>
              </a:rPr>
              <a:t>人与狗的三个续写套路：</a:t>
            </a:r>
            <a:endParaRPr lang="zh-CN" altLang="en-US" b="1" dirty="0">
              <a:solidFill>
                <a:srgbClr val="7030A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1999" cy="6791859"/>
          </a:xfrm>
        </p:spPr>
      </p:pic>
      <p:sp>
        <p:nvSpPr>
          <p:cNvPr id="2" name="标题 1"/>
          <p:cNvSpPr>
            <a:spLocks noGrp="1"/>
          </p:cNvSpPr>
          <p:nvPr>
            <p:ph type="title"/>
          </p:nvPr>
        </p:nvSpPr>
        <p:spPr>
          <a:xfrm>
            <a:off x="5938684" y="365125"/>
            <a:ext cx="5415116" cy="1325563"/>
          </a:xfrm>
          <a:solidFill>
            <a:schemeClr val="bg1"/>
          </a:solidFill>
        </p:spPr>
        <p:txBody>
          <a:bodyPr/>
          <a:lstStyle/>
          <a:p>
            <a:r>
              <a:rPr lang="en-US" altLang="zh-CN" dirty="0" smtClean="0"/>
              <a:t> </a:t>
            </a:r>
            <a:r>
              <a:rPr lang="zh-CN" altLang="en-US" dirty="0" smtClean="0"/>
              <a:t>动物类描写可以考虑拟人的写作手法</a:t>
            </a:r>
            <a:endParaRPr lang="zh-CN" altLang="en-US" dirty="0"/>
          </a:p>
        </p:txBody>
      </p:sp>
      <p:sp>
        <p:nvSpPr>
          <p:cNvPr id="5" name="内容占位符 2"/>
          <p:cNvSpPr txBox="1"/>
          <p:nvPr/>
        </p:nvSpPr>
        <p:spPr>
          <a:xfrm>
            <a:off x="-1" y="3143147"/>
            <a:ext cx="121919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1" dirty="0" smtClean="0">
                <a:solidFill>
                  <a:schemeClr val="bg1"/>
                </a:solidFill>
              </a:rPr>
              <a:t> Gobi ran up and down the river bank, barking crazily. </a:t>
            </a:r>
            <a:endParaRPr lang="en-US" altLang="zh-CN" sz="3200" b="1" dirty="0" smtClean="0">
              <a:solidFill>
                <a:schemeClr val="bg1"/>
              </a:solidFill>
            </a:endParaRPr>
          </a:p>
          <a:p>
            <a:r>
              <a:rPr lang="en-US" altLang="zh-CN" sz="3200" b="1" dirty="0">
                <a:solidFill>
                  <a:schemeClr val="bg1"/>
                </a:solidFill>
              </a:rPr>
              <a:t> </a:t>
            </a:r>
            <a:r>
              <a:rPr lang="en-US" altLang="zh-CN" sz="3200" b="1" dirty="0" smtClean="0">
                <a:solidFill>
                  <a:schemeClr val="bg1"/>
                </a:solidFill>
              </a:rPr>
              <a:t>No sooner had Dion set his foot on the land than Gobi threw herself into his arm, licking his face excitedly. </a:t>
            </a:r>
            <a:endParaRPr lang="en-US" altLang="zh-CN" sz="3200" b="1" dirty="0" smtClean="0">
              <a:solidFill>
                <a:schemeClr val="bg1"/>
              </a:solidFill>
            </a:endParaRPr>
          </a:p>
          <a:p>
            <a:r>
              <a:rPr lang="en-US" altLang="zh-CN" sz="3200" b="1" dirty="0">
                <a:solidFill>
                  <a:schemeClr val="bg1"/>
                </a:solidFill>
              </a:rPr>
              <a:t> </a:t>
            </a:r>
            <a:r>
              <a:rPr lang="en-US" altLang="zh-CN" sz="3200" b="1" dirty="0" smtClean="0">
                <a:solidFill>
                  <a:schemeClr val="bg1"/>
                </a:solidFill>
              </a:rPr>
              <a:t>The puppy stared at his new master, wagging his tail excitedly</a:t>
            </a:r>
            <a:endParaRPr lang="en-US" altLang="zh-CN" sz="3200" b="1" dirty="0" smtClean="0">
              <a:solidFill>
                <a:schemeClr val="bg1"/>
              </a:solidFill>
            </a:endParaRPr>
          </a:p>
          <a:p>
            <a:pPr marL="0" indent="0">
              <a:buNone/>
            </a:pPr>
            <a:r>
              <a:rPr lang="en-US" altLang="zh-CN" sz="3200" b="1" dirty="0">
                <a:solidFill>
                  <a:schemeClr val="bg1"/>
                </a:solidFill>
              </a:rPr>
              <a:t> </a:t>
            </a:r>
            <a:r>
              <a:rPr lang="en-US" altLang="zh-CN" sz="3200" b="1" dirty="0" smtClean="0">
                <a:solidFill>
                  <a:schemeClr val="bg1"/>
                </a:solidFill>
              </a:rPr>
              <a:t>  as if showing his warmest welcome to his coming back home. </a:t>
            </a:r>
            <a:endParaRPr lang="en-US" altLang="zh-CN" sz="3200" b="1" dirty="0" smtClean="0">
              <a:solidFill>
                <a:schemeClr val="bg1"/>
              </a:solidFill>
            </a:endParaRPr>
          </a:p>
        </p:txBody>
      </p:sp>
      <p:sp>
        <p:nvSpPr>
          <p:cNvPr id="6" name="标题 1"/>
          <p:cNvSpPr txBox="1"/>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rgbClr val="7030A0"/>
                </a:solidFill>
              </a:rPr>
              <a:t> </a:t>
            </a:r>
            <a:r>
              <a:rPr lang="zh-CN" altLang="en-US" b="1" dirty="0" smtClean="0">
                <a:solidFill>
                  <a:srgbClr val="7030A0"/>
                </a:solidFill>
              </a:rPr>
              <a:t>狗的动作描写：</a:t>
            </a:r>
            <a:endParaRPr lang="zh-CN" altLang="en-US" b="1" dirty="0">
              <a:solidFill>
                <a:srgbClr val="7030A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0"/>
            <a:ext cx="12192000" cy="6858000"/>
          </a:xfrm>
          <a:prstGeom prst="rect">
            <a:avLst/>
          </a:prstGeom>
        </p:spPr>
      </p:pic>
      <p:sp>
        <p:nvSpPr>
          <p:cNvPr id="5" name="文本框 4"/>
          <p:cNvSpPr txBox="1"/>
          <p:nvPr/>
        </p:nvSpPr>
        <p:spPr>
          <a:xfrm>
            <a:off x="-1" y="1604359"/>
            <a:ext cx="12191999" cy="3108543"/>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Dion was having a running race. This race would stretch in six stages over seven days and cover almost 155 miles. Gobi, a little she-dog happened to join him. It was their third day.</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The sky was clear, the weather was warm; the ground was firm beneath Gobi's feet. From time to time, Dion would look over at her and smile. The warmth of that smile was even brighter than the sun beating down on them, but in a good way. It filled Gobi up.</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文本框 5"/>
          <p:cNvSpPr txBox="1"/>
          <p:nvPr/>
        </p:nvSpPr>
        <p:spPr>
          <a:xfrm>
            <a:off x="6583679" y="166255"/>
            <a:ext cx="1911927" cy="523220"/>
          </a:xfrm>
          <a:prstGeom prst="rect">
            <a:avLst/>
          </a:prstGeom>
          <a:solidFill>
            <a:schemeClr val="bg1"/>
          </a:solidFill>
        </p:spPr>
        <p:txBody>
          <a:bodyPr wrap="square" rtlCol="0">
            <a:spAutoFit/>
          </a:bodyPr>
          <a:lstStyle/>
          <a:p>
            <a:r>
              <a:rPr lang="zh-CN" altLang="en-US" sz="2800" dirty="0">
                <a:solidFill>
                  <a:srgbClr val="C00000"/>
                </a:solidFill>
                <a:latin typeface="方正舒体" panose="02010601030101010101" pitchFamily="2" charset="-122"/>
                <a:ea typeface="方正舒体" panose="02010601030101010101" pitchFamily="2" charset="-122"/>
              </a:rPr>
              <a:t>原文复现</a:t>
            </a:r>
            <a:endParaRPr lang="zh-CN" altLang="en-US" sz="2800"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0"/>
            <a:ext cx="12192000" cy="6858000"/>
          </a:xfrm>
          <a:prstGeom prst="rect">
            <a:avLst/>
          </a:prstGeom>
        </p:spPr>
      </p:pic>
      <p:sp>
        <p:nvSpPr>
          <p:cNvPr id="5" name="文本框 4"/>
          <p:cNvSpPr txBox="1"/>
          <p:nvPr/>
        </p:nvSpPr>
        <p:spPr>
          <a:xfrm>
            <a:off x="-1" y="1354970"/>
            <a:ext cx="12191999" cy="3970318"/>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As they progressed, a broad river popped into their sight, lying right in front. Dion had no idea how deep it was, but the race markers led right across, so he had to assume he'd be able to make it across as well.</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Taking a deep breath, he took a careful step into the water. It was surprisingly cold considering how warm the day was, and he sank down up to his waist, but that was it. At least the riverbed seemed solid. He could make his way across, he just had to go slowly. One wrong step and he'd get completely wet. Plus, he could hurt himself since he couldn't see where he was putting his feet. This was going to take a while.</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0"/>
            <a:ext cx="12192000" cy="6858000"/>
          </a:xfrm>
          <a:prstGeom prst="rect">
            <a:avLst/>
          </a:prstGeom>
        </p:spPr>
      </p:pic>
      <p:sp>
        <p:nvSpPr>
          <p:cNvPr id="5" name="文本框 4"/>
          <p:cNvSpPr txBox="1"/>
          <p:nvPr/>
        </p:nvSpPr>
        <p:spPr>
          <a:xfrm>
            <a:off x="-1" y="2136369"/>
            <a:ext cx="12191999" cy="3108543"/>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Gobi watched as the man jumped into the water. She wagged her tail, but he didn't look her way. He was clearly busy concentrating. She sat down just before the water and watched. Surely, he would turn around and notice that she wasn't with him. But several minutes passed, and he got farther and farther away.</a:t>
            </a:r>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Finally, Gobi couldn't take it any longer. She began anxiously running up and down the riverbank. Was the man going to leave her?</a:t>
            </a:r>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0"/>
            <a:ext cx="12192000" cy="6858000"/>
          </a:xfrm>
          <a:prstGeom prst="rect">
            <a:avLst/>
          </a:prstGeom>
        </p:spPr>
      </p:pic>
      <p:sp>
        <p:nvSpPr>
          <p:cNvPr id="5" name="文本框 4"/>
          <p:cNvSpPr txBox="1"/>
          <p:nvPr/>
        </p:nvSpPr>
        <p:spPr>
          <a:xfrm>
            <a:off x="-1" y="2136369"/>
            <a:ext cx="12191999" cy="2677656"/>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the sound of her bark, Dion stopped. He always made a point of facing forward, always forward, during a race. But this time he did glance back. Gobi was sitting at the river's edge, barking fiercely. There was no way the little dog could cross that on her own. These days, he'd fed her, given her water, and named her. He had to admit that he liked having her with him. She lifted his spirits.</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0"/>
            <a:ext cx="12192000" cy="6858000"/>
          </a:xfrm>
          <a:prstGeom prst="rect">
            <a:avLst/>
          </a:prstGeom>
        </p:spPr>
      </p:pic>
      <p:sp>
        <p:nvSpPr>
          <p:cNvPr id="5" name="文本框 4"/>
          <p:cNvSpPr txBox="1"/>
          <p:nvPr/>
        </p:nvSpPr>
        <p:spPr>
          <a:xfrm>
            <a:off x="-1" y="1604359"/>
            <a:ext cx="12191999" cy="3108543"/>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Dion was having a running race. This race would stretch in six stages over seven days and cover almost 155 miles. Gobi, a little she-dog happened to join him. It was their third day.</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The sky was clear, the weather was warm; the ground was firm beneath Gobi's feet. From time to time, Dion would look over at her and smile. The warmth of that smile was even brighter than the sun beating down on them, but in a good way. It filled Gobi up.</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24949" y="33250"/>
            <a:ext cx="2834629" cy="523220"/>
          </a:xfrm>
          <a:prstGeom prst="rect">
            <a:avLst/>
          </a:prstGeom>
          <a:solidFill>
            <a:schemeClr val="bg1"/>
          </a:solidFill>
        </p:spPr>
        <p:txBody>
          <a:bodyPr wrap="square" rtlCol="0">
            <a:spAutoFit/>
          </a:bodyPr>
          <a:lstStyle/>
          <a:p>
            <a:r>
              <a:rPr lang="en-US" altLang="zh-CN" sz="2800" dirty="0">
                <a:solidFill>
                  <a:srgbClr val="0000FF"/>
                </a:solidFill>
                <a:latin typeface="方正舒体" panose="02010601030101010101" pitchFamily="2" charset="-122"/>
                <a:ea typeface="方正舒体" panose="02010601030101010101" pitchFamily="2" charset="-122"/>
              </a:rPr>
              <a:t>Read for details</a:t>
            </a:r>
            <a:endParaRPr lang="zh-CN" altLang="en-US" sz="2800" dirty="0">
              <a:solidFill>
                <a:srgbClr val="0000FF"/>
              </a:solidFill>
              <a:latin typeface="方正舒体" panose="02010601030101010101" pitchFamily="2" charset="-122"/>
              <a:ea typeface="方正舒体" panose="02010601030101010101" pitchFamily="2" charset="-122"/>
            </a:endParaRPr>
          </a:p>
        </p:txBody>
      </p:sp>
      <p:sp>
        <p:nvSpPr>
          <p:cNvPr id="6" name="文本框 5"/>
          <p:cNvSpPr txBox="1"/>
          <p:nvPr/>
        </p:nvSpPr>
        <p:spPr>
          <a:xfrm>
            <a:off x="24948" y="4992031"/>
            <a:ext cx="7057495" cy="954107"/>
          </a:xfrm>
          <a:prstGeom prst="rect">
            <a:avLst/>
          </a:prstGeom>
          <a:solidFill>
            <a:schemeClr val="bg1"/>
          </a:solidFill>
        </p:spPr>
        <p:txBody>
          <a:bodyPr wrap="square" rtlCol="0">
            <a:spAutoFit/>
          </a:bodyPr>
          <a:lstStyle/>
          <a:p>
            <a:r>
              <a:rPr lang="en-US" altLang="zh-CN" sz="2800" dirty="0">
                <a:solidFill>
                  <a:srgbClr val="C00000"/>
                </a:solidFill>
                <a:latin typeface="方正舒体" panose="02010601030101010101" pitchFamily="2" charset="-122"/>
                <a:ea typeface="方正舒体" panose="02010601030101010101" pitchFamily="2" charset="-122"/>
              </a:rPr>
              <a:t>Q1: What was Dion doing?   What was Gobi?</a:t>
            </a:r>
            <a:endParaRPr lang="en-US" altLang="zh-CN" sz="2800" dirty="0">
              <a:solidFill>
                <a:srgbClr val="C00000"/>
              </a:solidFill>
              <a:latin typeface="方正舒体" panose="02010601030101010101" pitchFamily="2" charset="-122"/>
              <a:ea typeface="方正舒体" panose="02010601030101010101" pitchFamily="2" charset="-122"/>
            </a:endParaRPr>
          </a:p>
          <a:p>
            <a:r>
              <a:rPr lang="en-US" altLang="zh-CN" sz="2800" dirty="0">
                <a:solidFill>
                  <a:srgbClr val="C00000"/>
                </a:solidFill>
                <a:latin typeface="方正舒体" panose="02010601030101010101" pitchFamily="2" charset="-122"/>
                <a:ea typeface="方正舒体" panose="02010601030101010101" pitchFamily="2" charset="-122"/>
              </a:rPr>
              <a:t>Q2: How did Dion and Gobi get alone?</a:t>
            </a:r>
            <a:endParaRPr lang="en-US" altLang="zh-CN" sz="2800"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0"/>
            <a:ext cx="12192000" cy="6858000"/>
          </a:xfrm>
          <a:prstGeom prst="rect">
            <a:avLst/>
          </a:prstGeom>
        </p:spPr>
      </p:pic>
      <p:sp>
        <p:nvSpPr>
          <p:cNvPr id="5" name="文本框 4"/>
          <p:cNvSpPr txBox="1"/>
          <p:nvPr/>
        </p:nvSpPr>
        <p:spPr>
          <a:xfrm>
            <a:off x="-1" y="1280155"/>
            <a:ext cx="12191999" cy="3970318"/>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As they progressed, a broad river popped into their sight, lying right in front. Dion had no idea how deep it was, but the race markers led right across, so he had to assume he'd be able to make it across as well.</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Taking a deep breath, he took a careful step into the water. It was surprisingly cold considering how warm the day was, and he sank down up to his waist, but that was it. At least the riverbed seemed solid. He could make his way across, he just had to go slowly. One wrong step and he'd get completely wet. Plus, he could hurt himself since he couldn't see where he was putting his feet. This was going to take a while.</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24949" y="33250"/>
            <a:ext cx="2834629" cy="523220"/>
          </a:xfrm>
          <a:prstGeom prst="rect">
            <a:avLst/>
          </a:prstGeom>
          <a:solidFill>
            <a:schemeClr val="bg1"/>
          </a:solidFill>
        </p:spPr>
        <p:txBody>
          <a:bodyPr wrap="square" rtlCol="0">
            <a:spAutoFit/>
          </a:bodyPr>
          <a:lstStyle/>
          <a:p>
            <a:r>
              <a:rPr lang="en-US" altLang="zh-CN" sz="2800" dirty="0">
                <a:solidFill>
                  <a:srgbClr val="0000FF"/>
                </a:solidFill>
                <a:latin typeface="方正舒体" panose="02010601030101010101" pitchFamily="2" charset="-122"/>
                <a:ea typeface="方正舒体" panose="02010601030101010101" pitchFamily="2" charset="-122"/>
              </a:rPr>
              <a:t>Read for details</a:t>
            </a:r>
            <a:endParaRPr lang="zh-CN" altLang="en-US" sz="2800" dirty="0">
              <a:solidFill>
                <a:srgbClr val="0000FF"/>
              </a:solidFill>
              <a:latin typeface="方正舒体" panose="02010601030101010101" pitchFamily="2" charset="-122"/>
              <a:ea typeface="方正舒体" panose="02010601030101010101" pitchFamily="2" charset="-122"/>
            </a:endParaRPr>
          </a:p>
        </p:txBody>
      </p:sp>
      <p:sp>
        <p:nvSpPr>
          <p:cNvPr id="7" name="文本框 6"/>
          <p:cNvSpPr txBox="1"/>
          <p:nvPr/>
        </p:nvSpPr>
        <p:spPr>
          <a:xfrm>
            <a:off x="24948" y="5582234"/>
            <a:ext cx="8828107" cy="954107"/>
          </a:xfrm>
          <a:prstGeom prst="rect">
            <a:avLst/>
          </a:prstGeom>
          <a:solidFill>
            <a:schemeClr val="bg1"/>
          </a:solidFill>
        </p:spPr>
        <p:txBody>
          <a:bodyPr wrap="square" rtlCol="0">
            <a:spAutoFit/>
          </a:bodyPr>
          <a:lstStyle/>
          <a:p>
            <a:r>
              <a:rPr lang="en-US" altLang="zh-CN" sz="2800" dirty="0">
                <a:solidFill>
                  <a:srgbClr val="C00000"/>
                </a:solidFill>
                <a:latin typeface="方正舒体" panose="02010601030101010101" pitchFamily="2" charset="-122"/>
                <a:ea typeface="方正舒体" panose="02010601030101010101" pitchFamily="2" charset="-122"/>
              </a:rPr>
              <a:t>Q3: What was Dion’s task?  </a:t>
            </a:r>
            <a:endParaRPr lang="en-US" altLang="zh-CN" sz="2800" dirty="0">
              <a:solidFill>
                <a:srgbClr val="C00000"/>
              </a:solidFill>
              <a:latin typeface="方正舒体" panose="02010601030101010101" pitchFamily="2" charset="-122"/>
              <a:ea typeface="方正舒体" panose="02010601030101010101" pitchFamily="2" charset="-122"/>
            </a:endParaRPr>
          </a:p>
          <a:p>
            <a:r>
              <a:rPr lang="en-US" altLang="zh-CN" sz="2800" dirty="0">
                <a:solidFill>
                  <a:srgbClr val="C00000"/>
                </a:solidFill>
                <a:latin typeface="方正舒体" panose="02010601030101010101" pitchFamily="2" charset="-122"/>
                <a:ea typeface="方正舒体" panose="02010601030101010101" pitchFamily="2" charset="-122"/>
              </a:rPr>
              <a:t>Q4: How was the water? How did Dion handle his task?</a:t>
            </a:r>
            <a:endParaRPr lang="en-US" altLang="zh-CN" sz="2800"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16279</Words>
  <Application>WPS 演示</Application>
  <PresentationFormat>宽屏</PresentationFormat>
  <Paragraphs>221</Paragraphs>
  <Slides>35</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35</vt:i4>
      </vt:variant>
    </vt:vector>
  </HeadingPairs>
  <TitlesOfParts>
    <vt:vector size="52" baseType="lpstr">
      <vt:lpstr>Arial</vt:lpstr>
      <vt:lpstr>宋体</vt:lpstr>
      <vt:lpstr>Wingdings</vt:lpstr>
      <vt:lpstr>方正舒体</vt:lpstr>
      <vt:lpstr>等线</vt:lpstr>
      <vt:lpstr>Times New Roman</vt:lpstr>
      <vt:lpstr>等线 Light</vt:lpstr>
      <vt:lpstr>微软雅黑</vt:lpstr>
      <vt:lpstr>Arial Unicode MS</vt:lpstr>
      <vt:lpstr>Calibri</vt:lpstr>
      <vt:lpstr>Myriad Pro</vt:lpstr>
      <vt:lpstr>Comic Sans MS</vt:lpstr>
      <vt:lpstr>HelveticaNeue</vt:lpstr>
      <vt:lpstr>华文新魏</vt:lpstr>
      <vt:lpstr>Segoe Print</vt:lpstr>
      <vt:lpstr>Yu Gothic UI Semibold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考过的与狗有关的真题以及模拟题</vt:lpstr>
      <vt:lpstr>PowerPoint 演示文稿</vt:lpstr>
      <vt:lpstr> 动物类描写可以考虑拟人的写作手法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134</cp:revision>
  <dcterms:created xsi:type="dcterms:W3CDTF">2024-02-24T13:26:00Z</dcterms:created>
  <dcterms:modified xsi:type="dcterms:W3CDTF">2024-02-27T02:27:16Z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