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6"/>
  </p:notesMasterIdLst>
  <p:sldIdLst>
    <p:sldId id="485" r:id="rId4"/>
    <p:sldId id="291" r:id="rId5"/>
    <p:sldId id="428" r:id="rId7"/>
    <p:sldId id="367" r:id="rId8"/>
    <p:sldId id="429" r:id="rId9"/>
    <p:sldId id="358" r:id="rId10"/>
    <p:sldId id="379" r:id="rId11"/>
    <p:sldId id="380" r:id="rId12"/>
    <p:sldId id="381" r:id="rId13"/>
    <p:sldId id="384" r:id="rId14"/>
    <p:sldId id="383" r:id="rId15"/>
    <p:sldId id="392" r:id="rId16"/>
    <p:sldId id="394" r:id="rId17"/>
    <p:sldId id="395" r:id="rId18"/>
    <p:sldId id="396" r:id="rId19"/>
    <p:sldId id="397" r:id="rId20"/>
    <p:sldId id="398" r:id="rId21"/>
    <p:sldId id="399" r:id="rId22"/>
    <p:sldId id="400" r:id="rId23"/>
    <p:sldId id="401" r:id="rId24"/>
    <p:sldId id="402" r:id="rId25"/>
    <p:sldId id="403" r:id="rId26"/>
    <p:sldId id="393" r:id="rId27"/>
    <p:sldId id="405" r:id="rId28"/>
    <p:sldId id="406" r:id="rId29"/>
    <p:sldId id="407" r:id="rId30"/>
    <p:sldId id="408" r:id="rId31"/>
    <p:sldId id="409" r:id="rId32"/>
    <p:sldId id="410" r:id="rId33"/>
    <p:sldId id="430" r:id="rId34"/>
    <p:sldId id="411" r:id="rId35"/>
    <p:sldId id="412" r:id="rId36"/>
    <p:sldId id="413" r:id="rId37"/>
    <p:sldId id="431" r:id="rId38"/>
    <p:sldId id="432" r:id="rId39"/>
    <p:sldId id="477" r:id="rId40"/>
    <p:sldId id="421" r:id="rId41"/>
    <p:sldId id="469" r:id="rId42"/>
    <p:sldId id="470" r:id="rId43"/>
    <p:sldId id="478" r:id="rId44"/>
    <p:sldId id="481" r:id="rId45"/>
    <p:sldId id="480" r:id="rId46"/>
    <p:sldId id="382" r:id="rId47"/>
  </p:sldIdLst>
  <p:sldSz cx="12195175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" initials="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3E8A"/>
    <a:srgbClr val="C25654"/>
    <a:srgbClr val="B28A35"/>
    <a:srgbClr val="E4C874"/>
    <a:srgbClr val="F7F7F7"/>
    <a:srgbClr val="D6D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5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-384" y="-96"/>
      </p:cViewPr>
      <p:guideLst>
        <p:guide orient="horz" pos="2664"/>
        <p:guide pos="691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3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1" Type="http://schemas.openxmlformats.org/officeDocument/2006/relationships/commentAuthors" Target="commentAuthors.xml"/><Relationship Id="rId50" Type="http://schemas.openxmlformats.org/officeDocument/2006/relationships/tableStyles" Target="tableStyles.xml"/><Relationship Id="rId5" Type="http://schemas.openxmlformats.org/officeDocument/2006/relationships/slide" Target="slides/slide2.xml"/><Relationship Id="rId49" Type="http://schemas.openxmlformats.org/officeDocument/2006/relationships/viewProps" Target="viewProps.xml"/><Relationship Id="rId48" Type="http://schemas.openxmlformats.org/officeDocument/2006/relationships/presProps" Target="presProps.xml"/><Relationship Id="rId47" Type="http://schemas.openxmlformats.org/officeDocument/2006/relationships/slide" Target="slides/slide43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0" Type="http://schemas.openxmlformats.org/officeDocument/2006/relationships/slide" Target="slides/slide36.xml"/><Relationship Id="rId4" Type="http://schemas.openxmlformats.org/officeDocument/2006/relationships/slide" Target="slides/slide1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01A41-A85B-4BA3-A58B-5DF29B5ACF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88F8D-94BC-43CD-A0DF-0660451385C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更多模板请关注：https://haosc.taobao.com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88F8D-94BC-43CD-A0DF-0660451385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355E6-BC69-459C-9A59-C187A6960C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355E6-BC69-459C-9A59-C187A6960C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①</a:t>
            </a:r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355E6-BC69-459C-9A59-C187A6960C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355E6-BC69-459C-9A59-C187A6960C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638" y="2130426"/>
            <a:ext cx="10365899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9276" y="3886200"/>
            <a:ext cx="853662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1792903" y="274639"/>
            <a:ext cx="3658553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13012" y="274639"/>
            <a:ext cx="10776639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33F9-86E0-4547-A34C-82E474ED5E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CDB6-3A31-4307-BEAB-2877B707A3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四项目录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四项目录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 userDrawn="1"/>
        </p:nvSpPr>
        <p:spPr bwMode="auto">
          <a:xfrm>
            <a:off x="0" y="0"/>
            <a:ext cx="12195175" cy="6858000"/>
          </a:xfrm>
          <a:prstGeom prst="rect">
            <a:avLst/>
          </a:prstGeom>
          <a:solidFill>
            <a:srgbClr val="3B3C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页_1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 userDrawn="1"/>
        </p:nvSpPr>
        <p:spPr bwMode="auto">
          <a:xfrm>
            <a:off x="0" y="0"/>
            <a:ext cx="12195174" cy="6858000"/>
          </a:xfrm>
          <a:prstGeom prst="rect">
            <a:avLst/>
          </a:prstGeom>
          <a:solidFill>
            <a:srgbClr val="FAFA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页_1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34198" y="2174446"/>
            <a:ext cx="4258007" cy="28610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>
                <a:latin typeface="华文细黑" panose="02010600040101010101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335" y="4406901"/>
            <a:ext cx="1036589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335" y="2906713"/>
            <a:ext cx="1036589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13012" y="1600201"/>
            <a:ext cx="72175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33862" y="1600201"/>
            <a:ext cx="721759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59" y="274638"/>
            <a:ext cx="1097565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759" y="1535113"/>
            <a:ext cx="538832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759" y="2174875"/>
            <a:ext cx="53883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4980" y="1535113"/>
            <a:ext cx="53904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4980" y="2174875"/>
            <a:ext cx="53904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1389116" y="332656"/>
            <a:ext cx="68239" cy="41173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-16602" y="332656"/>
            <a:ext cx="1276066" cy="41173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11" name="直接连接符 10"/>
          <p:cNvCxnSpPr/>
          <p:nvPr userDrawn="1"/>
        </p:nvCxnSpPr>
        <p:spPr>
          <a:xfrm>
            <a:off x="1631311" y="744390"/>
            <a:ext cx="3628937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占位符 12"/>
          <p:cNvSpPr>
            <a:spLocks noGrp="1"/>
          </p:cNvSpPr>
          <p:nvPr>
            <p:ph type="body" sz="quarter" idx="10" hasCustomPrompt="1"/>
          </p:nvPr>
        </p:nvSpPr>
        <p:spPr>
          <a:xfrm>
            <a:off x="1631311" y="332656"/>
            <a:ext cx="3628937" cy="411734"/>
          </a:xfrm>
        </p:spPr>
        <p:txBody>
          <a:bodyPr anchor="ctr">
            <a:normAutofit/>
          </a:bodyPr>
          <a:lstStyle>
            <a:lvl1pPr marL="0" indent="0">
              <a:buNone/>
              <a:defRPr sz="2400" b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 smtClean="0"/>
              <a:t>点击输入标题内容</a:t>
            </a:r>
            <a:endParaRPr lang="zh-CN" altLang="en-US" dirty="0"/>
          </a:p>
        </p:txBody>
      </p:sp>
      <p:sp>
        <p:nvSpPr>
          <p:cNvPr id="14" name="矩形 13"/>
          <p:cNvSpPr/>
          <p:nvPr userDrawn="1"/>
        </p:nvSpPr>
        <p:spPr>
          <a:xfrm>
            <a:off x="0" y="6750893"/>
            <a:ext cx="3119512" cy="11663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 userDrawn="1"/>
        </p:nvSpPr>
        <p:spPr>
          <a:xfrm>
            <a:off x="3023426" y="6750893"/>
            <a:ext cx="3119512" cy="1166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 userDrawn="1"/>
        </p:nvSpPr>
        <p:spPr>
          <a:xfrm>
            <a:off x="6046852" y="6750893"/>
            <a:ext cx="3119512" cy="116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 userDrawn="1"/>
        </p:nvSpPr>
        <p:spPr>
          <a:xfrm>
            <a:off x="9070279" y="6750893"/>
            <a:ext cx="3119512" cy="116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0340" y="4800600"/>
            <a:ext cx="731710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0340" y="612775"/>
            <a:ext cx="73171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0340" y="5367338"/>
            <a:ext cx="731710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7" Type="http://schemas.openxmlformats.org/officeDocument/2006/relationships/image" Target="../media/image1.png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9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759" y="274638"/>
            <a:ext cx="1097565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759" y="1600201"/>
            <a:ext cx="1097565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759" y="6356351"/>
            <a:ext cx="28455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6685" y="6356351"/>
            <a:ext cx="3861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9875" y="6356351"/>
            <a:ext cx="28455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908483" y="63500"/>
            <a:ext cx="5173345" cy="16744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908483" y="63500"/>
            <a:ext cx="5173345" cy="16744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themeOverride" Target="../theme/themeOverride1.xml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3588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973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2978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8483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83515"/>
            <a:ext cx="680720" cy="42672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295" y="211455"/>
            <a:ext cx="1318895" cy="39878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60" y="193468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6569" y="172513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211455"/>
            <a:ext cx="680720" cy="39878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aphicFrame>
        <p:nvGraphicFramePr>
          <p:cNvPr id="462070" name="表格 462069"/>
          <p:cNvGraphicFramePr/>
          <p:nvPr>
            <p:custDataLst>
              <p:tags r:id="rId1"/>
            </p:custDataLst>
          </p:nvPr>
        </p:nvGraphicFramePr>
        <p:xfrm>
          <a:off x="664845" y="1502410"/>
          <a:ext cx="10871200" cy="5243195"/>
        </p:xfrm>
        <a:graphic>
          <a:graphicData uri="http://schemas.openxmlformats.org/drawingml/2006/table">
            <a:tbl>
              <a:tblPr/>
              <a:tblGrid>
                <a:gridCol w="1582420"/>
                <a:gridCol w="2002155"/>
                <a:gridCol w="1806575"/>
                <a:gridCol w="1860550"/>
                <a:gridCol w="1775460"/>
                <a:gridCol w="1844040"/>
              </a:tblGrid>
              <a:tr h="57658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broadcast</a:t>
                      </a:r>
                      <a:endParaRPr lang="zh-CN" altLang="en-US" sz="24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广播；播送</a:t>
                      </a:r>
                      <a:endParaRPr lang="zh-CN" alt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knit</a:t>
                      </a:r>
                      <a:endParaRPr lang="zh-CN" altLang="en-US" sz="24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编织</a:t>
                      </a:r>
                      <a:endParaRPr lang="zh-CN" altLang="en-US" sz="2400" dirty="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split</a:t>
                      </a:r>
                      <a:endParaRPr lang="zh-CN" altLang="en-US" sz="24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劈开；分开</a:t>
                      </a:r>
                      <a:endParaRPr lang="zh-CN" altLang="en-US" sz="24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42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algn="ctr" defTabSz="914400">
                        <a:lnSpc>
                          <a:spcPct val="130000"/>
                        </a:lnSpc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bid</a:t>
                      </a:r>
                      <a:endParaRPr lang="en-US" altLang="zh-CN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出价</a:t>
                      </a:r>
                      <a:endParaRPr lang="zh-CN" alt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let</a:t>
                      </a:r>
                      <a:endParaRPr lang="zh-CN" altLang="en-US" sz="24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让</a:t>
                      </a:r>
                      <a:endParaRPr lang="zh-CN" altLang="en-US" sz="2400" dirty="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spread</a:t>
                      </a:r>
                      <a:endParaRPr lang="zh-CN" altLang="en-US" sz="24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散布；传播</a:t>
                      </a:r>
                      <a:endParaRPr lang="zh-CN" altLang="en-US" sz="24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58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algn="ctr" defTabSz="914400">
                        <a:lnSpc>
                          <a:spcPct val="130000"/>
                        </a:lnSpc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burst</a:t>
                      </a:r>
                      <a:endParaRPr lang="en-US" altLang="zh-CN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爆发；发生</a:t>
                      </a:r>
                      <a:endParaRPr lang="zh-CN" alt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put</a:t>
                      </a:r>
                      <a:endParaRPr lang="zh-CN" altLang="en-US" sz="24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放</a:t>
                      </a:r>
                      <a:endParaRPr lang="zh-CN" altLang="en-US" sz="2400" dirty="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sweat</a:t>
                      </a:r>
                      <a:endParaRPr lang="zh-CN" altLang="en-US" sz="24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出汗</a:t>
                      </a:r>
                      <a:endParaRPr lang="zh-CN" altLang="en-US" sz="24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96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algn="ctr" defTabSz="914400">
                        <a:lnSpc>
                          <a:spcPct val="130000"/>
                        </a:lnSpc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cast</a:t>
                      </a:r>
                      <a:endParaRPr lang="en-US" altLang="zh-CN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投，掷；扔</a:t>
                      </a:r>
                      <a:endParaRPr lang="zh-CN" alt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quit</a:t>
                      </a:r>
                      <a:endParaRPr lang="zh-CN" altLang="en-US" sz="24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停止</a:t>
                      </a:r>
                      <a:endParaRPr lang="zh-CN" altLang="en-US" sz="2400" dirty="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thrust</a:t>
                      </a:r>
                      <a:endParaRPr lang="zh-CN" altLang="en-US" sz="24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刺；刺入</a:t>
                      </a:r>
                      <a:endParaRPr lang="zh-CN" altLang="en-US" sz="24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8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algn="ctr" defTabSz="914400">
                        <a:lnSpc>
                          <a:spcPct val="130000"/>
                        </a:lnSpc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</a:t>
                      </a:r>
                      <a:endParaRPr lang="en-US" altLang="zh-CN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花费</a:t>
                      </a:r>
                      <a:endParaRPr lang="zh-CN" alt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read</a:t>
                      </a:r>
                      <a:endParaRPr lang="zh-CN" altLang="en-US" sz="24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读</a:t>
                      </a:r>
                      <a:endParaRPr lang="zh-CN" altLang="en-US" sz="2400" dirty="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upset</a:t>
                      </a:r>
                      <a:endParaRPr lang="zh-CN" altLang="en-US" sz="24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颠覆；扰乱</a:t>
                      </a:r>
                      <a:endParaRPr lang="zh-CN" altLang="en-US" sz="24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58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algn="ctr" defTabSz="914400">
                        <a:lnSpc>
                          <a:spcPct val="130000"/>
                        </a:lnSpc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cut</a:t>
                      </a:r>
                      <a:endParaRPr lang="en-US" altLang="zh-CN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切；割</a:t>
                      </a:r>
                      <a:endParaRPr lang="zh-CN" alt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rid</a:t>
                      </a:r>
                      <a:endParaRPr lang="zh-CN" altLang="en-US" sz="24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除去</a:t>
                      </a:r>
                      <a:endParaRPr lang="zh-CN" altLang="en-US" sz="2400" dirty="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</a:t>
                      </a:r>
                      <a:endParaRPr lang="zh-CN" altLang="en-US" sz="24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结婚</a:t>
                      </a:r>
                      <a:endParaRPr lang="zh-CN" altLang="en-US" sz="24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58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algn="ctr" defTabSz="914400" fontAlgn="base">
                        <a:lnSpc>
                          <a:spcPct val="130000"/>
                        </a:lnSpc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forecast</a:t>
                      </a:r>
                      <a:endParaRPr lang="en-US" altLang="zh-CN" sz="2400" b="1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预报</a:t>
                      </a:r>
                      <a:endParaRPr lang="zh-CN" altLang="en-US" sz="24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</a:t>
                      </a:r>
                      <a:endParaRPr lang="zh-CN" altLang="en-US" sz="24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放；放置</a:t>
                      </a:r>
                      <a:endParaRPr lang="zh-CN" altLang="en-US" sz="2400" dirty="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wet</a:t>
                      </a:r>
                      <a:endParaRPr lang="zh-CN" altLang="en-US" sz="24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打湿</a:t>
                      </a:r>
                      <a:endParaRPr lang="zh-CN" altLang="en-US" sz="24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580">
                <a:tc>
                  <a:txBody>
                    <a:bodyPr/>
                    <a:p>
                      <a:pPr marL="0" lvl="0" algn="ctr" defTabSz="914400" fontAlgn="base">
                        <a:lnSpc>
                          <a:spcPct val="130000"/>
                        </a:lnSpc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hit</a:t>
                      </a:r>
                      <a:endParaRPr lang="en-US" altLang="zh-CN" sz="2400" b="1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打</a:t>
                      </a:r>
                      <a:endParaRPr lang="zh-CN" altLang="en-US" sz="24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shut</a:t>
                      </a:r>
                      <a:endParaRPr lang="zh-CN" altLang="en-US" sz="24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关闭</a:t>
                      </a:r>
                      <a:endParaRPr lang="zh-CN" altLang="en-US" sz="24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endParaRPr lang="zh-CN" altLang="en-US" sz="2400" dirty="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endParaRPr lang="zh-CN" altLang="en-US" sz="2400" dirty="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580">
                <a:tc>
                  <a:txBody>
                    <a:bodyPr/>
                    <a:p>
                      <a:pPr marL="0" lvl="0" algn="ctr" defTabSz="914400" fontAlgn="base">
                        <a:lnSpc>
                          <a:spcPct val="130000"/>
                        </a:lnSpc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hurt</a:t>
                      </a:r>
                      <a:endParaRPr lang="en-US" altLang="zh-CN" sz="2400" b="1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伤害</a:t>
                      </a:r>
                      <a:endParaRPr lang="zh-CN" altLang="en-US" sz="24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spit</a:t>
                      </a:r>
                      <a:endParaRPr lang="zh-CN" altLang="en-US" sz="24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吐</a:t>
                      </a:r>
                      <a:endParaRPr lang="zh-CN" altLang="en-US" sz="24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endParaRPr lang="zh-CN" altLang="en-US" sz="2400" dirty="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endParaRPr lang="zh-CN" altLang="en-US" sz="2400" dirty="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表格 1"/>
          <p:cNvGraphicFramePr/>
          <p:nvPr/>
        </p:nvGraphicFramePr>
        <p:xfrm>
          <a:off x="664845" y="836613"/>
          <a:ext cx="8136255" cy="566420"/>
        </p:xfrm>
        <a:graphic>
          <a:graphicData uri="http://schemas.openxmlformats.org/drawingml/2006/table">
            <a:tbl>
              <a:tblPr/>
              <a:tblGrid>
                <a:gridCol w="1637030"/>
                <a:gridCol w="2562225"/>
                <a:gridCol w="2168525"/>
                <a:gridCol w="1768475"/>
              </a:tblGrid>
              <a:tr h="56642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</a:t>
                      </a:r>
                      <a:endParaRPr lang="zh-CN" altLang="en-US" sz="24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打赌</a:t>
                      </a:r>
                      <a:endParaRPr lang="zh-CN" altLang="en-US" sz="2400" dirty="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83515"/>
            <a:ext cx="680720" cy="42672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470" y="193675"/>
            <a:ext cx="1457325" cy="398780"/>
          </a:xfrm>
          <a:prstGeom prst="rect">
            <a:avLst/>
          </a:prstGeom>
          <a:solidFill>
            <a:srgbClr val="D83E8A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60" y="193468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6569" y="172513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93675"/>
            <a:ext cx="680720" cy="39878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aphicFrame>
        <p:nvGraphicFramePr>
          <p:cNvPr id="470158" name="表格 470157"/>
          <p:cNvGraphicFramePr/>
          <p:nvPr/>
        </p:nvGraphicFramePr>
        <p:xfrm>
          <a:off x="3400108" y="1547813"/>
          <a:ext cx="7848600" cy="640080"/>
        </p:xfrm>
        <a:graphic>
          <a:graphicData uri="http://schemas.openxmlformats.org/drawingml/2006/table">
            <a:tbl>
              <a:tblPr/>
              <a:tblGrid>
                <a:gridCol w="1138238"/>
                <a:gridCol w="1136650"/>
                <a:gridCol w="1443037"/>
                <a:gridCol w="4130675"/>
              </a:tblGrid>
              <a:tr h="64008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beat</a:t>
                      </a:r>
                      <a:endParaRPr lang="zh-CN" altLang="en-US" sz="18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beat</a:t>
                      </a:r>
                      <a:endParaRPr lang="zh-CN" altLang="en-US" sz="18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beaten</a:t>
                      </a:r>
                      <a:endParaRPr lang="zh-CN" altLang="en-US" sz="180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打；击败；</a:t>
                      </a: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CN" alt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心脏</a:t>
                      </a:r>
                      <a:r>
                        <a:rPr lang="en-US" altLang="zh-CN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CN" alt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跳动</a:t>
                      </a:r>
                      <a:endParaRPr lang="zh-CN" altLang="en-US" sz="1800" dirty="0"/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4" name="组合 23"/>
          <p:cNvGrpSpPr/>
          <p:nvPr/>
        </p:nvGrpSpPr>
        <p:grpSpPr>
          <a:xfrm>
            <a:off x="868045" y="962660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26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27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774190" y="1009650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B型</a:t>
            </a:r>
            <a:endParaRPr lang="zh-CN" altLang="en-US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984885" y="2806700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891030" y="2853690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BA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型</a:t>
            </a:r>
            <a:endParaRPr lang="zh-CN" altLang="en-US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aphicFrame>
        <p:nvGraphicFramePr>
          <p:cNvPr id="470191" name="表格 470190"/>
          <p:cNvGraphicFramePr/>
          <p:nvPr>
            <p:custDataLst>
              <p:tags r:id="rId1"/>
            </p:custDataLst>
          </p:nvPr>
        </p:nvGraphicFramePr>
        <p:xfrm>
          <a:off x="3400108" y="3392170"/>
          <a:ext cx="7848600" cy="2560638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2146300"/>
                <a:gridCol w="2125663"/>
                <a:gridCol w="2147887"/>
                <a:gridCol w="1428750"/>
              </a:tblGrid>
              <a:tr h="64008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come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来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become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bec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become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变成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overcome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overc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overcome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克服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run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run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跑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40" y="193675"/>
            <a:ext cx="1454785" cy="3987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6569" y="172513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93675"/>
            <a:ext cx="680720" cy="39878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aphicFrame>
        <p:nvGraphicFramePr>
          <p:cNvPr id="472375" name="表格 472374"/>
          <p:cNvGraphicFramePr/>
          <p:nvPr>
            <p:custDataLst>
              <p:tags r:id="rId1"/>
            </p:custDataLst>
          </p:nvPr>
        </p:nvGraphicFramePr>
        <p:xfrm>
          <a:off x="3252788" y="2120583"/>
          <a:ext cx="7848600" cy="4114800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1320800"/>
                <a:gridCol w="2227263"/>
                <a:gridCol w="2224087"/>
                <a:gridCol w="2076450"/>
              </a:tblGrid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hear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hear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hear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听见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burn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burn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/burned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burn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/burned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燃烧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learn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learn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/learned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learn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/learned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学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dream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dream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dream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梦想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mean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意思是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lean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lean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/leaned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lean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/leaned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倾斜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leap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leap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/leaped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leap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/leaped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跳跃；跨越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spoil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spoil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/spoiled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spoil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/spoiled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破坏；宠坏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deal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deal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deal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处理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3242310" y="951865"/>
            <a:ext cx="7870825" cy="10502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(1)在原型动词后面加一个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辅音字母d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或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构成过去式、过去分词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1184275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80490" y="1231265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B型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-1</a:t>
            </a:r>
            <a:endParaRPr lang="en-US" altLang="zh-CN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40" y="193675"/>
            <a:ext cx="1454785" cy="3987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6569" y="172513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93675"/>
            <a:ext cx="680720" cy="39878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42310" y="1151890"/>
            <a:ext cx="787082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(2)把原型动词的最后一个辅音字母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d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改成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1184275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80490" y="1231265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B型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-2</a:t>
            </a:r>
            <a:endParaRPr lang="en-US" altLang="zh-CN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aphicFrame>
        <p:nvGraphicFramePr>
          <p:cNvPr id="469201" name="表格 469200"/>
          <p:cNvGraphicFramePr/>
          <p:nvPr>
            <p:custDataLst>
              <p:tags r:id="rId1"/>
            </p:custDataLst>
          </p:nvPr>
        </p:nvGraphicFramePr>
        <p:xfrm>
          <a:off x="3250248" y="2114233"/>
          <a:ext cx="7862887" cy="3840480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1581150"/>
                <a:gridCol w="1498600"/>
                <a:gridCol w="1495425"/>
                <a:gridCol w="3287712"/>
              </a:tblGrid>
              <a:tr h="64008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build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buil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buil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建设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rebuild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rebuil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rebuil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重建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lend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借出；借给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send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送；发射；派遣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spend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spen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spen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度过；花费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bend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弯腰；低头；弯曲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40" y="193675"/>
            <a:ext cx="1454785" cy="3987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6569" y="172513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93675"/>
            <a:ext cx="680720" cy="39878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42310" y="1151890"/>
            <a:ext cx="787082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(3)原词中有a则改为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aught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，无a则改为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ought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1184275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80490" y="1231265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B型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-3</a:t>
            </a:r>
            <a:endParaRPr lang="en-US" altLang="zh-CN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aphicFrame>
        <p:nvGraphicFramePr>
          <p:cNvPr id="468211" name="表格 468210"/>
          <p:cNvGraphicFramePr/>
          <p:nvPr>
            <p:custDataLst>
              <p:tags r:id="rId1"/>
            </p:custDataLst>
          </p:nvPr>
        </p:nvGraphicFramePr>
        <p:xfrm>
          <a:off x="3416300" y="2024380"/>
          <a:ext cx="7777163" cy="4479925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1303338"/>
                <a:gridCol w="1576387"/>
                <a:gridCol w="1679575"/>
                <a:gridCol w="3217863"/>
              </a:tblGrid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tch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aught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aught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抓；赶上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ch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aught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aught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教；教书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buy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ought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ought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买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bring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ought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ought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带来；拿来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fight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ought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ought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打架；争吵；作战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seek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ought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ought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寻找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think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ought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ought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想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40" y="193675"/>
            <a:ext cx="1454785" cy="3987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6569" y="172513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93675"/>
            <a:ext cx="680720" cy="39878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42310" y="1151890"/>
            <a:ext cx="787082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(4)把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eel、ell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改成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elt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1184275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80490" y="1231265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B型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-4</a:t>
            </a:r>
            <a:endParaRPr lang="en-US" altLang="zh-CN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aphicFrame>
        <p:nvGraphicFramePr>
          <p:cNvPr id="467118" name="表格 467117"/>
          <p:cNvGraphicFramePr/>
          <p:nvPr>
            <p:custDataLst>
              <p:tags r:id="rId1"/>
            </p:custDataLst>
          </p:nvPr>
        </p:nvGraphicFramePr>
        <p:xfrm>
          <a:off x="3408680" y="2010410"/>
          <a:ext cx="7704138" cy="2560638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1946275"/>
                <a:gridCol w="1944688"/>
                <a:gridCol w="1947862"/>
                <a:gridCol w="1865313"/>
              </a:tblGrid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eel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感觉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kn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eel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跪下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sm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ell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sm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sm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闻到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ell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拼写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40" y="193675"/>
            <a:ext cx="1454785" cy="3987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6569" y="172513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93675"/>
            <a:ext cx="680720" cy="39878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42310" y="1151890"/>
            <a:ext cx="787082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(5)词中间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去掉一个e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或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去掉一个a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或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去掉一个o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1184275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80490" y="1231265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B型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-5</a:t>
            </a:r>
            <a:endParaRPr lang="en-US" altLang="zh-CN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aphicFrame>
        <p:nvGraphicFramePr>
          <p:cNvPr id="466197" name="表格 466196"/>
          <p:cNvGraphicFramePr/>
          <p:nvPr>
            <p:custDataLst>
              <p:tags r:id="rId1"/>
            </p:custDataLst>
          </p:nvPr>
        </p:nvGraphicFramePr>
        <p:xfrm>
          <a:off x="3452495" y="1896745"/>
          <a:ext cx="7704455" cy="4531360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1676400"/>
                <a:gridCol w="1525588"/>
                <a:gridCol w="1524000"/>
                <a:gridCol w="2978150"/>
              </a:tblGrid>
              <a:tr h="565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喂养；饲养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碰见；遇见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加速；快速前进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ble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流血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bre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繁殖；产生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领导；引导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misle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misl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misl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误导；欺骗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sho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射击；击中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40" y="193675"/>
            <a:ext cx="1454785" cy="3987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6569" y="172513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93675"/>
            <a:ext cx="680720" cy="39878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42310" y="951865"/>
            <a:ext cx="7870825" cy="10502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(6)改变元音字母(把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i、a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变为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u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或把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i、e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变为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，把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变为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，把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i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变为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)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1184275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80490" y="1231265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B型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-6</a:t>
            </a:r>
            <a:endParaRPr lang="en-US" altLang="zh-CN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aphicFrame>
        <p:nvGraphicFramePr>
          <p:cNvPr id="473642" name="表格 473641"/>
          <p:cNvGraphicFramePr/>
          <p:nvPr>
            <p:custDataLst>
              <p:tags r:id="rId1"/>
            </p:custDataLst>
          </p:nvPr>
        </p:nvGraphicFramePr>
        <p:xfrm>
          <a:off x="3399790" y="2317115"/>
          <a:ext cx="8136255" cy="3840480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1470025"/>
                <a:gridCol w="1546225"/>
                <a:gridCol w="1806575"/>
                <a:gridCol w="3313113"/>
              </a:tblGrid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挖掘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hung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挂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旋转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粘贴；插入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刺激；叮咬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摆动；突然转向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40" y="193675"/>
            <a:ext cx="1454785" cy="3987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6569" y="172513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93675"/>
            <a:ext cx="680720" cy="39878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42310" y="951865"/>
            <a:ext cx="7870825" cy="10502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(6)改变元音字母(把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i、a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变为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u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或把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i、e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变为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，把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变为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，把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i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变为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)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1184275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80490" y="1231265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B型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-6</a:t>
            </a:r>
            <a:endParaRPr lang="en-US" altLang="zh-CN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aphicFrame>
        <p:nvGraphicFramePr>
          <p:cNvPr id="464968" name="表格 464967"/>
          <p:cNvGraphicFramePr/>
          <p:nvPr>
            <p:custDataLst>
              <p:tags r:id="rId1"/>
            </p:custDataLst>
          </p:nvPr>
        </p:nvGraphicFramePr>
        <p:xfrm>
          <a:off x="3516630" y="2129155"/>
          <a:ext cx="8136255" cy="4526280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1470025"/>
                <a:gridCol w="1546225"/>
                <a:gridCol w="1806575"/>
                <a:gridCol w="3313430"/>
              </a:tblGrid>
              <a:tr h="640080">
                <a:tc row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照耀；使发光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 vMerge="1">
                  <a:tcPr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shined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shined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擦亮；擦光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赢得；获胜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70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得到</a:t>
                      </a:r>
                      <a:endParaRPr lang="zh-CN" altLang="en-US" sz="1800" dirty="0"/>
                    </a:p>
                    <a:p>
                      <a:pPr marL="0" lvl="0" indent="0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100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 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68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握；举行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68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坐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40" y="193675"/>
            <a:ext cx="1454785" cy="3987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6569" y="172513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93675"/>
            <a:ext cx="680720" cy="39878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56280" y="1151890"/>
            <a:ext cx="787082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(7)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eep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变为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ept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1184275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80490" y="1231265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B型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-7</a:t>
            </a:r>
            <a:endParaRPr lang="en-US" altLang="zh-CN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aphicFrame>
        <p:nvGraphicFramePr>
          <p:cNvPr id="464127" name="表格 464126"/>
          <p:cNvGraphicFramePr/>
          <p:nvPr>
            <p:custDataLst>
              <p:tags r:id="rId1"/>
            </p:custDataLst>
          </p:nvPr>
        </p:nvGraphicFramePr>
        <p:xfrm>
          <a:off x="3516313" y="2016125"/>
          <a:ext cx="7848600" cy="3840163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2066925"/>
                <a:gridCol w="2006600"/>
                <a:gridCol w="2009775"/>
                <a:gridCol w="1765300"/>
              </a:tblGrid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eep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ept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ept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保持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eep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ept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ept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睡觉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oversl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eep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oversl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ept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oversl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ept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睡过头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cr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eep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ept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ept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爬行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eep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ept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ept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哭泣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sw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eep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ept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ept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打扫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矩形 40"/>
          <p:cNvSpPr/>
          <p:nvPr/>
        </p:nvSpPr>
        <p:spPr>
          <a:xfrm>
            <a:off x="2216069" y="1298724"/>
            <a:ext cx="1800201" cy="1800201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330200" dist="203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847917" y="2150135"/>
            <a:ext cx="2304257" cy="2304257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330200" dist="203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429370" y="3763067"/>
            <a:ext cx="900100" cy="900100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330200" dist="203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3485212" y="3212976"/>
            <a:ext cx="792088" cy="7920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2761760" y="3805137"/>
            <a:ext cx="900101" cy="900101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330200" dist="203200" dir="2700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3881256" y="2503677"/>
            <a:ext cx="450050" cy="45005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2990504" y="1574071"/>
            <a:ext cx="1597214" cy="1597214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847917" y="4184542"/>
            <a:ext cx="931490" cy="917921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2648117" y="4382383"/>
            <a:ext cx="540060" cy="540060"/>
          </a:xfrm>
          <a:prstGeom prst="rect">
            <a:avLst/>
          </a:prstGeom>
          <a:noFill/>
          <a:ln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1261962" y="1580287"/>
            <a:ext cx="225025" cy="225025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70" name="矩形 69"/>
          <p:cNvSpPr/>
          <p:nvPr/>
        </p:nvSpPr>
        <p:spPr>
          <a:xfrm flipH="1">
            <a:off x="598713" y="4855756"/>
            <a:ext cx="190697" cy="190697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278948" y="3326001"/>
            <a:ext cx="451955" cy="451955"/>
          </a:xfrm>
          <a:prstGeom prst="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73" name="矩形 4"/>
          <p:cNvSpPr>
            <a:spLocks noChangeArrowheads="1"/>
          </p:cNvSpPr>
          <p:nvPr/>
        </p:nvSpPr>
        <p:spPr bwMode="auto">
          <a:xfrm>
            <a:off x="689269" y="2438167"/>
            <a:ext cx="259028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4400" b="1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语法填空</a:t>
            </a:r>
            <a:endParaRPr lang="en-US" altLang="zh-CN" sz="4400" b="1" dirty="0" smtClean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74" name="矩形 4"/>
          <p:cNvSpPr>
            <a:spLocks noChangeArrowheads="1"/>
          </p:cNvSpPr>
          <p:nvPr/>
        </p:nvSpPr>
        <p:spPr bwMode="auto">
          <a:xfrm>
            <a:off x="483262" y="3302263"/>
            <a:ext cx="3096344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Rational cloze</a:t>
            </a:r>
            <a:endParaRPr lang="en-US" altLang="zh-CN" sz="2800" dirty="0" smtClean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249350" y="1326128"/>
            <a:ext cx="1080121" cy="1080121"/>
          </a:xfrm>
          <a:prstGeom prst="rect">
            <a:avLst/>
          </a:prstGeom>
          <a:noFill/>
          <a:ln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-13919" y="2725573"/>
            <a:ext cx="488146" cy="488146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717516" y="1844979"/>
            <a:ext cx="450050" cy="4500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4348602" y="4151678"/>
            <a:ext cx="7253033" cy="672075"/>
          </a:xfrm>
          <a:prstGeom prst="roundRect">
            <a:avLst>
              <a:gd name="adj" fmla="val 4227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127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4" name="TextBox 25"/>
          <p:cNvSpPr txBox="1"/>
          <p:nvPr/>
        </p:nvSpPr>
        <p:spPr>
          <a:xfrm>
            <a:off x="4505114" y="4199602"/>
            <a:ext cx="6182360" cy="54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935" dirty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               </a:t>
            </a:r>
            <a:r>
              <a:rPr lang="zh-CN" altLang="en-US" sz="2935" dirty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高考演练   </a:t>
            </a:r>
            <a:r>
              <a:rPr lang="zh-CN" altLang="zh-CN" sz="2935" dirty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 动词五式   </a:t>
            </a:r>
            <a:r>
              <a:rPr lang="zh-CN" altLang="en-US" sz="2935" dirty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 词语搭配</a:t>
            </a:r>
            <a:endParaRPr lang="zh-CN" altLang="en-US" sz="2935" dirty="0"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4263680" y="4128742"/>
            <a:ext cx="960105" cy="766159"/>
            <a:chOff x="899592" y="2377261"/>
            <a:chExt cx="720079" cy="5746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圆角矩形 25"/>
            <p:cNvSpPr/>
            <p:nvPr/>
          </p:nvSpPr>
          <p:spPr>
            <a:xfrm>
              <a:off x="899592" y="2377261"/>
              <a:ext cx="720079" cy="574619"/>
            </a:xfrm>
            <a:prstGeom prst="roundRect">
              <a:avLst>
                <a:gd name="adj" fmla="val 42270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920241" y="2397813"/>
              <a:ext cx="681258" cy="533516"/>
            </a:xfrm>
            <a:prstGeom prst="roundRect">
              <a:avLst>
                <a:gd name="adj" fmla="val 42270"/>
              </a:avLst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pic>
        <p:nvPicPr>
          <p:cNvPr id="28" name="Picture 2" descr="C:\Users\Administrator\Desktop\手.pn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flipH="1">
            <a:off x="4157039" y="4343700"/>
            <a:ext cx="3946480" cy="3835091"/>
          </a:xfrm>
          <a:prstGeom prst="rect">
            <a:avLst/>
          </a:prstGeom>
          <a:noFill/>
        </p:spPr>
      </p:pic>
      <p:sp>
        <p:nvSpPr>
          <p:cNvPr id="29" name="标题 4"/>
          <p:cNvSpPr txBox="1"/>
          <p:nvPr/>
        </p:nvSpPr>
        <p:spPr>
          <a:xfrm>
            <a:off x="4693814" y="922680"/>
            <a:ext cx="5255215" cy="53563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Lesson 3</a:t>
            </a:r>
            <a:endParaRPr lang="en-US" altLang="zh-CN" sz="3600" b="1" dirty="0">
              <a:solidFill>
                <a:schemeClr val="tx1">
                  <a:lumMod val="50000"/>
                  <a:lumOff val="50000"/>
                </a:scheme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30" name="TextBox 51"/>
          <p:cNvSpPr txBox="1"/>
          <p:nvPr/>
        </p:nvSpPr>
        <p:spPr>
          <a:xfrm>
            <a:off x="4693920" y="1580515"/>
            <a:ext cx="707644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b="1" dirty="0" smtClean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动词五式功</a:t>
            </a:r>
            <a:r>
              <a:rPr lang="zh-CN" sz="7200" b="1" dirty="0" smtClean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夫佳</a:t>
            </a:r>
            <a:r>
              <a:rPr sz="7200" b="1" dirty="0" smtClean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 词语运用巧手搭</a:t>
            </a:r>
            <a:endParaRPr sz="7200" b="1" dirty="0" smtClean="0">
              <a:solidFill>
                <a:srgbClr val="00B0F0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4815" y="5102860"/>
            <a:ext cx="31553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2000" b="1" i="1">
                <a:solidFill>
                  <a:srgbClr val="002060"/>
                </a:solidFill>
              </a:rPr>
              <a:t>浙江省常山一中    吴俊峰</a:t>
            </a:r>
            <a:endParaRPr lang="zh-CN" altLang="zh-CN" sz="2000" b="1" i="1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120"/>
                            </p:stCondLst>
                            <p:childTnLst>
                              <p:par>
                                <p:cTn id="101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639"/>
                            </p:stCondLst>
                            <p:childTnLst>
                              <p:par>
                                <p:cTn id="10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489"/>
                            </p:stCondLst>
                            <p:childTnLst>
                              <p:par>
                                <p:cTn id="1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69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19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597 0.000093 L 0.583442 -0.000278 " pathEditMode="relative" rAng="0" ptsTypes="">
                                      <p:cBhvr>
                                        <p:cTn id="12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" y="0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22222E-6 L 0.58351 2.22222E-6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0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6" grpId="0" animBg="1"/>
      <p:bldP spid="47" grpId="0" animBg="1"/>
      <p:bldP spid="48" grpId="0" animBg="1"/>
      <p:bldP spid="63" grpId="0" animBg="1"/>
      <p:bldP spid="64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2" grpId="0" animBg="1"/>
      <p:bldP spid="73" grpId="0" bldLvl="0" autoUpdateAnimBg="0"/>
      <p:bldP spid="74" grpId="0" bldLvl="0" autoUpdateAnimBg="0"/>
      <p:bldP spid="75" grpId="0" animBg="1"/>
      <p:bldP spid="71" grpId="0" animBg="1"/>
      <p:bldP spid="65" grpId="0" animBg="1"/>
      <p:bldP spid="23" grpId="0" animBg="1"/>
      <p:bldP spid="24" grpId="0"/>
      <p:bldP spid="29" grpId="0"/>
      <p:bldP spid="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40" y="193675"/>
            <a:ext cx="1454785" cy="3987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6569" y="172513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93675"/>
            <a:ext cx="680720" cy="39878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56280" y="1151890"/>
            <a:ext cx="810895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(8)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ay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变为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aid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，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ell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变为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old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，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and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变为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ood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，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ind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变为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ound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1184275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80490" y="1231265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B型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-8</a:t>
            </a:r>
            <a:endParaRPr lang="en-US" altLang="zh-CN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aphicFrame>
        <p:nvGraphicFramePr>
          <p:cNvPr id="474519" name="表格 474518"/>
          <p:cNvGraphicFramePr/>
          <p:nvPr>
            <p:custDataLst>
              <p:tags r:id="rId1"/>
            </p:custDataLst>
          </p:nvPr>
        </p:nvGraphicFramePr>
        <p:xfrm>
          <a:off x="3344228" y="1943735"/>
          <a:ext cx="8322310" cy="4389120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2251710"/>
                <a:gridCol w="2182813"/>
                <a:gridCol w="2160587"/>
                <a:gridCol w="1727200"/>
              </a:tblGrid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ay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aid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aid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付款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rep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ay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rep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aid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rep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aid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偿还；报答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58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ay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aid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aid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just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下蛋；产卵；放置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ay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aid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aid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说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ell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old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old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卖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ell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old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old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告诉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40" y="193675"/>
            <a:ext cx="1454785" cy="3987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6569" y="172513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93675"/>
            <a:ext cx="680720" cy="39878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56280" y="1151890"/>
            <a:ext cx="810895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(8)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ay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变为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aid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，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ell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变为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old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，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and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变为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ood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，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ind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变为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ound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1184275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80490" y="1231265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B型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-8</a:t>
            </a:r>
            <a:endParaRPr lang="en-US" altLang="zh-CN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aphicFrame>
        <p:nvGraphicFramePr>
          <p:cNvPr id="475270" name="表格 475269"/>
          <p:cNvGraphicFramePr/>
          <p:nvPr>
            <p:custDataLst>
              <p:tags r:id="rId1"/>
            </p:custDataLst>
          </p:nvPr>
        </p:nvGraphicFramePr>
        <p:xfrm>
          <a:off x="3386138" y="1987868"/>
          <a:ext cx="8280400" cy="4479925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2209800"/>
                <a:gridCol w="2182813"/>
                <a:gridCol w="2160587"/>
                <a:gridCol w="1727200"/>
              </a:tblGrid>
              <a:tr h="64008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ret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ell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old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old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复述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foret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ell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foret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old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foret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old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预告；预言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and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ood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ood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站，站立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underst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and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underst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ood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underst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ood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明白；懂得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misunderst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and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misunderst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ood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misunderst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ood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误会；误解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ound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ound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找到；发现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ind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ound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ound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卷起；缠绕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40" y="193675"/>
            <a:ext cx="1454785" cy="3987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6569" y="172513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93675"/>
            <a:ext cx="680720" cy="39878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56280" y="1048385"/>
            <a:ext cx="810895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(9)其他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1184275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80490" y="1231265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B型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-9</a:t>
            </a:r>
            <a:endParaRPr lang="en-US" altLang="zh-CN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aphicFrame>
        <p:nvGraphicFramePr>
          <p:cNvPr id="476474" name="表格 476473"/>
          <p:cNvGraphicFramePr/>
          <p:nvPr>
            <p:custDataLst>
              <p:tags r:id="rId1"/>
            </p:custDataLst>
          </p:nvPr>
        </p:nvGraphicFramePr>
        <p:xfrm>
          <a:off x="3516313" y="1769428"/>
          <a:ext cx="7848600" cy="4772025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1608138"/>
                <a:gridCol w="2135187"/>
                <a:gridCol w="2047875"/>
                <a:gridCol w="2057400"/>
              </a:tblGrid>
              <a:tr h="5286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bit/bitten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咬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bless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blessed/blest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blessed/blest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祝福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have/has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had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had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有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leave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left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left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离开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light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lit/lighted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lit/lighted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点燃；照亮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lose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lost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lost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失去；丢失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make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made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made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制作；制造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slide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slid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slid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滑动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spill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spilled/spilt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spilled/spilt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溢出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83515"/>
            <a:ext cx="680720" cy="42672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211455"/>
            <a:ext cx="680720" cy="39878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60" y="193468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5710" y="211455"/>
            <a:ext cx="1410335" cy="39878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448050" y="1169670"/>
            <a:ext cx="529844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30000"/>
              </a:lnSpc>
              <a:spcBef>
                <a:spcPts val="600"/>
              </a:spcBef>
              <a:buClrTx/>
              <a:buSzTx/>
              <a:buFontTx/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(1)原型动词后＋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n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或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en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构成过去分词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1184275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80490" y="1231265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BC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型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-1</a:t>
            </a:r>
            <a:endParaRPr lang="en-US" altLang="zh-CN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aphicFrame>
        <p:nvGraphicFramePr>
          <p:cNvPr id="477760" name="表格 477759"/>
          <p:cNvGraphicFramePr/>
          <p:nvPr>
            <p:custDataLst>
              <p:tags r:id="rId1"/>
            </p:custDataLst>
          </p:nvPr>
        </p:nvGraphicFramePr>
        <p:xfrm>
          <a:off x="3184525" y="1968183"/>
          <a:ext cx="8064500" cy="4114800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1784350"/>
                <a:gridCol w="1816100"/>
                <a:gridCol w="2360613"/>
                <a:gridCol w="2103437"/>
              </a:tblGrid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take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took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tak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拿；取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overtake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overtook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overtak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追上；超过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mistake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mistook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mistak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误认；误解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undertake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undertook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undertak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承担；保证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shave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shaved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shave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/shaved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剃须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saw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sawed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/sawed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锯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sow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sowed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sow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/sowed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播种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shake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shook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shake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摇头；摇晃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看见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83515"/>
            <a:ext cx="680720" cy="42672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211455"/>
            <a:ext cx="680720" cy="39878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60" y="193468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5710" y="211455"/>
            <a:ext cx="1410335" cy="39878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19145" y="719455"/>
            <a:ext cx="529844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30000"/>
              </a:lnSpc>
              <a:spcBef>
                <a:spcPts val="600"/>
              </a:spcBef>
              <a:buClrTx/>
              <a:buSzTx/>
              <a:buFontTx/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(1)原型动词后＋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n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或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en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构成过去分词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1184275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80490" y="1231265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BC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型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-1</a:t>
            </a:r>
            <a:endParaRPr lang="en-US" altLang="zh-CN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aphicFrame>
        <p:nvGraphicFramePr>
          <p:cNvPr id="478400" name="表格 478399"/>
          <p:cNvGraphicFramePr/>
          <p:nvPr>
            <p:custDataLst>
              <p:tags r:id="rId1"/>
            </p:custDataLst>
          </p:nvPr>
        </p:nvGraphicFramePr>
        <p:xfrm>
          <a:off x="3064510" y="1414780"/>
          <a:ext cx="8079105" cy="5302250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1798955"/>
                <a:gridCol w="1816100"/>
                <a:gridCol w="2360613"/>
                <a:gridCol w="2103437"/>
              </a:tblGrid>
              <a:tr h="5286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foresee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foresaw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foresee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预见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eat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ate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eat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吃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fall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fell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fall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跌倒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give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gave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give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给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forgive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forgave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forgive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原谅；宽恕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drive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drove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drive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驾驶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rise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rose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rise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升起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arise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arose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arise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出现；发生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ride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rode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rid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骑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write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wrote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writ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ten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写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83515"/>
            <a:ext cx="680720" cy="42672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211455"/>
            <a:ext cx="680720" cy="39878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60" y="193468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5710" y="211455"/>
            <a:ext cx="1410335" cy="39878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19145" y="719455"/>
            <a:ext cx="529844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30000"/>
              </a:lnSpc>
              <a:spcBef>
                <a:spcPts val="600"/>
              </a:spcBef>
              <a:buClrTx/>
              <a:buSzTx/>
              <a:buFontTx/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(2)过去式＋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n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或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en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构成过去分词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1184275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80490" y="1231265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BC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型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-2</a:t>
            </a:r>
            <a:endParaRPr lang="en-US" altLang="zh-CN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aphicFrame>
        <p:nvGraphicFramePr>
          <p:cNvPr id="479621" name="表格 479620"/>
          <p:cNvGraphicFramePr/>
          <p:nvPr>
            <p:custDataLst>
              <p:tags r:id="rId1"/>
            </p:custDataLst>
          </p:nvPr>
        </p:nvGraphicFramePr>
        <p:xfrm>
          <a:off x="3272473" y="1423353"/>
          <a:ext cx="8064500" cy="5029200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1524000"/>
                <a:gridCol w="2501900"/>
                <a:gridCol w="1841500"/>
                <a:gridCol w="2197100"/>
              </a:tblGrid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break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broke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broke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打破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speak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spoke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spoke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说话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freeze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froze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froze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结冰；凝固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wake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woke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woke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醒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weave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wove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wove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编织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awake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awoke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awoke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唤醒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choose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chose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chose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选择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steal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stole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stole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偷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forget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forgot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forgot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ten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忘记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bite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bit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bit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ten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咬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hide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hid</a:t>
                      </a:r>
                      <a:endParaRPr lang="en-US" altLang="zh-CN" sz="24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hid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躲藏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83515"/>
            <a:ext cx="680720" cy="42672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211455"/>
            <a:ext cx="680720" cy="39878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60" y="193468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5710" y="211455"/>
            <a:ext cx="1410335" cy="39878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19145" y="719455"/>
            <a:ext cx="709041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30000"/>
              </a:lnSpc>
              <a:spcBef>
                <a:spcPts val="600"/>
              </a:spcBef>
              <a:buClrTx/>
              <a:buSzTx/>
              <a:buFontTx/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(3)ow/aw/ew—ew/ed—own/awn/ewn型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1184275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80490" y="1231265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BC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型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-3</a:t>
            </a:r>
            <a:endParaRPr lang="en-US" altLang="zh-CN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aphicFrame>
        <p:nvGraphicFramePr>
          <p:cNvPr id="481592" name="表格 481591"/>
          <p:cNvGraphicFramePr/>
          <p:nvPr>
            <p:custDataLst>
              <p:tags r:id="rId1"/>
            </p:custDataLst>
          </p:nvPr>
        </p:nvGraphicFramePr>
        <p:xfrm>
          <a:off x="3319145" y="1437640"/>
          <a:ext cx="8018780" cy="4772025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1885315"/>
                <a:gridCol w="1864360"/>
                <a:gridCol w="2108835"/>
                <a:gridCol w="2160270"/>
              </a:tblGrid>
              <a:tr h="5286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bl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own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吹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own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生长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kn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own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知道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own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投；掷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overthr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overthr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overthr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own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推翻；打倒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awn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拖；拉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withdr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withdr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withdr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awn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撤退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ewn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/sew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缝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show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own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出示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83515"/>
            <a:ext cx="680720" cy="42672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211455"/>
            <a:ext cx="680720" cy="39878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60" y="193468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5710" y="211455"/>
            <a:ext cx="1410335" cy="39878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19145" y="719455"/>
            <a:ext cx="709041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30000"/>
              </a:lnSpc>
              <a:spcBef>
                <a:spcPts val="600"/>
              </a:spcBef>
              <a:buClrTx/>
              <a:buSzTx/>
              <a:buFontTx/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(4)i—a—u型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1184275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80490" y="1231265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BC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型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-4</a:t>
            </a:r>
            <a:endParaRPr lang="en-US" altLang="zh-CN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aphicFrame>
        <p:nvGraphicFramePr>
          <p:cNvPr id="482584" name="表格 482583"/>
          <p:cNvGraphicFramePr/>
          <p:nvPr>
            <p:custDataLst>
              <p:tags r:id="rId1"/>
            </p:custDataLst>
          </p:nvPr>
        </p:nvGraphicFramePr>
        <p:xfrm>
          <a:off x="3236913" y="1485265"/>
          <a:ext cx="8136255" cy="4531360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1349375"/>
                <a:gridCol w="2324100"/>
                <a:gridCol w="1419225"/>
                <a:gridCol w="3043238"/>
              </a:tblGrid>
              <a:tr h="565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beg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beg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beg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开始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nk/shr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萎缩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喝；饮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打电话；按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铃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nk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下沉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唱歌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游泳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ng/spr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spr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ng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弹跳；弹起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83515"/>
            <a:ext cx="680720" cy="42672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211455"/>
            <a:ext cx="680720" cy="39878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60" y="193468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5710" y="211455"/>
            <a:ext cx="1410335" cy="39878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404235" y="1231265"/>
            <a:ext cx="709041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30000"/>
              </a:lnSpc>
              <a:spcBef>
                <a:spcPts val="600"/>
              </a:spcBef>
              <a:buClrTx/>
              <a:buSzTx/>
              <a:buFontTx/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(5)ear—ore—orn型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1184275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80490" y="1231265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BC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型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-5</a:t>
            </a:r>
            <a:endParaRPr lang="en-US" altLang="zh-CN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aphicFrame>
        <p:nvGraphicFramePr>
          <p:cNvPr id="483500" name="表格 483499"/>
          <p:cNvGraphicFramePr/>
          <p:nvPr>
            <p:custDataLst>
              <p:tags r:id="rId1"/>
            </p:custDataLst>
          </p:nvPr>
        </p:nvGraphicFramePr>
        <p:xfrm>
          <a:off x="3179763" y="2281238"/>
          <a:ext cx="8068945" cy="2560320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2123440"/>
                <a:gridCol w="1643063"/>
                <a:gridCol w="1660525"/>
                <a:gridCol w="2641600"/>
              </a:tblGrid>
              <a:tr h="64008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ear</a:t>
                      </a:r>
                      <a:endParaRPr lang="en-US" altLang="zh-CN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ore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orn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忍受；生育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ear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ore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orn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撕裂；撕破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ear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ore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orn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穿；戴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ear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ore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sw</a:t>
                      </a:r>
                      <a:r>
                        <a:rPr lang="en-US" altLang="zh-CN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orn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发誓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26485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不规则中找规则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3516630" y="183515"/>
            <a:ext cx="8019415" cy="42672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lstStyle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0" name="AutoShape 8"/>
          <p:cNvSpPr>
            <a:spLocks noChangeArrowheads="1"/>
          </p:cNvSpPr>
          <p:nvPr/>
        </p:nvSpPr>
        <p:spPr bwMode="auto">
          <a:xfrm>
            <a:off x="9106535" y="183515"/>
            <a:ext cx="680720" cy="426720"/>
          </a:xfrm>
          <a:prstGeom prst="chevron">
            <a:avLst>
              <a:gd name="adj" fmla="val 43039"/>
            </a:avLst>
          </a:prstGeom>
          <a:solidFill>
            <a:srgbClr val="EF7474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1" name="AutoShape 8"/>
          <p:cNvSpPr>
            <a:spLocks noChangeArrowheads="1"/>
          </p:cNvSpPr>
          <p:nvPr/>
        </p:nvSpPr>
        <p:spPr bwMode="auto">
          <a:xfrm>
            <a:off x="6964680" y="183515"/>
            <a:ext cx="680720" cy="426720"/>
          </a:xfrm>
          <a:prstGeom prst="chevron">
            <a:avLst>
              <a:gd name="adj" fmla="val 55472"/>
            </a:avLst>
          </a:prstGeom>
          <a:solidFill>
            <a:srgbClr val="C55883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4822825" y="183515"/>
            <a:ext cx="680720" cy="426720"/>
          </a:xfrm>
          <a:prstGeom prst="chevron">
            <a:avLst>
              <a:gd name="adj" fmla="val 51374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AutoShape 8"/>
          <p:cNvSpPr>
            <a:spLocks noChangeArrowheads="1"/>
          </p:cNvSpPr>
          <p:nvPr/>
        </p:nvSpPr>
        <p:spPr bwMode="auto">
          <a:xfrm>
            <a:off x="11249025" y="211455"/>
            <a:ext cx="680720" cy="39878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57542" y="211248"/>
            <a:ext cx="95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0F0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AAA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b="1" kern="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2287" y="193468"/>
            <a:ext cx="836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ABA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52760" y="193468"/>
            <a:ext cx="8483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defRPr/>
            </a:pPr>
            <a:r>
              <a:rPr lang="en-US" altLang="zh-CN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ABB</a:t>
            </a:r>
            <a:r>
              <a:rPr lang="zh-CN" altLang="en-US" sz="2000" b="1" i="1" kern="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i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125710" y="211455"/>
            <a:ext cx="1410335" cy="39878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i="1">
                <a:solidFill>
                  <a:srgbClr val="646464"/>
                </a:solidFill>
              </a:defRPr>
            </a:lvl1pPr>
          </a:lstStyle>
          <a:p>
            <a:pPr algn="l">
              <a:defRPr/>
            </a:pPr>
            <a:r>
              <a:rPr lang="en-US" altLang="zh-CN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ABC</a:t>
            </a:r>
            <a:r>
              <a:rPr lang="zh-CN" altLang="en-US" sz="2000" b="1" kern="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型</a:t>
            </a:r>
            <a:endParaRPr lang="zh-CN" altLang="en-US" sz="200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16630" y="1048385"/>
            <a:ext cx="709041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30000"/>
              </a:lnSpc>
              <a:spcBef>
                <a:spcPts val="600"/>
              </a:spcBef>
              <a:buClrTx/>
              <a:buSzTx/>
              <a:buFontTx/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(6)其他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60400" y="1184275"/>
            <a:ext cx="2211070" cy="585470"/>
            <a:chOff x="465719" y="1295954"/>
            <a:chExt cx="1658494" cy="740511"/>
          </a:xfrm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10" name="Freeform 1"/>
            <p:cNvSpPr>
              <a:spLocks noChangeArrowheads="1"/>
            </p:cNvSpPr>
            <p:nvPr/>
          </p:nvSpPr>
          <p:spPr bwMode="auto">
            <a:xfrm rot="10800000">
              <a:off x="465719" y="1295954"/>
              <a:ext cx="1658494" cy="740511"/>
            </a:xfrm>
            <a:custGeom>
              <a:avLst/>
              <a:gdLst>
                <a:gd name="T0" fmla="*/ 5874 w 7875"/>
                <a:gd name="T1" fmla="*/ 1811 h 3594"/>
                <a:gd name="T2" fmla="*/ 7874 w 7875"/>
                <a:gd name="T3" fmla="*/ 0 h 3594"/>
                <a:gd name="T4" fmla="*/ 1969 w 7875"/>
                <a:gd name="T5" fmla="*/ 0 h 3594"/>
                <a:gd name="T6" fmla="*/ 0 w 7875"/>
                <a:gd name="T7" fmla="*/ 1811 h 3594"/>
                <a:gd name="T8" fmla="*/ 1969 w 7875"/>
                <a:gd name="T9" fmla="*/ 3593 h 3594"/>
                <a:gd name="T10" fmla="*/ 7874 w 7875"/>
                <a:gd name="T11" fmla="*/ 3593 h 3594"/>
                <a:gd name="T12" fmla="*/ 5874 w 7875"/>
                <a:gd name="T13" fmla="*/ 1811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5" h="3594">
                  <a:moveTo>
                    <a:pt x="5874" y="1811"/>
                  </a:moveTo>
                  <a:lnTo>
                    <a:pt x="7874" y="0"/>
                  </a:lnTo>
                  <a:lnTo>
                    <a:pt x="1969" y="0"/>
                  </a:lnTo>
                  <a:lnTo>
                    <a:pt x="0" y="1811"/>
                  </a:lnTo>
                  <a:lnTo>
                    <a:pt x="1969" y="3593"/>
                  </a:lnTo>
                  <a:lnTo>
                    <a:pt x="7874" y="3593"/>
                  </a:lnTo>
                  <a:lnTo>
                    <a:pt x="5874" y="181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p>
              <a:endParaRPr lang="en-US" sz="3200">
                <a:latin typeface="+mn-ea"/>
              </a:endParaRPr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856289" y="1430476"/>
              <a:ext cx="289117" cy="416377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p>
              <a:pPr>
                <a:defRPr/>
              </a:pPr>
              <a:endParaRPr lang="en-US" sz="32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80490" y="1231265"/>
            <a:ext cx="128524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A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BC</a:t>
            </a:r>
            <a:r>
              <a:rPr lang="zh-CN" altLang="en-US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型</a:t>
            </a:r>
            <a:r>
              <a:rPr lang="en-US" altLang="zh-CN" sz="2000" b="1" i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-6</a:t>
            </a:r>
            <a:endParaRPr lang="en-US" altLang="zh-CN" sz="2000" b="1" i="1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graphicFrame>
        <p:nvGraphicFramePr>
          <p:cNvPr id="484707" name="表格 484706"/>
          <p:cNvGraphicFramePr/>
          <p:nvPr>
            <p:custDataLst>
              <p:tags r:id="rId1"/>
            </p:custDataLst>
          </p:nvPr>
        </p:nvGraphicFramePr>
        <p:xfrm>
          <a:off x="3308668" y="1722438"/>
          <a:ext cx="7991475" cy="4550410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3079750"/>
                <a:gridCol w="1887538"/>
                <a:gridCol w="1524000"/>
                <a:gridCol w="1500187"/>
              </a:tblGrid>
              <a:tr h="64008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 (am</a:t>
                      </a: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is)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was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been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是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 (are)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were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been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是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do/does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did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done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做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go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went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gone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去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lie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lay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lain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躺</a:t>
                      </a:r>
                      <a:endParaRPr lang="zh-CN" altLang="en-US" sz="18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fly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flew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flown</a:t>
                      </a:r>
                      <a:endParaRPr lang="zh-CN" altLang="en-US" sz="18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飞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forbid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forbade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en-US" altLang="zh-CN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forbidden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禁止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5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B4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8" y="0"/>
            <a:ext cx="12192000" cy="6858000"/>
          </a:xfrm>
          <a:prstGeom prst="rect">
            <a:avLst/>
          </a:prstGeom>
          <a:solidFill>
            <a:srgbClr val="1FB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187"/>
          <p:cNvSpPr>
            <a:spLocks noChangeArrowheads="1"/>
          </p:cNvSpPr>
          <p:nvPr/>
        </p:nvSpPr>
        <p:spPr bwMode="auto">
          <a:xfrm>
            <a:off x="3814594" y="3025940"/>
            <a:ext cx="6623766" cy="138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2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1. </a:t>
            </a:r>
            <a:r>
              <a:rPr lang="zh-CN" altLang="en-US" sz="2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语篇分析</a:t>
            </a:r>
            <a:endParaRPr lang="zh-CN" altLang="en-US" sz="28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2. </a:t>
            </a:r>
            <a:r>
              <a:rPr lang="zh-CN" altLang="en-US" sz="2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考点分析</a:t>
            </a:r>
            <a:endParaRPr lang="zh-CN" altLang="en-US" sz="28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776485" y="2001827"/>
            <a:ext cx="7030122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Agency FB" panose="020B0503020202020204" pitchFamily="34" charset="0"/>
              </a:rPr>
              <a:t>语法填空</a:t>
            </a:r>
            <a:r>
              <a:rPr lang="zh-CN" altLang="en-US" sz="4800" b="1" dirty="0">
                <a:solidFill>
                  <a:schemeClr val="bg1"/>
                </a:solidFill>
                <a:latin typeface="Agency FB" panose="020B0503020202020204" pitchFamily="34" charset="0"/>
                <a:sym typeface="+mn-ea"/>
              </a:rPr>
              <a:t>高考</a:t>
            </a:r>
            <a:r>
              <a:rPr lang="zh-CN" altLang="en-US" sz="4800" b="1" dirty="0">
                <a:solidFill>
                  <a:schemeClr val="bg1"/>
                </a:solidFill>
                <a:latin typeface="Agency FB" panose="020B0503020202020204" pitchFamily="34" charset="0"/>
              </a:rPr>
              <a:t>真题分析</a:t>
            </a:r>
            <a:endParaRPr lang="zh-CN" altLang="en-US" sz="4800" b="1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78698" y="1365871"/>
            <a:ext cx="2312670" cy="3769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23900" b="1" kern="0" dirty="0">
                <a:solidFill>
                  <a:schemeClr val="bg1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01</a:t>
            </a:r>
            <a:endParaRPr lang="zh-CN" altLang="en-US" sz="23900" b="1" kern="0" dirty="0">
              <a:solidFill>
                <a:schemeClr val="bg1"/>
              </a:solidFill>
              <a:latin typeface="Agency FB" panose="020B0503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45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B4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8" y="0"/>
            <a:ext cx="12192000" cy="6858000"/>
          </a:xfrm>
          <a:prstGeom prst="rect">
            <a:avLst/>
          </a:prstGeom>
          <a:solidFill>
            <a:srgbClr val="F2B9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187"/>
          <p:cNvSpPr>
            <a:spLocks noChangeArrowheads="1"/>
          </p:cNvSpPr>
          <p:nvPr/>
        </p:nvSpPr>
        <p:spPr bwMode="auto">
          <a:xfrm>
            <a:off x="3814594" y="3025940"/>
            <a:ext cx="6623766" cy="230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 err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1. </a:t>
            </a:r>
            <a:r>
              <a:rPr lang="zh-CN" altLang="en-US" sz="2400" dirty="0" err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介词固定搭配</a:t>
            </a:r>
            <a:endParaRPr lang="zh-CN" altLang="en-US" sz="2400" dirty="0" err="1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 err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2. </a:t>
            </a:r>
            <a:r>
              <a:rPr lang="zh-CN" altLang="en-US" sz="2400" dirty="0" err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冠词的固定搭配</a:t>
            </a:r>
            <a:endParaRPr lang="en-US" altLang="zh-CN" sz="2400" dirty="0" err="1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 err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3. </a:t>
            </a:r>
            <a:r>
              <a:rPr lang="zh-CN" altLang="en-US" sz="2400" dirty="0" err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常考的固定搭配</a:t>
            </a:r>
            <a:endParaRPr lang="en-US" altLang="zh-CN" sz="2400" dirty="0" err="1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 err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4. </a:t>
            </a:r>
            <a:r>
              <a:rPr lang="zh-CN" altLang="en-US" sz="2400" dirty="0" err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高考题演练</a:t>
            </a:r>
            <a:endParaRPr lang="en-US" altLang="zh-CN" sz="2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776485" y="2001827"/>
            <a:ext cx="7030122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800" b="1" dirty="0">
                <a:solidFill>
                  <a:schemeClr val="bg1"/>
                </a:solidFill>
                <a:latin typeface="Agency FB" panose="020B0503020202020204" pitchFamily="34" charset="0"/>
              </a:rPr>
              <a:t>常考的词语固定搭配</a:t>
            </a:r>
            <a:endParaRPr lang="zh-CN" altLang="zh-CN" sz="4800" b="1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15422" y="1365871"/>
            <a:ext cx="2995930" cy="3769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en-US" altLang="zh-CN" sz="23900" b="1" kern="0" dirty="0">
                <a:solidFill>
                  <a:schemeClr val="bg1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03</a:t>
            </a:r>
            <a:endParaRPr lang="zh-CN" altLang="en-US" sz="23900" b="1" kern="0" dirty="0">
              <a:solidFill>
                <a:schemeClr val="bg1"/>
              </a:solidFill>
              <a:latin typeface="Agency FB" panose="020B0503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399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5527040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形容词与介词的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固定搭配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26640" y="968375"/>
            <a:ext cx="572579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 afraid/ fond/ aware/ conscious/   </a:t>
            </a:r>
            <a:endParaRPr lang="zh-CN" altLang="en-US" sz="2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short/ proud/ full/ sure/ </a:t>
            </a:r>
            <a:endParaRPr lang="zh-CN" altLang="en-US" sz="2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sensible/ typical/ envious </a:t>
            </a:r>
            <a:endParaRPr lang="zh-CN" altLang="en-US" sz="2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764425" y="1386830"/>
            <a:ext cx="916287" cy="916287"/>
          </a:xfrm>
          <a:prstGeom prst="ellipse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r>
              <a:rPr lang="en-US" altLang="zh-CN" sz="3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1570609" y="3307341"/>
            <a:ext cx="916287" cy="916287"/>
          </a:xfrm>
          <a:prstGeom prst="ellipse">
            <a:avLst/>
          </a:prstGeom>
          <a:solidFill>
            <a:srgbClr val="F17475"/>
          </a:solidFill>
          <a:ln w="25400" cap="flat" cmpd="sng" algn="ctr">
            <a:noFill/>
            <a:prstDash val="solid"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r>
              <a:rPr lang="en-US" altLang="zh-CN" sz="3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en-US" altLang="zh-CN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2597140" y="4940328"/>
            <a:ext cx="916287" cy="916287"/>
          </a:xfrm>
          <a:prstGeom prst="ellipse">
            <a:avLst/>
          </a:prstGeom>
          <a:solidFill>
            <a:srgbClr val="FFBF53"/>
          </a:solidFill>
          <a:ln w="25400" cap="flat" cmpd="sng" algn="ctr">
            <a:noFill/>
            <a:prstDash val="solid"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r>
              <a:rPr lang="en-US" altLang="zh-CN" sz="3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en-US" altLang="zh-CN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22610" y="3029361"/>
            <a:ext cx="5458083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 curious/ anxious/ certain/ 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particular/ cautious/ crazy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01311" y="4657573"/>
            <a:ext cx="48005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 content familiar/ popular/   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patient/ busy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Freeform 18"/>
          <p:cNvSpPr>
            <a:spLocks noEditPoints="1"/>
          </p:cNvSpPr>
          <p:nvPr/>
        </p:nvSpPr>
        <p:spPr bwMode="auto">
          <a:xfrm rot="5400000">
            <a:off x="8270817" y="5172143"/>
            <a:ext cx="658284" cy="453377"/>
          </a:xfrm>
          <a:custGeom>
            <a:avLst/>
            <a:gdLst>
              <a:gd name="T0" fmla="*/ 153 w 611"/>
              <a:gd name="T1" fmla="*/ 610 h 610"/>
              <a:gd name="T2" fmla="*/ 153 w 611"/>
              <a:gd name="T3" fmla="*/ 305 h 610"/>
              <a:gd name="T4" fmla="*/ 0 w 611"/>
              <a:gd name="T5" fmla="*/ 305 h 610"/>
              <a:gd name="T6" fmla="*/ 305 w 611"/>
              <a:gd name="T7" fmla="*/ 0 h 610"/>
              <a:gd name="T8" fmla="*/ 611 w 611"/>
              <a:gd name="T9" fmla="*/ 305 h 610"/>
              <a:gd name="T10" fmla="*/ 458 w 611"/>
              <a:gd name="T11" fmla="*/ 305 h 610"/>
              <a:gd name="T12" fmla="*/ 458 w 611"/>
              <a:gd name="T13" fmla="*/ 610 h 610"/>
              <a:gd name="T14" fmla="*/ 153 w 611"/>
              <a:gd name="T15" fmla="*/ 610 h 610"/>
              <a:gd name="T16" fmla="*/ 305 w 611"/>
              <a:gd name="T17" fmla="*/ 610 h 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1" h="610">
                <a:moveTo>
                  <a:pt x="153" y="610"/>
                </a:moveTo>
                <a:lnTo>
                  <a:pt x="153" y="305"/>
                </a:lnTo>
                <a:lnTo>
                  <a:pt x="0" y="305"/>
                </a:lnTo>
                <a:lnTo>
                  <a:pt x="305" y="0"/>
                </a:lnTo>
                <a:lnTo>
                  <a:pt x="611" y="305"/>
                </a:lnTo>
                <a:lnTo>
                  <a:pt x="458" y="305"/>
                </a:lnTo>
                <a:lnTo>
                  <a:pt x="458" y="610"/>
                </a:lnTo>
                <a:lnTo>
                  <a:pt x="153" y="610"/>
                </a:lnTo>
                <a:close/>
                <a:moveTo>
                  <a:pt x="305" y="610"/>
                </a:moveTo>
              </a:path>
            </a:pathLst>
          </a:custGeom>
          <a:solidFill>
            <a:srgbClr val="FFBF5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p>
            <a:endParaRPr lang="zh-CN" altLang="en-US">
              <a:solidFill>
                <a:srgbClr val="FFBF53"/>
              </a:solidFill>
            </a:endParaRPr>
          </a:p>
        </p:txBody>
      </p:sp>
      <p:sp>
        <p:nvSpPr>
          <p:cNvPr id="23" name="Freeform 19"/>
          <p:cNvSpPr>
            <a:spLocks noEditPoints="1"/>
          </p:cNvSpPr>
          <p:nvPr/>
        </p:nvSpPr>
        <p:spPr bwMode="auto">
          <a:xfrm rot="5400000">
            <a:off x="8299392" y="3539264"/>
            <a:ext cx="658284" cy="453377"/>
          </a:xfrm>
          <a:custGeom>
            <a:avLst/>
            <a:gdLst>
              <a:gd name="T0" fmla="*/ 153 w 611"/>
              <a:gd name="T1" fmla="*/ 610 h 610"/>
              <a:gd name="T2" fmla="*/ 153 w 611"/>
              <a:gd name="T3" fmla="*/ 305 h 610"/>
              <a:gd name="T4" fmla="*/ 0 w 611"/>
              <a:gd name="T5" fmla="*/ 305 h 610"/>
              <a:gd name="T6" fmla="*/ 305 w 611"/>
              <a:gd name="T7" fmla="*/ 0 h 610"/>
              <a:gd name="T8" fmla="*/ 611 w 611"/>
              <a:gd name="T9" fmla="*/ 305 h 610"/>
              <a:gd name="T10" fmla="*/ 458 w 611"/>
              <a:gd name="T11" fmla="*/ 305 h 610"/>
              <a:gd name="T12" fmla="*/ 458 w 611"/>
              <a:gd name="T13" fmla="*/ 610 h 610"/>
              <a:gd name="T14" fmla="*/ 153 w 611"/>
              <a:gd name="T15" fmla="*/ 610 h 610"/>
              <a:gd name="T16" fmla="*/ 305 w 611"/>
              <a:gd name="T17" fmla="*/ 610 h 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1" h="610">
                <a:moveTo>
                  <a:pt x="153" y="610"/>
                </a:moveTo>
                <a:lnTo>
                  <a:pt x="153" y="305"/>
                </a:lnTo>
                <a:lnTo>
                  <a:pt x="0" y="305"/>
                </a:lnTo>
                <a:lnTo>
                  <a:pt x="305" y="0"/>
                </a:lnTo>
                <a:lnTo>
                  <a:pt x="611" y="305"/>
                </a:lnTo>
                <a:lnTo>
                  <a:pt x="458" y="305"/>
                </a:lnTo>
                <a:lnTo>
                  <a:pt x="458" y="610"/>
                </a:lnTo>
                <a:lnTo>
                  <a:pt x="153" y="610"/>
                </a:lnTo>
                <a:close/>
                <a:moveTo>
                  <a:pt x="305" y="610"/>
                </a:moveTo>
              </a:path>
            </a:pathLst>
          </a:custGeom>
          <a:solidFill>
            <a:srgbClr val="F1747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p>
            <a:endParaRPr lang="zh-CN" altLang="en-US">
              <a:solidFill>
                <a:srgbClr val="FFBF53"/>
              </a:solidFill>
            </a:endParaRPr>
          </a:p>
        </p:txBody>
      </p:sp>
      <p:sp>
        <p:nvSpPr>
          <p:cNvPr id="24" name="Freeform 20"/>
          <p:cNvSpPr>
            <a:spLocks noEditPoints="1"/>
          </p:cNvSpPr>
          <p:nvPr/>
        </p:nvSpPr>
        <p:spPr bwMode="auto">
          <a:xfrm rot="5400000">
            <a:off x="8299390" y="1668729"/>
            <a:ext cx="658284" cy="453377"/>
          </a:xfrm>
          <a:custGeom>
            <a:avLst/>
            <a:gdLst>
              <a:gd name="T0" fmla="*/ 153 w 611"/>
              <a:gd name="T1" fmla="*/ 610 h 610"/>
              <a:gd name="T2" fmla="*/ 153 w 611"/>
              <a:gd name="T3" fmla="*/ 305 h 610"/>
              <a:gd name="T4" fmla="*/ 0 w 611"/>
              <a:gd name="T5" fmla="*/ 305 h 610"/>
              <a:gd name="T6" fmla="*/ 305 w 611"/>
              <a:gd name="T7" fmla="*/ 0 h 610"/>
              <a:gd name="T8" fmla="*/ 611 w 611"/>
              <a:gd name="T9" fmla="*/ 305 h 610"/>
              <a:gd name="T10" fmla="*/ 458 w 611"/>
              <a:gd name="T11" fmla="*/ 305 h 610"/>
              <a:gd name="T12" fmla="*/ 458 w 611"/>
              <a:gd name="T13" fmla="*/ 610 h 610"/>
              <a:gd name="T14" fmla="*/ 153 w 611"/>
              <a:gd name="T15" fmla="*/ 610 h 610"/>
              <a:gd name="T16" fmla="*/ 305 w 611"/>
              <a:gd name="T17" fmla="*/ 610 h 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1" h="610">
                <a:moveTo>
                  <a:pt x="153" y="610"/>
                </a:moveTo>
                <a:lnTo>
                  <a:pt x="153" y="305"/>
                </a:lnTo>
                <a:lnTo>
                  <a:pt x="0" y="305"/>
                </a:lnTo>
                <a:lnTo>
                  <a:pt x="305" y="0"/>
                </a:lnTo>
                <a:lnTo>
                  <a:pt x="611" y="305"/>
                </a:lnTo>
                <a:lnTo>
                  <a:pt x="458" y="305"/>
                </a:lnTo>
                <a:lnTo>
                  <a:pt x="458" y="610"/>
                </a:lnTo>
                <a:lnTo>
                  <a:pt x="153" y="610"/>
                </a:lnTo>
                <a:close/>
                <a:moveTo>
                  <a:pt x="305" y="610"/>
                </a:moveTo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p>
            <a:endParaRPr lang="zh-CN" altLang="en-US">
              <a:solidFill>
                <a:srgbClr val="FFBF53"/>
              </a:solidFill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9169930" y="3400052"/>
            <a:ext cx="2294848" cy="731797"/>
            <a:chOff x="4304043" y="1286668"/>
            <a:chExt cx="3837944" cy="2757793"/>
          </a:xfrm>
          <a:solidFill>
            <a:srgbClr val="F17475"/>
          </a:solidFill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6" name="圆角矩形 25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4351930" y="1373339"/>
              <a:ext cx="3742172" cy="2584451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r>
                <a: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zh-CN" altLang="en-US" sz="32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about...</a:t>
              </a:r>
              <a:endPara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9107520" y="1488218"/>
            <a:ext cx="2294848" cy="731797"/>
            <a:chOff x="4304043" y="1286668"/>
            <a:chExt cx="3837944" cy="2757793"/>
          </a:xfrm>
          <a:solidFill>
            <a:srgbClr val="00B0F0"/>
          </a:solidFill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9" name="圆角矩形 28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" name="圆角矩形 1"/>
            <p:cNvSpPr/>
            <p:nvPr/>
          </p:nvSpPr>
          <p:spPr>
            <a:xfrm>
              <a:off x="4351930" y="1373339"/>
              <a:ext cx="3742172" cy="2584451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r>
                <a:rPr lang="en-US" altLang="zh-CN" sz="32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of</a:t>
              </a:r>
              <a:r>
                <a:rPr lang="zh-CN" altLang="en-US" sz="32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...</a:t>
              </a:r>
              <a:endPara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9169988" y="5032931"/>
            <a:ext cx="2294848" cy="731797"/>
            <a:chOff x="4304043" y="1286668"/>
            <a:chExt cx="3837944" cy="2757793"/>
          </a:xfrm>
          <a:solidFill>
            <a:srgbClr val="FFBF53"/>
          </a:solidFill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" name="圆角矩形 3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4351930" y="1373339"/>
              <a:ext cx="3742172" cy="2584451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r>
                <a:rPr lang="zh-CN" altLang="en-US" sz="32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with...</a:t>
              </a:r>
              <a:endPara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1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ldLvl="0" animBg="1"/>
      <p:bldP spid="13" grpId="0" bldLvl="0" animBg="1"/>
      <p:bldP spid="17" grpId="0" bldLvl="0" animBg="1"/>
      <p:bldP spid="19" grpId="0"/>
      <p:bldP spid="21" grpId="0"/>
      <p:bldP spid="8" grpId="1"/>
      <p:bldP spid="9" grpId="1" animBg="1"/>
      <p:bldP spid="13" grpId="1" animBg="1"/>
      <p:bldP spid="17" grpId="1" animBg="1"/>
      <p:bldP spid="19" grpId="1"/>
      <p:bldP spid="21" grpId="1"/>
      <p:bldP spid="24" grpId="0" animBg="1"/>
      <p:bldP spid="24" grpId="1" animBg="1"/>
      <p:bldP spid="23" grpId="0" animBg="1"/>
      <p:bldP spid="23" grpId="1" animBg="1"/>
      <p:bldP spid="22" grpId="0" bldLvl="0" animBg="1"/>
      <p:bldP spid="22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5527040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形容词与介词的常考固定搭配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04870" y="1089660"/>
            <a:ext cx="4823460" cy="9836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348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  absent/ different </a:t>
            </a:r>
            <a:endParaRPr lang="zh-CN" altLang="en-US" sz="2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lnSpc>
                <a:spcPts val="3480"/>
              </a:lnSpc>
            </a:pPr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</a:t>
            </a: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  present </a:t>
            </a:r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at</a:t>
            </a: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endParaRPr lang="zh-CN" altLang="en-US" sz="2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2148725" y="1123305"/>
            <a:ext cx="916287" cy="916287"/>
          </a:xfrm>
          <a:prstGeom prst="ellipse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r>
              <a:rPr lang="en-US" altLang="zh-CN" sz="3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en-US" altLang="zh-CN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1340104" y="2859031"/>
            <a:ext cx="916287" cy="916287"/>
          </a:xfrm>
          <a:prstGeom prst="ellipse">
            <a:avLst/>
          </a:prstGeom>
          <a:solidFill>
            <a:srgbClr val="F17475"/>
          </a:solidFill>
          <a:ln w="25400" cap="flat" cmpd="sng" algn="ctr">
            <a:noFill/>
            <a:prstDash val="solid"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r>
              <a:rPr lang="en-US" altLang="zh-CN" sz="3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en-US" altLang="zh-CN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68570" y="5033038"/>
            <a:ext cx="916287" cy="916287"/>
          </a:xfrm>
          <a:prstGeom prst="ellipse">
            <a:avLst/>
          </a:prstGeom>
          <a:solidFill>
            <a:srgbClr val="FFBF53"/>
          </a:solidFill>
          <a:ln w="25400" cap="flat" cmpd="sng" algn="ctr">
            <a:noFill/>
            <a:prstDash val="solid"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r>
              <a:rPr lang="en-US" altLang="zh-CN" sz="3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endParaRPr lang="en-US" altLang="zh-CN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84450" y="2601595"/>
            <a:ext cx="5459730" cy="1430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348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 fit /suitable/thirsty/ greedy/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lnSpc>
                <a:spcPts val="348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eager/ desperate/ anxious/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lnSpc>
                <a:spcPts val="348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dying/ responsible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39825" y="4453255"/>
            <a:ext cx="7875270" cy="2076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258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 sharp /clever 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= be gifted 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= have a gift 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; be rich /abundant/ stubborn 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lnSpc>
                <a:spcPts val="258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 angry/ annoyed/ bored 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with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sb /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at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sth;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lnSpc>
                <a:spcPts val="258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 strict 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with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sb/ 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sth;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lnSpc>
                <a:spcPts val="258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 generous /mean 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with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sth /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sb;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lnSpc>
                <a:spcPts val="258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 grateful 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sb (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sth)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Freeform 18"/>
          <p:cNvSpPr>
            <a:spLocks noEditPoints="1"/>
          </p:cNvSpPr>
          <p:nvPr/>
        </p:nvSpPr>
        <p:spPr bwMode="auto">
          <a:xfrm rot="5400000">
            <a:off x="8270817" y="5172143"/>
            <a:ext cx="658284" cy="453377"/>
          </a:xfrm>
          <a:custGeom>
            <a:avLst/>
            <a:gdLst>
              <a:gd name="T0" fmla="*/ 153 w 611"/>
              <a:gd name="T1" fmla="*/ 610 h 610"/>
              <a:gd name="T2" fmla="*/ 153 w 611"/>
              <a:gd name="T3" fmla="*/ 305 h 610"/>
              <a:gd name="T4" fmla="*/ 0 w 611"/>
              <a:gd name="T5" fmla="*/ 305 h 610"/>
              <a:gd name="T6" fmla="*/ 305 w 611"/>
              <a:gd name="T7" fmla="*/ 0 h 610"/>
              <a:gd name="T8" fmla="*/ 611 w 611"/>
              <a:gd name="T9" fmla="*/ 305 h 610"/>
              <a:gd name="T10" fmla="*/ 458 w 611"/>
              <a:gd name="T11" fmla="*/ 305 h 610"/>
              <a:gd name="T12" fmla="*/ 458 w 611"/>
              <a:gd name="T13" fmla="*/ 610 h 610"/>
              <a:gd name="T14" fmla="*/ 153 w 611"/>
              <a:gd name="T15" fmla="*/ 610 h 610"/>
              <a:gd name="T16" fmla="*/ 305 w 611"/>
              <a:gd name="T17" fmla="*/ 610 h 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1" h="610">
                <a:moveTo>
                  <a:pt x="153" y="610"/>
                </a:moveTo>
                <a:lnTo>
                  <a:pt x="153" y="305"/>
                </a:lnTo>
                <a:lnTo>
                  <a:pt x="0" y="305"/>
                </a:lnTo>
                <a:lnTo>
                  <a:pt x="305" y="0"/>
                </a:lnTo>
                <a:lnTo>
                  <a:pt x="611" y="305"/>
                </a:lnTo>
                <a:lnTo>
                  <a:pt x="458" y="305"/>
                </a:lnTo>
                <a:lnTo>
                  <a:pt x="458" y="610"/>
                </a:lnTo>
                <a:lnTo>
                  <a:pt x="153" y="610"/>
                </a:lnTo>
                <a:close/>
                <a:moveTo>
                  <a:pt x="305" y="610"/>
                </a:moveTo>
              </a:path>
            </a:pathLst>
          </a:custGeom>
          <a:solidFill>
            <a:srgbClr val="FFBF5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p>
            <a:endParaRPr lang="zh-CN" altLang="en-US">
              <a:solidFill>
                <a:srgbClr val="FFBF53"/>
              </a:solidFill>
            </a:endParaRPr>
          </a:p>
        </p:txBody>
      </p:sp>
      <p:sp>
        <p:nvSpPr>
          <p:cNvPr id="23" name="Freeform 19"/>
          <p:cNvSpPr>
            <a:spLocks noEditPoints="1"/>
          </p:cNvSpPr>
          <p:nvPr/>
        </p:nvSpPr>
        <p:spPr bwMode="auto">
          <a:xfrm rot="5400000">
            <a:off x="8270817" y="3183029"/>
            <a:ext cx="658284" cy="453377"/>
          </a:xfrm>
          <a:custGeom>
            <a:avLst/>
            <a:gdLst>
              <a:gd name="T0" fmla="*/ 153 w 611"/>
              <a:gd name="T1" fmla="*/ 610 h 610"/>
              <a:gd name="T2" fmla="*/ 153 w 611"/>
              <a:gd name="T3" fmla="*/ 305 h 610"/>
              <a:gd name="T4" fmla="*/ 0 w 611"/>
              <a:gd name="T5" fmla="*/ 305 h 610"/>
              <a:gd name="T6" fmla="*/ 305 w 611"/>
              <a:gd name="T7" fmla="*/ 0 h 610"/>
              <a:gd name="T8" fmla="*/ 611 w 611"/>
              <a:gd name="T9" fmla="*/ 305 h 610"/>
              <a:gd name="T10" fmla="*/ 458 w 611"/>
              <a:gd name="T11" fmla="*/ 305 h 610"/>
              <a:gd name="T12" fmla="*/ 458 w 611"/>
              <a:gd name="T13" fmla="*/ 610 h 610"/>
              <a:gd name="T14" fmla="*/ 153 w 611"/>
              <a:gd name="T15" fmla="*/ 610 h 610"/>
              <a:gd name="T16" fmla="*/ 305 w 611"/>
              <a:gd name="T17" fmla="*/ 610 h 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1" h="610">
                <a:moveTo>
                  <a:pt x="153" y="610"/>
                </a:moveTo>
                <a:lnTo>
                  <a:pt x="153" y="305"/>
                </a:lnTo>
                <a:lnTo>
                  <a:pt x="0" y="305"/>
                </a:lnTo>
                <a:lnTo>
                  <a:pt x="305" y="0"/>
                </a:lnTo>
                <a:lnTo>
                  <a:pt x="611" y="305"/>
                </a:lnTo>
                <a:lnTo>
                  <a:pt x="458" y="305"/>
                </a:lnTo>
                <a:lnTo>
                  <a:pt x="458" y="610"/>
                </a:lnTo>
                <a:lnTo>
                  <a:pt x="153" y="610"/>
                </a:lnTo>
                <a:close/>
                <a:moveTo>
                  <a:pt x="305" y="610"/>
                </a:moveTo>
              </a:path>
            </a:pathLst>
          </a:custGeom>
          <a:solidFill>
            <a:srgbClr val="F1747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p>
            <a:endParaRPr lang="zh-CN" altLang="en-US">
              <a:solidFill>
                <a:srgbClr val="FFBF53"/>
              </a:solidFill>
            </a:endParaRPr>
          </a:p>
        </p:txBody>
      </p:sp>
      <p:sp>
        <p:nvSpPr>
          <p:cNvPr id="24" name="Freeform 20"/>
          <p:cNvSpPr>
            <a:spLocks noEditPoints="1"/>
          </p:cNvSpPr>
          <p:nvPr/>
        </p:nvSpPr>
        <p:spPr bwMode="auto">
          <a:xfrm rot="5400000">
            <a:off x="8347015" y="1483309"/>
            <a:ext cx="658284" cy="453377"/>
          </a:xfrm>
          <a:custGeom>
            <a:avLst/>
            <a:gdLst>
              <a:gd name="T0" fmla="*/ 153 w 611"/>
              <a:gd name="T1" fmla="*/ 610 h 610"/>
              <a:gd name="T2" fmla="*/ 153 w 611"/>
              <a:gd name="T3" fmla="*/ 305 h 610"/>
              <a:gd name="T4" fmla="*/ 0 w 611"/>
              <a:gd name="T5" fmla="*/ 305 h 610"/>
              <a:gd name="T6" fmla="*/ 305 w 611"/>
              <a:gd name="T7" fmla="*/ 0 h 610"/>
              <a:gd name="T8" fmla="*/ 611 w 611"/>
              <a:gd name="T9" fmla="*/ 305 h 610"/>
              <a:gd name="T10" fmla="*/ 458 w 611"/>
              <a:gd name="T11" fmla="*/ 305 h 610"/>
              <a:gd name="T12" fmla="*/ 458 w 611"/>
              <a:gd name="T13" fmla="*/ 610 h 610"/>
              <a:gd name="T14" fmla="*/ 153 w 611"/>
              <a:gd name="T15" fmla="*/ 610 h 610"/>
              <a:gd name="T16" fmla="*/ 305 w 611"/>
              <a:gd name="T17" fmla="*/ 610 h 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1" h="610">
                <a:moveTo>
                  <a:pt x="153" y="610"/>
                </a:moveTo>
                <a:lnTo>
                  <a:pt x="153" y="305"/>
                </a:lnTo>
                <a:lnTo>
                  <a:pt x="0" y="305"/>
                </a:lnTo>
                <a:lnTo>
                  <a:pt x="305" y="0"/>
                </a:lnTo>
                <a:lnTo>
                  <a:pt x="611" y="305"/>
                </a:lnTo>
                <a:lnTo>
                  <a:pt x="458" y="305"/>
                </a:lnTo>
                <a:lnTo>
                  <a:pt x="458" y="610"/>
                </a:lnTo>
                <a:lnTo>
                  <a:pt x="153" y="610"/>
                </a:lnTo>
                <a:close/>
                <a:moveTo>
                  <a:pt x="305" y="610"/>
                </a:moveTo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p>
            <a:endParaRPr lang="zh-CN" altLang="en-US">
              <a:solidFill>
                <a:srgbClr val="FFBF53"/>
              </a:solidFill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9198505" y="3063502"/>
            <a:ext cx="2294848" cy="731797"/>
            <a:chOff x="4304043" y="1286668"/>
            <a:chExt cx="3837944" cy="2757793"/>
          </a:xfrm>
          <a:solidFill>
            <a:srgbClr val="F17475"/>
          </a:solidFill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6" name="圆角矩形 25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4351930" y="1373339"/>
              <a:ext cx="3742172" cy="2584451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r>
                <a: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32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for</a:t>
              </a:r>
              <a:r>
                <a:rPr lang="zh-CN" altLang="en-US" sz="32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...</a:t>
              </a:r>
              <a:endPara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9155145" y="1302798"/>
            <a:ext cx="2294848" cy="731797"/>
            <a:chOff x="4304043" y="1286668"/>
            <a:chExt cx="3837944" cy="2757793"/>
          </a:xfrm>
          <a:solidFill>
            <a:srgbClr val="00B0F0"/>
          </a:solidFill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9" name="圆角矩形 28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" name="圆角矩形 1"/>
            <p:cNvSpPr/>
            <p:nvPr/>
          </p:nvSpPr>
          <p:spPr>
            <a:xfrm>
              <a:off x="4351930" y="1373339"/>
              <a:ext cx="3742172" cy="2584451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r>
                <a:rPr lang="en-US" altLang="zh-CN" sz="32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from</a:t>
              </a:r>
              <a:r>
                <a:rPr lang="zh-CN" altLang="en-US" sz="32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...</a:t>
              </a:r>
              <a:endPara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9169988" y="5032931"/>
            <a:ext cx="2294848" cy="731797"/>
            <a:chOff x="4304043" y="1286668"/>
            <a:chExt cx="3837944" cy="2757793"/>
          </a:xfrm>
          <a:solidFill>
            <a:srgbClr val="FFBF53"/>
          </a:solidFill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" name="圆角矩形 3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4351930" y="1373339"/>
              <a:ext cx="3742172" cy="2584451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r>
                <a:rPr lang="zh-CN" altLang="en-US" sz="32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...</a:t>
              </a:r>
              <a:endPara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1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ldLvl="0" animBg="1"/>
      <p:bldP spid="13" grpId="0" bldLvl="0" animBg="1"/>
      <p:bldP spid="17" grpId="0" bldLvl="0" animBg="1"/>
      <p:bldP spid="19" grpId="0"/>
      <p:bldP spid="21" grpId="0"/>
      <p:bldP spid="8" grpId="1"/>
      <p:bldP spid="9" grpId="1" animBg="1"/>
      <p:bldP spid="13" grpId="1" animBg="1"/>
      <p:bldP spid="17" grpId="1" animBg="1"/>
      <p:bldP spid="19" grpId="1"/>
      <p:bldP spid="21" grpId="1"/>
      <p:bldP spid="24" grpId="0" bldLvl="0" animBg="1"/>
      <p:bldP spid="24" grpId="1" animBg="1"/>
      <p:bldP spid="23" grpId="0" bldLvl="0" animBg="1"/>
      <p:bldP spid="23" grpId="1" animBg="1"/>
      <p:bldP spid="22" grpId="0" bldLvl="0" animBg="1"/>
      <p:bldP spid="22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36366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介词 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to的常见</a:t>
            </a: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搭配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37210" y="752475"/>
            <a:ext cx="11017250" cy="2306955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txBody>
          <a:bodyPr wrap="square">
            <a:spAutoFit/>
          </a:bodyPr>
          <a:p>
            <a:pPr indent="0"/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① The constitution(</a:t>
            </a:r>
            <a:r>
              <a:rPr lang="zh-CN" sz="24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宪法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), unlike other forms of laws, is fundamental to  </a:t>
            </a:r>
            <a:r>
              <a:rPr lang="en-US" sz="2400" b="0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   (</a:t>
            </a:r>
            <a:r>
              <a:rPr lang="en-US" alt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) our social system working properly.   ② He made up his mind to devote his life to </a:t>
            </a:r>
            <a:r>
              <a:rPr lang="en-US" sz="2400" b="0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 prevent)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the environment  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    from being polluted. ③ an effective approach to</a:t>
            </a:r>
            <a:r>
              <a:rPr lang="en-US" sz="2400" b="0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(learn) English④ get close to </a:t>
            </a:r>
            <a:r>
              <a:rPr lang="en-US" sz="2400" b="0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(kill)</a:t>
            </a:r>
            <a:endParaRPr lang="zh-CN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36575" y="3241675"/>
            <a:ext cx="11017885" cy="313817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 anchor="t">
            <a:spAutoFit/>
          </a:bodyPr>
          <a:p>
            <a:pPr fontAlgn="auto">
              <a:lnSpc>
                <a:spcPts val="348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to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作</a:t>
            </a:r>
            <a:r>
              <a:rPr lang="zh-CN" altLang="en-US" sz="2400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介词与动词不定式要区分清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, 以下短语搭配中</a:t>
            </a: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to</a:t>
            </a:r>
            <a:r>
              <a:rPr lang="en-US" altLang="zh-CN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作介词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：</a:t>
            </a:r>
            <a:endParaRPr lang="zh-CN" altLang="en-US" sz="2400" kern="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3080"/>
              </a:lnSpc>
              <a:spcBef>
                <a:spcPts val="600"/>
              </a:spcBef>
            </a:pP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⑴. be fundamental/ superior/ inferior/ polite/ rude/ friendly/kind faithful/ loyal/ harmful/ beneficial/ sensitive/ allergic/ accessible/ relevant/ merciful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to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</a:t>
            </a:r>
            <a:endParaRPr lang="zh-CN" altLang="en-US" sz="2400" kern="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3080"/>
              </a:lnSpc>
              <a:spcBef>
                <a:spcPts val="600"/>
              </a:spcBef>
            </a:pP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⑵. be devoted/ accustomed/ used/ applied/ admitted/ related/ exposed/ adapted/ adjusted/ addicted/ married/ reduced/ limited/ condemned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to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;  </a:t>
            </a:r>
            <a:endParaRPr lang="zh-CN" altLang="en-US" sz="2400" kern="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3080"/>
              </a:lnSpc>
              <a:spcBef>
                <a:spcPts val="600"/>
              </a:spcBef>
            </a:pP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be opposed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to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/ object to; prefer…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to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…; pay attention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to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;  look forward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to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;  lead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to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/ contribute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to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;  refer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to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;  stick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to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; get/ settle down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to </a:t>
            </a:r>
            <a:endParaRPr lang="en-US" altLang="zh-CN" sz="2400" b="1" kern="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9455785" y="1181100"/>
            <a:ext cx="1970405" cy="15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9728835" y="626110"/>
            <a:ext cx="142367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keeping</a:t>
            </a:r>
            <a:endParaRPr lang="zh-CN" altLang="en-US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70295" y="1371600"/>
            <a:ext cx="187579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preventing</a:t>
            </a:r>
            <a:endParaRPr lang="zh-CN" altLang="en-US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26535" y="2096135"/>
            <a:ext cx="163512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learning</a:t>
            </a:r>
            <a:endParaRPr lang="zh-CN" altLang="en-US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12365" y="2488565"/>
            <a:ext cx="209296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being killed</a:t>
            </a:r>
            <a:endParaRPr lang="zh-CN" altLang="en-US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1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2" grpId="0" animBg="1"/>
      <p:bldP spid="2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36366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介词 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的常</a:t>
            </a: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考搭配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88010" y="836930"/>
            <a:ext cx="11018520" cy="224028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 anchor="t">
            <a:spAutoFit/>
          </a:bodyPr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charset="0"/>
              <a:buChar char="Ø"/>
            </a:pP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</a:t>
            </a: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“（任何时候</a:t>
            </a:r>
            <a:r>
              <a:rPr lang="en-US" altLang="zh-CN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/ </a:t>
            </a: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方法</a:t>
            </a:r>
            <a:r>
              <a:rPr lang="en-US" altLang="zh-CN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/ </a:t>
            </a: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意义上</a:t>
            </a:r>
            <a:r>
              <a:rPr lang="en-US" altLang="zh-CN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/ </a:t>
            </a: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条件</a:t>
            </a:r>
            <a:r>
              <a:rPr lang="en-US" altLang="zh-CN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/ </a:t>
            </a: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理由）绝不”的表达</a:t>
            </a:r>
            <a:endParaRPr lang="zh-CN" altLang="en-US" sz="24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>
              <a:lnSpc>
                <a:spcPct val="1300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这些表否定意义的介词短语位句首，部分倒装。</a:t>
            </a:r>
            <a:endParaRPr lang="zh-CN" altLang="en-US" sz="2400" kern="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no time,        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no way/ sense/ circumstances,   </a:t>
            </a:r>
            <a:endParaRPr lang="zh-CN" altLang="en-US" sz="2400" kern="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no means,    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account/ condition</a:t>
            </a:r>
            <a:endParaRPr lang="zh-CN" altLang="en-US" sz="2400" kern="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84885" y="1882775"/>
            <a:ext cx="62547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at</a:t>
            </a:r>
            <a:endParaRPr lang="en-US" altLang="zh-CN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84885" y="2453640"/>
            <a:ext cx="62547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by</a:t>
            </a:r>
            <a:endParaRPr lang="en-US" altLang="zh-CN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354705" y="1882775"/>
            <a:ext cx="62611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in</a:t>
            </a:r>
            <a:endParaRPr lang="en-US" altLang="zh-CN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355340" y="2453640"/>
            <a:ext cx="62547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on</a:t>
            </a:r>
            <a:endParaRPr lang="en-US" altLang="zh-CN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88010" y="3365500"/>
            <a:ext cx="11018520" cy="168402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 anchor="t">
            <a:spAutoFit/>
          </a:bodyPr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charset="0"/>
              <a:buChar char="Ø"/>
            </a:pP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一些</a:t>
            </a:r>
            <a:r>
              <a:rPr lang="en-US" altLang="zh-CN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“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动词</a:t>
            </a:r>
            <a:r>
              <a:rPr lang="en-US" altLang="zh-CN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+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介词短语</a:t>
            </a:r>
            <a:r>
              <a:rPr lang="en-US" altLang="zh-CN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”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的被动表达</a:t>
            </a:r>
            <a:endParaRPr lang="zh-CN" altLang="en-US" sz="2400" b="1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be left</a:t>
            </a:r>
            <a:r>
              <a:rPr lang="zh-CN" altLang="en-US" sz="2400" u="sng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      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/ be fed </a:t>
            </a:r>
            <a:r>
              <a:rPr lang="zh-CN" altLang="en-US" sz="2400" u="sng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  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/ be worn </a:t>
            </a:r>
            <a:r>
              <a:rPr lang="zh-CN" altLang="en-US" sz="2400" u="sng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  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 be taken </a:t>
            </a:r>
            <a:r>
              <a:rPr lang="zh-CN" altLang="en-US" sz="2400" u="sng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      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r>
              <a:rPr lang="zh-CN" altLang="en-US" sz="24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.</a:t>
            </a:r>
            <a:endParaRPr lang="zh-CN" altLang="en-US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受到冷落; 被抛弃 /极厌倦；吃得过饱 /  破旧；疲惫不堪/ 受骗；上当</a:t>
            </a:r>
            <a:endParaRPr lang="zh-CN" altLang="en-US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0128885" y="3922395"/>
            <a:ext cx="62547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in</a:t>
            </a:r>
            <a:endParaRPr lang="en-US" altLang="zh-CN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376795" y="3922395"/>
            <a:ext cx="76581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out</a:t>
            </a:r>
            <a:endParaRPr lang="en-US" altLang="zh-CN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504690" y="3922395"/>
            <a:ext cx="62547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up</a:t>
            </a:r>
            <a:endParaRPr lang="en-US" altLang="zh-CN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765935" y="3922395"/>
            <a:ext cx="100647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out</a:t>
            </a:r>
            <a:endParaRPr lang="en-US" altLang="zh-CN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88010" y="5296535"/>
            <a:ext cx="11018520" cy="112712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 anchor="t">
            <a:spAutoFit/>
          </a:bodyPr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charset="0"/>
              <a:buChar char="Ø"/>
            </a:pPr>
            <a:r>
              <a:rPr lang="en-US" altLang="zh-CN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无比较级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的形容词</a:t>
            </a:r>
            <a:r>
              <a:rPr lang="en-US" altLang="zh-CN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，不用than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，而用</a:t>
            </a:r>
            <a:r>
              <a:rPr lang="en-US" altLang="zh-CN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to</a:t>
            </a:r>
            <a:endParaRPr lang="en-US" altLang="zh-CN" sz="2400" b="1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1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be superior /senior /junior </a:t>
            </a:r>
            <a:r>
              <a:rPr lang="zh-CN" altLang="en-US" sz="2400" u="sng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r>
              <a:rPr lang="zh-CN" altLang="en-US" sz="1400" u="sng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     </a:t>
            </a:r>
            <a:r>
              <a:rPr lang="zh-CN" altLang="en-US" sz="1400" u="sng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.    </a:t>
            </a:r>
            <a:r>
              <a:rPr lang="zh-CN" altLang="en-US"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比…优越/高级/低级</a:t>
            </a:r>
            <a:endParaRPr lang="zh-CN" altLang="en-US" sz="2400" kern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717415" y="5852795"/>
            <a:ext cx="62547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to</a:t>
            </a:r>
            <a:endParaRPr lang="en-US" altLang="zh-CN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247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14960" y="837565"/>
            <a:ext cx="283592" cy="2272030"/>
          </a:xfrm>
          <a:prstGeom prst="rect">
            <a:avLst/>
          </a:prstGeom>
          <a:solidFill>
            <a:srgbClr val="00BA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rmAutofit lnSpcReduction="20000"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Rectangle 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14960" y="3366135"/>
            <a:ext cx="273050" cy="168338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rmAutofit lnSpcReduction="20000"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Rectangle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14960" y="5297170"/>
            <a:ext cx="273050" cy="112649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rmAutofit lnSpcReduction="20000"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1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1" grpId="0"/>
      <p:bldP spid="11" grpId="1"/>
      <p:bldP spid="10" grpId="0"/>
      <p:bldP spid="10" grpId="1"/>
      <p:bldP spid="12" grpId="0"/>
      <p:bldP spid="12" grpId="1"/>
      <p:bldP spid="17" grpId="0"/>
      <p:bldP spid="17" grpId="1"/>
      <p:bldP spid="16" grpId="0"/>
      <p:bldP spid="16" grpId="1"/>
      <p:bldP spid="15" grpId="0"/>
      <p:bldP spid="15" grpId="1"/>
      <p:bldP spid="14" grpId="0"/>
      <p:bldP spid="14" grpId="1"/>
      <p:bldP spid="19" grpId="0"/>
      <p:bldP spid="19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Sev01"/>
          <p:cNvSpPr/>
          <p:nvPr/>
        </p:nvSpPr>
        <p:spPr>
          <a:xfrm>
            <a:off x="5037455" y="886460"/>
            <a:ext cx="6468745" cy="56400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 cap="flat">
            <a:noFill/>
            <a:prstDash val="solid"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5" name="Sev01"/>
          <p:cNvSpPr/>
          <p:nvPr/>
        </p:nvSpPr>
        <p:spPr>
          <a:xfrm>
            <a:off x="602615" y="837565"/>
            <a:ext cx="5408295" cy="5738495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1F1F1"/>
              </a:gs>
            </a:gsLst>
            <a:lin ang="2700000" scaled="1"/>
            <a:tileRect/>
          </a:gradFill>
          <a:ln w="38100">
            <a:gradFill flip="none" rotWithShape="1">
              <a:gsLst>
                <a:gs pos="100000">
                  <a:srgbClr val="FFFFFF"/>
                </a:gs>
                <a:gs pos="0">
                  <a:srgbClr val="CECED0"/>
                </a:gs>
              </a:gsLst>
              <a:lin ang="135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6235700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</a:t>
            </a:r>
            <a:r>
              <a:rPr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“介词＋名</a:t>
            </a:r>
            <a:r>
              <a:rPr lang="zh-CN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词</a:t>
            </a:r>
            <a:r>
              <a:rPr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＋介词”</a:t>
            </a:r>
            <a:r>
              <a:rPr lang="zh-CN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常考</a:t>
            </a:r>
            <a:r>
              <a:rPr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固定搭配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27125" y="974090"/>
            <a:ext cx="3910330" cy="550291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寻找</a:t>
            </a:r>
            <a:r>
              <a:rPr 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（search）</a:t>
            </a:r>
            <a:endParaRPr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需要</a:t>
            </a:r>
            <a:r>
              <a:rPr 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（need）</a:t>
            </a:r>
            <a:endParaRPr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以……形式</a:t>
            </a:r>
            <a:r>
              <a:rPr 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（form）</a:t>
            </a:r>
            <a:endParaRPr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作为……的交换</a:t>
            </a:r>
            <a:r>
              <a:rPr 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（exchange）</a:t>
            </a:r>
            <a:endParaRPr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代替</a:t>
            </a:r>
            <a:r>
              <a:rPr 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（place）</a:t>
            </a:r>
            <a:endParaRPr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同……一致</a:t>
            </a:r>
            <a:r>
              <a:rPr 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（agreement）</a:t>
            </a:r>
            <a:endParaRPr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赞同</a:t>
            </a:r>
            <a:r>
              <a:rPr 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（ favor）</a:t>
            </a:r>
            <a:endParaRPr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作为对……的纪念</a:t>
            </a:r>
            <a:r>
              <a:rPr 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（memory ）</a:t>
            </a:r>
            <a:endParaRPr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负责</a:t>
            </a:r>
            <a:r>
              <a:rPr 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（charge）</a:t>
            </a:r>
            <a:endParaRPr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在……方面</a:t>
            </a:r>
            <a:r>
              <a:rPr 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（terms）</a:t>
            </a:r>
            <a:endParaRPr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对……的答复或反应</a:t>
            </a:r>
            <a:r>
              <a:rPr 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（ response）</a:t>
            </a:r>
            <a:r>
              <a:rPr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表扬</a:t>
            </a:r>
            <a:r>
              <a:rPr 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（praise）</a:t>
            </a:r>
            <a:endParaRPr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作为对……的回报</a:t>
            </a:r>
            <a:r>
              <a:rPr 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（return）</a:t>
            </a:r>
            <a:endParaRPr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为……的好处着想</a:t>
            </a:r>
            <a:r>
              <a:rPr 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（sake）</a:t>
            </a:r>
            <a:endParaRPr lang="zh-CN"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857365" y="886460"/>
            <a:ext cx="3279775" cy="55797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ts val="25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in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search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of</a:t>
            </a:r>
            <a:endParaRPr lang="zh-CN" altLang="en-US" sz="2400" b="1" kern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25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in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need/want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of</a:t>
            </a:r>
            <a:endParaRPr lang="zh-CN" altLang="en-US" sz="2400" b="1" kern="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25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in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the form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of</a:t>
            </a:r>
            <a:endParaRPr lang="zh-CN" altLang="en-US" sz="2400" b="1" kern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25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in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exchange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for</a:t>
            </a:r>
            <a:endParaRPr lang="zh-CN" altLang="en-US" sz="2400" b="1" kern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25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in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place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of</a:t>
            </a:r>
            <a:endParaRPr lang="zh-CN" altLang="en-US" sz="2400" b="1" kern="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25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in 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agreement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with</a:t>
            </a:r>
            <a:endParaRPr lang="zh-CN" altLang="en-US" sz="2400" b="1" kern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25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in 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favor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of</a:t>
            </a:r>
            <a:endParaRPr lang="zh-CN" altLang="en-US" sz="2400" b="1" kern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25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in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memory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of</a:t>
            </a:r>
            <a:endParaRPr lang="zh-CN" altLang="en-US" sz="2400" b="1" kern="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25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in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charge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of</a:t>
            </a:r>
            <a:endParaRPr lang="zh-CN" altLang="en-US" sz="2400" b="1" kern="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25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in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terms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of</a:t>
            </a:r>
            <a:endParaRPr lang="zh-CN" altLang="en-US" sz="2400" b="1" kern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25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in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response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to</a:t>
            </a:r>
            <a:endParaRPr lang="zh-CN" altLang="en-US" sz="2400" b="1" kern="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25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in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praise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of</a:t>
            </a:r>
            <a:endParaRPr lang="zh-CN" altLang="en-US" sz="2400" b="1" kern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25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in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return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for</a:t>
            </a:r>
            <a:endParaRPr lang="zh-CN" altLang="en-US" sz="2400" b="1" kern="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25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for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the sake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of</a:t>
            </a:r>
            <a:endParaRPr lang="zh-CN" altLang="en-US" sz="2400" b="1" kern="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1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7" grpId="0" bldLvl="0" animBg="1"/>
      <p:bldP spid="7" grpId="1" animBg="1"/>
      <p:bldP spid="2" grpId="0"/>
      <p:bldP spid="2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Sev01"/>
          <p:cNvSpPr/>
          <p:nvPr/>
        </p:nvSpPr>
        <p:spPr>
          <a:xfrm>
            <a:off x="5037455" y="886460"/>
            <a:ext cx="6468745" cy="56400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 cap="flat">
            <a:noFill/>
            <a:prstDash val="solid"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5" name="Sev01"/>
          <p:cNvSpPr/>
          <p:nvPr/>
        </p:nvSpPr>
        <p:spPr>
          <a:xfrm>
            <a:off x="405765" y="837565"/>
            <a:ext cx="4956810" cy="5738495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1F1F1"/>
              </a:gs>
            </a:gsLst>
            <a:lin ang="2700000" scaled="1"/>
            <a:tileRect/>
          </a:gradFill>
          <a:ln w="38100">
            <a:gradFill flip="none" rotWithShape="1">
              <a:gsLst>
                <a:gs pos="100000">
                  <a:srgbClr val="FFFFFF"/>
                </a:gs>
                <a:gs pos="0">
                  <a:srgbClr val="CECED0"/>
                </a:gs>
              </a:gsLst>
              <a:lin ang="135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6235700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</a:t>
            </a:r>
            <a:r>
              <a:rPr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介词</a:t>
            </a:r>
            <a:r>
              <a:rPr lang="zh-CN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常考</a:t>
            </a:r>
            <a:r>
              <a:rPr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固定</a:t>
            </a:r>
            <a:r>
              <a:rPr lang="zh-CN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短语</a:t>
            </a:r>
            <a:r>
              <a:rPr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搭配  </a:t>
            </a:r>
            <a:r>
              <a:rPr lang="zh-CN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分类总结</a:t>
            </a:r>
            <a:endParaRPr lang="zh-CN" sz="2400" b="1" kern="0" dirty="0" smtClean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68985" y="1109345"/>
            <a:ext cx="4126230" cy="519557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1. “</a:t>
            </a:r>
            <a:r>
              <a:rPr lang="en-US" altLang="zh-CN" sz="2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in/ at</a:t>
            </a: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+名词” 表示 “在进行，从</a:t>
            </a:r>
            <a:endParaRPr lang="en-US" altLang="zh-CN"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事; </a:t>
            </a:r>
            <a:r>
              <a:rPr lang="zh-CN" altLang="en-US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处于</a:t>
            </a: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...</a:t>
            </a:r>
            <a:r>
              <a:rPr lang="zh-CN" altLang="en-US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状态</a:t>
            </a: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”</a:t>
            </a:r>
            <a:endParaRPr lang="en-US" altLang="zh-CN"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2. “be </a:t>
            </a:r>
            <a:r>
              <a:rPr lang="en-US" altLang="zh-CN" sz="2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of </a:t>
            </a: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+ value等一些抽象词”，用来说明“作用、重要性和意义”等。</a:t>
            </a:r>
            <a:endParaRPr lang="en-US" altLang="zh-CN"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“be </a:t>
            </a:r>
            <a:r>
              <a:rPr lang="en-US" altLang="zh-CN" sz="2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of</a:t>
            </a: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+ 度量、形状、颜色、大小</a:t>
            </a:r>
            <a:r>
              <a:rPr lang="zh-CN" altLang="en-US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的</a:t>
            </a: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名词”，用来说明主语的特征，这类名词前常用different, all, the same, this, that, a(n)等来修饰。</a:t>
            </a:r>
            <a:endParaRPr lang="en-US" altLang="zh-CN"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3. “</a:t>
            </a:r>
            <a:r>
              <a:rPr lang="en-US" altLang="zh-CN" sz="2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to </a:t>
            </a: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one's +名词”</a:t>
            </a:r>
            <a:r>
              <a:rPr lang="zh-CN" altLang="en-US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表示</a:t>
            </a: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“</a:t>
            </a:r>
            <a:r>
              <a:rPr lang="zh-CN" altLang="en-US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对</a:t>
            </a: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...</a:t>
            </a:r>
            <a:r>
              <a:rPr lang="zh-CN" altLang="en-US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感到</a:t>
            </a: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...”</a:t>
            </a:r>
            <a:endParaRPr lang="en-US" altLang="zh-CN"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4. “</a:t>
            </a:r>
            <a:r>
              <a:rPr lang="en-US" altLang="zh-CN" sz="2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in</a:t>
            </a: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+名词”</a:t>
            </a:r>
            <a:r>
              <a:rPr lang="zh-CN" altLang="en-US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表示情绪状态</a:t>
            </a:r>
            <a:endParaRPr lang="en-US" altLang="zh-CN"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5.</a:t>
            </a:r>
            <a:r>
              <a:rPr lang="en-US" altLang="zh-CN" sz="2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by</a:t>
            </a: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zh-CN" altLang="en-US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表示交通方式</a:t>
            </a:r>
            <a:endParaRPr lang="en-US" altLang="zh-CN"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6. </a:t>
            </a:r>
            <a:r>
              <a:rPr lang="en-US" altLang="zh-CN" sz="2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at </a:t>
            </a: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表示速度、价格、利率</a:t>
            </a:r>
            <a:endParaRPr lang="en-US" altLang="zh-CN"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indent="0" fontAlgn="auto">
              <a:lnSpc>
                <a:spcPts val="25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7. </a:t>
            </a:r>
            <a:r>
              <a:rPr lang="en-US" altLang="zh-CN" sz="2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to </a:t>
            </a:r>
            <a:r>
              <a:rPr lang="zh-CN" altLang="en-US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表示</a:t>
            </a: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“建筑构件”</a:t>
            </a:r>
            <a:r>
              <a:rPr lang="zh-CN" altLang="en-US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、</a:t>
            </a: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“</a:t>
            </a:r>
            <a:r>
              <a:rPr lang="zh-CN" altLang="en-US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方法，答案</a:t>
            </a: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”</a:t>
            </a:r>
            <a:r>
              <a:rPr lang="zh-CN" altLang="en-US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或</a:t>
            </a:r>
            <a:r>
              <a:rPr lang="en-US" altLang="zh-CN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“回复, 反应”</a:t>
            </a:r>
            <a:endParaRPr lang="en-US" altLang="zh-CN" sz="20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37455" y="974090"/>
            <a:ext cx="6468745" cy="56572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ts val="34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1.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on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show/ display/ sale/ strike/ duty/ trial </a:t>
            </a:r>
            <a:endParaRPr lang="zh-CN" altLang="en-US" sz="2400" b="1" kern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34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</a:t>
            </a:r>
            <a:r>
              <a:rPr lang="en-US" altLang="zh-CN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at</a:t>
            </a:r>
            <a:r>
              <a:rPr lang="en-US" altLang="zh-CN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work/ war/ table/ play / sea / peace</a:t>
            </a:r>
            <a:endParaRPr lang="en-US" altLang="zh-CN" sz="2400" b="1" kern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3400"/>
              </a:lnSpc>
              <a:spcBef>
                <a:spcPts val="600"/>
              </a:spcBef>
            </a:pPr>
            <a:r>
              <a:rPr lang="en-US" altLang="zh-CN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in </a:t>
            </a:r>
            <a:r>
              <a:rPr lang="en-US" altLang="zh-CN" sz="2400" b="1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order</a:t>
            </a:r>
            <a:r>
              <a:rPr lang="zh-CN" altLang="en-US" sz="2400" b="1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/ control/ </a:t>
            </a:r>
            <a:r>
              <a:rPr lang="en-US" altLang="zh-CN" sz="2400" b="1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danger</a:t>
            </a:r>
            <a:r>
              <a:rPr lang="zh-CN" altLang="en-US" sz="2400" b="1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/ sight </a:t>
            </a:r>
            <a:endParaRPr lang="en-US" altLang="zh-CN" sz="2400" b="1" kern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34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2.  </a:t>
            </a:r>
            <a:r>
              <a:rPr lang="en-US" altLang="zh-CN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be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of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value/ importance/ use/ color/ age/ size/ </a:t>
            </a:r>
            <a:endParaRPr lang="zh-CN" altLang="en-US" sz="2400" b="1" kern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34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height/ weight/ </a:t>
            </a:r>
            <a:r>
              <a:rPr lang="en-US" altLang="zh-CN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shape/type/ kind/ quality</a:t>
            </a:r>
            <a:endParaRPr lang="zh-CN" altLang="en-US" sz="2400" b="1" kern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34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3.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to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one</a:t>
            </a:r>
            <a:r>
              <a:rPr lang="en-US" altLang="zh-CN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'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s joy/ surprise/ pleasure/ sorrow/ 　　</a:t>
            </a:r>
            <a:endParaRPr lang="zh-CN" altLang="en-US" sz="2400" b="1" kern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34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4.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in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surprise/ alarm/ terror/ horror/ delight </a:t>
            </a:r>
            <a:endParaRPr lang="zh-CN" altLang="en-US" sz="2400" b="1" kern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34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5.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by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air/ bicycle/ boat/ bus/ car/ plane/ train</a:t>
            </a:r>
            <a:endParaRPr lang="zh-CN" altLang="en-US" sz="2400" b="1" kern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34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6.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at 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a high/low price/speed；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at</a:t>
            </a:r>
            <a:r>
              <a:rPr lang="zh-CN" altLang="en-US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a speed of …</a:t>
            </a:r>
            <a:endParaRPr lang="zh-CN" altLang="en-US" sz="2400" b="1" kern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3400"/>
              </a:lnSpc>
              <a:spcBef>
                <a:spcPts val="600"/>
              </a:spcBef>
            </a:pPr>
            <a:r>
              <a:rPr lang="en-US" altLang="zh-CN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7. the entry/ entrance/ </a:t>
            </a:r>
            <a:r>
              <a:rPr lang="en-US" altLang="zh-CN" sz="2400" b="1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exit/ </a:t>
            </a:r>
            <a:r>
              <a:rPr lang="en-US" altLang="zh-CN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approach/ access/ </a:t>
            </a:r>
            <a:endParaRPr lang="en-US" altLang="zh-CN" sz="2400" b="1" kern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 fontAlgn="auto">
              <a:lnSpc>
                <a:spcPts val="3400"/>
              </a:lnSpc>
              <a:spcBef>
                <a:spcPts val="600"/>
              </a:spcBef>
            </a:pPr>
            <a:r>
              <a:rPr lang="en-US" altLang="zh-CN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answer/ key/ way/ </a:t>
            </a:r>
            <a:r>
              <a:rPr lang="en-US" altLang="zh-CN" sz="2400" b="1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solution/response/ reply </a:t>
            </a:r>
            <a:r>
              <a:rPr lang="zh-CN" altLang="en-US" sz="24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to</a:t>
            </a:r>
            <a:r>
              <a:rPr lang="en-US" altLang="zh-CN" sz="24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</a:t>
            </a:r>
            <a:endParaRPr lang="en-US" altLang="zh-CN" sz="2400" b="1" kern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1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7" grpId="0" bldLvl="0" animBg="1"/>
      <p:bldP spid="7" grpId="1" animBg="1"/>
      <p:bldP spid="2" grpId="0"/>
      <p:bldP spid="2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9066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不定冠词a/an常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固定搭配 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466090" y="2848610"/>
            <a:ext cx="11219180" cy="829945"/>
          </a:xfrm>
          <a:prstGeom prst="rect">
            <a:avLst/>
          </a:prstGeom>
          <a:noFill/>
          <a:ln w="9525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C00000"/>
                </a:solidFill>
              </a14:hiddenFill>
            </a:ext>
          </a:extLst>
        </p:spPr>
        <p:txBody>
          <a:bodyPr wrap="square">
            <a:spAutoFit/>
          </a:bodyPr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①all of</a:t>
            </a:r>
            <a:r>
              <a:rPr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sudden; 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②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</a:t>
            </a:r>
            <a:r>
              <a:rPr lang="en-US" sz="24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week; 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③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4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loss; 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④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on</a:t>
            </a:r>
            <a:r>
              <a:rPr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visit; 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⑤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be/go on</a:t>
            </a:r>
            <a:r>
              <a:rPr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diet; 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⑥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 sb </a:t>
            </a:r>
            <a:r>
              <a:rPr lang="en-US" sz="24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lift; 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⑦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n-US" sz="24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gift for...; 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⑧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 </a:t>
            </a:r>
            <a:r>
              <a:rPr lang="en-US" sz="24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 with...; 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⑨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</a:t>
            </a:r>
            <a:r>
              <a:rPr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active part in</a:t>
            </a:r>
            <a:endParaRPr sz="2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66090" y="947420"/>
            <a:ext cx="11219180" cy="1607185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  <a:bevel/>
          </a:ln>
        </p:spPr>
        <p:txBody>
          <a:bodyPr wrap="square" rtlCol="0" anchor="t">
            <a:spAutoFit/>
          </a:bodyPr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charset="0"/>
              <a:buChar char="Ø"/>
            </a:pP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不定冠词a/an常考固定搭配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endParaRPr lang="zh-CN" altLang="en-US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①突然; ②每周一次; ③不知所措, 茫然; ④参观, 拜访; ⑤节食; ⑥让某人搭便车; ⑦在……方面有天赋; ⑧与……谈话; ⑨在…起重要作用 </a:t>
            </a:r>
            <a:endParaRPr lang="zh-CN" altLang="en-US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6090" y="4047490"/>
            <a:ext cx="11219815" cy="1607185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 anchor="t">
            <a:spAutoFit/>
          </a:bodyPr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charset="0"/>
              <a:buChar char="Ø"/>
            </a:pP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在抽象名词前加 a 可使</a:t>
            </a: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抽象名词具体化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,  表示“一场、一次、一件”。</a:t>
            </a:r>
            <a:endParaRPr lang="zh-CN" altLang="en-US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indent="0">
              <a:lnSpc>
                <a:spcPct val="1300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如: a success一件成功的事或一个成功的人；a surprise一件令人惊讶的事；a pity一件遗憾的事；an honour 引以为荣的人/事；a comfort 令人欣慰的人/事</a:t>
            </a:r>
            <a:endParaRPr lang="zh-CN" altLang="en-US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66090" y="5716270"/>
            <a:ext cx="11219180" cy="57086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Being able to afford 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drink would be 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comfort in those tough times.</a:t>
            </a:r>
            <a:endParaRPr lang="zh-CN" altLang="en-US" sz="2400" kern="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0247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3040" y="947420"/>
            <a:ext cx="273050" cy="1607185"/>
          </a:xfrm>
          <a:prstGeom prst="rect">
            <a:avLst/>
          </a:prstGeom>
          <a:solidFill>
            <a:srgbClr val="00BA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rmAutofit lnSpcReduction="20000"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3040" y="4046855"/>
            <a:ext cx="273050" cy="1607820"/>
          </a:xfrm>
          <a:prstGeom prst="rect">
            <a:avLst/>
          </a:prstGeom>
          <a:solidFill>
            <a:srgbClr val="00BA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rmAutofit lnSpcReduction="20000"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135630" y="5716270"/>
            <a:ext cx="62547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</a:t>
            </a:r>
            <a:endParaRPr lang="en-US" altLang="zh-CN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784850" y="5716270"/>
            <a:ext cx="62547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</a:t>
            </a:r>
            <a:endParaRPr lang="en-US" altLang="zh-CN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100" grpId="1" animBg="1"/>
      <p:bldP spid="5" grpId="0" animBg="1"/>
      <p:bldP spid="5" grpId="1" animBg="1"/>
      <p:bldP spid="7" grpId="0"/>
      <p:bldP spid="7" grpId="1"/>
      <p:bldP spid="4" grpId="0"/>
      <p:bldP spid="4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9066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冠词 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固定搭配 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487680" y="3013710"/>
            <a:ext cx="11219180" cy="829945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C00000"/>
                </a:solidFill>
              </a14:hiddenFill>
            </a:ext>
          </a:extLst>
        </p:spPr>
        <p:txBody>
          <a:bodyPr wrap="square">
            <a:spAutoFit/>
          </a:bodyPr>
          <a:p>
            <a:pPr indent="0"/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①hit him </a:t>
            </a:r>
            <a:r>
              <a:rPr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head/ shoulder/back          ②hit him </a:t>
            </a:r>
            <a:r>
              <a:rPr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face /eyes/right leg</a:t>
            </a:r>
            <a:endParaRPr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③ catch/ seize /grab him </a:t>
            </a:r>
            <a:r>
              <a:rPr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collar/ arm/ neck </a:t>
            </a:r>
            <a:endParaRPr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8315" y="836930"/>
            <a:ext cx="11219180" cy="1953260"/>
          </a:xfrm>
          <a:prstGeom prst="rect">
            <a:avLst/>
          </a:prstGeom>
          <a:noFill/>
          <a:ln w="28575" cmpd="sng">
            <a:solidFill>
              <a:schemeClr val="accent4">
                <a:lumMod val="75000"/>
              </a:schemeClr>
            </a:solidFill>
            <a:prstDash val="solid"/>
            <a:bevel/>
          </a:ln>
        </p:spPr>
        <p:txBody>
          <a:bodyPr wrap="square" rtlCol="0" anchor="t">
            <a:spAutoFit/>
          </a:bodyPr>
          <a:p>
            <a:pPr marL="342900" indent="0" fontAlgn="auto">
              <a:lnSpc>
                <a:spcPts val="3480"/>
              </a:lnSpc>
              <a:spcBef>
                <a:spcPts val="600"/>
              </a:spcBef>
              <a:buFont typeface="Wingdings" panose="05000000000000000000" charset="0"/>
              <a:buChar char="Ø"/>
            </a:pPr>
            <a:r>
              <a:rPr lang="en-US" altLang="zh-CN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“</a:t>
            </a: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打抓身体部位</a:t>
            </a:r>
            <a:r>
              <a:rPr lang="en-US" altLang="zh-CN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”</a:t>
            </a: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的固定表达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endParaRPr lang="zh-CN" altLang="en-US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indent="0" fontAlgn="auto">
              <a:lnSpc>
                <a:spcPts val="3480"/>
              </a:lnSpc>
              <a:spcBef>
                <a:spcPts val="600"/>
              </a:spcBef>
            </a:pP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"hit / beat + sb.+ on/in + the +身体部位"这样的结构，如果打在坚硬结实的部位前面常用介词on; 如果打在柔软多肉的部位, 前面常用介词in. 且不能用物主代词替代定冠词，只能用</a:t>
            </a:r>
            <a:r>
              <a:rPr lang="en-US" altLang="zh-CN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“the”.</a:t>
            </a:r>
            <a:endParaRPr lang="en-US" altLang="zh-CN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6090" y="4047490"/>
            <a:ext cx="11219815" cy="1127125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 anchor="t">
            <a:spAutoFit/>
          </a:bodyPr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charset="0"/>
              <a:buChar char="Ø"/>
            </a:pP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定冠词常考的固定搭配</a:t>
            </a:r>
            <a:endParaRPr lang="zh-CN" altLang="en-US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indent="0">
              <a:lnSpc>
                <a:spcPct val="1300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①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此刻, 目前; </a:t>
            </a: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②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当场; </a:t>
            </a: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③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前几天; </a:t>
            </a: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④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同时; </a:t>
            </a: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⑤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中肯, 切题</a:t>
            </a:r>
            <a:r>
              <a:rPr lang="en-US" altLang="zh-CN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; ⑥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从长远来看；⑦一看见…</a:t>
            </a:r>
            <a:endParaRPr lang="zh-CN" altLang="en-US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66090" y="5434330"/>
            <a:ext cx="11219180" cy="1127125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①at 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moment;  ②on 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spot;  ③ 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other day; ④at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same time;</a:t>
            </a:r>
            <a:endParaRPr lang="zh-CN" altLang="en-US" sz="2400" kern="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⑤to 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point</a:t>
            </a:r>
            <a:r>
              <a:rPr lang="en-US" altLang="zh-CN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; ⑥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in 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long run/term  ⑦at 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sight of </a:t>
            </a:r>
            <a:endParaRPr lang="zh-CN" altLang="en-US" sz="2400" kern="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0247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3040" y="837565"/>
            <a:ext cx="272415" cy="19526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rmAutofit lnSpcReduction="20000"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3040" y="4046855"/>
            <a:ext cx="273050" cy="112776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rmAutofit lnSpcReduction="20000"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964690" y="2874645"/>
            <a:ext cx="62547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on</a:t>
            </a:r>
            <a:endParaRPr lang="en-US" altLang="zh-CN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862570" y="2874645"/>
            <a:ext cx="62547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in</a:t>
            </a:r>
            <a:endParaRPr lang="en-US" altLang="zh-CN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982085" y="3281045"/>
            <a:ext cx="62547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by</a:t>
            </a:r>
            <a:endParaRPr lang="en-US" altLang="zh-CN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170305" y="5990590"/>
            <a:ext cx="554990" cy="5708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the </a:t>
            </a:r>
            <a:endParaRPr lang="zh-CN" altLang="en-US" sz="2400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403215" y="5434330"/>
            <a:ext cx="554990" cy="5708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the </a:t>
            </a:r>
            <a:endParaRPr lang="zh-CN" altLang="en-US" sz="2400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667760" y="5434330"/>
            <a:ext cx="554990" cy="5708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the </a:t>
            </a:r>
            <a:endParaRPr lang="zh-CN" altLang="en-US" sz="2400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170305" y="5434330"/>
            <a:ext cx="554990" cy="5708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the </a:t>
            </a:r>
            <a:endParaRPr lang="zh-CN" altLang="en-US" sz="2400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933055" y="5419725"/>
            <a:ext cx="554990" cy="5708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the </a:t>
            </a:r>
            <a:endParaRPr lang="zh-CN" altLang="en-US" sz="2400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286760" y="5990590"/>
            <a:ext cx="554990" cy="5708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the </a:t>
            </a:r>
            <a:endParaRPr lang="zh-CN" altLang="en-US" sz="2400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419850" y="5990590"/>
            <a:ext cx="554990" cy="5708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the </a:t>
            </a:r>
            <a:endParaRPr lang="zh-CN" altLang="en-US" sz="2400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100" grpId="1" animBg="1"/>
      <p:bldP spid="8" grpId="0"/>
      <p:bldP spid="8" grpId="1"/>
      <p:bldP spid="9" grpId="0"/>
      <p:bldP spid="9" grpId="1"/>
      <p:bldP spid="10" grpId="0"/>
      <p:bldP spid="10" grpId="1"/>
      <p:bldP spid="5" grpId="0" animBg="1"/>
      <p:bldP spid="5" grpId="1" animBg="1"/>
      <p:bldP spid="14" grpId="0"/>
      <p:bldP spid="14" grpId="1"/>
      <p:bldP spid="13" grpId="0"/>
      <p:bldP spid="13" grpId="1"/>
      <p:bldP spid="12" grpId="0"/>
      <p:bldP spid="12" grpId="1"/>
      <p:bldP spid="15" grpId="0"/>
      <p:bldP spid="15" grpId="1"/>
      <p:bldP spid="11" grpId="0"/>
      <p:bldP spid="11" grpId="1"/>
      <p:bldP spid="16" grpId="0"/>
      <p:bldP spid="16" grpId="1"/>
      <p:bldP spid="7" grpId="0"/>
      <p:bldP spid="7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9066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固定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短语或搭配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488315" y="3081020"/>
            <a:ext cx="11219180" cy="829945"/>
          </a:xfrm>
          <a:prstGeom prst="rect">
            <a:avLst/>
          </a:prstGeom>
          <a:noFill/>
          <a:ln w="9525"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C00000"/>
                </a:solidFill>
              </a14:hiddenFill>
            </a:ext>
          </a:extLst>
        </p:spPr>
        <p:txBody>
          <a:bodyPr wrap="square">
            <a:spAutoFit/>
          </a:bodyPr>
          <a:p>
            <a:pPr indent="0"/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① keep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② 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③ 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manage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④ 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take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easy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⑤ 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get </a:t>
            </a:r>
            <a:r>
              <a:rPr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⑥ 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see to </a:t>
            </a:r>
            <a:r>
              <a:rPr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that; 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⑦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as sb 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put</a:t>
            </a:r>
            <a:r>
              <a:rPr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</a:t>
            </a:r>
            <a:endParaRPr sz="24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8315" y="836930"/>
            <a:ext cx="11219180" cy="2106930"/>
          </a:xfrm>
          <a:prstGeom prst="rect">
            <a:avLst/>
          </a:prstGeom>
          <a:noFill/>
          <a:ln w="28575" cmpd="sng">
            <a:solidFill>
              <a:srgbClr val="FFC000"/>
            </a:solidFill>
            <a:prstDash val="solid"/>
            <a:bevel/>
          </a:ln>
        </p:spPr>
        <p:txBody>
          <a:bodyPr wrap="square" rtlCol="0" anchor="t">
            <a:spAutoFit/>
          </a:bodyPr>
          <a:p>
            <a:pPr marL="342900" indent="0" fontAlgn="auto">
              <a:lnSpc>
                <a:spcPts val="3480"/>
              </a:lnSpc>
              <a:spcBef>
                <a:spcPts val="600"/>
              </a:spcBef>
              <a:buFont typeface="Wingdings" panose="05000000000000000000" charset="0"/>
              <a:buChar char="Ø"/>
            </a:pPr>
            <a:r>
              <a:rPr lang="zh-CN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下列短语中 </a:t>
            </a:r>
            <a:r>
              <a:rPr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it 本身词义模糊，只是帮助构成习语</a:t>
            </a:r>
            <a:r>
              <a:rPr 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:</a:t>
            </a:r>
            <a:endParaRPr lang="en-US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342900" indent="0" fontAlgn="auto">
              <a:lnSpc>
                <a:spcPts val="348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r>
              <a:rPr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①保持优秀成绩；继续干下去</a:t>
            </a:r>
            <a:r>
              <a:rPr lang="en-US"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; </a:t>
            </a:r>
            <a:r>
              <a:rPr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坚持       ②及时抵达；成功</a:t>
            </a:r>
            <a:r>
              <a:rPr lang="en-US"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; </a:t>
            </a:r>
            <a:r>
              <a:rPr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达到预定目标    </a:t>
            </a:r>
            <a:endParaRPr sz="2400" kern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342900" indent="0" fontAlgn="auto">
              <a:lnSpc>
                <a:spcPts val="348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③完成它</a:t>
            </a:r>
            <a:r>
              <a:rPr lang="en-US"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; </a:t>
            </a:r>
            <a:r>
              <a:rPr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应对（处理）它    ④别紧张</a:t>
            </a:r>
            <a:r>
              <a:rPr lang="en-US"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; </a:t>
            </a:r>
            <a:r>
              <a:rPr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别着急</a:t>
            </a:r>
            <a:r>
              <a:rPr lang="en-US"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; </a:t>
            </a:r>
            <a:r>
              <a:rPr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凡事看开些</a:t>
            </a:r>
            <a:r>
              <a:rPr lang="en-US"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; </a:t>
            </a:r>
            <a:r>
              <a:rPr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放松</a:t>
            </a:r>
            <a:endParaRPr sz="2400" kern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342900" indent="0" fontAlgn="auto">
              <a:lnSpc>
                <a:spcPts val="348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⑤明白了；做到                   ⑥注意</a:t>
            </a:r>
            <a:r>
              <a:rPr lang="en-US"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; </a:t>
            </a:r>
            <a:r>
              <a:rPr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保证</a:t>
            </a:r>
            <a:r>
              <a:rPr lang="en-US"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; </a:t>
            </a:r>
            <a:r>
              <a:rPr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务必          ⑦正如某人所说</a:t>
            </a:r>
            <a:r>
              <a:rPr lang="zh-CN" altLang="en-US"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endParaRPr lang="zh-CN" altLang="en-US" sz="2400" kern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6090" y="4047490"/>
            <a:ext cx="11219815" cy="112712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 anchor="t">
            <a:spAutoFit/>
          </a:bodyPr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charset="0"/>
              <a:buChar char="Ø"/>
            </a:pP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下列的固定短语中，名词要用复数</a:t>
            </a:r>
            <a:endParaRPr lang="zh-CN" altLang="en-US" sz="24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indent="0">
              <a:lnSpc>
                <a:spcPct val="130000"/>
              </a:lnSpc>
              <a:spcBef>
                <a:spcPts val="600"/>
              </a:spcBef>
              <a:buFont typeface="Wingdings" panose="05000000000000000000" charset="0"/>
              <a:buNone/>
            </a:pP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①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同某人吵架, </a:t>
            </a: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②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情绪低落 </a:t>
            </a: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③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成为废墟 </a:t>
            </a: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④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衣衫褴褛 </a:t>
            </a:r>
            <a:r>
              <a:rPr lang="zh-CN" altLang="en-US" sz="24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⑤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有礼貌 </a:t>
            </a:r>
            <a:r>
              <a:rPr lang="en-US" altLang="zh-CN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⑥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向某人问候</a:t>
            </a:r>
            <a:endParaRPr lang="zh-CN" altLang="en-US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66090" y="5405755"/>
            <a:ext cx="11219180" cy="112712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①have 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(word) with sb   ② in low 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(spirit)    ③</a:t>
            </a:r>
            <a:r>
              <a:rPr lang="en-US" altLang="zh-CN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in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(ruin)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</a:t>
            </a:r>
            <a:endParaRPr lang="zh-CN" altLang="en-US" sz="2400" kern="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④in 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(rag)  ⑤have good  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(manner)  </a:t>
            </a:r>
            <a:r>
              <a:rPr lang="en-US" altLang="zh-CN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⑥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give one</a:t>
            </a:r>
            <a:r>
              <a:rPr lang="en-US" altLang="zh-CN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'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s  </a:t>
            </a:r>
            <a:r>
              <a:rPr lang="zh-CN" altLang="en-US" sz="2400" u="sng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             </a:t>
            </a:r>
            <a:r>
              <a:rPr lang="zh-CN" altLang="en-US" sz="2400" kern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(regard)to sb </a:t>
            </a:r>
            <a:endParaRPr lang="zh-CN" altLang="en-US" sz="2400" kern="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0247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3040" y="837565"/>
            <a:ext cx="294640" cy="210566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rmAutofit lnSpcReduction="20000"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3040" y="4046855"/>
            <a:ext cx="273050" cy="112776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rmAutofit lnSpcReduction="20000"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79880" y="5405755"/>
            <a:ext cx="979170" cy="5708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word</a:t>
            </a:r>
            <a:r>
              <a:rPr lang="en-US" altLang="zh-CN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s</a:t>
            </a: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</a:t>
            </a:r>
            <a:endParaRPr lang="zh-CN" altLang="en-US" sz="24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514215" y="5976620"/>
            <a:ext cx="1317625" cy="5708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manner</a:t>
            </a:r>
            <a:r>
              <a:rPr lang="en-US" altLang="zh-CN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s</a:t>
            </a: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</a:t>
            </a:r>
            <a:endParaRPr lang="zh-CN" altLang="en-US" sz="24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296670" y="5976620"/>
            <a:ext cx="741680" cy="5708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rag</a:t>
            </a:r>
            <a:r>
              <a:rPr lang="en-US" altLang="zh-CN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s</a:t>
            </a: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</a:t>
            </a:r>
            <a:endParaRPr lang="zh-CN" altLang="en-US" sz="24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891530" y="5405755"/>
            <a:ext cx="995680" cy="5708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spirit</a:t>
            </a:r>
            <a:r>
              <a:rPr lang="en-US" altLang="zh-CN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s</a:t>
            </a: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</a:t>
            </a:r>
            <a:endParaRPr lang="zh-CN" altLang="en-US" sz="24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768080" y="5962015"/>
            <a:ext cx="1181735" cy="5708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regard</a:t>
            </a:r>
            <a:r>
              <a:rPr lang="en-US" altLang="zh-CN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s</a:t>
            </a: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</a:t>
            </a:r>
            <a:endParaRPr lang="zh-CN" altLang="en-US" sz="24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911590" y="5405755"/>
            <a:ext cx="860425" cy="5708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ruin</a:t>
            </a:r>
            <a:r>
              <a:rPr lang="en-US" altLang="zh-CN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s</a:t>
            </a: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</a:t>
            </a:r>
            <a:endParaRPr lang="zh-CN" altLang="en-US" sz="24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100" grpId="1" animBg="1"/>
      <p:bldP spid="5" grpId="0" animBg="1"/>
      <p:bldP spid="5" grpId="1" animBg="1"/>
      <p:bldP spid="11" grpId="0"/>
      <p:bldP spid="11" grpId="1"/>
      <p:bldP spid="14" grpId="0"/>
      <p:bldP spid="14" grpId="1"/>
      <p:bldP spid="16" grpId="0"/>
      <p:bldP spid="16" grpId="1"/>
      <p:bldP spid="13" grpId="0"/>
      <p:bldP spid="13" grpId="1"/>
      <p:bldP spid="12" grpId="0"/>
      <p:bldP spid="12" grpId="1"/>
      <p:bldP spid="15" grpId="0"/>
      <p:bldP spid="1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537273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2019年6月浙江英语卷-语法填空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77437" y="3577270"/>
            <a:ext cx="11713301" cy="3046095"/>
          </a:xfrm>
          <a:prstGeom prst="rect">
            <a:avLst/>
          </a:prstGeom>
        </p:spPr>
        <p:txBody>
          <a:bodyPr wrap="square">
            <a:spAutoFit/>
          </a:bodyPr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But can uniforms help 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improve </a:t>
            </a:r>
            <a:r>
              <a:rPr lang="en-US" altLang="zh-CN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school standards? The answer </a:t>
            </a:r>
            <a:r>
              <a:rPr lang="en-US" altLang="zh-CN" sz="240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61        </a:t>
            </a:r>
            <a:r>
              <a:rPr lang="en-US" altLang="zh-CN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this question is not clear. One study in America found that students' grades </a:t>
            </a:r>
            <a:r>
              <a:rPr lang="en-US" altLang="zh-CN" sz="240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62                         </a:t>
            </a:r>
            <a:r>
              <a:rPr lang="en-US" altLang="zh-CN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(improve) a little after the school introduced uniforms. But some students didn't want </a:t>
            </a:r>
            <a:r>
              <a:rPr lang="en-US" altLang="zh-CN" sz="240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63              </a:t>
            </a:r>
            <a:r>
              <a:rPr lang="en-US" altLang="zh-CN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(wear) the uniform. Other American studies showed no </a:t>
            </a:r>
            <a:r>
              <a:rPr lang="en-US" altLang="zh-CN" sz="240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64                          </a:t>
            </a:r>
            <a:r>
              <a:rPr lang="en-US" altLang="zh-CN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(connect) between uniforms and school performance.</a:t>
            </a:r>
            <a:endParaRPr lang="en-US" altLang="zh-CN" sz="2400" dirty="0">
              <a:solidFill>
                <a:sysClr val="windowText" lastClr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School uniforms are </a:t>
            </a:r>
            <a:r>
              <a:rPr lang="en-US" altLang="zh-CN" sz="2400" u="sng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65                   </a:t>
            </a:r>
            <a:r>
              <a:rPr lang="en-US" altLang="zh-CN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(tradition) in Britain, but some schools are starting to get rid of them. Some very good schools don't have a uniform policy. However, uniforms are still popular. Pupils at about 90 percent of British secondary schools wear uniforms.</a:t>
            </a:r>
            <a:endParaRPr lang="en-US" altLang="zh-CN" sz="2400" dirty="0">
              <a:solidFill>
                <a:sysClr val="windowText" lastClr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28295" y="664210"/>
            <a:ext cx="11615420" cy="3046095"/>
          </a:xfrm>
          <a:prstGeom prst="rect">
            <a:avLst/>
          </a:prstGeom>
        </p:spPr>
        <p:txBody>
          <a:bodyPr wrap="square">
            <a:spAutoFit/>
          </a:bodyPr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There are several reasons why school uniforms are a good idea. First of all, uniforms help the school look smart. The students feel that they belong to a particular group. When every pupil in the school wears the uniform, nobody </a:t>
            </a:r>
            <a:r>
              <a:rPr kumimoji="0" lang="en-US" altLang="zh-CN" sz="2400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56                            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(have) to worry about fashion(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时尚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). Everybody wears </a:t>
            </a:r>
            <a:r>
              <a:rPr kumimoji="0" lang="en-US" altLang="zh-CN" sz="2400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57                     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same style of clothes. Uniforms can be useful in unexpected ways. A school in Ireland has introduced an interesting new uniform. On the edge of the jacket, there is a piece of cloth </a:t>
            </a:r>
            <a:r>
              <a:rPr kumimoji="0" lang="en-US" altLang="zh-CN" sz="2400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58                    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gives off light in the dark. When the children are walking or </a:t>
            </a:r>
            <a:r>
              <a:rPr kumimoji="0" lang="en-US" altLang="zh-CN" sz="2400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59              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(cycle) to school on dark mornings, car drivers can </a:t>
            </a:r>
            <a:r>
              <a:rPr kumimoji="0" lang="en-US" altLang="zh-CN" sz="2400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60                     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(easy) see them.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圆角矩形 11"/>
          <p:cNvSpPr/>
          <p:nvPr/>
        </p:nvSpPr>
        <p:spPr>
          <a:xfrm>
            <a:off x="1889760" y="746125"/>
            <a:ext cx="6603365" cy="348615"/>
          </a:xfrm>
          <a:prstGeom prst="roundRect">
            <a:avLst/>
          </a:prstGeom>
          <a:noFill/>
          <a:ln w="38100" cap="flat" cmpd="sng" algn="ctr">
            <a:solidFill>
              <a:srgbClr val="FAC14D">
                <a:lumMod val="75000"/>
              </a:srgbClr>
            </a:solidFill>
            <a:prstDash val="solid"/>
          </a:ln>
          <a:effectLst/>
        </p:spPr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9" name="圆角矩形 11"/>
          <p:cNvSpPr/>
          <p:nvPr/>
        </p:nvSpPr>
        <p:spPr>
          <a:xfrm>
            <a:off x="8567420" y="716915"/>
            <a:ext cx="1273175" cy="31623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圆角矩形 11"/>
          <p:cNvSpPr/>
          <p:nvPr/>
        </p:nvSpPr>
        <p:spPr>
          <a:xfrm>
            <a:off x="466725" y="3665855"/>
            <a:ext cx="6374130" cy="34417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1" name="圆角矩形 11"/>
          <p:cNvSpPr/>
          <p:nvPr/>
        </p:nvSpPr>
        <p:spPr>
          <a:xfrm>
            <a:off x="1257300" y="2231390"/>
            <a:ext cx="2489835" cy="327025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2969260" y="5380990"/>
            <a:ext cx="3726180" cy="48387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486315" y="1310759"/>
            <a:ext cx="2926080" cy="460375"/>
          </a:xfrm>
          <a:prstGeom prst="rect">
            <a:avLst/>
          </a:prstGeom>
        </p:spPr>
        <p:txBody>
          <a:bodyPr wrap="square">
            <a:spAutoFit/>
          </a:bodyPr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00206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has/will have	</a:t>
            </a:r>
            <a:endParaRPr lang="en-US" altLang="zh-CN" sz="2400" b="1" dirty="0">
              <a:solidFill>
                <a:srgbClr val="002060"/>
              </a:solidFill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112385" y="1771015"/>
            <a:ext cx="753110" cy="460375"/>
          </a:xfrm>
          <a:prstGeom prst="rect">
            <a:avLst/>
          </a:prstGeom>
        </p:spPr>
        <p:txBody>
          <a:bodyPr wrap="square">
            <a:spAutoFit/>
          </a:bodyPr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00206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the</a:t>
            </a:r>
            <a:endParaRPr lang="en-US" altLang="zh-CN" sz="2400" b="1" dirty="0">
              <a:solidFill>
                <a:srgbClr val="002060"/>
              </a:solidFill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765290" y="2400935"/>
            <a:ext cx="1919605" cy="460375"/>
          </a:xfrm>
          <a:prstGeom prst="rect">
            <a:avLst/>
          </a:prstGeom>
        </p:spPr>
        <p:txBody>
          <a:bodyPr wrap="square">
            <a:spAutoFit/>
          </a:bodyPr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00206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that/which</a:t>
            </a:r>
            <a:endParaRPr lang="en-US" altLang="zh-CN" sz="2400" b="1" dirty="0">
              <a:solidFill>
                <a:srgbClr val="002060"/>
              </a:solidFill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54462" y="2861047"/>
            <a:ext cx="1632181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 dirty="0">
                <a:solidFill>
                  <a:srgbClr val="00206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cycling</a:t>
            </a:r>
            <a:endParaRPr lang="en-US" altLang="zh-CN" sz="2400" b="1" dirty="0">
              <a:solidFill>
                <a:srgbClr val="002060"/>
              </a:solidFill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547404" y="3198534"/>
            <a:ext cx="11181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 dirty="0">
                <a:solidFill>
                  <a:srgbClr val="00206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easily</a:t>
            </a:r>
            <a:endParaRPr lang="en-US" altLang="zh-CN" sz="2400" b="1" dirty="0">
              <a:solidFill>
                <a:srgbClr val="002060"/>
              </a:solidFill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846082" y="3577084"/>
            <a:ext cx="566257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665" b="1" dirty="0">
                <a:solidFill>
                  <a:srgbClr val="002060"/>
                </a:solidFill>
              </a:rPr>
              <a:t>to</a:t>
            </a:r>
            <a:endParaRPr lang="en-US" altLang="zh-CN" sz="2665" b="1" dirty="0">
              <a:solidFill>
                <a:srgbClr val="00206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653270" y="3896987"/>
            <a:ext cx="1650129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 dirty="0">
                <a:solidFill>
                  <a:srgbClr val="002060"/>
                </a:solidFill>
              </a:rPr>
              <a:t>improved</a:t>
            </a:r>
            <a:endParaRPr lang="en-US" altLang="zh-CN" sz="2400" b="1" dirty="0">
              <a:solidFill>
                <a:srgbClr val="00206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9303137" y="4357138"/>
            <a:ext cx="1434821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 dirty="0">
                <a:solidFill>
                  <a:srgbClr val="002060"/>
                </a:solidFill>
              </a:rPr>
              <a:t>to wear</a:t>
            </a:r>
            <a:endParaRPr lang="en-US" altLang="zh-CN" sz="2400" b="1" dirty="0">
              <a:solidFill>
                <a:srgbClr val="00206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240604" y="4550800"/>
            <a:ext cx="225252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 dirty="0">
                <a:solidFill>
                  <a:srgbClr val="002060"/>
                </a:solidFill>
              </a:rPr>
              <a:t>connection/</a:t>
            </a:r>
            <a:endParaRPr lang="en-US" altLang="zh-CN" sz="2400" b="1" dirty="0">
              <a:solidFill>
                <a:srgbClr val="002060"/>
              </a:solidFill>
            </a:endParaRPr>
          </a:p>
          <a:p>
            <a:r>
              <a:rPr lang="en-US" altLang="zh-CN" sz="2400" b="1" dirty="0">
                <a:solidFill>
                  <a:srgbClr val="002060"/>
                </a:solidFill>
              </a:rPr>
              <a:t>connections</a:t>
            </a:r>
            <a:endParaRPr lang="en-US" altLang="zh-CN" sz="2400" b="1" dirty="0">
              <a:solidFill>
                <a:srgbClr val="00206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746854" y="5277032"/>
            <a:ext cx="1830097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 dirty="0">
                <a:solidFill>
                  <a:srgbClr val="002060"/>
                </a:solidFill>
              </a:rPr>
              <a:t>traditional</a:t>
            </a:r>
            <a:endParaRPr lang="en-US" altLang="zh-CN" sz="2400" b="1" dirty="0">
              <a:solidFill>
                <a:srgbClr val="002060"/>
              </a:solidFill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6379210" y="1310640"/>
            <a:ext cx="2188210" cy="460375"/>
          </a:xfrm>
          <a:prstGeom prst="ellipse">
            <a:avLst/>
          </a:prstGeom>
          <a:noFill/>
          <a:ln w="38100" cap="flat" cmpd="sng" algn="ctr">
            <a:solidFill>
              <a:srgbClr val="7CB554">
                <a:lumMod val="50000"/>
              </a:srgbClr>
            </a:solidFill>
            <a:prstDash val="solid"/>
          </a:ln>
          <a:effectLst/>
        </p:spPr>
        <p:txBody>
          <a:bodyPr rtlCol="0" anchor="ctr"/>
          <a:p>
            <a:pPr algn="ctr"/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3200" b="1">
                <a:solidFill>
                  <a:schemeClr val="bg1"/>
                </a:solidFill>
                <a:sym typeface="+mn-ea"/>
              </a:rPr>
              <a:t>1</a:t>
            </a:r>
            <a:endParaRPr lang="zh-CN" alt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5003165" y="1771015"/>
            <a:ext cx="2188210" cy="460375"/>
          </a:xfrm>
          <a:prstGeom prst="ellipse">
            <a:avLst/>
          </a:prstGeom>
          <a:noFill/>
          <a:ln w="38100" cap="flat" cmpd="sng" algn="ctr">
            <a:solidFill>
              <a:srgbClr val="7CB554">
                <a:lumMod val="50000"/>
              </a:srgbClr>
            </a:solidFill>
            <a:prstDash val="solid"/>
          </a:ln>
          <a:effectLst/>
        </p:spPr>
        <p:txBody>
          <a:bodyPr rtlCol="0" anchor="ctr"/>
          <a:p>
            <a:pPr algn="ctr"/>
            <a:endParaRPr lang="zh-CN" altLang="en-US" sz="2400"/>
          </a:p>
        </p:txBody>
      </p:sp>
      <p:sp>
        <p:nvSpPr>
          <p:cNvPr id="6" name="椭圆 5"/>
          <p:cNvSpPr/>
          <p:nvPr/>
        </p:nvSpPr>
        <p:spPr>
          <a:xfrm>
            <a:off x="4854575" y="2861310"/>
            <a:ext cx="2188210" cy="460375"/>
          </a:xfrm>
          <a:prstGeom prst="ellipse">
            <a:avLst/>
          </a:prstGeom>
          <a:noFill/>
          <a:ln w="38100" cap="flat" cmpd="sng" algn="ctr">
            <a:solidFill>
              <a:srgbClr val="7CB554">
                <a:lumMod val="50000"/>
              </a:srgbClr>
            </a:solidFill>
            <a:prstDash val="solid"/>
          </a:ln>
          <a:effectLst/>
        </p:spPr>
        <p:txBody>
          <a:bodyPr rtlCol="0" anchor="ctr"/>
          <a:p>
            <a:pPr algn="ctr"/>
            <a:endParaRPr lang="zh-CN" altLang="en-US" sz="2400"/>
          </a:p>
        </p:txBody>
      </p:sp>
      <p:sp>
        <p:nvSpPr>
          <p:cNvPr id="25" name="椭圆 24"/>
          <p:cNvSpPr/>
          <p:nvPr/>
        </p:nvSpPr>
        <p:spPr>
          <a:xfrm>
            <a:off x="7384415" y="3549650"/>
            <a:ext cx="2188210" cy="460375"/>
          </a:xfrm>
          <a:prstGeom prst="ellipse">
            <a:avLst/>
          </a:prstGeom>
          <a:noFill/>
          <a:ln w="38100" cap="flat" cmpd="sng" algn="ctr">
            <a:solidFill>
              <a:srgbClr val="7CB554">
                <a:lumMod val="50000"/>
              </a:srgbClr>
            </a:solidFill>
            <a:prstDash val="solid"/>
          </a:ln>
          <a:effectLst/>
        </p:spPr>
        <p:txBody>
          <a:bodyPr rtlCol="0" anchor="ctr"/>
          <a:p>
            <a:pPr algn="ctr"/>
            <a:endParaRPr lang="zh-CN" altLang="en-US" sz="2400"/>
          </a:p>
        </p:txBody>
      </p:sp>
      <p:sp>
        <p:nvSpPr>
          <p:cNvPr id="26" name="右箭头 25"/>
          <p:cNvSpPr/>
          <p:nvPr/>
        </p:nvSpPr>
        <p:spPr>
          <a:xfrm>
            <a:off x="7190740" y="635"/>
            <a:ext cx="4592955" cy="836295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30000"/>
              </a:lnSpc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动词形式、词语搭配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/>
      <p:bldP spid="14" grpId="0"/>
      <p:bldP spid="15" grpId="0"/>
      <p:bldP spid="7" grpId="0"/>
      <p:bldP spid="16" grpId="0"/>
      <p:bldP spid="17" grpId="0"/>
      <p:bldP spid="18" grpId="0"/>
      <p:bldP spid="19" grpId="0"/>
      <p:bldP spid="20" grpId="0"/>
      <p:bldP spid="21" grpId="0"/>
      <p:bldP spid="22" grpId="0" bldLvl="0" animBg="1"/>
      <p:bldP spid="4" grpId="0" bldLvl="0" animBg="1"/>
      <p:bldP spid="6" grpId="0" bldLvl="0" animBg="1"/>
      <p:bldP spid="25" grpId="0" bldLvl="0" animBg="1"/>
      <p:bldP spid="26" grpId="0" bldLvl="0" animBg="1"/>
      <p:bldP spid="26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664146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浙江新高考 7次语法填空真题 —— 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冠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词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4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27050" y="836930"/>
            <a:ext cx="11140440" cy="31972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3460"/>
              </a:lnSpc>
            </a:pPr>
            <a:r>
              <a:rPr lang="en-US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 For Pahlsson, its return was 65</a:t>
            </a:r>
            <a:r>
              <a:rPr lang="en-US" sz="2400" b="0" u="sng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</a:t>
            </a:r>
            <a:r>
              <a:rPr lang="en-US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wonder. </a:t>
            </a:r>
            <a:r>
              <a:rPr lang="zh-CN" altLang="en-US" sz="1800" b="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（2017年6月浙江卷）</a:t>
            </a:r>
            <a:endParaRPr lang="en-US" sz="2400" b="0" i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ts val="3460"/>
              </a:lnSpc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3.Like many things in life, it’s 56</a:t>
            </a:r>
            <a:r>
              <a:rPr lang="en-US" sz="2400" u="sng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ongoing process, and the best  </a:t>
            </a:r>
            <a:endParaRPr 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ts val="3460"/>
              </a:lnSpc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part of the process is that there is enough room for improvement, which </a:t>
            </a:r>
            <a:endParaRPr 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ts val="3460"/>
              </a:lnSpc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means you will just keep getting better and better.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（2017年11月浙江卷）</a:t>
            </a:r>
            <a:endParaRPr lang="zh-CN" altLang="en-US" sz="1800" i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l" fontAlgn="auto">
              <a:lnSpc>
                <a:spcPts val="3460"/>
              </a:lnSpc>
            </a:pPr>
            <a:r>
              <a:rPr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7. Everybody wears 57 </a:t>
            </a:r>
            <a:r>
              <a:rPr sz="2400" u="sng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 </a:t>
            </a:r>
            <a:r>
              <a:rPr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sz="2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same</a:t>
            </a:r>
            <a:r>
              <a:rPr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style of clothes.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（2019年6月浙江卷）</a:t>
            </a:r>
            <a:endParaRPr lang="zh-CN" altLang="en-US" sz="1800" i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ts val="3460"/>
              </a:lnSpc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10. A child born in the US today has 63 </a:t>
            </a:r>
            <a:r>
              <a:rPr lang="en-US" sz="2400" u="sng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very realistic chance of living </a:t>
            </a:r>
            <a:endParaRPr 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ts val="3460"/>
              </a:lnSpc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beyond 100 and needs to plan accordingly.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（2020年1月浙江卷）</a:t>
            </a:r>
            <a:endParaRPr 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0695" y="836930"/>
            <a:ext cx="67754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</a:t>
            </a:r>
            <a:endParaRPr lang="zh-CN" altLang="en-US" sz="2400" b="1" kern="0" dirty="0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758180" y="1288415"/>
            <a:ext cx="67754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</a:t>
            </a:r>
            <a:r>
              <a:rPr lang="en-US" altLang="zh-CN" sz="2400" b="1" kern="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n</a:t>
            </a:r>
            <a:endParaRPr lang="en-US" altLang="zh-CN" sz="2400" b="1" kern="0" dirty="0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35725" y="3009900"/>
            <a:ext cx="67754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</a:t>
            </a:r>
            <a:endParaRPr lang="zh-CN" altLang="en-US" sz="2400" b="1" kern="0" dirty="0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22725" y="2572385"/>
            <a:ext cx="74803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the</a:t>
            </a:r>
            <a:endParaRPr lang="en-US" altLang="zh-CN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27050" y="4498975"/>
            <a:ext cx="10973435" cy="160718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如果横线后面是名词，而且名词的意义不完整，则在横线上加冠词或物主代词等。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从四方面考虑（1）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固定短语搭配中的冠词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（2）</a:t>
            </a:r>
            <a:r>
              <a:rPr lang="zh-CN" altLang="en-US" sz="2400" b="1" kern="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不定冠词的泛指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（3）</a:t>
            </a:r>
            <a:r>
              <a:rPr lang="zh-CN" altLang="en-US" sz="2400" b="1" kern="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定冠词的特指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（</a:t>
            </a:r>
            <a:r>
              <a:rPr lang="en-US" altLang="zh-CN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）</a:t>
            </a:r>
            <a:r>
              <a:rPr lang="zh-CN" altLang="en-US" sz="2400" b="1" kern="0" dirty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形容词</a:t>
            </a:r>
            <a:r>
              <a:rPr lang="en-US" altLang="zh-CN" sz="2400" b="1" kern="0" dirty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zh-CN" altLang="en-US" sz="2400" b="1" kern="0" dirty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副词最高级</a:t>
            </a:r>
            <a:endParaRPr lang="zh-CN" altLang="en-US" sz="2400" b="1" kern="0" dirty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" name="Freeform 429"/>
          <p:cNvSpPr>
            <a:spLocks noChangeArrowheads="1"/>
          </p:cNvSpPr>
          <p:nvPr/>
        </p:nvSpPr>
        <p:spPr bwMode="auto">
          <a:xfrm>
            <a:off x="11108487" y="5672820"/>
            <a:ext cx="983158" cy="976090"/>
          </a:xfrm>
          <a:custGeom>
            <a:avLst/>
            <a:gdLst>
              <a:gd name="T0" fmla="*/ 1162 w 1230"/>
              <a:gd name="T1" fmla="*/ 383 h 1221"/>
              <a:gd name="T2" fmla="*/ 1112 w 1230"/>
              <a:gd name="T3" fmla="*/ 433 h 1221"/>
              <a:gd name="T4" fmla="*/ 794 w 1230"/>
              <a:gd name="T5" fmla="*/ 116 h 1221"/>
              <a:gd name="T6" fmla="*/ 844 w 1230"/>
              <a:gd name="T7" fmla="*/ 57 h 1221"/>
              <a:gd name="T8" fmla="*/ 1061 w 1230"/>
              <a:gd name="T9" fmla="*/ 57 h 1221"/>
              <a:gd name="T10" fmla="*/ 1162 w 1230"/>
              <a:gd name="T11" fmla="*/ 166 h 1221"/>
              <a:gd name="T12" fmla="*/ 1162 w 1230"/>
              <a:gd name="T13" fmla="*/ 383 h 1221"/>
              <a:gd name="T14" fmla="*/ 418 w 1230"/>
              <a:gd name="T15" fmla="*/ 1019 h 1221"/>
              <a:gd name="T16" fmla="*/ 418 w 1230"/>
              <a:gd name="T17" fmla="*/ 1077 h 1221"/>
              <a:gd name="T18" fmla="*/ 468 w 1230"/>
              <a:gd name="T19" fmla="*/ 1077 h 1221"/>
              <a:gd name="T20" fmla="*/ 1061 w 1230"/>
              <a:gd name="T21" fmla="*/ 484 h 1221"/>
              <a:gd name="T22" fmla="*/ 1003 w 1230"/>
              <a:gd name="T23" fmla="*/ 433 h 1221"/>
              <a:gd name="T24" fmla="*/ 418 w 1230"/>
              <a:gd name="T25" fmla="*/ 1019 h 1221"/>
              <a:gd name="T26" fmla="*/ 150 w 1230"/>
              <a:gd name="T27" fmla="*/ 751 h 1221"/>
              <a:gd name="T28" fmla="*/ 150 w 1230"/>
              <a:gd name="T29" fmla="*/ 810 h 1221"/>
              <a:gd name="T30" fmla="*/ 209 w 1230"/>
              <a:gd name="T31" fmla="*/ 810 h 1221"/>
              <a:gd name="T32" fmla="*/ 794 w 1230"/>
              <a:gd name="T33" fmla="*/ 216 h 1221"/>
              <a:gd name="T34" fmla="*/ 735 w 1230"/>
              <a:gd name="T35" fmla="*/ 166 h 1221"/>
              <a:gd name="T36" fmla="*/ 150 w 1230"/>
              <a:gd name="T37" fmla="*/ 751 h 1221"/>
              <a:gd name="T38" fmla="*/ 844 w 1230"/>
              <a:gd name="T39" fmla="*/ 275 h 1221"/>
              <a:gd name="T40" fmla="*/ 259 w 1230"/>
              <a:gd name="T41" fmla="*/ 860 h 1221"/>
              <a:gd name="T42" fmla="*/ 259 w 1230"/>
              <a:gd name="T43" fmla="*/ 969 h 1221"/>
              <a:gd name="T44" fmla="*/ 367 w 1230"/>
              <a:gd name="T45" fmla="*/ 969 h 1221"/>
              <a:gd name="T46" fmla="*/ 953 w 1230"/>
              <a:gd name="T47" fmla="*/ 383 h 1221"/>
              <a:gd name="T48" fmla="*/ 844 w 1230"/>
              <a:gd name="T49" fmla="*/ 275 h 1221"/>
              <a:gd name="T50" fmla="*/ 367 w 1230"/>
              <a:gd name="T51" fmla="*/ 1127 h 1221"/>
              <a:gd name="T52" fmla="*/ 334 w 1230"/>
              <a:gd name="T53" fmla="*/ 1061 h 1221"/>
              <a:gd name="T54" fmla="*/ 309 w 1230"/>
              <a:gd name="T55" fmla="*/ 1061 h 1221"/>
              <a:gd name="T56" fmla="*/ 209 w 1230"/>
              <a:gd name="T57" fmla="*/ 1019 h 1221"/>
              <a:gd name="T58" fmla="*/ 158 w 1230"/>
              <a:gd name="T59" fmla="*/ 910 h 1221"/>
              <a:gd name="T60" fmla="*/ 167 w 1230"/>
              <a:gd name="T61" fmla="*/ 893 h 1221"/>
              <a:gd name="T62" fmla="*/ 100 w 1230"/>
              <a:gd name="T63" fmla="*/ 860 h 1221"/>
              <a:gd name="T64" fmla="*/ 92 w 1230"/>
              <a:gd name="T65" fmla="*/ 852 h 1221"/>
              <a:gd name="T66" fmla="*/ 0 w 1230"/>
              <a:gd name="T67" fmla="*/ 1220 h 1221"/>
              <a:gd name="T68" fmla="*/ 367 w 1230"/>
              <a:gd name="T69" fmla="*/ 1127 h 1221"/>
              <a:gd name="T70" fmla="*/ 367 w 1230"/>
              <a:gd name="T71" fmla="*/ 1127 h 1221"/>
              <a:gd name="T72" fmla="*/ 367 w 1230"/>
              <a:gd name="T73" fmla="*/ 1127 h 1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30" h="1221">
                <a:moveTo>
                  <a:pt x="1162" y="383"/>
                </a:moveTo>
                <a:cubicBezTo>
                  <a:pt x="1112" y="433"/>
                  <a:pt x="1112" y="433"/>
                  <a:pt x="1112" y="433"/>
                </a:cubicBezTo>
                <a:cubicBezTo>
                  <a:pt x="794" y="116"/>
                  <a:pt x="794" y="116"/>
                  <a:pt x="794" y="116"/>
                </a:cubicBezTo>
                <a:cubicBezTo>
                  <a:pt x="844" y="57"/>
                  <a:pt x="844" y="57"/>
                  <a:pt x="844" y="57"/>
                </a:cubicBezTo>
                <a:cubicBezTo>
                  <a:pt x="903" y="0"/>
                  <a:pt x="1003" y="0"/>
                  <a:pt x="1061" y="57"/>
                </a:cubicBezTo>
                <a:cubicBezTo>
                  <a:pt x="1162" y="166"/>
                  <a:pt x="1162" y="166"/>
                  <a:pt x="1162" y="166"/>
                </a:cubicBezTo>
                <a:cubicBezTo>
                  <a:pt x="1229" y="225"/>
                  <a:pt x="1229" y="325"/>
                  <a:pt x="1162" y="383"/>
                </a:cubicBezTo>
                <a:close/>
                <a:moveTo>
                  <a:pt x="418" y="1019"/>
                </a:moveTo>
                <a:cubicBezTo>
                  <a:pt x="401" y="1035"/>
                  <a:pt x="401" y="1061"/>
                  <a:pt x="418" y="1077"/>
                </a:cubicBezTo>
                <a:cubicBezTo>
                  <a:pt x="434" y="1086"/>
                  <a:pt x="459" y="1086"/>
                  <a:pt x="468" y="1077"/>
                </a:cubicBezTo>
                <a:cubicBezTo>
                  <a:pt x="1061" y="484"/>
                  <a:pt x="1061" y="484"/>
                  <a:pt x="1061" y="484"/>
                </a:cubicBezTo>
                <a:cubicBezTo>
                  <a:pt x="1003" y="433"/>
                  <a:pt x="1003" y="433"/>
                  <a:pt x="1003" y="433"/>
                </a:cubicBezTo>
                <a:lnTo>
                  <a:pt x="418" y="1019"/>
                </a:lnTo>
                <a:close/>
                <a:moveTo>
                  <a:pt x="150" y="751"/>
                </a:moveTo>
                <a:cubicBezTo>
                  <a:pt x="133" y="768"/>
                  <a:pt x="133" y="793"/>
                  <a:pt x="150" y="810"/>
                </a:cubicBezTo>
                <a:cubicBezTo>
                  <a:pt x="167" y="818"/>
                  <a:pt x="192" y="818"/>
                  <a:pt x="209" y="810"/>
                </a:cubicBezTo>
                <a:cubicBezTo>
                  <a:pt x="794" y="216"/>
                  <a:pt x="794" y="216"/>
                  <a:pt x="794" y="216"/>
                </a:cubicBezTo>
                <a:cubicBezTo>
                  <a:pt x="735" y="166"/>
                  <a:pt x="735" y="166"/>
                  <a:pt x="735" y="166"/>
                </a:cubicBezTo>
                <a:lnTo>
                  <a:pt x="150" y="751"/>
                </a:lnTo>
                <a:close/>
                <a:moveTo>
                  <a:pt x="844" y="275"/>
                </a:moveTo>
                <a:cubicBezTo>
                  <a:pt x="259" y="860"/>
                  <a:pt x="259" y="860"/>
                  <a:pt x="259" y="860"/>
                </a:cubicBezTo>
                <a:cubicBezTo>
                  <a:pt x="225" y="893"/>
                  <a:pt x="225" y="935"/>
                  <a:pt x="259" y="969"/>
                </a:cubicBezTo>
                <a:cubicBezTo>
                  <a:pt x="284" y="994"/>
                  <a:pt x="334" y="994"/>
                  <a:pt x="367" y="969"/>
                </a:cubicBezTo>
                <a:cubicBezTo>
                  <a:pt x="953" y="383"/>
                  <a:pt x="953" y="383"/>
                  <a:pt x="953" y="383"/>
                </a:cubicBezTo>
                <a:lnTo>
                  <a:pt x="844" y="275"/>
                </a:lnTo>
                <a:close/>
                <a:moveTo>
                  <a:pt x="367" y="1127"/>
                </a:moveTo>
                <a:cubicBezTo>
                  <a:pt x="351" y="1111"/>
                  <a:pt x="343" y="1086"/>
                  <a:pt x="334" y="1061"/>
                </a:cubicBezTo>
                <a:cubicBezTo>
                  <a:pt x="326" y="1061"/>
                  <a:pt x="317" y="1061"/>
                  <a:pt x="309" y="1061"/>
                </a:cubicBezTo>
                <a:cubicBezTo>
                  <a:pt x="276" y="1061"/>
                  <a:pt x="234" y="1052"/>
                  <a:pt x="209" y="1019"/>
                </a:cubicBezTo>
                <a:cubicBezTo>
                  <a:pt x="175" y="994"/>
                  <a:pt x="158" y="952"/>
                  <a:pt x="158" y="910"/>
                </a:cubicBezTo>
                <a:cubicBezTo>
                  <a:pt x="158" y="910"/>
                  <a:pt x="158" y="902"/>
                  <a:pt x="167" y="893"/>
                </a:cubicBezTo>
                <a:cubicBezTo>
                  <a:pt x="142" y="885"/>
                  <a:pt x="117" y="877"/>
                  <a:pt x="100" y="860"/>
                </a:cubicBezTo>
                <a:lnTo>
                  <a:pt x="92" y="852"/>
                </a:lnTo>
                <a:cubicBezTo>
                  <a:pt x="0" y="1220"/>
                  <a:pt x="0" y="1220"/>
                  <a:pt x="0" y="1220"/>
                </a:cubicBezTo>
                <a:cubicBezTo>
                  <a:pt x="367" y="1127"/>
                  <a:pt x="367" y="1127"/>
                  <a:pt x="367" y="1127"/>
                </a:cubicBezTo>
                <a:close/>
                <a:moveTo>
                  <a:pt x="367" y="1127"/>
                </a:moveTo>
                <a:lnTo>
                  <a:pt x="367" y="1127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177800" dist="190500" dir="2700000" algn="tl" rotWithShape="0">
              <a:prstClr val="black">
                <a:alpha val="40000"/>
              </a:prstClr>
            </a:outerShdw>
          </a:effectLst>
        </p:spPr>
        <p:txBody>
          <a:bodyPr wrap="none" lIns="57594" tIns="28797" rIns="57594" bIns="28797" anchor="ctr"/>
          <a:p>
            <a:pPr defTabSz="513080">
              <a:defRPr/>
            </a:pPr>
            <a:endParaRPr lang="en-US" sz="20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5" grpId="0"/>
      <p:bldP spid="5" grpId="1"/>
      <p:bldP spid="6" grpId="0"/>
      <p:bldP spid="6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664146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全国高考卷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语法填空真题 —— 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冠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词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4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79730" y="748665"/>
            <a:ext cx="11240770" cy="36410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3460"/>
              </a:lnSpc>
            </a:pPr>
            <a:r>
              <a:rPr lang="en-US"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  Of 69</a:t>
            </a:r>
            <a:r>
              <a:rPr sz="2400" b="0" u="sng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nineteen recognized polar bear sub-populations, three are </a:t>
            </a:r>
            <a:endParaRPr sz="2400" b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ts val="3460"/>
              </a:lnSpc>
            </a:pP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declining, six are stable, one is increasing, and nine lack enough data. </a:t>
            </a:r>
            <a:endParaRPr sz="2400" b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ts val="3460"/>
              </a:lnSpc>
            </a:pP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( 2019全国卷I)</a:t>
            </a:r>
            <a:endParaRPr sz="2400" b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ts val="3460"/>
              </a:lnSpc>
            </a:pPr>
            <a:r>
              <a:rPr lang="en-US"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 Unexpectedly, I</a:t>
            </a:r>
            <a:r>
              <a:rPr lang="en-US"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'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 face-to-face with the gorilla, who begins screaming </a:t>
            </a:r>
            <a:r>
              <a:rPr sz="2400" b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at    </a:t>
            </a:r>
            <a:endParaRPr sz="2400" b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ts val="3460"/>
              </a:lnSpc>
            </a:pPr>
            <a:r>
              <a:rPr sz="2400" b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</a:t>
            </a:r>
            <a:r>
              <a:rPr sz="24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62</a:t>
            </a:r>
            <a:r>
              <a:rPr sz="2400" b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2400" b="0" u="sng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sz="2400" b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top of her lungs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(2018全国卷III)</a:t>
            </a:r>
            <a:endParaRPr sz="2400" b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ts val="3460"/>
              </a:lnSpc>
            </a:pPr>
            <a:r>
              <a:rPr lang="en-US"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 The adobe dwellings (土坯房) built by the Pueblo Indians of the American </a:t>
            </a:r>
            <a:endParaRPr sz="2400" b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ts val="3460"/>
              </a:lnSpc>
            </a:pP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Southwest are admired by even 62 </a:t>
            </a:r>
            <a:r>
              <a:rPr sz="2400" b="0" u="sng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most modern of architects and </a:t>
            </a:r>
            <a:endParaRPr sz="2400" b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ts val="3460"/>
              </a:lnSpc>
            </a:pP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engineers.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(2015全国卷II) </a:t>
            </a:r>
            <a:endParaRPr lang="zh-CN" altLang="en-US" sz="1800" b="0" i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779270" y="748665"/>
            <a:ext cx="74803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b="1" kern="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the</a:t>
            </a:r>
            <a:endParaRPr lang="en-US" altLang="zh-CN" sz="2400" b="1" kern="0" dirty="0">
              <a:solidFill>
                <a:schemeClr val="accent6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8320" y="4669155"/>
            <a:ext cx="10973435" cy="160718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如果横线后面是名词，而且名词的意义不完整，则在横线上加冠词或物主代词等。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从四方面考虑（1）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固定短语搭配中的冠词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（2）</a:t>
            </a:r>
            <a:r>
              <a:rPr lang="zh-CN" altLang="en-US" sz="2400" b="1" kern="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不定冠词的泛指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（3）</a:t>
            </a:r>
            <a:r>
              <a:rPr lang="zh-CN" altLang="en-US" sz="2400" b="1" kern="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定冠词的特指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（</a:t>
            </a:r>
            <a:r>
              <a:rPr lang="en-US" altLang="zh-CN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）</a:t>
            </a:r>
            <a:r>
              <a:rPr lang="zh-CN" altLang="en-US" sz="2400" b="1" kern="0" dirty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形容词</a:t>
            </a:r>
            <a:r>
              <a:rPr lang="en-US" altLang="zh-CN" sz="2400" b="1" kern="0" dirty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zh-CN" altLang="en-US" sz="2400" b="1" kern="0" dirty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副词最高级</a:t>
            </a:r>
            <a:endParaRPr lang="zh-CN" altLang="en-US" sz="2400" b="1" kern="0" dirty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" name="Freeform 429"/>
          <p:cNvSpPr>
            <a:spLocks noChangeArrowheads="1"/>
          </p:cNvSpPr>
          <p:nvPr/>
        </p:nvSpPr>
        <p:spPr bwMode="auto">
          <a:xfrm>
            <a:off x="11108487" y="5672820"/>
            <a:ext cx="983158" cy="976090"/>
          </a:xfrm>
          <a:custGeom>
            <a:avLst/>
            <a:gdLst>
              <a:gd name="T0" fmla="*/ 1162 w 1230"/>
              <a:gd name="T1" fmla="*/ 383 h 1221"/>
              <a:gd name="T2" fmla="*/ 1112 w 1230"/>
              <a:gd name="T3" fmla="*/ 433 h 1221"/>
              <a:gd name="T4" fmla="*/ 794 w 1230"/>
              <a:gd name="T5" fmla="*/ 116 h 1221"/>
              <a:gd name="T6" fmla="*/ 844 w 1230"/>
              <a:gd name="T7" fmla="*/ 57 h 1221"/>
              <a:gd name="T8" fmla="*/ 1061 w 1230"/>
              <a:gd name="T9" fmla="*/ 57 h 1221"/>
              <a:gd name="T10" fmla="*/ 1162 w 1230"/>
              <a:gd name="T11" fmla="*/ 166 h 1221"/>
              <a:gd name="T12" fmla="*/ 1162 w 1230"/>
              <a:gd name="T13" fmla="*/ 383 h 1221"/>
              <a:gd name="T14" fmla="*/ 418 w 1230"/>
              <a:gd name="T15" fmla="*/ 1019 h 1221"/>
              <a:gd name="T16" fmla="*/ 418 w 1230"/>
              <a:gd name="T17" fmla="*/ 1077 h 1221"/>
              <a:gd name="T18" fmla="*/ 468 w 1230"/>
              <a:gd name="T19" fmla="*/ 1077 h 1221"/>
              <a:gd name="T20" fmla="*/ 1061 w 1230"/>
              <a:gd name="T21" fmla="*/ 484 h 1221"/>
              <a:gd name="T22" fmla="*/ 1003 w 1230"/>
              <a:gd name="T23" fmla="*/ 433 h 1221"/>
              <a:gd name="T24" fmla="*/ 418 w 1230"/>
              <a:gd name="T25" fmla="*/ 1019 h 1221"/>
              <a:gd name="T26" fmla="*/ 150 w 1230"/>
              <a:gd name="T27" fmla="*/ 751 h 1221"/>
              <a:gd name="T28" fmla="*/ 150 w 1230"/>
              <a:gd name="T29" fmla="*/ 810 h 1221"/>
              <a:gd name="T30" fmla="*/ 209 w 1230"/>
              <a:gd name="T31" fmla="*/ 810 h 1221"/>
              <a:gd name="T32" fmla="*/ 794 w 1230"/>
              <a:gd name="T33" fmla="*/ 216 h 1221"/>
              <a:gd name="T34" fmla="*/ 735 w 1230"/>
              <a:gd name="T35" fmla="*/ 166 h 1221"/>
              <a:gd name="T36" fmla="*/ 150 w 1230"/>
              <a:gd name="T37" fmla="*/ 751 h 1221"/>
              <a:gd name="T38" fmla="*/ 844 w 1230"/>
              <a:gd name="T39" fmla="*/ 275 h 1221"/>
              <a:gd name="T40" fmla="*/ 259 w 1230"/>
              <a:gd name="T41" fmla="*/ 860 h 1221"/>
              <a:gd name="T42" fmla="*/ 259 w 1230"/>
              <a:gd name="T43" fmla="*/ 969 h 1221"/>
              <a:gd name="T44" fmla="*/ 367 w 1230"/>
              <a:gd name="T45" fmla="*/ 969 h 1221"/>
              <a:gd name="T46" fmla="*/ 953 w 1230"/>
              <a:gd name="T47" fmla="*/ 383 h 1221"/>
              <a:gd name="T48" fmla="*/ 844 w 1230"/>
              <a:gd name="T49" fmla="*/ 275 h 1221"/>
              <a:gd name="T50" fmla="*/ 367 w 1230"/>
              <a:gd name="T51" fmla="*/ 1127 h 1221"/>
              <a:gd name="T52" fmla="*/ 334 w 1230"/>
              <a:gd name="T53" fmla="*/ 1061 h 1221"/>
              <a:gd name="T54" fmla="*/ 309 w 1230"/>
              <a:gd name="T55" fmla="*/ 1061 h 1221"/>
              <a:gd name="T56" fmla="*/ 209 w 1230"/>
              <a:gd name="T57" fmla="*/ 1019 h 1221"/>
              <a:gd name="T58" fmla="*/ 158 w 1230"/>
              <a:gd name="T59" fmla="*/ 910 h 1221"/>
              <a:gd name="T60" fmla="*/ 167 w 1230"/>
              <a:gd name="T61" fmla="*/ 893 h 1221"/>
              <a:gd name="T62" fmla="*/ 100 w 1230"/>
              <a:gd name="T63" fmla="*/ 860 h 1221"/>
              <a:gd name="T64" fmla="*/ 92 w 1230"/>
              <a:gd name="T65" fmla="*/ 852 h 1221"/>
              <a:gd name="T66" fmla="*/ 0 w 1230"/>
              <a:gd name="T67" fmla="*/ 1220 h 1221"/>
              <a:gd name="T68" fmla="*/ 367 w 1230"/>
              <a:gd name="T69" fmla="*/ 1127 h 1221"/>
              <a:gd name="T70" fmla="*/ 367 w 1230"/>
              <a:gd name="T71" fmla="*/ 1127 h 1221"/>
              <a:gd name="T72" fmla="*/ 367 w 1230"/>
              <a:gd name="T73" fmla="*/ 1127 h 1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30" h="1221">
                <a:moveTo>
                  <a:pt x="1162" y="383"/>
                </a:moveTo>
                <a:cubicBezTo>
                  <a:pt x="1112" y="433"/>
                  <a:pt x="1112" y="433"/>
                  <a:pt x="1112" y="433"/>
                </a:cubicBezTo>
                <a:cubicBezTo>
                  <a:pt x="794" y="116"/>
                  <a:pt x="794" y="116"/>
                  <a:pt x="794" y="116"/>
                </a:cubicBezTo>
                <a:cubicBezTo>
                  <a:pt x="844" y="57"/>
                  <a:pt x="844" y="57"/>
                  <a:pt x="844" y="57"/>
                </a:cubicBezTo>
                <a:cubicBezTo>
                  <a:pt x="903" y="0"/>
                  <a:pt x="1003" y="0"/>
                  <a:pt x="1061" y="57"/>
                </a:cubicBezTo>
                <a:cubicBezTo>
                  <a:pt x="1162" y="166"/>
                  <a:pt x="1162" y="166"/>
                  <a:pt x="1162" y="166"/>
                </a:cubicBezTo>
                <a:cubicBezTo>
                  <a:pt x="1229" y="225"/>
                  <a:pt x="1229" y="325"/>
                  <a:pt x="1162" y="383"/>
                </a:cubicBezTo>
                <a:close/>
                <a:moveTo>
                  <a:pt x="418" y="1019"/>
                </a:moveTo>
                <a:cubicBezTo>
                  <a:pt x="401" y="1035"/>
                  <a:pt x="401" y="1061"/>
                  <a:pt x="418" y="1077"/>
                </a:cubicBezTo>
                <a:cubicBezTo>
                  <a:pt x="434" y="1086"/>
                  <a:pt x="459" y="1086"/>
                  <a:pt x="468" y="1077"/>
                </a:cubicBezTo>
                <a:cubicBezTo>
                  <a:pt x="1061" y="484"/>
                  <a:pt x="1061" y="484"/>
                  <a:pt x="1061" y="484"/>
                </a:cubicBezTo>
                <a:cubicBezTo>
                  <a:pt x="1003" y="433"/>
                  <a:pt x="1003" y="433"/>
                  <a:pt x="1003" y="433"/>
                </a:cubicBezTo>
                <a:lnTo>
                  <a:pt x="418" y="1019"/>
                </a:lnTo>
                <a:close/>
                <a:moveTo>
                  <a:pt x="150" y="751"/>
                </a:moveTo>
                <a:cubicBezTo>
                  <a:pt x="133" y="768"/>
                  <a:pt x="133" y="793"/>
                  <a:pt x="150" y="810"/>
                </a:cubicBezTo>
                <a:cubicBezTo>
                  <a:pt x="167" y="818"/>
                  <a:pt x="192" y="818"/>
                  <a:pt x="209" y="810"/>
                </a:cubicBezTo>
                <a:cubicBezTo>
                  <a:pt x="794" y="216"/>
                  <a:pt x="794" y="216"/>
                  <a:pt x="794" y="216"/>
                </a:cubicBezTo>
                <a:cubicBezTo>
                  <a:pt x="735" y="166"/>
                  <a:pt x="735" y="166"/>
                  <a:pt x="735" y="166"/>
                </a:cubicBezTo>
                <a:lnTo>
                  <a:pt x="150" y="751"/>
                </a:lnTo>
                <a:close/>
                <a:moveTo>
                  <a:pt x="844" y="275"/>
                </a:moveTo>
                <a:cubicBezTo>
                  <a:pt x="259" y="860"/>
                  <a:pt x="259" y="860"/>
                  <a:pt x="259" y="860"/>
                </a:cubicBezTo>
                <a:cubicBezTo>
                  <a:pt x="225" y="893"/>
                  <a:pt x="225" y="935"/>
                  <a:pt x="259" y="969"/>
                </a:cubicBezTo>
                <a:cubicBezTo>
                  <a:pt x="284" y="994"/>
                  <a:pt x="334" y="994"/>
                  <a:pt x="367" y="969"/>
                </a:cubicBezTo>
                <a:cubicBezTo>
                  <a:pt x="953" y="383"/>
                  <a:pt x="953" y="383"/>
                  <a:pt x="953" y="383"/>
                </a:cubicBezTo>
                <a:lnTo>
                  <a:pt x="844" y="275"/>
                </a:lnTo>
                <a:close/>
                <a:moveTo>
                  <a:pt x="367" y="1127"/>
                </a:moveTo>
                <a:cubicBezTo>
                  <a:pt x="351" y="1111"/>
                  <a:pt x="343" y="1086"/>
                  <a:pt x="334" y="1061"/>
                </a:cubicBezTo>
                <a:cubicBezTo>
                  <a:pt x="326" y="1061"/>
                  <a:pt x="317" y="1061"/>
                  <a:pt x="309" y="1061"/>
                </a:cubicBezTo>
                <a:cubicBezTo>
                  <a:pt x="276" y="1061"/>
                  <a:pt x="234" y="1052"/>
                  <a:pt x="209" y="1019"/>
                </a:cubicBezTo>
                <a:cubicBezTo>
                  <a:pt x="175" y="994"/>
                  <a:pt x="158" y="952"/>
                  <a:pt x="158" y="910"/>
                </a:cubicBezTo>
                <a:cubicBezTo>
                  <a:pt x="158" y="910"/>
                  <a:pt x="158" y="902"/>
                  <a:pt x="167" y="893"/>
                </a:cubicBezTo>
                <a:cubicBezTo>
                  <a:pt x="142" y="885"/>
                  <a:pt x="117" y="877"/>
                  <a:pt x="100" y="860"/>
                </a:cubicBezTo>
                <a:lnTo>
                  <a:pt x="92" y="852"/>
                </a:lnTo>
                <a:cubicBezTo>
                  <a:pt x="0" y="1220"/>
                  <a:pt x="0" y="1220"/>
                  <a:pt x="0" y="1220"/>
                </a:cubicBezTo>
                <a:cubicBezTo>
                  <a:pt x="367" y="1127"/>
                  <a:pt x="367" y="1127"/>
                  <a:pt x="367" y="1127"/>
                </a:cubicBezTo>
                <a:close/>
                <a:moveTo>
                  <a:pt x="367" y="1127"/>
                </a:moveTo>
                <a:lnTo>
                  <a:pt x="367" y="1127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177800" dist="190500" dir="2700000" algn="tl" rotWithShape="0">
              <a:prstClr val="black">
                <a:alpha val="40000"/>
              </a:prstClr>
            </a:outerShdw>
          </a:effectLst>
        </p:spPr>
        <p:txBody>
          <a:bodyPr wrap="none" lIns="57594" tIns="28797" rIns="57594" bIns="28797" anchor="ctr"/>
          <a:p>
            <a:pPr defTabSz="513080">
              <a:defRPr/>
            </a:pPr>
            <a:endParaRPr lang="en-US" sz="20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72210" y="2483485"/>
            <a:ext cx="74803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the</a:t>
            </a:r>
            <a:endParaRPr lang="en-US" altLang="zh-CN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871210" y="3400425"/>
            <a:ext cx="74803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b="1" kern="0" dirty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the</a:t>
            </a:r>
            <a:endParaRPr lang="en-US" altLang="zh-CN" sz="2400" b="1" kern="0" dirty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/>
      <p:bldP spid="9" grpId="1"/>
      <p:bldP spid="11" grpId="0"/>
      <p:bldP spid="11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664146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浙江新高考 7次语法填空真题 —— 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介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词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1300" y="-120650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4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27050" y="836930"/>
            <a:ext cx="11224260" cy="4528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3460"/>
              </a:lnSpc>
            </a:pP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 Drinking my iced coffee I ran my fingers along the streets 57</a:t>
            </a:r>
            <a:r>
              <a:rPr sz="2400" b="0" u="sng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the hotel </a:t>
            </a:r>
            <a:r>
              <a:rPr sz="2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to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the opera hall.</a:t>
            </a:r>
            <a:r>
              <a:rPr lang="zh-CN" altLang="en-US" sz="1800" b="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（2016年10月浙江卷）</a:t>
            </a:r>
            <a:endParaRPr sz="2400" b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ts val="3460"/>
              </a:lnSpc>
            </a:pP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4.You wouldn</a:t>
            </a:r>
            <a:r>
              <a:rPr lang="en-US"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'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 think that a few month</a:t>
            </a:r>
            <a:r>
              <a:rPr lang="en-US"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 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of exercise in your teens would be enough 59 </a:t>
            </a:r>
            <a:r>
              <a:rPr sz="2400" b="0" u="sng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the rest of your life. </a:t>
            </a:r>
            <a:r>
              <a:rPr lang="zh-CN" altLang="en-US" sz="1800" b="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 2017年11月浙江卷）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for</a:t>
            </a:r>
            <a:endParaRPr sz="2400" b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ts val="3460"/>
              </a:lnSpc>
            </a:pP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5. I suggest that the next time you go to your mum</a:t>
            </a:r>
            <a:r>
              <a:rPr lang="en-US"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'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 home 65 </a:t>
            </a:r>
            <a:r>
              <a:rPr sz="2400" b="0" u="sng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dinner, get a few cooking tips from her.</a:t>
            </a:r>
            <a:r>
              <a:rPr lang="zh-CN" altLang="en-US" sz="1800" b="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（2018年6月浙江卷）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for</a:t>
            </a:r>
            <a:endParaRPr sz="2400" b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ts val="3460"/>
              </a:lnSpc>
            </a:pP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6. One cup of coffee 60_______</a:t>
            </a:r>
            <a:r>
              <a:rPr sz="2400" b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the late afternoon or evening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will cause them to stay awake almost all night.</a:t>
            </a:r>
            <a:r>
              <a:rPr lang="zh-CN" altLang="en-US" sz="1800" b="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（2018年11月浙江卷）</a:t>
            </a:r>
            <a:endParaRPr sz="2400" b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ts val="3460"/>
              </a:lnSpc>
            </a:pP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8.</a:t>
            </a:r>
            <a:r>
              <a:rPr sz="2400" b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The answer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61 </a:t>
            </a:r>
            <a:r>
              <a:rPr sz="2400" b="0" u="sng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2400" b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this question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is not clear.</a:t>
            </a:r>
            <a:r>
              <a:rPr lang="zh-CN" altLang="en-US" sz="1800" b="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（2019年6月浙江卷）</a:t>
            </a:r>
            <a:endParaRPr sz="2400" b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ts val="3460"/>
              </a:lnSpc>
            </a:pP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9. This aging of the population is driven 59 </a:t>
            </a:r>
            <a:r>
              <a:rPr sz="2400" b="0" u="sng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  <a:r>
              <a:rPr sz="24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two factors. </a:t>
            </a:r>
            <a:r>
              <a:rPr lang="zh-CN" altLang="en-US" sz="1800" b="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（2020年1月浙江卷）</a:t>
            </a:r>
            <a:endParaRPr sz="2400" b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177665" y="3402330"/>
            <a:ext cx="67754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in</a:t>
            </a:r>
            <a:endParaRPr lang="en-US" altLang="zh-CN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808210" y="836930"/>
            <a:ext cx="97282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from</a:t>
            </a:r>
            <a:endParaRPr lang="en-US" altLang="zh-CN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43150" y="2128520"/>
            <a:ext cx="67754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b="1" kern="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for</a:t>
            </a:r>
            <a:endParaRPr lang="en-US" altLang="zh-CN" sz="2400" b="1" kern="0" dirty="0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971665" y="4823460"/>
            <a:ext cx="67754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b="1" kern="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by</a:t>
            </a:r>
            <a:endParaRPr lang="en-US" altLang="zh-CN" sz="2400" b="1" kern="0" dirty="0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105785" y="4344035"/>
            <a:ext cx="67754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to</a:t>
            </a:r>
            <a:endParaRPr lang="en-US" altLang="zh-CN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955530" y="2552065"/>
            <a:ext cx="67754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b="1" kern="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for</a:t>
            </a:r>
            <a:endParaRPr lang="en-US" altLang="zh-CN" sz="2400" b="1" kern="0" dirty="0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85775" y="5394325"/>
            <a:ext cx="11224260" cy="105029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如果横线后是名词、代词或动词-ing形式，它的意义是完整的，不缺少限定词，往往加介词。从两方面考虑 (1)</a:t>
            </a:r>
            <a:r>
              <a:rPr lang="zh-CN" altLang="en-US" sz="2400" b="1" kern="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介词的基本用法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(2) 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介词固定搭配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" name="Freeform 429"/>
          <p:cNvSpPr>
            <a:spLocks noChangeArrowheads="1"/>
          </p:cNvSpPr>
          <p:nvPr/>
        </p:nvSpPr>
        <p:spPr bwMode="auto">
          <a:xfrm>
            <a:off x="11108487" y="5672820"/>
            <a:ext cx="983158" cy="976090"/>
          </a:xfrm>
          <a:custGeom>
            <a:avLst/>
            <a:gdLst>
              <a:gd name="T0" fmla="*/ 1162 w 1230"/>
              <a:gd name="T1" fmla="*/ 383 h 1221"/>
              <a:gd name="T2" fmla="*/ 1112 w 1230"/>
              <a:gd name="T3" fmla="*/ 433 h 1221"/>
              <a:gd name="T4" fmla="*/ 794 w 1230"/>
              <a:gd name="T5" fmla="*/ 116 h 1221"/>
              <a:gd name="T6" fmla="*/ 844 w 1230"/>
              <a:gd name="T7" fmla="*/ 57 h 1221"/>
              <a:gd name="T8" fmla="*/ 1061 w 1230"/>
              <a:gd name="T9" fmla="*/ 57 h 1221"/>
              <a:gd name="T10" fmla="*/ 1162 w 1230"/>
              <a:gd name="T11" fmla="*/ 166 h 1221"/>
              <a:gd name="T12" fmla="*/ 1162 w 1230"/>
              <a:gd name="T13" fmla="*/ 383 h 1221"/>
              <a:gd name="T14" fmla="*/ 418 w 1230"/>
              <a:gd name="T15" fmla="*/ 1019 h 1221"/>
              <a:gd name="T16" fmla="*/ 418 w 1230"/>
              <a:gd name="T17" fmla="*/ 1077 h 1221"/>
              <a:gd name="T18" fmla="*/ 468 w 1230"/>
              <a:gd name="T19" fmla="*/ 1077 h 1221"/>
              <a:gd name="T20" fmla="*/ 1061 w 1230"/>
              <a:gd name="T21" fmla="*/ 484 h 1221"/>
              <a:gd name="T22" fmla="*/ 1003 w 1230"/>
              <a:gd name="T23" fmla="*/ 433 h 1221"/>
              <a:gd name="T24" fmla="*/ 418 w 1230"/>
              <a:gd name="T25" fmla="*/ 1019 h 1221"/>
              <a:gd name="T26" fmla="*/ 150 w 1230"/>
              <a:gd name="T27" fmla="*/ 751 h 1221"/>
              <a:gd name="T28" fmla="*/ 150 w 1230"/>
              <a:gd name="T29" fmla="*/ 810 h 1221"/>
              <a:gd name="T30" fmla="*/ 209 w 1230"/>
              <a:gd name="T31" fmla="*/ 810 h 1221"/>
              <a:gd name="T32" fmla="*/ 794 w 1230"/>
              <a:gd name="T33" fmla="*/ 216 h 1221"/>
              <a:gd name="T34" fmla="*/ 735 w 1230"/>
              <a:gd name="T35" fmla="*/ 166 h 1221"/>
              <a:gd name="T36" fmla="*/ 150 w 1230"/>
              <a:gd name="T37" fmla="*/ 751 h 1221"/>
              <a:gd name="T38" fmla="*/ 844 w 1230"/>
              <a:gd name="T39" fmla="*/ 275 h 1221"/>
              <a:gd name="T40" fmla="*/ 259 w 1230"/>
              <a:gd name="T41" fmla="*/ 860 h 1221"/>
              <a:gd name="T42" fmla="*/ 259 w 1230"/>
              <a:gd name="T43" fmla="*/ 969 h 1221"/>
              <a:gd name="T44" fmla="*/ 367 w 1230"/>
              <a:gd name="T45" fmla="*/ 969 h 1221"/>
              <a:gd name="T46" fmla="*/ 953 w 1230"/>
              <a:gd name="T47" fmla="*/ 383 h 1221"/>
              <a:gd name="T48" fmla="*/ 844 w 1230"/>
              <a:gd name="T49" fmla="*/ 275 h 1221"/>
              <a:gd name="T50" fmla="*/ 367 w 1230"/>
              <a:gd name="T51" fmla="*/ 1127 h 1221"/>
              <a:gd name="T52" fmla="*/ 334 w 1230"/>
              <a:gd name="T53" fmla="*/ 1061 h 1221"/>
              <a:gd name="T54" fmla="*/ 309 w 1230"/>
              <a:gd name="T55" fmla="*/ 1061 h 1221"/>
              <a:gd name="T56" fmla="*/ 209 w 1230"/>
              <a:gd name="T57" fmla="*/ 1019 h 1221"/>
              <a:gd name="T58" fmla="*/ 158 w 1230"/>
              <a:gd name="T59" fmla="*/ 910 h 1221"/>
              <a:gd name="T60" fmla="*/ 167 w 1230"/>
              <a:gd name="T61" fmla="*/ 893 h 1221"/>
              <a:gd name="T62" fmla="*/ 100 w 1230"/>
              <a:gd name="T63" fmla="*/ 860 h 1221"/>
              <a:gd name="T64" fmla="*/ 92 w 1230"/>
              <a:gd name="T65" fmla="*/ 852 h 1221"/>
              <a:gd name="T66" fmla="*/ 0 w 1230"/>
              <a:gd name="T67" fmla="*/ 1220 h 1221"/>
              <a:gd name="T68" fmla="*/ 367 w 1230"/>
              <a:gd name="T69" fmla="*/ 1127 h 1221"/>
              <a:gd name="T70" fmla="*/ 367 w 1230"/>
              <a:gd name="T71" fmla="*/ 1127 h 1221"/>
              <a:gd name="T72" fmla="*/ 367 w 1230"/>
              <a:gd name="T73" fmla="*/ 1127 h 1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30" h="1221">
                <a:moveTo>
                  <a:pt x="1162" y="383"/>
                </a:moveTo>
                <a:cubicBezTo>
                  <a:pt x="1112" y="433"/>
                  <a:pt x="1112" y="433"/>
                  <a:pt x="1112" y="433"/>
                </a:cubicBezTo>
                <a:cubicBezTo>
                  <a:pt x="794" y="116"/>
                  <a:pt x="794" y="116"/>
                  <a:pt x="794" y="116"/>
                </a:cubicBezTo>
                <a:cubicBezTo>
                  <a:pt x="844" y="57"/>
                  <a:pt x="844" y="57"/>
                  <a:pt x="844" y="57"/>
                </a:cubicBezTo>
                <a:cubicBezTo>
                  <a:pt x="903" y="0"/>
                  <a:pt x="1003" y="0"/>
                  <a:pt x="1061" y="57"/>
                </a:cubicBezTo>
                <a:cubicBezTo>
                  <a:pt x="1162" y="166"/>
                  <a:pt x="1162" y="166"/>
                  <a:pt x="1162" y="166"/>
                </a:cubicBezTo>
                <a:cubicBezTo>
                  <a:pt x="1229" y="225"/>
                  <a:pt x="1229" y="325"/>
                  <a:pt x="1162" y="383"/>
                </a:cubicBezTo>
                <a:close/>
                <a:moveTo>
                  <a:pt x="418" y="1019"/>
                </a:moveTo>
                <a:cubicBezTo>
                  <a:pt x="401" y="1035"/>
                  <a:pt x="401" y="1061"/>
                  <a:pt x="418" y="1077"/>
                </a:cubicBezTo>
                <a:cubicBezTo>
                  <a:pt x="434" y="1086"/>
                  <a:pt x="459" y="1086"/>
                  <a:pt x="468" y="1077"/>
                </a:cubicBezTo>
                <a:cubicBezTo>
                  <a:pt x="1061" y="484"/>
                  <a:pt x="1061" y="484"/>
                  <a:pt x="1061" y="484"/>
                </a:cubicBezTo>
                <a:cubicBezTo>
                  <a:pt x="1003" y="433"/>
                  <a:pt x="1003" y="433"/>
                  <a:pt x="1003" y="433"/>
                </a:cubicBezTo>
                <a:lnTo>
                  <a:pt x="418" y="1019"/>
                </a:lnTo>
                <a:close/>
                <a:moveTo>
                  <a:pt x="150" y="751"/>
                </a:moveTo>
                <a:cubicBezTo>
                  <a:pt x="133" y="768"/>
                  <a:pt x="133" y="793"/>
                  <a:pt x="150" y="810"/>
                </a:cubicBezTo>
                <a:cubicBezTo>
                  <a:pt x="167" y="818"/>
                  <a:pt x="192" y="818"/>
                  <a:pt x="209" y="810"/>
                </a:cubicBezTo>
                <a:cubicBezTo>
                  <a:pt x="794" y="216"/>
                  <a:pt x="794" y="216"/>
                  <a:pt x="794" y="216"/>
                </a:cubicBezTo>
                <a:cubicBezTo>
                  <a:pt x="735" y="166"/>
                  <a:pt x="735" y="166"/>
                  <a:pt x="735" y="166"/>
                </a:cubicBezTo>
                <a:lnTo>
                  <a:pt x="150" y="751"/>
                </a:lnTo>
                <a:close/>
                <a:moveTo>
                  <a:pt x="844" y="275"/>
                </a:moveTo>
                <a:cubicBezTo>
                  <a:pt x="259" y="860"/>
                  <a:pt x="259" y="860"/>
                  <a:pt x="259" y="860"/>
                </a:cubicBezTo>
                <a:cubicBezTo>
                  <a:pt x="225" y="893"/>
                  <a:pt x="225" y="935"/>
                  <a:pt x="259" y="969"/>
                </a:cubicBezTo>
                <a:cubicBezTo>
                  <a:pt x="284" y="994"/>
                  <a:pt x="334" y="994"/>
                  <a:pt x="367" y="969"/>
                </a:cubicBezTo>
                <a:cubicBezTo>
                  <a:pt x="953" y="383"/>
                  <a:pt x="953" y="383"/>
                  <a:pt x="953" y="383"/>
                </a:cubicBezTo>
                <a:lnTo>
                  <a:pt x="844" y="275"/>
                </a:lnTo>
                <a:close/>
                <a:moveTo>
                  <a:pt x="367" y="1127"/>
                </a:moveTo>
                <a:cubicBezTo>
                  <a:pt x="351" y="1111"/>
                  <a:pt x="343" y="1086"/>
                  <a:pt x="334" y="1061"/>
                </a:cubicBezTo>
                <a:cubicBezTo>
                  <a:pt x="326" y="1061"/>
                  <a:pt x="317" y="1061"/>
                  <a:pt x="309" y="1061"/>
                </a:cubicBezTo>
                <a:cubicBezTo>
                  <a:pt x="276" y="1061"/>
                  <a:pt x="234" y="1052"/>
                  <a:pt x="209" y="1019"/>
                </a:cubicBezTo>
                <a:cubicBezTo>
                  <a:pt x="175" y="994"/>
                  <a:pt x="158" y="952"/>
                  <a:pt x="158" y="910"/>
                </a:cubicBezTo>
                <a:cubicBezTo>
                  <a:pt x="158" y="910"/>
                  <a:pt x="158" y="902"/>
                  <a:pt x="167" y="893"/>
                </a:cubicBezTo>
                <a:cubicBezTo>
                  <a:pt x="142" y="885"/>
                  <a:pt x="117" y="877"/>
                  <a:pt x="100" y="860"/>
                </a:cubicBezTo>
                <a:lnTo>
                  <a:pt x="92" y="852"/>
                </a:lnTo>
                <a:cubicBezTo>
                  <a:pt x="0" y="1220"/>
                  <a:pt x="0" y="1220"/>
                  <a:pt x="0" y="1220"/>
                </a:cubicBezTo>
                <a:cubicBezTo>
                  <a:pt x="367" y="1127"/>
                  <a:pt x="367" y="1127"/>
                  <a:pt x="367" y="1127"/>
                </a:cubicBezTo>
                <a:close/>
                <a:moveTo>
                  <a:pt x="367" y="1127"/>
                </a:moveTo>
                <a:lnTo>
                  <a:pt x="367" y="1127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177800" dist="190500" dir="2700000" algn="tl" rotWithShape="0">
              <a:prstClr val="black">
                <a:alpha val="40000"/>
              </a:prstClr>
            </a:outerShdw>
          </a:effectLst>
        </p:spPr>
        <p:txBody>
          <a:bodyPr wrap="none" lIns="57594" tIns="28797" rIns="57594" bIns="28797" anchor="ctr"/>
          <a:p>
            <a:pPr defTabSz="513080">
              <a:defRPr/>
            </a:pPr>
            <a:endParaRPr lang="en-US" sz="20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8" grpId="0"/>
      <p:bldP spid="8" grpId="1"/>
      <p:bldP spid="6" grpId="0"/>
      <p:bldP spid="6" grpId="1"/>
      <p:bldP spid="3" grpId="0"/>
      <p:bldP spid="3" grpId="1"/>
      <p:bldP spid="2" grpId="0"/>
      <p:bldP spid="2" grpId="1"/>
      <p:bldP spid="7" grpId="0"/>
      <p:bldP spid="7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23661" y="1217281"/>
            <a:ext cx="1169035" cy="3153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9900" b="1" kern="0" dirty="0">
                <a:solidFill>
                  <a:srgbClr val="1FB4C2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T</a:t>
            </a:r>
            <a:endParaRPr lang="zh-CN" altLang="en-US" sz="19900" b="1" kern="0" dirty="0">
              <a:solidFill>
                <a:srgbClr val="1FB4C2"/>
              </a:solidFill>
              <a:latin typeface="Agency FB" panose="020B0503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95964" y="1217281"/>
            <a:ext cx="1383665" cy="3153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9900" b="1" kern="0" dirty="0">
                <a:solidFill>
                  <a:srgbClr val="EF5350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H</a:t>
            </a:r>
            <a:endParaRPr lang="zh-CN" altLang="en-US" sz="19900" b="1" kern="0" dirty="0">
              <a:solidFill>
                <a:srgbClr val="EF5350"/>
              </a:solidFill>
              <a:latin typeface="Agency FB" panose="020B0503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684672" y="1217281"/>
            <a:ext cx="1323340" cy="3153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9900" b="1" kern="0" dirty="0">
                <a:solidFill>
                  <a:srgbClr val="F2B91D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A</a:t>
            </a:r>
            <a:endParaRPr lang="zh-CN" altLang="en-US" sz="19900" b="1" kern="0" dirty="0">
              <a:solidFill>
                <a:srgbClr val="F2B91D"/>
              </a:solidFill>
              <a:latin typeface="Agency FB" panose="020B0503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012466" y="1217281"/>
            <a:ext cx="1393190" cy="3153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9900" b="1" kern="0" dirty="0">
                <a:solidFill>
                  <a:srgbClr val="6158A6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N</a:t>
            </a:r>
            <a:endParaRPr lang="zh-CN" altLang="en-US" sz="19900" b="1" kern="0" dirty="0">
              <a:solidFill>
                <a:srgbClr val="6158A6"/>
              </a:solidFill>
              <a:latin typeface="Agency FB" panose="020B0503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" name="矩形 187"/>
          <p:cNvSpPr>
            <a:spLocks noChangeArrowheads="1"/>
          </p:cNvSpPr>
          <p:nvPr/>
        </p:nvSpPr>
        <p:spPr bwMode="auto">
          <a:xfrm>
            <a:off x="1515238" y="4002659"/>
            <a:ext cx="9164701" cy="138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zh-CN" altLang="en-US" sz="2800">
                <a:solidFill>
                  <a:srgbClr val="0070C0"/>
                </a:solidFill>
                <a:latin typeface="Agency FB" panose="020B0503020202020204" pitchFamily="34" charset="0"/>
                <a:ea typeface="+mn-ea"/>
                <a:cs typeface="+mn-ea"/>
                <a:sym typeface="+mn-lt"/>
              </a:rPr>
              <a:t>欢迎继续学习第四课：</a:t>
            </a:r>
            <a:endParaRPr lang="zh-CN" altLang="en-US" sz="2800">
              <a:solidFill>
                <a:srgbClr val="0070C0"/>
              </a:solidFill>
              <a:latin typeface="Agency FB" panose="020B0503020202020204" pitchFamily="34" charset="0"/>
              <a:ea typeface="+mn-ea"/>
              <a:cs typeface="+mn-ea"/>
              <a:sym typeface="+mn-lt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altLang="zh-CN" sz="2800">
                <a:solidFill>
                  <a:srgbClr val="0070C0"/>
                </a:solidFill>
                <a:latin typeface="Agency FB" panose="020B0503020202020204" pitchFamily="34" charset="0"/>
                <a:ea typeface="+mn-ea"/>
                <a:cs typeface="+mn-ea"/>
                <a:sym typeface="+mn-lt"/>
              </a:rPr>
              <a:t>五种句型熟记心系表宾补显特色</a:t>
            </a:r>
            <a:endParaRPr lang="en-US" altLang="zh-CN" sz="2800">
              <a:solidFill>
                <a:srgbClr val="0070C0"/>
              </a:solidFill>
              <a:latin typeface="Agency FB" panose="020B0503020202020204" pitchFamily="34" charset="0"/>
              <a:ea typeface="+mn-ea"/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12396" y="1217281"/>
            <a:ext cx="1272540" cy="3153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9900" b="1" kern="0" dirty="0">
                <a:solidFill>
                  <a:srgbClr val="1FB4C2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K</a:t>
            </a:r>
            <a:endParaRPr lang="zh-CN" altLang="en-US" sz="19900" b="1" kern="0" dirty="0">
              <a:solidFill>
                <a:srgbClr val="1FB4C2"/>
              </a:solidFill>
              <a:latin typeface="Agency FB" panose="020B0503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688892" y="1217281"/>
            <a:ext cx="1337945" cy="3153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9900" b="1" kern="0" dirty="0">
                <a:solidFill>
                  <a:srgbClr val="F2B91D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S</a:t>
            </a:r>
            <a:endParaRPr lang="zh-CN" altLang="en-US" sz="19900" b="1" kern="0" dirty="0">
              <a:solidFill>
                <a:srgbClr val="F2B91D"/>
              </a:solidFill>
              <a:latin typeface="Agency FB" panose="020B0503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239963" y="-1"/>
            <a:ext cx="933450" cy="1847850"/>
          </a:xfrm>
          <a:prstGeom prst="rect">
            <a:avLst/>
          </a:prstGeom>
          <a:solidFill>
            <a:srgbClr val="1FB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97263" y="-1"/>
            <a:ext cx="978832" cy="1847850"/>
          </a:xfrm>
          <a:prstGeom prst="rect">
            <a:avLst/>
          </a:prstGeom>
          <a:solidFill>
            <a:srgbClr val="EF5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211763" y="0"/>
            <a:ext cx="285750" cy="1847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211888" y="0"/>
            <a:ext cx="990600" cy="1847850"/>
          </a:xfrm>
          <a:prstGeom prst="rect">
            <a:avLst/>
          </a:prstGeom>
          <a:solidFill>
            <a:srgbClr val="6158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612064" y="0"/>
            <a:ext cx="936494" cy="1847850"/>
          </a:xfrm>
          <a:prstGeom prst="rect">
            <a:avLst/>
          </a:prstGeom>
          <a:solidFill>
            <a:srgbClr val="1FB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888413" y="-1"/>
            <a:ext cx="929619" cy="20110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75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75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75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accel="80000" fill="hold" grpId="0" nodeType="with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31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32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4" accel="80000" fill="hold" grpId="0" nodeType="withEffect" p14:presetBounceEnd="36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3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36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4" accel="80000" fill="hold" grpId="0" nodeType="withEffect" p14:presetBounceEnd="36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39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40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4" accel="80000" fill="hold" grpId="0" nodeType="withEffect" p14:presetBounceEnd="36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43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44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4" accel="80000" fill="hold" grpId="0" nodeType="withEffect" p14:presetBounceEnd="36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47" dur="7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48" dur="7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accel="80000" fill="hold" grpId="0" nodeType="withEffect" p14:presetBounceEnd="36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51" dur="7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52" dur="7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5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/>
          <p:bldP spid="4" grpId="0"/>
          <p:bldP spid="6" grpId="0"/>
          <p:bldP spid="13" grpId="0"/>
          <p:bldP spid="14" grpId="0"/>
          <p:bldP spid="16" grpId="0"/>
          <p:bldP spid="5" grpId="0" bldLvl="0" animBg="1"/>
          <p:bldP spid="10" grpId="0" bldLvl="0" animBg="1"/>
          <p:bldP spid="11" grpId="0" bldLvl="0" animBg="1"/>
          <p:bldP spid="12" grpId="0" bldLvl="0" animBg="1"/>
          <p:bldP spid="15" grpId="0" bldLvl="0" animBg="1"/>
          <p:bldP spid="17" grpId="0" bldLvl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75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75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75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accel="8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4" accel="8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4" accel="8000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4" accel="80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4" accel="8000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7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7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accel="8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7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7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5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/>
          <p:bldP spid="4" grpId="0"/>
          <p:bldP spid="6" grpId="0"/>
          <p:bldP spid="13" grpId="0"/>
          <p:bldP spid="14" grpId="0"/>
          <p:bldP spid="16" grpId="0"/>
          <p:bldP spid="5" grpId="0" bldLvl="0" animBg="1"/>
          <p:bldP spid="10" grpId="0" bldLvl="0" animBg="1"/>
          <p:bldP spid="11" grpId="0" bldLvl="0" animBg="1"/>
          <p:bldP spid="12" grpId="0" bldLvl="0" animBg="1"/>
          <p:bldP spid="15" grpId="0" bldLvl="0" animBg="1"/>
          <p:bldP spid="17" grpId="0" bldLvl="0" animBg="1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B4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8" y="0"/>
            <a:ext cx="12192000" cy="6858000"/>
          </a:xfrm>
          <a:prstGeom prst="rect">
            <a:avLst/>
          </a:prstGeom>
          <a:solidFill>
            <a:srgbClr val="EF5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187"/>
          <p:cNvSpPr>
            <a:spLocks noChangeArrowheads="1"/>
          </p:cNvSpPr>
          <p:nvPr/>
        </p:nvSpPr>
        <p:spPr bwMode="auto">
          <a:xfrm>
            <a:off x="3814594" y="3025940"/>
            <a:ext cx="6623766" cy="2861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 err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1.</a:t>
            </a:r>
            <a:r>
              <a:rPr lang="zh-CN" altLang="en-US" sz="2400" dirty="0" err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动词五式的用法</a:t>
            </a:r>
            <a:endParaRPr lang="zh-CN" altLang="en-US" sz="2400" dirty="0" err="1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 err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2.</a:t>
            </a:r>
            <a:r>
              <a:rPr lang="en-US" altLang="zh-CN" sz="2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动词原形变第三人称单数的规则</a:t>
            </a:r>
            <a:endParaRPr lang="en-US" altLang="zh-CN" sz="2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3.动词ing不规则变化规律</a:t>
            </a:r>
            <a:endParaRPr lang="en-US" altLang="zh-CN" sz="2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4.动词过去式和过去分词变化规则</a:t>
            </a:r>
            <a:endParaRPr lang="en-US" altLang="zh-CN" sz="2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5.</a:t>
            </a:r>
            <a:r>
              <a:rPr lang="zh-CN" altLang="en-US" sz="2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巧记不规则动词变化</a:t>
            </a:r>
            <a:endParaRPr lang="en-US" altLang="zh-CN" sz="2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776485" y="2001827"/>
            <a:ext cx="7030122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Agency FB" panose="020B0503020202020204" pitchFamily="34" charset="0"/>
              </a:rPr>
              <a:t> 动词五式</a:t>
            </a:r>
            <a:r>
              <a:rPr lang="zh-CN" altLang="en-US" sz="4800" b="1" dirty="0">
                <a:solidFill>
                  <a:schemeClr val="bg1"/>
                </a:solidFill>
                <a:latin typeface="Agency FB" panose="020B0503020202020204" pitchFamily="34" charset="0"/>
              </a:rPr>
              <a:t>变化规则</a:t>
            </a:r>
            <a:endParaRPr lang="zh-CN" altLang="en-US" sz="4800" b="1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73208" y="1365871"/>
            <a:ext cx="2938145" cy="3769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en-US" altLang="zh-CN" sz="23900" b="1" kern="0" dirty="0">
                <a:solidFill>
                  <a:schemeClr val="bg1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02</a:t>
            </a:r>
            <a:endParaRPr lang="zh-CN" altLang="en-US" sz="23900" b="1" kern="0" dirty="0">
              <a:solidFill>
                <a:schemeClr val="bg1"/>
              </a:solidFill>
              <a:latin typeface="Agency FB" panose="020B0503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399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3186430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动词五式的用法</a:t>
            </a:r>
            <a:endParaRPr lang="zh-CN" altLang="en-US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Notched Right Arrow 3"/>
          <p:cNvSpPr/>
          <p:nvPr/>
        </p:nvSpPr>
        <p:spPr>
          <a:xfrm>
            <a:off x="667878" y="2442455"/>
            <a:ext cx="9591021" cy="170347"/>
          </a:xfrm>
          <a:prstGeom prst="notched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Roboto condensed"/>
              <a:cs typeface="Roboto condensed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1514756" y="1108674"/>
            <a:ext cx="899043" cy="899043"/>
            <a:chOff x="516536" y="1708749"/>
            <a:chExt cx="899043" cy="899043"/>
          </a:xfrm>
        </p:grpSpPr>
        <p:sp>
          <p:nvSpPr>
            <p:cNvPr id="2" name="Teardrop 5"/>
            <p:cNvSpPr/>
            <p:nvPr/>
          </p:nvSpPr>
          <p:spPr>
            <a:xfrm rot="2700000" flipV="1">
              <a:off x="516536" y="1708749"/>
              <a:ext cx="899043" cy="899043"/>
            </a:xfrm>
            <a:prstGeom prst="teardrop">
              <a:avLst>
                <a:gd name="adj" fmla="val 103995"/>
              </a:avLst>
            </a:prstGeom>
            <a:solidFill>
              <a:srgbClr val="1FB4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Roboto condensed"/>
                <a:cs typeface="Roboto condensed"/>
              </a:endParaRPr>
            </a:p>
          </p:txBody>
        </p:sp>
        <p:sp>
          <p:nvSpPr>
            <p:cNvPr id="3" name="TextBox 6"/>
            <p:cNvSpPr txBox="1"/>
            <p:nvPr/>
          </p:nvSpPr>
          <p:spPr>
            <a:xfrm>
              <a:off x="594502" y="1843892"/>
              <a:ext cx="743340" cy="659339"/>
            </a:xfrm>
            <a:prstGeom prst="rect">
              <a:avLst/>
            </a:prstGeom>
            <a:noFill/>
          </p:spPr>
          <p:txBody>
            <a:bodyPr wrap="square" lIns="96000" tIns="0" rIns="96000" bIns="0" rtlCol="0" anchor="ctr">
              <a:noAutofit/>
            </a:bodyPr>
            <a:lstStyle/>
            <a:p>
              <a:pPr algn="ctr">
                <a:lnSpc>
                  <a:spcPts val="1335"/>
                </a:lnSpc>
              </a:pPr>
              <a:r>
                <a:rPr lang="en-US" altLang="ko-KR" sz="1335" b="1" dirty="0">
                  <a:solidFill>
                    <a:schemeClr val="bg1">
                      <a:alpha val="70000"/>
                    </a:schemeClr>
                  </a:solidFill>
                  <a:latin typeface="Roboto condensed"/>
                  <a:cs typeface="Roboto condensed"/>
                </a:rPr>
                <a:t>FORM </a:t>
              </a:r>
              <a:endParaRPr lang="en-US" altLang="ko-KR" sz="1335" b="1" dirty="0">
                <a:solidFill>
                  <a:schemeClr val="bg1">
                    <a:alpha val="70000"/>
                  </a:schemeClr>
                </a:solidFill>
                <a:latin typeface="Roboto condensed"/>
                <a:cs typeface="Roboto condensed"/>
              </a:endParaRPr>
            </a:p>
            <a:p>
              <a:pPr algn="ctr">
                <a:lnSpc>
                  <a:spcPts val="2665"/>
                </a:lnSpc>
              </a:pPr>
              <a:r>
                <a:rPr lang="en-US" altLang="ko-KR" sz="2665" b="1" dirty="0">
                  <a:solidFill>
                    <a:schemeClr val="bg1"/>
                  </a:solidFill>
                  <a:latin typeface="Roboto condensed"/>
                  <a:cs typeface="Roboto condensed"/>
                </a:rPr>
                <a:t>01</a:t>
              </a:r>
              <a:endParaRPr lang="ko-KR" altLang="en-US" sz="2665" b="1" dirty="0">
                <a:solidFill>
                  <a:schemeClr val="bg1"/>
                </a:solidFill>
                <a:latin typeface="Roboto condensed"/>
                <a:cs typeface="Roboto condensed"/>
              </a:endParaRPr>
            </a:p>
          </p:txBody>
        </p:sp>
      </p:grpSp>
      <p:sp>
        <p:nvSpPr>
          <p:cNvPr id="4" name="Oval 7"/>
          <p:cNvSpPr/>
          <p:nvPr/>
        </p:nvSpPr>
        <p:spPr>
          <a:xfrm>
            <a:off x="1937184" y="2442242"/>
            <a:ext cx="135467" cy="135467"/>
          </a:xfrm>
          <a:prstGeom prst="ellipse">
            <a:avLst/>
          </a:prstGeom>
          <a:solidFill>
            <a:srgbClr val="1FB4C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Roboto condensed"/>
              <a:cs typeface="Roboto condensed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3425046" y="1108674"/>
            <a:ext cx="899043" cy="899043"/>
            <a:chOff x="2468101" y="1708749"/>
            <a:chExt cx="899043" cy="899043"/>
          </a:xfrm>
        </p:grpSpPr>
        <p:sp>
          <p:nvSpPr>
            <p:cNvPr id="34" name="Teardrop 9"/>
            <p:cNvSpPr/>
            <p:nvPr/>
          </p:nvSpPr>
          <p:spPr>
            <a:xfrm rot="2700000" flipV="1">
              <a:off x="2468101" y="1708749"/>
              <a:ext cx="899043" cy="899043"/>
            </a:xfrm>
            <a:prstGeom prst="teardrop">
              <a:avLst>
                <a:gd name="adj" fmla="val 103995"/>
              </a:avLst>
            </a:prstGeom>
            <a:solidFill>
              <a:srgbClr val="EF53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Roboto condensed"/>
                <a:cs typeface="Roboto condensed"/>
              </a:endParaRPr>
            </a:p>
          </p:txBody>
        </p:sp>
        <p:sp>
          <p:nvSpPr>
            <p:cNvPr id="35" name="TextBox 10"/>
            <p:cNvSpPr txBox="1"/>
            <p:nvPr/>
          </p:nvSpPr>
          <p:spPr>
            <a:xfrm>
              <a:off x="2546067" y="1843892"/>
              <a:ext cx="743340" cy="659339"/>
            </a:xfrm>
            <a:prstGeom prst="rect">
              <a:avLst/>
            </a:prstGeom>
            <a:noFill/>
          </p:spPr>
          <p:txBody>
            <a:bodyPr wrap="square" lIns="96000" tIns="0" rIns="96000" bIns="0" rtlCol="0" anchor="ctr">
              <a:noAutofit/>
            </a:bodyPr>
            <a:lstStyle/>
            <a:p>
              <a:pPr algn="ctr">
                <a:lnSpc>
                  <a:spcPts val="1335"/>
                </a:lnSpc>
              </a:pPr>
              <a:r>
                <a:rPr lang="en-US" altLang="ko-KR" sz="1335" b="1" dirty="0">
                  <a:solidFill>
                    <a:schemeClr val="bg1">
                      <a:alpha val="70000"/>
                    </a:schemeClr>
                  </a:solidFill>
                  <a:latin typeface="Roboto condensed"/>
                  <a:cs typeface="Roboto condensed"/>
                </a:rPr>
                <a:t>FORM</a:t>
              </a:r>
              <a:endParaRPr lang="en-US" altLang="ko-KR" sz="1335" b="1" dirty="0">
                <a:solidFill>
                  <a:schemeClr val="bg1">
                    <a:alpha val="70000"/>
                  </a:schemeClr>
                </a:solidFill>
                <a:latin typeface="Roboto condensed"/>
                <a:cs typeface="Roboto condensed"/>
              </a:endParaRPr>
            </a:p>
            <a:p>
              <a:pPr algn="ctr">
                <a:lnSpc>
                  <a:spcPts val="2665"/>
                </a:lnSpc>
              </a:pPr>
              <a:r>
                <a:rPr lang="en-US" altLang="ko-KR" sz="2665" b="1" dirty="0">
                  <a:solidFill>
                    <a:schemeClr val="bg1"/>
                  </a:solidFill>
                  <a:latin typeface="Roboto condensed"/>
                  <a:cs typeface="Roboto condensed"/>
                </a:rPr>
                <a:t>02</a:t>
              </a:r>
              <a:endParaRPr lang="ko-KR" altLang="en-US" sz="2665" b="1" dirty="0">
                <a:solidFill>
                  <a:schemeClr val="bg1"/>
                </a:solidFill>
                <a:latin typeface="Roboto condensed"/>
                <a:cs typeface="Roboto condensed"/>
              </a:endParaRPr>
            </a:p>
          </p:txBody>
        </p:sp>
      </p:grpSp>
      <p:sp>
        <p:nvSpPr>
          <p:cNvPr id="36" name="Oval 11"/>
          <p:cNvSpPr/>
          <p:nvPr/>
        </p:nvSpPr>
        <p:spPr>
          <a:xfrm>
            <a:off x="3847264" y="2442242"/>
            <a:ext cx="135467" cy="135467"/>
          </a:xfrm>
          <a:prstGeom prst="ellipse">
            <a:avLst/>
          </a:prstGeom>
          <a:solidFill>
            <a:srgbClr val="EF535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Roboto condensed"/>
              <a:cs typeface="Roboto condensed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5503614" y="1108674"/>
            <a:ext cx="899043" cy="899043"/>
            <a:chOff x="4419669" y="1708749"/>
            <a:chExt cx="899043" cy="899043"/>
          </a:xfrm>
        </p:grpSpPr>
        <p:sp>
          <p:nvSpPr>
            <p:cNvPr id="38" name="Teardrop 13"/>
            <p:cNvSpPr/>
            <p:nvPr/>
          </p:nvSpPr>
          <p:spPr>
            <a:xfrm rot="2700000" flipV="1">
              <a:off x="4419669" y="1708749"/>
              <a:ext cx="899043" cy="899043"/>
            </a:xfrm>
            <a:prstGeom prst="teardrop">
              <a:avLst>
                <a:gd name="adj" fmla="val 103995"/>
              </a:avLst>
            </a:prstGeom>
            <a:solidFill>
              <a:srgbClr val="F2B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Roboto condensed"/>
                <a:cs typeface="Roboto condensed"/>
              </a:endParaRPr>
            </a:p>
          </p:txBody>
        </p:sp>
        <p:sp>
          <p:nvSpPr>
            <p:cNvPr id="39" name="TextBox 14"/>
            <p:cNvSpPr txBox="1"/>
            <p:nvPr/>
          </p:nvSpPr>
          <p:spPr>
            <a:xfrm>
              <a:off x="4497635" y="1843892"/>
              <a:ext cx="743340" cy="659339"/>
            </a:xfrm>
            <a:prstGeom prst="rect">
              <a:avLst/>
            </a:prstGeom>
            <a:noFill/>
          </p:spPr>
          <p:txBody>
            <a:bodyPr wrap="square" lIns="96000" tIns="0" rIns="96000" bIns="0" rtlCol="0" anchor="ctr">
              <a:noAutofit/>
            </a:bodyPr>
            <a:lstStyle/>
            <a:p>
              <a:pPr algn="ctr">
                <a:lnSpc>
                  <a:spcPts val="1335"/>
                </a:lnSpc>
              </a:pPr>
              <a:r>
                <a:rPr lang="en-US" altLang="ko-KR" sz="1335" b="1" dirty="0">
                  <a:solidFill>
                    <a:schemeClr val="bg1">
                      <a:alpha val="70000"/>
                    </a:schemeClr>
                  </a:solidFill>
                  <a:latin typeface="Roboto condensed"/>
                  <a:cs typeface="Roboto condensed"/>
                </a:rPr>
                <a:t>FORM </a:t>
              </a:r>
              <a:endParaRPr lang="en-US" altLang="ko-KR" sz="1335" b="1" dirty="0">
                <a:solidFill>
                  <a:schemeClr val="bg1">
                    <a:alpha val="70000"/>
                  </a:schemeClr>
                </a:solidFill>
                <a:latin typeface="Roboto condensed"/>
                <a:cs typeface="Roboto condensed"/>
              </a:endParaRPr>
            </a:p>
            <a:p>
              <a:pPr algn="ctr">
                <a:lnSpc>
                  <a:spcPts val="2665"/>
                </a:lnSpc>
              </a:pPr>
              <a:r>
                <a:rPr lang="en-US" altLang="ko-KR" sz="2665" b="1" dirty="0">
                  <a:solidFill>
                    <a:schemeClr val="bg1"/>
                  </a:solidFill>
                  <a:latin typeface="Roboto condensed"/>
                  <a:cs typeface="Roboto condensed"/>
                </a:rPr>
                <a:t>03</a:t>
              </a:r>
              <a:endParaRPr lang="ko-KR" altLang="en-US" sz="2665" b="1" dirty="0">
                <a:solidFill>
                  <a:schemeClr val="bg1"/>
                </a:solidFill>
                <a:latin typeface="Roboto condensed"/>
                <a:cs typeface="Roboto condensed"/>
              </a:endParaRPr>
            </a:p>
          </p:txBody>
        </p:sp>
      </p:grpSp>
      <p:sp>
        <p:nvSpPr>
          <p:cNvPr id="40" name="Oval 15"/>
          <p:cNvSpPr/>
          <p:nvPr/>
        </p:nvSpPr>
        <p:spPr>
          <a:xfrm>
            <a:off x="5926677" y="2459387"/>
            <a:ext cx="135467" cy="135467"/>
          </a:xfrm>
          <a:prstGeom prst="ellipse">
            <a:avLst/>
          </a:prstGeom>
          <a:solidFill>
            <a:srgbClr val="F2B91D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Roboto condensed"/>
              <a:cs typeface="Roboto condensed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7303416" y="1108674"/>
            <a:ext cx="899043" cy="899043"/>
            <a:chOff x="6371236" y="1708749"/>
            <a:chExt cx="899043" cy="899043"/>
          </a:xfrm>
        </p:grpSpPr>
        <p:sp>
          <p:nvSpPr>
            <p:cNvPr id="42" name="Teardrop 17"/>
            <p:cNvSpPr/>
            <p:nvPr/>
          </p:nvSpPr>
          <p:spPr>
            <a:xfrm rot="2700000" flipV="1">
              <a:off x="6371236" y="1708749"/>
              <a:ext cx="899043" cy="899043"/>
            </a:xfrm>
            <a:prstGeom prst="teardrop">
              <a:avLst>
                <a:gd name="adj" fmla="val 103995"/>
              </a:avLst>
            </a:prstGeom>
            <a:solidFill>
              <a:srgbClr val="6158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Roboto condensed"/>
                <a:cs typeface="Roboto condensed"/>
              </a:endParaRPr>
            </a:p>
          </p:txBody>
        </p:sp>
        <p:sp>
          <p:nvSpPr>
            <p:cNvPr id="43" name="TextBox 18"/>
            <p:cNvSpPr txBox="1"/>
            <p:nvPr/>
          </p:nvSpPr>
          <p:spPr>
            <a:xfrm>
              <a:off x="6449202" y="1843892"/>
              <a:ext cx="743340" cy="659339"/>
            </a:xfrm>
            <a:prstGeom prst="rect">
              <a:avLst/>
            </a:prstGeom>
            <a:noFill/>
          </p:spPr>
          <p:txBody>
            <a:bodyPr wrap="square" lIns="96000" tIns="0" rIns="96000" bIns="0" rtlCol="0" anchor="ctr">
              <a:noAutofit/>
            </a:bodyPr>
            <a:lstStyle/>
            <a:p>
              <a:pPr algn="ctr">
                <a:lnSpc>
                  <a:spcPts val="1335"/>
                </a:lnSpc>
              </a:pPr>
              <a:r>
                <a:rPr lang="en-US" altLang="ko-KR" sz="1335" b="1" dirty="0">
                  <a:solidFill>
                    <a:schemeClr val="bg1">
                      <a:alpha val="70000"/>
                    </a:schemeClr>
                  </a:solidFill>
                  <a:latin typeface="Roboto condensed"/>
                  <a:cs typeface="Roboto condensed"/>
                </a:rPr>
                <a:t>FORM </a:t>
              </a:r>
              <a:endParaRPr lang="en-US" altLang="ko-KR" sz="1335" b="1" dirty="0">
                <a:solidFill>
                  <a:schemeClr val="bg1">
                    <a:alpha val="70000"/>
                  </a:schemeClr>
                </a:solidFill>
                <a:latin typeface="Roboto condensed"/>
                <a:cs typeface="Roboto condensed"/>
              </a:endParaRPr>
            </a:p>
            <a:p>
              <a:pPr algn="ctr">
                <a:lnSpc>
                  <a:spcPts val="2665"/>
                </a:lnSpc>
              </a:pPr>
              <a:r>
                <a:rPr lang="en-US" altLang="ko-KR" sz="2665" b="1" dirty="0">
                  <a:solidFill>
                    <a:schemeClr val="bg1"/>
                  </a:solidFill>
                  <a:latin typeface="Roboto condensed"/>
                  <a:cs typeface="Roboto condensed"/>
                </a:rPr>
                <a:t>04</a:t>
              </a:r>
              <a:endParaRPr lang="ko-KR" altLang="en-US" sz="2665" b="1" dirty="0">
                <a:solidFill>
                  <a:schemeClr val="bg1"/>
                </a:solidFill>
                <a:latin typeface="Roboto condensed"/>
                <a:cs typeface="Roboto condensed"/>
              </a:endParaRPr>
            </a:p>
          </p:txBody>
        </p:sp>
      </p:grpSp>
      <p:sp>
        <p:nvSpPr>
          <p:cNvPr id="44" name="Oval 19"/>
          <p:cNvSpPr/>
          <p:nvPr/>
        </p:nvSpPr>
        <p:spPr>
          <a:xfrm>
            <a:off x="7726267" y="2459387"/>
            <a:ext cx="135467" cy="135467"/>
          </a:xfrm>
          <a:prstGeom prst="ellipse">
            <a:avLst/>
          </a:prstGeom>
          <a:solidFill>
            <a:srgbClr val="6158A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Roboto condensed"/>
              <a:cs typeface="Roboto condensed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9000981" y="1123914"/>
            <a:ext cx="899043" cy="899043"/>
            <a:chOff x="8322801" y="1708749"/>
            <a:chExt cx="899043" cy="899043"/>
          </a:xfrm>
        </p:grpSpPr>
        <p:sp>
          <p:nvSpPr>
            <p:cNvPr id="46" name="Teardrop 21"/>
            <p:cNvSpPr/>
            <p:nvPr/>
          </p:nvSpPr>
          <p:spPr>
            <a:xfrm rot="2700000" flipV="1">
              <a:off x="8322801" y="1708749"/>
              <a:ext cx="899043" cy="899043"/>
            </a:xfrm>
            <a:prstGeom prst="teardrop">
              <a:avLst>
                <a:gd name="adj" fmla="val 103995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Roboto condensed"/>
                <a:cs typeface="Roboto condensed"/>
              </a:endParaRPr>
            </a:p>
          </p:txBody>
        </p:sp>
        <p:sp>
          <p:nvSpPr>
            <p:cNvPr id="47" name="TextBox 22"/>
            <p:cNvSpPr txBox="1"/>
            <p:nvPr/>
          </p:nvSpPr>
          <p:spPr>
            <a:xfrm>
              <a:off x="8400767" y="1843892"/>
              <a:ext cx="743340" cy="659339"/>
            </a:xfrm>
            <a:prstGeom prst="rect">
              <a:avLst/>
            </a:prstGeom>
            <a:noFill/>
          </p:spPr>
          <p:txBody>
            <a:bodyPr wrap="square" lIns="96000" tIns="0" rIns="96000" bIns="0" rtlCol="0" anchor="ctr">
              <a:noAutofit/>
            </a:bodyPr>
            <a:lstStyle/>
            <a:p>
              <a:pPr algn="ctr">
                <a:lnSpc>
                  <a:spcPts val="1335"/>
                </a:lnSpc>
              </a:pPr>
              <a:r>
                <a:rPr lang="en-US" altLang="ko-KR" sz="1335" b="1" dirty="0">
                  <a:solidFill>
                    <a:schemeClr val="bg1">
                      <a:alpha val="70000"/>
                    </a:schemeClr>
                  </a:solidFill>
                  <a:latin typeface="Roboto condensed"/>
                  <a:cs typeface="Roboto condensed"/>
                </a:rPr>
                <a:t>FORM </a:t>
              </a:r>
              <a:endParaRPr lang="en-US" altLang="ko-KR" sz="1335" b="1" dirty="0">
                <a:solidFill>
                  <a:schemeClr val="bg1">
                    <a:alpha val="70000"/>
                  </a:schemeClr>
                </a:solidFill>
                <a:latin typeface="Roboto condensed"/>
                <a:cs typeface="Roboto condensed"/>
              </a:endParaRPr>
            </a:p>
            <a:p>
              <a:pPr algn="ctr">
                <a:lnSpc>
                  <a:spcPts val="2665"/>
                </a:lnSpc>
              </a:pPr>
              <a:r>
                <a:rPr lang="en-US" altLang="ko-KR" sz="2665" b="1" dirty="0">
                  <a:solidFill>
                    <a:schemeClr val="bg1"/>
                  </a:solidFill>
                  <a:latin typeface="Roboto condensed"/>
                  <a:cs typeface="Roboto condensed"/>
                </a:rPr>
                <a:t>05</a:t>
              </a:r>
              <a:endParaRPr lang="ko-KR" altLang="en-US" sz="2665" b="1" dirty="0">
                <a:solidFill>
                  <a:schemeClr val="bg1"/>
                </a:solidFill>
                <a:latin typeface="Roboto condensed"/>
                <a:cs typeface="Roboto condensed"/>
              </a:endParaRPr>
            </a:p>
          </p:txBody>
        </p:sp>
      </p:grpSp>
      <p:sp>
        <p:nvSpPr>
          <p:cNvPr id="48" name="Oval 23"/>
          <p:cNvSpPr/>
          <p:nvPr/>
        </p:nvSpPr>
        <p:spPr>
          <a:xfrm>
            <a:off x="9424044" y="2476532"/>
            <a:ext cx="135467" cy="1354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Roboto condensed"/>
              <a:cs typeface="Roboto condensed"/>
            </a:endParaRPr>
          </a:p>
        </p:txBody>
      </p:sp>
      <p:cxnSp>
        <p:nvCxnSpPr>
          <p:cNvPr id="66" name="Straight Connector 45"/>
          <p:cNvCxnSpPr/>
          <p:nvPr/>
        </p:nvCxnSpPr>
        <p:spPr>
          <a:xfrm flipH="1">
            <a:off x="630459" y="4604598"/>
            <a:ext cx="11196416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416560" y="2637790"/>
          <a:ext cx="10076180" cy="3491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375"/>
                <a:gridCol w="1765935"/>
                <a:gridCol w="1910080"/>
                <a:gridCol w="2199640"/>
                <a:gridCol w="1680210"/>
                <a:gridCol w="1678940"/>
              </a:tblGrid>
              <a:tr h="74041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zh-CN">
                          <a:solidFill>
                            <a:srgbClr val="00206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五式</a:t>
                      </a:r>
                      <a:endParaRPr lang="zh-CN" altLang="zh-CN">
                        <a:solidFill>
                          <a:srgbClr val="00206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70866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zh-CN" b="1">
                          <a:solidFill>
                            <a:srgbClr val="00206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时态</a:t>
                      </a:r>
                      <a:endParaRPr lang="zh-CN" altLang="zh-CN" b="1">
                        <a:solidFill>
                          <a:srgbClr val="00206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4389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zh-CN" b="1">
                          <a:solidFill>
                            <a:srgbClr val="00206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语态</a:t>
                      </a:r>
                      <a:endParaRPr lang="zh-CN" altLang="zh-CN" b="1">
                        <a:solidFill>
                          <a:srgbClr val="00206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9405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zh-CN" b="1">
                          <a:solidFill>
                            <a:srgbClr val="00206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语气</a:t>
                      </a:r>
                      <a:endParaRPr lang="zh-CN" altLang="zh-CN" b="1">
                        <a:solidFill>
                          <a:srgbClr val="00206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70421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zh-CN" b="1">
                          <a:solidFill>
                            <a:srgbClr val="00206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非谓</a:t>
                      </a:r>
                      <a:endParaRPr lang="zh-CN" altLang="zh-CN" b="1">
                        <a:solidFill>
                          <a:srgbClr val="00206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9" name="Group 24"/>
          <p:cNvGrpSpPr/>
          <p:nvPr/>
        </p:nvGrpSpPr>
        <p:grpSpPr>
          <a:xfrm>
            <a:off x="1369059" y="2659380"/>
            <a:ext cx="1601470" cy="3493771"/>
            <a:chOff x="801250" y="2908768"/>
            <a:chExt cx="1128348" cy="1187674"/>
          </a:xfrm>
        </p:grpSpPr>
        <p:sp>
          <p:nvSpPr>
            <p:cNvPr id="50" name="TextBox 25"/>
            <p:cNvSpPr txBox="1"/>
            <p:nvPr/>
          </p:nvSpPr>
          <p:spPr>
            <a:xfrm>
              <a:off x="987369" y="2908768"/>
              <a:ext cx="857670" cy="2193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36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</a:t>
              </a:r>
              <a:endPara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텍스트 개체 틀 2"/>
            <p:cNvSpPr txBox="1"/>
            <p:nvPr/>
          </p:nvSpPr>
          <p:spPr>
            <a:xfrm>
              <a:off x="801250" y="3172552"/>
              <a:ext cx="1128348" cy="923890"/>
            </a:xfrm>
            <a:prstGeom prst="rect">
              <a:avLst/>
            </a:prstGeom>
          </p:spPr>
          <p:txBody>
            <a:bodyPr vert="horz" lIns="121920" tIns="60960" rIns="121920" bIns="60960" rtlCol="0" anchor="t">
              <a:normAutofit fontScale="90000"/>
            </a:bodyPr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 panose="020B0604020202020204"/>
                <a:buNone/>
                <a:defRPr sz="1000" kern="1200" baseline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Rockwell" panose="02060603020205020403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20000"/>
                </a:lnSpc>
              </a:pPr>
              <a:r>
                <a:rPr lang="en-US" altLang="zh-CN" sz="1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Roboto condensed"/>
                </a:rPr>
                <a:t> </a:t>
              </a:r>
              <a:r>
                <a:rPr lang="zh-CN" altLang="ko-KR" sz="1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Roboto condensed"/>
                </a:rPr>
                <a:t>一般现在时；</a:t>
              </a: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ko-KR" sz="1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Roboto condensed"/>
                </a:rPr>
                <a:t>情态动词之后</a:t>
              </a: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ko-KR" sz="1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Roboto condensed"/>
                </a:rPr>
                <a:t>虚拟语气（情态动词之后）</a:t>
              </a: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ko-KR" sz="1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Roboto condensed"/>
                </a:rPr>
                <a:t>   动词不定式</a:t>
              </a: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</a:endParaRPr>
            </a:p>
          </p:txBody>
        </p:sp>
      </p:grpSp>
      <p:grpSp>
        <p:nvGrpSpPr>
          <p:cNvPr id="27" name="Group 4"/>
          <p:cNvGrpSpPr/>
          <p:nvPr/>
        </p:nvGrpSpPr>
        <p:grpSpPr>
          <a:xfrm flipH="1">
            <a:off x="10400030" y="1726565"/>
            <a:ext cx="2388870" cy="3697605"/>
            <a:chOff x="1629" y="1893158"/>
            <a:chExt cx="4166061" cy="4968480"/>
          </a:xfrm>
        </p:grpSpPr>
        <p:sp>
          <p:nvSpPr>
            <p:cNvPr id="67" name="Freeform 38"/>
            <p:cNvSpPr/>
            <p:nvPr/>
          </p:nvSpPr>
          <p:spPr bwMode="auto">
            <a:xfrm flipH="1">
              <a:off x="48064" y="4646636"/>
              <a:ext cx="2986464" cy="2215002"/>
            </a:xfrm>
            <a:custGeom>
              <a:avLst/>
              <a:gdLst>
                <a:gd name="T0" fmla="*/ 0 w 3666"/>
                <a:gd name="T1" fmla="*/ 929 h 2719"/>
                <a:gd name="T2" fmla="*/ 693 w 3666"/>
                <a:gd name="T3" fmla="*/ 0 h 2719"/>
                <a:gd name="T4" fmla="*/ 3666 w 3666"/>
                <a:gd name="T5" fmla="*/ 2215 h 2719"/>
                <a:gd name="T6" fmla="*/ 3666 w 3666"/>
                <a:gd name="T7" fmla="*/ 2719 h 2719"/>
                <a:gd name="T8" fmla="*/ 2400 w 3666"/>
                <a:gd name="T9" fmla="*/ 2719 h 2719"/>
                <a:gd name="T10" fmla="*/ 0 w 3666"/>
                <a:gd name="T11" fmla="*/ 929 h 2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66" h="2719">
                  <a:moveTo>
                    <a:pt x="0" y="929"/>
                  </a:moveTo>
                  <a:lnTo>
                    <a:pt x="693" y="0"/>
                  </a:lnTo>
                  <a:lnTo>
                    <a:pt x="3666" y="2215"/>
                  </a:lnTo>
                  <a:lnTo>
                    <a:pt x="3666" y="2719"/>
                  </a:lnTo>
                  <a:lnTo>
                    <a:pt x="2400" y="2719"/>
                  </a:lnTo>
                  <a:lnTo>
                    <a:pt x="0" y="929"/>
                  </a:lnTo>
                  <a:close/>
                </a:path>
              </a:pathLst>
            </a:custGeom>
            <a:solidFill>
              <a:srgbClr val="FBC2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rgbClr val="1C1C1C"/>
                </a:solidFill>
              </a:endParaRPr>
            </a:p>
          </p:txBody>
        </p:sp>
        <p:sp>
          <p:nvSpPr>
            <p:cNvPr id="68" name="Freeform 39"/>
            <p:cNvSpPr/>
            <p:nvPr/>
          </p:nvSpPr>
          <p:spPr bwMode="auto">
            <a:xfrm flipH="1">
              <a:off x="712809" y="5228288"/>
              <a:ext cx="2321719" cy="1633350"/>
            </a:xfrm>
            <a:custGeom>
              <a:avLst/>
              <a:gdLst>
                <a:gd name="T0" fmla="*/ 0 w 2850"/>
                <a:gd name="T1" fmla="*/ 217 h 2005"/>
                <a:gd name="T2" fmla="*/ 161 w 2850"/>
                <a:gd name="T3" fmla="*/ 0 h 2005"/>
                <a:gd name="T4" fmla="*/ 2850 w 2850"/>
                <a:gd name="T5" fmla="*/ 2005 h 2005"/>
                <a:gd name="T6" fmla="*/ 2400 w 2850"/>
                <a:gd name="T7" fmla="*/ 2005 h 2005"/>
                <a:gd name="T8" fmla="*/ 0 w 2850"/>
                <a:gd name="T9" fmla="*/ 217 h 2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50" h="2005">
                  <a:moveTo>
                    <a:pt x="0" y="217"/>
                  </a:moveTo>
                  <a:lnTo>
                    <a:pt x="161" y="0"/>
                  </a:lnTo>
                  <a:lnTo>
                    <a:pt x="2850" y="2005"/>
                  </a:lnTo>
                  <a:lnTo>
                    <a:pt x="2400" y="2005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F1A1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rgbClr val="1C1C1C"/>
                </a:solidFill>
              </a:endParaRPr>
            </a:p>
          </p:txBody>
        </p:sp>
        <p:sp>
          <p:nvSpPr>
            <p:cNvPr id="69" name="Freeform 40"/>
            <p:cNvSpPr/>
            <p:nvPr/>
          </p:nvSpPr>
          <p:spPr bwMode="auto">
            <a:xfrm flipH="1">
              <a:off x="2694009" y="3966413"/>
              <a:ext cx="364143" cy="227284"/>
            </a:xfrm>
            <a:custGeom>
              <a:avLst/>
              <a:gdLst>
                <a:gd name="T0" fmla="*/ 178 w 189"/>
                <a:gd name="T1" fmla="*/ 0 h 118"/>
                <a:gd name="T2" fmla="*/ 0 w 189"/>
                <a:gd name="T3" fmla="*/ 34 h 118"/>
                <a:gd name="T4" fmla="*/ 11 w 189"/>
                <a:gd name="T5" fmla="*/ 103 h 118"/>
                <a:gd name="T6" fmla="*/ 189 w 189"/>
                <a:gd name="T7" fmla="*/ 69 h 118"/>
                <a:gd name="T8" fmla="*/ 178 w 189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18">
                  <a:moveTo>
                    <a:pt x="178" y="0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11" y="103"/>
                    <a:pt x="11" y="103"/>
                    <a:pt x="11" y="103"/>
                  </a:cubicBezTo>
                  <a:cubicBezTo>
                    <a:pt x="80" y="118"/>
                    <a:pt x="139" y="107"/>
                    <a:pt x="189" y="69"/>
                  </a:cubicBezTo>
                  <a:lnTo>
                    <a:pt x="178" y="0"/>
                  </a:lnTo>
                  <a:close/>
                </a:path>
              </a:pathLst>
            </a:custGeom>
            <a:solidFill>
              <a:srgbClr val="3747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rgbClr val="1C1C1C"/>
                </a:solidFill>
              </a:endParaRPr>
            </a:p>
          </p:txBody>
        </p:sp>
        <p:sp>
          <p:nvSpPr>
            <p:cNvPr id="70" name="Freeform 41"/>
            <p:cNvSpPr/>
            <p:nvPr/>
          </p:nvSpPr>
          <p:spPr bwMode="auto">
            <a:xfrm flipH="1">
              <a:off x="1555145" y="4025881"/>
              <a:ext cx="1731921" cy="2467540"/>
            </a:xfrm>
            <a:custGeom>
              <a:avLst/>
              <a:gdLst>
                <a:gd name="T0" fmla="*/ 768 w 899"/>
                <a:gd name="T1" fmla="*/ 916 h 1281"/>
                <a:gd name="T2" fmla="*/ 838 w 899"/>
                <a:gd name="T3" fmla="*/ 522 h 1281"/>
                <a:gd name="T4" fmla="*/ 623 w 899"/>
                <a:gd name="T5" fmla="*/ 229 h 1281"/>
                <a:gd name="T6" fmla="*/ 354 w 899"/>
                <a:gd name="T7" fmla="*/ 31 h 1281"/>
                <a:gd name="T8" fmla="*/ 270 w 899"/>
                <a:gd name="T9" fmla="*/ 102 h 1281"/>
                <a:gd name="T10" fmla="*/ 175 w 899"/>
                <a:gd name="T11" fmla="*/ 123 h 1281"/>
                <a:gd name="T12" fmla="*/ 37 w 899"/>
                <a:gd name="T13" fmla="*/ 225 h 1281"/>
                <a:gd name="T14" fmla="*/ 72 w 899"/>
                <a:gd name="T15" fmla="*/ 337 h 1281"/>
                <a:gd name="T16" fmla="*/ 1 w 899"/>
                <a:gd name="T17" fmla="*/ 410 h 1281"/>
                <a:gd name="T18" fmla="*/ 105 w 899"/>
                <a:gd name="T19" fmla="*/ 535 h 1281"/>
                <a:gd name="T20" fmla="*/ 36 w 899"/>
                <a:gd name="T21" fmla="*/ 630 h 1281"/>
                <a:gd name="T22" fmla="*/ 106 w 899"/>
                <a:gd name="T23" fmla="*/ 719 h 1281"/>
                <a:gd name="T24" fmla="*/ 105 w 899"/>
                <a:gd name="T25" fmla="*/ 831 h 1281"/>
                <a:gd name="T26" fmla="*/ 768 w 899"/>
                <a:gd name="T27" fmla="*/ 916 h 1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99" h="1281">
                  <a:moveTo>
                    <a:pt x="768" y="916"/>
                  </a:moveTo>
                  <a:cubicBezTo>
                    <a:pt x="836" y="787"/>
                    <a:pt x="899" y="714"/>
                    <a:pt x="838" y="522"/>
                  </a:cubicBezTo>
                  <a:cubicBezTo>
                    <a:pt x="777" y="329"/>
                    <a:pt x="772" y="280"/>
                    <a:pt x="623" y="229"/>
                  </a:cubicBezTo>
                  <a:cubicBezTo>
                    <a:pt x="517" y="194"/>
                    <a:pt x="376" y="94"/>
                    <a:pt x="354" y="31"/>
                  </a:cubicBezTo>
                  <a:cubicBezTo>
                    <a:pt x="343" y="0"/>
                    <a:pt x="262" y="38"/>
                    <a:pt x="270" y="102"/>
                  </a:cubicBezTo>
                  <a:cubicBezTo>
                    <a:pt x="280" y="192"/>
                    <a:pt x="219" y="127"/>
                    <a:pt x="175" y="123"/>
                  </a:cubicBezTo>
                  <a:cubicBezTo>
                    <a:pt x="131" y="118"/>
                    <a:pt x="38" y="154"/>
                    <a:pt x="37" y="225"/>
                  </a:cubicBezTo>
                  <a:cubicBezTo>
                    <a:pt x="35" y="296"/>
                    <a:pt x="72" y="337"/>
                    <a:pt x="72" y="337"/>
                  </a:cubicBezTo>
                  <a:cubicBezTo>
                    <a:pt x="72" y="337"/>
                    <a:pt x="0" y="347"/>
                    <a:pt x="1" y="410"/>
                  </a:cubicBezTo>
                  <a:cubicBezTo>
                    <a:pt x="2" y="473"/>
                    <a:pt x="105" y="535"/>
                    <a:pt x="105" y="535"/>
                  </a:cubicBezTo>
                  <a:cubicBezTo>
                    <a:pt x="105" y="535"/>
                    <a:pt x="31" y="561"/>
                    <a:pt x="36" y="630"/>
                  </a:cubicBezTo>
                  <a:cubicBezTo>
                    <a:pt x="40" y="698"/>
                    <a:pt x="106" y="719"/>
                    <a:pt x="106" y="719"/>
                  </a:cubicBezTo>
                  <a:cubicBezTo>
                    <a:pt x="106" y="719"/>
                    <a:pt x="82" y="761"/>
                    <a:pt x="105" y="831"/>
                  </a:cubicBezTo>
                  <a:cubicBezTo>
                    <a:pt x="129" y="901"/>
                    <a:pt x="576" y="1281"/>
                    <a:pt x="768" y="916"/>
                  </a:cubicBezTo>
                  <a:close/>
                </a:path>
              </a:pathLst>
            </a:custGeom>
            <a:solidFill>
              <a:srgbClr val="FBC2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rgbClr val="1C1C1C"/>
                </a:solidFill>
              </a:endParaRPr>
            </a:p>
          </p:txBody>
        </p:sp>
        <p:sp>
          <p:nvSpPr>
            <p:cNvPr id="71" name="Freeform 42"/>
            <p:cNvSpPr/>
            <p:nvPr/>
          </p:nvSpPr>
          <p:spPr bwMode="auto">
            <a:xfrm flipH="1">
              <a:off x="2562852" y="4549694"/>
              <a:ext cx="298158" cy="333187"/>
            </a:xfrm>
            <a:custGeom>
              <a:avLst/>
              <a:gdLst>
                <a:gd name="T0" fmla="*/ 6 w 155"/>
                <a:gd name="T1" fmla="*/ 0 h 173"/>
                <a:gd name="T2" fmla="*/ 0 w 155"/>
                <a:gd name="T3" fmla="*/ 101 h 173"/>
                <a:gd name="T4" fmla="*/ 138 w 155"/>
                <a:gd name="T5" fmla="*/ 164 h 173"/>
                <a:gd name="T6" fmla="*/ 155 w 155"/>
                <a:gd name="T7" fmla="*/ 173 h 173"/>
                <a:gd name="T8" fmla="*/ 122 w 155"/>
                <a:gd name="T9" fmla="*/ 12 h 173"/>
                <a:gd name="T10" fmla="*/ 6 w 155"/>
                <a:gd name="T1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173">
                  <a:moveTo>
                    <a:pt x="6" y="0"/>
                  </a:moveTo>
                  <a:cubicBezTo>
                    <a:pt x="30" y="41"/>
                    <a:pt x="46" y="43"/>
                    <a:pt x="0" y="101"/>
                  </a:cubicBezTo>
                  <a:cubicBezTo>
                    <a:pt x="28" y="124"/>
                    <a:pt x="79" y="155"/>
                    <a:pt x="138" y="164"/>
                  </a:cubicBezTo>
                  <a:cubicBezTo>
                    <a:pt x="143" y="164"/>
                    <a:pt x="150" y="173"/>
                    <a:pt x="155" y="173"/>
                  </a:cubicBezTo>
                  <a:cubicBezTo>
                    <a:pt x="122" y="12"/>
                    <a:pt x="122" y="12"/>
                    <a:pt x="122" y="12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F1A1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rgbClr val="1C1C1C"/>
                </a:solidFill>
              </a:endParaRPr>
            </a:p>
          </p:txBody>
        </p:sp>
        <p:sp>
          <p:nvSpPr>
            <p:cNvPr id="72" name="Freeform 43"/>
            <p:cNvSpPr/>
            <p:nvPr/>
          </p:nvSpPr>
          <p:spPr bwMode="auto">
            <a:xfrm flipH="1">
              <a:off x="2002381" y="1893158"/>
              <a:ext cx="2165309" cy="2165309"/>
            </a:xfrm>
            <a:custGeom>
              <a:avLst/>
              <a:gdLst>
                <a:gd name="T0" fmla="*/ 564 w 1124"/>
                <a:gd name="T1" fmla="*/ 1 h 1124"/>
                <a:gd name="T2" fmla="*/ 1 w 1124"/>
                <a:gd name="T3" fmla="*/ 560 h 1124"/>
                <a:gd name="T4" fmla="*/ 560 w 1124"/>
                <a:gd name="T5" fmla="*/ 1123 h 1124"/>
                <a:gd name="T6" fmla="*/ 1123 w 1124"/>
                <a:gd name="T7" fmla="*/ 564 h 1124"/>
                <a:gd name="T8" fmla="*/ 564 w 1124"/>
                <a:gd name="T9" fmla="*/ 1 h 1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4" h="1124">
                  <a:moveTo>
                    <a:pt x="564" y="1"/>
                  </a:moveTo>
                  <a:cubicBezTo>
                    <a:pt x="254" y="0"/>
                    <a:pt x="2" y="250"/>
                    <a:pt x="1" y="560"/>
                  </a:cubicBezTo>
                  <a:cubicBezTo>
                    <a:pt x="0" y="869"/>
                    <a:pt x="250" y="1121"/>
                    <a:pt x="560" y="1123"/>
                  </a:cubicBezTo>
                  <a:cubicBezTo>
                    <a:pt x="869" y="1124"/>
                    <a:pt x="1121" y="874"/>
                    <a:pt x="1123" y="564"/>
                  </a:cubicBezTo>
                  <a:cubicBezTo>
                    <a:pt x="1124" y="254"/>
                    <a:pt x="874" y="2"/>
                    <a:pt x="564" y="1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rgbClr val="1C1C1C"/>
                </a:solidFill>
              </a:endParaRPr>
            </a:p>
          </p:txBody>
        </p:sp>
        <p:sp>
          <p:nvSpPr>
            <p:cNvPr id="73" name="Freeform 44"/>
            <p:cNvSpPr/>
            <p:nvPr/>
          </p:nvSpPr>
          <p:spPr bwMode="auto">
            <a:xfrm flipH="1">
              <a:off x="2119689" y="2008836"/>
              <a:ext cx="1932322" cy="1932323"/>
            </a:xfrm>
            <a:custGeom>
              <a:avLst/>
              <a:gdLst>
                <a:gd name="T0" fmla="*/ 504 w 1003"/>
                <a:gd name="T1" fmla="*/ 1 h 1003"/>
                <a:gd name="T2" fmla="*/ 1 w 1003"/>
                <a:gd name="T3" fmla="*/ 500 h 1003"/>
                <a:gd name="T4" fmla="*/ 500 w 1003"/>
                <a:gd name="T5" fmla="*/ 1002 h 1003"/>
                <a:gd name="T6" fmla="*/ 1002 w 1003"/>
                <a:gd name="T7" fmla="*/ 504 h 1003"/>
                <a:gd name="T8" fmla="*/ 504 w 1003"/>
                <a:gd name="T9" fmla="*/ 1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3" h="1003">
                  <a:moveTo>
                    <a:pt x="504" y="1"/>
                  </a:moveTo>
                  <a:cubicBezTo>
                    <a:pt x="227" y="0"/>
                    <a:pt x="2" y="223"/>
                    <a:pt x="1" y="500"/>
                  </a:cubicBezTo>
                  <a:cubicBezTo>
                    <a:pt x="0" y="776"/>
                    <a:pt x="223" y="1001"/>
                    <a:pt x="500" y="1002"/>
                  </a:cubicBezTo>
                  <a:cubicBezTo>
                    <a:pt x="776" y="1003"/>
                    <a:pt x="1001" y="780"/>
                    <a:pt x="1002" y="504"/>
                  </a:cubicBezTo>
                  <a:cubicBezTo>
                    <a:pt x="1003" y="227"/>
                    <a:pt x="780" y="2"/>
                    <a:pt x="504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rgbClr val="1C1C1C"/>
                </a:solidFill>
              </a:endParaRPr>
            </a:p>
          </p:txBody>
        </p:sp>
        <p:sp>
          <p:nvSpPr>
            <p:cNvPr id="74" name="Freeform 45"/>
            <p:cNvSpPr/>
            <p:nvPr/>
          </p:nvSpPr>
          <p:spPr bwMode="auto">
            <a:xfrm flipH="1">
              <a:off x="2171826" y="2521244"/>
              <a:ext cx="1398734" cy="1370222"/>
            </a:xfrm>
            <a:custGeom>
              <a:avLst/>
              <a:gdLst>
                <a:gd name="T0" fmla="*/ 0 w 726"/>
                <a:gd name="T1" fmla="*/ 642 h 711"/>
                <a:gd name="T2" fmla="*/ 244 w 726"/>
                <a:gd name="T3" fmla="*/ 710 h 711"/>
                <a:gd name="T4" fmla="*/ 726 w 726"/>
                <a:gd name="T5" fmla="*/ 231 h 711"/>
                <a:gd name="T6" fmla="*/ 667 w 726"/>
                <a:gd name="T7" fmla="*/ 0 h 711"/>
                <a:gd name="T8" fmla="*/ 696 w 726"/>
                <a:gd name="T9" fmla="*/ 171 h 711"/>
                <a:gd name="T10" fmla="*/ 185 w 726"/>
                <a:gd name="T11" fmla="*/ 678 h 711"/>
                <a:gd name="T12" fmla="*/ 0 w 726"/>
                <a:gd name="T13" fmla="*/ 642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6" h="711">
                  <a:moveTo>
                    <a:pt x="0" y="642"/>
                  </a:moveTo>
                  <a:cubicBezTo>
                    <a:pt x="72" y="685"/>
                    <a:pt x="155" y="709"/>
                    <a:pt x="244" y="710"/>
                  </a:cubicBezTo>
                  <a:cubicBezTo>
                    <a:pt x="509" y="711"/>
                    <a:pt x="725" y="497"/>
                    <a:pt x="726" y="231"/>
                  </a:cubicBezTo>
                  <a:cubicBezTo>
                    <a:pt x="726" y="147"/>
                    <a:pt x="705" y="69"/>
                    <a:pt x="667" y="0"/>
                  </a:cubicBezTo>
                  <a:cubicBezTo>
                    <a:pt x="686" y="53"/>
                    <a:pt x="696" y="111"/>
                    <a:pt x="696" y="171"/>
                  </a:cubicBezTo>
                  <a:cubicBezTo>
                    <a:pt x="695" y="452"/>
                    <a:pt x="466" y="679"/>
                    <a:pt x="185" y="678"/>
                  </a:cubicBezTo>
                  <a:cubicBezTo>
                    <a:pt x="120" y="677"/>
                    <a:pt x="58" y="665"/>
                    <a:pt x="0" y="642"/>
                  </a:cubicBez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rgbClr val="1C1C1C"/>
                </a:solidFill>
              </a:endParaRPr>
            </a:p>
          </p:txBody>
        </p:sp>
        <p:sp>
          <p:nvSpPr>
            <p:cNvPr id="75" name="Freeform 46"/>
            <p:cNvSpPr/>
            <p:nvPr/>
          </p:nvSpPr>
          <p:spPr bwMode="auto">
            <a:xfrm flipH="1">
              <a:off x="2597067" y="3931383"/>
              <a:ext cx="416280" cy="932761"/>
            </a:xfrm>
            <a:custGeom>
              <a:avLst/>
              <a:gdLst>
                <a:gd name="T0" fmla="*/ 122 w 216"/>
                <a:gd name="T1" fmla="*/ 0 h 484"/>
                <a:gd name="T2" fmla="*/ 0 w 216"/>
                <a:gd name="T3" fmla="*/ 24 h 484"/>
                <a:gd name="T4" fmla="*/ 29 w 216"/>
                <a:gd name="T5" fmla="*/ 173 h 484"/>
                <a:gd name="T6" fmla="*/ 63 w 216"/>
                <a:gd name="T7" fmla="*/ 421 h 484"/>
                <a:gd name="T8" fmla="*/ 216 w 216"/>
                <a:gd name="T9" fmla="*/ 484 h 484"/>
                <a:gd name="T10" fmla="*/ 178 w 216"/>
                <a:gd name="T11" fmla="*/ 290 h 484"/>
                <a:gd name="T12" fmla="*/ 142 w 216"/>
                <a:gd name="T13" fmla="*/ 101 h 484"/>
                <a:gd name="T14" fmla="*/ 122 w 216"/>
                <a:gd name="T15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" h="484">
                  <a:moveTo>
                    <a:pt x="122" y="0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29" y="173"/>
                    <a:pt x="29" y="173"/>
                    <a:pt x="29" y="173"/>
                  </a:cubicBezTo>
                  <a:cubicBezTo>
                    <a:pt x="27" y="295"/>
                    <a:pt x="141" y="321"/>
                    <a:pt x="63" y="421"/>
                  </a:cubicBezTo>
                  <a:cubicBezTo>
                    <a:pt x="94" y="445"/>
                    <a:pt x="150" y="480"/>
                    <a:pt x="216" y="484"/>
                  </a:cubicBezTo>
                  <a:cubicBezTo>
                    <a:pt x="203" y="420"/>
                    <a:pt x="191" y="355"/>
                    <a:pt x="178" y="290"/>
                  </a:cubicBezTo>
                  <a:cubicBezTo>
                    <a:pt x="141" y="234"/>
                    <a:pt x="124" y="174"/>
                    <a:pt x="142" y="101"/>
                  </a:cubicBezTo>
                  <a:lnTo>
                    <a:pt x="122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rgbClr val="1C1C1C"/>
                </a:solidFill>
              </a:endParaRPr>
            </a:p>
          </p:txBody>
        </p:sp>
        <p:sp>
          <p:nvSpPr>
            <p:cNvPr id="76" name="Freeform 47"/>
            <p:cNvSpPr/>
            <p:nvPr/>
          </p:nvSpPr>
          <p:spPr bwMode="auto">
            <a:xfrm flipH="1">
              <a:off x="1844341" y="4316707"/>
              <a:ext cx="1269207" cy="2043928"/>
            </a:xfrm>
            <a:custGeom>
              <a:avLst/>
              <a:gdLst>
                <a:gd name="T0" fmla="*/ 12 w 659"/>
                <a:gd name="T1" fmla="*/ 382 h 1061"/>
                <a:gd name="T2" fmla="*/ 15 w 659"/>
                <a:gd name="T3" fmla="*/ 384 h 1061"/>
                <a:gd name="T4" fmla="*/ 15 w 659"/>
                <a:gd name="T5" fmla="*/ 384 h 1061"/>
                <a:gd name="T6" fmla="*/ 84 w 659"/>
                <a:gd name="T7" fmla="*/ 421 h 1061"/>
                <a:gd name="T8" fmla="*/ 243 w 659"/>
                <a:gd name="T9" fmla="*/ 453 h 1061"/>
                <a:gd name="T10" fmla="*/ 369 w 659"/>
                <a:gd name="T11" fmla="*/ 438 h 1061"/>
                <a:gd name="T12" fmla="*/ 415 w 659"/>
                <a:gd name="T13" fmla="*/ 492 h 1061"/>
                <a:gd name="T14" fmla="*/ 392 w 659"/>
                <a:gd name="T15" fmla="*/ 559 h 1061"/>
                <a:gd name="T16" fmla="*/ 161 w 659"/>
                <a:gd name="T17" fmla="*/ 582 h 1061"/>
                <a:gd name="T18" fmla="*/ 16 w 659"/>
                <a:gd name="T19" fmla="*/ 568 h 1061"/>
                <a:gd name="T20" fmla="*/ 163 w 659"/>
                <a:gd name="T21" fmla="*/ 589 h 1061"/>
                <a:gd name="T22" fmla="*/ 360 w 659"/>
                <a:gd name="T23" fmla="*/ 585 h 1061"/>
                <a:gd name="T24" fmla="*/ 379 w 659"/>
                <a:gd name="T25" fmla="*/ 635 h 1061"/>
                <a:gd name="T26" fmla="*/ 320 w 659"/>
                <a:gd name="T27" fmla="*/ 699 h 1061"/>
                <a:gd name="T28" fmla="*/ 58 w 659"/>
                <a:gd name="T29" fmla="*/ 725 h 1061"/>
                <a:gd name="T30" fmla="*/ 48 w 659"/>
                <a:gd name="T31" fmla="*/ 725 h 1061"/>
                <a:gd name="T32" fmla="*/ 659 w 659"/>
                <a:gd name="T33" fmla="*/ 798 h 1061"/>
                <a:gd name="T34" fmla="*/ 376 w 659"/>
                <a:gd name="T35" fmla="*/ 877 h 1061"/>
                <a:gd name="T36" fmla="*/ 280 w 659"/>
                <a:gd name="T37" fmla="*/ 770 h 1061"/>
                <a:gd name="T38" fmla="*/ 387 w 659"/>
                <a:gd name="T39" fmla="*/ 634 h 1061"/>
                <a:gd name="T40" fmla="*/ 381 w 659"/>
                <a:gd name="T41" fmla="*/ 577 h 1061"/>
                <a:gd name="T42" fmla="*/ 444 w 659"/>
                <a:gd name="T43" fmla="*/ 705 h 1061"/>
                <a:gd name="T44" fmla="*/ 461 w 659"/>
                <a:gd name="T45" fmla="*/ 694 h 1061"/>
                <a:gd name="T46" fmla="*/ 425 w 659"/>
                <a:gd name="T47" fmla="*/ 494 h 1061"/>
                <a:gd name="T48" fmla="*/ 372 w 659"/>
                <a:gd name="T49" fmla="*/ 411 h 1061"/>
                <a:gd name="T50" fmla="*/ 359 w 659"/>
                <a:gd name="T51" fmla="*/ 328 h 1061"/>
                <a:gd name="T52" fmla="*/ 387 w 659"/>
                <a:gd name="T53" fmla="*/ 263 h 1061"/>
                <a:gd name="T54" fmla="*/ 567 w 659"/>
                <a:gd name="T55" fmla="*/ 294 h 1061"/>
                <a:gd name="T56" fmla="*/ 338 w 659"/>
                <a:gd name="T57" fmla="*/ 109 h 1061"/>
                <a:gd name="T58" fmla="*/ 191 w 659"/>
                <a:gd name="T59" fmla="*/ 0 h 1061"/>
                <a:gd name="T60" fmla="*/ 285 w 659"/>
                <a:gd name="T61" fmla="*/ 192 h 1061"/>
                <a:gd name="T62" fmla="*/ 318 w 659"/>
                <a:gd name="T63" fmla="*/ 275 h 1061"/>
                <a:gd name="T64" fmla="*/ 278 w 659"/>
                <a:gd name="T65" fmla="*/ 287 h 1061"/>
                <a:gd name="T66" fmla="*/ 294 w 659"/>
                <a:gd name="T67" fmla="*/ 307 h 1061"/>
                <a:gd name="T68" fmla="*/ 347 w 659"/>
                <a:gd name="T69" fmla="*/ 331 h 1061"/>
                <a:gd name="T70" fmla="*/ 358 w 659"/>
                <a:gd name="T71" fmla="*/ 412 h 1061"/>
                <a:gd name="T72" fmla="*/ 248 w 659"/>
                <a:gd name="T73" fmla="*/ 441 h 1061"/>
                <a:gd name="T74" fmla="*/ 91 w 659"/>
                <a:gd name="T75" fmla="*/ 411 h 1061"/>
                <a:gd name="T76" fmla="*/ 12 w 659"/>
                <a:gd name="T77" fmla="*/ 382 h 1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59" h="1061">
                  <a:moveTo>
                    <a:pt x="12" y="382"/>
                  </a:moveTo>
                  <a:cubicBezTo>
                    <a:pt x="14" y="383"/>
                    <a:pt x="15" y="384"/>
                    <a:pt x="15" y="384"/>
                  </a:cubicBezTo>
                  <a:cubicBezTo>
                    <a:pt x="15" y="384"/>
                    <a:pt x="15" y="384"/>
                    <a:pt x="15" y="384"/>
                  </a:cubicBezTo>
                  <a:cubicBezTo>
                    <a:pt x="25" y="391"/>
                    <a:pt x="39" y="400"/>
                    <a:pt x="84" y="421"/>
                  </a:cubicBezTo>
                  <a:cubicBezTo>
                    <a:pt x="132" y="444"/>
                    <a:pt x="194" y="451"/>
                    <a:pt x="243" y="453"/>
                  </a:cubicBezTo>
                  <a:cubicBezTo>
                    <a:pt x="291" y="455"/>
                    <a:pt x="343" y="431"/>
                    <a:pt x="369" y="438"/>
                  </a:cubicBezTo>
                  <a:cubicBezTo>
                    <a:pt x="394" y="445"/>
                    <a:pt x="408" y="465"/>
                    <a:pt x="415" y="492"/>
                  </a:cubicBezTo>
                  <a:cubicBezTo>
                    <a:pt x="422" y="518"/>
                    <a:pt x="412" y="543"/>
                    <a:pt x="392" y="559"/>
                  </a:cubicBezTo>
                  <a:cubicBezTo>
                    <a:pt x="372" y="575"/>
                    <a:pt x="222" y="584"/>
                    <a:pt x="161" y="582"/>
                  </a:cubicBezTo>
                  <a:cubicBezTo>
                    <a:pt x="101" y="580"/>
                    <a:pt x="0" y="557"/>
                    <a:pt x="16" y="568"/>
                  </a:cubicBezTo>
                  <a:cubicBezTo>
                    <a:pt x="31" y="578"/>
                    <a:pt x="100" y="586"/>
                    <a:pt x="163" y="589"/>
                  </a:cubicBezTo>
                  <a:cubicBezTo>
                    <a:pt x="226" y="593"/>
                    <a:pt x="346" y="576"/>
                    <a:pt x="360" y="585"/>
                  </a:cubicBezTo>
                  <a:cubicBezTo>
                    <a:pt x="374" y="594"/>
                    <a:pt x="380" y="608"/>
                    <a:pt x="379" y="635"/>
                  </a:cubicBezTo>
                  <a:cubicBezTo>
                    <a:pt x="378" y="663"/>
                    <a:pt x="358" y="684"/>
                    <a:pt x="320" y="699"/>
                  </a:cubicBezTo>
                  <a:cubicBezTo>
                    <a:pt x="281" y="715"/>
                    <a:pt x="124" y="731"/>
                    <a:pt x="58" y="725"/>
                  </a:cubicBezTo>
                  <a:cubicBezTo>
                    <a:pt x="55" y="725"/>
                    <a:pt x="52" y="725"/>
                    <a:pt x="48" y="725"/>
                  </a:cubicBezTo>
                  <a:cubicBezTo>
                    <a:pt x="155" y="838"/>
                    <a:pt x="486" y="1061"/>
                    <a:pt x="659" y="798"/>
                  </a:cubicBezTo>
                  <a:cubicBezTo>
                    <a:pt x="583" y="877"/>
                    <a:pt x="470" y="896"/>
                    <a:pt x="376" y="877"/>
                  </a:cubicBezTo>
                  <a:cubicBezTo>
                    <a:pt x="312" y="865"/>
                    <a:pt x="222" y="807"/>
                    <a:pt x="280" y="770"/>
                  </a:cubicBezTo>
                  <a:cubicBezTo>
                    <a:pt x="337" y="732"/>
                    <a:pt x="383" y="683"/>
                    <a:pt x="387" y="634"/>
                  </a:cubicBezTo>
                  <a:cubicBezTo>
                    <a:pt x="391" y="586"/>
                    <a:pt x="358" y="578"/>
                    <a:pt x="381" y="577"/>
                  </a:cubicBezTo>
                  <a:cubicBezTo>
                    <a:pt x="403" y="575"/>
                    <a:pt x="418" y="649"/>
                    <a:pt x="444" y="705"/>
                  </a:cubicBezTo>
                  <a:cubicBezTo>
                    <a:pt x="470" y="760"/>
                    <a:pt x="499" y="758"/>
                    <a:pt x="461" y="694"/>
                  </a:cubicBezTo>
                  <a:cubicBezTo>
                    <a:pt x="424" y="630"/>
                    <a:pt x="432" y="553"/>
                    <a:pt x="425" y="494"/>
                  </a:cubicBezTo>
                  <a:cubicBezTo>
                    <a:pt x="417" y="435"/>
                    <a:pt x="363" y="425"/>
                    <a:pt x="372" y="411"/>
                  </a:cubicBezTo>
                  <a:cubicBezTo>
                    <a:pt x="380" y="398"/>
                    <a:pt x="386" y="358"/>
                    <a:pt x="359" y="328"/>
                  </a:cubicBezTo>
                  <a:cubicBezTo>
                    <a:pt x="333" y="298"/>
                    <a:pt x="349" y="248"/>
                    <a:pt x="387" y="263"/>
                  </a:cubicBezTo>
                  <a:cubicBezTo>
                    <a:pt x="425" y="279"/>
                    <a:pt x="535" y="303"/>
                    <a:pt x="567" y="294"/>
                  </a:cubicBezTo>
                  <a:cubicBezTo>
                    <a:pt x="369" y="261"/>
                    <a:pt x="379" y="117"/>
                    <a:pt x="338" y="109"/>
                  </a:cubicBezTo>
                  <a:cubicBezTo>
                    <a:pt x="296" y="102"/>
                    <a:pt x="215" y="53"/>
                    <a:pt x="191" y="0"/>
                  </a:cubicBezTo>
                  <a:cubicBezTo>
                    <a:pt x="218" y="98"/>
                    <a:pt x="256" y="161"/>
                    <a:pt x="285" y="192"/>
                  </a:cubicBezTo>
                  <a:cubicBezTo>
                    <a:pt x="315" y="223"/>
                    <a:pt x="321" y="241"/>
                    <a:pt x="318" y="275"/>
                  </a:cubicBezTo>
                  <a:cubicBezTo>
                    <a:pt x="314" y="310"/>
                    <a:pt x="301" y="301"/>
                    <a:pt x="278" y="287"/>
                  </a:cubicBezTo>
                  <a:cubicBezTo>
                    <a:pt x="256" y="273"/>
                    <a:pt x="273" y="293"/>
                    <a:pt x="294" y="307"/>
                  </a:cubicBezTo>
                  <a:cubicBezTo>
                    <a:pt x="314" y="320"/>
                    <a:pt x="328" y="311"/>
                    <a:pt x="347" y="331"/>
                  </a:cubicBezTo>
                  <a:cubicBezTo>
                    <a:pt x="366" y="352"/>
                    <a:pt x="370" y="376"/>
                    <a:pt x="358" y="412"/>
                  </a:cubicBezTo>
                  <a:cubicBezTo>
                    <a:pt x="347" y="447"/>
                    <a:pt x="300" y="437"/>
                    <a:pt x="248" y="441"/>
                  </a:cubicBezTo>
                  <a:cubicBezTo>
                    <a:pt x="196" y="445"/>
                    <a:pt x="134" y="430"/>
                    <a:pt x="91" y="411"/>
                  </a:cubicBezTo>
                  <a:cubicBezTo>
                    <a:pt x="49" y="392"/>
                    <a:pt x="6" y="377"/>
                    <a:pt x="12" y="382"/>
                  </a:cubicBezTo>
                  <a:close/>
                </a:path>
              </a:pathLst>
            </a:custGeom>
            <a:solidFill>
              <a:srgbClr val="F1A1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rgbClr val="1C1C1C"/>
                </a:solidFill>
              </a:endParaRPr>
            </a:p>
          </p:txBody>
        </p:sp>
        <p:sp>
          <p:nvSpPr>
            <p:cNvPr id="77" name="Freeform 48"/>
            <p:cNvSpPr/>
            <p:nvPr/>
          </p:nvSpPr>
          <p:spPr bwMode="auto">
            <a:xfrm flipH="1">
              <a:off x="2543301" y="4072316"/>
              <a:ext cx="79020" cy="117308"/>
            </a:xfrm>
            <a:custGeom>
              <a:avLst/>
              <a:gdLst>
                <a:gd name="T0" fmla="*/ 41 w 41"/>
                <a:gd name="T1" fmla="*/ 55 h 61"/>
                <a:gd name="T2" fmla="*/ 9 w 41"/>
                <a:gd name="T3" fmla="*/ 7 h 61"/>
                <a:gd name="T4" fmla="*/ 5 w 41"/>
                <a:gd name="T5" fmla="*/ 0 h 61"/>
                <a:gd name="T6" fmla="*/ 18 w 41"/>
                <a:gd name="T7" fmla="*/ 53 h 61"/>
                <a:gd name="T8" fmla="*/ 41 w 41"/>
                <a:gd name="T9" fmla="*/ 5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1">
                  <a:moveTo>
                    <a:pt x="41" y="55"/>
                  </a:moveTo>
                  <a:cubicBezTo>
                    <a:pt x="25" y="38"/>
                    <a:pt x="14" y="21"/>
                    <a:pt x="9" y="7"/>
                  </a:cubicBezTo>
                  <a:cubicBezTo>
                    <a:pt x="8" y="4"/>
                    <a:pt x="6" y="2"/>
                    <a:pt x="5" y="0"/>
                  </a:cubicBezTo>
                  <a:cubicBezTo>
                    <a:pt x="0" y="17"/>
                    <a:pt x="7" y="39"/>
                    <a:pt x="18" y="53"/>
                  </a:cubicBezTo>
                  <a:cubicBezTo>
                    <a:pt x="24" y="61"/>
                    <a:pt x="32" y="60"/>
                    <a:pt x="41" y="55"/>
                  </a:cubicBezTo>
                  <a:close/>
                </a:path>
              </a:pathLst>
            </a:custGeom>
            <a:solidFill>
              <a:srgbClr val="FFEB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rgbClr val="1C1C1C"/>
                </a:solidFill>
              </a:endParaRPr>
            </a:p>
          </p:txBody>
        </p:sp>
        <p:sp>
          <p:nvSpPr>
            <p:cNvPr id="78" name="Freeform 49"/>
            <p:cNvSpPr/>
            <p:nvPr/>
          </p:nvSpPr>
          <p:spPr bwMode="auto">
            <a:xfrm flipH="1">
              <a:off x="2891966" y="4661299"/>
              <a:ext cx="283494" cy="221582"/>
            </a:xfrm>
            <a:custGeom>
              <a:avLst/>
              <a:gdLst>
                <a:gd name="T0" fmla="*/ 9 w 147"/>
                <a:gd name="T1" fmla="*/ 0 h 115"/>
                <a:gd name="T2" fmla="*/ 14 w 147"/>
                <a:gd name="T3" fmla="*/ 7 h 115"/>
                <a:gd name="T4" fmla="*/ 0 w 147"/>
                <a:gd name="T5" fmla="*/ 10 h 115"/>
                <a:gd name="T6" fmla="*/ 99 w 147"/>
                <a:gd name="T7" fmla="*/ 94 h 115"/>
                <a:gd name="T8" fmla="*/ 147 w 147"/>
                <a:gd name="T9" fmla="*/ 44 h 115"/>
                <a:gd name="T10" fmla="*/ 108 w 147"/>
                <a:gd name="T11" fmla="*/ 51 h 115"/>
                <a:gd name="T12" fmla="*/ 14 w 147"/>
                <a:gd name="T13" fmla="*/ 3 h 115"/>
                <a:gd name="T14" fmla="*/ 9 w 147"/>
                <a:gd name="T1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7" h="115">
                  <a:moveTo>
                    <a:pt x="9" y="0"/>
                  </a:moveTo>
                  <a:cubicBezTo>
                    <a:pt x="12" y="5"/>
                    <a:pt x="14" y="7"/>
                    <a:pt x="14" y="7"/>
                  </a:cubicBezTo>
                  <a:cubicBezTo>
                    <a:pt x="14" y="7"/>
                    <a:pt x="8" y="8"/>
                    <a:pt x="0" y="10"/>
                  </a:cubicBezTo>
                  <a:cubicBezTo>
                    <a:pt x="28" y="35"/>
                    <a:pt x="69" y="75"/>
                    <a:pt x="99" y="94"/>
                  </a:cubicBezTo>
                  <a:cubicBezTo>
                    <a:pt x="131" y="115"/>
                    <a:pt x="147" y="53"/>
                    <a:pt x="147" y="44"/>
                  </a:cubicBezTo>
                  <a:cubicBezTo>
                    <a:pt x="147" y="35"/>
                    <a:pt x="136" y="49"/>
                    <a:pt x="108" y="51"/>
                  </a:cubicBezTo>
                  <a:cubicBezTo>
                    <a:pt x="80" y="54"/>
                    <a:pt x="35" y="21"/>
                    <a:pt x="14" y="3"/>
                  </a:cubicBezTo>
                  <a:cubicBezTo>
                    <a:pt x="12" y="2"/>
                    <a:pt x="11" y="1"/>
                    <a:pt x="9" y="0"/>
                  </a:cubicBezTo>
                  <a:close/>
                </a:path>
              </a:pathLst>
            </a:custGeom>
            <a:solidFill>
              <a:srgbClr val="F1A1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rgbClr val="1C1C1C"/>
                </a:solidFill>
              </a:endParaRPr>
            </a:p>
          </p:txBody>
        </p:sp>
        <p:sp>
          <p:nvSpPr>
            <p:cNvPr id="79" name="Freeform 50"/>
            <p:cNvSpPr/>
            <p:nvPr/>
          </p:nvSpPr>
          <p:spPr bwMode="auto">
            <a:xfrm flipH="1">
              <a:off x="2389334" y="5441723"/>
              <a:ext cx="162113" cy="171889"/>
            </a:xfrm>
            <a:custGeom>
              <a:avLst/>
              <a:gdLst>
                <a:gd name="T0" fmla="*/ 5 w 84"/>
                <a:gd name="T1" fmla="*/ 20 h 89"/>
                <a:gd name="T2" fmla="*/ 5 w 84"/>
                <a:gd name="T3" fmla="*/ 75 h 89"/>
                <a:gd name="T4" fmla="*/ 68 w 84"/>
                <a:gd name="T5" fmla="*/ 76 h 89"/>
                <a:gd name="T6" fmla="*/ 60 w 84"/>
                <a:gd name="T7" fmla="*/ 5 h 89"/>
                <a:gd name="T8" fmla="*/ 5 w 84"/>
                <a:gd name="T9" fmla="*/ 2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89">
                  <a:moveTo>
                    <a:pt x="5" y="20"/>
                  </a:moveTo>
                  <a:cubicBezTo>
                    <a:pt x="2" y="26"/>
                    <a:pt x="0" y="66"/>
                    <a:pt x="5" y="75"/>
                  </a:cubicBezTo>
                  <a:cubicBezTo>
                    <a:pt x="10" y="83"/>
                    <a:pt x="57" y="89"/>
                    <a:pt x="68" y="76"/>
                  </a:cubicBezTo>
                  <a:cubicBezTo>
                    <a:pt x="79" y="64"/>
                    <a:pt x="84" y="11"/>
                    <a:pt x="60" y="5"/>
                  </a:cubicBezTo>
                  <a:cubicBezTo>
                    <a:pt x="42" y="0"/>
                    <a:pt x="9" y="14"/>
                    <a:pt x="5" y="20"/>
                  </a:cubicBezTo>
                  <a:close/>
                </a:path>
              </a:pathLst>
            </a:custGeom>
            <a:solidFill>
              <a:srgbClr val="FFEB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rgbClr val="1C1C1C"/>
                </a:solidFill>
              </a:endParaRPr>
            </a:p>
          </p:txBody>
        </p:sp>
        <p:sp>
          <p:nvSpPr>
            <p:cNvPr id="80" name="Freeform 51"/>
            <p:cNvSpPr/>
            <p:nvPr/>
          </p:nvSpPr>
          <p:spPr bwMode="auto">
            <a:xfrm flipH="1">
              <a:off x="2867527" y="4511406"/>
              <a:ext cx="236245" cy="248465"/>
            </a:xfrm>
            <a:custGeom>
              <a:avLst/>
              <a:gdLst>
                <a:gd name="T0" fmla="*/ 25 w 123"/>
                <a:gd name="T1" fmla="*/ 24 h 129"/>
                <a:gd name="T2" fmla="*/ 49 w 123"/>
                <a:gd name="T3" fmla="*/ 110 h 129"/>
                <a:gd name="T4" fmla="*/ 100 w 123"/>
                <a:gd name="T5" fmla="*/ 40 h 129"/>
                <a:gd name="T6" fmla="*/ 25 w 123"/>
                <a:gd name="T7" fmla="*/ 2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129">
                  <a:moveTo>
                    <a:pt x="25" y="24"/>
                  </a:moveTo>
                  <a:cubicBezTo>
                    <a:pt x="0" y="57"/>
                    <a:pt x="37" y="100"/>
                    <a:pt x="49" y="110"/>
                  </a:cubicBezTo>
                  <a:cubicBezTo>
                    <a:pt x="69" y="129"/>
                    <a:pt x="123" y="58"/>
                    <a:pt x="100" y="40"/>
                  </a:cubicBezTo>
                  <a:cubicBezTo>
                    <a:pt x="82" y="25"/>
                    <a:pt x="43" y="0"/>
                    <a:pt x="25" y="24"/>
                  </a:cubicBezTo>
                  <a:close/>
                </a:path>
              </a:pathLst>
            </a:custGeom>
            <a:solidFill>
              <a:srgbClr val="FFEB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rgbClr val="1C1C1C"/>
                </a:solidFill>
              </a:endParaRPr>
            </a:p>
          </p:txBody>
        </p:sp>
        <p:sp>
          <p:nvSpPr>
            <p:cNvPr id="81" name="Freeform 52"/>
            <p:cNvSpPr/>
            <p:nvPr/>
          </p:nvSpPr>
          <p:spPr bwMode="auto">
            <a:xfrm flipH="1">
              <a:off x="2408886" y="4943164"/>
              <a:ext cx="217508" cy="207733"/>
            </a:xfrm>
            <a:custGeom>
              <a:avLst/>
              <a:gdLst>
                <a:gd name="T0" fmla="*/ 16 w 113"/>
                <a:gd name="T1" fmla="*/ 90 h 108"/>
                <a:gd name="T2" fmla="*/ 83 w 113"/>
                <a:gd name="T3" fmla="*/ 104 h 108"/>
                <a:gd name="T4" fmla="*/ 82 w 113"/>
                <a:gd name="T5" fmla="*/ 8 h 108"/>
                <a:gd name="T6" fmla="*/ 16 w 113"/>
                <a:gd name="T7" fmla="*/ 24 h 108"/>
                <a:gd name="T8" fmla="*/ 16 w 113"/>
                <a:gd name="T9" fmla="*/ 9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108">
                  <a:moveTo>
                    <a:pt x="16" y="90"/>
                  </a:moveTo>
                  <a:cubicBezTo>
                    <a:pt x="35" y="103"/>
                    <a:pt x="67" y="108"/>
                    <a:pt x="83" y="104"/>
                  </a:cubicBezTo>
                  <a:cubicBezTo>
                    <a:pt x="106" y="97"/>
                    <a:pt x="113" y="22"/>
                    <a:pt x="82" y="8"/>
                  </a:cubicBezTo>
                  <a:cubicBezTo>
                    <a:pt x="64" y="0"/>
                    <a:pt x="32" y="8"/>
                    <a:pt x="16" y="24"/>
                  </a:cubicBezTo>
                  <a:cubicBezTo>
                    <a:pt x="0" y="40"/>
                    <a:pt x="1" y="79"/>
                    <a:pt x="16" y="90"/>
                  </a:cubicBezTo>
                  <a:close/>
                </a:path>
              </a:pathLst>
            </a:custGeom>
            <a:solidFill>
              <a:srgbClr val="FFEB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rgbClr val="1C1C1C"/>
                </a:solidFill>
              </a:endParaRPr>
            </a:p>
          </p:txBody>
        </p:sp>
        <p:sp>
          <p:nvSpPr>
            <p:cNvPr id="82" name="Freeform 53"/>
            <p:cNvSpPr/>
            <p:nvPr/>
          </p:nvSpPr>
          <p:spPr bwMode="auto">
            <a:xfrm flipH="1">
              <a:off x="2302983" y="5177780"/>
              <a:ext cx="197957" cy="219952"/>
            </a:xfrm>
            <a:custGeom>
              <a:avLst/>
              <a:gdLst>
                <a:gd name="T0" fmla="*/ 7 w 103"/>
                <a:gd name="T1" fmla="*/ 25 h 114"/>
                <a:gd name="T2" fmla="*/ 65 w 103"/>
                <a:gd name="T3" fmla="*/ 6 h 114"/>
                <a:gd name="T4" fmla="*/ 75 w 103"/>
                <a:gd name="T5" fmla="*/ 94 h 114"/>
                <a:gd name="T6" fmla="*/ 11 w 103"/>
                <a:gd name="T7" fmla="*/ 97 h 114"/>
                <a:gd name="T8" fmla="*/ 7 w 103"/>
                <a:gd name="T9" fmla="*/ 25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14">
                  <a:moveTo>
                    <a:pt x="7" y="25"/>
                  </a:moveTo>
                  <a:cubicBezTo>
                    <a:pt x="14" y="16"/>
                    <a:pt x="47" y="0"/>
                    <a:pt x="65" y="6"/>
                  </a:cubicBezTo>
                  <a:cubicBezTo>
                    <a:pt x="83" y="12"/>
                    <a:pt x="103" y="74"/>
                    <a:pt x="75" y="94"/>
                  </a:cubicBezTo>
                  <a:cubicBezTo>
                    <a:pt x="47" y="114"/>
                    <a:pt x="18" y="112"/>
                    <a:pt x="11" y="97"/>
                  </a:cubicBezTo>
                  <a:cubicBezTo>
                    <a:pt x="4" y="82"/>
                    <a:pt x="0" y="34"/>
                    <a:pt x="7" y="25"/>
                  </a:cubicBezTo>
                  <a:close/>
                </a:path>
              </a:pathLst>
            </a:custGeom>
            <a:solidFill>
              <a:srgbClr val="FFEB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rgbClr val="1C1C1C"/>
                </a:solidFill>
              </a:endParaRPr>
            </a:p>
          </p:txBody>
        </p:sp>
        <p:sp>
          <p:nvSpPr>
            <p:cNvPr id="83" name="Freeform 54"/>
            <p:cNvSpPr/>
            <p:nvPr/>
          </p:nvSpPr>
          <p:spPr bwMode="auto">
            <a:xfrm flipH="1">
              <a:off x="1531520" y="5180224"/>
              <a:ext cx="441534" cy="604462"/>
            </a:xfrm>
            <a:custGeom>
              <a:avLst/>
              <a:gdLst>
                <a:gd name="T0" fmla="*/ 175 w 229"/>
                <a:gd name="T1" fmla="*/ 0 h 314"/>
                <a:gd name="T2" fmla="*/ 0 w 229"/>
                <a:gd name="T3" fmla="*/ 274 h 314"/>
                <a:gd name="T4" fmla="*/ 175 w 229"/>
                <a:gd name="T5" fmla="*/ 0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314">
                  <a:moveTo>
                    <a:pt x="175" y="0"/>
                  </a:moveTo>
                  <a:cubicBezTo>
                    <a:pt x="229" y="107"/>
                    <a:pt x="93" y="314"/>
                    <a:pt x="0" y="274"/>
                  </a:cubicBezTo>
                  <a:cubicBezTo>
                    <a:pt x="98" y="224"/>
                    <a:pt x="178" y="113"/>
                    <a:pt x="175" y="0"/>
                  </a:cubicBezTo>
                  <a:close/>
                </a:path>
              </a:pathLst>
            </a:custGeom>
            <a:solidFill>
              <a:srgbClr val="F1A1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rgbClr val="1C1C1C"/>
                </a:solidFill>
              </a:endParaRPr>
            </a:p>
          </p:txBody>
        </p:sp>
        <p:sp>
          <p:nvSpPr>
            <p:cNvPr id="84" name="Freeform 55"/>
            <p:cNvSpPr/>
            <p:nvPr/>
          </p:nvSpPr>
          <p:spPr bwMode="auto">
            <a:xfrm flipH="1">
              <a:off x="1629" y="5397733"/>
              <a:ext cx="2006454" cy="1463905"/>
            </a:xfrm>
            <a:custGeom>
              <a:avLst/>
              <a:gdLst>
                <a:gd name="T0" fmla="*/ 0 w 2463"/>
                <a:gd name="T1" fmla="*/ 1102 h 1797"/>
                <a:gd name="T2" fmla="*/ 821 w 2463"/>
                <a:gd name="T3" fmla="*/ 0 h 1797"/>
                <a:gd name="T4" fmla="*/ 2463 w 2463"/>
                <a:gd name="T5" fmla="*/ 1227 h 1797"/>
                <a:gd name="T6" fmla="*/ 2463 w 2463"/>
                <a:gd name="T7" fmla="*/ 1797 h 1797"/>
                <a:gd name="T8" fmla="*/ 935 w 2463"/>
                <a:gd name="T9" fmla="*/ 1797 h 1797"/>
                <a:gd name="T10" fmla="*/ 0 w 2463"/>
                <a:gd name="T11" fmla="*/ 1102 h 1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63" h="1797">
                  <a:moveTo>
                    <a:pt x="0" y="1102"/>
                  </a:moveTo>
                  <a:lnTo>
                    <a:pt x="821" y="0"/>
                  </a:lnTo>
                  <a:lnTo>
                    <a:pt x="2463" y="1227"/>
                  </a:lnTo>
                  <a:lnTo>
                    <a:pt x="2463" y="1797"/>
                  </a:lnTo>
                  <a:lnTo>
                    <a:pt x="935" y="1797"/>
                  </a:lnTo>
                  <a:lnTo>
                    <a:pt x="0" y="1102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rgbClr val="1C1C1C"/>
                </a:solidFill>
              </a:endParaRPr>
            </a:p>
          </p:txBody>
        </p:sp>
      </p:grpSp>
      <p:sp>
        <p:nvSpPr>
          <p:cNvPr id="64" name="TextBox 39"/>
          <p:cNvSpPr txBox="1"/>
          <p:nvPr/>
        </p:nvSpPr>
        <p:spPr>
          <a:xfrm>
            <a:off x="10493375" y="2317750"/>
            <a:ext cx="1097280" cy="45339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lvl="0"/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</a:t>
            </a:r>
            <a:endParaRPr lang="nb-NO" altLang="ko-KR" sz="1865" b="1" dirty="0">
              <a:solidFill>
                <a:srgbClr val="183A5D"/>
              </a:solidFill>
              <a:latin typeface="Roboto condensed"/>
              <a:ea typeface="Roboto Light" panose="02000000000000000000" pitchFamily="2" charset="0"/>
              <a:cs typeface="Roboto condensed"/>
            </a:endParaRPr>
          </a:p>
        </p:txBody>
      </p:sp>
      <p:grpSp>
        <p:nvGrpSpPr>
          <p:cNvPr id="52" name="Group 27"/>
          <p:cNvGrpSpPr/>
          <p:nvPr/>
        </p:nvGrpSpPr>
        <p:grpSpPr>
          <a:xfrm>
            <a:off x="3176905" y="2637790"/>
            <a:ext cx="1477645" cy="3014345"/>
            <a:chOff x="755095" y="2924219"/>
            <a:chExt cx="1262929" cy="703519"/>
          </a:xfrm>
        </p:grpSpPr>
        <p:sp>
          <p:nvSpPr>
            <p:cNvPr id="53" name="TextBox 28"/>
            <p:cNvSpPr txBox="1"/>
            <p:nvPr/>
          </p:nvSpPr>
          <p:spPr>
            <a:xfrm>
              <a:off x="897956" y="2924219"/>
              <a:ext cx="976246" cy="1505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36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does</a:t>
              </a:r>
              <a:endParaRPr lang="en-US" altLang="ko-KR" sz="1335" dirty="0">
                <a:solidFill>
                  <a:schemeClr val="tx1">
                    <a:lumMod val="65000"/>
                    <a:lumOff val="35000"/>
                  </a:schemeClr>
                </a:solidFill>
                <a:latin typeface="Roboto condensed"/>
                <a:cs typeface="Roboto condensed"/>
              </a:endParaRPr>
            </a:p>
          </p:txBody>
        </p:sp>
        <p:sp>
          <p:nvSpPr>
            <p:cNvPr id="54" name="텍스트 개체 틀 2"/>
            <p:cNvSpPr txBox="1"/>
            <p:nvPr/>
          </p:nvSpPr>
          <p:spPr>
            <a:xfrm>
              <a:off x="755095" y="3090073"/>
              <a:ext cx="1262929" cy="537665"/>
            </a:xfrm>
            <a:prstGeom prst="rect">
              <a:avLst/>
            </a:prstGeom>
          </p:spPr>
          <p:txBody>
            <a:bodyPr vert="horz" lIns="121920" tIns="60960" rIns="121920" bIns="60960" rtlCol="0" anchor="t">
              <a:normAutofit/>
            </a:bodyPr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 panose="020B0604020202020204"/>
                <a:buNone/>
                <a:defRPr sz="1000" kern="1200" baseline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Rockwell" panose="02060603020205020403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20000"/>
                </a:lnSpc>
              </a:pPr>
              <a:r>
                <a:rPr lang="zh-CN" altLang="ko-KR" sz="1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Roboto condensed"/>
                  <a:sym typeface="+mn-ea"/>
                </a:rPr>
                <a:t>一般现在时，主语单三</a:t>
              </a: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</a:endParaRPr>
            </a:p>
            <a:p>
              <a:pPr algn="l">
                <a:lnSpc>
                  <a:spcPct val="120000"/>
                </a:lnSpc>
              </a:pPr>
              <a:endParaRPr lang="en-US" altLang="ko-KR" sz="1065" dirty="0">
                <a:solidFill>
                  <a:schemeClr val="bg1">
                    <a:lumMod val="50000"/>
                  </a:schemeClr>
                </a:solidFill>
                <a:latin typeface="Roboto condensed"/>
                <a:cs typeface="Roboto condensed"/>
              </a:endParaRPr>
            </a:p>
          </p:txBody>
        </p:sp>
      </p:grpSp>
      <p:grpSp>
        <p:nvGrpSpPr>
          <p:cNvPr id="6" name="Group 30"/>
          <p:cNvGrpSpPr/>
          <p:nvPr/>
        </p:nvGrpSpPr>
        <p:grpSpPr>
          <a:xfrm>
            <a:off x="5317490" y="2637790"/>
            <a:ext cx="1684807" cy="3540761"/>
            <a:chOff x="1070735" y="2923478"/>
            <a:chExt cx="1262929" cy="1193672"/>
          </a:xfrm>
        </p:grpSpPr>
        <p:sp>
          <p:nvSpPr>
            <p:cNvPr id="56" name="TextBox 31"/>
            <p:cNvSpPr txBox="1"/>
            <p:nvPr/>
          </p:nvSpPr>
          <p:spPr>
            <a:xfrm>
              <a:off x="1070827" y="2923478"/>
              <a:ext cx="1156100" cy="217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36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doing</a:t>
              </a:r>
              <a:endParaRPr lang="en-US" sz="1335" dirty="0">
                <a:solidFill>
                  <a:schemeClr val="tx1">
                    <a:lumMod val="65000"/>
                    <a:lumOff val="35000"/>
                  </a:schemeClr>
                </a:solidFill>
                <a:latin typeface="Roboto condensed"/>
                <a:cs typeface="Roboto condensed"/>
              </a:endParaRPr>
            </a:p>
          </p:txBody>
        </p:sp>
        <p:sp>
          <p:nvSpPr>
            <p:cNvPr id="57" name="텍스트 개체 틀 2"/>
            <p:cNvSpPr txBox="1"/>
            <p:nvPr/>
          </p:nvSpPr>
          <p:spPr>
            <a:xfrm>
              <a:off x="1070735" y="3193330"/>
              <a:ext cx="1262929" cy="923820"/>
            </a:xfrm>
            <a:prstGeom prst="rect">
              <a:avLst/>
            </a:prstGeom>
          </p:spPr>
          <p:txBody>
            <a:bodyPr vert="horz" lIns="121920" tIns="60960" rIns="121920" bIns="60960" rtlCol="0" anchor="t">
              <a:normAutofit fontScale="90000" lnSpcReduction="10000"/>
            </a:bodyPr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 panose="020B0604020202020204"/>
                <a:buNone/>
                <a:defRPr sz="1000" kern="1200" baseline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Rockwell" panose="02060603020205020403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20000"/>
                </a:lnSpc>
              </a:pPr>
              <a:r>
                <a:rPr lang="zh-CN" altLang="ko-KR" sz="1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Roboto condensed"/>
                  <a:sym typeface="+mn-ea"/>
                </a:rPr>
                <a:t>进行时</a:t>
              </a: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  <a:sym typeface="+mn-ea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  <a:sym typeface="+mn-ea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  <a:sym typeface="+mn-ea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  <a:sym typeface="+mn-ea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  <a:sym typeface="+mn-ea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  <a:sym typeface="+mn-ea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  <a:sym typeface="+mn-ea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ko-KR" sz="1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Roboto condensed"/>
                  <a:sym typeface="+mn-ea"/>
                </a:rPr>
                <a:t>介词之后；</a:t>
              </a: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ko-KR" sz="1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Roboto condensed"/>
                  <a:sym typeface="+mn-ea"/>
                </a:rPr>
                <a:t>现在分词或动名词</a:t>
              </a:r>
              <a:endParaRPr lang="en-US" altLang="ko-KR" sz="1065" dirty="0">
                <a:solidFill>
                  <a:schemeClr val="bg1">
                    <a:lumMod val="50000"/>
                  </a:schemeClr>
                </a:solidFill>
                <a:latin typeface="Roboto condensed"/>
                <a:cs typeface="Roboto condensed"/>
              </a:endParaRPr>
            </a:p>
          </p:txBody>
        </p:sp>
      </p:grpSp>
      <p:grpSp>
        <p:nvGrpSpPr>
          <p:cNvPr id="58" name="Group 33"/>
          <p:cNvGrpSpPr/>
          <p:nvPr/>
        </p:nvGrpSpPr>
        <p:grpSpPr>
          <a:xfrm>
            <a:off x="7158355" y="2659380"/>
            <a:ext cx="1524635" cy="3807460"/>
            <a:chOff x="976906" y="2937350"/>
            <a:chExt cx="1060862" cy="1161504"/>
          </a:xfrm>
        </p:grpSpPr>
        <p:sp>
          <p:nvSpPr>
            <p:cNvPr id="59" name="TextBox 34"/>
            <p:cNvSpPr txBox="1"/>
            <p:nvPr/>
          </p:nvSpPr>
          <p:spPr>
            <a:xfrm>
              <a:off x="1119261" y="2937350"/>
              <a:ext cx="776235" cy="196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36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did</a:t>
              </a:r>
              <a:endParaRPr lang="en-US" altLang="ko-KR" sz="1335" dirty="0">
                <a:solidFill>
                  <a:schemeClr val="tx1">
                    <a:lumMod val="65000"/>
                    <a:lumOff val="35000"/>
                  </a:schemeClr>
                </a:solidFill>
                <a:latin typeface="Roboto condensed"/>
                <a:cs typeface="Roboto condensed"/>
              </a:endParaRPr>
            </a:p>
          </p:txBody>
        </p:sp>
        <p:sp>
          <p:nvSpPr>
            <p:cNvPr id="60" name="텍스트 개체 틀 2"/>
            <p:cNvSpPr txBox="1"/>
            <p:nvPr/>
          </p:nvSpPr>
          <p:spPr>
            <a:xfrm>
              <a:off x="976906" y="3175125"/>
              <a:ext cx="1060862" cy="923729"/>
            </a:xfrm>
            <a:prstGeom prst="rect">
              <a:avLst/>
            </a:prstGeom>
          </p:spPr>
          <p:txBody>
            <a:bodyPr vert="horz" lIns="121920" tIns="60960" rIns="121920" bIns="60960" rtlCol="0" anchor="t">
              <a:normAutofit/>
            </a:bodyPr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 panose="020B0604020202020204"/>
                <a:buNone/>
                <a:defRPr sz="1000" kern="1200" baseline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Rockwell" panose="02060603020205020403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20000"/>
                </a:lnSpc>
              </a:pPr>
              <a:r>
                <a:rPr lang="zh-CN" altLang="ko-KR" sz="1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Roboto condensed"/>
                  <a:sym typeface="+mn-ea"/>
                </a:rPr>
                <a:t>一般过去时</a:t>
              </a: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  <a:sym typeface="+mn-ea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  <a:sym typeface="+mn-ea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  <a:sym typeface="+mn-ea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  <a:sym typeface="+mn-ea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ko-KR" sz="1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Roboto condensed"/>
                  <a:sym typeface="+mn-ea"/>
                </a:rPr>
                <a:t>现在的虚拟语气</a:t>
              </a: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</a:endParaRPr>
            </a:p>
            <a:p>
              <a:pPr algn="l">
                <a:lnSpc>
                  <a:spcPct val="120000"/>
                </a:lnSpc>
              </a:pPr>
              <a:endParaRPr lang="en-US" altLang="ko-KR" sz="1065" dirty="0">
                <a:solidFill>
                  <a:schemeClr val="bg1">
                    <a:lumMod val="50000"/>
                  </a:schemeClr>
                </a:solidFill>
                <a:latin typeface="Roboto condensed"/>
                <a:cs typeface="Roboto condensed"/>
              </a:endParaRPr>
            </a:p>
          </p:txBody>
        </p:sp>
      </p:grpSp>
      <p:grpSp>
        <p:nvGrpSpPr>
          <p:cNvPr id="61" name="Group 36"/>
          <p:cNvGrpSpPr/>
          <p:nvPr/>
        </p:nvGrpSpPr>
        <p:grpSpPr>
          <a:xfrm>
            <a:off x="8924290" y="2637790"/>
            <a:ext cx="1684020" cy="3635374"/>
            <a:chOff x="847957" y="2925134"/>
            <a:chExt cx="1262930" cy="1237720"/>
          </a:xfrm>
        </p:grpSpPr>
        <p:sp>
          <p:nvSpPr>
            <p:cNvPr id="62" name="TextBox 37"/>
            <p:cNvSpPr txBox="1"/>
            <p:nvPr/>
          </p:nvSpPr>
          <p:spPr>
            <a:xfrm>
              <a:off x="847957" y="2925134"/>
              <a:ext cx="1156100" cy="219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36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done</a:t>
              </a:r>
              <a:endParaRPr lang="en-US" altLang="ko-KR" sz="1335" dirty="0">
                <a:solidFill>
                  <a:schemeClr val="tx1">
                    <a:lumMod val="65000"/>
                    <a:lumOff val="35000"/>
                  </a:schemeClr>
                </a:solidFill>
                <a:latin typeface="Roboto condensed"/>
                <a:cs typeface="Roboto condensed"/>
              </a:endParaRPr>
            </a:p>
          </p:txBody>
        </p:sp>
        <p:sp>
          <p:nvSpPr>
            <p:cNvPr id="63" name="텍스트 개체 틀 2"/>
            <p:cNvSpPr txBox="1"/>
            <p:nvPr/>
          </p:nvSpPr>
          <p:spPr>
            <a:xfrm>
              <a:off x="847957" y="3213446"/>
              <a:ext cx="1262930" cy="949408"/>
            </a:xfrm>
            <a:prstGeom prst="rect">
              <a:avLst/>
            </a:prstGeom>
          </p:spPr>
          <p:txBody>
            <a:bodyPr vert="horz" lIns="121920" tIns="60960" rIns="121920" bIns="60960" rtlCol="0" anchor="t">
              <a:normAutofit lnSpcReduction="20000"/>
            </a:bodyPr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 panose="020B0604020202020204"/>
                <a:buNone/>
                <a:defRPr sz="1000" kern="1200" baseline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Rockwell" panose="02060603020205020403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20000"/>
                </a:lnSpc>
              </a:pPr>
              <a:r>
                <a:rPr lang="zh-CN" altLang="ko-KR" sz="1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Roboto condensed"/>
                  <a:sym typeface="+mn-ea"/>
                </a:rPr>
                <a:t>完成时</a:t>
              </a: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  <a:sym typeface="+mn-ea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  <a:sym typeface="+mn-ea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ko-KR" sz="1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Roboto condensed"/>
                  <a:sym typeface="+mn-ea"/>
                </a:rPr>
                <a:t>被动语态</a:t>
              </a: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  <a:sym typeface="+mn-ea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  <a:sym typeface="+mn-ea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ko-KR" sz="1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Roboto condensed"/>
                  <a:sym typeface="+mn-ea"/>
                </a:rPr>
                <a:t>过去的虚拟语气</a:t>
              </a: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</a:endParaRPr>
            </a:p>
            <a:p>
              <a:pPr algn="l">
                <a:lnSpc>
                  <a:spcPct val="120000"/>
                </a:lnSpc>
              </a:pPr>
              <a:endParaRPr lang="zh-CN" altLang="ko-KR" sz="1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"/>
                <a:sym typeface="+mn-ea"/>
              </a:endParaRPr>
            </a:p>
            <a:p>
              <a:pPr algn="l">
                <a:lnSpc>
                  <a:spcPct val="120000"/>
                </a:lnSpc>
              </a:pPr>
              <a:r>
                <a:rPr lang="zh-CN" altLang="ko-KR" sz="1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Roboto condensed"/>
                  <a:sym typeface="+mn-ea"/>
                </a:rPr>
                <a:t>过去分词</a:t>
              </a:r>
              <a:endParaRPr lang="en-US" altLang="ko-KR" sz="1065" dirty="0">
                <a:solidFill>
                  <a:schemeClr val="bg1">
                    <a:lumMod val="50000"/>
                  </a:schemeClr>
                </a:solidFill>
                <a:latin typeface="Roboto condensed"/>
                <a:cs typeface="Roboto condensed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3200" b="1">
                <a:solidFill>
                  <a:schemeClr val="bg1"/>
                </a:solidFill>
                <a:sym typeface="+mn-ea"/>
              </a:rPr>
              <a:t>1</a:t>
            </a:r>
            <a:endParaRPr lang="zh-CN" alt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500"/>
                            </p:stCondLst>
                            <p:childTnLst>
                              <p:par>
                                <p:cTn id="86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ldLvl="0" animBg="1"/>
      <p:bldP spid="4" grpId="0" bldLvl="0" animBg="1"/>
      <p:bldP spid="36" grpId="0" bldLvl="0" animBg="1"/>
      <p:bldP spid="40" grpId="0" bldLvl="0" animBg="1"/>
      <p:bldP spid="44" grpId="0" bldLvl="0" animBg="1"/>
      <p:bldP spid="48" grpId="0" bldLvl="0" animBg="1"/>
      <p:bldP spid="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动词原形变第三人称单数的规则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297180" y="3435668"/>
            <a:ext cx="11105515" cy="294322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marL="0" lvl="0" indent="0" eaLnBrk="1" hangingPunct="1">
              <a:lnSpc>
                <a:spcPts val="27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1、大多数在词尾加“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”在清辅音后发[s]，在浊辅音及元音后发 [z]。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7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如：stop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[s] ; make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[s]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reads[z] ; play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[z]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7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2、以辅音字母加“y”结尾的，先将“y”变为“i”，然后在加“es”读[iz]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7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如：fl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ie</a:t>
            </a:r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[z]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carr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[iz]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stud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[iz]; worr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[iz]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7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3、以“s, x, ch, sh”结尾的，在词尾加“es”，发音为[iz]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7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如：teach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[iz]; watch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[iz]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7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4、以“o”结尾的动词，加“es”，读[z]   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7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如：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go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3040" y="3386455"/>
            <a:ext cx="11313160" cy="2992755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836930"/>
            <a:ext cx="10774680" cy="23895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765935" y="1068070"/>
            <a:ext cx="888682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stop; make; read; play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fly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;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carry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study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worry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3. teach; watch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 go</a:t>
            </a:r>
            <a:endParaRPr lang="zh-CN" altLang="en-US" sz="2400" b="1"/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9991886" y="6033095"/>
            <a:ext cx="946294" cy="946294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9" name="椭圆 48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FBF53"/>
            </a:solidFill>
            <a:ln w="28575" cap="flat" cmpd="sng" algn="ctr">
              <a:solidFill>
                <a:srgbClr val="FFC00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633466" y="6955994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1316770" y="488859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动词ing不规则变化规律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253365" y="3458210"/>
            <a:ext cx="11063605" cy="306895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marL="0" lvl="0" indent="0" eaLnBrk="1" hangingPunct="1">
              <a:lnSpc>
                <a:spcPts val="25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 以一辅音加一不发音的-e结尾，一般应去掉e再加ing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5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例： wri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ing， ho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ing， ca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ing， sta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ing， produ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ing， brea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th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5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 以-ie结尾的动词</a:t>
            </a: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将i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变成y再加-ing     例： d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ing，t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ing，l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5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 以-ee，－oe，－ye结尾的动词加-ing时应保留词尾e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5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例： fl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ee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ing， fr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ee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ing， agr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ee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ing， d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ye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ing，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5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 如果动词最后一音节为重读闭音节，最后一个字母需要双写，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5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例：ru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nn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ing，sto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pp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ing，pla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nn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ing，sta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rr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ing，contro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ll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5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但辅音x是个例外，无需双写    例：ta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ing，rela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5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5. 以-ic结尾的动词加字母k再加-ing        例：panic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k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3040" y="3386455"/>
            <a:ext cx="11313160" cy="321310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836930"/>
            <a:ext cx="10774680" cy="23895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850390" y="993775"/>
            <a:ext cx="8886825" cy="2076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25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 write；hope；care；stare；produce；breathe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 fontAlgn="auto">
              <a:lnSpc>
                <a:spcPts val="25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die；tie； lie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 fontAlgn="auto">
              <a:lnSpc>
                <a:spcPts val="25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flee；free；agree；dye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 fontAlgn="auto">
              <a:lnSpc>
                <a:spcPts val="25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en-US" sz="24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run; stop；plan；star；cut</a:t>
            </a:r>
            <a:r>
              <a:rPr lang="en-US" sz="24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; </a:t>
            </a:r>
            <a:r>
              <a:rPr lang="en-US" sz="24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control；forbid; swim; sit; set;   </a:t>
            </a:r>
            <a:endParaRPr lang="en-US" sz="2400" b="1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 fontAlgn="auto">
              <a:lnSpc>
                <a:spcPts val="2580"/>
              </a:lnSpc>
            </a:pPr>
            <a:r>
              <a:rPr lang="en-US" sz="24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forget;  begin; dig; hit; tax；relax 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 fontAlgn="auto">
              <a:lnSpc>
                <a:spcPts val="25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 panic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9991886" y="6033095"/>
            <a:ext cx="946294" cy="946294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9" name="椭圆 48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FBF53"/>
            </a:solidFill>
            <a:ln w="28575" cap="flat" cmpd="sng" algn="ctr">
              <a:solidFill>
                <a:srgbClr val="FFC00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633466" y="6955994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1316770" y="488859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624141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动词过去式和过去分词（V-ed）变化规则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297180" y="3522981"/>
            <a:ext cx="11105515" cy="276860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marL="0"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 直接在词尾加-ed。如: need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ed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 play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ed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，call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ed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，destroy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ed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 以不发音的e结尾的加-d。如： lik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ed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，liv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ed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，us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ed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 mov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ed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 以一个元音字母加一个辅音字母结尾的重读闭音节动词，先双写辅音字母，再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加-ed。如： sto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pp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ed, tri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pp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ed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 以辅音字母加y结尾的动词，先把y变成i，再加-ed。如： stud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ied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 carr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ied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hurr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ied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，marr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ied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4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3040" y="3386455"/>
            <a:ext cx="11313160" cy="2992755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836930"/>
            <a:ext cx="10774680" cy="23895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765935" y="986155"/>
            <a:ext cx="8886825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 need；clean；play；call；destroy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like；live；use；move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en-US" sz="24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infer; prefer; permit; drop; drag; regret; commit; rob; jog; skim; </a:t>
            </a:r>
            <a:endParaRPr lang="en-US" sz="2400" b="1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/>
            <a:r>
              <a:rPr lang="en-US" sz="2400" b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step; beg; chat; equip; fit; kid</a:t>
            </a:r>
            <a:endParaRPr lang="en-US" sz="2400" b="1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 study；carry；hurry；marry     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9991886" y="6033095"/>
            <a:ext cx="946294" cy="946294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9" name="椭圆 48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FBF53"/>
            </a:solidFill>
            <a:ln w="28575" cap="flat" cmpd="sng" algn="ctr">
              <a:solidFill>
                <a:srgbClr val="FFC00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633466" y="6955994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1316770" y="488859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tags/tag1.xml><?xml version="1.0" encoding="utf-8"?>
<p:tagLst xmlns:p="http://schemas.openxmlformats.org/presentationml/2006/main">
  <p:tag name="KSO_WM_UNIT_TABLE_BEAUTIFY" val="smartTable{d9595eb6-772a-429e-adcb-ed5ab275330a}"/>
</p:tagLst>
</file>

<file path=ppt/tags/tag10.xml><?xml version="1.0" encoding="utf-8"?>
<p:tagLst xmlns:p="http://schemas.openxmlformats.org/presentationml/2006/main">
  <p:tag name="KSO_WM_UNIT_TABLE_BEAUTIFY" val="smartTable{9a74bbdd-b4fb-41ed-9d51-609b8360f5b5}"/>
</p:tagLst>
</file>

<file path=ppt/tags/tag11.xml><?xml version="1.0" encoding="utf-8"?>
<p:tagLst xmlns:p="http://schemas.openxmlformats.org/presentationml/2006/main">
  <p:tag name="KSO_WM_UNIT_TABLE_BEAUTIFY" val="smartTable{72171861-aca1-4e07-adf9-272cc303ed30}"/>
</p:tagLst>
</file>

<file path=ppt/tags/tag12.xml><?xml version="1.0" encoding="utf-8"?>
<p:tagLst xmlns:p="http://schemas.openxmlformats.org/presentationml/2006/main">
  <p:tag name="KSO_WM_UNIT_TABLE_BEAUTIFY" val="smartTable{c7353035-d566-4800-a706-77bd3daf578b}"/>
</p:tagLst>
</file>

<file path=ppt/tags/tag13.xml><?xml version="1.0" encoding="utf-8"?>
<p:tagLst xmlns:p="http://schemas.openxmlformats.org/presentationml/2006/main">
  <p:tag name="KSO_WM_UNIT_TABLE_BEAUTIFY" val="smartTable{1e0bcf23-ae5e-453b-9231-5ccf27e0754b}"/>
</p:tagLst>
</file>

<file path=ppt/tags/tag14.xml><?xml version="1.0" encoding="utf-8"?>
<p:tagLst xmlns:p="http://schemas.openxmlformats.org/presentationml/2006/main">
  <p:tag name="KSO_WM_UNIT_TABLE_BEAUTIFY" val="smartTable{2ea9d2a3-1bea-429d-b2a5-4f793b904179}"/>
</p:tagLst>
</file>

<file path=ppt/tags/tag15.xml><?xml version="1.0" encoding="utf-8"?>
<p:tagLst xmlns:p="http://schemas.openxmlformats.org/presentationml/2006/main">
  <p:tag name="KSO_WM_UNIT_TABLE_BEAUTIFY" val="smartTable{ad2fc50d-4c70-4dc0-aa84-e46841512846}"/>
</p:tagLst>
</file>

<file path=ppt/tags/tag16.xml><?xml version="1.0" encoding="utf-8"?>
<p:tagLst xmlns:p="http://schemas.openxmlformats.org/presentationml/2006/main">
  <p:tag name="KSO_WM_UNIT_TABLE_BEAUTIFY" val="smartTable{f95162fb-4f75-41d4-a579-e332f8565dfc}"/>
</p:tagLst>
</file>

<file path=ppt/tags/tag17.xml><?xml version="1.0" encoding="utf-8"?>
<p:tagLst xmlns:p="http://schemas.openxmlformats.org/presentationml/2006/main">
  <p:tag name="KSO_WM_UNIT_TABLE_BEAUTIFY" val="smartTable{c64512c7-efa3-4fc6-9747-e424b93afd65}"/>
</p:tagLst>
</file>

<file path=ppt/tags/tag18.xml><?xml version="1.0" encoding="utf-8"?>
<p:tagLst xmlns:p="http://schemas.openxmlformats.org/presentationml/2006/main">
  <p:tag name="KSO_WM_UNIT_TABLE_BEAUTIFY" val="smartTable{c7609b11-d3e9-4a7c-b228-2e66b5e87add}"/>
</p:tagLst>
</file>

<file path=ppt/tags/tag19.xml><?xml version="1.0" encoding="utf-8"?>
<p:tagLst xmlns:p="http://schemas.openxmlformats.org/presentationml/2006/main">
  <p:tag name="KSO_WM_UNIT_TABLE_BEAUTIFY" val="smartTable{b5592012-f6ac-4628-9d12-30989879e77a}"/>
</p:tagLst>
</file>

<file path=ppt/tags/tag2.xml><?xml version="1.0" encoding="utf-8"?>
<p:tagLst xmlns:p="http://schemas.openxmlformats.org/presentationml/2006/main">
  <p:tag name="KSO_WM_UNIT_TABLE_BEAUTIFY" val="smartTable{ce3a2b6f-b501-43a1-9bc9-c0dfb82f40cf}"/>
</p:tagLst>
</file>

<file path=ppt/tags/tag20.xml><?xml version="1.0" encoding="utf-8"?>
<p:tagLst xmlns:p="http://schemas.openxmlformats.org/presentationml/2006/main">
  <p:tag name="KSO_WM_UNIT_TABLE_BEAUTIFY" val="smartTable{2f61ea6d-da97-43f5-8b8d-2a4da1f1da6e}"/>
</p:tagLst>
</file>

<file path=ppt/tags/tag21.xml><?xml version="1.0" encoding="utf-8"?>
<p:tagLst xmlns:p="http://schemas.openxmlformats.org/presentationml/2006/main">
  <p:tag name="KSO_WM_UNIT_TABLE_BEAUTIFY" val="smartTable{31d457f0-b9bc-419a-8506-ed062c723dfc}"/>
</p:tagLst>
</file>

<file path=ppt/tags/tag2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036"/>
  <p:tag name="KSO_WM_UNIT_TYPE" val="l_i"/>
  <p:tag name="KSO_WM_UNIT_INDEX" val="1_2"/>
  <p:tag name="KSO_WM_UNIT_CLEAR" val="1"/>
  <p:tag name="KSO_WM_UNIT_LAYERLEVEL" val="1_1"/>
  <p:tag name="KSO_WM_UNIT_ID" val="custom160036_8*l_i*1_2"/>
  <p:tag name="KSO_WM_DIAGRAM_GROUP_CODE" val="l1-1"/>
</p:tagLst>
</file>

<file path=ppt/tags/tag2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036"/>
  <p:tag name="KSO_WM_UNIT_TYPE" val="l_i"/>
  <p:tag name="KSO_WM_UNIT_INDEX" val="1_2"/>
  <p:tag name="KSO_WM_UNIT_CLEAR" val="1"/>
  <p:tag name="KSO_WM_UNIT_LAYERLEVEL" val="1_1"/>
  <p:tag name="KSO_WM_UNIT_ID" val="custom160036_8*l_i*1_2"/>
  <p:tag name="KSO_WM_DIAGRAM_GROUP_CODE" val="l1-1"/>
</p:tagLst>
</file>

<file path=ppt/tags/tag2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036"/>
  <p:tag name="KSO_WM_UNIT_TYPE" val="l_i"/>
  <p:tag name="KSO_WM_UNIT_INDEX" val="1_2"/>
  <p:tag name="KSO_WM_UNIT_CLEAR" val="1"/>
  <p:tag name="KSO_WM_UNIT_LAYERLEVEL" val="1_1"/>
  <p:tag name="KSO_WM_UNIT_ID" val="custom160036_8*l_i*1_2"/>
  <p:tag name="KSO_WM_DIAGRAM_GROUP_CODE" val="l1-1"/>
</p:tagLst>
</file>

<file path=ppt/tags/tag2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036"/>
  <p:tag name="KSO_WM_UNIT_TYPE" val="l_i"/>
  <p:tag name="KSO_WM_UNIT_INDEX" val="1_2"/>
  <p:tag name="KSO_WM_UNIT_CLEAR" val="1"/>
  <p:tag name="KSO_WM_UNIT_LAYERLEVEL" val="1_1"/>
  <p:tag name="KSO_WM_UNIT_ID" val="custom160036_8*l_i*1_2"/>
  <p:tag name="KSO_WM_DIAGRAM_GROUP_CODE" val="l1-1"/>
</p:tagLst>
</file>

<file path=ppt/tags/tag2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036"/>
  <p:tag name="KSO_WM_UNIT_TYPE" val="l_i"/>
  <p:tag name="KSO_WM_UNIT_INDEX" val="1_2"/>
  <p:tag name="KSO_WM_UNIT_CLEAR" val="1"/>
  <p:tag name="KSO_WM_UNIT_LAYERLEVEL" val="1_1"/>
  <p:tag name="KSO_WM_UNIT_ID" val="custom160036_8*l_i*1_2"/>
  <p:tag name="KSO_WM_DIAGRAM_GROUP_CODE" val="l1-1"/>
</p:tagLst>
</file>

<file path=ppt/tags/tag2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036"/>
  <p:tag name="KSO_WM_UNIT_TYPE" val="l_i"/>
  <p:tag name="KSO_WM_UNIT_INDEX" val="1_2"/>
  <p:tag name="KSO_WM_UNIT_CLEAR" val="1"/>
  <p:tag name="KSO_WM_UNIT_LAYERLEVEL" val="1_1"/>
  <p:tag name="KSO_WM_UNIT_ID" val="custom160036_8*l_i*1_2"/>
  <p:tag name="KSO_WM_DIAGRAM_GROUP_CODE" val="l1-1"/>
</p:tagLst>
</file>

<file path=ppt/tags/tag2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036"/>
  <p:tag name="KSO_WM_UNIT_TYPE" val="l_i"/>
  <p:tag name="KSO_WM_UNIT_INDEX" val="1_2"/>
  <p:tag name="KSO_WM_UNIT_CLEAR" val="1"/>
  <p:tag name="KSO_WM_UNIT_LAYERLEVEL" val="1_1"/>
  <p:tag name="KSO_WM_UNIT_ID" val="custom160036_8*l_i*1_2"/>
  <p:tag name="KSO_WM_DIAGRAM_GROUP_CODE" val="l1-1"/>
</p:tagLst>
</file>

<file path=ppt/tags/tag29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036"/>
  <p:tag name="KSO_WM_UNIT_TYPE" val="l_i"/>
  <p:tag name="KSO_WM_UNIT_INDEX" val="1_2"/>
  <p:tag name="KSO_WM_UNIT_CLEAR" val="1"/>
  <p:tag name="KSO_WM_UNIT_LAYERLEVEL" val="1_1"/>
  <p:tag name="KSO_WM_UNIT_ID" val="custom160036_8*l_i*1_2"/>
  <p:tag name="KSO_WM_DIAGRAM_GROUP_CODE" val="l1-1"/>
</p:tagLst>
</file>

<file path=ppt/tags/tag3.xml><?xml version="1.0" encoding="utf-8"?>
<p:tagLst xmlns:p="http://schemas.openxmlformats.org/presentationml/2006/main">
  <p:tag name="KSO_WM_UNIT_TABLE_BEAUTIFY" val="smartTable{17741c9b-a872-4f9c-9783-86284ba0d140}"/>
</p:tagLst>
</file>

<file path=ppt/tags/tag3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036"/>
  <p:tag name="KSO_WM_UNIT_TYPE" val="l_i"/>
  <p:tag name="KSO_WM_UNIT_INDEX" val="1_2"/>
  <p:tag name="KSO_WM_UNIT_CLEAR" val="1"/>
  <p:tag name="KSO_WM_UNIT_LAYERLEVEL" val="1_1"/>
  <p:tag name="KSO_WM_UNIT_ID" val="custom160036_8*l_i*1_2"/>
  <p:tag name="KSO_WM_DIAGRAM_GROUP_CODE" val="l1-1"/>
</p:tagLst>
</file>

<file path=ppt/tags/tag4.xml><?xml version="1.0" encoding="utf-8"?>
<p:tagLst xmlns:p="http://schemas.openxmlformats.org/presentationml/2006/main">
  <p:tag name="KSO_WM_UNIT_TABLE_BEAUTIFY" val="smartTable{0fd6f3bc-620d-433a-8aaa-e8ed843c725b}"/>
</p:tagLst>
</file>

<file path=ppt/tags/tag5.xml><?xml version="1.0" encoding="utf-8"?>
<p:tagLst xmlns:p="http://schemas.openxmlformats.org/presentationml/2006/main">
  <p:tag name="KSO_WM_UNIT_TABLE_BEAUTIFY" val="smartTable{3ac337f0-fb9e-427c-91ab-d1217dc46869}"/>
</p:tagLst>
</file>

<file path=ppt/tags/tag6.xml><?xml version="1.0" encoding="utf-8"?>
<p:tagLst xmlns:p="http://schemas.openxmlformats.org/presentationml/2006/main">
  <p:tag name="KSO_WM_UNIT_TABLE_BEAUTIFY" val="smartTable{ab1d98ca-46fd-43e1-a1a8-4ec12edbc744}"/>
</p:tagLst>
</file>

<file path=ppt/tags/tag7.xml><?xml version="1.0" encoding="utf-8"?>
<p:tagLst xmlns:p="http://schemas.openxmlformats.org/presentationml/2006/main">
  <p:tag name="KSO_WM_UNIT_TABLE_BEAUTIFY" val="smartTable{3c3515ae-71e0-40e8-83d6-d028d1b7b0e3}"/>
</p:tagLst>
</file>

<file path=ppt/tags/tag8.xml><?xml version="1.0" encoding="utf-8"?>
<p:tagLst xmlns:p="http://schemas.openxmlformats.org/presentationml/2006/main">
  <p:tag name="KSO_WM_UNIT_TABLE_BEAUTIFY" val="smartTable{53956257-e20e-4c7e-8058-4d72a7803f5f}"/>
</p:tagLst>
</file>

<file path=ppt/tags/tag9.xml><?xml version="1.0" encoding="utf-8"?>
<p:tagLst xmlns:p="http://schemas.openxmlformats.org/presentationml/2006/main">
  <p:tag name="KSO_WM_UNIT_TABLE_BEAUTIFY" val="smartTable{a55d4f3d-d152-49b2-aa6a-26a8798f4b8e}"/>
</p:tagLst>
</file>

<file path=ppt/theme/theme1.xml><?xml version="1.0" encoding="utf-8"?>
<a:theme xmlns:a="http://schemas.openxmlformats.org/drawingml/2006/main" name="Office 主题​​">
  <a:themeElements>
    <a:clrScheme name="黄色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BF53"/>
      </a:accent1>
      <a:accent2>
        <a:srgbClr val="F17475"/>
      </a:accent2>
      <a:accent3>
        <a:srgbClr val="01B3C5"/>
      </a:accent3>
      <a:accent4>
        <a:srgbClr val="6A3C7C"/>
      </a:accent4>
      <a:accent5>
        <a:srgbClr val="C65885"/>
      </a:accent5>
      <a:accent6>
        <a:srgbClr val="FCC79F"/>
      </a:accent6>
      <a:hlink>
        <a:srgbClr val="00AF92"/>
      </a:hlink>
      <a:folHlink>
        <a:srgbClr val="869FB7"/>
      </a:folHlink>
    </a:clrScheme>
    <a:fontScheme name="Temp">
      <a:majorFont>
        <a:latin typeface="Impact"/>
        <a:ea typeface="微软雅黑"/>
        <a:cs typeface=""/>
      </a:majorFont>
      <a:minorFont>
        <a:latin typeface="Impact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自定义 5">
      <a:dk1>
        <a:sysClr val="windowText" lastClr="000000"/>
      </a:dk1>
      <a:lt1>
        <a:sysClr val="window" lastClr="FFFFFF"/>
      </a:lt1>
      <a:dk2>
        <a:srgbClr val="C00000"/>
      </a:dk2>
      <a:lt2>
        <a:srgbClr val="EEECE1"/>
      </a:lt2>
      <a:accent1>
        <a:srgbClr val="FFC00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mp">
      <a:majorFont>
        <a:latin typeface="Abadi MT"/>
        <a:ea typeface="方正正纤黑简体"/>
        <a:cs typeface=""/>
      </a:majorFont>
      <a:minorFont>
        <a:latin typeface="Abadi MT"/>
        <a:ea typeface="方正正纤黑简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lnSpc>
            <a:spcPct val="130000"/>
          </a:lnSpc>
          <a:defRPr sz="1400" dirty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lnSpc>
            <a:spcPct val="130000"/>
          </a:lnSpc>
          <a:spcBef>
            <a:spcPts val="600"/>
          </a:spcBef>
          <a:defRPr sz="1400" kern="0" dirty="0">
            <a:latin typeface="微软雅黑" panose="020B0503020204020204" pitchFamily="34" charset="-122"/>
            <a:ea typeface="微软雅黑" panose="020B0503020204020204" pitchFamily="34" charset="-122"/>
            <a:cs typeface="+mn-ea"/>
            <a:sym typeface="+mn-lt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黄色">
    <a:dk1>
      <a:srgbClr val="000000"/>
    </a:dk1>
    <a:lt1>
      <a:srgbClr val="FFFFFF"/>
    </a:lt1>
    <a:dk2>
      <a:srgbClr val="44546A"/>
    </a:dk2>
    <a:lt2>
      <a:srgbClr val="E7E6E6"/>
    </a:lt2>
    <a:accent1>
      <a:srgbClr val="FFBF53"/>
    </a:accent1>
    <a:accent2>
      <a:srgbClr val="F17475"/>
    </a:accent2>
    <a:accent3>
      <a:srgbClr val="01B3C5"/>
    </a:accent3>
    <a:accent4>
      <a:srgbClr val="6A3C7C"/>
    </a:accent4>
    <a:accent5>
      <a:srgbClr val="C65885"/>
    </a:accent5>
    <a:accent6>
      <a:srgbClr val="FCC79F"/>
    </a:accent6>
    <a:hlink>
      <a:srgbClr val="00AF92"/>
    </a:hlink>
    <a:folHlink>
      <a:srgbClr val="869FB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14003</Words>
  <Application>WPS 演示</Application>
  <PresentationFormat>自定义</PresentationFormat>
  <Paragraphs>2078</Paragraphs>
  <Slides>43</Slides>
  <Notes>39</Notes>
  <HiddenSlides>0</HiddenSlides>
  <MMClips>1</MMClips>
  <ScaleCrop>false</ScaleCrop>
  <HeadingPairs>
    <vt:vector size="6" baseType="variant">
      <vt:variant>
        <vt:lpstr>已用的字体</vt:lpstr>
      </vt:variant>
      <vt:variant>
        <vt:i4>23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43</vt:i4>
      </vt:variant>
    </vt:vector>
  </HeadingPairs>
  <TitlesOfParts>
    <vt:vector size="68" baseType="lpstr">
      <vt:lpstr>Arial</vt:lpstr>
      <vt:lpstr>宋体</vt:lpstr>
      <vt:lpstr>Wingdings</vt:lpstr>
      <vt:lpstr>微软雅黑</vt:lpstr>
      <vt:lpstr>华文细黑</vt:lpstr>
      <vt:lpstr>Impact</vt:lpstr>
      <vt:lpstr>Calibri</vt:lpstr>
      <vt:lpstr>Agency FB</vt:lpstr>
      <vt:lpstr>Times New Roman</vt:lpstr>
      <vt:lpstr>Roboto condensed</vt:lpstr>
      <vt:lpstr>Roboto</vt:lpstr>
      <vt:lpstr>Arial</vt:lpstr>
      <vt:lpstr>Rockwell</vt:lpstr>
      <vt:lpstr>Roboto Light</vt:lpstr>
      <vt:lpstr>Wingdings</vt:lpstr>
      <vt:lpstr>Arial Unicode MS</vt:lpstr>
      <vt:lpstr>黑体</vt:lpstr>
      <vt:lpstr>Abadi MT</vt:lpstr>
      <vt:lpstr>Shit Happens</vt:lpstr>
      <vt:lpstr>方正正纤黑简体</vt:lpstr>
      <vt:lpstr>HelveticaNeue</vt:lpstr>
      <vt:lpstr>NumberOnly</vt:lpstr>
      <vt:lpstr>华文新魏</vt:lpstr>
      <vt:lpstr>Office 主题​​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https://dxpu.taobao.com/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大侠素材铺</dc:title>
  <dc:creator>大侠素材铺</dc:creator>
  <dc:description>大侠素材铺
淘宝店：https://dxpu.taobao.com/</dc:description>
  <cp:lastModifiedBy>南山有谷堆</cp:lastModifiedBy>
  <cp:revision>118</cp:revision>
  <dcterms:created xsi:type="dcterms:W3CDTF">2015-09-13T11:28:00Z</dcterms:created>
  <dcterms:modified xsi:type="dcterms:W3CDTF">2020-12-22T07:10:54Z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