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3" r:id="rId5"/>
  </p:sldMasterIdLst>
  <p:notesMasterIdLst>
    <p:notesMasterId r:id="rId7"/>
  </p:notesMasterIdLst>
  <p:sldIdLst>
    <p:sldId id="1032" r:id="rId6"/>
    <p:sldId id="1279" r:id="rId8"/>
    <p:sldId id="1413" r:id="rId9"/>
    <p:sldId id="1414" r:id="rId10"/>
    <p:sldId id="1415" r:id="rId11"/>
    <p:sldId id="1399" r:id="rId12"/>
    <p:sldId id="1033" r:id="rId13"/>
    <p:sldId id="1343" r:id="rId14"/>
    <p:sldId id="1354" r:id="rId15"/>
    <p:sldId id="1475" r:id="rId16"/>
    <p:sldId id="1355" r:id="rId17"/>
    <p:sldId id="1359" r:id="rId18"/>
    <p:sldId id="1356" r:id="rId19"/>
    <p:sldId id="1357" r:id="rId20"/>
    <p:sldId id="1560" r:id="rId21"/>
    <p:sldId id="1482" r:id="rId22"/>
    <p:sldId id="1483" r:id="rId23"/>
    <p:sldId id="1484" r:id="rId24"/>
    <p:sldId id="1530" r:id="rId25"/>
    <p:sldId id="1486" r:id="rId26"/>
    <p:sldId id="1487" r:id="rId27"/>
    <p:sldId id="1488" r:id="rId28"/>
    <p:sldId id="1402" r:id="rId29"/>
    <p:sldId id="1404" r:id="rId30"/>
    <p:sldId id="1438" r:id="rId31"/>
    <p:sldId id="1439" r:id="rId32"/>
    <p:sldId id="1440" r:id="rId33"/>
    <p:sldId id="1441" r:id="rId34"/>
    <p:sldId id="1510" r:id="rId35"/>
    <p:sldId id="1511" r:id="rId36"/>
    <p:sldId id="1512" r:id="rId37"/>
    <p:sldId id="1513" r:id="rId38"/>
    <p:sldId id="1514" r:id="rId39"/>
    <p:sldId id="1113" r:id="rId40"/>
    <p:sldId id="1292" r:id="rId41"/>
    <p:sldId id="1426" r:id="rId42"/>
    <p:sldId id="257" r:id="rId43"/>
    <p:sldId id="1412" r:id="rId44"/>
    <p:sldId id="1423" r:id="rId45"/>
    <p:sldId id="1427" r:id="rId46"/>
    <p:sldId id="1428" r:id="rId47"/>
    <p:sldId id="1365" r:id="rId48"/>
    <p:sldId id="1353" r:id="rId49"/>
    <p:sldId id="262" r:id="rId50"/>
    <p:sldId id="1430" r:id="rId51"/>
    <p:sldId id="1433" r:id="rId52"/>
    <p:sldId id="1490" r:id="rId53"/>
    <p:sldId id="1491" r:id="rId54"/>
    <p:sldId id="1561" r:id="rId55"/>
    <p:sldId id="1562" r:id="rId56"/>
    <p:sldId id="1563" r:id="rId57"/>
    <p:sldId id="1564" r:id="rId5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0000"/>
    <a:srgbClr val="C40000"/>
    <a:srgbClr val="6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635" autoAdjust="0"/>
    <p:restoredTop sz="94660"/>
  </p:normalViewPr>
  <p:slideViewPr>
    <p:cSldViewPr snapToGrid="0">
      <p:cViewPr varScale="1">
        <p:scale>
          <a:sx n="86" d="100"/>
          <a:sy n="86" d="100"/>
        </p:scale>
        <p:origin x="8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1.xml"/><Relationship Id="rId59" Type="http://schemas.openxmlformats.org/officeDocument/2006/relationships/presProps" Target="presProps.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CE69A00-CDF8-4317-8184-7A8BFF89C844}" type="doc">
      <dgm:prSet loTypeId="urn:microsoft.com/office/officeart/2005/8/layout/list1#1" loCatId="list" qsTypeId="urn:microsoft.com/office/officeart/2005/8/quickstyle/simple1#1" qsCatId="simple" csTypeId="urn:microsoft.com/office/officeart/2005/8/colors/accent1_2#1" csCatId="accent1" phldr="1"/>
      <dgm:spPr/>
      <dgm:t>
        <a:bodyPr/>
        <a:lstStyle/>
        <a:p>
          <a:endParaRPr lang="zh-CN" altLang="en-US"/>
        </a:p>
      </dgm:t>
    </dgm:pt>
    <dgm:pt modelId="{B7F39C0D-F94C-4366-A794-2F7F6A406A9E}">
      <dgm:prSet phldrT="[文本]" phldr="0" custT="0"/>
      <dgm:spPr/>
      <dgm:t>
        <a:bodyPr vert="horz" wrap="square"/>
        <a:lstStyle/>
        <a:p>
          <a:pPr>
            <a:lnSpc>
              <a:spcPct val="100000"/>
            </a:lnSpc>
            <a:spcBef>
              <a:spcPct val="0"/>
            </a:spcBef>
            <a:spcAft>
              <a:spcPct val="35000"/>
            </a:spcAft>
          </a:pPr>
          <a:r>
            <a:rPr lang="en-US" altLang="zh-CN" dirty="0"/>
            <a:t>What problem/phenomenon</a:t>
          </a:r>
        </a:p>
      </dgm:t>
    </dgm:pt>
    <dgm:pt modelId="{79116E7A-64F7-419C-94FE-4B35B4BF3D9C}" cxnId="{39DCF851-B4FE-4760-B0EA-18AD06A83DDF}" type="parTrans">
      <dgm:prSet/>
      <dgm:spPr/>
      <dgm:t>
        <a:bodyPr/>
        <a:lstStyle/>
        <a:p>
          <a:endParaRPr lang="zh-CN" altLang="en-US"/>
        </a:p>
      </dgm:t>
    </dgm:pt>
    <dgm:pt modelId="{C7681604-0F2E-4BAB-B889-2E7595FBA3C1}" cxnId="{39DCF851-B4FE-4760-B0EA-18AD06A83DDF}" type="sibTrans">
      <dgm:prSet/>
      <dgm:spPr/>
      <dgm:t>
        <a:bodyPr/>
        <a:lstStyle/>
        <a:p>
          <a:endParaRPr lang="zh-CN" altLang="en-US"/>
        </a:p>
      </dgm:t>
    </dgm:pt>
    <dgm:pt modelId="{E82972E0-8BDD-4F1E-9C32-1D455935EA99}">
      <dgm:prSet phldrT="[文本]"/>
      <dgm:spPr/>
      <dgm:t>
        <a:bodyPr/>
        <a:lstStyle/>
        <a:p>
          <a:r>
            <a:rPr lang="en-US" altLang="zh-CN" dirty="0"/>
            <a:t>How to solve it</a:t>
          </a:r>
          <a:endParaRPr lang="zh-CN" altLang="en-US" dirty="0"/>
        </a:p>
      </dgm:t>
    </dgm:pt>
    <dgm:pt modelId="{5692AAA7-224C-47D6-8BF6-A3C2EEC22CAF}" cxnId="{3172F362-9B6D-4E8E-9F78-8CA9CA006FBE}" type="parTrans">
      <dgm:prSet/>
      <dgm:spPr/>
      <dgm:t>
        <a:bodyPr/>
        <a:lstStyle/>
        <a:p>
          <a:endParaRPr lang="zh-CN" altLang="en-US"/>
        </a:p>
      </dgm:t>
    </dgm:pt>
    <dgm:pt modelId="{A902FAD5-5D85-4004-9800-F0B957B36DBA}" cxnId="{3172F362-9B6D-4E8E-9F78-8CA9CA006FBE}" type="sibTrans">
      <dgm:prSet/>
      <dgm:spPr/>
      <dgm:t>
        <a:bodyPr/>
        <a:lstStyle/>
        <a:p>
          <a:endParaRPr lang="zh-CN" altLang="en-US"/>
        </a:p>
      </dgm:t>
    </dgm:pt>
    <dgm:pt modelId="{5434A333-E830-4359-ABDE-834D60AB4AEE}">
      <dgm:prSet phldrT="[文本]"/>
      <dgm:spPr/>
      <dgm:t>
        <a:bodyPr/>
        <a:lstStyle/>
        <a:p>
          <a:r>
            <a:rPr lang="en-US" altLang="zh-CN" dirty="0"/>
            <a:t>Why /whether it works </a:t>
          </a:r>
          <a:endParaRPr lang="zh-CN" altLang="en-US" dirty="0"/>
        </a:p>
      </dgm:t>
    </dgm:pt>
    <dgm:pt modelId="{624A202C-60E3-4714-BE55-528F66FE87FE}" cxnId="{4FBF973F-910F-4C95-82F7-6B661D64D806}" type="parTrans">
      <dgm:prSet/>
      <dgm:spPr/>
      <dgm:t>
        <a:bodyPr/>
        <a:lstStyle/>
        <a:p>
          <a:endParaRPr lang="zh-CN" altLang="en-US"/>
        </a:p>
      </dgm:t>
    </dgm:pt>
    <dgm:pt modelId="{AB7C8DD7-B09A-4A8F-A5F4-999A6BEE9434}" cxnId="{4FBF973F-910F-4C95-82F7-6B661D64D806}" type="sibTrans">
      <dgm:prSet/>
      <dgm:spPr/>
      <dgm:t>
        <a:bodyPr/>
        <a:lstStyle/>
        <a:p>
          <a:endParaRPr lang="zh-CN" altLang="en-US"/>
        </a:p>
      </dgm:t>
    </dgm:pt>
    <dgm:pt modelId="{C042F8B2-95BB-4047-8DDE-F0DDE7E2CDBE}" type="pres">
      <dgm:prSet presAssocID="{6CE69A00-CDF8-4317-8184-7A8BFF89C844}" presName="linear" presStyleCnt="0">
        <dgm:presLayoutVars>
          <dgm:dir/>
          <dgm:animLvl val="lvl"/>
          <dgm:resizeHandles val="exact"/>
        </dgm:presLayoutVars>
      </dgm:prSet>
      <dgm:spPr/>
    </dgm:pt>
    <dgm:pt modelId="{D827C48C-695A-44B5-ADD2-3B872D53E347}" type="pres">
      <dgm:prSet presAssocID="{B7F39C0D-F94C-4366-A794-2F7F6A406A9E}" presName="parentLin" presStyleCnt="0"/>
      <dgm:spPr/>
    </dgm:pt>
    <dgm:pt modelId="{9A182D73-D71D-4282-99FE-78981AADE061}" type="pres">
      <dgm:prSet presAssocID="{B7F39C0D-F94C-4366-A794-2F7F6A406A9E}" presName="parentLeftMargin" presStyleLbl="node1" presStyleIdx="0" presStyleCnt="3"/>
      <dgm:spPr/>
    </dgm:pt>
    <dgm:pt modelId="{5B64A546-0259-415A-893F-793027DC47AD}" type="pres">
      <dgm:prSet presAssocID="{B7F39C0D-F94C-4366-A794-2F7F6A406A9E}" presName="parentText" presStyleLbl="node1" presStyleIdx="0" presStyleCnt="3" custLinFactNeighborX="2744" custLinFactNeighborY="1843">
        <dgm:presLayoutVars>
          <dgm:chMax val="0"/>
          <dgm:bulletEnabled val="1"/>
        </dgm:presLayoutVars>
      </dgm:prSet>
      <dgm:spPr/>
    </dgm:pt>
    <dgm:pt modelId="{E5E0082E-D00D-4DAD-830A-A94C528440BE}" type="pres">
      <dgm:prSet presAssocID="{B7F39C0D-F94C-4366-A794-2F7F6A406A9E}" presName="negativeSpace" presStyleCnt="0"/>
      <dgm:spPr/>
    </dgm:pt>
    <dgm:pt modelId="{F2E84B5C-E42B-4AC4-B1A7-E4ADF8B73D1B}" type="pres">
      <dgm:prSet presAssocID="{B7F39C0D-F94C-4366-A794-2F7F6A406A9E}" presName="childText" presStyleLbl="conFgAcc1" presStyleIdx="0" presStyleCnt="3" custScaleX="85857" custScaleY="58093" custLinFactNeighborX="-4888" custLinFactNeighborY="15855">
        <dgm:presLayoutVars>
          <dgm:bulletEnabled val="1"/>
        </dgm:presLayoutVars>
      </dgm:prSet>
      <dgm:spPr/>
    </dgm:pt>
    <dgm:pt modelId="{5F0BDFC9-E073-4BFF-9A70-DB077718FEC4}" type="pres">
      <dgm:prSet presAssocID="{C7681604-0F2E-4BAB-B889-2E7595FBA3C1}" presName="spaceBetweenRectangles" presStyleCnt="0"/>
      <dgm:spPr/>
    </dgm:pt>
    <dgm:pt modelId="{41D2D94E-CAD0-42A1-BCFC-088D1F252D1C}" type="pres">
      <dgm:prSet presAssocID="{E82972E0-8BDD-4F1E-9C32-1D455935EA99}" presName="parentLin" presStyleCnt="0"/>
      <dgm:spPr/>
    </dgm:pt>
    <dgm:pt modelId="{6153C0ED-240C-43B5-8D55-35732F9E131C}" type="pres">
      <dgm:prSet presAssocID="{E82972E0-8BDD-4F1E-9C32-1D455935EA99}" presName="parentLeftMargin" presStyleLbl="node1" presStyleIdx="0" presStyleCnt="3"/>
      <dgm:spPr/>
    </dgm:pt>
    <dgm:pt modelId="{A1684B98-C924-4CDA-95DB-0099768F5D8D}" type="pres">
      <dgm:prSet presAssocID="{E82972E0-8BDD-4F1E-9C32-1D455935EA99}" presName="parentText" presStyleLbl="node1" presStyleIdx="1" presStyleCnt="3">
        <dgm:presLayoutVars>
          <dgm:chMax val="0"/>
          <dgm:bulletEnabled val="1"/>
        </dgm:presLayoutVars>
      </dgm:prSet>
      <dgm:spPr/>
    </dgm:pt>
    <dgm:pt modelId="{B5F10395-5666-4B0C-B336-579C550AC6B1}" type="pres">
      <dgm:prSet presAssocID="{E82972E0-8BDD-4F1E-9C32-1D455935EA99}" presName="negativeSpace" presStyleCnt="0"/>
      <dgm:spPr/>
    </dgm:pt>
    <dgm:pt modelId="{AEABA612-2503-4A50-84DA-C49ABA4E2DBC}" type="pres">
      <dgm:prSet presAssocID="{E82972E0-8BDD-4F1E-9C32-1D455935EA99}" presName="childText" presStyleLbl="conFgAcc1" presStyleIdx="1" presStyleCnt="3" custScaleX="83467" custScaleY="59466" custLinFactNeighborX="3143" custLinFactNeighborY="-9386">
        <dgm:presLayoutVars>
          <dgm:bulletEnabled val="1"/>
        </dgm:presLayoutVars>
      </dgm:prSet>
      <dgm:spPr/>
    </dgm:pt>
    <dgm:pt modelId="{643D6DFF-5C52-478D-8BAB-5383B97B55F7}" type="pres">
      <dgm:prSet presAssocID="{A902FAD5-5D85-4004-9800-F0B957B36DBA}" presName="spaceBetweenRectangles" presStyleCnt="0"/>
      <dgm:spPr/>
    </dgm:pt>
    <dgm:pt modelId="{56FBAA40-23B0-490C-8160-4C2E39C29D2C}" type="pres">
      <dgm:prSet presAssocID="{5434A333-E830-4359-ABDE-834D60AB4AEE}" presName="parentLin" presStyleCnt="0"/>
      <dgm:spPr/>
    </dgm:pt>
    <dgm:pt modelId="{C5E49B6D-603E-468F-B1BC-D519CBDE9E13}" type="pres">
      <dgm:prSet presAssocID="{5434A333-E830-4359-ABDE-834D60AB4AEE}" presName="parentLeftMargin" presStyleLbl="node1" presStyleIdx="1" presStyleCnt="3"/>
      <dgm:spPr/>
    </dgm:pt>
    <dgm:pt modelId="{F2D649FD-888E-4D96-9E42-DBAC2B9E771D}" type="pres">
      <dgm:prSet presAssocID="{5434A333-E830-4359-ABDE-834D60AB4AEE}" presName="parentText" presStyleLbl="node1" presStyleIdx="2" presStyleCnt="3">
        <dgm:presLayoutVars>
          <dgm:chMax val="0"/>
          <dgm:bulletEnabled val="1"/>
        </dgm:presLayoutVars>
      </dgm:prSet>
      <dgm:spPr/>
    </dgm:pt>
    <dgm:pt modelId="{ABF1E710-023C-49AE-86D5-E3ADB843AD42}" type="pres">
      <dgm:prSet presAssocID="{5434A333-E830-4359-ABDE-834D60AB4AEE}" presName="negativeSpace" presStyleCnt="0"/>
      <dgm:spPr/>
    </dgm:pt>
    <dgm:pt modelId="{DE655D9F-E3E6-4AA3-A30E-DF14D2B773B3}" type="pres">
      <dgm:prSet presAssocID="{5434A333-E830-4359-ABDE-834D60AB4AEE}" presName="childText" presStyleLbl="conFgAcc1" presStyleIdx="2" presStyleCnt="3" custScaleX="86841" custScaleY="58645">
        <dgm:presLayoutVars>
          <dgm:bulletEnabled val="1"/>
        </dgm:presLayoutVars>
      </dgm:prSet>
      <dgm:spPr/>
    </dgm:pt>
  </dgm:ptLst>
  <dgm:cxnLst>
    <dgm:cxn modelId="{B0AFBD04-5378-424E-B2A5-9AB097C87CCB}" type="presOf" srcId="{B7F39C0D-F94C-4366-A794-2F7F6A406A9E}" destId="{9A182D73-D71D-4282-99FE-78981AADE061}" srcOrd="0" destOrd="0" presId="urn:microsoft.com/office/officeart/2005/8/layout/list1#1"/>
    <dgm:cxn modelId="{E4D0620A-7696-4415-B11E-1706153EFEDF}" type="presOf" srcId="{6CE69A00-CDF8-4317-8184-7A8BFF89C844}" destId="{C042F8B2-95BB-4047-8DDE-F0DDE7E2CDBE}" srcOrd="0" destOrd="0" presId="urn:microsoft.com/office/officeart/2005/8/layout/list1#1"/>
    <dgm:cxn modelId="{7BEB2020-5C05-43AF-B879-D994A7438C0C}" type="presOf" srcId="{E82972E0-8BDD-4F1E-9C32-1D455935EA99}" destId="{A1684B98-C924-4CDA-95DB-0099768F5D8D}" srcOrd="1" destOrd="0" presId="urn:microsoft.com/office/officeart/2005/8/layout/list1#1"/>
    <dgm:cxn modelId="{4FBF973F-910F-4C95-82F7-6B661D64D806}" srcId="{6CE69A00-CDF8-4317-8184-7A8BFF89C844}" destId="{5434A333-E830-4359-ABDE-834D60AB4AEE}" srcOrd="2" destOrd="0" parTransId="{624A202C-60E3-4714-BE55-528F66FE87FE}" sibTransId="{AB7C8DD7-B09A-4A8F-A5F4-999A6BEE9434}"/>
    <dgm:cxn modelId="{3172F362-9B6D-4E8E-9F78-8CA9CA006FBE}" srcId="{6CE69A00-CDF8-4317-8184-7A8BFF89C844}" destId="{E82972E0-8BDD-4F1E-9C32-1D455935EA99}" srcOrd="1" destOrd="0" parTransId="{5692AAA7-224C-47D6-8BF6-A3C2EEC22CAF}" sibTransId="{A902FAD5-5D85-4004-9800-F0B957B36DBA}"/>
    <dgm:cxn modelId="{3826686D-213C-47B8-B28A-E8C67F4EAF47}" type="presOf" srcId="{5434A333-E830-4359-ABDE-834D60AB4AEE}" destId="{C5E49B6D-603E-468F-B1BC-D519CBDE9E13}" srcOrd="0" destOrd="0" presId="urn:microsoft.com/office/officeart/2005/8/layout/list1#1"/>
    <dgm:cxn modelId="{39DCF851-B4FE-4760-B0EA-18AD06A83DDF}" srcId="{6CE69A00-CDF8-4317-8184-7A8BFF89C844}" destId="{B7F39C0D-F94C-4366-A794-2F7F6A406A9E}" srcOrd="0" destOrd="0" parTransId="{79116E7A-64F7-419C-94FE-4B35B4BF3D9C}" sibTransId="{C7681604-0F2E-4BAB-B889-2E7595FBA3C1}"/>
    <dgm:cxn modelId="{E6881799-714C-4AD1-B52A-16F4C12686B7}" type="presOf" srcId="{E82972E0-8BDD-4F1E-9C32-1D455935EA99}" destId="{6153C0ED-240C-43B5-8D55-35732F9E131C}" srcOrd="0" destOrd="0" presId="urn:microsoft.com/office/officeart/2005/8/layout/list1#1"/>
    <dgm:cxn modelId="{801681CA-637C-4575-89E3-64A8078C13F4}" type="presOf" srcId="{B7F39C0D-F94C-4366-A794-2F7F6A406A9E}" destId="{5B64A546-0259-415A-893F-793027DC47AD}" srcOrd="1" destOrd="0" presId="urn:microsoft.com/office/officeart/2005/8/layout/list1#1"/>
    <dgm:cxn modelId="{B46A95E1-8EE4-4E61-9E20-2A3B26A95946}" type="presOf" srcId="{5434A333-E830-4359-ABDE-834D60AB4AEE}" destId="{F2D649FD-888E-4D96-9E42-DBAC2B9E771D}" srcOrd="1" destOrd="0" presId="urn:microsoft.com/office/officeart/2005/8/layout/list1#1"/>
    <dgm:cxn modelId="{28A36B1E-921F-48BE-84AB-E907A42E6EBC}" type="presParOf" srcId="{C042F8B2-95BB-4047-8DDE-F0DDE7E2CDBE}" destId="{D827C48C-695A-44B5-ADD2-3B872D53E347}" srcOrd="0" destOrd="0" presId="urn:microsoft.com/office/officeart/2005/8/layout/list1#1"/>
    <dgm:cxn modelId="{89DBFACD-37E2-4956-981F-362B1A7F7836}" type="presParOf" srcId="{D827C48C-695A-44B5-ADD2-3B872D53E347}" destId="{9A182D73-D71D-4282-99FE-78981AADE061}" srcOrd="0" destOrd="0" presId="urn:microsoft.com/office/officeart/2005/8/layout/list1#1"/>
    <dgm:cxn modelId="{D7066BEF-05DD-4039-ADAE-574B871827F4}" type="presParOf" srcId="{D827C48C-695A-44B5-ADD2-3B872D53E347}" destId="{5B64A546-0259-415A-893F-793027DC47AD}" srcOrd="1" destOrd="0" presId="urn:microsoft.com/office/officeart/2005/8/layout/list1#1"/>
    <dgm:cxn modelId="{9748BEEA-5ABA-4AA1-B37C-29565FAD056F}" type="presParOf" srcId="{C042F8B2-95BB-4047-8DDE-F0DDE7E2CDBE}" destId="{E5E0082E-D00D-4DAD-830A-A94C528440BE}" srcOrd="1" destOrd="0" presId="urn:microsoft.com/office/officeart/2005/8/layout/list1#1"/>
    <dgm:cxn modelId="{567AC376-BAB4-44B9-BB72-02CDE800B157}" type="presParOf" srcId="{C042F8B2-95BB-4047-8DDE-F0DDE7E2CDBE}" destId="{F2E84B5C-E42B-4AC4-B1A7-E4ADF8B73D1B}" srcOrd="2" destOrd="0" presId="urn:microsoft.com/office/officeart/2005/8/layout/list1#1"/>
    <dgm:cxn modelId="{312BE997-871E-4B94-BDA3-F772110B365D}" type="presParOf" srcId="{C042F8B2-95BB-4047-8DDE-F0DDE7E2CDBE}" destId="{5F0BDFC9-E073-4BFF-9A70-DB077718FEC4}" srcOrd="3" destOrd="0" presId="urn:microsoft.com/office/officeart/2005/8/layout/list1#1"/>
    <dgm:cxn modelId="{74462C4B-EB18-4231-8E91-4FAB166951CF}" type="presParOf" srcId="{C042F8B2-95BB-4047-8DDE-F0DDE7E2CDBE}" destId="{41D2D94E-CAD0-42A1-BCFC-088D1F252D1C}" srcOrd="4" destOrd="0" presId="urn:microsoft.com/office/officeart/2005/8/layout/list1#1"/>
    <dgm:cxn modelId="{8E16FBE6-7085-4C18-916E-3C33AACEE4B7}" type="presParOf" srcId="{41D2D94E-CAD0-42A1-BCFC-088D1F252D1C}" destId="{6153C0ED-240C-43B5-8D55-35732F9E131C}" srcOrd="0" destOrd="0" presId="urn:microsoft.com/office/officeart/2005/8/layout/list1#1"/>
    <dgm:cxn modelId="{1FE9EEE4-C6F0-4722-9EFD-006C1798DA8B}" type="presParOf" srcId="{41D2D94E-CAD0-42A1-BCFC-088D1F252D1C}" destId="{A1684B98-C924-4CDA-95DB-0099768F5D8D}" srcOrd="1" destOrd="0" presId="urn:microsoft.com/office/officeart/2005/8/layout/list1#1"/>
    <dgm:cxn modelId="{5CEC7E89-CC76-42BF-8991-9946AF2C1927}" type="presParOf" srcId="{C042F8B2-95BB-4047-8DDE-F0DDE7E2CDBE}" destId="{B5F10395-5666-4B0C-B336-579C550AC6B1}" srcOrd="5" destOrd="0" presId="urn:microsoft.com/office/officeart/2005/8/layout/list1#1"/>
    <dgm:cxn modelId="{92C57C00-6D66-4651-9FD4-8DA83AA7A5B7}" type="presParOf" srcId="{C042F8B2-95BB-4047-8DDE-F0DDE7E2CDBE}" destId="{AEABA612-2503-4A50-84DA-C49ABA4E2DBC}" srcOrd="6" destOrd="0" presId="urn:microsoft.com/office/officeart/2005/8/layout/list1#1"/>
    <dgm:cxn modelId="{096668F3-0ECB-4DA1-A44E-7D7124CB7B0F}" type="presParOf" srcId="{C042F8B2-95BB-4047-8DDE-F0DDE7E2CDBE}" destId="{643D6DFF-5C52-478D-8BAB-5383B97B55F7}" srcOrd="7" destOrd="0" presId="urn:microsoft.com/office/officeart/2005/8/layout/list1#1"/>
    <dgm:cxn modelId="{F9C68311-E01C-434A-9D51-0E4E52576F06}" type="presParOf" srcId="{C042F8B2-95BB-4047-8DDE-F0DDE7E2CDBE}" destId="{56FBAA40-23B0-490C-8160-4C2E39C29D2C}" srcOrd="8" destOrd="0" presId="urn:microsoft.com/office/officeart/2005/8/layout/list1#1"/>
    <dgm:cxn modelId="{22D60340-6595-42A6-9831-892421C5C76A}" type="presParOf" srcId="{56FBAA40-23B0-490C-8160-4C2E39C29D2C}" destId="{C5E49B6D-603E-468F-B1BC-D519CBDE9E13}" srcOrd="0" destOrd="0" presId="urn:microsoft.com/office/officeart/2005/8/layout/list1#1"/>
    <dgm:cxn modelId="{B05F6E74-7F31-4163-89C7-5BF6E2FD6677}" type="presParOf" srcId="{56FBAA40-23B0-490C-8160-4C2E39C29D2C}" destId="{F2D649FD-888E-4D96-9E42-DBAC2B9E771D}" srcOrd="1" destOrd="0" presId="urn:microsoft.com/office/officeart/2005/8/layout/list1#1"/>
    <dgm:cxn modelId="{CCF81D6B-87B6-4956-B2F3-D23178EF9070}" type="presParOf" srcId="{C042F8B2-95BB-4047-8DDE-F0DDE7E2CDBE}" destId="{ABF1E710-023C-49AE-86D5-E3ADB843AD42}" srcOrd="9" destOrd="0" presId="urn:microsoft.com/office/officeart/2005/8/layout/list1#1"/>
    <dgm:cxn modelId="{F81ED63E-7787-4E5B-8F95-0A2EFED4B6BD}" type="presParOf" srcId="{C042F8B2-95BB-4047-8DDE-F0DDE7E2CDBE}" destId="{DE655D9F-E3E6-4AA3-A30E-DF14D2B773B3}" srcOrd="10" destOrd="0" presId="urn:microsoft.com/office/officeart/2005/8/layout/list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E69A00-CDF8-4317-8184-7A8BFF89C844}" type="doc">
      <dgm:prSet loTypeId="urn:microsoft.com/office/officeart/2005/8/layout/list1#2" loCatId="list" qsTypeId="urn:microsoft.com/office/officeart/2005/8/quickstyle/simple1#2" qsCatId="simple" csTypeId="urn:microsoft.com/office/officeart/2005/8/colors/accent1_2#2" csCatId="accent1" phldr="1"/>
      <dgm:spPr/>
      <dgm:t>
        <a:bodyPr/>
        <a:lstStyle/>
        <a:p>
          <a:endParaRPr lang="zh-CN" altLang="en-US"/>
        </a:p>
      </dgm:t>
    </dgm:pt>
    <dgm:pt modelId="{B7F39C0D-F94C-4366-A794-2F7F6A406A9E}">
      <dgm:prSet phldrT="[文本]" phldr="0" custT="0"/>
      <dgm:spPr/>
      <dgm:t>
        <a:bodyPr vert="horz" wrap="square"/>
        <a:lstStyle/>
        <a:p>
          <a:pPr>
            <a:lnSpc>
              <a:spcPct val="100000"/>
            </a:lnSpc>
            <a:spcBef>
              <a:spcPct val="0"/>
            </a:spcBef>
            <a:spcAft>
              <a:spcPct val="35000"/>
            </a:spcAft>
          </a:pPr>
          <a:r>
            <a:rPr lang="en-US" dirty="0"/>
            <a:t>Awe walks: positive effect on health?</a:t>
          </a:r>
        </a:p>
      </dgm:t>
    </dgm:pt>
    <dgm:pt modelId="{79116E7A-64F7-419C-94FE-4B35B4BF3D9C}" cxnId="{E7F5A965-C3D1-475D-8577-68D36B87677A}" type="parTrans">
      <dgm:prSet/>
      <dgm:spPr/>
      <dgm:t>
        <a:bodyPr/>
        <a:lstStyle/>
        <a:p>
          <a:endParaRPr lang="zh-CN" altLang="en-US"/>
        </a:p>
      </dgm:t>
    </dgm:pt>
    <dgm:pt modelId="{C7681604-0F2E-4BAB-B889-2E7595FBA3C1}" cxnId="{E7F5A965-C3D1-475D-8577-68D36B87677A}" type="sibTrans">
      <dgm:prSet/>
      <dgm:spPr/>
      <dgm:t>
        <a:bodyPr/>
        <a:lstStyle/>
        <a:p>
          <a:endParaRPr lang="zh-CN" altLang="en-US"/>
        </a:p>
      </dgm:t>
    </dgm:pt>
    <dgm:pt modelId="{E82972E0-8BDD-4F1E-9C32-1D455935EA99}">
      <dgm:prSet phldrT="[文本]" phldr="0" custT="0"/>
      <dgm:spPr/>
      <dgm:t>
        <a:bodyPr vert="horz" wrap="square"/>
        <a:lstStyle/>
        <a:p>
          <a:pPr>
            <a:lnSpc>
              <a:spcPct val="100000"/>
            </a:lnSpc>
            <a:spcBef>
              <a:spcPct val="0"/>
            </a:spcBef>
            <a:spcAft>
              <a:spcPct val="35000"/>
            </a:spcAft>
          </a:pPr>
          <a:r>
            <a:rPr lang="en-US" dirty="0"/>
            <a:t>Studies and researches</a:t>
          </a:r>
        </a:p>
      </dgm:t>
    </dgm:pt>
    <dgm:pt modelId="{5692AAA7-224C-47D6-8BF6-A3C2EEC22CAF}" cxnId="{68790EFA-C371-41F8-997A-CB59D1AAF802}" type="parTrans">
      <dgm:prSet/>
      <dgm:spPr/>
      <dgm:t>
        <a:bodyPr/>
        <a:lstStyle/>
        <a:p>
          <a:endParaRPr lang="zh-CN" altLang="en-US"/>
        </a:p>
      </dgm:t>
    </dgm:pt>
    <dgm:pt modelId="{A902FAD5-5D85-4004-9800-F0B957B36DBA}" cxnId="{68790EFA-C371-41F8-997A-CB59D1AAF802}" type="sibTrans">
      <dgm:prSet/>
      <dgm:spPr/>
      <dgm:t>
        <a:bodyPr/>
        <a:lstStyle/>
        <a:p>
          <a:endParaRPr lang="zh-CN" altLang="en-US"/>
        </a:p>
      </dgm:t>
    </dgm:pt>
    <dgm:pt modelId="{5434A333-E830-4359-ABDE-834D60AB4AEE}">
      <dgm:prSet phldrT="[文本]" phldr="0" custT="0"/>
      <dgm:spPr/>
      <dgm:t>
        <a:bodyPr vert="horz" wrap="square"/>
        <a:lstStyle/>
        <a:p>
          <a:pPr>
            <a:lnSpc>
              <a:spcPct val="100000"/>
            </a:lnSpc>
            <a:spcBef>
              <a:spcPct val="0"/>
            </a:spcBef>
            <a:spcAft>
              <a:spcPct val="35000"/>
            </a:spcAft>
          </a:pPr>
          <a:r>
            <a:rPr lang="en-US" dirty="0"/>
            <a:t>Subjective: hard to measure</a:t>
          </a:r>
        </a:p>
      </dgm:t>
    </dgm:pt>
    <dgm:pt modelId="{624A202C-60E3-4714-BE55-528F66FE87FE}" cxnId="{A10D1C67-794A-468E-AB3C-2FC12833D83C}" type="parTrans">
      <dgm:prSet/>
      <dgm:spPr/>
      <dgm:t>
        <a:bodyPr/>
        <a:lstStyle/>
        <a:p>
          <a:endParaRPr lang="zh-CN" altLang="en-US"/>
        </a:p>
      </dgm:t>
    </dgm:pt>
    <dgm:pt modelId="{AB7C8DD7-B09A-4A8F-A5F4-999A6BEE9434}" cxnId="{A10D1C67-794A-468E-AB3C-2FC12833D83C}" type="sibTrans">
      <dgm:prSet/>
      <dgm:spPr/>
      <dgm:t>
        <a:bodyPr/>
        <a:lstStyle/>
        <a:p>
          <a:endParaRPr lang="zh-CN" altLang="en-US"/>
        </a:p>
      </dgm:t>
    </dgm:pt>
    <dgm:pt modelId="{C042F8B2-95BB-4047-8DDE-F0DDE7E2CDBE}" type="pres">
      <dgm:prSet presAssocID="{6CE69A00-CDF8-4317-8184-7A8BFF89C844}" presName="linear" presStyleCnt="0">
        <dgm:presLayoutVars>
          <dgm:dir/>
          <dgm:animLvl val="lvl"/>
          <dgm:resizeHandles val="exact"/>
        </dgm:presLayoutVars>
      </dgm:prSet>
      <dgm:spPr/>
    </dgm:pt>
    <dgm:pt modelId="{D827C48C-695A-44B5-ADD2-3B872D53E347}" type="pres">
      <dgm:prSet presAssocID="{B7F39C0D-F94C-4366-A794-2F7F6A406A9E}" presName="parentLin" presStyleCnt="0"/>
      <dgm:spPr/>
    </dgm:pt>
    <dgm:pt modelId="{9A182D73-D71D-4282-99FE-78981AADE061}" type="pres">
      <dgm:prSet presAssocID="{B7F39C0D-F94C-4366-A794-2F7F6A406A9E}" presName="parentLeftMargin" presStyleLbl="node1" presStyleIdx="0" presStyleCnt="3"/>
      <dgm:spPr/>
    </dgm:pt>
    <dgm:pt modelId="{5B64A546-0259-415A-893F-793027DC47AD}" type="pres">
      <dgm:prSet presAssocID="{B7F39C0D-F94C-4366-A794-2F7F6A406A9E}" presName="parentText" presStyleLbl="node1" presStyleIdx="0" presStyleCnt="3" custLinFactNeighborX="-5397" custLinFactNeighborY="1843">
        <dgm:presLayoutVars>
          <dgm:chMax val="0"/>
          <dgm:bulletEnabled val="1"/>
        </dgm:presLayoutVars>
      </dgm:prSet>
      <dgm:spPr/>
    </dgm:pt>
    <dgm:pt modelId="{E5E0082E-D00D-4DAD-830A-A94C528440BE}" type="pres">
      <dgm:prSet presAssocID="{B7F39C0D-F94C-4366-A794-2F7F6A406A9E}" presName="negativeSpace" presStyleCnt="0"/>
      <dgm:spPr/>
    </dgm:pt>
    <dgm:pt modelId="{F2E84B5C-E42B-4AC4-B1A7-E4ADF8B73D1B}" type="pres">
      <dgm:prSet presAssocID="{B7F39C0D-F94C-4366-A794-2F7F6A406A9E}" presName="childText" presStyleLbl="conFgAcc1" presStyleIdx="0" presStyleCnt="3" custScaleX="85857" custScaleY="58093" custLinFactNeighborX="-4888" custLinFactNeighborY="15855">
        <dgm:presLayoutVars>
          <dgm:bulletEnabled val="1"/>
        </dgm:presLayoutVars>
      </dgm:prSet>
      <dgm:spPr/>
    </dgm:pt>
    <dgm:pt modelId="{5F0BDFC9-E073-4BFF-9A70-DB077718FEC4}" type="pres">
      <dgm:prSet presAssocID="{C7681604-0F2E-4BAB-B889-2E7595FBA3C1}" presName="spaceBetweenRectangles" presStyleCnt="0"/>
      <dgm:spPr/>
    </dgm:pt>
    <dgm:pt modelId="{41D2D94E-CAD0-42A1-BCFC-088D1F252D1C}" type="pres">
      <dgm:prSet presAssocID="{E82972E0-8BDD-4F1E-9C32-1D455935EA99}" presName="parentLin" presStyleCnt="0"/>
      <dgm:spPr/>
    </dgm:pt>
    <dgm:pt modelId="{6153C0ED-240C-43B5-8D55-35732F9E131C}" type="pres">
      <dgm:prSet presAssocID="{E82972E0-8BDD-4F1E-9C32-1D455935EA99}" presName="parentLeftMargin" presStyleLbl="node1" presStyleIdx="0" presStyleCnt="3"/>
      <dgm:spPr/>
    </dgm:pt>
    <dgm:pt modelId="{A1684B98-C924-4CDA-95DB-0099768F5D8D}" type="pres">
      <dgm:prSet presAssocID="{E82972E0-8BDD-4F1E-9C32-1D455935EA99}" presName="parentText" presStyleLbl="node1" presStyleIdx="1" presStyleCnt="3">
        <dgm:presLayoutVars>
          <dgm:chMax val="0"/>
          <dgm:bulletEnabled val="1"/>
        </dgm:presLayoutVars>
      </dgm:prSet>
      <dgm:spPr/>
    </dgm:pt>
    <dgm:pt modelId="{B5F10395-5666-4B0C-B336-579C550AC6B1}" type="pres">
      <dgm:prSet presAssocID="{E82972E0-8BDD-4F1E-9C32-1D455935EA99}" presName="negativeSpace" presStyleCnt="0"/>
      <dgm:spPr/>
    </dgm:pt>
    <dgm:pt modelId="{AEABA612-2503-4A50-84DA-C49ABA4E2DBC}" type="pres">
      <dgm:prSet presAssocID="{E82972E0-8BDD-4F1E-9C32-1D455935EA99}" presName="childText" presStyleLbl="conFgAcc1" presStyleIdx="1" presStyleCnt="3" custScaleX="83467" custScaleY="59466" custLinFactNeighborX="3143" custLinFactNeighborY="-9386">
        <dgm:presLayoutVars>
          <dgm:bulletEnabled val="1"/>
        </dgm:presLayoutVars>
      </dgm:prSet>
      <dgm:spPr/>
    </dgm:pt>
    <dgm:pt modelId="{643D6DFF-5C52-478D-8BAB-5383B97B55F7}" type="pres">
      <dgm:prSet presAssocID="{A902FAD5-5D85-4004-9800-F0B957B36DBA}" presName="spaceBetweenRectangles" presStyleCnt="0"/>
      <dgm:spPr/>
    </dgm:pt>
    <dgm:pt modelId="{56FBAA40-23B0-490C-8160-4C2E39C29D2C}" type="pres">
      <dgm:prSet presAssocID="{5434A333-E830-4359-ABDE-834D60AB4AEE}" presName="parentLin" presStyleCnt="0"/>
      <dgm:spPr/>
    </dgm:pt>
    <dgm:pt modelId="{C5E49B6D-603E-468F-B1BC-D519CBDE9E13}" type="pres">
      <dgm:prSet presAssocID="{5434A333-E830-4359-ABDE-834D60AB4AEE}" presName="parentLeftMargin" presStyleLbl="node1" presStyleIdx="1" presStyleCnt="3"/>
      <dgm:spPr/>
    </dgm:pt>
    <dgm:pt modelId="{F2D649FD-888E-4D96-9E42-DBAC2B9E771D}" type="pres">
      <dgm:prSet presAssocID="{5434A333-E830-4359-ABDE-834D60AB4AEE}" presName="parentText" presStyleLbl="node1" presStyleIdx="2" presStyleCnt="3">
        <dgm:presLayoutVars>
          <dgm:chMax val="0"/>
          <dgm:bulletEnabled val="1"/>
        </dgm:presLayoutVars>
      </dgm:prSet>
      <dgm:spPr/>
    </dgm:pt>
    <dgm:pt modelId="{ABF1E710-023C-49AE-86D5-E3ADB843AD42}" type="pres">
      <dgm:prSet presAssocID="{5434A333-E830-4359-ABDE-834D60AB4AEE}" presName="negativeSpace" presStyleCnt="0"/>
      <dgm:spPr/>
    </dgm:pt>
    <dgm:pt modelId="{DE655D9F-E3E6-4AA3-A30E-DF14D2B773B3}" type="pres">
      <dgm:prSet presAssocID="{5434A333-E830-4359-ABDE-834D60AB4AEE}" presName="childText" presStyleLbl="conFgAcc1" presStyleIdx="2" presStyleCnt="3" custScaleX="86841" custScaleY="58645">
        <dgm:presLayoutVars>
          <dgm:bulletEnabled val="1"/>
        </dgm:presLayoutVars>
      </dgm:prSet>
      <dgm:spPr/>
    </dgm:pt>
  </dgm:ptLst>
  <dgm:cxnLst>
    <dgm:cxn modelId="{3F1CAF16-B357-4A9F-997F-2386C88CC119}" type="presOf" srcId="{5434A333-E830-4359-ABDE-834D60AB4AEE}" destId="{F2D649FD-888E-4D96-9E42-DBAC2B9E771D}" srcOrd="1" destOrd="0" presId="urn:microsoft.com/office/officeart/2005/8/layout/list1#2"/>
    <dgm:cxn modelId="{A68F4D39-024E-460E-A647-55F3E103CA24}" type="presOf" srcId="{6CE69A00-CDF8-4317-8184-7A8BFF89C844}" destId="{C042F8B2-95BB-4047-8DDE-F0DDE7E2CDBE}" srcOrd="0" destOrd="0" presId="urn:microsoft.com/office/officeart/2005/8/layout/list1#2"/>
    <dgm:cxn modelId="{FF332C44-134B-4AF5-9F29-F3540AD323D1}" type="presOf" srcId="{E82972E0-8BDD-4F1E-9C32-1D455935EA99}" destId="{A1684B98-C924-4CDA-95DB-0099768F5D8D}" srcOrd="1" destOrd="0" presId="urn:microsoft.com/office/officeart/2005/8/layout/list1#2"/>
    <dgm:cxn modelId="{E7F5A965-C3D1-475D-8577-68D36B87677A}" srcId="{6CE69A00-CDF8-4317-8184-7A8BFF89C844}" destId="{B7F39C0D-F94C-4366-A794-2F7F6A406A9E}" srcOrd="0" destOrd="0" parTransId="{79116E7A-64F7-419C-94FE-4B35B4BF3D9C}" sibTransId="{C7681604-0F2E-4BAB-B889-2E7595FBA3C1}"/>
    <dgm:cxn modelId="{A10D1C67-794A-468E-AB3C-2FC12833D83C}" srcId="{6CE69A00-CDF8-4317-8184-7A8BFF89C844}" destId="{5434A333-E830-4359-ABDE-834D60AB4AEE}" srcOrd="2" destOrd="0" parTransId="{624A202C-60E3-4714-BE55-528F66FE87FE}" sibTransId="{AB7C8DD7-B09A-4A8F-A5F4-999A6BEE9434}"/>
    <dgm:cxn modelId="{DCDB9169-53EA-4893-842B-253B7682264A}" type="presOf" srcId="{B7F39C0D-F94C-4366-A794-2F7F6A406A9E}" destId="{9A182D73-D71D-4282-99FE-78981AADE061}" srcOrd="0" destOrd="0" presId="urn:microsoft.com/office/officeart/2005/8/layout/list1#2"/>
    <dgm:cxn modelId="{35D0BEC7-8524-4A06-8015-05FF5D45A5E5}" type="presOf" srcId="{5434A333-E830-4359-ABDE-834D60AB4AEE}" destId="{C5E49B6D-603E-468F-B1BC-D519CBDE9E13}" srcOrd="0" destOrd="0" presId="urn:microsoft.com/office/officeart/2005/8/layout/list1#2"/>
    <dgm:cxn modelId="{7F5B53D4-67D7-4126-A296-836622B4B668}" type="presOf" srcId="{B7F39C0D-F94C-4366-A794-2F7F6A406A9E}" destId="{5B64A546-0259-415A-893F-793027DC47AD}" srcOrd="1" destOrd="0" presId="urn:microsoft.com/office/officeart/2005/8/layout/list1#2"/>
    <dgm:cxn modelId="{B6A06FEC-6BF8-4762-83FE-B4BACD9B9BAD}" type="presOf" srcId="{E82972E0-8BDD-4F1E-9C32-1D455935EA99}" destId="{6153C0ED-240C-43B5-8D55-35732F9E131C}" srcOrd="0" destOrd="0" presId="urn:microsoft.com/office/officeart/2005/8/layout/list1#2"/>
    <dgm:cxn modelId="{68790EFA-C371-41F8-997A-CB59D1AAF802}" srcId="{6CE69A00-CDF8-4317-8184-7A8BFF89C844}" destId="{E82972E0-8BDD-4F1E-9C32-1D455935EA99}" srcOrd="1" destOrd="0" parTransId="{5692AAA7-224C-47D6-8BF6-A3C2EEC22CAF}" sibTransId="{A902FAD5-5D85-4004-9800-F0B957B36DBA}"/>
    <dgm:cxn modelId="{6E5BCD0B-006B-41D6-8FC9-374FA38EFAF2}" type="presParOf" srcId="{C042F8B2-95BB-4047-8DDE-F0DDE7E2CDBE}" destId="{D827C48C-695A-44B5-ADD2-3B872D53E347}" srcOrd="0" destOrd="0" presId="urn:microsoft.com/office/officeart/2005/8/layout/list1#2"/>
    <dgm:cxn modelId="{31FCFDD1-98F8-4D34-819A-475DFA199880}" type="presParOf" srcId="{D827C48C-695A-44B5-ADD2-3B872D53E347}" destId="{9A182D73-D71D-4282-99FE-78981AADE061}" srcOrd="0" destOrd="0" presId="urn:microsoft.com/office/officeart/2005/8/layout/list1#2"/>
    <dgm:cxn modelId="{E4B4FCFD-CA04-45D6-878A-4BF1B112F203}" type="presParOf" srcId="{D827C48C-695A-44B5-ADD2-3B872D53E347}" destId="{5B64A546-0259-415A-893F-793027DC47AD}" srcOrd="1" destOrd="0" presId="urn:microsoft.com/office/officeart/2005/8/layout/list1#2"/>
    <dgm:cxn modelId="{787D6063-44DE-4BFB-A720-35DB99E493A9}" type="presParOf" srcId="{C042F8B2-95BB-4047-8DDE-F0DDE7E2CDBE}" destId="{E5E0082E-D00D-4DAD-830A-A94C528440BE}" srcOrd="1" destOrd="0" presId="urn:microsoft.com/office/officeart/2005/8/layout/list1#2"/>
    <dgm:cxn modelId="{AA2D1C37-BF3D-4B39-8910-8A3FE4B5D44A}" type="presParOf" srcId="{C042F8B2-95BB-4047-8DDE-F0DDE7E2CDBE}" destId="{F2E84B5C-E42B-4AC4-B1A7-E4ADF8B73D1B}" srcOrd="2" destOrd="0" presId="urn:microsoft.com/office/officeart/2005/8/layout/list1#2"/>
    <dgm:cxn modelId="{D2F537A2-63CE-47AB-BEBF-34207479A6D5}" type="presParOf" srcId="{C042F8B2-95BB-4047-8DDE-F0DDE7E2CDBE}" destId="{5F0BDFC9-E073-4BFF-9A70-DB077718FEC4}" srcOrd="3" destOrd="0" presId="urn:microsoft.com/office/officeart/2005/8/layout/list1#2"/>
    <dgm:cxn modelId="{CD9E0C11-1503-48D2-82CC-E0CF9AB87E78}" type="presParOf" srcId="{C042F8B2-95BB-4047-8DDE-F0DDE7E2CDBE}" destId="{41D2D94E-CAD0-42A1-BCFC-088D1F252D1C}" srcOrd="4" destOrd="0" presId="urn:microsoft.com/office/officeart/2005/8/layout/list1#2"/>
    <dgm:cxn modelId="{92D69281-A770-4797-8620-09907DC4FF4A}" type="presParOf" srcId="{41D2D94E-CAD0-42A1-BCFC-088D1F252D1C}" destId="{6153C0ED-240C-43B5-8D55-35732F9E131C}" srcOrd="0" destOrd="0" presId="urn:microsoft.com/office/officeart/2005/8/layout/list1#2"/>
    <dgm:cxn modelId="{2321EDAD-2AC7-4AE2-B97D-C1DB7F7883DA}" type="presParOf" srcId="{41D2D94E-CAD0-42A1-BCFC-088D1F252D1C}" destId="{A1684B98-C924-4CDA-95DB-0099768F5D8D}" srcOrd="1" destOrd="0" presId="urn:microsoft.com/office/officeart/2005/8/layout/list1#2"/>
    <dgm:cxn modelId="{B282B329-2166-4E92-98EE-84FE22D9064E}" type="presParOf" srcId="{C042F8B2-95BB-4047-8DDE-F0DDE7E2CDBE}" destId="{B5F10395-5666-4B0C-B336-579C550AC6B1}" srcOrd="5" destOrd="0" presId="urn:microsoft.com/office/officeart/2005/8/layout/list1#2"/>
    <dgm:cxn modelId="{A33B1476-BCA7-4331-86F5-D16DFAD967BC}" type="presParOf" srcId="{C042F8B2-95BB-4047-8DDE-F0DDE7E2CDBE}" destId="{AEABA612-2503-4A50-84DA-C49ABA4E2DBC}" srcOrd="6" destOrd="0" presId="urn:microsoft.com/office/officeart/2005/8/layout/list1#2"/>
    <dgm:cxn modelId="{EE3D4FAE-CE37-40E5-8AD4-59FACABEDEE2}" type="presParOf" srcId="{C042F8B2-95BB-4047-8DDE-F0DDE7E2CDBE}" destId="{643D6DFF-5C52-478D-8BAB-5383B97B55F7}" srcOrd="7" destOrd="0" presId="urn:microsoft.com/office/officeart/2005/8/layout/list1#2"/>
    <dgm:cxn modelId="{DF37C53D-83A4-4021-99E5-56AC519F1EAE}" type="presParOf" srcId="{C042F8B2-95BB-4047-8DDE-F0DDE7E2CDBE}" destId="{56FBAA40-23B0-490C-8160-4C2E39C29D2C}" srcOrd="8" destOrd="0" presId="urn:microsoft.com/office/officeart/2005/8/layout/list1#2"/>
    <dgm:cxn modelId="{8A17C324-6583-4BB6-B99C-15B0EAFA4C15}" type="presParOf" srcId="{56FBAA40-23B0-490C-8160-4C2E39C29D2C}" destId="{C5E49B6D-603E-468F-B1BC-D519CBDE9E13}" srcOrd="0" destOrd="0" presId="urn:microsoft.com/office/officeart/2005/8/layout/list1#2"/>
    <dgm:cxn modelId="{1C06AFE1-5FBB-46E3-AE24-E92CE5A7526A}" type="presParOf" srcId="{56FBAA40-23B0-490C-8160-4C2E39C29D2C}" destId="{F2D649FD-888E-4D96-9E42-DBAC2B9E771D}" srcOrd="1" destOrd="0" presId="urn:microsoft.com/office/officeart/2005/8/layout/list1#2"/>
    <dgm:cxn modelId="{BAA6F8F6-BDA7-4812-9064-F9FBF36D32E1}" type="presParOf" srcId="{C042F8B2-95BB-4047-8DDE-F0DDE7E2CDBE}" destId="{ABF1E710-023C-49AE-86D5-E3ADB843AD42}" srcOrd="9" destOrd="0" presId="urn:microsoft.com/office/officeart/2005/8/layout/list1#2"/>
    <dgm:cxn modelId="{1CED6E80-82CB-4442-A49E-01DCD3DDB89C}" type="presParOf" srcId="{C042F8B2-95BB-4047-8DDE-F0DDE7E2CDBE}" destId="{DE655D9F-E3E6-4AA3-A30E-DF14D2B773B3}" srcOrd="10" destOrd="0" presId="urn:microsoft.com/office/officeart/2005/8/layout/list1#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E69A00-CDF8-4317-8184-7A8BFF89C844}" type="doc">
      <dgm:prSet loTypeId="urn:microsoft.com/office/officeart/2005/8/layout/list1#3" loCatId="list" qsTypeId="urn:microsoft.com/office/officeart/2005/8/quickstyle/simple1#3" qsCatId="simple" csTypeId="urn:microsoft.com/office/officeart/2005/8/colors/accent1_2#3" csCatId="accent1" phldr="1"/>
      <dgm:spPr/>
      <dgm:t>
        <a:bodyPr/>
        <a:lstStyle/>
        <a:p>
          <a:endParaRPr lang="zh-CN" altLang="en-US"/>
        </a:p>
      </dgm:t>
    </dgm:pt>
    <dgm:pt modelId="{B7F39C0D-F94C-4366-A794-2F7F6A406A9E}">
      <dgm:prSet phldrT="[文本]"/>
      <dgm:spPr/>
      <dgm:t>
        <a:bodyPr/>
        <a:lstStyle/>
        <a:p>
          <a:r>
            <a:rPr lang="en-US" altLang="zh-CN" dirty="0"/>
            <a:t>What problem</a:t>
          </a:r>
          <a:endParaRPr lang="zh-CN" altLang="en-US" dirty="0"/>
        </a:p>
      </dgm:t>
    </dgm:pt>
    <dgm:pt modelId="{79116E7A-64F7-419C-94FE-4B35B4BF3D9C}" cxnId="{8DD491B5-C840-4420-B99E-76782AE3B229}" type="parTrans">
      <dgm:prSet/>
      <dgm:spPr/>
      <dgm:t>
        <a:bodyPr/>
        <a:lstStyle/>
        <a:p>
          <a:endParaRPr lang="zh-CN" altLang="en-US"/>
        </a:p>
      </dgm:t>
    </dgm:pt>
    <dgm:pt modelId="{C7681604-0F2E-4BAB-B889-2E7595FBA3C1}" cxnId="{8DD491B5-C840-4420-B99E-76782AE3B229}" type="sibTrans">
      <dgm:prSet/>
      <dgm:spPr/>
      <dgm:t>
        <a:bodyPr/>
        <a:lstStyle/>
        <a:p>
          <a:endParaRPr lang="zh-CN" altLang="en-US"/>
        </a:p>
      </dgm:t>
    </dgm:pt>
    <dgm:pt modelId="{E82972E0-8BDD-4F1E-9C32-1D455935EA99}">
      <dgm:prSet phldrT="[文本]"/>
      <dgm:spPr/>
      <dgm:t>
        <a:bodyPr/>
        <a:lstStyle/>
        <a:p>
          <a:r>
            <a:rPr lang="en-US" altLang="zh-CN" dirty="0"/>
            <a:t>How to solve it</a:t>
          </a:r>
          <a:endParaRPr lang="zh-CN" altLang="en-US" dirty="0"/>
        </a:p>
      </dgm:t>
    </dgm:pt>
    <dgm:pt modelId="{5692AAA7-224C-47D6-8BF6-A3C2EEC22CAF}" cxnId="{D6307877-DFC2-49C1-9249-1F9B50E4085C}" type="parTrans">
      <dgm:prSet/>
      <dgm:spPr/>
      <dgm:t>
        <a:bodyPr/>
        <a:lstStyle/>
        <a:p>
          <a:endParaRPr lang="zh-CN" altLang="en-US"/>
        </a:p>
      </dgm:t>
    </dgm:pt>
    <dgm:pt modelId="{A902FAD5-5D85-4004-9800-F0B957B36DBA}" cxnId="{D6307877-DFC2-49C1-9249-1F9B50E4085C}" type="sibTrans">
      <dgm:prSet/>
      <dgm:spPr/>
      <dgm:t>
        <a:bodyPr/>
        <a:lstStyle/>
        <a:p>
          <a:endParaRPr lang="zh-CN" altLang="en-US"/>
        </a:p>
      </dgm:t>
    </dgm:pt>
    <dgm:pt modelId="{5434A333-E830-4359-ABDE-834D60AB4AEE}">
      <dgm:prSet phldrT="[文本]"/>
      <dgm:spPr/>
      <dgm:t>
        <a:bodyPr/>
        <a:lstStyle/>
        <a:p>
          <a:r>
            <a:rPr lang="en-US" altLang="zh-CN" dirty="0"/>
            <a:t>Why /whether it works </a:t>
          </a:r>
          <a:endParaRPr lang="zh-CN" altLang="en-US" dirty="0"/>
        </a:p>
      </dgm:t>
    </dgm:pt>
    <dgm:pt modelId="{624A202C-60E3-4714-BE55-528F66FE87FE}" cxnId="{80E112CC-89F1-490E-901E-7471AD3672DD}" type="parTrans">
      <dgm:prSet/>
      <dgm:spPr/>
      <dgm:t>
        <a:bodyPr/>
        <a:lstStyle/>
        <a:p>
          <a:endParaRPr lang="zh-CN" altLang="en-US"/>
        </a:p>
      </dgm:t>
    </dgm:pt>
    <dgm:pt modelId="{AB7C8DD7-B09A-4A8F-A5F4-999A6BEE9434}" cxnId="{80E112CC-89F1-490E-901E-7471AD3672DD}" type="sibTrans">
      <dgm:prSet/>
      <dgm:spPr/>
      <dgm:t>
        <a:bodyPr/>
        <a:lstStyle/>
        <a:p>
          <a:endParaRPr lang="zh-CN" altLang="en-US"/>
        </a:p>
      </dgm:t>
    </dgm:pt>
    <dgm:pt modelId="{C042F8B2-95BB-4047-8DDE-F0DDE7E2CDBE}" type="pres">
      <dgm:prSet presAssocID="{6CE69A00-CDF8-4317-8184-7A8BFF89C844}" presName="linear" presStyleCnt="0">
        <dgm:presLayoutVars>
          <dgm:dir/>
          <dgm:animLvl val="lvl"/>
          <dgm:resizeHandles val="exact"/>
        </dgm:presLayoutVars>
      </dgm:prSet>
      <dgm:spPr/>
    </dgm:pt>
    <dgm:pt modelId="{D827C48C-695A-44B5-ADD2-3B872D53E347}" type="pres">
      <dgm:prSet presAssocID="{B7F39C0D-F94C-4366-A794-2F7F6A406A9E}" presName="parentLin" presStyleCnt="0"/>
      <dgm:spPr/>
    </dgm:pt>
    <dgm:pt modelId="{9A182D73-D71D-4282-99FE-78981AADE061}" type="pres">
      <dgm:prSet presAssocID="{B7F39C0D-F94C-4366-A794-2F7F6A406A9E}" presName="parentLeftMargin" presStyleLbl="node1" presStyleIdx="0" presStyleCnt="3"/>
      <dgm:spPr/>
    </dgm:pt>
    <dgm:pt modelId="{5B64A546-0259-415A-893F-793027DC47AD}" type="pres">
      <dgm:prSet presAssocID="{B7F39C0D-F94C-4366-A794-2F7F6A406A9E}" presName="parentText" presStyleLbl="node1" presStyleIdx="0" presStyleCnt="3" custLinFactNeighborX="2744" custLinFactNeighborY="1843">
        <dgm:presLayoutVars>
          <dgm:chMax val="0"/>
          <dgm:bulletEnabled val="1"/>
        </dgm:presLayoutVars>
      </dgm:prSet>
      <dgm:spPr/>
    </dgm:pt>
    <dgm:pt modelId="{E5E0082E-D00D-4DAD-830A-A94C528440BE}" type="pres">
      <dgm:prSet presAssocID="{B7F39C0D-F94C-4366-A794-2F7F6A406A9E}" presName="negativeSpace" presStyleCnt="0"/>
      <dgm:spPr/>
    </dgm:pt>
    <dgm:pt modelId="{F2E84B5C-E42B-4AC4-B1A7-E4ADF8B73D1B}" type="pres">
      <dgm:prSet presAssocID="{B7F39C0D-F94C-4366-A794-2F7F6A406A9E}" presName="childText" presStyleLbl="conFgAcc1" presStyleIdx="0" presStyleCnt="3" custScaleX="85857" custScaleY="58093" custLinFactNeighborX="-4888" custLinFactNeighborY="15855">
        <dgm:presLayoutVars>
          <dgm:bulletEnabled val="1"/>
        </dgm:presLayoutVars>
      </dgm:prSet>
      <dgm:spPr/>
    </dgm:pt>
    <dgm:pt modelId="{5F0BDFC9-E073-4BFF-9A70-DB077718FEC4}" type="pres">
      <dgm:prSet presAssocID="{C7681604-0F2E-4BAB-B889-2E7595FBA3C1}" presName="spaceBetweenRectangles" presStyleCnt="0"/>
      <dgm:spPr/>
    </dgm:pt>
    <dgm:pt modelId="{41D2D94E-CAD0-42A1-BCFC-088D1F252D1C}" type="pres">
      <dgm:prSet presAssocID="{E82972E0-8BDD-4F1E-9C32-1D455935EA99}" presName="parentLin" presStyleCnt="0"/>
      <dgm:spPr/>
    </dgm:pt>
    <dgm:pt modelId="{6153C0ED-240C-43B5-8D55-35732F9E131C}" type="pres">
      <dgm:prSet presAssocID="{E82972E0-8BDD-4F1E-9C32-1D455935EA99}" presName="parentLeftMargin" presStyleLbl="node1" presStyleIdx="0" presStyleCnt="3"/>
      <dgm:spPr/>
    </dgm:pt>
    <dgm:pt modelId="{A1684B98-C924-4CDA-95DB-0099768F5D8D}" type="pres">
      <dgm:prSet presAssocID="{E82972E0-8BDD-4F1E-9C32-1D455935EA99}" presName="parentText" presStyleLbl="node1" presStyleIdx="1" presStyleCnt="3">
        <dgm:presLayoutVars>
          <dgm:chMax val="0"/>
          <dgm:bulletEnabled val="1"/>
        </dgm:presLayoutVars>
      </dgm:prSet>
      <dgm:spPr/>
    </dgm:pt>
    <dgm:pt modelId="{B5F10395-5666-4B0C-B336-579C550AC6B1}" type="pres">
      <dgm:prSet presAssocID="{E82972E0-8BDD-4F1E-9C32-1D455935EA99}" presName="negativeSpace" presStyleCnt="0"/>
      <dgm:spPr/>
    </dgm:pt>
    <dgm:pt modelId="{AEABA612-2503-4A50-84DA-C49ABA4E2DBC}" type="pres">
      <dgm:prSet presAssocID="{E82972E0-8BDD-4F1E-9C32-1D455935EA99}" presName="childText" presStyleLbl="conFgAcc1" presStyleIdx="1" presStyleCnt="3" custScaleX="83467" custScaleY="59466" custLinFactNeighborX="3143" custLinFactNeighborY="-9386">
        <dgm:presLayoutVars>
          <dgm:bulletEnabled val="1"/>
        </dgm:presLayoutVars>
      </dgm:prSet>
      <dgm:spPr/>
    </dgm:pt>
    <dgm:pt modelId="{643D6DFF-5C52-478D-8BAB-5383B97B55F7}" type="pres">
      <dgm:prSet presAssocID="{A902FAD5-5D85-4004-9800-F0B957B36DBA}" presName="spaceBetweenRectangles" presStyleCnt="0"/>
      <dgm:spPr/>
    </dgm:pt>
    <dgm:pt modelId="{56FBAA40-23B0-490C-8160-4C2E39C29D2C}" type="pres">
      <dgm:prSet presAssocID="{5434A333-E830-4359-ABDE-834D60AB4AEE}" presName="parentLin" presStyleCnt="0"/>
      <dgm:spPr/>
    </dgm:pt>
    <dgm:pt modelId="{C5E49B6D-603E-468F-B1BC-D519CBDE9E13}" type="pres">
      <dgm:prSet presAssocID="{5434A333-E830-4359-ABDE-834D60AB4AEE}" presName="parentLeftMargin" presStyleLbl="node1" presStyleIdx="1" presStyleCnt="3"/>
      <dgm:spPr/>
    </dgm:pt>
    <dgm:pt modelId="{F2D649FD-888E-4D96-9E42-DBAC2B9E771D}" type="pres">
      <dgm:prSet presAssocID="{5434A333-E830-4359-ABDE-834D60AB4AEE}" presName="parentText" presStyleLbl="node1" presStyleIdx="2" presStyleCnt="3">
        <dgm:presLayoutVars>
          <dgm:chMax val="0"/>
          <dgm:bulletEnabled val="1"/>
        </dgm:presLayoutVars>
      </dgm:prSet>
      <dgm:spPr/>
    </dgm:pt>
    <dgm:pt modelId="{ABF1E710-023C-49AE-86D5-E3ADB843AD42}" type="pres">
      <dgm:prSet presAssocID="{5434A333-E830-4359-ABDE-834D60AB4AEE}" presName="negativeSpace" presStyleCnt="0"/>
      <dgm:spPr/>
    </dgm:pt>
    <dgm:pt modelId="{DE655D9F-E3E6-4AA3-A30E-DF14D2B773B3}" type="pres">
      <dgm:prSet presAssocID="{5434A333-E830-4359-ABDE-834D60AB4AEE}" presName="childText" presStyleLbl="conFgAcc1" presStyleIdx="2" presStyleCnt="3" custScaleX="86841" custScaleY="58645">
        <dgm:presLayoutVars>
          <dgm:bulletEnabled val="1"/>
        </dgm:presLayoutVars>
      </dgm:prSet>
      <dgm:spPr/>
    </dgm:pt>
  </dgm:ptLst>
  <dgm:cxnLst>
    <dgm:cxn modelId="{F7664B1D-AFFE-4479-8CFB-C0C3E33F6A27}" type="presOf" srcId="{5434A333-E830-4359-ABDE-834D60AB4AEE}" destId="{C5E49B6D-603E-468F-B1BC-D519CBDE9E13}" srcOrd="0" destOrd="0" presId="urn:microsoft.com/office/officeart/2005/8/layout/list1#3"/>
    <dgm:cxn modelId="{E2832E31-FC7A-4B27-8841-A371F2CCC194}" type="presOf" srcId="{E82972E0-8BDD-4F1E-9C32-1D455935EA99}" destId="{6153C0ED-240C-43B5-8D55-35732F9E131C}" srcOrd="0" destOrd="0" presId="urn:microsoft.com/office/officeart/2005/8/layout/list1#3"/>
    <dgm:cxn modelId="{D6307877-DFC2-49C1-9249-1F9B50E4085C}" srcId="{6CE69A00-CDF8-4317-8184-7A8BFF89C844}" destId="{E82972E0-8BDD-4F1E-9C32-1D455935EA99}" srcOrd="1" destOrd="0" parTransId="{5692AAA7-224C-47D6-8BF6-A3C2EEC22CAF}" sibTransId="{A902FAD5-5D85-4004-9800-F0B957B36DBA}"/>
    <dgm:cxn modelId="{E633488C-9805-4CA1-86BD-1BAFDD76AB48}" type="presOf" srcId="{E82972E0-8BDD-4F1E-9C32-1D455935EA99}" destId="{A1684B98-C924-4CDA-95DB-0099768F5D8D}" srcOrd="1" destOrd="0" presId="urn:microsoft.com/office/officeart/2005/8/layout/list1#3"/>
    <dgm:cxn modelId="{8DD491B5-C840-4420-B99E-76782AE3B229}" srcId="{6CE69A00-CDF8-4317-8184-7A8BFF89C844}" destId="{B7F39C0D-F94C-4366-A794-2F7F6A406A9E}" srcOrd="0" destOrd="0" parTransId="{79116E7A-64F7-419C-94FE-4B35B4BF3D9C}" sibTransId="{C7681604-0F2E-4BAB-B889-2E7595FBA3C1}"/>
    <dgm:cxn modelId="{FD8780C8-9A6A-4478-805E-0A333C1366CA}" type="presOf" srcId="{5434A333-E830-4359-ABDE-834D60AB4AEE}" destId="{F2D649FD-888E-4D96-9E42-DBAC2B9E771D}" srcOrd="1" destOrd="0" presId="urn:microsoft.com/office/officeart/2005/8/layout/list1#3"/>
    <dgm:cxn modelId="{80E112CC-89F1-490E-901E-7471AD3672DD}" srcId="{6CE69A00-CDF8-4317-8184-7A8BFF89C844}" destId="{5434A333-E830-4359-ABDE-834D60AB4AEE}" srcOrd="2" destOrd="0" parTransId="{624A202C-60E3-4714-BE55-528F66FE87FE}" sibTransId="{AB7C8DD7-B09A-4A8F-A5F4-999A6BEE9434}"/>
    <dgm:cxn modelId="{39B85ED6-09AF-47DB-8BDC-49EA3D29E20A}" type="presOf" srcId="{B7F39C0D-F94C-4366-A794-2F7F6A406A9E}" destId="{9A182D73-D71D-4282-99FE-78981AADE061}" srcOrd="0" destOrd="0" presId="urn:microsoft.com/office/officeart/2005/8/layout/list1#3"/>
    <dgm:cxn modelId="{5BD5B8F7-8429-4F1D-BC06-F064FB3BC34D}" type="presOf" srcId="{6CE69A00-CDF8-4317-8184-7A8BFF89C844}" destId="{C042F8B2-95BB-4047-8DDE-F0DDE7E2CDBE}" srcOrd="0" destOrd="0" presId="urn:microsoft.com/office/officeart/2005/8/layout/list1#3"/>
    <dgm:cxn modelId="{E09145FD-8E7F-4E1E-8156-F8F76FC66AEC}" type="presOf" srcId="{B7F39C0D-F94C-4366-A794-2F7F6A406A9E}" destId="{5B64A546-0259-415A-893F-793027DC47AD}" srcOrd="1" destOrd="0" presId="urn:microsoft.com/office/officeart/2005/8/layout/list1#3"/>
    <dgm:cxn modelId="{7D27FEDD-AFCD-4583-8333-4FFE4083F11D}" type="presParOf" srcId="{C042F8B2-95BB-4047-8DDE-F0DDE7E2CDBE}" destId="{D827C48C-695A-44B5-ADD2-3B872D53E347}" srcOrd="0" destOrd="0" presId="urn:microsoft.com/office/officeart/2005/8/layout/list1#3"/>
    <dgm:cxn modelId="{DF40107C-355C-45E0-B89E-06DFEBB16DA8}" type="presParOf" srcId="{D827C48C-695A-44B5-ADD2-3B872D53E347}" destId="{9A182D73-D71D-4282-99FE-78981AADE061}" srcOrd="0" destOrd="0" presId="urn:microsoft.com/office/officeart/2005/8/layout/list1#3"/>
    <dgm:cxn modelId="{BD4F7F13-D210-4356-A844-9EEB23FAAAC0}" type="presParOf" srcId="{D827C48C-695A-44B5-ADD2-3B872D53E347}" destId="{5B64A546-0259-415A-893F-793027DC47AD}" srcOrd="1" destOrd="0" presId="urn:microsoft.com/office/officeart/2005/8/layout/list1#3"/>
    <dgm:cxn modelId="{C797C7A6-11C8-4E27-94F4-C85BADF2C1BD}" type="presParOf" srcId="{C042F8B2-95BB-4047-8DDE-F0DDE7E2CDBE}" destId="{E5E0082E-D00D-4DAD-830A-A94C528440BE}" srcOrd="1" destOrd="0" presId="urn:microsoft.com/office/officeart/2005/8/layout/list1#3"/>
    <dgm:cxn modelId="{9F07BC2E-23B0-4B43-A880-35B3C1C5920F}" type="presParOf" srcId="{C042F8B2-95BB-4047-8DDE-F0DDE7E2CDBE}" destId="{F2E84B5C-E42B-4AC4-B1A7-E4ADF8B73D1B}" srcOrd="2" destOrd="0" presId="urn:microsoft.com/office/officeart/2005/8/layout/list1#3"/>
    <dgm:cxn modelId="{1B0518D3-BC5F-4006-B875-266E3B2F71F9}" type="presParOf" srcId="{C042F8B2-95BB-4047-8DDE-F0DDE7E2CDBE}" destId="{5F0BDFC9-E073-4BFF-9A70-DB077718FEC4}" srcOrd="3" destOrd="0" presId="urn:microsoft.com/office/officeart/2005/8/layout/list1#3"/>
    <dgm:cxn modelId="{544B9EA1-C3D4-488B-A69B-A2E1024305B9}" type="presParOf" srcId="{C042F8B2-95BB-4047-8DDE-F0DDE7E2CDBE}" destId="{41D2D94E-CAD0-42A1-BCFC-088D1F252D1C}" srcOrd="4" destOrd="0" presId="urn:microsoft.com/office/officeart/2005/8/layout/list1#3"/>
    <dgm:cxn modelId="{FC39FD57-F6E9-4639-AB59-100E382BFB1B}" type="presParOf" srcId="{41D2D94E-CAD0-42A1-BCFC-088D1F252D1C}" destId="{6153C0ED-240C-43B5-8D55-35732F9E131C}" srcOrd="0" destOrd="0" presId="urn:microsoft.com/office/officeart/2005/8/layout/list1#3"/>
    <dgm:cxn modelId="{868BE54F-64D9-48C0-A576-07F5836BA23D}" type="presParOf" srcId="{41D2D94E-CAD0-42A1-BCFC-088D1F252D1C}" destId="{A1684B98-C924-4CDA-95DB-0099768F5D8D}" srcOrd="1" destOrd="0" presId="urn:microsoft.com/office/officeart/2005/8/layout/list1#3"/>
    <dgm:cxn modelId="{283C851A-518C-4172-85A5-57B6F0886605}" type="presParOf" srcId="{C042F8B2-95BB-4047-8DDE-F0DDE7E2CDBE}" destId="{B5F10395-5666-4B0C-B336-579C550AC6B1}" srcOrd="5" destOrd="0" presId="urn:microsoft.com/office/officeart/2005/8/layout/list1#3"/>
    <dgm:cxn modelId="{9B8C4F18-0D43-4F12-B1B9-7E481A517A01}" type="presParOf" srcId="{C042F8B2-95BB-4047-8DDE-F0DDE7E2CDBE}" destId="{AEABA612-2503-4A50-84DA-C49ABA4E2DBC}" srcOrd="6" destOrd="0" presId="urn:microsoft.com/office/officeart/2005/8/layout/list1#3"/>
    <dgm:cxn modelId="{87896F71-73FF-4ADE-A45E-6D4380A6807A}" type="presParOf" srcId="{C042F8B2-95BB-4047-8DDE-F0DDE7E2CDBE}" destId="{643D6DFF-5C52-478D-8BAB-5383B97B55F7}" srcOrd="7" destOrd="0" presId="urn:microsoft.com/office/officeart/2005/8/layout/list1#3"/>
    <dgm:cxn modelId="{0338B860-CA59-4625-BA8F-C26BA9FAE0F7}" type="presParOf" srcId="{C042F8B2-95BB-4047-8DDE-F0DDE7E2CDBE}" destId="{56FBAA40-23B0-490C-8160-4C2E39C29D2C}" srcOrd="8" destOrd="0" presId="urn:microsoft.com/office/officeart/2005/8/layout/list1#3"/>
    <dgm:cxn modelId="{AEAF8140-6B0B-458B-AA1C-91417044B0B8}" type="presParOf" srcId="{56FBAA40-23B0-490C-8160-4C2E39C29D2C}" destId="{C5E49B6D-603E-468F-B1BC-D519CBDE9E13}" srcOrd="0" destOrd="0" presId="urn:microsoft.com/office/officeart/2005/8/layout/list1#3"/>
    <dgm:cxn modelId="{1C796884-86A5-41EC-B803-975ED8CE694D}" type="presParOf" srcId="{56FBAA40-23B0-490C-8160-4C2E39C29D2C}" destId="{F2D649FD-888E-4D96-9E42-DBAC2B9E771D}" srcOrd="1" destOrd="0" presId="urn:microsoft.com/office/officeart/2005/8/layout/list1#3"/>
    <dgm:cxn modelId="{DF2401D3-FB3B-4987-A544-CC31F8AC5DAD}" type="presParOf" srcId="{C042F8B2-95BB-4047-8DDE-F0DDE7E2CDBE}" destId="{ABF1E710-023C-49AE-86D5-E3ADB843AD42}" srcOrd="9" destOrd="0" presId="urn:microsoft.com/office/officeart/2005/8/layout/list1#3"/>
    <dgm:cxn modelId="{DBA88730-682D-42F1-B679-141921C43D4B}" type="presParOf" srcId="{C042F8B2-95BB-4047-8DDE-F0DDE7E2CDBE}" destId="{DE655D9F-E3E6-4AA3-A30E-DF14D2B773B3}" srcOrd="10" destOrd="0" presId="urn:microsoft.com/office/officeart/2005/8/layout/list1#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E84B5C-E42B-4AC4-B1A7-E4ADF8B73D1B}">
      <dsp:nvSpPr>
        <dsp:cNvPr id="0" name=""/>
        <dsp:cNvSpPr/>
      </dsp:nvSpPr>
      <dsp:spPr>
        <a:xfrm>
          <a:off x="0" y="1346433"/>
          <a:ext cx="7143698" cy="48310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64A546-0259-415A-893F-793027DC47AD}">
      <dsp:nvSpPr>
        <dsp:cNvPr id="0" name=""/>
        <dsp:cNvSpPr/>
      </dsp:nvSpPr>
      <dsp:spPr>
        <a:xfrm>
          <a:off x="427438" y="849054"/>
          <a:ext cx="5824322" cy="974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466850">
            <a:lnSpc>
              <a:spcPct val="100000"/>
            </a:lnSpc>
            <a:spcBef>
              <a:spcPct val="0"/>
            </a:spcBef>
            <a:spcAft>
              <a:spcPct val="35000"/>
            </a:spcAft>
            <a:buNone/>
          </a:pPr>
          <a:r>
            <a:rPr lang="en-US" altLang="zh-CN" sz="3300" kern="1200" dirty="0"/>
            <a:t>What problem/phenomenon</a:t>
          </a:r>
        </a:p>
      </dsp:txBody>
      <dsp:txXfrm>
        <a:off x="474993" y="896609"/>
        <a:ext cx="5729212" cy="879050"/>
      </dsp:txXfrm>
    </dsp:sp>
    <dsp:sp modelId="{AEABA612-2503-4A50-84DA-C49ABA4E2DBC}">
      <dsp:nvSpPr>
        <dsp:cNvPr id="0" name=""/>
        <dsp:cNvSpPr/>
      </dsp:nvSpPr>
      <dsp:spPr>
        <a:xfrm>
          <a:off x="261512" y="2449835"/>
          <a:ext cx="6944839" cy="49451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684B98-C924-4CDA-95DB-0099768F5D8D}">
      <dsp:nvSpPr>
        <dsp:cNvPr id="0" name=""/>
        <dsp:cNvSpPr/>
      </dsp:nvSpPr>
      <dsp:spPr>
        <a:xfrm>
          <a:off x="416023" y="1979481"/>
          <a:ext cx="5824322" cy="974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466850">
            <a:lnSpc>
              <a:spcPct val="90000"/>
            </a:lnSpc>
            <a:spcBef>
              <a:spcPct val="0"/>
            </a:spcBef>
            <a:spcAft>
              <a:spcPct val="35000"/>
            </a:spcAft>
            <a:buNone/>
          </a:pPr>
          <a:r>
            <a:rPr lang="en-US" altLang="zh-CN" sz="3300" kern="1200" dirty="0"/>
            <a:t>How to solve it</a:t>
          </a:r>
          <a:endParaRPr lang="zh-CN" altLang="en-US" sz="3300" kern="1200" dirty="0"/>
        </a:p>
      </dsp:txBody>
      <dsp:txXfrm>
        <a:off x="463578" y="2027036"/>
        <a:ext cx="5729212" cy="879050"/>
      </dsp:txXfrm>
    </dsp:sp>
    <dsp:sp modelId="{DE655D9F-E3E6-4AA3-A30E-DF14D2B773B3}">
      <dsp:nvSpPr>
        <dsp:cNvPr id="0" name=""/>
        <dsp:cNvSpPr/>
      </dsp:nvSpPr>
      <dsp:spPr>
        <a:xfrm>
          <a:off x="0" y="3626360"/>
          <a:ext cx="7225571" cy="48769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D649FD-888E-4D96-9E42-DBAC2B9E771D}">
      <dsp:nvSpPr>
        <dsp:cNvPr id="0" name=""/>
        <dsp:cNvSpPr/>
      </dsp:nvSpPr>
      <dsp:spPr>
        <a:xfrm>
          <a:off x="416023" y="3139280"/>
          <a:ext cx="5824322" cy="974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466850">
            <a:lnSpc>
              <a:spcPct val="90000"/>
            </a:lnSpc>
            <a:spcBef>
              <a:spcPct val="0"/>
            </a:spcBef>
            <a:spcAft>
              <a:spcPct val="35000"/>
            </a:spcAft>
            <a:buNone/>
          </a:pPr>
          <a:r>
            <a:rPr lang="en-US" altLang="zh-CN" sz="3300" kern="1200" dirty="0"/>
            <a:t>Why /whether it works </a:t>
          </a:r>
          <a:endParaRPr lang="zh-CN" altLang="en-US" sz="3300" kern="1200" dirty="0"/>
        </a:p>
      </dsp:txBody>
      <dsp:txXfrm>
        <a:off x="463578" y="3186835"/>
        <a:ext cx="5729212" cy="879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E84B5C-E42B-4AC4-B1A7-E4ADF8B73D1B}">
      <dsp:nvSpPr>
        <dsp:cNvPr id="0" name=""/>
        <dsp:cNvSpPr/>
      </dsp:nvSpPr>
      <dsp:spPr>
        <a:xfrm>
          <a:off x="0" y="1655605"/>
          <a:ext cx="7686661" cy="40990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64A546-0259-415A-893F-793027DC47AD}">
      <dsp:nvSpPr>
        <dsp:cNvPr id="0" name=""/>
        <dsp:cNvSpPr/>
      </dsp:nvSpPr>
      <dsp:spPr>
        <a:xfrm>
          <a:off x="423483" y="1233585"/>
          <a:ext cx="6267005" cy="826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878" tIns="0" rIns="236878" bIns="0" numCol="1" spcCol="1270" anchor="ctr" anchorCtr="0">
          <a:noAutofit/>
        </a:bodyPr>
        <a:lstStyle/>
        <a:p>
          <a:pPr marL="0" lvl="0" indent="0" algn="l" defTabSz="1244600">
            <a:lnSpc>
              <a:spcPct val="100000"/>
            </a:lnSpc>
            <a:spcBef>
              <a:spcPct val="0"/>
            </a:spcBef>
            <a:spcAft>
              <a:spcPct val="35000"/>
            </a:spcAft>
            <a:buNone/>
          </a:pPr>
          <a:r>
            <a:rPr lang="en-US" sz="2800" kern="1200" dirty="0"/>
            <a:t>Awe walks: positive effect on health?</a:t>
          </a:r>
        </a:p>
      </dsp:txBody>
      <dsp:txXfrm>
        <a:off x="463832" y="1273934"/>
        <a:ext cx="6186307" cy="745862"/>
      </dsp:txXfrm>
    </dsp:sp>
    <dsp:sp modelId="{AEABA612-2503-4A50-84DA-C49ABA4E2DBC}">
      <dsp:nvSpPr>
        <dsp:cNvPr id="0" name=""/>
        <dsp:cNvSpPr/>
      </dsp:nvSpPr>
      <dsp:spPr>
        <a:xfrm>
          <a:off x="281388" y="2591824"/>
          <a:ext cx="7472687" cy="41959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684B98-C924-4CDA-95DB-0099768F5D8D}">
      <dsp:nvSpPr>
        <dsp:cNvPr id="0" name=""/>
        <dsp:cNvSpPr/>
      </dsp:nvSpPr>
      <dsp:spPr>
        <a:xfrm>
          <a:off x="447643" y="2192736"/>
          <a:ext cx="6267005" cy="826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878" tIns="0" rIns="236878" bIns="0" numCol="1" spcCol="1270" anchor="ctr" anchorCtr="0">
          <a:noAutofit/>
        </a:bodyPr>
        <a:lstStyle/>
        <a:p>
          <a:pPr marL="0" lvl="0" indent="0" algn="l" defTabSz="1244600">
            <a:lnSpc>
              <a:spcPct val="100000"/>
            </a:lnSpc>
            <a:spcBef>
              <a:spcPct val="0"/>
            </a:spcBef>
            <a:spcAft>
              <a:spcPct val="35000"/>
            </a:spcAft>
            <a:buNone/>
          </a:pPr>
          <a:r>
            <a:rPr lang="en-US" sz="2800" kern="1200" dirty="0"/>
            <a:t>Studies and researches</a:t>
          </a:r>
        </a:p>
      </dsp:txBody>
      <dsp:txXfrm>
        <a:off x="487992" y="2233085"/>
        <a:ext cx="6186307" cy="745862"/>
      </dsp:txXfrm>
    </dsp:sp>
    <dsp:sp modelId="{DE655D9F-E3E6-4AA3-A30E-DF14D2B773B3}">
      <dsp:nvSpPr>
        <dsp:cNvPr id="0" name=""/>
        <dsp:cNvSpPr/>
      </dsp:nvSpPr>
      <dsp:spPr>
        <a:xfrm>
          <a:off x="0" y="3590088"/>
          <a:ext cx="7774757" cy="4137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D649FD-888E-4D96-9E42-DBAC2B9E771D}">
      <dsp:nvSpPr>
        <dsp:cNvPr id="0" name=""/>
        <dsp:cNvSpPr/>
      </dsp:nvSpPr>
      <dsp:spPr>
        <a:xfrm>
          <a:off x="447643" y="3176808"/>
          <a:ext cx="6267005" cy="826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878" tIns="0" rIns="236878" bIns="0" numCol="1" spcCol="1270" anchor="ctr" anchorCtr="0">
          <a:noAutofit/>
        </a:bodyPr>
        <a:lstStyle/>
        <a:p>
          <a:pPr marL="0" lvl="0" indent="0" algn="l" defTabSz="1244600">
            <a:lnSpc>
              <a:spcPct val="100000"/>
            </a:lnSpc>
            <a:spcBef>
              <a:spcPct val="0"/>
            </a:spcBef>
            <a:spcAft>
              <a:spcPct val="35000"/>
            </a:spcAft>
            <a:buNone/>
          </a:pPr>
          <a:r>
            <a:rPr lang="en-US" sz="2800" kern="1200" dirty="0"/>
            <a:t>Subjective: hard to measure</a:t>
          </a:r>
        </a:p>
      </dsp:txBody>
      <dsp:txXfrm>
        <a:off x="487992" y="3217157"/>
        <a:ext cx="6186307" cy="745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E84B5C-E42B-4AC4-B1A7-E4ADF8B73D1B}">
      <dsp:nvSpPr>
        <dsp:cNvPr id="0" name=""/>
        <dsp:cNvSpPr/>
      </dsp:nvSpPr>
      <dsp:spPr>
        <a:xfrm>
          <a:off x="0" y="1039304"/>
          <a:ext cx="7143698" cy="61485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64A546-0259-415A-893F-793027DC47AD}">
      <dsp:nvSpPr>
        <dsp:cNvPr id="0" name=""/>
        <dsp:cNvSpPr/>
      </dsp:nvSpPr>
      <dsp:spPr>
        <a:xfrm>
          <a:off x="427438" y="406275"/>
          <a:ext cx="5824322"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866900">
            <a:lnSpc>
              <a:spcPct val="90000"/>
            </a:lnSpc>
            <a:spcBef>
              <a:spcPct val="0"/>
            </a:spcBef>
            <a:spcAft>
              <a:spcPct val="35000"/>
            </a:spcAft>
            <a:buNone/>
          </a:pPr>
          <a:r>
            <a:rPr lang="en-US" altLang="zh-CN" sz="4200" kern="1200" dirty="0"/>
            <a:t>What problem</a:t>
          </a:r>
          <a:endParaRPr lang="zh-CN" altLang="en-US" sz="4200" kern="1200" dirty="0"/>
        </a:p>
      </dsp:txBody>
      <dsp:txXfrm>
        <a:off x="487962" y="466799"/>
        <a:ext cx="5703274" cy="1118792"/>
      </dsp:txXfrm>
    </dsp:sp>
    <dsp:sp modelId="{AEABA612-2503-4A50-84DA-C49ABA4E2DBC}">
      <dsp:nvSpPr>
        <dsp:cNvPr id="0" name=""/>
        <dsp:cNvSpPr/>
      </dsp:nvSpPr>
      <dsp:spPr>
        <a:xfrm>
          <a:off x="261512" y="2443633"/>
          <a:ext cx="6944839" cy="62938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684B98-C924-4CDA-95DB-0099768F5D8D}">
      <dsp:nvSpPr>
        <dsp:cNvPr id="0" name=""/>
        <dsp:cNvSpPr/>
      </dsp:nvSpPr>
      <dsp:spPr>
        <a:xfrm>
          <a:off x="416023" y="1845001"/>
          <a:ext cx="5824322"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866900">
            <a:lnSpc>
              <a:spcPct val="90000"/>
            </a:lnSpc>
            <a:spcBef>
              <a:spcPct val="0"/>
            </a:spcBef>
            <a:spcAft>
              <a:spcPct val="35000"/>
            </a:spcAft>
            <a:buNone/>
          </a:pPr>
          <a:r>
            <a:rPr lang="en-US" altLang="zh-CN" sz="4200" kern="1200" dirty="0"/>
            <a:t>How to solve it</a:t>
          </a:r>
          <a:endParaRPr lang="zh-CN" altLang="en-US" sz="4200" kern="1200" dirty="0"/>
        </a:p>
      </dsp:txBody>
      <dsp:txXfrm>
        <a:off x="476547" y="1905525"/>
        <a:ext cx="5703274" cy="1118792"/>
      </dsp:txXfrm>
    </dsp:sp>
    <dsp:sp modelId="{DE655D9F-E3E6-4AA3-A30E-DF14D2B773B3}">
      <dsp:nvSpPr>
        <dsp:cNvPr id="0" name=""/>
        <dsp:cNvSpPr/>
      </dsp:nvSpPr>
      <dsp:spPr>
        <a:xfrm>
          <a:off x="0" y="3941029"/>
          <a:ext cx="7225571" cy="62069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D649FD-888E-4D96-9E42-DBAC2B9E771D}">
      <dsp:nvSpPr>
        <dsp:cNvPr id="0" name=""/>
        <dsp:cNvSpPr/>
      </dsp:nvSpPr>
      <dsp:spPr>
        <a:xfrm>
          <a:off x="416023" y="3321109"/>
          <a:ext cx="5824322"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146" tIns="0" rIns="220146" bIns="0" numCol="1" spcCol="1270" anchor="ctr" anchorCtr="0">
          <a:noAutofit/>
        </a:bodyPr>
        <a:lstStyle/>
        <a:p>
          <a:pPr marL="0" lvl="0" indent="0" algn="l" defTabSz="1866900">
            <a:lnSpc>
              <a:spcPct val="90000"/>
            </a:lnSpc>
            <a:spcBef>
              <a:spcPct val="0"/>
            </a:spcBef>
            <a:spcAft>
              <a:spcPct val="35000"/>
            </a:spcAft>
            <a:buNone/>
          </a:pPr>
          <a:r>
            <a:rPr lang="en-US" altLang="zh-CN" sz="4200" kern="1200" dirty="0"/>
            <a:t>Why /whether it works </a:t>
          </a:r>
          <a:endParaRPr lang="zh-CN" altLang="en-US" sz="4200" kern="1200" dirty="0"/>
        </a:p>
      </dsp:txBody>
      <dsp:txXfrm>
        <a:off x="476547" y="3381633"/>
        <a:ext cx="5703274" cy="1118792"/>
      </dsp:txXfrm>
    </dsp:sp>
  </dsp:spTree>
</dsp:drawing>
</file>

<file path=ppt/diagrams/layout1.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2">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3">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FA67A0-DE8B-4D89-A028-995E028CE98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3D84AC-DD47-4547-A9DF-76019560A91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a:ln>
            <a:miter/>
          </a:ln>
        </p:spPr>
      </p:sp>
      <p:sp>
        <p:nvSpPr>
          <p:cNvPr id="23554" name="备注占位符 2"/>
          <p:cNvSpPr>
            <a:spLocks noGrp="1"/>
          </p:cNvSpPr>
          <p:nvPr>
            <p:ph type="body"/>
          </p:nvPr>
        </p:nvSpPr>
        <p:spPr/>
        <p:txBody>
          <a:bodyPr wrap="square" lIns="91440" tIns="45720" rIns="91440" bIns="45720" anchor="t"/>
          <a:lstStyle/>
          <a:p>
            <a:pPr lvl="0">
              <a:spcBef>
                <a:spcPct val="0"/>
              </a:spcBef>
            </a:pPr>
            <a:endParaRPr lang="zh-CN" altLang="en-US" dirty="0"/>
          </a:p>
        </p:txBody>
      </p:sp>
      <p:sp>
        <p:nvSpPr>
          <p:cNvPr id="2"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0A9CA548-445C-4860-957F-A8530D75BB16}" type="slidenum">
              <a:rPr kumimoji="0" lang="zh-CN" altLang="en-US" sz="1200" b="0" i="0" u="none" strike="noStrike" kern="1200" cap="none" spc="0" normalizeH="0" baseline="0" noProof="1" smtClean="0">
                <a:ln>
                  <a:noFill/>
                </a:ln>
                <a:solidFill>
                  <a:prstClr val="black"/>
                </a:solidFill>
                <a:effectLst/>
                <a:uLnTx/>
                <a:uFillTx/>
                <a:latin typeface="等线" panose="02010600030101010101" pitchFamily="2" charset="-122"/>
                <a:ea typeface="等线" panose="02010600030101010101" pitchFamily="2" charset="-122"/>
                <a:cs typeface="+mn-ea"/>
                <a:sym typeface="+mn-ea"/>
              </a:rPr>
            </a:fld>
            <a:endParaRPr kumimoji="0" lang="zh-CN" altLang="en-US" sz="1200" b="0" i="0" u="none" strike="noStrike" kern="1200" cap="none" spc="0" normalizeH="0" baseline="0" noProof="1">
              <a:ln>
                <a:noFill/>
              </a:ln>
              <a:solidFill>
                <a:prstClr val="black"/>
              </a:solidFill>
              <a:effectLst/>
              <a:uLnTx/>
              <a:uFillTx/>
              <a:latin typeface="等线" panose="02010600030101010101" pitchFamily="2" charset="-122"/>
              <a:ea typeface="等线" panose="02010600030101010101" pitchFamily="2" charset="-122"/>
              <a:cs typeface="+mn-ea"/>
              <a:sym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a:ln>
            <a:miter/>
          </a:ln>
        </p:spPr>
      </p:sp>
      <p:sp>
        <p:nvSpPr>
          <p:cNvPr id="39938" name="备注占位符 2"/>
          <p:cNvSpPr>
            <a:spLocks noGrp="1"/>
          </p:cNvSpPr>
          <p:nvPr>
            <p:ph type="body"/>
          </p:nvPr>
        </p:nvSpPr>
        <p:spPr/>
        <p:txBody>
          <a:bodyPr wrap="square" lIns="91440" tIns="45720" rIns="91440" bIns="45720" anchor="t"/>
          <a:lstStyle/>
          <a:p>
            <a:pPr lvl="0">
              <a:spcBef>
                <a:spcPct val="0"/>
              </a:spcBef>
            </a:pPr>
            <a:endParaRPr lang="zh-CN" altLang="en-US" dirty="0"/>
          </a:p>
        </p:txBody>
      </p:sp>
      <p:sp>
        <p:nvSpPr>
          <p:cNvPr id="2"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F946D73A-FB10-4C30-96E9-D821A4DDE98D}" type="slidenum">
              <a:rPr kumimoji="0" lang="zh-CN" altLang="en-US" sz="1200" b="0" i="0" u="none" strike="noStrike" kern="1200" cap="none" spc="0" normalizeH="0" baseline="0" noProof="1" smtClean="0">
                <a:ln>
                  <a:noFill/>
                </a:ln>
                <a:solidFill>
                  <a:prstClr val="black"/>
                </a:solidFill>
                <a:effectLst/>
                <a:uLnTx/>
                <a:uFillTx/>
                <a:latin typeface="等线" panose="02010600030101010101" pitchFamily="2" charset="-122"/>
                <a:ea typeface="等线" panose="02010600030101010101" pitchFamily="2" charset="-122"/>
                <a:cs typeface="+mn-ea"/>
              </a:rPr>
            </a:fld>
            <a:endParaRPr kumimoji="0" lang="zh-CN" altLang="en-US" sz="1200" b="0" i="0" u="none" strike="noStrike" kern="1200" cap="none" spc="0" normalizeH="0" baseline="0" noProof="1">
              <a:ln>
                <a:noFill/>
              </a:ln>
              <a:solidFill>
                <a:prstClr val="black"/>
              </a:solidFill>
              <a:effectLst/>
              <a:uLnTx/>
              <a:uFillTx/>
              <a:latin typeface="等线" panose="02010600030101010101" pitchFamily="2" charset="-122"/>
              <a:ea typeface="等线" panose="02010600030101010101" pitchFamily="2" charset="-122"/>
              <a:cs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a:ln>
            <a:miter/>
          </a:ln>
        </p:spPr>
      </p:sp>
      <p:sp>
        <p:nvSpPr>
          <p:cNvPr id="39938" name="备注占位符 2"/>
          <p:cNvSpPr>
            <a:spLocks noGrp="1"/>
          </p:cNvSpPr>
          <p:nvPr>
            <p:ph type="body"/>
          </p:nvPr>
        </p:nvSpPr>
        <p:spPr/>
        <p:txBody>
          <a:bodyPr wrap="square" lIns="91440" tIns="45720" rIns="91440" bIns="45720" anchor="t"/>
          <a:lstStyle/>
          <a:p>
            <a:pPr lvl="0">
              <a:spcBef>
                <a:spcPct val="0"/>
              </a:spcBef>
            </a:pPr>
            <a:endParaRPr lang="zh-CN" altLang="en-US" dirty="0"/>
          </a:p>
        </p:txBody>
      </p:sp>
      <p:sp>
        <p:nvSpPr>
          <p:cNvPr id="2"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F946D73A-FB10-4C30-96E9-D821A4DDE98D}" type="slidenum">
              <a:rPr kumimoji="0" lang="zh-CN" altLang="en-US" sz="1200" b="0" i="0" u="none" strike="noStrike" kern="1200" cap="none" spc="0" normalizeH="0" baseline="0" noProof="1" smtClean="0">
                <a:ln>
                  <a:noFill/>
                </a:ln>
                <a:solidFill>
                  <a:prstClr val="black"/>
                </a:solidFill>
                <a:effectLst/>
                <a:uLnTx/>
                <a:uFillTx/>
                <a:latin typeface="等线" panose="02010600030101010101" pitchFamily="2" charset="-122"/>
                <a:ea typeface="等线" panose="02010600030101010101" pitchFamily="2" charset="-122"/>
                <a:cs typeface="+mn-ea"/>
              </a:rPr>
            </a:fld>
            <a:endParaRPr kumimoji="0" lang="zh-CN" altLang="en-US" sz="1200" b="0" i="0" u="none" strike="noStrike" kern="1200" cap="none" spc="0" normalizeH="0" baseline="0" noProof="1">
              <a:ln>
                <a:noFill/>
              </a:ln>
              <a:solidFill>
                <a:prstClr val="black"/>
              </a:solidFill>
              <a:effectLst/>
              <a:uLnTx/>
              <a:uFillTx/>
              <a:latin typeface="等线" panose="02010600030101010101" pitchFamily="2" charset="-122"/>
              <a:ea typeface="等线" panose="02010600030101010101" pitchFamily="2" charset="-122"/>
              <a:cs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a:ln>
            <a:miter/>
          </a:ln>
        </p:spPr>
      </p:sp>
      <p:sp>
        <p:nvSpPr>
          <p:cNvPr id="39938" name="备注占位符 2"/>
          <p:cNvSpPr>
            <a:spLocks noGrp="1"/>
          </p:cNvSpPr>
          <p:nvPr>
            <p:ph type="body"/>
          </p:nvPr>
        </p:nvSpPr>
        <p:spPr/>
        <p:txBody>
          <a:bodyPr wrap="square" lIns="91440" tIns="45720" rIns="91440" bIns="45720" anchor="t"/>
          <a:lstStyle/>
          <a:p>
            <a:pPr lvl="0">
              <a:spcBef>
                <a:spcPct val="0"/>
              </a:spcBef>
            </a:pPr>
            <a:endParaRPr lang="zh-CN" altLang="en-US" dirty="0"/>
          </a:p>
        </p:txBody>
      </p:sp>
      <p:sp>
        <p:nvSpPr>
          <p:cNvPr id="2"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F946D73A-FB10-4C30-96E9-D821A4DDE98D}" type="slidenum">
              <a:rPr kumimoji="0" lang="zh-CN" altLang="en-US" sz="1200" b="0" i="0" u="none" strike="noStrike" kern="1200" cap="none" spc="0" normalizeH="0" baseline="0" noProof="1" smtClean="0">
                <a:ln>
                  <a:noFill/>
                </a:ln>
                <a:solidFill>
                  <a:prstClr val="black"/>
                </a:solidFill>
                <a:effectLst/>
                <a:uLnTx/>
                <a:uFillTx/>
                <a:latin typeface="等线" panose="02010600030101010101" pitchFamily="2" charset="-122"/>
                <a:ea typeface="等线" panose="02010600030101010101" pitchFamily="2" charset="-122"/>
                <a:cs typeface="+mn-ea"/>
              </a:rPr>
            </a:fld>
            <a:endParaRPr kumimoji="0" lang="zh-CN" altLang="en-US" sz="1200" b="0" i="0" u="none" strike="noStrike" kern="1200" cap="none" spc="0" normalizeH="0" baseline="0" noProof="1">
              <a:ln>
                <a:noFill/>
              </a:ln>
              <a:solidFill>
                <a:prstClr val="black"/>
              </a:solidFill>
              <a:effectLst/>
              <a:uLnTx/>
              <a:uFillTx/>
              <a:latin typeface="等线" panose="02010600030101010101" pitchFamily="2" charset="-122"/>
              <a:ea typeface="等线" panose="02010600030101010101" pitchFamily="2" charset="-122"/>
              <a:cs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a:ln>
            <a:miter/>
          </a:ln>
        </p:spPr>
      </p:sp>
      <p:sp>
        <p:nvSpPr>
          <p:cNvPr id="29698" name="备注占位符 2"/>
          <p:cNvSpPr>
            <a:spLocks noGrp="1"/>
          </p:cNvSpPr>
          <p:nvPr>
            <p:ph type="body"/>
          </p:nvPr>
        </p:nvSpPr>
        <p:spPr/>
        <p:txBody>
          <a:bodyPr wrap="square" lIns="91440" tIns="45720" rIns="91440" bIns="45720" anchor="t"/>
          <a:lstStyle/>
          <a:p>
            <a:pPr lvl="0">
              <a:spcBef>
                <a:spcPct val="0"/>
              </a:spcBef>
            </a:pPr>
            <a:endParaRPr lang="zh-CN" altLang="en-US" dirty="0"/>
          </a:p>
        </p:txBody>
      </p:sp>
      <p:sp>
        <p:nvSpPr>
          <p:cNvPr id="2"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F946D73A-FB10-4C30-96E9-D821A4DDE98D}" type="slidenum">
              <a:rPr kumimoji="0" lang="zh-CN" altLang="en-US" sz="1200" b="0" i="0" u="none" strike="noStrike" kern="1200" cap="none" spc="0" normalizeH="0" baseline="0" noProof="1" smtClean="0">
                <a:ln>
                  <a:noFill/>
                </a:ln>
                <a:solidFill>
                  <a:schemeClr val="tx1"/>
                </a:solidFill>
                <a:effectLst/>
                <a:uLnTx/>
                <a:uFillTx/>
                <a:latin typeface="等线" panose="02010600030101010101" pitchFamily="2" charset="-122"/>
                <a:ea typeface="等线"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A733CE92-5289-46A3-80C0-7FCBA8AD4865}"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mn-cs"/>
              </a:rPr>
            </a:fld>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05682C6-BE15-415E-9985-CDCE9943C8C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hyperlink" Target="http://www.officeplus.cn/Template/Home.shtml" TargetMode="External"/><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hyperlink" Target="http://www.officeplus.cn/Template/Home.shtml" TargetMode="External"/><Relationship Id="rId4" Type="http://schemas.openxmlformats.org/officeDocument/2006/relationships/image" Target="../media/image7.png"/><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20" name="椭圆 19"/>
          <p:cNvSpPr/>
          <p:nvPr userDrawn="1"/>
        </p:nvSpPr>
        <p:spPr>
          <a:xfrm>
            <a:off x="381000" y="571500"/>
            <a:ext cx="5715000" cy="5715000"/>
          </a:xfrm>
          <a:prstGeom prst="ellipse">
            <a:avLst/>
          </a:prstGeom>
          <a:blipFill dpi="0" rotWithShape="1">
            <a:blip r:embed="rId2"/>
            <a:srcRect/>
            <a:stretch>
              <a:fillRect l="-22032" r="-219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9801" name="副标题 2"/>
          <p:cNvSpPr>
            <a:spLocks noGrp="1"/>
          </p:cNvSpPr>
          <p:nvPr userDrawn="1">
            <p:ph type="subTitle" idx="1"/>
          </p:nvPr>
        </p:nvSpPr>
        <p:spPr>
          <a:xfrm>
            <a:off x="7082971" y="2241097"/>
            <a:ext cx="4437517" cy="558799"/>
          </a:xfrm>
        </p:spPr>
        <p:txBody>
          <a:bodyPr anchor="ctr">
            <a:normAutofit/>
          </a:bodyPr>
          <a:lstStyle>
            <a:lvl1pPr marL="0" marR="0" indent="0" algn="r" defTabSz="913765" rtl="0" eaLnBrk="1" fontAlgn="auto" latinLnBrk="0" hangingPunct="1">
              <a:lnSpc>
                <a:spcPct val="90000"/>
              </a:lnSpc>
              <a:spcBef>
                <a:spcPts val="1000"/>
              </a:spcBef>
              <a:spcAft>
                <a:spcPts val="0"/>
              </a:spcAft>
              <a:buClrTx/>
              <a:buSzTx/>
              <a:buFont typeface="Arial" panose="020B0604020202020204" pitchFamily="34" charset="0"/>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trike="noStrike" noProof="1"/>
              <a:t>Click to edit Master subtitle style</a:t>
            </a:r>
            <a:endParaRPr lang="en-US" altLang="zh-CN" strike="noStrike" noProof="1"/>
          </a:p>
        </p:txBody>
      </p:sp>
      <p:sp>
        <p:nvSpPr>
          <p:cNvPr id="12" name="文本占位符 13"/>
          <p:cNvSpPr>
            <a:spLocks noGrp="1"/>
          </p:cNvSpPr>
          <p:nvPr userDrawn="1">
            <p:ph type="body" sz="quarter" idx="10" hasCustomPrompt="1"/>
          </p:nvPr>
        </p:nvSpPr>
        <p:spPr>
          <a:xfrm>
            <a:off x="7082971" y="3897045"/>
            <a:ext cx="4437517" cy="248371"/>
          </a:xfrm>
        </p:spPr>
        <p:txBody>
          <a:bodyPr anchor="ctr">
            <a:noAutofit/>
          </a:bodyPr>
          <a:lstStyle>
            <a:lvl1pPr marL="0" indent="0" algn="r">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fontAlgn="auto"/>
            <a:r>
              <a:rPr lang="en-US" altLang="zh-CN" strike="noStrike" noProof="1"/>
              <a:t>Signature</a:t>
            </a:r>
            <a:endParaRPr lang="en-US" altLang="zh-CN" strike="noStrike" noProof="1"/>
          </a:p>
        </p:txBody>
      </p:sp>
      <p:sp>
        <p:nvSpPr>
          <p:cNvPr id="13" name="文本占位符 13"/>
          <p:cNvSpPr>
            <a:spLocks noGrp="1"/>
          </p:cNvSpPr>
          <p:nvPr userDrawn="1">
            <p:ph type="body" sz="quarter" idx="11" hasCustomPrompt="1"/>
          </p:nvPr>
        </p:nvSpPr>
        <p:spPr>
          <a:xfrm>
            <a:off x="7082971" y="4174404"/>
            <a:ext cx="4437517" cy="248371"/>
          </a:xfrm>
        </p:spPr>
        <p:txBody>
          <a:bodyPr anchor="ctr">
            <a:noAutofit/>
          </a:bodyPr>
          <a:lstStyle>
            <a:lvl1pPr marL="0" indent="0" algn="r">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fontAlgn="auto"/>
            <a:r>
              <a:rPr lang="en-US" altLang="zh-CN" strike="noStrike" noProof="1"/>
              <a:t>Date</a:t>
            </a:r>
            <a:endParaRPr lang="zh-CN" altLang="en-US" strike="noStrike" noProof="1"/>
          </a:p>
        </p:txBody>
      </p:sp>
      <p:sp>
        <p:nvSpPr>
          <p:cNvPr id="9802" name="标题 1"/>
          <p:cNvSpPr>
            <a:spLocks noGrp="1"/>
          </p:cNvSpPr>
          <p:nvPr userDrawn="1">
            <p:ph type="ctrTitle"/>
          </p:nvPr>
        </p:nvSpPr>
        <p:spPr>
          <a:xfrm>
            <a:off x="7082971" y="1390560"/>
            <a:ext cx="4437517" cy="698591"/>
          </a:xfrm>
        </p:spPr>
        <p:txBody>
          <a:bodyPr anchor="ctr">
            <a:normAutofit/>
          </a:bodyPr>
          <a:lstStyle>
            <a:lvl1pPr algn="r">
              <a:defRPr sz="4000">
                <a:solidFill>
                  <a:schemeClr val="tx1"/>
                </a:solidFill>
              </a:defRPr>
            </a:lvl1pPr>
          </a:lstStyle>
          <a:p>
            <a:pPr fontAlgn="auto"/>
            <a:r>
              <a:rPr lang="en-US" altLang="zh-CN" strike="noStrike" noProof="1"/>
              <a:t>Click to edit Master title style</a:t>
            </a:r>
            <a:endParaRPr lang="zh-CN" altLang="en-US" strike="noStrike" noProof="1"/>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节标题">
    <p:bg>
      <p:bgPr>
        <a:solidFill>
          <a:schemeClr val="bg1"/>
        </a:solidFill>
        <a:effectLst/>
      </p:bgPr>
    </p:bg>
    <p:spTree>
      <p:nvGrpSpPr>
        <p:cNvPr id="1" name=""/>
        <p:cNvGrpSpPr/>
        <p:nvPr/>
      </p:nvGrpSpPr>
      <p:grpSpPr>
        <a:xfrm>
          <a:off x="0" y="0"/>
          <a:ext cx="0" cy="0"/>
          <a:chOff x="0" y="0"/>
          <a:chExt cx="0" cy="0"/>
        </a:xfrm>
      </p:grpSpPr>
      <p:sp>
        <p:nvSpPr>
          <p:cNvPr id="4" name="任意多边形: 形状 3"/>
          <p:cNvSpPr/>
          <p:nvPr userDrawn="1"/>
        </p:nvSpPr>
        <p:spPr>
          <a:xfrm>
            <a:off x="7338780" y="0"/>
            <a:ext cx="4853220" cy="4920336"/>
          </a:xfrm>
          <a:custGeom>
            <a:avLst/>
            <a:gdLst>
              <a:gd name="connsiteX0" fmla="*/ 491720 w 4853214"/>
              <a:gd name="connsiteY0" fmla="*/ 0 h 4920342"/>
              <a:gd name="connsiteX1" fmla="*/ 4853214 w 4853214"/>
              <a:gd name="connsiteY1" fmla="*/ 0 h 4920342"/>
              <a:gd name="connsiteX2" fmla="*/ 4853214 w 4853214"/>
              <a:gd name="connsiteY2" fmla="*/ 4469404 h 4920342"/>
              <a:gd name="connsiteX3" fmla="*/ 4750013 w 4853214"/>
              <a:gd name="connsiteY3" fmla="*/ 4532100 h 4920342"/>
              <a:gd name="connsiteX4" fmla="*/ 3216729 w 4853214"/>
              <a:gd name="connsiteY4" fmla="*/ 4920342 h 4920342"/>
              <a:gd name="connsiteX5" fmla="*/ 0 w 4853214"/>
              <a:gd name="connsiteY5" fmla="*/ 1703613 h 4920342"/>
              <a:gd name="connsiteX6" fmla="*/ 388242 w 4853214"/>
              <a:gd name="connsiteY6" fmla="*/ 170329 h 492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53214" h="4920342">
                <a:moveTo>
                  <a:pt x="491720" y="0"/>
                </a:moveTo>
                <a:lnTo>
                  <a:pt x="4853214" y="0"/>
                </a:lnTo>
                <a:lnTo>
                  <a:pt x="4853214" y="4469404"/>
                </a:lnTo>
                <a:lnTo>
                  <a:pt x="4750013" y="4532100"/>
                </a:lnTo>
                <a:cubicBezTo>
                  <a:pt x="4294224" y="4779700"/>
                  <a:pt x="3771901" y="4920342"/>
                  <a:pt x="3216729" y="4920342"/>
                </a:cubicBezTo>
                <a:cubicBezTo>
                  <a:pt x="1440179" y="4920342"/>
                  <a:pt x="0" y="3480163"/>
                  <a:pt x="0" y="1703613"/>
                </a:cubicBezTo>
                <a:cubicBezTo>
                  <a:pt x="0" y="1148441"/>
                  <a:pt x="140643" y="626118"/>
                  <a:pt x="388242" y="170329"/>
                </a:cubicBezTo>
                <a:close/>
              </a:path>
            </a:pathLst>
          </a:custGeom>
          <a:blipFill dpi="0" rotWithShape="1">
            <a:blip r:embed="rId2"/>
            <a:srcRect/>
            <a:stretch>
              <a:fillRect l="-22032" r="-219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auto"/>
            <a:endParaRPr lang="zh-CN" altLang="en-US" strike="noStrike" noProof="1">
              <a:latin typeface="宋体" panose="02010600030101010101" pitchFamily="2" charset="-122"/>
              <a:ea typeface="宋体" panose="02010600030101010101" pitchFamily="2" charset="-122"/>
            </a:endParaRPr>
          </a:p>
        </p:txBody>
      </p:sp>
      <p:sp>
        <p:nvSpPr>
          <p:cNvPr id="5" name="椭圆 4"/>
          <p:cNvSpPr/>
          <p:nvPr userDrawn="1"/>
        </p:nvSpPr>
        <p:spPr>
          <a:xfrm>
            <a:off x="6165850" y="1504950"/>
            <a:ext cx="3848100" cy="3848100"/>
          </a:xfrm>
          <a:prstGeom prst="ellipse">
            <a:avLst/>
          </a:prstGeom>
          <a:solidFill>
            <a:schemeClr val="accent4">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宋体" panose="02010600030101010101" pitchFamily="2" charset="-122"/>
              <a:ea typeface="宋体" panose="02010600030101010101" pitchFamily="2" charset="-122"/>
            </a:endParaRPr>
          </a:p>
        </p:txBody>
      </p:sp>
      <p:sp>
        <p:nvSpPr>
          <p:cNvPr id="20" name="标题 1"/>
          <p:cNvSpPr>
            <a:spLocks noGrp="1"/>
          </p:cNvSpPr>
          <p:nvPr userDrawn="1">
            <p:ph type="title"/>
          </p:nvPr>
        </p:nvSpPr>
        <p:spPr>
          <a:xfrm>
            <a:off x="669925" y="2609285"/>
            <a:ext cx="4535055" cy="894818"/>
          </a:xfrm>
        </p:spPr>
        <p:txBody>
          <a:bodyPr anchor="b">
            <a:normAutofit/>
          </a:bodyPr>
          <a:lstStyle>
            <a:lvl1pPr algn="l">
              <a:defRPr sz="2400" b="1">
                <a:solidFill>
                  <a:schemeClr val="tx1"/>
                </a:solidFill>
                <a:latin typeface="宋体" panose="02010600030101010101" pitchFamily="2" charset="-122"/>
                <a:ea typeface="宋体" panose="02010600030101010101" pitchFamily="2" charset="-122"/>
              </a:defRPr>
            </a:lvl1pPr>
          </a:lstStyle>
          <a:p>
            <a:pPr fontAlgn="auto"/>
            <a:r>
              <a:rPr lang="en-US" altLang="zh-CN" strike="noStrike" noProof="1"/>
              <a:t>Click to edit Master title style</a:t>
            </a:r>
            <a:endParaRPr lang="zh-CN" altLang="en-US" strike="noStrike" noProof="1"/>
          </a:p>
        </p:txBody>
      </p:sp>
      <p:sp>
        <p:nvSpPr>
          <p:cNvPr id="21" name="文本占位符 2"/>
          <p:cNvSpPr>
            <a:spLocks noGrp="1"/>
          </p:cNvSpPr>
          <p:nvPr userDrawn="1">
            <p:ph type="body" idx="1"/>
          </p:nvPr>
        </p:nvSpPr>
        <p:spPr>
          <a:xfrm>
            <a:off x="669925" y="3504103"/>
            <a:ext cx="4546600" cy="1015623"/>
          </a:xfrm>
        </p:spPr>
        <p:txBody>
          <a:bodyPr anchor="t">
            <a:normAutofit/>
          </a:bodyPr>
          <a:lstStyle>
            <a:lvl1pPr marL="0" indent="0" algn="l">
              <a:buNone/>
              <a:defRPr sz="1200">
                <a:solidFill>
                  <a:schemeClr val="tx1"/>
                </a:solidFill>
                <a:latin typeface="宋体" panose="02010600030101010101" pitchFamily="2" charset="-122"/>
                <a:ea typeface="宋体" panose="02010600030101010101" pitchFamily="2"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en-US" altLang="zh-CN" strike="noStrike" noProof="1"/>
              <a:t>Edit Master text styles</a:t>
            </a:r>
            <a:endParaRPr lang="en-US" altLang="zh-CN" strike="noStrike" noProof="1"/>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fontAlgn="auto"/>
            <a:r>
              <a:rPr lang="en-US" altLang="zh-CN" strike="noStrike" noProof="1"/>
              <a:t>Edit Master text styles</a:t>
            </a:r>
            <a:endParaRPr lang="en-US" altLang="zh-CN" strike="noStrike" noProof="1"/>
          </a:p>
          <a:p>
            <a:pPr lvl="1" fontAlgn="auto"/>
            <a:r>
              <a:rPr lang="en-US" altLang="zh-CN" strike="noStrike" noProof="1"/>
              <a:t>Second level</a:t>
            </a:r>
            <a:endParaRPr lang="en-US" altLang="zh-CN" strike="noStrike" noProof="1"/>
          </a:p>
          <a:p>
            <a:pPr lvl="2" fontAlgn="auto"/>
            <a:r>
              <a:rPr lang="en-US" altLang="zh-CN" strike="noStrike" noProof="1"/>
              <a:t>Third level</a:t>
            </a:r>
            <a:endParaRPr lang="en-US" altLang="zh-CN" strike="noStrike" noProof="1"/>
          </a:p>
          <a:p>
            <a:pPr lvl="3" fontAlgn="auto"/>
            <a:r>
              <a:rPr lang="en-US" altLang="zh-CN" strike="noStrike" noProof="1"/>
              <a:t>Fourth level</a:t>
            </a:r>
            <a:endParaRPr lang="en-US" altLang="zh-CN" strike="noStrike" noProof="1"/>
          </a:p>
          <a:p>
            <a:pPr lvl="4" fontAlgn="auto"/>
            <a:r>
              <a:rPr lang="en-US" altLang="zh-CN" strike="noStrike" noProof="1"/>
              <a:t>Fifth level</a:t>
            </a:r>
            <a:endParaRPr lang="zh-CN" altLang="en-US" strike="noStrike" noProof="1"/>
          </a:p>
        </p:txBody>
      </p:sp>
      <p:sp>
        <p:nvSpPr>
          <p:cNvPr id="10" name="日期占位符 9"/>
          <p:cNvSpPr>
            <a:spLocks noGrp="1"/>
          </p:cNvSpPr>
          <p:nvPr>
            <p:ph type="dt" sz="half" idx="10"/>
          </p:nvPr>
        </p:nvSpPr>
        <p:spPr>
          <a:xfrm>
            <a:off x="5402263" y="6240463"/>
            <a:ext cx="1387475" cy="206375"/>
          </a:xfrm>
          <a:prstGeom prst="rect">
            <a:avLst/>
          </a:prstGeom>
        </p:spPr>
        <p:txBody>
          <a:bodyPr vert="horz" lIns="91440" tIns="45720" rIns="91440" bIns="45720" rtlCol="0" anchor="ctr"/>
          <a:lstStyle>
            <a:lvl1pPr>
              <a:defRPr>
                <a:latin typeface="宋体" panose="02010600030101010101" pitchFamily="2" charset="-122"/>
                <a:ea typeface="宋体" panose="02010600030101010101" pitchFamily="2" charset="-122"/>
              </a:defRPr>
            </a:lvl1pPr>
          </a:lstStyle>
          <a:p>
            <a:pPr fontAlgn="auto"/>
            <a:fld id="{7A04BB24-EE86-4B09-B870-F8C2A6A862ED}" type="datetime1">
              <a:rPr lang="zh-CN" altLang="en-US" strike="noStrike" noProof="1" smtClean="0">
                <a:latin typeface="宋体" panose="02010600030101010101" pitchFamily="2" charset="-122"/>
                <a:ea typeface="宋体" panose="02010600030101010101" pitchFamily="2" charset="-122"/>
                <a:cs typeface="+mn-cs"/>
              </a:rPr>
            </a:fld>
            <a:endParaRPr lang="zh-CN" altLang="en-US" strike="noStrike" noProof="1"/>
          </a:p>
        </p:txBody>
      </p:sp>
      <p:sp>
        <p:nvSpPr>
          <p:cNvPr id="11" name="页脚占位符 10"/>
          <p:cNvSpPr>
            <a:spLocks noGrp="1"/>
          </p:cNvSpPr>
          <p:nvPr>
            <p:ph type="ftr" sz="quarter" idx="11"/>
          </p:nvPr>
        </p:nvSpPr>
        <p:spPr>
          <a:xfrm>
            <a:off x="669925" y="6240463"/>
            <a:ext cx="4140200" cy="206375"/>
          </a:xfrm>
          <a:prstGeom prst="rect">
            <a:avLst/>
          </a:prstGeom>
        </p:spPr>
        <p:txBody>
          <a:bodyPr vert="horz" lIns="91440" tIns="45720" rIns="91440" bIns="45720" rtlCol="0" anchor="ctr"/>
          <a:lstStyle>
            <a:lvl1pPr>
              <a:defRPr>
                <a:latin typeface="宋体" panose="02010600030101010101" pitchFamily="2" charset="-122"/>
                <a:ea typeface="宋体" panose="02010600030101010101" pitchFamily="2" charset="-122"/>
              </a:defRPr>
            </a:lvl1pPr>
          </a:lstStyle>
          <a:p>
            <a:pPr fontAlgn="auto"/>
            <a:r>
              <a:rPr lang="en-US" altLang="zh-CN" strike="noStrike" noProof="1">
                <a:latin typeface="宋体" panose="02010600030101010101" pitchFamily="2" charset="-122"/>
                <a:ea typeface="宋体" panose="02010600030101010101" pitchFamily="2" charset="-122"/>
                <a:cs typeface="+mn-cs"/>
              </a:rPr>
              <a:t>www.islide.cc</a:t>
            </a:r>
            <a:endParaRPr lang="zh-CN" altLang="en-US" strike="noStrike" noProof="1"/>
          </a:p>
        </p:txBody>
      </p:sp>
      <p:sp>
        <p:nvSpPr>
          <p:cNvPr id="12" name="灯片编号占位符 11"/>
          <p:cNvSpPr>
            <a:spLocks noGrp="1"/>
          </p:cNvSpPr>
          <p:nvPr>
            <p:ph type="sldNum" sz="quarter" idx="12"/>
          </p:nvPr>
        </p:nvSpPr>
        <p:spPr>
          <a:xfrm>
            <a:off x="8610600" y="6240463"/>
            <a:ext cx="2909888" cy="206375"/>
          </a:xfrm>
          <a:prstGeom prst="rect">
            <a:avLst/>
          </a:prstGeom>
        </p:spPr>
        <p:txBody>
          <a:bodyPr vert="horz" lIns="91440" tIns="45720" rIns="91440" bIns="45720" rtlCol="0" anchor="ctr"/>
          <a:lstStyle>
            <a:lvl1pPr>
              <a:defRPr>
                <a:latin typeface="宋体" panose="02010600030101010101" pitchFamily="2" charset="-122"/>
                <a:ea typeface="宋体" panose="02010600030101010101" pitchFamily="2" charset="-122"/>
              </a:defRPr>
            </a:lvl1pPr>
          </a:lstStyle>
          <a:p>
            <a:pPr fontAlgn="auto"/>
            <a:fld id="{5DD3DB80-B894-403A-B48E-6FDC1A72010E}" type="slidenum">
              <a:rPr lang="zh-CN" altLang="en-US" strike="noStrike" noProof="1" smtClean="0">
                <a:latin typeface="宋体" panose="02010600030101010101" pitchFamily="2" charset="-122"/>
                <a:ea typeface="宋体" panose="02010600030101010101" pitchFamily="2" charset="-122"/>
                <a:cs typeface="+mn-cs"/>
              </a:rPr>
            </a:fld>
            <a:endParaRPr lang="zh-CN" altLang="en-US" strike="noStrike" noProof="1"/>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15362" name="文本框 3"/>
          <p:cNvSpPr txBox="1"/>
          <p:nvPr userDrawn="1"/>
        </p:nvSpPr>
        <p:spPr>
          <a:xfrm>
            <a:off x="0" y="446088"/>
            <a:ext cx="12131675" cy="584200"/>
          </a:xfrm>
          <a:prstGeom prst="rect">
            <a:avLst/>
          </a:prstGeom>
          <a:solidFill>
            <a:schemeClr val="accent1"/>
          </a:solidFill>
          <a:ln w="9525">
            <a:noFill/>
          </a:ln>
        </p:spPr>
        <p:txBody>
          <a:bodyPr wrap="square" anchor="t">
            <a:spAutoFit/>
          </a:bodyPr>
          <a:lstStyle/>
          <a:p>
            <a:pPr marL="285750" lvl="0" indent="-285750">
              <a:buFont typeface="Wingdings" panose="05000000000000000000" charset="0"/>
              <a:buChar char="u"/>
            </a:pPr>
            <a:r>
              <a:rPr lang="en-US" altLang="zh-CN" sz="3200" b="1">
                <a:solidFill>
                  <a:schemeClr val="bg1"/>
                </a:solidFill>
                <a:latin typeface="Times New Roman" panose="02020603050405020304" pitchFamily="18" charset="0"/>
                <a:ea typeface="华文新魏" pitchFamily="2" charset="-122"/>
              </a:rPr>
              <a:t>WORDS REVISION</a:t>
            </a:r>
            <a:endParaRPr lang="en-US" altLang="zh-CN" sz="3200" b="1">
              <a:solidFill>
                <a:schemeClr val="bg1"/>
              </a:solidFill>
              <a:latin typeface="Times New Roman" panose="02020603050405020304" pitchFamily="18" charset="0"/>
              <a:ea typeface="华文新魏" pitchFamily="2" charset="-122"/>
            </a:endParaRPr>
          </a:p>
        </p:txBody>
      </p:sp>
      <p:sp>
        <p:nvSpPr>
          <p:cNvPr id="2" name="标题 1"/>
          <p:cNvSpPr>
            <a:spLocks noGrp="1"/>
          </p:cNvSpPr>
          <p:nvPr>
            <p:ph type="title"/>
          </p:nvPr>
        </p:nvSpPr>
        <p:spPr/>
        <p:txBody>
          <a:bodyPr/>
          <a:lstStyle>
            <a:lvl1pPr>
              <a:defRPr/>
            </a:lvl1pPr>
          </a:lstStyle>
          <a:p>
            <a:pPr fontAlgn="auto"/>
            <a:r>
              <a:rPr lang="en-US" altLang="zh-CN" strike="noStrike" noProof="1"/>
              <a:t>Click to edit Master title style</a:t>
            </a:r>
            <a:endParaRPr lang="zh-CN" altLang="en-US" strike="noStrike" noProof="1"/>
          </a:p>
        </p:txBody>
      </p:sp>
      <p:sp>
        <p:nvSpPr>
          <p:cNvPr id="3" name="日期占位符 2"/>
          <p:cNvSpPr>
            <a:spLocks noGrp="1"/>
          </p:cNvSpPr>
          <p:nvPr>
            <p:ph type="dt" sz="half" idx="10"/>
          </p:nvPr>
        </p:nvSpPr>
        <p:spPr>
          <a:xfrm>
            <a:off x="5402263" y="6240463"/>
            <a:ext cx="1387475" cy="206375"/>
          </a:xfrm>
          <a:prstGeom prst="rect">
            <a:avLst/>
          </a:prstGeom>
        </p:spPr>
        <p:txBody>
          <a:bodyPr vert="horz" lIns="91440" tIns="45720" rIns="91440" bIns="45720" rtlCol="0" anchor="ctr"/>
          <a:lstStyle/>
          <a:p>
            <a:pPr fontAlgn="auto"/>
            <a:fld id="{FDD48A9C-B11C-4893-AC93-8C2F7C4BD757}" type="datetime1">
              <a:rPr lang="zh-CN" altLang="en-US" strike="noStrike" noProof="1" smtClean="0">
                <a:latin typeface="+mn-lt"/>
                <a:ea typeface="+mn-ea"/>
                <a:cs typeface="+mn-cs"/>
              </a:rPr>
            </a:fld>
            <a:endParaRPr lang="zh-CN" altLang="en-US" strike="noStrike" noProof="1"/>
          </a:p>
        </p:txBody>
      </p:sp>
      <p:sp>
        <p:nvSpPr>
          <p:cNvPr id="5" name="灯片编号占位符 4"/>
          <p:cNvSpPr>
            <a:spLocks noGrp="1"/>
          </p:cNvSpPr>
          <p:nvPr>
            <p:ph type="sldNum" sz="quarter" idx="12"/>
          </p:nvPr>
        </p:nvSpPr>
        <p:spPr>
          <a:xfrm>
            <a:off x="8610600" y="6240463"/>
            <a:ext cx="2909888" cy="206375"/>
          </a:xfrm>
          <a:prstGeom prst="rect">
            <a:avLst/>
          </a:prstGeom>
        </p:spPr>
        <p:txBody>
          <a:bodyPr vert="horz" lIns="91440" tIns="45720" rIns="91440" bIns="45720" rtlCol="0" anchor="ctr"/>
          <a:lstStyle/>
          <a:p>
            <a:pPr fontAlgn="auto"/>
            <a:fld id="{5DD3DB80-B894-403A-B48E-6FDC1A72010E}" type="slidenum">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3"/>
          </p:nvPr>
        </p:nvSpPr>
        <p:spPr>
          <a:xfrm>
            <a:off x="669925" y="6240463"/>
            <a:ext cx="4140200" cy="206375"/>
          </a:xfrm>
          <a:prstGeom prst="rect">
            <a:avLst/>
          </a:prstGeom>
        </p:spPr>
        <p:txBody>
          <a:bodyPr vert="horz" lIns="91440" tIns="45720" rIns="91440" bIns="45720" rtlCol="0" anchor="ctr"/>
          <a:lstStyle/>
          <a:p>
            <a:pPr fontAlgn="auto"/>
            <a:r>
              <a:rPr lang="en-US" altLang="zh-CN" strike="noStrike" noProof="1">
                <a:latin typeface="+mn-lt"/>
                <a:ea typeface="+mn-ea"/>
                <a:cs typeface="+mn-cs"/>
              </a:rPr>
              <a:t>www.islide.cc</a:t>
            </a:r>
            <a:endParaRPr lang="zh-CN" altLang="en-US" strike="noStrike" noProof="1"/>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末尾幻灯片">
    <p:bg>
      <p:bgPr>
        <a:solidFill>
          <a:schemeClr val="bg1"/>
        </a:solidFill>
        <a:effectLst/>
      </p:bgPr>
    </p:bg>
    <p:spTree>
      <p:nvGrpSpPr>
        <p:cNvPr id="1" name=""/>
        <p:cNvGrpSpPr/>
        <p:nvPr/>
      </p:nvGrpSpPr>
      <p:grpSpPr>
        <a:xfrm>
          <a:off x="0" y="0"/>
          <a:ext cx="0" cy="0"/>
          <a:chOff x="0" y="0"/>
          <a:chExt cx="0" cy="0"/>
        </a:xfrm>
      </p:grpSpPr>
      <p:sp>
        <p:nvSpPr>
          <p:cNvPr id="26" name="椭圆 25"/>
          <p:cNvSpPr/>
          <p:nvPr userDrawn="1"/>
        </p:nvSpPr>
        <p:spPr>
          <a:xfrm>
            <a:off x="4640940" y="571500"/>
            <a:ext cx="5715000" cy="5715000"/>
          </a:xfrm>
          <a:prstGeom prst="ellipse">
            <a:avLst/>
          </a:prstGeom>
          <a:blipFill dpi="0" rotWithShape="0">
            <a:blip r:embed="rId2">
              <a:grayscl/>
            </a:blip>
            <a:srcRect/>
            <a:stretch>
              <a:fillRect l="-22032" r="-219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6" name="任意多边形: 形状 5"/>
          <p:cNvSpPr/>
          <p:nvPr userDrawn="1"/>
        </p:nvSpPr>
        <p:spPr>
          <a:xfrm>
            <a:off x="0" y="0"/>
            <a:ext cx="7497763" cy="6858000"/>
          </a:xfrm>
          <a:custGeom>
            <a:avLst/>
            <a:gdLst>
              <a:gd name="connsiteX0" fmla="*/ 1321639 w 7498443"/>
              <a:gd name="connsiteY0" fmla="*/ 0 h 6858000"/>
              <a:gd name="connsiteX1" fmla="*/ 5594420 w 7498443"/>
              <a:gd name="connsiteY1" fmla="*/ 0 h 6858000"/>
              <a:gd name="connsiteX2" fmla="*/ 5717063 w 7498443"/>
              <a:gd name="connsiteY2" fmla="*/ 78625 h 6858000"/>
              <a:gd name="connsiteX3" fmla="*/ 7498443 w 7498443"/>
              <a:gd name="connsiteY3" fmla="*/ 3429000 h 6858000"/>
              <a:gd name="connsiteX4" fmla="*/ 5717063 w 7498443"/>
              <a:gd name="connsiteY4" fmla="*/ 6779375 h 6858000"/>
              <a:gd name="connsiteX5" fmla="*/ 5594420 w 7498443"/>
              <a:gd name="connsiteY5" fmla="*/ 6858000 h 6858000"/>
              <a:gd name="connsiteX6" fmla="*/ 1323725 w 7498443"/>
              <a:gd name="connsiteY6" fmla="*/ 6858000 h 6858000"/>
              <a:gd name="connsiteX7" fmla="*/ 1229320 w 7498443"/>
              <a:gd name="connsiteY7" fmla="*/ 6799663 h 6858000"/>
              <a:gd name="connsiteX8" fmla="*/ 2559 w 7498443"/>
              <a:gd name="connsiteY8" fmla="*/ 5524102 h 6858000"/>
              <a:gd name="connsiteX9" fmla="*/ 0 w 7498443"/>
              <a:gd name="connsiteY9" fmla="*/ 5519651 h 6858000"/>
              <a:gd name="connsiteX10" fmla="*/ 0 w 7498443"/>
              <a:gd name="connsiteY10" fmla="*/ 1340626 h 6858000"/>
              <a:gd name="connsiteX11" fmla="*/ 28111 w 7498443"/>
              <a:gd name="connsiteY11" fmla="*/ 1292412 h 6858000"/>
              <a:gd name="connsiteX12" fmla="*/ 1198995 w 7498443"/>
              <a:gd name="connsiteY12" fmla="*/ 7862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98443" h="6858000">
                <a:moveTo>
                  <a:pt x="1321639" y="0"/>
                </a:moveTo>
                <a:lnTo>
                  <a:pt x="5594420" y="0"/>
                </a:lnTo>
                <a:lnTo>
                  <a:pt x="5717063" y="78625"/>
                </a:lnTo>
                <a:cubicBezTo>
                  <a:pt x="6791820" y="804717"/>
                  <a:pt x="7498443" y="2034338"/>
                  <a:pt x="7498443" y="3429000"/>
                </a:cubicBezTo>
                <a:cubicBezTo>
                  <a:pt x="7498443" y="4823662"/>
                  <a:pt x="6791820" y="6053283"/>
                  <a:pt x="5717063" y="6779375"/>
                </a:cubicBezTo>
                <a:lnTo>
                  <a:pt x="5594420" y="6858000"/>
                </a:lnTo>
                <a:lnTo>
                  <a:pt x="1323725" y="6858000"/>
                </a:lnTo>
                <a:lnTo>
                  <a:pt x="1229320" y="6799663"/>
                </a:lnTo>
                <a:cubicBezTo>
                  <a:pt x="732446" y="6470466"/>
                  <a:pt x="312588" y="6034341"/>
                  <a:pt x="2559" y="5524102"/>
                </a:cubicBezTo>
                <a:lnTo>
                  <a:pt x="0" y="5519651"/>
                </a:lnTo>
                <a:lnTo>
                  <a:pt x="0" y="1340626"/>
                </a:lnTo>
                <a:lnTo>
                  <a:pt x="28111" y="1292412"/>
                </a:lnTo>
                <a:cubicBezTo>
                  <a:pt x="329046" y="810334"/>
                  <a:pt x="728789" y="396290"/>
                  <a:pt x="1198995" y="78625"/>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3" name="标题 1"/>
          <p:cNvSpPr>
            <a:spLocks noGrp="1"/>
          </p:cNvSpPr>
          <p:nvPr userDrawn="1">
            <p:ph type="ctrTitle" hasCustomPrompt="1"/>
          </p:nvPr>
        </p:nvSpPr>
        <p:spPr>
          <a:xfrm>
            <a:off x="669925" y="2086392"/>
            <a:ext cx="4127502" cy="1801221"/>
          </a:xfrm>
        </p:spPr>
        <p:txBody>
          <a:bodyPr anchor="b">
            <a:normAutofit/>
          </a:bodyPr>
          <a:lstStyle>
            <a:lvl1pPr marL="0" indent="0" algn="l">
              <a:buFont typeface="Arial" panose="020B0604020202020204" pitchFamily="34" charset="0"/>
              <a:buNone/>
              <a:defRPr sz="3200">
                <a:solidFill>
                  <a:schemeClr val="bg1"/>
                </a:solidFill>
              </a:defRPr>
            </a:lvl1pPr>
          </a:lstStyle>
          <a:p>
            <a:pPr fontAlgn="auto"/>
            <a:r>
              <a:rPr lang="en-US" altLang="zh-CN" strike="noStrike" noProof="1"/>
              <a:t>Conclusion</a:t>
            </a:r>
            <a:endParaRPr lang="zh-CN" altLang="en-US" strike="noStrike" noProof="1"/>
          </a:p>
        </p:txBody>
      </p:sp>
      <p:sp>
        <p:nvSpPr>
          <p:cNvPr id="14" name="文本占位符 62"/>
          <p:cNvSpPr>
            <a:spLocks noGrp="1"/>
          </p:cNvSpPr>
          <p:nvPr userDrawn="1">
            <p:ph type="body" sz="quarter" idx="17" hasCustomPrompt="1"/>
          </p:nvPr>
        </p:nvSpPr>
        <p:spPr>
          <a:xfrm>
            <a:off x="669925" y="4172872"/>
            <a:ext cx="4127502" cy="310871"/>
          </a:xfrm>
        </p:spPr>
        <p:txBody>
          <a:bodyPr vert="horz" lIns="91440" tIns="45720" rIns="91440" bIns="45720" rtlCol="0">
            <a:normAutofit/>
          </a:bodyPr>
          <a:lstStyle>
            <a:lvl1pPr marL="0" indent="0" algn="l">
              <a:buNone/>
              <a:defRPr lang="zh-CN" altLang="en-US" sz="1600" smtClean="0">
                <a:solidFill>
                  <a:schemeClr val="bg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lvl="0" fontAlgn="auto"/>
            <a:r>
              <a:rPr lang="en-US" altLang="zh-CN" strike="noStrike" noProof="1"/>
              <a:t>Signature</a:t>
            </a:r>
            <a:endParaRPr lang="en-US" altLang="zh-CN" strike="noStrike" noProof="1"/>
          </a:p>
        </p:txBody>
      </p:sp>
      <p:sp>
        <p:nvSpPr>
          <p:cNvPr id="15" name="文本占位符 62"/>
          <p:cNvSpPr>
            <a:spLocks noGrp="1"/>
          </p:cNvSpPr>
          <p:nvPr userDrawn="1">
            <p:ph type="body" sz="quarter" idx="18" hasCustomPrompt="1"/>
          </p:nvPr>
        </p:nvSpPr>
        <p:spPr>
          <a:xfrm>
            <a:off x="669925" y="4488506"/>
            <a:ext cx="4127502" cy="310871"/>
          </a:xfrm>
        </p:spPr>
        <p:txBody>
          <a:bodyPr vert="horz" lIns="91440" tIns="45720" rIns="91440" bIns="45720" rtlCol="0">
            <a:normAutofit/>
          </a:bodyPr>
          <a:lstStyle>
            <a:lvl1pPr marL="228600" marR="0" indent="-228600" algn="l" defTabSz="913765" rtl="0" eaLnBrk="1" fontAlgn="auto" latinLnBrk="0" hangingPunct="1">
              <a:lnSpc>
                <a:spcPct val="90000"/>
              </a:lnSpc>
              <a:spcBef>
                <a:spcPts val="1000"/>
              </a:spcBef>
              <a:spcAft>
                <a:spcPts val="0"/>
              </a:spcAft>
              <a:buClrTx/>
              <a:buSzTx/>
              <a:buFont typeface="Arial" panose="020B0604020202020204" pitchFamily="34" charset="0"/>
              <a:buNone/>
              <a:defRPr lang="zh-CN" altLang="en-US" sz="1600">
                <a:solidFill>
                  <a:schemeClr val="bg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600" marR="0" lvl="0" indent="-228600" algn="l"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trike="noStrike" noProof="1"/>
              <a:t>Date</a:t>
            </a:r>
            <a:endParaRPr lang="zh-CN" altLang="en-US" strike="noStrike" noProof="1"/>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关注服务号">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3429000"/>
            <a:ext cx="12192000" cy="3429000"/>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sp>
        <p:nvSpPr>
          <p:cNvPr id="4" name="矩形: 圆角 3"/>
          <p:cNvSpPr/>
          <p:nvPr userDrawn="1"/>
        </p:nvSpPr>
        <p:spPr>
          <a:xfrm>
            <a:off x="1079500" y="1527175"/>
            <a:ext cx="3802063" cy="380365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pic>
        <p:nvPicPr>
          <p:cNvPr id="18436" name="图片 4" descr="图片包含 纵横字谜, 文字&#10;&#10;已生成极高可信度的说明"/>
          <p:cNvPicPr>
            <a:picLocks noChangeAspect="1"/>
          </p:cNvPicPr>
          <p:nvPr userDrawn="1"/>
        </p:nvPicPr>
        <p:blipFill>
          <a:blip r:embed="rId2">
            <a:clrChange>
              <a:clrFrom>
                <a:srgbClr val="FFFFFF"/>
              </a:clrFrom>
              <a:clrTo>
                <a:srgbClr val="FFFFFF">
                  <a:alpha val="0"/>
                </a:srgbClr>
              </a:clrTo>
            </a:clrChange>
          </a:blip>
          <a:stretch>
            <a:fillRect/>
          </a:stretch>
        </p:blipFill>
        <p:spPr>
          <a:xfrm>
            <a:off x="1308100" y="1755775"/>
            <a:ext cx="3344863" cy="3346450"/>
          </a:xfrm>
          <a:prstGeom prst="rect">
            <a:avLst/>
          </a:prstGeom>
          <a:noFill/>
          <a:ln w="9525">
            <a:noFill/>
          </a:ln>
        </p:spPr>
      </p:pic>
      <p:sp>
        <p:nvSpPr>
          <p:cNvPr id="6" name="文本框 5"/>
          <p:cNvSpPr txBox="1"/>
          <p:nvPr userDrawn="1"/>
        </p:nvSpPr>
        <p:spPr>
          <a:xfrm>
            <a:off x="5240338" y="1566863"/>
            <a:ext cx="6011863" cy="3549650"/>
          </a:xfrm>
          <a:prstGeom prst="rect">
            <a:avLst/>
          </a:prstGeom>
          <a:noFill/>
        </p:spPr>
        <p:txBody>
          <a:bodyPr wrap="none" rtlCol="0">
            <a:spAutoFit/>
          </a:bodyPr>
          <a:lstStyle/>
          <a:p>
            <a:pPr fontAlgn="auto">
              <a:lnSpc>
                <a:spcPct val="150000"/>
              </a:lnSpc>
              <a:spcBef>
                <a:spcPts val="600"/>
              </a:spcBef>
            </a:pPr>
            <a:r>
              <a:rPr lang="zh-CN" altLang="en-US" sz="3600" b="1" strike="noStrike" kern="0" noProof="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办公模板更新</a:t>
            </a:r>
            <a:endParaRPr lang="en-US" altLang="zh-CN" sz="3600" b="1" strike="noStrike" kern="0" noProof="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600"/>
              </a:spcBef>
            </a:pPr>
            <a:r>
              <a:rPr lang="zh-CN" altLang="en-US" sz="3600" b="1" strike="noStrike" kern="0" noProof="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微软</a:t>
            </a:r>
            <a:endParaRPr lang="en-US" altLang="zh-CN" sz="3600" b="1" strike="noStrike" kern="0" noProof="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600"/>
              </a:spcBef>
            </a:pPr>
            <a:r>
              <a:rPr lang="zh-CN" altLang="en-US"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微信扫码关注</a:t>
            </a:r>
            <a:endParaRPr lang="en-US" altLang="zh-CN"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fontAlgn="auto">
              <a:lnSpc>
                <a:spcPct val="150000"/>
              </a:lnSpc>
              <a:spcBef>
                <a:spcPts val="600"/>
              </a:spcBef>
            </a:pPr>
            <a:r>
              <a:rPr lang="zh-CN" altLang="en-US"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 微软</a:t>
            </a:r>
            <a:r>
              <a:rPr lang="en-US" altLang="zh-CN"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Office</a:t>
            </a:r>
            <a:r>
              <a:rPr lang="zh-CN" altLang="en-US"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文档 」服务号</a:t>
            </a:r>
            <a:endParaRPr lang="en-US" altLang="zh-CN" sz="36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pic>
        <p:nvPicPr>
          <p:cNvPr id="18438" name="图片 6">
            <a:hlinkClick r:id="rId3"/>
          </p:cNvPr>
          <p:cNvPicPr>
            <a:picLocks noChangeAspect="1"/>
          </p:cNvPicPr>
          <p:nvPr userDrawn="1"/>
        </p:nvPicPr>
        <p:blipFill>
          <a:blip r:embed="rId4"/>
          <a:stretch>
            <a:fillRect/>
          </a:stretch>
        </p:blipFill>
        <p:spPr>
          <a:xfrm>
            <a:off x="5240338" y="6345238"/>
            <a:ext cx="1711325" cy="227012"/>
          </a:xfrm>
          <a:prstGeom prst="rect">
            <a:avLst/>
          </a:prstGeom>
          <a:noFill/>
          <a:ln w="9525">
            <a:noFill/>
          </a:ln>
        </p:spPr>
      </p:pic>
      <p:sp>
        <p:nvSpPr>
          <p:cNvPr id="2" name="日期占位符 1"/>
          <p:cNvSpPr>
            <a:spLocks noGrp="1"/>
          </p:cNvSpPr>
          <p:nvPr>
            <p:ph type="dt" sz="half" idx="10"/>
          </p:nvPr>
        </p:nvSpPr>
        <p:spPr>
          <a:xfrm>
            <a:off x="5402263" y="6240463"/>
            <a:ext cx="1387475" cy="206375"/>
          </a:xfrm>
          <a:prstGeom prst="rect">
            <a:avLst/>
          </a:prstGeom>
        </p:spPr>
        <p:txBody>
          <a:bodyPr vert="horz" lIns="91440" tIns="45720" rIns="91440" bIns="45720" rtlCol="0" anchor="ctr"/>
          <a:lstStyle/>
          <a:p>
            <a:pPr fontAlgn="auto"/>
            <a:fld id="{66355424-0772-4030-9CA4-EADABB87C017}" type="datetime1">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669925" y="6240463"/>
            <a:ext cx="4140200" cy="206375"/>
          </a:xfrm>
          <a:prstGeom prst="rect">
            <a:avLst/>
          </a:prstGeom>
        </p:spPr>
        <p:txBody>
          <a:bodyPr vert="horz" lIns="91440" tIns="45720" rIns="91440" bIns="45720" rtlCol="0" anchor="ctr"/>
          <a:lstStyle/>
          <a:p>
            <a:pPr fontAlgn="auto"/>
            <a:r>
              <a:rPr lang="en-US" altLang="zh-CN" strike="noStrike" noProof="1">
                <a:latin typeface="+mn-lt"/>
                <a:ea typeface="+mn-ea"/>
                <a:cs typeface="+mn-cs"/>
              </a:rPr>
              <a:t>www.islide.cc</a:t>
            </a:r>
            <a:endParaRPr lang="zh-CN" altLang="en-US" strike="noStrike" noProof="1"/>
          </a:p>
        </p:txBody>
      </p:sp>
      <p:sp>
        <p:nvSpPr>
          <p:cNvPr id="7" name="灯片编号占位符 6"/>
          <p:cNvSpPr>
            <a:spLocks noGrp="1"/>
          </p:cNvSpPr>
          <p:nvPr>
            <p:ph type="sldNum" sz="quarter" idx="12"/>
          </p:nvPr>
        </p:nvSpPr>
        <p:spPr>
          <a:xfrm>
            <a:off x="8610600" y="6240463"/>
            <a:ext cx="2909888" cy="206375"/>
          </a:xfrm>
          <a:prstGeom prst="rect">
            <a:avLst/>
          </a:prstGeom>
        </p:spPr>
        <p:txBody>
          <a:bodyPr vert="horz" lIns="91440" tIns="45720" rIns="91440" bIns="45720" rtlCol="0" anchor="ctr"/>
          <a:lstStyle/>
          <a:p>
            <a:pPr fontAlgn="auto"/>
            <a:fld id="{5DD3DB80-B894-403A-B48E-6FDC1A72010E}" type="slidenum">
              <a:rPr lang="zh-CN" altLang="en-US" strike="noStrike" noProof="1" smtClean="0">
                <a:latin typeface="+mn-lt"/>
                <a:ea typeface="+mn-ea"/>
                <a:cs typeface="+mn-cs"/>
              </a:rPr>
            </a:fld>
            <a:endParaRPr lang="zh-CN" altLang="en-US" strike="noStrike" noProof="1"/>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使用小程序">
    <p:bg>
      <p:bgPr>
        <a:solidFill>
          <a:schemeClr val="bg1"/>
        </a:solidFill>
        <a:effectLst/>
      </p:bgPr>
    </p:bg>
    <p:spTree>
      <p:nvGrpSpPr>
        <p:cNvPr id="1" name=""/>
        <p:cNvGrpSpPr/>
        <p:nvPr/>
      </p:nvGrpSpPr>
      <p:grpSpPr>
        <a:xfrm>
          <a:off x="0" y="0"/>
          <a:ext cx="0" cy="0"/>
          <a:chOff x="0" y="0"/>
          <a:chExt cx="0" cy="0"/>
        </a:xfrm>
      </p:grpSpPr>
      <p:cxnSp>
        <p:nvCxnSpPr>
          <p:cNvPr id="4" name="直接连接符 3"/>
          <p:cNvCxnSpPr/>
          <p:nvPr userDrawn="1"/>
        </p:nvCxnSpPr>
        <p:spPr>
          <a:xfrm>
            <a:off x="0" y="657225"/>
            <a:ext cx="12192000" cy="0"/>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3090863"/>
            <a:ext cx="12192000" cy="3767138"/>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sp>
        <p:nvSpPr>
          <p:cNvPr id="8" name="矩形: 圆角 7"/>
          <p:cNvSpPr/>
          <p:nvPr userDrawn="1"/>
        </p:nvSpPr>
        <p:spPr>
          <a:xfrm>
            <a:off x="620713" y="1362075"/>
            <a:ext cx="3462338" cy="3462338"/>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sp>
        <p:nvSpPr>
          <p:cNvPr id="9" name="矩形: 圆角 8"/>
          <p:cNvSpPr/>
          <p:nvPr userDrawn="1"/>
        </p:nvSpPr>
        <p:spPr>
          <a:xfrm>
            <a:off x="4375150" y="1362075"/>
            <a:ext cx="3462338" cy="3462338"/>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sp>
        <p:nvSpPr>
          <p:cNvPr id="19462" name="文本框 9"/>
          <p:cNvSpPr txBox="1"/>
          <p:nvPr userDrawn="1"/>
        </p:nvSpPr>
        <p:spPr>
          <a:xfrm>
            <a:off x="1655763" y="285750"/>
            <a:ext cx="8880475" cy="669925"/>
          </a:xfrm>
          <a:prstGeom prst="rect">
            <a:avLst/>
          </a:prstGeom>
          <a:solidFill>
            <a:schemeClr val="bg1"/>
          </a:solidFill>
          <a:ln w="9525">
            <a:noFill/>
          </a:ln>
        </p:spPr>
        <p:txBody>
          <a:bodyPr wrap="none" anchor="t">
            <a:spAutoFit/>
          </a:bodyPr>
          <a:lstStyle/>
          <a:p>
            <a:pPr lvl="0" algn="ctr">
              <a:lnSpc>
                <a:spcPct val="130000"/>
              </a:lnSpc>
              <a:spcBef>
                <a:spcPts val="600"/>
              </a:spcBef>
            </a:pPr>
            <a:r>
              <a:rPr lang="zh-CN" altLang="en-US" sz="3200" b="1">
                <a:latin typeface="微软雅黑" panose="020B0503020204020204" pitchFamily="34" charset="-122"/>
                <a:ea typeface="微软雅黑" panose="020B0503020204020204" pitchFamily="34" charset="-122"/>
                <a:sym typeface="Arial" panose="020B0604020202020204" pitchFamily="34" charset="0"/>
              </a:rPr>
              <a:t> 微信扫描小程序码，使用微软移动办公黑科技 </a:t>
            </a:r>
            <a:endParaRPr lang="en-US" altLang="zh-CN" sz="3200" b="1" dirty="0">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1" name="直接连接符 10"/>
          <p:cNvCxnSpPr/>
          <p:nvPr userDrawn="1"/>
        </p:nvCxnSpPr>
        <p:spPr>
          <a:xfrm flipH="1">
            <a:off x="1522413" y="369888"/>
            <a:ext cx="266700" cy="622300"/>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10402888" y="369888"/>
            <a:ext cx="266700" cy="622300"/>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13" name="矩形: 圆角 12"/>
          <p:cNvSpPr/>
          <p:nvPr userDrawn="1"/>
        </p:nvSpPr>
        <p:spPr>
          <a:xfrm>
            <a:off x="8159750" y="1362075"/>
            <a:ext cx="3462338" cy="3462338"/>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30000"/>
              </a:lnSpc>
            </a:pPr>
            <a:endParaRPr lang="en-US" sz="1400" strike="noStrike" noProof="1">
              <a:latin typeface="微软雅黑" panose="020B0503020204020204" pitchFamily="34" charset="-122"/>
              <a:ea typeface="微软雅黑" panose="020B0503020204020204" pitchFamily="34" charset="-122"/>
            </a:endParaRPr>
          </a:p>
        </p:txBody>
      </p:sp>
      <p:pic>
        <p:nvPicPr>
          <p:cNvPr id="19466" name="图片 13"/>
          <p:cNvPicPr>
            <a:picLocks noChangeAspect="1"/>
          </p:cNvPicPr>
          <p:nvPr userDrawn="1"/>
        </p:nvPicPr>
        <p:blipFill>
          <a:blip r:embed="rId2">
            <a:clrChange>
              <a:clrFrom>
                <a:srgbClr val="FFFFFF"/>
              </a:clrFrom>
              <a:clrTo>
                <a:srgbClr val="FFFFFF">
                  <a:alpha val="0"/>
                </a:srgbClr>
              </a:clrTo>
            </a:clrChange>
          </a:blip>
          <a:srcRect l="13924" t="13924" r="13924" b="13924"/>
          <a:stretch>
            <a:fillRect/>
          </a:stretch>
        </p:blipFill>
        <p:spPr>
          <a:xfrm>
            <a:off x="4705350" y="1673225"/>
            <a:ext cx="2743200" cy="2743200"/>
          </a:xfrm>
          <a:prstGeom prst="rect">
            <a:avLst/>
          </a:prstGeom>
          <a:noFill/>
          <a:ln w="9525">
            <a:noFill/>
          </a:ln>
        </p:spPr>
      </p:pic>
      <p:pic>
        <p:nvPicPr>
          <p:cNvPr id="19467" name="图片 14"/>
          <p:cNvPicPr>
            <a:picLocks noChangeAspect="1"/>
          </p:cNvPicPr>
          <p:nvPr userDrawn="1"/>
        </p:nvPicPr>
        <p:blipFill>
          <a:blip r:embed="rId3">
            <a:clrChange>
              <a:clrFrom>
                <a:srgbClr val="FFFFFF"/>
              </a:clrFrom>
              <a:clrTo>
                <a:srgbClr val="FFFFFF">
                  <a:alpha val="0"/>
                </a:srgbClr>
              </a:clrTo>
            </a:clrChange>
          </a:blip>
          <a:srcRect l="14439" r="14439"/>
          <a:stretch>
            <a:fillRect/>
          </a:stretch>
        </p:blipFill>
        <p:spPr>
          <a:xfrm>
            <a:off x="8520113" y="1673225"/>
            <a:ext cx="2743200" cy="2743200"/>
          </a:xfrm>
          <a:prstGeom prst="rect">
            <a:avLst/>
          </a:prstGeom>
          <a:noFill/>
          <a:ln w="9525">
            <a:noFill/>
          </a:ln>
        </p:spPr>
      </p:pic>
      <p:pic>
        <p:nvPicPr>
          <p:cNvPr id="19468" name="图片 15"/>
          <p:cNvPicPr>
            <a:picLocks noChangeAspect="1"/>
          </p:cNvPicPr>
          <p:nvPr userDrawn="1"/>
        </p:nvPicPr>
        <p:blipFill>
          <a:blip r:embed="rId4">
            <a:clrChange>
              <a:clrFrom>
                <a:srgbClr val="FFFFFF"/>
              </a:clrFrom>
              <a:clrTo>
                <a:srgbClr val="FFFFFF">
                  <a:alpha val="0"/>
                </a:srgbClr>
              </a:clrTo>
            </a:clrChange>
          </a:blip>
          <a:stretch>
            <a:fillRect/>
          </a:stretch>
        </p:blipFill>
        <p:spPr>
          <a:xfrm>
            <a:off x="981075" y="1673225"/>
            <a:ext cx="2743200" cy="2743200"/>
          </a:xfrm>
          <a:prstGeom prst="rect">
            <a:avLst/>
          </a:prstGeom>
          <a:noFill/>
          <a:ln w="9525">
            <a:noFill/>
          </a:ln>
        </p:spPr>
      </p:pic>
      <p:sp>
        <p:nvSpPr>
          <p:cNvPr id="17" name="文本框 16"/>
          <p:cNvSpPr txBox="1"/>
          <p:nvPr userDrawn="1"/>
        </p:nvSpPr>
        <p:spPr>
          <a:xfrm>
            <a:off x="987447" y="5138738"/>
            <a:ext cx="2730235" cy="907432"/>
          </a:xfrm>
          <a:prstGeom prst="rect">
            <a:avLst/>
          </a:prstGeom>
          <a:noFill/>
        </p:spPr>
        <p:txBody>
          <a:bodyPr wrap="none" rtlCol="0">
            <a:spAutoFit/>
          </a:bodyPr>
          <a:lstStyle/>
          <a:p>
            <a:pPr algn="ctr" fontAlgn="auto">
              <a:lnSpc>
                <a:spcPct val="140000"/>
              </a:lnSpc>
            </a:pPr>
            <a:r>
              <a:rPr lang="zh-CN" altLang="en-US"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在微信访问</a:t>
            </a:r>
            <a:r>
              <a:rPr lang="en-US" altLang="zh-CN"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OneDrive</a:t>
            </a:r>
            <a:endParaRPr lang="en-US" altLang="zh-CN"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algn="ctr" fontAlgn="auto">
              <a:lnSpc>
                <a:spcPct val="140000"/>
              </a:lnSpc>
            </a:pPr>
            <a:r>
              <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 「 微软</a:t>
            </a:r>
            <a:r>
              <a:rPr lang="en-US" altLang="zh-CN"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Office</a:t>
            </a:r>
            <a:r>
              <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文档 」</a:t>
            </a:r>
            <a:endParaRPr 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18" name="文本框 17"/>
          <p:cNvSpPr txBox="1"/>
          <p:nvPr userDrawn="1"/>
        </p:nvSpPr>
        <p:spPr>
          <a:xfrm>
            <a:off x="4862324" y="5138738"/>
            <a:ext cx="2467342" cy="907432"/>
          </a:xfrm>
          <a:prstGeom prst="rect">
            <a:avLst/>
          </a:prstGeom>
          <a:noFill/>
        </p:spPr>
        <p:txBody>
          <a:bodyPr wrap="none" rtlCol="0">
            <a:spAutoFit/>
          </a:bodyPr>
          <a:lstStyle/>
          <a:p>
            <a:pPr algn="ctr" fontAlgn="auto">
              <a:lnSpc>
                <a:spcPct val="140000"/>
              </a:lnSpc>
            </a:pPr>
            <a:r>
              <a:rPr lang="zh-CN" altLang="en-US"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让你的文档会说话</a:t>
            </a:r>
            <a:endParaRPr lang="en-US" altLang="zh-CN"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algn="ctr" fontAlgn="auto">
              <a:lnSpc>
                <a:spcPct val="140000"/>
              </a:lnSpc>
            </a:pPr>
            <a:r>
              <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 「 微软听听文档 」</a:t>
            </a:r>
            <a:endPar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userDrawn="1"/>
        </p:nvSpPr>
        <p:spPr>
          <a:xfrm>
            <a:off x="8644421" y="5138738"/>
            <a:ext cx="2492990" cy="907432"/>
          </a:xfrm>
          <a:prstGeom prst="rect">
            <a:avLst/>
          </a:prstGeom>
          <a:noFill/>
        </p:spPr>
        <p:txBody>
          <a:bodyPr wrap="none" rtlCol="0">
            <a:spAutoFit/>
          </a:bodyPr>
          <a:lstStyle/>
          <a:p>
            <a:pPr algn="ctr" fontAlgn="auto">
              <a:lnSpc>
                <a:spcPct val="140000"/>
              </a:lnSpc>
            </a:pPr>
            <a:r>
              <a:rPr lang="zh-CN" altLang="en-US"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你的文档创作小助手</a:t>
            </a:r>
            <a:endParaRPr lang="en-US" altLang="zh-CN" sz="2000" strike="noStrike" kern="0" noProof="1">
              <a:solidFill>
                <a:schemeClr val="bg1">
                  <a:alpha val="77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pPr algn="ctr" fontAlgn="auto">
              <a:lnSpc>
                <a:spcPct val="140000"/>
              </a:lnSpc>
            </a:pPr>
            <a:r>
              <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 「 微软小蜜 」</a:t>
            </a:r>
            <a:endParaRPr lang="zh-CN" altLang="en-US" sz="2000" b="1" strike="noStrike" kern="0"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cxnSp>
        <p:nvCxnSpPr>
          <p:cNvPr id="20" name="直接连接符 19"/>
          <p:cNvCxnSpPr/>
          <p:nvPr userDrawn="1"/>
        </p:nvCxnSpPr>
        <p:spPr>
          <a:xfrm>
            <a:off x="4197350" y="5330825"/>
            <a:ext cx="0" cy="6524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7975600" y="5330825"/>
            <a:ext cx="0" cy="6524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9474" name="图片 21">
            <a:hlinkClick r:id="rId5"/>
          </p:cNvPr>
          <p:cNvPicPr>
            <a:picLocks noChangeAspect="1"/>
          </p:cNvPicPr>
          <p:nvPr userDrawn="1"/>
        </p:nvPicPr>
        <p:blipFill>
          <a:blip r:embed="rId6"/>
          <a:stretch>
            <a:fillRect/>
          </a:stretch>
        </p:blipFill>
        <p:spPr>
          <a:xfrm>
            <a:off x="5240338" y="6345238"/>
            <a:ext cx="1711325" cy="227012"/>
          </a:xfrm>
          <a:prstGeom prst="rect">
            <a:avLst/>
          </a:prstGeom>
          <a:noFill/>
          <a:ln w="9525">
            <a:noFill/>
          </a:ln>
        </p:spPr>
      </p:pic>
      <p:sp>
        <p:nvSpPr>
          <p:cNvPr id="2" name="日期占位符 1"/>
          <p:cNvSpPr>
            <a:spLocks noGrp="1"/>
          </p:cNvSpPr>
          <p:nvPr>
            <p:ph type="dt" sz="half" idx="10"/>
          </p:nvPr>
        </p:nvSpPr>
        <p:spPr>
          <a:xfrm>
            <a:off x="5402263" y="6240463"/>
            <a:ext cx="1387475" cy="206375"/>
          </a:xfrm>
          <a:prstGeom prst="rect">
            <a:avLst/>
          </a:prstGeom>
        </p:spPr>
        <p:txBody>
          <a:bodyPr vert="horz" lIns="91440" tIns="45720" rIns="91440" bIns="45720" rtlCol="0" anchor="ctr"/>
          <a:lstStyle/>
          <a:p>
            <a:pPr fontAlgn="auto"/>
            <a:fld id="{66355424-0772-4030-9CA4-EADABB87C017}" type="datetime1">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a:xfrm>
            <a:off x="669925" y="6240463"/>
            <a:ext cx="4140200" cy="206375"/>
          </a:xfrm>
          <a:prstGeom prst="rect">
            <a:avLst/>
          </a:prstGeom>
        </p:spPr>
        <p:txBody>
          <a:bodyPr vert="horz" lIns="91440" tIns="45720" rIns="91440" bIns="45720" rtlCol="0" anchor="ctr"/>
          <a:lstStyle/>
          <a:p>
            <a:pPr fontAlgn="auto"/>
            <a:r>
              <a:rPr lang="en-US" altLang="zh-CN" strike="noStrike" noProof="1">
                <a:latin typeface="+mn-lt"/>
                <a:ea typeface="+mn-ea"/>
                <a:cs typeface="+mn-cs"/>
              </a:rPr>
              <a:t>www.islide.cc</a:t>
            </a:r>
            <a:endParaRPr lang="zh-CN" altLang="en-US" strike="noStrike" noProof="1"/>
          </a:p>
        </p:txBody>
      </p:sp>
      <p:sp>
        <p:nvSpPr>
          <p:cNvPr id="5" name="灯片编号占位符 4"/>
          <p:cNvSpPr>
            <a:spLocks noGrp="1"/>
          </p:cNvSpPr>
          <p:nvPr>
            <p:ph type="sldNum" sz="quarter" idx="12"/>
          </p:nvPr>
        </p:nvSpPr>
        <p:spPr>
          <a:xfrm>
            <a:off x="8610600" y="6240463"/>
            <a:ext cx="2909888" cy="206375"/>
          </a:xfrm>
          <a:prstGeom prst="rect">
            <a:avLst/>
          </a:prstGeom>
        </p:spPr>
        <p:txBody>
          <a:bodyPr vert="horz" lIns="91440" tIns="45720" rIns="91440" bIns="45720" rtlCol="0" anchor="ctr"/>
          <a:lstStyle/>
          <a:p>
            <a:pPr fontAlgn="auto"/>
            <a:fld id="{5DD3DB80-B894-403A-B48E-6FDC1A72010E}" type="slidenum">
              <a:rPr lang="zh-CN" altLang="en-US" strike="noStrike" noProof="1" smtClean="0">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73EC754-DA89-45C2-97C6-B723DF8DEA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B36759-13DF-4C1C-83CB-8E646695D2BF}"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460925-4722-4ECD-BC17-F73ADCD64A9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B27E45B-E341-424F-8217-0D39976E3FA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71A858F-52A1-4F46-B0E1-6ACF9BD6EE6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8" Type="http://schemas.openxmlformats.org/officeDocument/2006/relationships/theme" Target="../theme/theme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1" Type="http://schemas.openxmlformats.org/officeDocument/2006/relationships/theme" Target="../theme/theme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1.xml"/><Relationship Id="rId8" Type="http://schemas.openxmlformats.org/officeDocument/2006/relationships/slideLayout" Target="../slideLayouts/slideLayout40.xml"/><Relationship Id="rId7" Type="http://schemas.openxmlformats.org/officeDocument/2006/relationships/slideLayout" Target="../slideLayouts/slideLayout39.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 Id="rId3" Type="http://schemas.openxmlformats.org/officeDocument/2006/relationships/slideLayout" Target="../slideLayouts/slideLayout35.xml"/><Relationship Id="rId2" Type="http://schemas.openxmlformats.org/officeDocument/2006/relationships/slideLayout" Target="../slideLayouts/slideLayout34.xml"/><Relationship Id="rId12" Type="http://schemas.openxmlformats.org/officeDocument/2006/relationships/theme" Target="../theme/theme4.xml"/><Relationship Id="rId11" Type="http://schemas.openxmlformats.org/officeDocument/2006/relationships/slideLayout" Target="../slideLayouts/slideLayout43.xml"/><Relationship Id="rId10" Type="http://schemas.openxmlformats.org/officeDocument/2006/relationships/slideLayout" Target="../slideLayouts/slideLayout42.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27E45B-E341-424F-8217-0D39976E3FA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858F-52A1-4F46-B0E1-6ACF9BD6EE6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669925" y="0"/>
            <a:ext cx="10850563" cy="1028700"/>
          </a:xfrm>
          <a:prstGeom prst="rect">
            <a:avLst/>
          </a:prstGeom>
          <a:noFill/>
          <a:ln w="9525">
            <a:noFill/>
          </a:ln>
        </p:spPr>
        <p:txBody>
          <a:bodyPr vert="horz" lIns="91440" tIns="45720" rIns="91440" bIns="45720" anchor="b"/>
          <a:lstStyle/>
          <a:p>
            <a:pPr lvl="0"/>
            <a:r>
              <a:rPr lang="en-US" altLang="zh-CN" dirty="0"/>
              <a:t>Click to edit Master title style</a:t>
            </a:r>
            <a:endParaRPr lang="zh-CN" altLang="en-US" dirty="0"/>
          </a:p>
        </p:txBody>
      </p:sp>
      <p:sp>
        <p:nvSpPr>
          <p:cNvPr id="3075" name="文本占位符 2"/>
          <p:cNvSpPr>
            <a:spLocks noGrp="1"/>
          </p:cNvSpPr>
          <p:nvPr>
            <p:ph type="body"/>
          </p:nvPr>
        </p:nvSpPr>
        <p:spPr>
          <a:xfrm>
            <a:off x="669925" y="1123950"/>
            <a:ext cx="10850563" cy="5019675"/>
          </a:xfrm>
          <a:prstGeom prst="rect">
            <a:avLst/>
          </a:prstGeom>
          <a:noFill/>
          <a:ln w="9525">
            <a:noFill/>
          </a:ln>
        </p:spPr>
        <p:txBody>
          <a:bodyPr vert="horz" lIns="91440" tIns="45720" rIns="91440" bIns="45720" anchor="t"/>
          <a:lstStyle/>
          <a:p>
            <a:pPr lvl="0"/>
            <a:r>
              <a:rPr lang="en-US" altLang="zh-CN" dirty="0"/>
              <a:t>Edit Master text styles</a:t>
            </a:r>
            <a:endParaRPr lang="en-US" altLang="zh-CN" dirty="0"/>
          </a:p>
          <a:p>
            <a:pPr lvl="1" indent="-228600"/>
            <a:r>
              <a:rPr lang="en-US" altLang="zh-CN" dirty="0"/>
              <a:t>Second level</a:t>
            </a:r>
            <a:endParaRPr lang="en-US" altLang="zh-CN" dirty="0"/>
          </a:p>
          <a:p>
            <a:pPr lvl="2" indent="-228600"/>
            <a:r>
              <a:rPr lang="en-US" altLang="zh-CN" dirty="0"/>
              <a:t>Third level</a:t>
            </a:r>
            <a:endParaRPr lang="en-US" altLang="zh-CN" dirty="0"/>
          </a:p>
          <a:p>
            <a:pPr lvl="3" indent="-228600"/>
            <a:r>
              <a:rPr lang="en-US" altLang="zh-CN" dirty="0"/>
              <a:t>Fourth level</a:t>
            </a:r>
            <a:endParaRPr lang="en-US" altLang="zh-CN" dirty="0"/>
          </a:p>
          <a:p>
            <a:pPr lvl="4" indent="-228600"/>
            <a:r>
              <a:rPr lang="en-US" altLang="zh-CN" dirty="0"/>
              <a:t>Fifth level</a:t>
            </a:r>
            <a:endParaRPr lang="zh-CN" altLang="en-US" dirty="0"/>
          </a:p>
        </p:txBody>
      </p:sp>
      <p:sp>
        <p:nvSpPr>
          <p:cNvPr id="4" name="日期占位符 3"/>
          <p:cNvSpPr>
            <a:spLocks noGrp="1"/>
          </p:cNvSpPr>
          <p:nvPr>
            <p:ph type="dt" sz="half" idx="2"/>
          </p:nvPr>
        </p:nvSpPr>
        <p:spPr>
          <a:xfrm>
            <a:off x="5402263" y="6240463"/>
            <a:ext cx="1387475" cy="206375"/>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pPr fontAlgn="auto"/>
            <a:fld id="{66355424-0772-4030-9CA4-EADABB87C017}" type="datetime1">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669925" y="6240463"/>
            <a:ext cx="4140200" cy="20637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pPr fontAlgn="auto"/>
            <a:r>
              <a:rPr lang="en-US" altLang="zh-CN" strike="noStrike" noProof="1">
                <a:latin typeface="+mn-lt"/>
                <a:ea typeface="+mn-ea"/>
                <a:cs typeface="+mn-cs"/>
              </a:rPr>
              <a:t>www.islide.cc</a:t>
            </a:r>
            <a:endParaRPr lang="zh-CN" altLang="en-US" strike="noStrike" noProof="1"/>
          </a:p>
        </p:txBody>
      </p:sp>
      <p:sp>
        <p:nvSpPr>
          <p:cNvPr id="6" name="灯片编号占位符 5"/>
          <p:cNvSpPr>
            <a:spLocks noGrp="1"/>
          </p:cNvSpPr>
          <p:nvPr>
            <p:ph type="sldNum" sz="quarter" idx="4"/>
          </p:nvPr>
        </p:nvSpPr>
        <p:spPr>
          <a:xfrm>
            <a:off x="8610600" y="6240463"/>
            <a:ext cx="2909888" cy="206375"/>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pPr fontAlgn="auto"/>
            <a:fld id="{5DD3DB80-B894-403A-B48E-6FDC1A72010E}"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ECBB33-8948-436B-A4C3-66077CF9E92C}" type="datetimeFigureOut">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60925-4722-4ECD-BC17-F73ADCD64A9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62.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2.png"/><Relationship Id="rId7" Type="http://schemas.microsoft.com/office/2007/relationships/diagramDrawing" Target="../diagrams/drawin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3" Type="http://schemas.openxmlformats.org/officeDocument/2006/relationships/diagramData" Target="../diagrams/data1.xml"/><Relationship Id="rId2" Type="http://schemas.openxmlformats.org/officeDocument/2006/relationships/image" Target="../media/image11.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3.png"/><Relationship Id="rId7" Type="http://schemas.microsoft.com/office/2007/relationships/diagramDrawing" Target="../diagrams/drawin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3" Type="http://schemas.openxmlformats.org/officeDocument/2006/relationships/diagramData" Target="../diagrams/data2.xml"/><Relationship Id="rId2" Type="http://schemas.openxmlformats.org/officeDocument/2006/relationships/image" Target="../media/image11.png"/><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2.png"/><Relationship Id="rId7" Type="http://schemas.microsoft.com/office/2007/relationships/diagramDrawing" Target="../diagrams/drawing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3" Type="http://schemas.openxmlformats.org/officeDocument/2006/relationships/diagramData" Target="../diagrams/data3.xml"/><Relationship Id="rId2" Type="http://schemas.openxmlformats.org/officeDocument/2006/relationships/image" Target="../media/image11.png"/><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6.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9.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7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7.xml"/><Relationship Id="rId1" Type="http://schemas.openxmlformats.org/officeDocument/2006/relationships/tags" Target="../tags/tag71.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3.xml"/><Relationship Id="rId1" Type="http://schemas.openxmlformats.org/officeDocument/2006/relationships/tags" Target="../tags/tag7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5.xml"/><Relationship Id="rId1" Type="http://schemas.openxmlformats.org/officeDocument/2006/relationships/tags" Target="../tags/tag7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7.xml"/><Relationship Id="rId1" Type="http://schemas.openxmlformats.org/officeDocument/2006/relationships/tags" Target="../tags/tag76.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9.xml"/><Relationship Id="rId1" Type="http://schemas.openxmlformats.org/officeDocument/2006/relationships/tags" Target="../tags/tag78.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1.xml"/><Relationship Id="rId1" Type="http://schemas.openxmlformats.org/officeDocument/2006/relationships/tags" Target="../tags/tag80.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3.xml"/><Relationship Id="rId1" Type="http://schemas.openxmlformats.org/officeDocument/2006/relationships/tags" Target="../tags/tag8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8.xml"/><Relationship Id="rId1" Type="http://schemas.openxmlformats.org/officeDocument/2006/relationships/tags" Target="../tags/tag8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矩形 109"/>
          <p:cNvSpPr/>
          <p:nvPr/>
        </p:nvSpPr>
        <p:spPr>
          <a:xfrm>
            <a:off x="0" y="799482"/>
            <a:ext cx="12192000" cy="4554538"/>
          </a:xfrm>
          <a:prstGeom prst="rect">
            <a:avLst/>
          </a:prstGeom>
          <a:solidFill>
            <a:srgbClr val="B2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srgbClr val="002060"/>
              </a:solidFill>
              <a:effectLst/>
              <a:uLnTx/>
              <a:uFillTx/>
              <a:latin typeface="Calibri" panose="020F0502020204030204"/>
              <a:ea typeface="宋体" panose="02010600030101010101" pitchFamily="2" charset="-122"/>
              <a:cs typeface="+mn-cs"/>
            </a:endParaRPr>
          </a:p>
        </p:txBody>
      </p:sp>
      <p:sp>
        <p:nvSpPr>
          <p:cNvPr id="111" name="矩形 110"/>
          <p:cNvSpPr/>
          <p:nvPr/>
        </p:nvSpPr>
        <p:spPr>
          <a:xfrm>
            <a:off x="0" y="1174750"/>
            <a:ext cx="12192000" cy="2861310"/>
          </a:xfrm>
          <a:prstGeom prst="rect">
            <a:avLst/>
          </a:prstGeom>
          <a:noFill/>
          <a:ln w="9525">
            <a:noFill/>
          </a:ln>
        </p:spPr>
        <p:txBody>
          <a:bodyPr wrap="square" anchor="t">
            <a:spAutoFit/>
          </a:bodyPr>
          <a:lstStyle/>
          <a:p>
            <a:pPr lvl="0" algn="ctr" fontAlgn="auto">
              <a:lnSpc>
                <a:spcPct val="150000"/>
              </a:lnSpc>
              <a:defRPr/>
            </a:pPr>
            <a:r>
              <a:rPr lang="en-US" altLang="zh-CN" sz="3600" b="1" strike="noStrike" noProof="1">
                <a:solidFill>
                  <a:prstClr val="white"/>
                </a:solidFill>
                <a:latin typeface="微软雅黑" panose="020B0503020204020204" pitchFamily="34" charset="-122"/>
                <a:ea typeface="微软雅黑" panose="020B0503020204020204" pitchFamily="34" charset="-122"/>
                <a:cs typeface="+mn-cs"/>
                <a:sym typeface="等线" panose="02010600030101010101" pitchFamily="2" charset="-122"/>
              </a:rPr>
              <a:t>2021</a:t>
            </a:r>
            <a:r>
              <a:rPr lang="zh-CN" altLang="en-US" sz="3600" b="1" strike="noStrike" noProof="1">
                <a:solidFill>
                  <a:prstClr val="white"/>
                </a:solidFill>
                <a:latin typeface="微软雅黑" panose="020B0503020204020204" pitchFamily="34" charset="-122"/>
                <a:ea typeface="微软雅黑" panose="020B0503020204020204" pitchFamily="34" charset="-122"/>
                <a:cs typeface="+mn-cs"/>
                <a:sym typeface="等线" panose="02010600030101010101" pitchFamily="2" charset="-122"/>
              </a:rPr>
              <a:t>年普通高等学校招生全国统一考试</a:t>
            </a:r>
            <a:endParaRPr lang="en-US" altLang="zh-CN" sz="3600" b="1" strike="noStrike" noProof="1">
              <a:solidFill>
                <a:prstClr val="white"/>
              </a:solidFill>
              <a:latin typeface="微软雅黑" panose="020B0503020204020204" pitchFamily="34" charset="-122"/>
              <a:ea typeface="微软雅黑" panose="020B0503020204020204" pitchFamily="34" charset="-122"/>
              <a:cs typeface="+mn-cs"/>
              <a:sym typeface="等线" panose="02010600030101010101" pitchFamily="2" charset="-122"/>
            </a:endParaRPr>
          </a:p>
          <a:p>
            <a:pPr lvl="0" algn="ctr" fontAlgn="auto">
              <a:lnSpc>
                <a:spcPct val="150000"/>
              </a:lnSpc>
              <a:defRPr/>
            </a:pPr>
            <a:r>
              <a:rPr kumimoji="0" lang="zh-CN" altLang="en-US" sz="4800" b="1" i="0" u="non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等线" panose="02010600030101010101" pitchFamily="2" charset="-122"/>
              </a:rPr>
              <a:t>惠州市英语第二次调研考试</a:t>
            </a:r>
            <a:endParaRPr kumimoji="0" lang="en-US" altLang="zh-CN" sz="4800" b="1" i="0" u="non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等线" panose="02010600030101010101" pitchFamily="2" charset="-122"/>
            </a:endParaRPr>
          </a:p>
          <a:p>
            <a:pPr lvl="0" algn="ctr" fontAlgn="auto">
              <a:lnSpc>
                <a:spcPct val="150000"/>
              </a:lnSpc>
              <a:defRPr/>
            </a:pPr>
            <a:r>
              <a:rPr kumimoji="0" lang="zh-CN" altLang="en-US" sz="3600" b="1" i="0" u="non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等线" panose="02010600030101010101" pitchFamily="2" charset="-122"/>
              </a:rPr>
              <a:t>答  案  详  解</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等线" panose="02010600030101010101" pitchFamily="2" charset="-122"/>
            </a:endParaRPr>
          </a:p>
        </p:txBody>
      </p:sp>
      <p:cxnSp>
        <p:nvCxnSpPr>
          <p:cNvPr id="113" name="直接连接符 112"/>
          <p:cNvCxnSpPr/>
          <p:nvPr/>
        </p:nvCxnSpPr>
        <p:spPr>
          <a:xfrm>
            <a:off x="-61913" y="4109532"/>
            <a:ext cx="1225391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a:off x="1924050" y="4079412"/>
            <a:ext cx="7854992" cy="6921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    惠州市教育科学研究院</a:t>
            </a:r>
            <a:endPar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15" name="矩形 114"/>
          <p:cNvSpPr/>
          <p:nvPr/>
        </p:nvSpPr>
        <p:spPr>
          <a:xfrm>
            <a:off x="8220075" y="5880100"/>
            <a:ext cx="3384550" cy="514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4" name="矩形 3"/>
          <p:cNvSpPr/>
          <p:nvPr/>
        </p:nvSpPr>
        <p:spPr>
          <a:xfrm>
            <a:off x="3557124" y="4582270"/>
            <a:ext cx="4751388" cy="665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2020</a:t>
            </a:r>
            <a:r>
              <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a:t>
            </a:r>
            <a:r>
              <a:rPr kumimoji="0" lang="en-US" altLang="zh-CN"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11</a:t>
            </a:r>
            <a:r>
              <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月</a:t>
            </a:r>
            <a:r>
              <a:rPr kumimoji="0" lang="en-US" altLang="zh-CN"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a:t>
            </a:r>
            <a:r>
              <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日</a:t>
            </a:r>
            <a:endPar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536" name="图片 2"/>
          <p:cNvPicPr>
            <a:picLocks noChangeAspect="1"/>
          </p:cNvPicPr>
          <p:nvPr/>
        </p:nvPicPr>
        <p:blipFill>
          <a:blip r:embed="rId1"/>
          <a:stretch>
            <a:fillRect/>
          </a:stretch>
        </p:blipFill>
        <p:spPr>
          <a:xfrm>
            <a:off x="10208306" y="113225"/>
            <a:ext cx="1396319" cy="1474900"/>
          </a:xfrm>
          <a:prstGeom prst="rect">
            <a:avLst/>
          </a:prstGeom>
          <a:noFill/>
          <a:ln w="9525">
            <a:noFill/>
          </a:ln>
        </p:spPr>
      </p:pic>
    </p:spTree>
    <p:custDataLst>
      <p:tags r:id="rId2"/>
    </p:custDataLst>
  </p:cSld>
  <p:clrMapOvr>
    <a:masterClrMapping/>
  </p:clrMapOvr>
  <p:transition spd="slow" advTm="2382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621155" y="5615940"/>
            <a:ext cx="2046605" cy="7620"/>
          </a:xfrm>
          <a:prstGeom prst="line">
            <a:avLst/>
          </a:prstGeom>
          <a:ln w="34925"/>
        </p:spPr>
        <p:style>
          <a:lnRef idx="3">
            <a:schemeClr val="dk1"/>
          </a:lnRef>
          <a:fillRef idx="0">
            <a:schemeClr val="dk1"/>
          </a:fillRef>
          <a:effectRef idx="2">
            <a:schemeClr val="dk1"/>
          </a:effectRef>
          <a:fontRef idx="minor">
            <a:schemeClr val="tx1"/>
          </a:fontRef>
        </p:style>
      </p:cxnSp>
      <p:cxnSp>
        <p:nvCxnSpPr>
          <p:cNvPr id="6" name="直接连接符 5"/>
          <p:cNvCxnSpPr/>
          <p:nvPr/>
        </p:nvCxnSpPr>
        <p:spPr>
          <a:xfrm flipV="1">
            <a:off x="3667760" y="2261235"/>
            <a:ext cx="1945005" cy="3380740"/>
          </a:xfrm>
          <a:prstGeom prst="line">
            <a:avLst/>
          </a:prstGeom>
          <a:ln w="28575" cmpd="sng">
            <a:solidFill>
              <a:schemeClr val="accent2"/>
            </a:solidFill>
            <a:prstDash val="solid"/>
          </a:ln>
        </p:spPr>
        <p:style>
          <a:lnRef idx="3">
            <a:schemeClr val="accent2"/>
          </a:lnRef>
          <a:fillRef idx="0">
            <a:schemeClr val="accent2"/>
          </a:fillRef>
          <a:effectRef idx="2">
            <a:schemeClr val="accent2"/>
          </a:effectRef>
          <a:fontRef idx="minor">
            <a:schemeClr val="tx1"/>
          </a:fontRef>
        </p:style>
      </p:cxnSp>
      <p:cxnSp>
        <p:nvCxnSpPr>
          <p:cNvPr id="7" name="直接连接符 6"/>
          <p:cNvCxnSpPr/>
          <p:nvPr/>
        </p:nvCxnSpPr>
        <p:spPr>
          <a:xfrm>
            <a:off x="6464300" y="2267585"/>
            <a:ext cx="1918335" cy="3355975"/>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8382635" y="5688965"/>
            <a:ext cx="2153920" cy="10795"/>
          </a:xfrm>
          <a:prstGeom prst="line">
            <a:avLst/>
          </a:prstGeom>
          <a:ln w="34925"/>
        </p:spPr>
        <p:style>
          <a:lnRef idx="3">
            <a:schemeClr val="dk1"/>
          </a:lnRef>
          <a:fillRef idx="0">
            <a:schemeClr val="dk1"/>
          </a:fillRef>
          <a:effectRef idx="2">
            <a:schemeClr val="dk1"/>
          </a:effectRef>
          <a:fontRef idx="minor">
            <a:schemeClr val="tx1"/>
          </a:fontRef>
        </p:style>
      </p:cxnSp>
      <p:sp>
        <p:nvSpPr>
          <p:cNvPr id="9" name="文本框 8"/>
          <p:cNvSpPr txBox="1"/>
          <p:nvPr/>
        </p:nvSpPr>
        <p:spPr>
          <a:xfrm>
            <a:off x="787400" y="5032375"/>
            <a:ext cx="2734310" cy="583565"/>
          </a:xfrm>
          <a:prstGeom prst="rect">
            <a:avLst/>
          </a:prstGeom>
          <a:noFill/>
        </p:spPr>
        <p:txBody>
          <a:bodyPr wrap="none" rtlCol="0">
            <a:spAutoFit/>
          </a:bodyPr>
          <a:lstStyle/>
          <a:p>
            <a:r>
              <a:rPr lang="en-US" altLang="zh-CN" sz="3200" b="1">
                <a:solidFill>
                  <a:srgbClr val="FF0000"/>
                </a:solidFill>
                <a:latin typeface="微软雅黑" panose="020B0503020204020204" pitchFamily="34" charset="-122"/>
                <a:ea typeface="微软雅黑" panose="020B0503020204020204" pitchFamily="34" charset="-122"/>
              </a:rPr>
              <a:t>introduction</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10" name="矩形 9"/>
          <p:cNvSpPr/>
          <p:nvPr/>
        </p:nvSpPr>
        <p:spPr>
          <a:xfrm rot="18080963">
            <a:off x="3499485" y="3841115"/>
            <a:ext cx="2749550" cy="521970"/>
          </a:xfrm>
          <a:prstGeom prst="rect">
            <a:avLst/>
          </a:prstGeom>
        </p:spPr>
        <p:txBody>
          <a:bodyPr wrap="square">
            <a:spAutoFit/>
          </a:bodyPr>
          <a:lstStyle/>
          <a:p>
            <a:r>
              <a:rPr lang="en-US" altLang="zh-CN" sz="2800" b="1" dirty="0">
                <a:solidFill>
                  <a:srgbClr val="FF0000"/>
                </a:solidFill>
                <a:latin typeface="微软雅黑" panose="020B0503020204020204" pitchFamily="34" charset="-122"/>
                <a:ea typeface="微软雅黑" panose="020B0503020204020204" pitchFamily="34" charset="-122"/>
              </a:rPr>
              <a:t>rising action</a:t>
            </a:r>
            <a:endParaRPr lang="en-US" altLang="zh-CN" sz="2800" b="1" dirty="0">
              <a:solidFill>
                <a:srgbClr val="FF0000"/>
              </a:solidFill>
              <a:latin typeface="微软雅黑" panose="020B0503020204020204" pitchFamily="34" charset="-122"/>
              <a:ea typeface="微软雅黑" panose="020B0503020204020204" pitchFamily="34" charset="-122"/>
            </a:endParaRPr>
          </a:p>
        </p:txBody>
      </p:sp>
      <p:sp>
        <p:nvSpPr>
          <p:cNvPr id="6161" name="矩形 6160"/>
          <p:cNvSpPr/>
          <p:nvPr/>
        </p:nvSpPr>
        <p:spPr>
          <a:xfrm>
            <a:off x="5421764" y="1721110"/>
            <a:ext cx="1504315" cy="583565"/>
          </a:xfrm>
          <a:prstGeom prst="rect">
            <a:avLst/>
          </a:prstGeom>
        </p:spPr>
        <p:txBody>
          <a:bodyPr wrap="none">
            <a:spAutoFit/>
          </a:bodyPr>
          <a:lstStyle/>
          <a:p>
            <a:r>
              <a:rPr lang="en-US" altLang="zh-CN" sz="3200" b="1" dirty="0">
                <a:solidFill>
                  <a:prstClr val="black"/>
                </a:solidFill>
                <a:latin typeface="微软雅黑" panose="020B0503020204020204" pitchFamily="34" charset="-122"/>
                <a:ea typeface="微软雅黑" panose="020B0503020204020204" pitchFamily="34" charset="-122"/>
              </a:rPr>
              <a:t>climax</a:t>
            </a:r>
            <a:endParaRPr lang="en-US" altLang="zh-CN" sz="3200" b="1" dirty="0">
              <a:solidFill>
                <a:prstClr val="black"/>
              </a:solidFill>
              <a:latin typeface="微软雅黑" panose="020B0503020204020204" pitchFamily="34" charset="-122"/>
              <a:ea typeface="微软雅黑" panose="020B0503020204020204" pitchFamily="34" charset="-122"/>
            </a:endParaRPr>
          </a:p>
        </p:txBody>
      </p:sp>
      <p:sp>
        <p:nvSpPr>
          <p:cNvPr id="30" name="TextBox 29"/>
          <p:cNvSpPr txBox="1"/>
          <p:nvPr/>
        </p:nvSpPr>
        <p:spPr>
          <a:xfrm rot="3653819">
            <a:off x="6073140" y="4121150"/>
            <a:ext cx="2700655" cy="521970"/>
          </a:xfrm>
          <a:prstGeom prst="rect">
            <a:avLst/>
          </a:prstGeom>
          <a:noFill/>
        </p:spPr>
        <p:txBody>
          <a:bodyPr wrap="square" rtlCol="0">
            <a:spAutoFit/>
          </a:bodyPr>
          <a:lstStyle/>
          <a:p>
            <a:r>
              <a:rPr lang="en-US" altLang="zh-CN" sz="2800" b="1" dirty="0">
                <a:solidFill>
                  <a:srgbClr val="FF0000"/>
                </a:solidFill>
                <a:latin typeface="微软雅黑" panose="020B0503020204020204" pitchFamily="34" charset="-122"/>
                <a:ea typeface="微软雅黑" panose="020B0503020204020204" pitchFamily="34" charset="-122"/>
              </a:rPr>
              <a:t>falling action</a:t>
            </a:r>
            <a:endParaRPr lang="en-US" altLang="zh-CN" sz="2800" b="1" dirty="0">
              <a:solidFill>
                <a:srgbClr val="FF0000"/>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8586470" y="4966335"/>
            <a:ext cx="2540635" cy="583565"/>
          </a:xfrm>
          <a:prstGeom prst="rect">
            <a:avLst/>
          </a:prstGeom>
          <a:noFill/>
        </p:spPr>
        <p:txBody>
          <a:bodyPr wrap="square" rtlCol="0">
            <a:spAutoFit/>
          </a:bodyPr>
          <a:lstStyle/>
          <a:p>
            <a:r>
              <a:rPr lang="en-US" sz="3200" b="1" dirty="0">
                <a:solidFill>
                  <a:srgbClr val="FF0000"/>
                </a:solidFill>
                <a:latin typeface="微软雅黑" panose="020B0503020204020204" pitchFamily="34" charset="-122"/>
                <a:ea typeface="微软雅黑" panose="020B0503020204020204" pitchFamily="34" charset="-122"/>
              </a:rPr>
              <a:t>Resulotion</a:t>
            </a:r>
            <a:endParaRPr lang="en-US" sz="3200" b="1" dirty="0">
              <a:solidFill>
                <a:srgbClr val="FF0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29540" y="5688965"/>
            <a:ext cx="7024370" cy="953135"/>
          </a:xfrm>
          <a:prstGeom prst="rect">
            <a:avLst/>
          </a:prstGeom>
          <a:solidFill>
            <a:srgbClr val="F6F448"/>
          </a:solidFill>
        </p:spPr>
        <p:txBody>
          <a:bodyPr wrap="none" rtlCol="0">
            <a:spAutoFit/>
          </a:bodyPr>
          <a:lstStyle/>
          <a:p>
            <a:pPr algn="l"/>
            <a:r>
              <a:rPr lang="en-US" altLang="zh-CN"/>
              <a:t> </a:t>
            </a:r>
            <a:r>
              <a:rPr lang="en-US" altLang="zh-CN" sz="2800" b="1">
                <a:latin typeface="微软雅黑" panose="020B0503020204020204" pitchFamily="34" charset="-122"/>
                <a:ea typeface="微软雅黑" panose="020B0503020204020204" pitchFamily="34" charset="-122"/>
              </a:rPr>
              <a:t>Grandma's birthday was approaching.</a:t>
            </a:r>
            <a:endParaRPr lang="en-US" altLang="zh-CN" sz="2800" b="1">
              <a:latin typeface="微软雅黑" panose="020B0503020204020204" pitchFamily="34" charset="-122"/>
              <a:ea typeface="微软雅黑" panose="020B0503020204020204" pitchFamily="34" charset="-122"/>
            </a:endParaRPr>
          </a:p>
          <a:p>
            <a:pPr algn="l"/>
            <a:r>
              <a:rPr lang="en-US" altLang="zh-CN" sz="2800" b="1">
                <a:latin typeface="微软雅黑" panose="020B0503020204020204" pitchFamily="34" charset="-122"/>
                <a:ea typeface="微软雅黑" panose="020B0503020204020204" pitchFamily="34" charset="-122"/>
              </a:rPr>
              <a:t>Mom and Dad prepared gifts</a:t>
            </a:r>
            <a:endParaRPr lang="en-US" altLang="zh-CN" sz="2800" b="1">
              <a:latin typeface="微软雅黑" panose="020B0503020204020204" pitchFamily="34" charset="-122"/>
              <a:ea typeface="微软雅黑" panose="020B0503020204020204" pitchFamily="34" charset="-122"/>
            </a:endParaRPr>
          </a:p>
        </p:txBody>
      </p:sp>
      <p:sp>
        <p:nvSpPr>
          <p:cNvPr id="13" name="文本框 12"/>
          <p:cNvSpPr txBox="1"/>
          <p:nvPr/>
        </p:nvSpPr>
        <p:spPr>
          <a:xfrm>
            <a:off x="1141095" y="1397000"/>
            <a:ext cx="1771650" cy="583565"/>
          </a:xfrm>
          <a:prstGeom prst="rect">
            <a:avLst/>
          </a:prstGeom>
          <a:noFill/>
        </p:spPr>
        <p:txBody>
          <a:bodyPr wrap="none" rtlCol="0" anchor="t">
            <a:spAutoFit/>
          </a:bodyPr>
          <a:lstStyle/>
          <a:p>
            <a:r>
              <a:rPr lang="en-US" altLang="zh-CN" sz="3200">
                <a:latin typeface="微软雅黑" panose="020B0503020204020204" pitchFamily="34" charset="-122"/>
                <a:ea typeface="微软雅黑" panose="020B0503020204020204" pitchFamily="34" charset="-122"/>
                <a:sym typeface="+mn-ea"/>
              </a:rPr>
              <a:t>Para3-7:</a:t>
            </a:r>
            <a:r>
              <a:rPr lang="en-US" altLang="zh-CN">
                <a:sym typeface="+mn-ea"/>
              </a:rPr>
              <a:t>  </a:t>
            </a:r>
            <a:endParaRPr lang="zh-CN" altLang="en-US"/>
          </a:p>
        </p:txBody>
      </p:sp>
      <p:sp>
        <p:nvSpPr>
          <p:cNvPr id="14" name="文本框 13"/>
          <p:cNvSpPr txBox="1"/>
          <p:nvPr/>
        </p:nvSpPr>
        <p:spPr>
          <a:xfrm>
            <a:off x="1621155" y="4601210"/>
            <a:ext cx="1771650" cy="583565"/>
          </a:xfrm>
          <a:prstGeom prst="rect">
            <a:avLst/>
          </a:prstGeom>
          <a:noFill/>
        </p:spPr>
        <p:txBody>
          <a:bodyPr wrap="none" rtlCol="0" anchor="t">
            <a:spAutoFit/>
          </a:bodyPr>
          <a:lstStyle/>
          <a:p>
            <a:r>
              <a:rPr lang="en-US" altLang="zh-CN" sz="3200">
                <a:latin typeface="微软雅黑" panose="020B0503020204020204" pitchFamily="34" charset="-122"/>
                <a:ea typeface="微软雅黑" panose="020B0503020204020204" pitchFamily="34" charset="-122"/>
                <a:sym typeface="+mn-ea"/>
              </a:rPr>
              <a:t>Para1-2:</a:t>
            </a:r>
            <a:endParaRPr lang="en-US" altLang="zh-CN" sz="3200">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5236845" y="755650"/>
            <a:ext cx="2009775" cy="583565"/>
          </a:xfrm>
          <a:prstGeom prst="rect">
            <a:avLst/>
          </a:prstGeom>
          <a:noFill/>
        </p:spPr>
        <p:txBody>
          <a:bodyPr wrap="none" rtlCol="0" anchor="t">
            <a:spAutoFit/>
          </a:bodyPr>
          <a:lstStyle/>
          <a:p>
            <a:r>
              <a:rPr lang="en-US" altLang="zh-CN" sz="3200">
                <a:latin typeface="微软雅黑" panose="020B0503020204020204" pitchFamily="34" charset="-122"/>
                <a:ea typeface="微软雅黑" panose="020B0503020204020204" pitchFamily="34" charset="-122"/>
                <a:sym typeface="+mn-ea"/>
              </a:rPr>
              <a:t>Para8-10: </a:t>
            </a:r>
            <a:endParaRPr lang="zh-CN" altLang="en-US" sz="320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5663565" y="2261235"/>
            <a:ext cx="732155" cy="6350"/>
          </a:xfrm>
          <a:prstGeom prst="line">
            <a:avLst/>
          </a:prstGeom>
          <a:ln w="34925"/>
        </p:spPr>
        <p:style>
          <a:lnRef idx="3">
            <a:schemeClr val="dk1"/>
          </a:lnRef>
          <a:fillRef idx="0">
            <a:schemeClr val="dk1"/>
          </a:fillRef>
          <a:effectRef idx="2">
            <a:schemeClr val="dk1"/>
          </a:effectRef>
          <a:fontRef idx="minor">
            <a:schemeClr val="tx1"/>
          </a:fontRef>
        </p:style>
      </p:cxnSp>
      <p:sp>
        <p:nvSpPr>
          <p:cNvPr id="18" name="文本框 17"/>
          <p:cNvSpPr txBox="1"/>
          <p:nvPr/>
        </p:nvSpPr>
        <p:spPr>
          <a:xfrm>
            <a:off x="88265" y="1924685"/>
            <a:ext cx="4131945" cy="2245360"/>
          </a:xfrm>
          <a:prstGeom prst="rect">
            <a:avLst/>
          </a:prstGeom>
          <a:solidFill>
            <a:srgbClr val="F6F448"/>
          </a:solidFill>
        </p:spPr>
        <p:txBody>
          <a:bodyPr wrap="square" rtlCol="0" anchor="t">
            <a:spAutoFit/>
          </a:bodyPr>
          <a:lstStyle/>
          <a:p>
            <a:pPr algn="l"/>
            <a:r>
              <a:rPr lang="en-US" altLang="zh-CN" sz="2800" b="1">
                <a:latin typeface="微软雅黑" panose="020B0503020204020204" pitchFamily="34" charset="-122"/>
                <a:ea typeface="微软雅黑" panose="020B0503020204020204" pitchFamily="34" charset="-122"/>
                <a:sym typeface="+mn-ea"/>
              </a:rPr>
              <a:t>I was thinking about what gift </a:t>
            </a:r>
            <a:r>
              <a:rPr lang="en-US" altLang="zh-CN" sz="2800" b="1">
                <a:latin typeface="微软雅黑" panose="020B0503020204020204" pitchFamily="34" charset="-122"/>
                <a:ea typeface="微软雅黑" panose="020B0503020204020204" pitchFamily="34" charset="-122"/>
              </a:rPr>
              <a:t>I should buy.</a:t>
            </a:r>
            <a:endParaRPr lang="en-US" altLang="zh-CN" sz="2800" b="1">
              <a:latin typeface="微软雅黑" panose="020B0503020204020204" pitchFamily="34" charset="-122"/>
              <a:ea typeface="微软雅黑" panose="020B0503020204020204" pitchFamily="34" charset="-122"/>
            </a:endParaRPr>
          </a:p>
          <a:p>
            <a:pPr algn="l"/>
            <a:r>
              <a:rPr lang="en-US" altLang="zh-CN" sz="2800" b="1">
                <a:latin typeface="微软雅黑" panose="020B0503020204020204" pitchFamily="34" charset="-122"/>
                <a:ea typeface="微软雅黑" panose="020B0503020204020204" pitchFamily="34" charset="-122"/>
              </a:rPr>
              <a:t>I recalled some good old day with my grandma. (candy dish)</a:t>
            </a:r>
            <a:endParaRPr lang="en-US" altLang="zh-CN" sz="2800" b="1">
              <a:latin typeface="微软雅黑" panose="020B0503020204020204" pitchFamily="34" charset="-122"/>
              <a:ea typeface="微软雅黑" panose="020B0503020204020204" pitchFamily="34" charset="-122"/>
            </a:endParaRPr>
          </a:p>
        </p:txBody>
      </p:sp>
      <p:sp>
        <p:nvSpPr>
          <p:cNvPr id="19" name="文本框 18"/>
          <p:cNvSpPr txBox="1"/>
          <p:nvPr/>
        </p:nvSpPr>
        <p:spPr>
          <a:xfrm>
            <a:off x="3729990" y="1249680"/>
            <a:ext cx="6569710" cy="521970"/>
          </a:xfrm>
          <a:prstGeom prst="rect">
            <a:avLst/>
          </a:prstGeom>
          <a:solidFill>
            <a:srgbClr val="F6F448"/>
          </a:solidFill>
        </p:spPr>
        <p:txBody>
          <a:bodyPr wrap="none" rtlCol="0" anchor="t">
            <a:spAutoFit/>
          </a:bodyPr>
          <a:lstStyle/>
          <a:p>
            <a:pPr algn="l"/>
            <a:r>
              <a:rPr lang="en-US" sz="2800" b="1">
                <a:latin typeface="微软雅黑" panose="020B0503020204020204" pitchFamily="34" charset="-122"/>
                <a:ea typeface="微软雅黑" panose="020B0503020204020204" pitchFamily="34" charset="-122"/>
                <a:sym typeface="+mn-ea"/>
              </a:rPr>
              <a:t>I figured out what gift I should buy.</a:t>
            </a:r>
            <a:r>
              <a:rPr lang="en-US" b="1">
                <a:latin typeface="微软雅黑" panose="020B0503020204020204" pitchFamily="34" charset="-122"/>
                <a:ea typeface="微软雅黑" panose="020B0503020204020204" pitchFamily="34" charset="-122"/>
                <a:sym typeface="+mn-ea"/>
              </a:rPr>
              <a:t> </a:t>
            </a:r>
            <a:endParaRPr lang="en-US" b="1">
              <a:latin typeface="微软雅黑" panose="020B0503020204020204" pitchFamily="34" charset="-122"/>
              <a:ea typeface="微软雅黑" panose="020B0503020204020204" pitchFamily="34" charset="-122"/>
              <a:sym typeface="+mn-ea"/>
            </a:endParaRPr>
          </a:p>
        </p:txBody>
      </p:sp>
      <p:sp>
        <p:nvSpPr>
          <p:cNvPr id="23" name="文本框 22"/>
          <p:cNvSpPr txBox="1"/>
          <p:nvPr/>
        </p:nvSpPr>
        <p:spPr>
          <a:xfrm>
            <a:off x="7673340" y="2843530"/>
            <a:ext cx="3779520" cy="706755"/>
          </a:xfrm>
          <a:prstGeom prst="rect">
            <a:avLst/>
          </a:prstGeom>
          <a:solidFill>
            <a:srgbClr val="FF0000"/>
          </a:solidFill>
        </p:spPr>
        <p:txBody>
          <a:bodyPr wrap="none" rtlCol="0" anchor="t">
            <a:spAutoFit/>
          </a:bodyPr>
          <a:lstStyle/>
          <a:p>
            <a:pPr algn="l"/>
            <a:r>
              <a:rPr lang="en-US" sz="4000" b="1">
                <a:latin typeface="Times New Roman" panose="02020603050405020304" pitchFamily="18" charset="0"/>
                <a:cs typeface="Times New Roman" panose="02020603050405020304" pitchFamily="18" charset="0"/>
                <a:sym typeface="+mn-ea"/>
              </a:rPr>
              <a:t>What is the gift?</a:t>
            </a:r>
            <a:endParaRPr lang="en-US" sz="4000">
              <a:latin typeface="Times New Roman" panose="02020603050405020304" pitchFamily="18" charset="0"/>
              <a:cs typeface="Times New Roman" panose="02020603050405020304" pitchFamily="18" charset="0"/>
            </a:endParaRPr>
          </a:p>
        </p:txBody>
      </p:sp>
      <p:sp>
        <p:nvSpPr>
          <p:cNvPr id="2" name="TextBox 237"/>
          <p:cNvSpPr txBox="1"/>
          <p:nvPr/>
        </p:nvSpPr>
        <p:spPr>
          <a:xfrm>
            <a:off x="267315" y="32657"/>
            <a:ext cx="1522010" cy="769441"/>
          </a:xfrm>
          <a:prstGeom prst="rect">
            <a:avLst/>
          </a:prstGeom>
          <a:noFill/>
        </p:spPr>
        <p:txBody>
          <a:bodyPr wrap="square" rtlCol="0">
            <a:spAutoFit/>
          </a:bodyPr>
          <a:lstStyle/>
          <a:p>
            <a:r>
              <a:rPr lang="en-US" altLang="zh-CN"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B </a:t>
            </a:r>
            <a:r>
              <a:rPr lang="zh-CN" altLang="en-US"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cxnSp>
        <p:nvCxnSpPr>
          <p:cNvPr id="4" name="直接连接符 3"/>
          <p:cNvCxnSpPr/>
          <p:nvPr/>
        </p:nvCxnSpPr>
        <p:spPr>
          <a:xfrm flipV="1">
            <a:off x="129596" y="671902"/>
            <a:ext cx="10066196" cy="1"/>
          </a:xfrm>
          <a:prstGeom prst="line">
            <a:avLst/>
          </a:prstGeom>
          <a:ln w="76200">
            <a:solidFill>
              <a:srgbClr val="6C0000"/>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621336" y="32113"/>
            <a:ext cx="7696200" cy="58356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文本结构</a:t>
            </a:r>
            <a:r>
              <a:rPr lang="en-US" altLang="zh-CN" sz="3200" b="1" dirty="0">
                <a:latin typeface="微软雅黑" panose="020B0503020204020204" pitchFamily="34" charset="-122"/>
                <a:ea typeface="微软雅黑" panose="020B0503020204020204" pitchFamily="34" charset="-122"/>
              </a:rPr>
              <a:t>: </a:t>
            </a:r>
            <a:r>
              <a:rPr lang="en-US" altLang="zh-CN" sz="3200" b="1" dirty="0">
                <a:solidFill>
                  <a:srgbClr val="FF0000"/>
                </a:solidFill>
                <a:latin typeface="微软雅黑" panose="020B0503020204020204" pitchFamily="34" charset="-122"/>
                <a:ea typeface="微软雅黑" panose="020B0503020204020204" pitchFamily="34" charset="-122"/>
              </a:rPr>
              <a:t>A Story Mountain</a:t>
            </a:r>
            <a:endParaRPr lang="en-US" altLang="zh-CN" sz="3200"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blinds(horizontal)">
                                      <p:cBhvr>
                                        <p:cTn id="17" dur="500"/>
                                        <p:tgtEl>
                                          <p:spTgt spid="1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blinds(horizontal)">
                                      <p:cBhvr>
                                        <p:cTn id="27" dur="500"/>
                                        <p:tgtEl>
                                          <p:spTgt spid="1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linds(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linds(horizontal)">
                                      <p:cBhvr>
                                        <p:cTn id="37" dur="500"/>
                                        <p:tgtEl>
                                          <p:spTgt spid="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left)">
                                      <p:cBhvr>
                                        <p:cTn id="40" dur="1000"/>
                                        <p:tgtEl>
                                          <p:spTgt spid="2"/>
                                        </p:tgtEl>
                                      </p:cBhvr>
                                    </p:animEffect>
                                  </p:childTnLst>
                                </p:cTn>
                              </p:par>
                              <p:par>
                                <p:cTn id="41" presetID="6" presetClass="entr" presetSubtype="16"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circle(in)">
                                      <p:cBhvr>
                                        <p:cTn id="43"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4" grpId="0"/>
      <p:bldP spid="18" grpId="0" bldLvl="0" animBg="1"/>
      <p:bldP spid="19" grpId="0" bldLvl="0" animBg="1"/>
      <p:bldP spid="23" grpId="0" bldLvl="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7517" y="3300222"/>
            <a:ext cx="11698705" cy="3463925"/>
          </a:xfrm>
          <a:prstGeom prst="rect">
            <a:avLst/>
          </a:prstGeom>
          <a:ln>
            <a:solidFill>
              <a:srgbClr val="FF0000"/>
            </a:solidFill>
          </a:ln>
        </p:spPr>
        <p:txBody>
          <a:bodyPr wrap="square">
            <a:spAutoFit/>
          </a:bodyPr>
          <a:lstStyle/>
          <a:p>
            <a:pPr algn="just">
              <a:lnSpc>
                <a:spcPct val="137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4. What do you know about the author’s grandma?</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7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 A. She has difficulty moving fingers.         	</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7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B. She loves high-tech products.  </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7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C. She doesn’t like a plain cake.             	</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7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D. She has a sweet tooth.	</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47763" y="320373"/>
            <a:ext cx="11698705" cy="3046095"/>
          </a:xfrm>
          <a:prstGeom prst="rect">
            <a:avLst/>
          </a:prstGeom>
          <a:ln>
            <a:solidFill>
              <a:srgbClr val="FF0000"/>
            </a:solidFill>
          </a:ln>
        </p:spPr>
        <p:txBody>
          <a:bodyPr wrap="square">
            <a:spAutoFit/>
          </a:bodyPr>
          <a:lstStyle/>
          <a:p>
            <a:r>
              <a:rPr lang="en-US" altLang="zh-CN" sz="3200" b="1">
                <a:latin typeface="微软雅黑" panose="020B0503020204020204" pitchFamily="34" charset="-122"/>
                <a:ea typeface="微软雅黑" panose="020B0503020204020204" pitchFamily="34" charset="-122"/>
              </a:rPr>
              <a:t>That afternoon when Dad came home, he showed me the phone he had bought for Grandma. “It has speed-dialing,” he said. “She won’t have to push so many buttons when she calls the doctor’s office or her sister.” Dad looked pleased. “</a:t>
            </a:r>
            <a:r>
              <a:rPr lang="en-US" altLang="zh-CN" sz="3200" b="1">
                <a:solidFill>
                  <a:srgbClr val="FF0000"/>
                </a:solidFill>
                <a:latin typeface="微软雅黑" panose="020B0503020204020204" pitchFamily="34" charset="-122"/>
                <a:ea typeface="微软雅黑" panose="020B0503020204020204" pitchFamily="34" charset="-122"/>
              </a:rPr>
              <a:t>Her fingers are so stiff with arthritis (关节炎)</a:t>
            </a:r>
            <a:r>
              <a:rPr lang="en-US" altLang="zh-CN" sz="3200" b="1">
                <a:latin typeface="微软雅黑" panose="020B0503020204020204" pitchFamily="34" charset="-122"/>
                <a:ea typeface="微软雅黑" panose="020B0503020204020204" pitchFamily="34" charset="-122"/>
              </a:rPr>
              <a:t> that the phone seems a good idea.”</a:t>
            </a:r>
            <a:endParaRPr lang="en-US" altLang="zh-CN" sz="3200" b="1">
              <a:latin typeface="微软雅黑" panose="020B0503020204020204" pitchFamily="34" charset="-122"/>
              <a:ea typeface="微软雅黑" panose="020B0503020204020204" pitchFamily="34" charset="-122"/>
            </a:endParaRPr>
          </a:p>
        </p:txBody>
      </p:sp>
      <p:sp>
        <p:nvSpPr>
          <p:cNvPr id="5" name="矩形 4"/>
          <p:cNvSpPr/>
          <p:nvPr/>
        </p:nvSpPr>
        <p:spPr>
          <a:xfrm>
            <a:off x="7212474" y="4870789"/>
            <a:ext cx="2236510" cy="58477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endParaRPr lang="zh-CN" altLang="en-US" sz="32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386080" y="4067810"/>
            <a:ext cx="8089900" cy="706755"/>
          </a:xfrm>
          <a:prstGeom prst="rect">
            <a:avLst/>
          </a:prstGeom>
          <a:noFill/>
          <a:ln w="57150">
            <a:solidFill>
              <a:schemeClr val="accent6"/>
            </a:solidFill>
          </a:ln>
        </p:spPr>
        <p:txBody>
          <a:bodyPr wrap="square" rtlCol="0">
            <a:spAutoFit/>
          </a:bodyPr>
          <a:lstStyle/>
          <a:p>
            <a:endParaRPr lang="zh-CN" altLang="en-US" sz="4000" dirty="0"/>
          </a:p>
        </p:txBody>
      </p:sp>
      <p:sp>
        <p:nvSpPr>
          <p:cNvPr id="7" name="直接连接符 6"/>
          <p:cNvSpPr/>
          <p:nvPr/>
        </p:nvSpPr>
        <p:spPr>
          <a:xfrm>
            <a:off x="3206750" y="3067050"/>
            <a:ext cx="2072640" cy="1000760"/>
          </a:xfrm>
          <a:prstGeom prst="line">
            <a:avLst/>
          </a:prstGeom>
          <a:ln w="38100" cap="flat" cmpd="sng">
            <a:solidFill>
              <a:schemeClr val="accent1"/>
            </a:solidFill>
            <a:prstDash val="solid"/>
            <a:round/>
            <a:headEnd type="none" w="med" len="med"/>
            <a:tailEnd type="triangl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8496" y="2814189"/>
            <a:ext cx="11766438" cy="2366645"/>
          </a:xfrm>
          <a:prstGeom prst="rect">
            <a:avLst/>
          </a:prstGeom>
          <a:ln>
            <a:solidFill>
              <a:srgbClr val="FF0000"/>
            </a:solidFill>
          </a:ln>
        </p:spPr>
        <p:txBody>
          <a:bodyPr wrap="square">
            <a:spAutoFit/>
          </a:bodyPr>
          <a:lstStyle/>
          <a:p>
            <a:pPr algn="just">
              <a:lnSpc>
                <a:spcPct val="137000"/>
              </a:lnSpc>
              <a:spcAft>
                <a:spcPts val="0"/>
              </a:spcAft>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5. What does the underlined word “dissolving” mean in the last paragraph but one?</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7000"/>
              </a:lnSpc>
              <a:spcAft>
                <a:spcPts val="0"/>
              </a:spcAft>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A. Melting.  	B. Chewing.   	C. Swallowing.   D. Fading.</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66923" y="529812"/>
            <a:ext cx="11698705" cy="1568450"/>
          </a:xfrm>
          <a:prstGeom prst="rect">
            <a:avLst/>
          </a:prstGeom>
          <a:ln>
            <a:solidFill>
              <a:srgbClr val="FF0000"/>
            </a:solidFill>
          </a:ln>
        </p:spPr>
        <p:txBody>
          <a:bodyPr wrap="square">
            <a:spAutoFit/>
          </a:bodyPr>
          <a:lstStyle/>
          <a:p>
            <a:pPr>
              <a:lnSpc>
                <a:spcPct val="150000"/>
              </a:lnSpc>
            </a:pPr>
            <a:r>
              <a:rPr lang="en-US" altLang="zh-CN" sz="3200" b="1">
                <a:latin typeface="微软雅黑" panose="020B0503020204020204" pitchFamily="34" charset="-122"/>
                <a:ea typeface="微软雅黑" panose="020B0503020204020204" pitchFamily="34" charset="-122"/>
              </a:rPr>
              <a:t>Just thinking about that candy dish made me taste the peppermint slowly </a:t>
            </a:r>
            <a:r>
              <a:rPr lang="en-US" altLang="zh-CN" sz="3200" b="1" u="sng">
                <a:solidFill>
                  <a:srgbClr val="FF0000"/>
                </a:solidFill>
                <a:latin typeface="微软雅黑" panose="020B0503020204020204" pitchFamily="34" charset="-122"/>
                <a:ea typeface="微软雅黑" panose="020B0503020204020204" pitchFamily="34" charset="-122"/>
              </a:rPr>
              <a:t>dissolving</a:t>
            </a:r>
            <a:r>
              <a:rPr lang="en-US" altLang="zh-CN" sz="3200" b="1">
                <a:latin typeface="微软雅黑" panose="020B0503020204020204" pitchFamily="34" charset="-122"/>
                <a:ea typeface="微软雅黑" panose="020B0503020204020204" pitchFamily="34" charset="-122"/>
              </a:rPr>
              <a:t> on my tongue. </a:t>
            </a:r>
            <a:endParaRPr lang="en-US" altLang="zh-CN" sz="3200" b="1">
              <a:latin typeface="微软雅黑" panose="020B0503020204020204" pitchFamily="34" charset="-122"/>
              <a:ea typeface="微软雅黑" panose="020B0503020204020204" pitchFamily="34" charset="-122"/>
            </a:endParaRPr>
          </a:p>
        </p:txBody>
      </p:sp>
      <p:sp>
        <p:nvSpPr>
          <p:cNvPr id="5" name="矩形 4"/>
          <p:cNvSpPr/>
          <p:nvPr/>
        </p:nvSpPr>
        <p:spPr>
          <a:xfrm>
            <a:off x="188595" y="5481320"/>
            <a:ext cx="10779125" cy="1076325"/>
          </a:xfrm>
          <a:prstGeom prst="rect">
            <a:avLst/>
          </a:prstGeom>
          <a:solidFill>
            <a:schemeClr val="accent6"/>
          </a:solidFill>
        </p:spPr>
        <p:txBody>
          <a:bodyPr wrap="square">
            <a:spAutoFit/>
          </a:bodyPr>
          <a:lstStyle/>
          <a:p>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词义猜测：</a:t>
            </a:r>
            <a:r>
              <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made</a:t>
            </a: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后的宾补</a:t>
            </a:r>
            <a:r>
              <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“taste the peppermint slowly</a:t>
            </a: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以及后面的</a:t>
            </a:r>
            <a:r>
              <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”on my tongue“</a:t>
            </a: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内容进行猜测</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88595" y="4474210"/>
            <a:ext cx="2571750" cy="706755"/>
          </a:xfrm>
          <a:prstGeom prst="rect">
            <a:avLst/>
          </a:prstGeom>
          <a:noFill/>
          <a:ln w="57150">
            <a:solidFill>
              <a:schemeClr val="accent6"/>
            </a:solidFill>
          </a:ln>
        </p:spPr>
        <p:txBody>
          <a:bodyPr wrap="square" rtlCol="0">
            <a:spAutoFit/>
          </a:bodyPr>
          <a:lstStyle/>
          <a:p>
            <a:endParaRPr lang="zh-CN" altLang="en-US" sz="4000" dirty="0"/>
          </a:p>
        </p:txBody>
      </p:sp>
      <p:sp>
        <p:nvSpPr>
          <p:cNvPr id="9" name="文本框 8"/>
          <p:cNvSpPr txBox="1"/>
          <p:nvPr/>
        </p:nvSpPr>
        <p:spPr>
          <a:xfrm>
            <a:off x="9673590" y="842010"/>
            <a:ext cx="1145540" cy="368300"/>
          </a:xfrm>
          <a:prstGeom prst="rect">
            <a:avLst/>
          </a:prstGeom>
          <a:noFill/>
          <a:ln>
            <a:solidFill>
              <a:srgbClr val="92D050"/>
            </a:solidFill>
          </a:ln>
        </p:spPr>
        <p:txBody>
          <a:bodyPr wrap="square" rtlCol="0">
            <a:spAutoFit/>
          </a:bodyPr>
          <a:lstStyle/>
          <a:p>
            <a:r>
              <a:rPr lang="en-US" altLang="zh-CN"/>
              <a:t>    </a:t>
            </a:r>
            <a:endParaRPr lang="en-US" altLang="zh-CN"/>
          </a:p>
        </p:txBody>
      </p:sp>
      <p:sp>
        <p:nvSpPr>
          <p:cNvPr id="10" name="文本框 9"/>
          <p:cNvSpPr txBox="1"/>
          <p:nvPr/>
        </p:nvSpPr>
        <p:spPr>
          <a:xfrm>
            <a:off x="6426835" y="1602105"/>
            <a:ext cx="3160395" cy="368300"/>
          </a:xfrm>
          <a:prstGeom prst="rect">
            <a:avLst/>
          </a:prstGeom>
          <a:noFill/>
          <a:ln>
            <a:solidFill>
              <a:srgbClr val="92D050"/>
            </a:solidFill>
          </a:ln>
        </p:spPr>
        <p:txBody>
          <a:bodyPr wrap="square" rtlCol="0">
            <a:spAutoFit/>
          </a:bodyPr>
          <a:lstStyle/>
          <a:p>
            <a:r>
              <a:rPr lang="en-US" altLang="zh-CN"/>
              <a:t>    </a:t>
            </a:r>
            <a:endParaRPr lang="en-US" altLang="zh-CN"/>
          </a:p>
        </p:txBody>
      </p:sp>
      <p:sp>
        <p:nvSpPr>
          <p:cNvPr id="11" name="文本框 10"/>
          <p:cNvSpPr txBox="1"/>
          <p:nvPr/>
        </p:nvSpPr>
        <p:spPr>
          <a:xfrm>
            <a:off x="2838450" y="1602105"/>
            <a:ext cx="1376680" cy="368300"/>
          </a:xfrm>
          <a:prstGeom prst="rect">
            <a:avLst/>
          </a:prstGeom>
          <a:noFill/>
          <a:ln>
            <a:solidFill>
              <a:srgbClr val="92D050"/>
            </a:solidFill>
          </a:ln>
        </p:spPr>
        <p:txBody>
          <a:bodyPr wrap="square" rtlCol="0">
            <a:spAutoFit/>
          </a:bodyPr>
          <a:lstStyle/>
          <a:p>
            <a:r>
              <a:rPr lang="en-US" altLang="zh-CN"/>
              <a:t>    </a:t>
            </a:r>
            <a:endParaRPr lang="en-US" altLang="zh-CN"/>
          </a:p>
        </p:txBody>
      </p:sp>
      <p:sp>
        <p:nvSpPr>
          <p:cNvPr id="12" name="直接连接符 11"/>
          <p:cNvSpPr/>
          <p:nvPr/>
        </p:nvSpPr>
        <p:spPr>
          <a:xfrm flipH="1">
            <a:off x="944245" y="2047875"/>
            <a:ext cx="2282190" cy="2557145"/>
          </a:xfrm>
          <a:prstGeom prst="line">
            <a:avLst/>
          </a:prstGeom>
          <a:ln w="38100" cap="flat" cmpd="sng">
            <a:solidFill>
              <a:schemeClr val="accent1"/>
            </a:solidFill>
            <a:prstDash val="solid"/>
            <a:round/>
            <a:headEnd type="none" w="med" len="med"/>
            <a:tailEnd type="triangle" w="med" len="med"/>
          </a:ln>
        </p:spPr>
      </p:sp>
      <p:sp>
        <p:nvSpPr>
          <p:cNvPr id="13" name="直接连接符 12"/>
          <p:cNvSpPr/>
          <p:nvPr/>
        </p:nvSpPr>
        <p:spPr>
          <a:xfrm flipH="1">
            <a:off x="2512695" y="1270000"/>
            <a:ext cx="7933690" cy="3335020"/>
          </a:xfrm>
          <a:prstGeom prst="line">
            <a:avLst/>
          </a:prstGeom>
          <a:ln w="38100" cap="flat" cmpd="sng">
            <a:solidFill>
              <a:schemeClr val="accent1"/>
            </a:solidFill>
            <a:prstDash val="solid"/>
            <a:round/>
            <a:headEnd type="none" w="med" len="med"/>
            <a:tailEnd type="triangle" w="med" len="med"/>
          </a:ln>
        </p:spPr>
      </p:sp>
      <p:sp>
        <p:nvSpPr>
          <p:cNvPr id="14" name="直接连接符 13"/>
          <p:cNvSpPr/>
          <p:nvPr/>
        </p:nvSpPr>
        <p:spPr>
          <a:xfrm flipH="1">
            <a:off x="1821180" y="2047875"/>
            <a:ext cx="4690110" cy="2556510"/>
          </a:xfrm>
          <a:prstGeom prst="line">
            <a:avLst/>
          </a:prstGeom>
          <a:ln w="38100" cap="flat" cmpd="sng">
            <a:solidFill>
              <a:schemeClr val="accent1"/>
            </a:solidFill>
            <a:prstDash val="solid"/>
            <a:round/>
            <a:headEnd type="none" w="med" len="med"/>
            <a:tailEnd type="triangl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par>
                                <p:cTn id="23" presetID="3"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blinds(horizontal)">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barn(inVertical)">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9835" y="3817268"/>
            <a:ext cx="11698705" cy="3041015"/>
          </a:xfrm>
          <a:prstGeom prst="rect">
            <a:avLst/>
          </a:prstGeom>
          <a:ln>
            <a:solidFill>
              <a:srgbClr val="FF0000"/>
            </a:solidFill>
          </a:ln>
        </p:spPr>
        <p:txBody>
          <a:bodyPr wrap="square">
            <a:spAutoFit/>
          </a:bodyPr>
          <a:lstStyle/>
          <a:p>
            <a:pPr algn="just">
              <a:lnSpc>
                <a:spcPct val="137000"/>
              </a:lnSpc>
              <a:spcAft>
                <a:spcPts val="0"/>
              </a:spcAft>
            </a:pP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6. What would the writer probably buy in the end?</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37000"/>
              </a:lnSpc>
              <a:spcAft>
                <a:spcPts val="0"/>
              </a:spcAft>
            </a:pP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A. Something decorative for candies.         	</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37000"/>
              </a:lnSpc>
              <a:spcAft>
                <a:spcPts val="0"/>
              </a:spcAft>
            </a:pP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B. Something bringing good memories.</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37000"/>
              </a:lnSpc>
              <a:spcAft>
                <a:spcPts val="0"/>
              </a:spcAft>
            </a:pP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C. Something convenient to use.     	        </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37000"/>
              </a:lnSpc>
              <a:spcAft>
                <a:spcPts val="0"/>
              </a:spcAft>
            </a:pP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D. Something to Grandma’s taste.</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矩形 3"/>
          <p:cNvSpPr/>
          <p:nvPr/>
        </p:nvSpPr>
        <p:spPr>
          <a:xfrm>
            <a:off x="53340" y="238760"/>
            <a:ext cx="12077700" cy="3415030"/>
          </a:xfrm>
          <a:prstGeom prst="rect">
            <a:avLst/>
          </a:prstGeom>
          <a:ln>
            <a:solidFill>
              <a:srgbClr val="FF0000"/>
            </a:solidFill>
          </a:ln>
        </p:spPr>
        <p:txBody>
          <a:bodyPr wrap="square">
            <a:spAutoFit/>
          </a:bodyPr>
          <a:lstStyle/>
          <a:p>
            <a:pPr>
              <a:lnSpc>
                <a:spcPct val="150000"/>
              </a:lnSpc>
            </a:pPr>
            <a:r>
              <a:rPr lang="en-US" altLang="zh-CN" sz="3200" b="1" dirty="0">
                <a:latin typeface="微软雅黑" panose="020B0503020204020204" pitchFamily="34" charset="-122"/>
                <a:ea typeface="微软雅黑" panose="020B0503020204020204" pitchFamily="34" charset="-122"/>
              </a:rPr>
              <a:t>  </a:t>
            </a:r>
            <a:r>
              <a:rPr lang="en-US" altLang="zh-CN" sz="2800" b="1" dirty="0">
                <a:latin typeface="微软雅黑" panose="020B0503020204020204" pitchFamily="34" charset="-122"/>
                <a:ea typeface="微软雅黑" panose="020B0503020204020204" pitchFamily="34" charset="-122"/>
              </a:rPr>
              <a:t>”Suddenly, </a:t>
            </a:r>
            <a:r>
              <a:rPr lang="en-US" altLang="zh-CN" sz="2800" b="1" dirty="0">
                <a:solidFill>
                  <a:srgbClr val="FF0000"/>
                </a:solidFill>
                <a:latin typeface="微软雅黑" panose="020B0503020204020204" pitchFamily="34" charset="-122"/>
                <a:ea typeface="微软雅黑" panose="020B0503020204020204" pitchFamily="34" charset="-122"/>
              </a:rPr>
              <a:t>I remembered a green glass dish</a:t>
            </a:r>
            <a:r>
              <a:rPr lang="en-US" altLang="zh-CN" sz="2800" b="1" dirty="0">
                <a:latin typeface="微软雅黑" panose="020B0503020204020204" pitchFamily="34" charset="-122"/>
                <a:ea typeface="微软雅黑" panose="020B0503020204020204" pitchFamily="34" charset="-122"/>
              </a:rPr>
              <a:t> in the shape of a leaf that Grandma used to keep on a table back in Kentucky. ...”</a:t>
            </a:r>
            <a:endParaRPr lang="en-US" altLang="zh-CN" sz="2800" b="1" dirty="0">
              <a:latin typeface="微软雅黑" panose="020B0503020204020204" pitchFamily="34" charset="-122"/>
              <a:ea typeface="微软雅黑" panose="020B0503020204020204" pitchFamily="34" charset="-122"/>
            </a:endParaRPr>
          </a:p>
          <a:p>
            <a:pPr>
              <a:lnSpc>
                <a:spcPct val="150000"/>
              </a:lnSpc>
            </a:pPr>
            <a:r>
              <a:rPr lang="en-US" altLang="zh-CN" sz="2800" b="1" dirty="0">
                <a:latin typeface="微软雅黑" panose="020B0503020204020204" pitchFamily="34" charset="-122"/>
                <a:ea typeface="微软雅黑" panose="020B0503020204020204" pitchFamily="34" charset="-122"/>
              </a:rPr>
              <a:t>“Just thinking about that </a:t>
            </a:r>
            <a:r>
              <a:rPr lang="en-US" altLang="zh-CN" sz="2800" b="1" dirty="0">
                <a:solidFill>
                  <a:srgbClr val="FF0000"/>
                </a:solidFill>
                <a:latin typeface="微软雅黑" panose="020B0503020204020204" pitchFamily="34" charset="-122"/>
                <a:ea typeface="微软雅黑" panose="020B0503020204020204" pitchFamily="34" charset="-122"/>
              </a:rPr>
              <a:t>candy dish</a:t>
            </a:r>
            <a:r>
              <a:rPr lang="en-US" altLang="zh-CN" sz="2800" b="1" dirty="0">
                <a:latin typeface="微软雅黑" panose="020B0503020204020204" pitchFamily="34" charset="-122"/>
                <a:ea typeface="微软雅黑" panose="020B0503020204020204" pitchFamily="34" charset="-122"/>
              </a:rPr>
              <a:t> ... </a:t>
            </a:r>
            <a:r>
              <a:rPr lang="en-US" altLang="zh-CN" sz="2800" b="1" dirty="0">
                <a:solidFill>
                  <a:srgbClr val="FF0000"/>
                </a:solidFill>
                <a:latin typeface="微软雅黑" panose="020B0503020204020204" pitchFamily="34" charset="-122"/>
                <a:ea typeface="微软雅黑" panose="020B0503020204020204" pitchFamily="34" charset="-122"/>
              </a:rPr>
              <a:t>It was a voice I hadn’t heard for a long time</a:t>
            </a:r>
            <a:r>
              <a:rPr lang="en-US" altLang="zh-CN" sz="2800" b="1" dirty="0">
                <a:latin typeface="微软雅黑" panose="020B0503020204020204" pitchFamily="34" charset="-122"/>
                <a:ea typeface="微软雅黑" panose="020B0503020204020204" pitchFamily="34" charset="-122"/>
              </a:rPr>
              <a:t>.”</a:t>
            </a:r>
            <a:endParaRPr lang="en-US" altLang="zh-CN" sz="2800" b="1" dirty="0">
              <a:latin typeface="微软雅黑" panose="020B0503020204020204" pitchFamily="34" charset="-122"/>
              <a:ea typeface="微软雅黑" panose="020B0503020204020204" pitchFamily="34" charset="-122"/>
            </a:endParaRPr>
          </a:p>
          <a:p>
            <a:pPr>
              <a:lnSpc>
                <a:spcPct val="150000"/>
              </a:lnSpc>
            </a:pPr>
            <a:r>
              <a:rPr lang="en-US" altLang="zh-CN" sz="2800" b="1" dirty="0">
                <a:latin typeface="微软雅黑" panose="020B0503020204020204" pitchFamily="34" charset="-122"/>
                <a:ea typeface="微软雅黑" panose="020B0503020204020204" pitchFamily="34" charset="-122"/>
              </a:rPr>
              <a:t>“Aha! I took one last shot, ... and </a:t>
            </a:r>
            <a:r>
              <a:rPr lang="en-US" altLang="zh-CN" sz="2800" b="1" dirty="0">
                <a:solidFill>
                  <a:srgbClr val="FF0000"/>
                </a:solidFill>
                <a:latin typeface="微软雅黑" panose="020B0503020204020204" pitchFamily="34" charset="-122"/>
                <a:ea typeface="微软雅黑" panose="020B0503020204020204" pitchFamily="34" charset="-122"/>
              </a:rPr>
              <a:t>grabbed my wallet</a:t>
            </a:r>
            <a:r>
              <a:rPr lang="en-US" altLang="zh-CN" sz="2800" b="1" dirty="0">
                <a:latin typeface="微软雅黑" panose="020B0503020204020204" pitchFamily="34" charset="-122"/>
                <a:ea typeface="微软雅黑" panose="020B0503020204020204" pitchFamily="34" charset="-122"/>
              </a:rPr>
              <a:t>. “          </a:t>
            </a:r>
            <a:endParaRPr lang="en-US" altLang="zh-CN" sz="28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231775" y="5055870"/>
            <a:ext cx="7188835" cy="706755"/>
          </a:xfrm>
          <a:prstGeom prst="rect">
            <a:avLst/>
          </a:prstGeom>
          <a:noFill/>
          <a:ln w="57150">
            <a:solidFill>
              <a:schemeClr val="accent6"/>
            </a:solidFill>
          </a:ln>
        </p:spPr>
        <p:txBody>
          <a:bodyPr wrap="square" rtlCol="0">
            <a:spAutoFit/>
          </a:bodyPr>
          <a:lstStyle/>
          <a:p>
            <a:endParaRPr lang="zh-CN" altLang="en-US" sz="4000" dirty="0"/>
          </a:p>
        </p:txBody>
      </p:sp>
      <p:sp>
        <p:nvSpPr>
          <p:cNvPr id="6" name="矩形 5"/>
          <p:cNvSpPr/>
          <p:nvPr/>
        </p:nvSpPr>
        <p:spPr>
          <a:xfrm>
            <a:off x="7896740" y="4882519"/>
            <a:ext cx="3840480" cy="583565"/>
          </a:xfrm>
          <a:prstGeom prst="rect">
            <a:avLst/>
          </a:prstGeom>
          <a:solidFill>
            <a:schemeClr val="accent6"/>
          </a:solidFill>
        </p:spPr>
        <p:txBody>
          <a:bodyPr wrap="none">
            <a:spAutoFit/>
          </a:bodyPr>
          <a:lstStyle/>
          <a:p>
            <a:r>
              <a:rPr lang="zh-CN" altLang="en-US" sz="3200" b="1" dirty="0">
                <a:latin typeface="微软雅黑" panose="020B0503020204020204" pitchFamily="34" charset="-122"/>
                <a:ea typeface="微软雅黑" panose="020B0503020204020204" pitchFamily="34" charset="-122"/>
              </a:rPr>
              <a:t>根据上下文语篇推断</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8818" y="805799"/>
            <a:ext cx="11698705" cy="3883660"/>
          </a:xfrm>
          <a:prstGeom prst="rect">
            <a:avLst/>
          </a:prstGeom>
          <a:ln>
            <a:solidFill>
              <a:srgbClr val="FF0000"/>
            </a:solidFill>
          </a:ln>
        </p:spPr>
        <p:txBody>
          <a:bodyPr wrap="square">
            <a:spAutoFit/>
          </a:bodyPr>
          <a:lstStyle/>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7. What is the best title of the text?</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 A. The Good Old Days                    	</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B. The Gift of Gratitude</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C. The Thought That Counts                	</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D. The Inspiration from Basketball</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32084" y="6"/>
            <a:ext cx="3057247" cy="584775"/>
          </a:xfrm>
          <a:prstGeom prst="rect">
            <a:avLst/>
          </a:prstGeom>
          <a:solidFill>
            <a:schemeClr val="accent6"/>
          </a:solidFill>
        </p:spPr>
        <p:txBody>
          <a:bodyPr wrap="none">
            <a:spAutoFit/>
          </a:bodyPr>
          <a:lstStyle/>
          <a:p>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最佳标题选择</a:t>
            </a:r>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题</a:t>
            </a:r>
            <a:endParaRPr lang="zh-CN" altLang="en-US" sz="32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31775" y="3198495"/>
            <a:ext cx="5794375" cy="706755"/>
          </a:xfrm>
          <a:prstGeom prst="rect">
            <a:avLst/>
          </a:prstGeom>
          <a:noFill/>
          <a:ln w="57150">
            <a:solidFill>
              <a:schemeClr val="accent6"/>
            </a:solidFill>
          </a:ln>
        </p:spPr>
        <p:txBody>
          <a:bodyPr wrap="square" rtlCol="0">
            <a:spAutoFit/>
          </a:bodyPr>
          <a:lstStyle/>
          <a:p>
            <a:endParaRPr lang="zh-CN" altLang="en-US" sz="4000" dirty="0"/>
          </a:p>
        </p:txBody>
      </p:sp>
      <p:sp>
        <p:nvSpPr>
          <p:cNvPr id="2" name="矩形 1"/>
          <p:cNvSpPr/>
          <p:nvPr/>
        </p:nvSpPr>
        <p:spPr>
          <a:xfrm>
            <a:off x="146050" y="4689475"/>
            <a:ext cx="11784330" cy="2061210"/>
          </a:xfrm>
          <a:prstGeom prst="rect">
            <a:avLst/>
          </a:prstGeom>
          <a:solidFill>
            <a:schemeClr val="accent6"/>
          </a:solidFill>
        </p:spPr>
        <p:txBody>
          <a:bodyPr wrap="square">
            <a:spAutoFit/>
          </a:bodyPr>
          <a:lstStyle/>
          <a:p>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记叙文的标题：理清故事情节，抓住文章</a:t>
            </a:r>
            <a:r>
              <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情感线</a:t>
            </a:r>
            <a:r>
              <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本文讲述</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奶奶即将过</a:t>
            </a:r>
            <a:r>
              <a:rPr lang="en-US" altLang="zh-CN"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82</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岁大寿，</a:t>
            </a:r>
            <a:r>
              <a:rPr lang="en-US" altLang="zh-CN"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我</a:t>
            </a:r>
            <a:r>
              <a:rPr lang="en-US" altLang="zh-CN"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在资金短缺情况下想起了以前的旧时光，打算买一份让奶奶回想起美好旧时光的礼物。体现出</a:t>
            </a:r>
            <a:r>
              <a:rPr lang="en-US" altLang="zh-CN"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礼轻情意重</a:t>
            </a:r>
            <a:r>
              <a:rPr lang="en-US" altLang="zh-CN"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文章开头与妈妈对话也点题。</a:t>
            </a:r>
            <a:endParaRPr lang="zh-CN" altLang="en-US" sz="3200" b="1" kern="1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矩形 3"/>
          <p:cNvSpPr/>
          <p:nvPr/>
        </p:nvSpPr>
        <p:spPr>
          <a:xfrm>
            <a:off x="6553715" y="3137539"/>
            <a:ext cx="2214880" cy="583565"/>
          </a:xfrm>
          <a:prstGeom prst="rect">
            <a:avLst/>
          </a:prstGeom>
          <a:solidFill>
            <a:schemeClr val="accent6"/>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礼轻情意重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amond(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7" grpId="0" bldLvl="0" animBg="1"/>
      <p:bldP spid="2" grpId="0" bldLvl="0" animBg="1"/>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8818" y="805799"/>
            <a:ext cx="11698705" cy="4642485"/>
          </a:xfrm>
          <a:prstGeom prst="rect">
            <a:avLst/>
          </a:prstGeom>
          <a:ln>
            <a:solidFill>
              <a:srgbClr val="FF0000"/>
            </a:solidFill>
          </a:ln>
        </p:spPr>
        <p:txBody>
          <a:bodyPr wrap="square">
            <a:spAutoFit/>
          </a:bodyPr>
          <a:lstStyle/>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The Thought That Counts</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Be careful/</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Caution</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Life vest under your seat </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国内：</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Mind your head.(</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对旅客不太友好</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Rob Peter to pay Paul 	</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37000"/>
              </a:lnSpc>
              <a:spcAft>
                <a:spcPts val="0"/>
              </a:spcAft>
              <a:buNone/>
            </a:pP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32084" y="6"/>
            <a:ext cx="5466080" cy="583565"/>
          </a:xfrm>
          <a:prstGeom prst="rect">
            <a:avLst/>
          </a:prstGeom>
          <a:solidFill>
            <a:schemeClr val="accent6"/>
          </a:solidFill>
        </p:spPr>
        <p:txBody>
          <a:bodyPr wrap="none">
            <a:spAutoFit/>
          </a:bodyPr>
          <a:lstStyle/>
          <a:p>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谚语累积和平时日常翻译用语</a:t>
            </a:r>
            <a:endPar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矩形 3"/>
          <p:cNvSpPr/>
          <p:nvPr/>
        </p:nvSpPr>
        <p:spPr>
          <a:xfrm>
            <a:off x="5573275" y="936629"/>
            <a:ext cx="2214880" cy="583565"/>
          </a:xfrm>
          <a:prstGeom prst="rect">
            <a:avLst/>
          </a:prstGeom>
          <a:solidFill>
            <a:schemeClr val="accent6"/>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礼轻情意重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4820165" y="1727204"/>
            <a:ext cx="3434080" cy="583565"/>
          </a:xfrm>
          <a:prstGeom prst="rect">
            <a:avLst/>
          </a:prstGeom>
          <a:solidFill>
            <a:schemeClr val="accent6"/>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小心碰头（国外）</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271015" y="2526034"/>
            <a:ext cx="5466080" cy="583565"/>
          </a:xfrm>
          <a:prstGeom prst="rect">
            <a:avLst/>
          </a:prstGeom>
          <a:solidFill>
            <a:schemeClr val="accent6"/>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救生衣在您的座椅下（国外）</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820165" y="4004314"/>
            <a:ext cx="2621280" cy="583565"/>
          </a:xfrm>
          <a:prstGeom prst="rect">
            <a:avLst/>
          </a:prstGeom>
          <a:solidFill>
            <a:schemeClr val="accent6"/>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拆东墙补西墙</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772357" y="4785063"/>
            <a:ext cx="8762260" cy="523220"/>
          </a:xfrm>
          <a:prstGeom prst="rect">
            <a:avLst/>
          </a:prstGeom>
          <a:noFill/>
        </p:spPr>
        <p:txBody>
          <a:bodyPr wrap="square" rtlCol="0">
            <a:spAutoFit/>
          </a:bodyPr>
          <a:lstStyle/>
          <a:p>
            <a:r>
              <a:rPr lang="zh-CN" altLang="en-US" sz="2800" b="1" dirty="0">
                <a:solidFill>
                  <a:srgbClr val="FF0000"/>
                </a:solidFill>
              </a:rPr>
              <a:t>同学们，查一查字典，看看</a:t>
            </a:r>
            <a:r>
              <a:rPr lang="en-US" altLang="zh-CN" sz="2800" b="1" dirty="0">
                <a:solidFill>
                  <a:srgbClr val="FF0000"/>
                </a:solidFill>
              </a:rPr>
              <a:t>count / matter </a:t>
            </a:r>
            <a:r>
              <a:rPr lang="zh-CN" altLang="en-US" sz="2800" b="1" dirty="0">
                <a:solidFill>
                  <a:srgbClr val="FF0000"/>
                </a:solidFill>
              </a:rPr>
              <a:t>的用法</a:t>
            </a:r>
            <a:endParaRPr lang="zh-CN" alt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4" grpId="0" bldLvl="0" animBg="1"/>
      <p:bldP spid="5" grpId="0" bldLvl="0" animBg="1"/>
      <p:bldP spid="8" grpId="0" bldLvl="0" animBg="1"/>
      <p:bldP spid="9" grpId="0" bldLvl="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237"/>
          <p:cNvSpPr txBox="1"/>
          <p:nvPr/>
        </p:nvSpPr>
        <p:spPr>
          <a:xfrm>
            <a:off x="2301782" y="320730"/>
            <a:ext cx="6686446" cy="584775"/>
          </a:xfrm>
          <a:prstGeom prst="rect">
            <a:avLst/>
          </a:prstGeom>
          <a:noFill/>
        </p:spPr>
        <p:txBody>
          <a:bodyPr wrap="none" rtlCol="0">
            <a:spAutoFit/>
          </a:bodyPr>
          <a:lstStyle/>
          <a:p>
            <a:pPr lvl="0" fontAlgn="ctr"/>
            <a:r>
              <a:rPr lang="zh-CN" altLang="en-US" sz="3200" b="1" kern="100" dirty="0">
                <a:solidFill>
                  <a:srgbClr val="A50021"/>
                </a:solidFill>
                <a:latin typeface="微软雅黑" panose="020B0503020204020204" pitchFamily="34" charset="-122"/>
                <a:cs typeface="+mn-ea"/>
                <a:sym typeface="Times New Roman" panose="02020603050405020304" pitchFamily="18" charset="0"/>
              </a:rPr>
              <a:t>语篇分析</a:t>
            </a:r>
            <a:r>
              <a:rPr lang="en-US" altLang="zh-CN" sz="3200" b="1" kern="100" dirty="0">
                <a:solidFill>
                  <a:srgbClr val="A50021"/>
                </a:solidFill>
                <a:latin typeface="微软雅黑" panose="020B0503020204020204" pitchFamily="34" charset="-122"/>
                <a:cs typeface="+mn-ea"/>
                <a:sym typeface="Times New Roman" panose="02020603050405020304" pitchFamily="18" charset="0"/>
              </a:rPr>
              <a:t>-- C</a:t>
            </a:r>
            <a:r>
              <a:rPr lang="zh-CN" altLang="en-US" sz="3200" b="1" kern="100" dirty="0">
                <a:solidFill>
                  <a:srgbClr val="A50021"/>
                </a:solidFill>
                <a:latin typeface="微软雅黑" panose="020B0503020204020204" pitchFamily="34" charset="-122"/>
                <a:cs typeface="+mn-ea"/>
                <a:sym typeface="Times New Roman" panose="02020603050405020304" pitchFamily="18" charset="0"/>
              </a:rPr>
              <a:t>篇：说明文的篇章结构</a:t>
            </a:r>
            <a:endParaRPr kumimoji="0" lang="zh-CN" altLang="en-US" sz="2135" b="1" i="0" u="none" strike="noStrike" kern="1200" cap="none" spc="0" normalizeH="0" baseline="0" noProof="0" dirty="0">
              <a:ln>
                <a:noFill/>
              </a:ln>
              <a:solidFill>
                <a:srgbClr val="FFFF00"/>
              </a:solidFill>
              <a:effectLst/>
              <a:uLnTx/>
              <a:uFillTx/>
              <a:latin typeface="Times New Roman" panose="02020603050405020304" pitchFamily="18" charset="0"/>
              <a:ea typeface="黑体" panose="02010609060101010101" pitchFamily="49" charset="-122"/>
              <a:cs typeface="+mn-ea"/>
              <a:sym typeface="Times New Roman" panose="02020603050405020304" pitchFamily="18" charset="0"/>
            </a:endParaRPr>
          </a:p>
        </p:txBody>
      </p:sp>
      <p:cxnSp>
        <p:nvCxnSpPr>
          <p:cNvPr id="119" name="直接连接符 118"/>
          <p:cNvCxnSpPr/>
          <p:nvPr/>
        </p:nvCxnSpPr>
        <p:spPr>
          <a:xfrm>
            <a:off x="-3309489" y="3222637"/>
            <a:ext cx="0" cy="461532"/>
          </a:xfrm>
          <a:prstGeom prst="line">
            <a:avLst/>
          </a:prstGeom>
          <a:ln w="3175">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468416" y="6324028"/>
            <a:ext cx="1120808" cy="522643"/>
          </a:xfrm>
          <a:prstGeom prst="line">
            <a:avLst/>
          </a:prstGeom>
          <a:ln w="3175">
            <a:gradFill flip="none" rotWithShape="1">
              <a:gsLst>
                <a:gs pos="0">
                  <a:schemeClr val="bg1">
                    <a:alpha val="0"/>
                  </a:schemeClr>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769549" y="2913773"/>
            <a:ext cx="2588828" cy="3088639"/>
            <a:chOff x="878244" y="2917136"/>
            <a:chExt cx="1941621" cy="3066809"/>
          </a:xfrm>
        </p:grpSpPr>
        <p:sp>
          <p:nvSpPr>
            <p:cNvPr id="9" name="任意多边形: 形状 8"/>
            <p:cNvSpPr/>
            <p:nvPr/>
          </p:nvSpPr>
          <p:spPr>
            <a:xfrm>
              <a:off x="1107566" y="2917136"/>
              <a:ext cx="1712299" cy="1118692"/>
            </a:xfrm>
            <a:custGeom>
              <a:avLst/>
              <a:gdLst>
                <a:gd name="connsiteX0" fmla="*/ 0 w 1378565"/>
                <a:gd name="connsiteY0" fmla="*/ 90720 h 907200"/>
                <a:gd name="connsiteX1" fmla="*/ 90720 w 1378565"/>
                <a:gd name="connsiteY1" fmla="*/ 0 h 907200"/>
                <a:gd name="connsiteX2" fmla="*/ 1287845 w 1378565"/>
                <a:gd name="connsiteY2" fmla="*/ 0 h 907200"/>
                <a:gd name="connsiteX3" fmla="*/ 1378565 w 1378565"/>
                <a:gd name="connsiteY3" fmla="*/ 90720 h 907200"/>
                <a:gd name="connsiteX4" fmla="*/ 1378565 w 1378565"/>
                <a:gd name="connsiteY4" fmla="*/ 816480 h 907200"/>
                <a:gd name="connsiteX5" fmla="*/ 1287845 w 1378565"/>
                <a:gd name="connsiteY5" fmla="*/ 907200 h 907200"/>
                <a:gd name="connsiteX6" fmla="*/ 90720 w 1378565"/>
                <a:gd name="connsiteY6" fmla="*/ 907200 h 907200"/>
                <a:gd name="connsiteX7" fmla="*/ 0 w 1378565"/>
                <a:gd name="connsiteY7" fmla="*/ 816480 h 907200"/>
                <a:gd name="connsiteX8" fmla="*/ 0 w 1378565"/>
                <a:gd name="connsiteY8" fmla="*/ 90720 h 90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907200">
                  <a:moveTo>
                    <a:pt x="0" y="90720"/>
                  </a:moveTo>
                  <a:cubicBezTo>
                    <a:pt x="0" y="40617"/>
                    <a:pt x="40617" y="0"/>
                    <a:pt x="90720" y="0"/>
                  </a:cubicBezTo>
                  <a:lnTo>
                    <a:pt x="1287845" y="0"/>
                  </a:lnTo>
                  <a:cubicBezTo>
                    <a:pt x="1337948" y="0"/>
                    <a:pt x="1378565" y="40617"/>
                    <a:pt x="1378565" y="90720"/>
                  </a:cubicBezTo>
                  <a:lnTo>
                    <a:pt x="1378565" y="816480"/>
                  </a:lnTo>
                  <a:cubicBezTo>
                    <a:pt x="1378565" y="866583"/>
                    <a:pt x="1337948" y="907200"/>
                    <a:pt x="1287845" y="907200"/>
                  </a:cubicBezTo>
                  <a:lnTo>
                    <a:pt x="90720" y="907200"/>
                  </a:lnTo>
                  <a:cubicBezTo>
                    <a:pt x="40617" y="907200"/>
                    <a:pt x="0" y="866583"/>
                    <a:pt x="0" y="816480"/>
                  </a:cubicBezTo>
                  <a:lnTo>
                    <a:pt x="0" y="90720"/>
                  </a:lnTo>
                  <a:close/>
                </a:path>
              </a:pathLst>
            </a:custGeom>
            <a:solidFill>
              <a:srgbClr val="2A7B7E"/>
            </a:solidFill>
            <a:ln>
              <a:solidFill>
                <a:srgbClr val="E8ECEE"/>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136" tIns="199136" rIns="199136" bIns="581045" numCol="1" spcCol="1270" anchor="ctr" anchorCtr="0">
              <a:noAutofit/>
            </a:bodyPr>
            <a:lstStyle/>
            <a:p>
              <a:pPr marL="0" marR="0" lvl="0" indent="0" algn="ctr" defTabSz="1244600" rtl="0" eaLnBrk="1" fontAlgn="base" latinLnBrk="0" hangingPunct="1">
                <a:lnSpc>
                  <a:spcPct val="90000"/>
                </a:lnSpc>
                <a:spcBef>
                  <a:spcPct val="0"/>
                </a:spcBef>
                <a:spcAft>
                  <a:spcPct val="35000"/>
                </a:spcAft>
                <a:buClrTx/>
                <a:buSzTx/>
                <a:buFontTx/>
                <a:buNone/>
                <a:defRPr/>
              </a:pPr>
              <a:r>
                <a:rPr lang="en-US" altLang="zh-CN" sz="2800" dirty="0">
                  <a:solidFill>
                    <a:srgbClr val="FFFFFF"/>
                  </a:solidFill>
                  <a:latin typeface="Arial" panose="020B0604020202020204"/>
                  <a:ea typeface="微软雅黑" panose="020B0503020204020204" pitchFamily="34" charset="-122"/>
                </a:rPr>
                <a:t>Part. 1</a:t>
              </a:r>
              <a:endParaRPr kumimoji="0" lang="zh-CN" altLang="en-US" sz="28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0" name="任意多边形: 形状 9"/>
            <p:cNvSpPr/>
            <p:nvPr/>
          </p:nvSpPr>
          <p:spPr>
            <a:xfrm>
              <a:off x="878244" y="3753825"/>
              <a:ext cx="1937861" cy="2230120"/>
            </a:xfrm>
            <a:custGeom>
              <a:avLst/>
              <a:gdLst>
                <a:gd name="connsiteX0" fmla="*/ 0 w 1378565"/>
                <a:gd name="connsiteY0" fmla="*/ 120960 h 1209600"/>
                <a:gd name="connsiteX1" fmla="*/ 120960 w 1378565"/>
                <a:gd name="connsiteY1" fmla="*/ 0 h 1209600"/>
                <a:gd name="connsiteX2" fmla="*/ 1257605 w 1378565"/>
                <a:gd name="connsiteY2" fmla="*/ 0 h 1209600"/>
                <a:gd name="connsiteX3" fmla="*/ 1378565 w 1378565"/>
                <a:gd name="connsiteY3" fmla="*/ 120960 h 1209600"/>
                <a:gd name="connsiteX4" fmla="*/ 1378565 w 1378565"/>
                <a:gd name="connsiteY4" fmla="*/ 1088640 h 1209600"/>
                <a:gd name="connsiteX5" fmla="*/ 1257605 w 1378565"/>
                <a:gd name="connsiteY5" fmla="*/ 1209600 h 1209600"/>
                <a:gd name="connsiteX6" fmla="*/ 120960 w 1378565"/>
                <a:gd name="connsiteY6" fmla="*/ 1209600 h 1209600"/>
                <a:gd name="connsiteX7" fmla="*/ 0 w 1378565"/>
                <a:gd name="connsiteY7" fmla="*/ 1088640 h 1209600"/>
                <a:gd name="connsiteX8" fmla="*/ 0 w 1378565"/>
                <a:gd name="connsiteY8" fmla="*/ 120960 h 12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209600">
                  <a:moveTo>
                    <a:pt x="0" y="120960"/>
                  </a:moveTo>
                  <a:cubicBezTo>
                    <a:pt x="0" y="54156"/>
                    <a:pt x="54156" y="0"/>
                    <a:pt x="120960" y="0"/>
                  </a:cubicBezTo>
                  <a:lnTo>
                    <a:pt x="1257605" y="0"/>
                  </a:lnTo>
                  <a:cubicBezTo>
                    <a:pt x="1324409" y="0"/>
                    <a:pt x="1378565" y="54156"/>
                    <a:pt x="1378565" y="120960"/>
                  </a:cubicBezTo>
                  <a:lnTo>
                    <a:pt x="1378565" y="1088640"/>
                  </a:lnTo>
                  <a:cubicBezTo>
                    <a:pt x="1378565" y="1155444"/>
                    <a:pt x="1324409" y="1209600"/>
                    <a:pt x="1257605" y="1209600"/>
                  </a:cubicBezTo>
                  <a:lnTo>
                    <a:pt x="120960" y="1209600"/>
                  </a:lnTo>
                  <a:cubicBezTo>
                    <a:pt x="54156" y="1209600"/>
                    <a:pt x="0" y="1155444"/>
                    <a:pt x="0" y="1088640"/>
                  </a:cubicBezTo>
                  <a:lnTo>
                    <a:pt x="0" y="120960"/>
                  </a:lnTo>
                  <a:close/>
                </a:path>
              </a:pathLst>
            </a:custGeom>
            <a:solidFill>
              <a:srgbClr val="E8ECEE">
                <a:alpha val="90000"/>
              </a:srgbClr>
            </a:solidFill>
            <a:ln>
              <a:solidFill>
                <a:srgbClr val="2A7B7E"/>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46373" tIns="246373" rIns="246373" bIns="246373" numCol="1" spcCol="1270" anchor="ctr" anchorCtr="0">
              <a:noAutofit/>
            </a:bodyPr>
            <a:lstStyle/>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Problem</a:t>
              </a:r>
              <a:endPar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lang="en-US" altLang="zh-CN" sz="1200" dirty="0">
                  <a:solidFill>
                    <a:srgbClr val="000000">
                      <a:hueOff val="0"/>
                      <a:satOff val="0"/>
                      <a:lumOff val="0"/>
                      <a:alphaOff val="0"/>
                    </a:srgbClr>
                  </a:solidFill>
                  <a:latin typeface="Arial" panose="020B0604020202020204"/>
                  <a:ea typeface="微软雅黑" panose="020B0503020204020204" pitchFamily="34" charset="-122"/>
                </a:rPr>
                <a:t>or </a:t>
              </a:r>
              <a:r>
                <a:rPr lang="en-US" altLang="zh-CN" sz="2800" dirty="0">
                  <a:solidFill>
                    <a:srgbClr val="000000">
                      <a:hueOff val="0"/>
                      <a:satOff val="0"/>
                      <a:lumOff val="0"/>
                      <a:alphaOff val="0"/>
                    </a:srgbClr>
                  </a:solidFill>
                  <a:latin typeface="Arial" panose="020B0604020202020204"/>
                  <a:ea typeface="微软雅黑" panose="020B0503020204020204" pitchFamily="34" charset="-122"/>
                </a:rPr>
                <a:t>Conflict </a:t>
              </a:r>
              <a:endParaRPr lang="en-US" altLang="zh-CN" sz="2800" dirty="0">
                <a:solidFill>
                  <a:srgbClr val="000000">
                    <a:hueOff val="0"/>
                    <a:satOff val="0"/>
                    <a:lumOff val="0"/>
                    <a:alphaOff val="0"/>
                  </a:srgbClr>
                </a:solidFill>
                <a:latin typeface="Arial" panose="020B0604020202020204"/>
                <a:ea typeface="微软雅黑" panose="020B0503020204020204" pitchFamily="34" charset="-122"/>
              </a:endParaRPr>
            </a:p>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lang="en-US" altLang="zh-CN" sz="2800" dirty="0">
                  <a:solidFill>
                    <a:srgbClr val="000000">
                      <a:hueOff val="0"/>
                      <a:satOff val="0"/>
                      <a:lumOff val="0"/>
                      <a:alphaOff val="0"/>
                    </a:srgbClr>
                  </a:solidFill>
                  <a:latin typeface="Arial" panose="020B0604020202020204"/>
                  <a:ea typeface="微软雅黑" panose="020B0503020204020204" pitchFamily="34" charset="-122"/>
                </a:rPr>
                <a:t>phenomenon</a:t>
              </a: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 </a:t>
              </a:r>
              <a:endParaRPr kumimoji="0" lang="zh-CN" altLang="en-US"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p:txBody>
        </p:sp>
      </p:grpSp>
      <p:sp>
        <p:nvSpPr>
          <p:cNvPr id="11" name="任意多边形: 形状 10"/>
          <p:cNvSpPr/>
          <p:nvPr/>
        </p:nvSpPr>
        <p:spPr>
          <a:xfrm>
            <a:off x="3783442" y="3565356"/>
            <a:ext cx="590732" cy="343223"/>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a:solidFill>
            <a:srgbClr val="00946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525" rIns="137289" bIns="91525" numCol="1" spcCol="1270" anchor="ctr" anchorCtr="0">
            <a:noAutofit/>
          </a:bodyP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nvGrpSpPr>
          <p:cNvPr id="21" name="组合 20"/>
          <p:cNvGrpSpPr/>
          <p:nvPr/>
        </p:nvGrpSpPr>
        <p:grpSpPr>
          <a:xfrm>
            <a:off x="4813221" y="2901795"/>
            <a:ext cx="2671313" cy="1958164"/>
            <a:chOff x="3715850" y="2917136"/>
            <a:chExt cx="1712299" cy="1955396"/>
          </a:xfrm>
        </p:grpSpPr>
        <p:sp>
          <p:nvSpPr>
            <p:cNvPr id="12" name="任意多边形: 形状 11"/>
            <p:cNvSpPr/>
            <p:nvPr/>
          </p:nvSpPr>
          <p:spPr>
            <a:xfrm>
              <a:off x="3715850" y="2917136"/>
              <a:ext cx="1712299" cy="1118692"/>
            </a:xfrm>
            <a:custGeom>
              <a:avLst/>
              <a:gdLst>
                <a:gd name="connsiteX0" fmla="*/ 0 w 1378565"/>
                <a:gd name="connsiteY0" fmla="*/ 90720 h 907200"/>
                <a:gd name="connsiteX1" fmla="*/ 90720 w 1378565"/>
                <a:gd name="connsiteY1" fmla="*/ 0 h 907200"/>
                <a:gd name="connsiteX2" fmla="*/ 1287845 w 1378565"/>
                <a:gd name="connsiteY2" fmla="*/ 0 h 907200"/>
                <a:gd name="connsiteX3" fmla="*/ 1378565 w 1378565"/>
                <a:gd name="connsiteY3" fmla="*/ 90720 h 907200"/>
                <a:gd name="connsiteX4" fmla="*/ 1378565 w 1378565"/>
                <a:gd name="connsiteY4" fmla="*/ 816480 h 907200"/>
                <a:gd name="connsiteX5" fmla="*/ 1287845 w 1378565"/>
                <a:gd name="connsiteY5" fmla="*/ 907200 h 907200"/>
                <a:gd name="connsiteX6" fmla="*/ 90720 w 1378565"/>
                <a:gd name="connsiteY6" fmla="*/ 907200 h 907200"/>
                <a:gd name="connsiteX7" fmla="*/ 0 w 1378565"/>
                <a:gd name="connsiteY7" fmla="*/ 816480 h 907200"/>
                <a:gd name="connsiteX8" fmla="*/ 0 w 1378565"/>
                <a:gd name="connsiteY8" fmla="*/ 90720 h 90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907200">
                  <a:moveTo>
                    <a:pt x="0" y="90720"/>
                  </a:moveTo>
                  <a:cubicBezTo>
                    <a:pt x="0" y="40617"/>
                    <a:pt x="40617" y="0"/>
                    <a:pt x="90720" y="0"/>
                  </a:cubicBezTo>
                  <a:lnTo>
                    <a:pt x="1287845" y="0"/>
                  </a:lnTo>
                  <a:cubicBezTo>
                    <a:pt x="1337948" y="0"/>
                    <a:pt x="1378565" y="40617"/>
                    <a:pt x="1378565" y="90720"/>
                  </a:cubicBezTo>
                  <a:lnTo>
                    <a:pt x="1378565" y="816480"/>
                  </a:lnTo>
                  <a:cubicBezTo>
                    <a:pt x="1378565" y="866583"/>
                    <a:pt x="1337948" y="907200"/>
                    <a:pt x="1287845" y="907200"/>
                  </a:cubicBezTo>
                  <a:lnTo>
                    <a:pt x="90720" y="907200"/>
                  </a:lnTo>
                  <a:cubicBezTo>
                    <a:pt x="40617" y="907200"/>
                    <a:pt x="0" y="866583"/>
                    <a:pt x="0" y="816480"/>
                  </a:cubicBezTo>
                  <a:lnTo>
                    <a:pt x="0" y="90720"/>
                  </a:lnTo>
                  <a:close/>
                </a:path>
              </a:pathLst>
            </a:custGeom>
            <a:solidFill>
              <a:srgbClr val="2A7B7E"/>
            </a:solidFill>
            <a:ln>
              <a:solidFill>
                <a:srgbClr val="E8ECEE"/>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136" tIns="199136" rIns="199136" bIns="581045" numCol="1" spcCol="1270" anchor="ctr" anchorCtr="0">
              <a:noAutofit/>
            </a:bodyPr>
            <a:lstStyle/>
            <a:p>
              <a:pPr lvl="0" algn="ctr" defTabSz="1244600">
                <a:lnSpc>
                  <a:spcPct val="90000"/>
                </a:lnSpc>
                <a:spcAft>
                  <a:spcPct val="35000"/>
                </a:spcAft>
                <a:defRPr/>
              </a:pPr>
              <a:r>
                <a:rPr lang="en-US" altLang="zh-CN" sz="2800" dirty="0">
                  <a:solidFill>
                    <a:srgbClr val="FFFFFF"/>
                  </a:solidFill>
                </a:rPr>
                <a:t>Part. 2</a:t>
              </a:r>
              <a:endParaRPr lang="zh-CN" altLang="en-US" sz="2800" dirty="0">
                <a:solidFill>
                  <a:srgbClr val="FFFFFF"/>
                </a:solidFill>
              </a:endParaRPr>
            </a:p>
          </p:txBody>
        </p:sp>
        <p:sp>
          <p:nvSpPr>
            <p:cNvPr id="13" name="任意多边形: 形状 12"/>
            <p:cNvSpPr/>
            <p:nvPr/>
          </p:nvSpPr>
          <p:spPr>
            <a:xfrm>
              <a:off x="3715850" y="3753839"/>
              <a:ext cx="1712299" cy="1118693"/>
            </a:xfrm>
            <a:custGeom>
              <a:avLst/>
              <a:gdLst>
                <a:gd name="connsiteX0" fmla="*/ 0 w 1378565"/>
                <a:gd name="connsiteY0" fmla="*/ 120960 h 1209600"/>
                <a:gd name="connsiteX1" fmla="*/ 120960 w 1378565"/>
                <a:gd name="connsiteY1" fmla="*/ 0 h 1209600"/>
                <a:gd name="connsiteX2" fmla="*/ 1257605 w 1378565"/>
                <a:gd name="connsiteY2" fmla="*/ 0 h 1209600"/>
                <a:gd name="connsiteX3" fmla="*/ 1378565 w 1378565"/>
                <a:gd name="connsiteY3" fmla="*/ 120960 h 1209600"/>
                <a:gd name="connsiteX4" fmla="*/ 1378565 w 1378565"/>
                <a:gd name="connsiteY4" fmla="*/ 1088640 h 1209600"/>
                <a:gd name="connsiteX5" fmla="*/ 1257605 w 1378565"/>
                <a:gd name="connsiteY5" fmla="*/ 1209600 h 1209600"/>
                <a:gd name="connsiteX6" fmla="*/ 120960 w 1378565"/>
                <a:gd name="connsiteY6" fmla="*/ 1209600 h 1209600"/>
                <a:gd name="connsiteX7" fmla="*/ 0 w 1378565"/>
                <a:gd name="connsiteY7" fmla="*/ 1088640 h 1209600"/>
                <a:gd name="connsiteX8" fmla="*/ 0 w 1378565"/>
                <a:gd name="connsiteY8" fmla="*/ 120960 h 12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209600">
                  <a:moveTo>
                    <a:pt x="0" y="120960"/>
                  </a:moveTo>
                  <a:cubicBezTo>
                    <a:pt x="0" y="54156"/>
                    <a:pt x="54156" y="0"/>
                    <a:pt x="120960" y="0"/>
                  </a:cubicBezTo>
                  <a:lnTo>
                    <a:pt x="1257605" y="0"/>
                  </a:lnTo>
                  <a:cubicBezTo>
                    <a:pt x="1324409" y="0"/>
                    <a:pt x="1378565" y="54156"/>
                    <a:pt x="1378565" y="120960"/>
                  </a:cubicBezTo>
                  <a:lnTo>
                    <a:pt x="1378565" y="1088640"/>
                  </a:lnTo>
                  <a:cubicBezTo>
                    <a:pt x="1378565" y="1155444"/>
                    <a:pt x="1324409" y="1209600"/>
                    <a:pt x="1257605" y="1209600"/>
                  </a:cubicBezTo>
                  <a:lnTo>
                    <a:pt x="120960" y="1209600"/>
                  </a:lnTo>
                  <a:cubicBezTo>
                    <a:pt x="54156" y="1209600"/>
                    <a:pt x="0" y="1155444"/>
                    <a:pt x="0" y="1088640"/>
                  </a:cubicBezTo>
                  <a:lnTo>
                    <a:pt x="0" y="120960"/>
                  </a:lnTo>
                  <a:close/>
                </a:path>
              </a:pathLst>
            </a:custGeom>
            <a:solidFill>
              <a:srgbClr val="E8ECEE">
                <a:alpha val="90000"/>
              </a:srgbClr>
            </a:solidFill>
            <a:ln>
              <a:solidFill>
                <a:srgbClr val="2A7B7E"/>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46373" tIns="246373" rIns="246373" bIns="246373" numCol="1" spcCol="1270" anchor="ctr" anchorCtr="0">
              <a:noAutofit/>
            </a:bodyPr>
            <a:lstStyle/>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Solution</a:t>
              </a:r>
              <a:endPar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lang="en-US" altLang="zh-CN" sz="1600" dirty="0">
                  <a:solidFill>
                    <a:srgbClr val="000000">
                      <a:hueOff val="0"/>
                      <a:satOff val="0"/>
                      <a:lumOff val="0"/>
                      <a:alphaOff val="0"/>
                    </a:srgbClr>
                  </a:solidFill>
                  <a:latin typeface="Arial" panose="020B0604020202020204"/>
                  <a:ea typeface="微软雅黑" panose="020B0503020204020204" pitchFamily="34" charset="-122"/>
                </a:rPr>
                <a:t>or</a:t>
              </a:r>
              <a:r>
                <a:rPr lang="en-US" altLang="zh-CN" sz="2800" dirty="0">
                  <a:solidFill>
                    <a:srgbClr val="000000">
                      <a:hueOff val="0"/>
                      <a:satOff val="0"/>
                      <a:lumOff val="0"/>
                      <a:alphaOff val="0"/>
                    </a:srgbClr>
                  </a:solidFill>
                  <a:latin typeface="Arial" panose="020B0604020202020204"/>
                  <a:ea typeface="微软雅黑" panose="020B0503020204020204" pitchFamily="34" charset="-122"/>
                </a:rPr>
                <a:t> Measures</a:t>
              </a:r>
              <a:endParaRPr kumimoji="0" lang="zh-CN" altLang="en-US"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p:txBody>
        </p:sp>
      </p:grpSp>
      <p:sp>
        <p:nvSpPr>
          <p:cNvPr id="14" name="任意多边形: 形状 13"/>
          <p:cNvSpPr/>
          <p:nvPr/>
        </p:nvSpPr>
        <p:spPr>
          <a:xfrm>
            <a:off x="7759623" y="3611229"/>
            <a:ext cx="590732" cy="343223"/>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a:solidFill>
            <a:srgbClr val="00946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525" rIns="137289" bIns="91525" numCol="1" spcCol="1270" anchor="ctr" anchorCtr="0">
            <a:noAutofit/>
          </a:bodyP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nvGrpSpPr>
          <p:cNvPr id="22" name="组合 21"/>
          <p:cNvGrpSpPr/>
          <p:nvPr/>
        </p:nvGrpSpPr>
        <p:grpSpPr>
          <a:xfrm>
            <a:off x="8539563" y="2325648"/>
            <a:ext cx="3212170" cy="3313152"/>
            <a:chOff x="6324134" y="2877015"/>
            <a:chExt cx="1746561" cy="1997774"/>
          </a:xfrm>
        </p:grpSpPr>
        <p:sp>
          <p:nvSpPr>
            <p:cNvPr id="15" name="任意多边形: 形状 14"/>
            <p:cNvSpPr/>
            <p:nvPr/>
          </p:nvSpPr>
          <p:spPr>
            <a:xfrm>
              <a:off x="6324134" y="2877015"/>
              <a:ext cx="1712299" cy="1161070"/>
            </a:xfrm>
            <a:custGeom>
              <a:avLst/>
              <a:gdLst>
                <a:gd name="connsiteX0" fmla="*/ 0 w 1378565"/>
                <a:gd name="connsiteY0" fmla="*/ 90720 h 907200"/>
                <a:gd name="connsiteX1" fmla="*/ 90720 w 1378565"/>
                <a:gd name="connsiteY1" fmla="*/ 0 h 907200"/>
                <a:gd name="connsiteX2" fmla="*/ 1287845 w 1378565"/>
                <a:gd name="connsiteY2" fmla="*/ 0 h 907200"/>
                <a:gd name="connsiteX3" fmla="*/ 1378565 w 1378565"/>
                <a:gd name="connsiteY3" fmla="*/ 90720 h 907200"/>
                <a:gd name="connsiteX4" fmla="*/ 1378565 w 1378565"/>
                <a:gd name="connsiteY4" fmla="*/ 816480 h 907200"/>
                <a:gd name="connsiteX5" fmla="*/ 1287845 w 1378565"/>
                <a:gd name="connsiteY5" fmla="*/ 907200 h 907200"/>
                <a:gd name="connsiteX6" fmla="*/ 90720 w 1378565"/>
                <a:gd name="connsiteY6" fmla="*/ 907200 h 907200"/>
                <a:gd name="connsiteX7" fmla="*/ 0 w 1378565"/>
                <a:gd name="connsiteY7" fmla="*/ 816480 h 907200"/>
                <a:gd name="connsiteX8" fmla="*/ 0 w 1378565"/>
                <a:gd name="connsiteY8" fmla="*/ 90720 h 90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907200">
                  <a:moveTo>
                    <a:pt x="0" y="90720"/>
                  </a:moveTo>
                  <a:cubicBezTo>
                    <a:pt x="0" y="40617"/>
                    <a:pt x="40617" y="0"/>
                    <a:pt x="90720" y="0"/>
                  </a:cubicBezTo>
                  <a:lnTo>
                    <a:pt x="1287845" y="0"/>
                  </a:lnTo>
                  <a:cubicBezTo>
                    <a:pt x="1337948" y="0"/>
                    <a:pt x="1378565" y="40617"/>
                    <a:pt x="1378565" y="90720"/>
                  </a:cubicBezTo>
                  <a:lnTo>
                    <a:pt x="1378565" y="816480"/>
                  </a:lnTo>
                  <a:cubicBezTo>
                    <a:pt x="1378565" y="866583"/>
                    <a:pt x="1337948" y="907200"/>
                    <a:pt x="1287845" y="907200"/>
                  </a:cubicBezTo>
                  <a:lnTo>
                    <a:pt x="90720" y="907200"/>
                  </a:lnTo>
                  <a:cubicBezTo>
                    <a:pt x="40617" y="907200"/>
                    <a:pt x="0" y="866583"/>
                    <a:pt x="0" y="816480"/>
                  </a:cubicBezTo>
                  <a:lnTo>
                    <a:pt x="0" y="90720"/>
                  </a:lnTo>
                  <a:close/>
                </a:path>
              </a:pathLst>
            </a:custGeom>
            <a:solidFill>
              <a:srgbClr val="2A7B7E"/>
            </a:solidFill>
            <a:ln>
              <a:solidFill>
                <a:srgbClr val="E8ECEE"/>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136" tIns="199136" rIns="199136" bIns="581045" numCol="1" spcCol="1270" anchor="ctr" anchorCtr="0">
              <a:noAutofit/>
            </a:bodyPr>
            <a:lstStyle/>
            <a:p>
              <a:pPr lvl="0" algn="ctr" defTabSz="1244600">
                <a:lnSpc>
                  <a:spcPct val="90000"/>
                </a:lnSpc>
                <a:spcAft>
                  <a:spcPct val="35000"/>
                </a:spcAft>
                <a:defRPr/>
              </a:pPr>
              <a:r>
                <a:rPr lang="en-US" altLang="zh-CN" sz="2800" dirty="0">
                  <a:solidFill>
                    <a:srgbClr val="FFFFFF"/>
                  </a:solidFill>
                </a:rPr>
                <a:t>Part. 3</a:t>
              </a:r>
              <a:endParaRPr lang="zh-CN" altLang="en-US" sz="2800" dirty="0">
                <a:solidFill>
                  <a:srgbClr val="FFFFFF"/>
                </a:solidFill>
              </a:endParaRPr>
            </a:p>
          </p:txBody>
        </p:sp>
        <p:sp>
          <p:nvSpPr>
            <p:cNvPr id="18" name="任意多边形: 形状 17"/>
            <p:cNvSpPr/>
            <p:nvPr/>
          </p:nvSpPr>
          <p:spPr>
            <a:xfrm>
              <a:off x="6324134" y="3756096"/>
              <a:ext cx="1746561" cy="1118693"/>
            </a:xfrm>
            <a:custGeom>
              <a:avLst/>
              <a:gdLst>
                <a:gd name="connsiteX0" fmla="*/ 0 w 1378565"/>
                <a:gd name="connsiteY0" fmla="*/ 120960 h 1209600"/>
                <a:gd name="connsiteX1" fmla="*/ 120960 w 1378565"/>
                <a:gd name="connsiteY1" fmla="*/ 0 h 1209600"/>
                <a:gd name="connsiteX2" fmla="*/ 1257605 w 1378565"/>
                <a:gd name="connsiteY2" fmla="*/ 0 h 1209600"/>
                <a:gd name="connsiteX3" fmla="*/ 1378565 w 1378565"/>
                <a:gd name="connsiteY3" fmla="*/ 120960 h 1209600"/>
                <a:gd name="connsiteX4" fmla="*/ 1378565 w 1378565"/>
                <a:gd name="connsiteY4" fmla="*/ 1088640 h 1209600"/>
                <a:gd name="connsiteX5" fmla="*/ 1257605 w 1378565"/>
                <a:gd name="connsiteY5" fmla="*/ 1209600 h 1209600"/>
                <a:gd name="connsiteX6" fmla="*/ 120960 w 1378565"/>
                <a:gd name="connsiteY6" fmla="*/ 1209600 h 1209600"/>
                <a:gd name="connsiteX7" fmla="*/ 0 w 1378565"/>
                <a:gd name="connsiteY7" fmla="*/ 1088640 h 1209600"/>
                <a:gd name="connsiteX8" fmla="*/ 0 w 1378565"/>
                <a:gd name="connsiteY8" fmla="*/ 120960 h 12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209600">
                  <a:moveTo>
                    <a:pt x="0" y="120960"/>
                  </a:moveTo>
                  <a:cubicBezTo>
                    <a:pt x="0" y="54156"/>
                    <a:pt x="54156" y="0"/>
                    <a:pt x="120960" y="0"/>
                  </a:cubicBezTo>
                  <a:lnTo>
                    <a:pt x="1257605" y="0"/>
                  </a:lnTo>
                  <a:cubicBezTo>
                    <a:pt x="1324409" y="0"/>
                    <a:pt x="1378565" y="54156"/>
                    <a:pt x="1378565" y="120960"/>
                  </a:cubicBezTo>
                  <a:lnTo>
                    <a:pt x="1378565" y="1088640"/>
                  </a:lnTo>
                  <a:cubicBezTo>
                    <a:pt x="1378565" y="1155444"/>
                    <a:pt x="1324409" y="1209600"/>
                    <a:pt x="1257605" y="1209600"/>
                  </a:cubicBezTo>
                  <a:lnTo>
                    <a:pt x="120960" y="1209600"/>
                  </a:lnTo>
                  <a:cubicBezTo>
                    <a:pt x="54156" y="1209600"/>
                    <a:pt x="0" y="1155444"/>
                    <a:pt x="0" y="1088640"/>
                  </a:cubicBezTo>
                  <a:lnTo>
                    <a:pt x="0" y="120960"/>
                  </a:lnTo>
                  <a:close/>
                </a:path>
              </a:pathLst>
            </a:custGeom>
            <a:solidFill>
              <a:srgbClr val="E8ECEE">
                <a:alpha val="90000"/>
              </a:srgbClr>
            </a:solidFill>
            <a:ln>
              <a:solidFill>
                <a:srgbClr val="2A7B7E"/>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46373" tIns="246373" rIns="246373" bIns="246373" numCol="1" spcCol="1270" anchor="ctr" anchorCtr="0">
              <a:noAutofit/>
            </a:bodyPr>
            <a:lstStyle/>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Experiment </a:t>
              </a:r>
              <a:r>
                <a:rPr kumimoji="0" lang="en-US" altLang="zh-CN"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or</a:t>
              </a: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 Outcome;</a:t>
              </a:r>
              <a:endPar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lang="en-US" altLang="zh-CN" sz="2800" dirty="0">
                  <a:solidFill>
                    <a:srgbClr val="000000">
                      <a:hueOff val="0"/>
                      <a:satOff val="0"/>
                      <a:lumOff val="0"/>
                      <a:alphaOff val="0"/>
                    </a:srgbClr>
                  </a:solidFill>
                  <a:latin typeface="Arial" panose="020B0604020202020204"/>
                  <a:ea typeface="微软雅黑" panose="020B0503020204020204" pitchFamily="34" charset="-122"/>
                </a:rPr>
                <a:t>Opinions;</a:t>
              </a:r>
              <a:endParaRPr lang="en-US" altLang="zh-CN" sz="2800" dirty="0">
                <a:solidFill>
                  <a:srgbClr val="000000">
                    <a:hueOff val="0"/>
                    <a:satOff val="0"/>
                    <a:lumOff val="0"/>
                    <a:alphaOff val="0"/>
                  </a:srgbClr>
                </a:solidFill>
                <a:latin typeface="Arial" panose="020B0604020202020204"/>
                <a:ea typeface="微软雅黑" panose="020B0503020204020204" pitchFamily="34" charset="-122"/>
              </a:endParaRPr>
            </a:p>
            <a:p>
              <a:pPr marL="0" marR="0" lvl="1" indent="0" algn="ctr" defTabSz="1244600" rtl="0" eaLnBrk="1" fontAlgn="base" latinLnBrk="0" hangingPunct="1">
                <a:lnSpc>
                  <a:spcPct val="90000"/>
                </a:lnSpc>
                <a:spcBef>
                  <a:spcPct val="0"/>
                </a:spcBef>
                <a:spcAft>
                  <a:spcPct val="1500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rPr>
                <a:t>Further research</a:t>
              </a:r>
              <a:endParaRPr kumimoji="0" lang="zh-CN" altLang="en-US" sz="28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微软雅黑" panose="020B0503020204020204" pitchFamily="34" charset="-122"/>
                <a:cs typeface="+mn-cs"/>
              </a:endParaRPr>
            </a:p>
          </p:txBody>
        </p:sp>
      </p:grpSp>
      <p:cxnSp>
        <p:nvCxnSpPr>
          <p:cNvPr id="17" name="直接连接符 16"/>
          <p:cNvCxnSpPr/>
          <p:nvPr/>
        </p:nvCxnSpPr>
        <p:spPr>
          <a:xfrm>
            <a:off x="625643" y="909027"/>
            <a:ext cx="9938083" cy="0"/>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425" y="409075"/>
            <a:ext cx="1295467" cy="717587"/>
          </a:xfrm>
          <a:prstGeom prst="rect">
            <a:avLst/>
          </a:prstGeom>
        </p:spPr>
      </p:pic>
      <p:sp>
        <p:nvSpPr>
          <p:cNvPr id="23" name="任意多边形: 形状 22"/>
          <p:cNvSpPr/>
          <p:nvPr/>
        </p:nvSpPr>
        <p:spPr>
          <a:xfrm rot="10800000">
            <a:off x="7705519" y="4247676"/>
            <a:ext cx="590732" cy="343223"/>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525" rIns="137289" bIns="91525" numCol="1" spcCol="1270" anchor="ctr" anchorCtr="0">
            <a:noAutofit/>
          </a:bodyP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4" name="任意多边形: 形状 23"/>
          <p:cNvSpPr/>
          <p:nvPr/>
        </p:nvSpPr>
        <p:spPr>
          <a:xfrm rot="10800000">
            <a:off x="3731555" y="4255936"/>
            <a:ext cx="590732" cy="343223"/>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525" rIns="137289" bIns="91525" numCol="1" spcCol="1270" anchor="ctr" anchorCtr="0">
            <a:noAutofit/>
          </a:bodyP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33000" fill="hold" nodeType="clickEffect" p14:presetBounceEnd="78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78000">
                                          <p:cBhvr additive="base">
                                            <p:cTn id="7" dur="1000" fill="hold"/>
                                            <p:tgtEl>
                                              <p:spTgt spid="20"/>
                                            </p:tgtEl>
                                            <p:attrNameLst>
                                              <p:attrName>ppt_x</p:attrName>
                                            </p:attrNameLst>
                                          </p:cBhvr>
                                          <p:tavLst>
                                            <p:tav tm="0">
                                              <p:val>
                                                <p:strVal val="#ppt_x"/>
                                              </p:val>
                                            </p:tav>
                                            <p:tav tm="100000">
                                              <p:val>
                                                <p:strVal val="#ppt_x"/>
                                              </p:val>
                                            </p:tav>
                                          </p:tavLst>
                                        </p:anim>
                                        <p:anim calcmode="lin" valueType="num" p14:bounceEnd="78000">
                                          <p:cBhvr additive="base">
                                            <p:cTn id="8" dur="10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200"/>
                                            <p:tgtEl>
                                              <p:spTgt spid="11"/>
                                            </p:tgtEl>
                                          </p:cBhvr>
                                        </p:animEffect>
                                      </p:childTnLst>
                                    </p:cTn>
                                  </p:par>
                                </p:childTnLst>
                              </p:cTn>
                            </p:par>
                            <p:par>
                              <p:cTn id="13" fill="hold">
                                <p:stCondLst>
                                  <p:cond delay="1500"/>
                                </p:stCondLst>
                                <p:childTnLst>
                                  <p:par>
                                    <p:cTn id="14" presetID="2" presetClass="entr" presetSubtype="1" accel="33000" fill="hold" nodeType="afterEffect" p14:presetBounceEnd="78000">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14:bounceEnd="78000">
                                          <p:cBhvr additive="base">
                                            <p:cTn id="16" dur="1000" fill="hold"/>
                                            <p:tgtEl>
                                              <p:spTgt spid="21"/>
                                            </p:tgtEl>
                                            <p:attrNameLst>
                                              <p:attrName>ppt_x</p:attrName>
                                            </p:attrNameLst>
                                          </p:cBhvr>
                                          <p:tavLst>
                                            <p:tav tm="0">
                                              <p:val>
                                                <p:strVal val="#ppt_x"/>
                                              </p:val>
                                            </p:tav>
                                            <p:tav tm="100000">
                                              <p:val>
                                                <p:strVal val="#ppt_x"/>
                                              </p:val>
                                            </p:tav>
                                          </p:tavLst>
                                        </p:anim>
                                        <p:anim calcmode="lin" valueType="num" p14:bounceEnd="78000">
                                          <p:cBhvr additive="base">
                                            <p:cTn id="17" dur="1000" fill="hold"/>
                                            <p:tgtEl>
                                              <p:spTgt spid="21"/>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200"/>
                                            <p:tgtEl>
                                              <p:spTgt spid="14"/>
                                            </p:tgtEl>
                                          </p:cBhvr>
                                        </p:animEffect>
                                      </p:childTnLst>
                                    </p:cTn>
                                  </p:par>
                                </p:childTnLst>
                              </p:cTn>
                            </p:par>
                            <p:par>
                              <p:cTn id="22" fill="hold">
                                <p:stCondLst>
                                  <p:cond delay="3000"/>
                                </p:stCondLst>
                                <p:childTnLst>
                                  <p:par>
                                    <p:cTn id="23" presetID="2" presetClass="entr" presetSubtype="1" accel="33000" fill="hold" nodeType="afterEffect" p14:presetBounceEnd="78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78000">
                                          <p:cBhvr additive="base">
                                            <p:cTn id="25" dur="1000" fill="hold"/>
                                            <p:tgtEl>
                                              <p:spTgt spid="22"/>
                                            </p:tgtEl>
                                            <p:attrNameLst>
                                              <p:attrName>ppt_x</p:attrName>
                                            </p:attrNameLst>
                                          </p:cBhvr>
                                          <p:tavLst>
                                            <p:tav tm="0">
                                              <p:val>
                                                <p:strVal val="#ppt_x"/>
                                              </p:val>
                                            </p:tav>
                                            <p:tav tm="100000">
                                              <p:val>
                                                <p:strVal val="#ppt_x"/>
                                              </p:val>
                                            </p:tav>
                                          </p:tavLst>
                                        </p:anim>
                                        <p:anim calcmode="lin" valueType="num" p14:bounceEnd="78000">
                                          <p:cBhvr additive="base">
                                            <p:cTn id="26" dur="1000" fill="hold"/>
                                            <p:tgtEl>
                                              <p:spTgt spid="22"/>
                                            </p:tgtEl>
                                            <p:attrNameLst>
                                              <p:attrName>ppt_y</p:attrName>
                                            </p:attrNameLst>
                                          </p:cBhvr>
                                          <p:tavLst>
                                            <p:tav tm="0">
                                              <p:val>
                                                <p:strVal val="0-#ppt_h/2"/>
                                              </p:val>
                                            </p:tav>
                                            <p:tav tm="100000">
                                              <p:val>
                                                <p:strVal val="#ppt_y"/>
                                              </p:val>
                                            </p:tav>
                                          </p:tavLst>
                                        </p:anim>
                                      </p:childTnLst>
                                    </p:cTn>
                                  </p:par>
                                  <p:par>
                                    <p:cTn id="27" presetID="6" presetClass="entr" presetSubtype="16"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ircle(in)">
                                          <p:cBhvr>
                                            <p:cTn id="29" dur="2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200"/>
                                            <p:tgtEl>
                                              <p:spTgt spid="23"/>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2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4" grpId="0" bldLvl="0" animBg="1"/>
          <p:bldP spid="23" grpId="0" bldLvl="0" animBg="1"/>
          <p:bldP spid="24" grpId="0" bldLvl="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3300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200"/>
                                            <p:tgtEl>
                                              <p:spTgt spid="11"/>
                                            </p:tgtEl>
                                          </p:cBhvr>
                                        </p:animEffect>
                                      </p:childTnLst>
                                    </p:cTn>
                                  </p:par>
                                </p:childTnLst>
                              </p:cTn>
                            </p:par>
                            <p:par>
                              <p:cTn id="13" fill="hold">
                                <p:stCondLst>
                                  <p:cond delay="1500"/>
                                </p:stCondLst>
                                <p:childTnLst>
                                  <p:par>
                                    <p:cTn id="14" presetID="2" presetClass="entr" presetSubtype="1" accel="3300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1000" fill="hold"/>
                                            <p:tgtEl>
                                              <p:spTgt spid="21"/>
                                            </p:tgtEl>
                                            <p:attrNameLst>
                                              <p:attrName>ppt_x</p:attrName>
                                            </p:attrNameLst>
                                          </p:cBhvr>
                                          <p:tavLst>
                                            <p:tav tm="0">
                                              <p:val>
                                                <p:strVal val="#ppt_x"/>
                                              </p:val>
                                            </p:tav>
                                            <p:tav tm="100000">
                                              <p:val>
                                                <p:strVal val="#ppt_x"/>
                                              </p:val>
                                            </p:tav>
                                          </p:tavLst>
                                        </p:anim>
                                        <p:anim calcmode="lin" valueType="num">
                                          <p:cBhvr additive="base">
                                            <p:cTn id="17" dur="1000" fill="hold"/>
                                            <p:tgtEl>
                                              <p:spTgt spid="21"/>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200"/>
                                            <p:tgtEl>
                                              <p:spTgt spid="14"/>
                                            </p:tgtEl>
                                          </p:cBhvr>
                                        </p:animEffect>
                                      </p:childTnLst>
                                    </p:cTn>
                                  </p:par>
                                </p:childTnLst>
                              </p:cTn>
                            </p:par>
                            <p:par>
                              <p:cTn id="22" fill="hold">
                                <p:stCondLst>
                                  <p:cond delay="3000"/>
                                </p:stCondLst>
                                <p:childTnLst>
                                  <p:par>
                                    <p:cTn id="23" presetID="2" presetClass="entr" presetSubtype="1" accel="33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000" fill="hold"/>
                                            <p:tgtEl>
                                              <p:spTgt spid="22"/>
                                            </p:tgtEl>
                                            <p:attrNameLst>
                                              <p:attrName>ppt_x</p:attrName>
                                            </p:attrNameLst>
                                          </p:cBhvr>
                                          <p:tavLst>
                                            <p:tav tm="0">
                                              <p:val>
                                                <p:strVal val="#ppt_x"/>
                                              </p:val>
                                            </p:tav>
                                            <p:tav tm="100000">
                                              <p:val>
                                                <p:strVal val="#ppt_x"/>
                                              </p:val>
                                            </p:tav>
                                          </p:tavLst>
                                        </p:anim>
                                        <p:anim calcmode="lin" valueType="num">
                                          <p:cBhvr additive="base">
                                            <p:cTn id="26" dur="1000" fill="hold"/>
                                            <p:tgtEl>
                                              <p:spTgt spid="22"/>
                                            </p:tgtEl>
                                            <p:attrNameLst>
                                              <p:attrName>ppt_y</p:attrName>
                                            </p:attrNameLst>
                                          </p:cBhvr>
                                          <p:tavLst>
                                            <p:tav tm="0">
                                              <p:val>
                                                <p:strVal val="0-#ppt_h/2"/>
                                              </p:val>
                                            </p:tav>
                                            <p:tav tm="100000">
                                              <p:val>
                                                <p:strVal val="#ppt_y"/>
                                              </p:val>
                                            </p:tav>
                                          </p:tavLst>
                                        </p:anim>
                                      </p:childTnLst>
                                    </p:cTn>
                                  </p:par>
                                  <p:par>
                                    <p:cTn id="27" presetID="6" presetClass="entr" presetSubtype="16"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ircle(in)">
                                          <p:cBhvr>
                                            <p:cTn id="29" dur="2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200"/>
                                            <p:tgtEl>
                                              <p:spTgt spid="23"/>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2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4" grpId="0" bldLvl="0" animBg="1"/>
          <p:bldP spid="23" grpId="0" bldLvl="0" animBg="1"/>
          <p:bldP spid="24" grpId="0" bldLvl="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flipV="1">
            <a:off x="625643" y="825190"/>
            <a:ext cx="10648240" cy="83837"/>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43" name="图片 4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425" y="409075"/>
            <a:ext cx="1295467" cy="717587"/>
          </a:xfrm>
          <a:prstGeom prst="rect">
            <a:avLst/>
          </a:prstGeom>
        </p:spPr>
      </p:pic>
      <p:pic>
        <p:nvPicPr>
          <p:cNvPr id="50" name="图片 49"/>
          <p:cNvPicPr>
            <a:picLocks noChangeAspect="1"/>
          </p:cNvPicPr>
          <p:nvPr/>
        </p:nvPicPr>
        <p:blipFill>
          <a:blip r:embed="rId2"/>
          <a:stretch>
            <a:fillRect/>
          </a:stretch>
        </p:blipFill>
        <p:spPr>
          <a:xfrm>
            <a:off x="5175424" y="3054063"/>
            <a:ext cx="1841152" cy="749873"/>
          </a:xfrm>
          <a:prstGeom prst="rect">
            <a:avLst/>
          </a:prstGeom>
        </p:spPr>
      </p:pic>
      <p:sp>
        <p:nvSpPr>
          <p:cNvPr id="32" name="矩形 31"/>
          <p:cNvSpPr/>
          <p:nvPr/>
        </p:nvSpPr>
        <p:spPr>
          <a:xfrm>
            <a:off x="2502182" y="348354"/>
            <a:ext cx="9440773" cy="533672"/>
          </a:xfrm>
          <a:prstGeom prst="rect">
            <a:avLst/>
          </a:prstGeom>
        </p:spPr>
        <p:txBody>
          <a:bodyPr wrap="square">
            <a:spAutoFit/>
          </a:bodyPr>
          <a:lstStyle/>
          <a:p>
            <a:pPr algn="just">
              <a:lnSpc>
                <a:spcPts val="3735"/>
              </a:lnSpc>
            </a:pP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6. </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语篇分析</a:t>
            </a: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 C</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篇：说明文的篇章结构 </a:t>
            </a: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what-how-why</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 </a:t>
            </a:r>
            <a:endParaRPr lang="zh-CN" altLang="en-US" sz="2800" b="1" kern="100" dirty="0">
              <a:solidFill>
                <a:srgbClr val="A50021"/>
              </a:solidFill>
              <a:latin typeface="微软雅黑" panose="020B0503020204020204" pitchFamily="34" charset="-122"/>
              <a:cs typeface="+mn-ea"/>
              <a:sym typeface="Times New Roman" panose="02020603050405020304" pitchFamily="18" charset="0"/>
            </a:endParaRPr>
          </a:p>
        </p:txBody>
      </p:sp>
      <p:graphicFrame>
        <p:nvGraphicFramePr>
          <p:cNvPr id="3" name="图示 2"/>
          <p:cNvGraphicFramePr/>
          <p:nvPr/>
        </p:nvGraphicFramePr>
        <p:xfrm>
          <a:off x="2906338" y="1277433"/>
          <a:ext cx="8320461" cy="49451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图片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566" y="1237870"/>
            <a:ext cx="11285599" cy="4383404"/>
          </a:xfrm>
          <a:prstGeom prst="rect">
            <a:avLst/>
          </a:prstGeom>
        </p:spPr>
      </p:pic>
      <p:sp>
        <p:nvSpPr>
          <p:cNvPr id="7" name="文本框 6"/>
          <p:cNvSpPr txBox="1"/>
          <p:nvPr/>
        </p:nvSpPr>
        <p:spPr>
          <a:xfrm>
            <a:off x="4667406" y="2432616"/>
            <a:ext cx="4560848" cy="584775"/>
          </a:xfrm>
          <a:prstGeom prst="rect">
            <a:avLst/>
          </a:prstGeom>
          <a:noFill/>
        </p:spPr>
        <p:txBody>
          <a:bodyPr wrap="square" rtlCol="0">
            <a:spAutoFit/>
          </a:bodyPr>
          <a:lstStyle/>
          <a:p>
            <a:r>
              <a:rPr lang="en-US" altLang="zh-CN" sz="3200" dirty="0">
                <a:latin typeface="+mn-ea"/>
                <a:ea typeface="+mn-ea"/>
              </a:rPr>
              <a:t>Sandwich structure</a:t>
            </a:r>
            <a:endParaRPr lang="zh-CN" altLang="en-US" sz="3200" dirty="0">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circle(in)">
                                      <p:cBhvr>
                                        <p:cTn id="7" dur="25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amond(in)">
                                      <p:cBhvr>
                                        <p:cTn id="16" dur="2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Graphic spid="3" grpId="0">
        <p:bldAsOne/>
      </p:bldGraphic>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flipV="1">
            <a:off x="659097" y="645204"/>
            <a:ext cx="10705589" cy="74252"/>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43" name="图片 4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4123" y="286411"/>
            <a:ext cx="1295467" cy="717587"/>
          </a:xfrm>
          <a:prstGeom prst="rect">
            <a:avLst/>
          </a:prstGeom>
        </p:spPr>
      </p:pic>
      <p:pic>
        <p:nvPicPr>
          <p:cNvPr id="50" name="图片 49"/>
          <p:cNvPicPr>
            <a:picLocks noChangeAspect="1"/>
          </p:cNvPicPr>
          <p:nvPr/>
        </p:nvPicPr>
        <p:blipFill>
          <a:blip r:embed="rId2"/>
          <a:stretch>
            <a:fillRect/>
          </a:stretch>
        </p:blipFill>
        <p:spPr>
          <a:xfrm>
            <a:off x="5175424" y="3054063"/>
            <a:ext cx="1841152" cy="749873"/>
          </a:xfrm>
          <a:prstGeom prst="rect">
            <a:avLst/>
          </a:prstGeom>
        </p:spPr>
      </p:pic>
      <p:sp>
        <p:nvSpPr>
          <p:cNvPr id="32" name="矩形 31"/>
          <p:cNvSpPr/>
          <p:nvPr/>
        </p:nvSpPr>
        <p:spPr>
          <a:xfrm>
            <a:off x="2284232" y="96781"/>
            <a:ext cx="8933393" cy="1041311"/>
          </a:xfrm>
          <a:prstGeom prst="rect">
            <a:avLst/>
          </a:prstGeom>
        </p:spPr>
        <p:txBody>
          <a:bodyPr wrap="square">
            <a:spAutoFit/>
          </a:bodyPr>
          <a:lstStyle/>
          <a:p>
            <a:pPr algn="just">
              <a:lnSpc>
                <a:spcPts val="3735"/>
              </a:lnSpc>
            </a:pP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 </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语篇分析</a:t>
            </a: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 C</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篇：说明文的篇章结构</a:t>
            </a:r>
            <a:r>
              <a:rPr lang="en-US" altLang="zh-CN" sz="2800" b="1" kern="100" dirty="0">
                <a:solidFill>
                  <a:srgbClr val="A50021"/>
                </a:solidFill>
                <a:latin typeface="微软雅黑" panose="020B0503020204020204" pitchFamily="34" charset="-122"/>
                <a:cs typeface="+mn-ea"/>
                <a:sym typeface="Times New Roman" panose="02020603050405020304" pitchFamily="18" charset="0"/>
              </a:rPr>
              <a:t>what-how-why</a:t>
            </a: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 </a:t>
            </a:r>
            <a:endParaRPr lang="zh-CN" altLang="en-US" sz="2800" b="1" kern="100" dirty="0">
              <a:solidFill>
                <a:srgbClr val="A50021"/>
              </a:solidFill>
              <a:latin typeface="微软雅黑" panose="020B0503020204020204" pitchFamily="34" charset="-122"/>
              <a:cs typeface="+mn-ea"/>
              <a:sym typeface="Times New Roman" panose="02020603050405020304" pitchFamily="18" charset="0"/>
            </a:endParaRPr>
          </a:p>
          <a:p>
            <a:pPr algn="just">
              <a:lnSpc>
                <a:spcPts val="3735"/>
              </a:lnSpc>
            </a:pPr>
            <a:r>
              <a:rPr lang="zh-CN" altLang="en-US" sz="2800" b="1" kern="100" dirty="0">
                <a:solidFill>
                  <a:srgbClr val="A50021"/>
                </a:solidFill>
                <a:latin typeface="微软雅黑" panose="020B0503020204020204" pitchFamily="34" charset="-122"/>
                <a:cs typeface="+mn-ea"/>
                <a:sym typeface="Times New Roman" panose="02020603050405020304" pitchFamily="18" charset="0"/>
              </a:rPr>
              <a:t> </a:t>
            </a:r>
            <a:endParaRPr lang="zh-CN" altLang="en-US" sz="2800" b="1" kern="100" dirty="0">
              <a:solidFill>
                <a:srgbClr val="A50021"/>
              </a:solidFill>
              <a:latin typeface="微软雅黑" panose="020B0503020204020204" pitchFamily="34" charset="-122"/>
              <a:cs typeface="+mn-ea"/>
              <a:sym typeface="Times New Roman" panose="02020603050405020304" pitchFamily="18" charset="0"/>
            </a:endParaRPr>
          </a:p>
        </p:txBody>
      </p:sp>
      <p:sp>
        <p:nvSpPr>
          <p:cNvPr id="2" name="文本框 1"/>
          <p:cNvSpPr txBox="1"/>
          <p:nvPr/>
        </p:nvSpPr>
        <p:spPr>
          <a:xfrm>
            <a:off x="159932" y="956069"/>
            <a:ext cx="11754854" cy="5631180"/>
          </a:xfrm>
          <a:prstGeom prst="rect">
            <a:avLst/>
          </a:prstGeom>
          <a:noFill/>
        </p:spPr>
        <p:txBody>
          <a:bodyPr wrap="square" rtlCol="0">
            <a:spAutoFit/>
          </a:bodyPr>
          <a:lstStyle/>
          <a:p>
            <a:r>
              <a:rPr lang="en-US" altLang="zh-CN" dirty="0"/>
              <a:t>   Awe is generally defined as the sense that you are in the presence of something larger and more consequential than yourself. According to a study called “awe walks”, people who took a fresh look at the world around them during brief, weekly walks felt more upbeat and hopeful in general than walkers who did not. Feeling a sense of awe also seems to up our overall feelings of gladness and improve health. </a:t>
            </a:r>
            <a:endParaRPr lang="en-US" altLang="zh-CN" dirty="0"/>
          </a:p>
          <a:p>
            <a:r>
              <a:rPr lang="en-US" altLang="zh-CN" dirty="0"/>
              <a:t>   Previous studies have linked increased physical activity to greater happiness and reduced risks for anxiety, depression and other mental illnesses. But no studies had looked into whether mixing awe and activity might increase the benefits of or, on the other hand, reduce them. So, for the new study, scientists concentrated on people in their 60s, 70s and 80s, an age when some people can face risks for declining mental health. </a:t>
            </a:r>
            <a:endParaRPr lang="en-US" altLang="zh-CN" dirty="0"/>
          </a:p>
          <a:p>
            <a:r>
              <a:rPr lang="en-US" altLang="zh-CN" dirty="0"/>
              <a:t>    The scientists asked 52 study volunteers to add a weekly 15-minute walk to their normal schedules. All of them were physically healthy and psychologically well-adjusted, with little anxiety or depression. Then they were randomly divided into two groups. One, as a control group, was asked to start walking, preferably outside, but given few other requirements. The other group was not only asked to walk once a week, but also were instructed in how to cultivate awe as they walked. “Basically, we told them to try to go and walk somewhere new, since novelty helps to cultivate awe,” says Virginia Sturm, an associate professor who led the new study. </a:t>
            </a:r>
            <a:endParaRPr lang="en-US" altLang="zh-CN" dirty="0"/>
          </a:p>
          <a:p>
            <a:r>
              <a:rPr lang="en-US" altLang="zh-CN" dirty="0"/>
              <a:t>    Both groups were asked to take a few selfies (自拍) during their walks and upload them to a lab website and also complete a daily online assessment of their current mood. After eight weeks, the scientists compared the groups’ responses and photos. Not surprisingly, the awe walkers felt happier, less upset and more socially connected than the control group members. </a:t>
            </a:r>
            <a:endParaRPr lang="en-US" altLang="zh-CN" dirty="0"/>
          </a:p>
          <a:p>
            <a:r>
              <a:rPr lang="en-US" altLang="zh-CN" dirty="0"/>
              <a:t>  The findings are subjective, though, since awe, like other emotions, is difficult to quantify, but Dr. Sturm thinks awe walks could be a simple thing for small wonders without any downside.   </a:t>
            </a:r>
            <a:endParaRPr lang="en-US" altLang="zh-CN" dirty="0"/>
          </a:p>
        </p:txBody>
      </p:sp>
      <p:sp>
        <p:nvSpPr>
          <p:cNvPr id="3" name="矩形 2"/>
          <p:cNvSpPr/>
          <p:nvPr/>
        </p:nvSpPr>
        <p:spPr>
          <a:xfrm>
            <a:off x="159760" y="1137828"/>
            <a:ext cx="11852275" cy="583565"/>
          </a:xfrm>
          <a:prstGeom prst="rect">
            <a:avLst/>
          </a:prstGeom>
          <a:solidFill>
            <a:srgbClr val="FFC000"/>
          </a:solidFill>
        </p:spPr>
        <p:txBody>
          <a:bodyPr wrap="none">
            <a:spAutoFit/>
          </a:bodyPr>
          <a:lstStyle/>
          <a:p>
            <a:pPr lvl="0">
              <a:spcAft>
                <a:spcPts val="400"/>
              </a:spcAft>
            </a:pPr>
            <a:r>
              <a:rPr lang="en-US" altLang="zh-CN" sz="3200" b="1" dirty="0"/>
              <a:t>1. Problem: whether </a:t>
            </a:r>
            <a:r>
              <a:rPr lang="en-US" sz="3200" b="1" dirty="0"/>
              <a:t>“awe walks” has a positive effect on health</a:t>
            </a:r>
            <a:endParaRPr lang="en-US" sz="3200" b="1" dirty="0"/>
          </a:p>
        </p:txBody>
      </p:sp>
      <p:sp>
        <p:nvSpPr>
          <p:cNvPr id="8" name="矩形 7"/>
          <p:cNvSpPr/>
          <p:nvPr/>
        </p:nvSpPr>
        <p:spPr>
          <a:xfrm>
            <a:off x="314488" y="2081014"/>
            <a:ext cx="10492740" cy="1127125"/>
          </a:xfrm>
          <a:prstGeom prst="rect">
            <a:avLst/>
          </a:prstGeom>
          <a:solidFill>
            <a:srgbClr val="FFC000"/>
          </a:solidFill>
        </p:spPr>
        <p:txBody>
          <a:bodyPr wrap="none">
            <a:spAutoFit/>
          </a:bodyPr>
          <a:lstStyle/>
          <a:p>
            <a:pPr lvl="0">
              <a:spcAft>
                <a:spcPts val="400"/>
              </a:spcAft>
            </a:pPr>
            <a:r>
              <a:rPr lang="en-US" altLang="zh-CN" sz="3200" b="1" dirty="0"/>
              <a:t>2. Studies: previous studies and present studies</a:t>
            </a:r>
            <a:endParaRPr lang="en-US" altLang="zh-CN" sz="3200" b="1" dirty="0"/>
          </a:p>
          <a:p>
            <a:pPr lvl="0">
              <a:spcAft>
                <a:spcPts val="400"/>
              </a:spcAft>
            </a:pPr>
            <a:r>
              <a:rPr lang="zh-CN" altLang="en-US" sz="3200" b="1" dirty="0"/>
              <a:t>                  </a:t>
            </a:r>
            <a:r>
              <a:rPr lang="en-US" altLang="zh-CN" sz="3200" b="1" dirty="0"/>
              <a:t>present studies differ from the previous ones</a:t>
            </a:r>
            <a:endParaRPr lang="en-US" altLang="zh-CN" sz="3200" b="1" dirty="0"/>
          </a:p>
        </p:txBody>
      </p:sp>
      <p:sp>
        <p:nvSpPr>
          <p:cNvPr id="9" name="矩形 8"/>
          <p:cNvSpPr/>
          <p:nvPr/>
        </p:nvSpPr>
        <p:spPr>
          <a:xfrm>
            <a:off x="408680" y="3479708"/>
            <a:ext cx="9330690" cy="583565"/>
          </a:xfrm>
          <a:prstGeom prst="rect">
            <a:avLst/>
          </a:prstGeom>
          <a:solidFill>
            <a:srgbClr val="FFC000"/>
          </a:solidFill>
        </p:spPr>
        <p:txBody>
          <a:bodyPr wrap="none">
            <a:spAutoFit/>
          </a:bodyPr>
          <a:lstStyle/>
          <a:p>
            <a:pPr lvl="0">
              <a:spcAft>
                <a:spcPts val="400"/>
              </a:spcAft>
            </a:pPr>
            <a:r>
              <a:rPr lang="en-US" altLang="zh-CN" sz="3200" b="1" dirty="0"/>
              <a:t>3. Studies on 52 volunteers: divided into 2 groups</a:t>
            </a:r>
            <a:endParaRPr lang="zh-CN" altLang="en-US" sz="3200" b="1" dirty="0"/>
          </a:p>
        </p:txBody>
      </p:sp>
      <p:sp>
        <p:nvSpPr>
          <p:cNvPr id="10" name="矩形 9"/>
          <p:cNvSpPr/>
          <p:nvPr/>
        </p:nvSpPr>
        <p:spPr>
          <a:xfrm>
            <a:off x="267074" y="4893218"/>
            <a:ext cx="11488681" cy="583565"/>
          </a:xfrm>
          <a:prstGeom prst="rect">
            <a:avLst/>
          </a:prstGeom>
          <a:solidFill>
            <a:srgbClr val="FFC000"/>
          </a:solidFill>
        </p:spPr>
        <p:txBody>
          <a:bodyPr wrap="square">
            <a:spAutoFit/>
          </a:bodyPr>
          <a:lstStyle/>
          <a:p>
            <a:pPr lvl="0">
              <a:spcAft>
                <a:spcPts val="400"/>
              </a:spcAft>
            </a:pPr>
            <a:r>
              <a:rPr lang="en-US" altLang="zh-CN" sz="3200" b="1" dirty="0"/>
              <a:t>4.  The result of the studies: awe walkers are happier</a:t>
            </a:r>
            <a:endParaRPr lang="zh-CN" altLang="en-US" sz="3200" b="1" dirty="0"/>
          </a:p>
        </p:txBody>
      </p:sp>
      <p:sp>
        <p:nvSpPr>
          <p:cNvPr id="11" name="矩形 10"/>
          <p:cNvSpPr/>
          <p:nvPr/>
        </p:nvSpPr>
        <p:spPr>
          <a:xfrm>
            <a:off x="408892" y="6002351"/>
            <a:ext cx="5984875" cy="583565"/>
          </a:xfrm>
          <a:prstGeom prst="rect">
            <a:avLst/>
          </a:prstGeom>
          <a:solidFill>
            <a:srgbClr val="FFC000"/>
          </a:solidFill>
        </p:spPr>
        <p:txBody>
          <a:bodyPr wrap="none">
            <a:spAutoFit/>
          </a:bodyPr>
          <a:lstStyle/>
          <a:p>
            <a:pPr lvl="0">
              <a:spcAft>
                <a:spcPts val="400"/>
              </a:spcAft>
            </a:pPr>
            <a:r>
              <a:rPr lang="en-US" altLang="zh-CN" sz="3200" b="1" dirty="0"/>
              <a:t>5. </a:t>
            </a:r>
            <a:r>
              <a:rPr lang="en-US" sz="3200" b="1" dirty="0"/>
              <a:t>No conclusion yet: subjective</a:t>
            </a:r>
            <a:endParaRPr lang="en-US" sz="3200" b="1" dirty="0"/>
          </a:p>
        </p:txBody>
      </p:sp>
      <p:graphicFrame>
        <p:nvGraphicFramePr>
          <p:cNvPr id="13" name="图示 12"/>
          <p:cNvGraphicFramePr/>
          <p:nvPr/>
        </p:nvGraphicFramePr>
        <p:xfrm>
          <a:off x="1577340" y="1444625"/>
          <a:ext cx="8952865" cy="5222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图片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80854" y="4704635"/>
            <a:ext cx="2387723" cy="18034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circle(in)">
                                      <p:cBhvr>
                                        <p:cTn id="7" dur="25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ox(in)">
                                      <p:cBhvr>
                                        <p:cTn id="16" dur="2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ox(in)">
                                      <p:cBhvr>
                                        <p:cTn id="21" dur="2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ox(in)">
                                      <p:cBhvr>
                                        <p:cTn id="26" dur="2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ox(in)">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ox(in)">
                                      <p:cBhvr>
                                        <p:cTn id="36" dur="20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diamond(in)">
                                      <p:cBhvr>
                                        <p:cTn id="41" dur="20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 grpId="0" bldLvl="0" animBg="1"/>
      <p:bldP spid="8" grpId="0" bldLvl="0" animBg="1"/>
      <p:bldP spid="9" grpId="0" bldLvl="0" animBg="1"/>
      <p:bldP spid="10" grpId="0" bldLvl="0" animBg="1"/>
      <p:bldP spid="11" grpId="0" bldLvl="0" animBg="1"/>
      <p:bldGraphic spid="13"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2619" y="4127572"/>
            <a:ext cx="11698705" cy="2553335"/>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8. What makes the new study different from the previous ones?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It concentrated on older people.</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B. It found the solution to mental health.</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It associated physical exercise with happiness.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D. It took both activity and awe into consideration.</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52665" y="291400"/>
            <a:ext cx="11698705" cy="3538220"/>
          </a:xfrm>
          <a:prstGeom prst="rect">
            <a:avLst/>
          </a:prstGeom>
          <a:ln>
            <a:solidFill>
              <a:srgbClr val="002060"/>
            </a:solidFill>
          </a:ln>
        </p:spPr>
        <p:txBody>
          <a:bodyPr wrap="square">
            <a:spAutoFit/>
          </a:bodyPr>
          <a:lstStyle/>
          <a:p>
            <a:pPr indent="304800" algn="just">
              <a:spcAft>
                <a:spcPts val="0"/>
              </a:spcAft>
            </a:pP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Previous studies</a:t>
            </a:r>
            <a:r>
              <a:rPr altLang="zh-CN" sz="3200" kern="100" dirty="0">
                <a:latin typeface="Times New Roman" panose="02020603050405020304" pitchFamily="18" charset="0"/>
                <a:ea typeface="宋体" panose="02010600030101010101" pitchFamily="2" charset="-122"/>
                <a:cs typeface="Times New Roman" panose="02020603050405020304" pitchFamily="18" charset="0"/>
              </a:rPr>
              <a:t> have linked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increased physical activity to greater happiness and reduced risks for anxiety, depression and other mental illnesses. </a:t>
            </a:r>
            <a:r>
              <a:rPr altLang="zh-CN" sz="3200" kern="100" dirty="0">
                <a:latin typeface="Times New Roman" panose="02020603050405020304" pitchFamily="18" charset="0"/>
                <a:ea typeface="宋体" panose="02010600030101010101" pitchFamily="2" charset="-122"/>
                <a:cs typeface="Times New Roman" panose="02020603050405020304" pitchFamily="18" charset="0"/>
              </a:rPr>
              <a:t>But no studies had looked into whether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mixing awe and activity might increase the benefits of or</a:t>
            </a:r>
            <a:r>
              <a:rPr altLang="zh-CN" sz="3200" kern="100" dirty="0">
                <a:latin typeface="Times New Roman" panose="02020603050405020304" pitchFamily="18" charset="0"/>
                <a:ea typeface="宋体" panose="02010600030101010101" pitchFamily="2" charset="-122"/>
                <a:cs typeface="Times New Roman" panose="02020603050405020304" pitchFamily="18" charset="0"/>
              </a:rPr>
              <a:t>, on the other hand,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reduce them</a:t>
            </a:r>
            <a:r>
              <a:rPr altLang="zh-CN" sz="3200" kern="100" dirty="0">
                <a:latin typeface="Times New Roman" panose="02020603050405020304" pitchFamily="18" charset="0"/>
                <a:ea typeface="宋体" panose="02010600030101010101" pitchFamily="2" charset="-122"/>
                <a:cs typeface="Times New Roman" panose="02020603050405020304" pitchFamily="18" charset="0"/>
              </a:rPr>
              <a:t>. So,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the new study</a:t>
            </a:r>
            <a:r>
              <a:rPr altLang="zh-CN" sz="3200" kern="100" dirty="0">
                <a:latin typeface="Times New Roman" panose="02020603050405020304" pitchFamily="18" charset="0"/>
                <a:ea typeface="宋体" panose="02010600030101010101" pitchFamily="2" charset="-122"/>
                <a:cs typeface="Times New Roman" panose="02020603050405020304" pitchFamily="18" charset="0"/>
              </a:rPr>
              <a:t>, scientists concentrated on people in their 60s, 70s and 80s, an age when some people can face risks for declining mental health. </a:t>
            </a:r>
            <a:endParaRPr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381000" y="6158865"/>
            <a:ext cx="849312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6363970" y="2526030"/>
            <a:ext cx="2139950" cy="3709035"/>
          </a:xfrm>
          <a:prstGeom prst="line">
            <a:avLst/>
          </a:prstGeom>
          <a:ln w="38100" cap="flat" cmpd="sng">
            <a:solidFill>
              <a:srgbClr val="C00000"/>
            </a:solidFill>
            <a:prstDash val="solid"/>
            <a:round/>
            <a:headEnd type="none" w="med" len="med"/>
            <a:tailEnd type="triangle" w="med" len="med"/>
          </a:ln>
        </p:spPr>
      </p:sp>
      <p:sp>
        <p:nvSpPr>
          <p:cNvPr id="5" name="矩形 4"/>
          <p:cNvSpPr/>
          <p:nvPr/>
        </p:nvSpPr>
        <p:spPr>
          <a:xfrm>
            <a:off x="7860809" y="4870789"/>
            <a:ext cx="1808480" cy="58356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细节推理</a:t>
            </a:r>
            <a:endPar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95313" y="2135188"/>
            <a:ext cx="3832225" cy="1938337"/>
          </a:xfrm>
          <a:prstGeom prst="rect">
            <a:avLst/>
          </a:prstGeom>
          <a:noFill/>
          <a:ln w="9525">
            <a:noFill/>
          </a:ln>
        </p:spPr>
        <p:txBody>
          <a:bodyPr anchor="t">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PART</a:t>
            </a:r>
            <a:endParaRPr lang="en-US" altLang="zh-CN" sz="6000" b="1" dirty="0">
              <a:solidFill>
                <a:schemeClr val="bg1"/>
              </a:solidFill>
              <a:latin typeface="微软雅黑" panose="020B0503020204020204" pitchFamily="34" charset="-122"/>
              <a:ea typeface="微软雅黑" panose="020B0503020204020204" pitchFamily="34" charset="-122"/>
            </a:endParaRPr>
          </a:p>
          <a:p>
            <a:r>
              <a:rPr lang="en-US" altLang="zh-CN" sz="6000" b="1" dirty="0">
                <a:solidFill>
                  <a:schemeClr val="bg1"/>
                </a:solidFill>
                <a:latin typeface="微软雅黑" panose="020B0503020204020204" pitchFamily="34" charset="-122"/>
                <a:ea typeface="微软雅黑" panose="020B0503020204020204" pitchFamily="34" charset="-122"/>
              </a:rPr>
              <a:t>   1</a:t>
            </a:r>
            <a:endParaRPr lang="en-US" altLang="zh-CN" sz="6000" b="1"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5730814" y="2384211"/>
            <a:ext cx="2838651" cy="830997"/>
          </a:xfrm>
          <a:prstGeom prst="rect">
            <a:avLst/>
          </a:prstGeom>
          <a:noFill/>
          <a:ln w="9525">
            <a:noFill/>
          </a:ln>
        </p:spPr>
        <p:txBody>
          <a:bodyPr wrap="square" anchor="t">
            <a:spAutoFit/>
          </a:bodyPr>
          <a:lstStyle/>
          <a:p>
            <a:r>
              <a:rPr lang="zh-CN" altLang="en-US" sz="4800" b="1" strike="noStrike" noProof="1">
                <a:solidFill>
                  <a:srgbClr val="A50021"/>
                </a:solidFill>
                <a:latin typeface="微软雅黑" panose="020B0503020204020204" pitchFamily="34" charset="-122"/>
                <a:ea typeface="微软雅黑" panose="020B0503020204020204" pitchFamily="34" charset="-122"/>
                <a:sym typeface="+mn-ea"/>
              </a:rPr>
              <a:t> </a:t>
            </a:r>
            <a:r>
              <a:rPr lang="zh-CN" altLang="en-US" sz="4800" b="1" noProof="1">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阅读理解</a:t>
            </a:r>
            <a:endParaRPr lang="zh-CN" altLang="en-US" sz="4800" b="1" strike="noStrike" noProof="1">
              <a:solidFill>
                <a:srgbClr val="A50021"/>
              </a:solidFill>
              <a:latin typeface="微软雅黑" panose="020B0503020204020204" pitchFamily="34" charset="-122"/>
              <a:ea typeface="微软雅黑" panose="020B0503020204020204" pitchFamily="34" charset="-122"/>
              <a:sym typeface="等线" panose="02010600030101010101" pitchFamily="2" charset="-122"/>
            </a:endParaRPr>
          </a:p>
        </p:txBody>
      </p:sp>
      <p:sp>
        <p:nvSpPr>
          <p:cNvPr id="15" name="Freeform 8"/>
          <p:cNvSpPr/>
          <p:nvPr/>
        </p:nvSpPr>
        <p:spPr bwMode="auto">
          <a:xfrm>
            <a:off x="1429251" y="1087271"/>
            <a:ext cx="3567113" cy="3562350"/>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A50021"/>
          </a:solidFill>
          <a:ln w="0">
            <a:noFill/>
            <a:prstDash val="solid"/>
            <a:round/>
          </a:ln>
        </p:spPr>
        <p:txBody>
          <a:bodyPr vert="horz" wrap="square" lIns="128566" tIns="64282" rIns="128566" bIns="64282" numCol="1" anchor="t" anchorCtr="0" compatLnSpc="1"/>
          <a:lstStyle/>
          <a:p>
            <a:pPr fontAlgn="base"/>
            <a:endParaRPr lang="zh-CN" altLang="en-US" sz="2000" strike="noStrike" noProof="1"/>
          </a:p>
        </p:txBody>
      </p:sp>
      <p:sp>
        <p:nvSpPr>
          <p:cNvPr id="28677" name="文本框 2"/>
          <p:cNvSpPr txBox="1"/>
          <p:nvPr>
            <p:custDataLst>
              <p:tags r:id="rId1"/>
            </p:custDataLst>
          </p:nvPr>
        </p:nvSpPr>
        <p:spPr>
          <a:xfrm>
            <a:off x="2277062" y="2086728"/>
            <a:ext cx="1697037" cy="1568450"/>
          </a:xfrm>
          <a:prstGeom prst="rect">
            <a:avLst/>
          </a:prstGeom>
          <a:noFill/>
          <a:ln w="9525">
            <a:noFill/>
          </a:ln>
        </p:spPr>
        <p:txBody>
          <a:bodyPr wrap="square" lIns="0" tIns="0" rIns="0" bIns="0" anchor="t">
            <a:spAutoFit/>
          </a:bodyPr>
          <a:lstStyle/>
          <a:p>
            <a:pPr algn="ctr"/>
            <a:r>
              <a:rPr lang="en-US" altLang="zh-CN" sz="10200"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0" y="6144322"/>
            <a:ext cx="12192000" cy="277576"/>
          </a:xfrm>
          <a:prstGeom prst="rect">
            <a:avLst/>
          </a:prstGeom>
          <a:solidFill>
            <a:srgbClr val="9B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advTm="117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6532" y="4304556"/>
            <a:ext cx="11698705" cy="2553335"/>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9. What can we learn from paragraph 3?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The volunteers were suffering mental diseases.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B. Only the control group practiced weekly walks.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The study volunteers were divided by age.</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D. Novelty can produce awe feelings.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52335" y="121855"/>
            <a:ext cx="11698705" cy="3969385"/>
          </a:xfrm>
          <a:prstGeom prst="rect">
            <a:avLst/>
          </a:prstGeom>
          <a:ln>
            <a:solidFill>
              <a:srgbClr val="002060"/>
            </a:solidFill>
          </a:ln>
        </p:spPr>
        <p:txBody>
          <a:bodyPr wrap="square">
            <a:spAutoFit/>
          </a:bodyPr>
          <a:lstStyle/>
          <a:p>
            <a:pPr indent="304800" algn="just">
              <a:spcAft>
                <a:spcPts val="0"/>
              </a:spcAft>
            </a:pPr>
            <a:r>
              <a:rPr lang="en-US" altLang="zh-CN" sz="2800" kern="100" dirty="0">
                <a:latin typeface="Times New Roman" panose="02020603050405020304" pitchFamily="18" charset="0"/>
                <a:ea typeface="微软雅黑" panose="020B0503020204020204" pitchFamily="34" charset="-122"/>
                <a:cs typeface="Times New Roman" panose="02020603050405020304" pitchFamily="18" charset="0"/>
              </a:rPr>
              <a:t>The scientists asked 52 study volunteers to add a weekly 15-minute walk to their normal schedules. All of them were physically healthy and psychologically well-adjusted, with little anxiety or depression. Then they were randomly divided into two groups. One, as a control group, was asked to start walking, preferably outside, but given few other requirements. The other group was not only asked to walk once a week, but also were instructed in how to cultivate awe as they walked. “</a:t>
            </a:r>
            <a:r>
              <a:rPr lang="en-US" altLang="zh-CN" sz="2800" b="1"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Basically, we told them to try to go and walk somewhere new, since novelty helps to cultivate awe</a:t>
            </a:r>
            <a:r>
              <a:rPr lang="en-US" altLang="zh-CN" sz="2800" kern="100" dirty="0">
                <a:latin typeface="Times New Roman" panose="02020603050405020304" pitchFamily="18" charset="0"/>
                <a:ea typeface="微软雅黑" panose="020B0503020204020204" pitchFamily="34" charset="-122"/>
                <a:cs typeface="Times New Roman" panose="02020603050405020304" pitchFamily="18" charset="0"/>
              </a:rPr>
              <a:t>,” says Virginia Sturm, an associate professor who led the new study. </a:t>
            </a:r>
            <a:endParaRPr lang="en-US" altLang="zh-CN" sz="2800" kern="1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246380" y="6336030"/>
            <a:ext cx="624840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4533900" y="3089910"/>
            <a:ext cx="2032635" cy="3314700"/>
          </a:xfrm>
          <a:prstGeom prst="line">
            <a:avLst/>
          </a:prstGeom>
          <a:ln w="38100" cap="flat" cmpd="sng">
            <a:solidFill>
              <a:srgbClr val="C00000"/>
            </a:solidFill>
            <a:prstDash val="solid"/>
            <a:round/>
            <a:headEnd type="none" w="med" len="med"/>
            <a:tailEnd type="triangle" w="med" len="med"/>
          </a:ln>
        </p:spPr>
      </p:sp>
      <p:sp>
        <p:nvSpPr>
          <p:cNvPr id="5" name="矩形 4"/>
          <p:cNvSpPr/>
          <p:nvPr/>
        </p:nvSpPr>
        <p:spPr>
          <a:xfrm>
            <a:off x="8818389" y="4855549"/>
            <a:ext cx="2236510" cy="58477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7098" y="2719451"/>
            <a:ext cx="11698705" cy="2553335"/>
          </a:xfrm>
          <a:prstGeom prst="rect">
            <a:avLst/>
          </a:prstGeom>
          <a:ln>
            <a:solidFill>
              <a:srgbClr val="FF0000"/>
            </a:solidFill>
          </a:ln>
        </p:spPr>
        <p:txBody>
          <a:bodyPr wrap="square">
            <a:spAutoFit/>
          </a:bodyPr>
          <a:lstStyle/>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10. Why are the findings regarded subjective?</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A. The number of volunteers is small.</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B. The awe emotion is hard to measure.</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C. The daily assessments are difficult to complete.</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D. The period of the experiment isn’t long enough.</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0593" y="626072"/>
            <a:ext cx="11698705" cy="1568450"/>
          </a:xfrm>
          <a:prstGeom prst="rect">
            <a:avLst/>
          </a:prstGeom>
          <a:ln>
            <a:solidFill>
              <a:srgbClr val="002060"/>
            </a:solidFill>
          </a:ln>
        </p:spPr>
        <p:txBody>
          <a:bodyPr wrap="square">
            <a:spAutoFit/>
          </a:bodyPr>
          <a:lstStyle/>
          <a:p>
            <a:pPr indent="304800" algn="just">
              <a:spcAft>
                <a:spcPts val="0"/>
              </a:spcAft>
            </a:pPr>
            <a:r>
              <a:rPr lang="en-US" altLang="zh-CN" sz="3200"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findings are subjective</a:t>
            </a: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though, since awe, like other emotions, </a:t>
            </a:r>
            <a:r>
              <a:rPr lang="en-US" altLang="zh-CN" sz="3200"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 difficult to quantify</a:t>
            </a: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but Dr. Sturm thinks awe walks could be a simple thing for small wonders without any downside.  </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247015" y="3735070"/>
            <a:ext cx="665607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2524760" y="1090295"/>
            <a:ext cx="2199640" cy="2715895"/>
          </a:xfrm>
          <a:prstGeom prst="line">
            <a:avLst/>
          </a:prstGeom>
          <a:ln w="38100" cap="flat" cmpd="sng">
            <a:solidFill>
              <a:srgbClr val="C00000"/>
            </a:solidFill>
            <a:prstDash val="solid"/>
            <a:round/>
            <a:headEnd type="none" w="med" len="med"/>
            <a:tailEnd type="triangle" w="med" len="med"/>
          </a:ln>
        </p:spPr>
      </p:sp>
      <p:sp>
        <p:nvSpPr>
          <p:cNvPr id="2" name="文本框 1"/>
          <p:cNvSpPr txBox="1"/>
          <p:nvPr/>
        </p:nvSpPr>
        <p:spPr>
          <a:xfrm>
            <a:off x="9681883" y="164407"/>
            <a:ext cx="2115670" cy="460375"/>
          </a:xfrm>
          <a:prstGeom prst="rect">
            <a:avLst/>
          </a:prstGeom>
          <a:solidFill>
            <a:schemeClr val="accent2">
              <a:lumMod val="75000"/>
            </a:schemeClr>
          </a:solid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  细节信息题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8641224" y="3396319"/>
            <a:ext cx="2214880" cy="107632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endPar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3200" b="1" dirty="0">
                <a:latin typeface="微软雅黑" panose="020B0503020204020204" pitchFamily="34" charset="-122"/>
                <a:ea typeface="微软雅黑" panose="020B0503020204020204" pitchFamily="34" charset="-122"/>
              </a:rPr>
              <a:t>同义词转换</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70594" y="2897473"/>
            <a:ext cx="11698705" cy="1076325"/>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11. What is the attitude of Dr. Sturm to “awe walks”?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Skeptical.     B. Supportive.     C. Indifferent.      D. Critical.</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0594" y="465856"/>
            <a:ext cx="11698705" cy="2084070"/>
          </a:xfrm>
          <a:prstGeom prst="rect">
            <a:avLst/>
          </a:prstGeom>
          <a:ln>
            <a:solidFill>
              <a:srgbClr val="002060"/>
            </a:solidFill>
          </a:ln>
        </p:spPr>
        <p:txBody>
          <a:bodyPr wrap="square">
            <a:spAutoFit/>
          </a:bodyPr>
          <a:lstStyle/>
          <a:p>
            <a:pPr indent="304800" algn="just">
              <a:lnSpc>
                <a:spcPct val="135000"/>
              </a:lnSpc>
              <a:spcAft>
                <a:spcPts val="0"/>
              </a:spcAft>
            </a:pPr>
            <a:r>
              <a:rPr lang="en-US"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findings are subjective</a:t>
            </a: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though, since awe, like other emotions, is difficult to quantify, </a:t>
            </a:r>
            <a:r>
              <a:rPr lang="en-US"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Dr. Sturm thinks awe walks could be a simple thing for small wonders without any downside.</a:t>
            </a: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2814320" y="3451860"/>
            <a:ext cx="258635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4065905" y="2338070"/>
            <a:ext cx="2651760" cy="1045210"/>
          </a:xfrm>
          <a:prstGeom prst="line">
            <a:avLst/>
          </a:prstGeom>
          <a:ln w="38100" cap="flat" cmpd="sng">
            <a:solidFill>
              <a:srgbClr val="C00000"/>
            </a:solidFill>
            <a:prstDash val="solid"/>
            <a:round/>
            <a:headEnd type="none" w="med" len="med"/>
            <a:tailEnd type="triangle" w="med" len="med"/>
          </a:ln>
        </p:spPr>
      </p:sp>
      <p:sp>
        <p:nvSpPr>
          <p:cNvPr id="2" name="文本框 1"/>
          <p:cNvSpPr txBox="1"/>
          <p:nvPr/>
        </p:nvSpPr>
        <p:spPr>
          <a:xfrm>
            <a:off x="5501640" y="629285"/>
            <a:ext cx="123634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5" name="直接连接符 4"/>
          <p:cNvSpPr/>
          <p:nvPr/>
        </p:nvSpPr>
        <p:spPr>
          <a:xfrm flipH="1">
            <a:off x="3127375" y="1151255"/>
            <a:ext cx="2682240" cy="2232660"/>
          </a:xfrm>
          <a:prstGeom prst="line">
            <a:avLst/>
          </a:prstGeom>
          <a:ln w="38100" cap="flat" cmpd="sng">
            <a:solidFill>
              <a:srgbClr val="C00000"/>
            </a:solidFill>
            <a:prstDash val="solid"/>
            <a:round/>
            <a:headEnd type="none" w="med" len="med"/>
            <a:tailEnd type="triangle" w="med" len="med"/>
          </a:ln>
        </p:spPr>
      </p:sp>
      <p:sp>
        <p:nvSpPr>
          <p:cNvPr id="7" name="矩形 6"/>
          <p:cNvSpPr/>
          <p:nvPr/>
        </p:nvSpPr>
        <p:spPr>
          <a:xfrm>
            <a:off x="8865379" y="4176099"/>
            <a:ext cx="1808480" cy="58356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推理判断</a:t>
            </a:r>
            <a:endPar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amond(in)">
                                      <p:cBhvr>
                                        <p:cTn id="27" dur="2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2" grpId="0" bldLvl="0" animBg="1"/>
      <p:bldP spid="7"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208294"/>
            <a:ext cx="12192000" cy="345951"/>
          </a:xfrm>
          <a:prstGeom prst="rect">
            <a:avLst/>
          </a:prstGeom>
          <a:solidFill>
            <a:srgbClr val="9B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0" name="直接连接符 9"/>
          <p:cNvCxnSpPr/>
          <p:nvPr/>
        </p:nvCxnSpPr>
        <p:spPr>
          <a:xfrm flipV="1">
            <a:off x="516311" y="1005277"/>
            <a:ext cx="10066196"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1596" y="481580"/>
            <a:ext cx="1474140" cy="733610"/>
          </a:xfrm>
          <a:prstGeom prst="rect">
            <a:avLst/>
          </a:prstGeom>
        </p:spPr>
      </p:pic>
      <p:sp>
        <p:nvSpPr>
          <p:cNvPr id="18" name="TextBox 237"/>
          <p:cNvSpPr txBox="1"/>
          <p:nvPr/>
        </p:nvSpPr>
        <p:spPr>
          <a:xfrm>
            <a:off x="5630041" y="276884"/>
            <a:ext cx="1522010" cy="768350"/>
          </a:xfrm>
          <a:prstGeom prst="rect">
            <a:avLst/>
          </a:prstGeom>
          <a:noFill/>
        </p:spPr>
        <p:txBody>
          <a:bodyPr wrap="square" rtlCol="0">
            <a:spAutoFit/>
          </a:bodyPr>
          <a:lstStyle/>
          <a:p>
            <a:r>
              <a:rPr lang="en-US" altLang="zh-CN" sz="4400" b="1" dirty="0">
                <a:solidFill>
                  <a:schemeClr val="accent2">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D </a:t>
            </a:r>
            <a:r>
              <a:rPr lang="zh-CN" altLang="en-US" sz="4400" b="1" dirty="0">
                <a:solidFill>
                  <a:schemeClr val="accent2">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4400" b="1" dirty="0">
              <a:solidFill>
                <a:schemeClr val="accent2">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19" name="文本框 18"/>
          <p:cNvSpPr txBox="1"/>
          <p:nvPr/>
        </p:nvSpPr>
        <p:spPr>
          <a:xfrm>
            <a:off x="4888704" y="958595"/>
            <a:ext cx="2172495" cy="743986"/>
          </a:xfrm>
          <a:prstGeom prst="rect">
            <a:avLst/>
          </a:prstGeom>
          <a:noFill/>
        </p:spPr>
        <p:txBody>
          <a:bodyPr wrap="square" rtlCol="0" anchor="t">
            <a:spAutoFit/>
          </a:bodyPr>
          <a:lstStyle/>
          <a:p>
            <a:pPr indent="609600" algn="just" fontAlgn="auto">
              <a:lnSpc>
                <a:spcPct val="150000"/>
              </a:lnSpc>
            </a:pPr>
            <a:r>
              <a:rPr lang="en-US" altLang="zh-CN" sz="3200" dirty="0">
                <a:solidFill>
                  <a:schemeClr val="accent6">
                    <a:lumMod val="50000"/>
                  </a:schemeClr>
                </a:solidFill>
                <a:latin typeface="微软雅黑" panose="020B0503020204020204" pitchFamily="34" charset="-122"/>
                <a:ea typeface="微软雅黑" panose="020B0503020204020204" pitchFamily="34" charset="-122"/>
              </a:rPr>
              <a:t> </a:t>
            </a:r>
            <a:endParaRPr lang="en-US" altLang="zh-CN" sz="3200" dirty="0">
              <a:solidFill>
                <a:schemeClr val="accent6">
                  <a:lumMod val="50000"/>
                </a:schemeClr>
              </a:solidFill>
              <a:latin typeface="微软雅黑" panose="020B0503020204020204" pitchFamily="34" charset="-122"/>
              <a:ea typeface="微软雅黑" panose="020B0503020204020204" pitchFamily="34" charset="-122"/>
              <a:cs typeface="+mn-ea"/>
              <a:sym typeface="Times New Roman" panose="02020603050405020304" pitchFamily="18" charset="0"/>
            </a:endParaRPr>
          </a:p>
        </p:txBody>
      </p:sp>
      <p:sp>
        <p:nvSpPr>
          <p:cNvPr id="9" name="矩形 8"/>
          <p:cNvSpPr/>
          <p:nvPr/>
        </p:nvSpPr>
        <p:spPr>
          <a:xfrm>
            <a:off x="525294" y="1447113"/>
            <a:ext cx="11311959" cy="4523105"/>
          </a:xfrm>
          <a:prstGeom prst="rect">
            <a:avLst/>
          </a:prstGeom>
          <a:ln>
            <a:solidFill>
              <a:schemeClr val="accent6"/>
            </a:solidFill>
          </a:ln>
        </p:spPr>
        <p:txBody>
          <a:bodyPr wrap="square">
            <a:spAutoFit/>
          </a:bodyPr>
          <a:lstStyle/>
          <a:p>
            <a:pPr algn="just">
              <a:lnSpc>
                <a:spcPct val="150000"/>
              </a:lnSpc>
              <a:spcAft>
                <a:spcPts val="0"/>
              </a:spcAft>
            </a:pP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主题语境：人与自然；讲述科学家通过观察南极的企鹅粪便的颜色，从而推断出南极生态系统的状况。</a:t>
            </a:r>
            <a:endPar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语篇类型：说明文</a:t>
            </a:r>
            <a:endPar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语言技能：细节理解、细节推理、概括推理</a:t>
            </a:r>
            <a:endPar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语篇结构特征：三文治结构（ </a:t>
            </a:r>
            <a:r>
              <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rPr>
              <a:t>Sandwich Structure</a:t>
            </a: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3200" b="1" kern="100" dirty="0">
                <a:latin typeface="Times New Roman" panose="02020603050405020304" pitchFamily="18" charset="0"/>
                <a:ea typeface="宋体" panose="02010600030101010101" pitchFamily="2" charset="-122"/>
                <a:cs typeface="Times New Roman" panose="02020603050405020304" pitchFamily="18" charset="0"/>
              </a:rPr>
              <a:t>汉堡包结构 （</a:t>
            </a:r>
            <a:r>
              <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rPr>
              <a:t>Hamburger Structure)</a:t>
            </a:r>
            <a:endParaRPr lang="zh-CN" altLang="zh-CN" sz="3200" b="1" kern="100" dirty="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par>
                                <p:cTn id="10" presetID="6"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50"/>
                                        <p:tgtEl>
                                          <p:spTgt spid="1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1000"/>
                                        <p:tgtEl>
                                          <p:spTgt spid="18"/>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20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amond(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19" grpId="0"/>
      <p:bldP spid="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flipV="1">
            <a:off x="625643" y="825190"/>
            <a:ext cx="10648240" cy="83837"/>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43" name="图片 4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425" y="409075"/>
            <a:ext cx="1295467" cy="717587"/>
          </a:xfrm>
          <a:prstGeom prst="rect">
            <a:avLst/>
          </a:prstGeom>
        </p:spPr>
      </p:pic>
      <p:pic>
        <p:nvPicPr>
          <p:cNvPr id="50" name="图片 49"/>
          <p:cNvPicPr>
            <a:picLocks noChangeAspect="1"/>
          </p:cNvPicPr>
          <p:nvPr/>
        </p:nvPicPr>
        <p:blipFill>
          <a:blip r:embed="rId2"/>
          <a:stretch>
            <a:fillRect/>
          </a:stretch>
        </p:blipFill>
        <p:spPr>
          <a:xfrm>
            <a:off x="5175424" y="3054063"/>
            <a:ext cx="1841152" cy="749873"/>
          </a:xfrm>
          <a:prstGeom prst="rect">
            <a:avLst/>
          </a:prstGeom>
        </p:spPr>
      </p:pic>
      <p:graphicFrame>
        <p:nvGraphicFramePr>
          <p:cNvPr id="3" name="图示 2"/>
          <p:cNvGraphicFramePr/>
          <p:nvPr/>
        </p:nvGraphicFramePr>
        <p:xfrm>
          <a:off x="2906338" y="1277433"/>
          <a:ext cx="8320461" cy="49451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图片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4401" y="1531875"/>
            <a:ext cx="11285599" cy="4383404"/>
          </a:xfrm>
          <a:prstGeom prst="rect">
            <a:avLst/>
          </a:prstGeom>
        </p:spPr>
      </p:pic>
      <p:sp>
        <p:nvSpPr>
          <p:cNvPr id="7" name="文本框 6"/>
          <p:cNvSpPr txBox="1"/>
          <p:nvPr/>
        </p:nvSpPr>
        <p:spPr>
          <a:xfrm>
            <a:off x="4667406" y="2432616"/>
            <a:ext cx="4560848" cy="584775"/>
          </a:xfrm>
          <a:prstGeom prst="rect">
            <a:avLst/>
          </a:prstGeom>
          <a:noFill/>
        </p:spPr>
        <p:txBody>
          <a:bodyPr wrap="square" rtlCol="0">
            <a:spAutoFit/>
          </a:bodyPr>
          <a:lstStyle/>
          <a:p>
            <a:r>
              <a:rPr lang="en-US" altLang="zh-CN" sz="3200" dirty="0">
                <a:latin typeface="+mn-ea"/>
                <a:ea typeface="+mn-ea"/>
              </a:rPr>
              <a:t>Sandwich structure</a:t>
            </a:r>
            <a:endParaRPr lang="zh-CN" altLang="en-US" sz="3200" dirty="0">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circle(in)">
                                      <p:cBhvr>
                                        <p:cTn id="7" dur="25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ppt_y</p:attrName>
                                        </p:attrNameLst>
                                      </p:cBhvr>
                                      <p:tavLst>
                                        <p:tav tm="0">
                                          <p:val>
                                            <p:strVal val="#ppt_y+#ppt_h*1.125000"/>
                                          </p:val>
                                        </p:tav>
                                        <p:tav tm="100000">
                                          <p:val>
                                            <p:strVal val="#ppt_y"/>
                                          </p:val>
                                        </p:tav>
                                      </p:tavLst>
                                    </p:anim>
                                    <p:animEffect transition="in" filter="wipe(up)">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ox(in)">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2619" y="4521272"/>
            <a:ext cx="11698705" cy="1568450"/>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12.What concerned scientists most according to paragraph 1?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The climate change.                  	B. The Adelie penguin’s diet.</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The Antarctica’s ecosystem.          	D. The secret of penguin poops.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52665" y="291400"/>
            <a:ext cx="11698705" cy="3538220"/>
          </a:xfrm>
          <a:prstGeom prst="rect">
            <a:avLst/>
          </a:prstGeom>
          <a:ln>
            <a:solidFill>
              <a:srgbClr val="002060"/>
            </a:solidFill>
          </a:ln>
        </p:spPr>
        <p:txBody>
          <a:bodyPr wrap="square">
            <a:spAutoFit/>
          </a:bodyPr>
          <a:lstStyle/>
          <a:p>
            <a:pPr indent="304800" algn="just">
              <a:spcAft>
                <a:spcPts val="0"/>
              </a:spcAft>
            </a:pPr>
            <a:r>
              <a:rPr altLang="zh-CN" sz="3200" kern="100" dirty="0">
                <a:latin typeface="微软雅黑" panose="020B0503020204020204" pitchFamily="34" charset="-122"/>
                <a:ea typeface="微软雅黑" panose="020B0503020204020204" pitchFamily="34" charset="-122"/>
                <a:cs typeface="微软雅黑" panose="020B0503020204020204" pitchFamily="34" charset="-122"/>
              </a:rPr>
              <a:t>A NASA-funded study used satellite to search for penguin poops (粪便) in Antarctica: funny at first sight though, it resulted in unique insights on the Adelie penguin’s diet and its future as the climate changes. The findings published recently unlocked the secrets about the species that </a:t>
            </a:r>
            <a:r>
              <a:rPr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can provide an early-warning of threats to Antarctica’s delicate ecosystem.</a:t>
            </a:r>
            <a:endParaRPr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42265" y="5483225"/>
            <a:ext cx="513461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3684270" y="3703320"/>
            <a:ext cx="2317750" cy="1779905"/>
          </a:xfrm>
          <a:prstGeom prst="line">
            <a:avLst/>
          </a:prstGeom>
          <a:ln w="38100" cap="flat" cmpd="sng">
            <a:solidFill>
              <a:srgbClr val="C00000"/>
            </a:solidFill>
            <a:prstDash val="solid"/>
            <a:round/>
            <a:headEnd type="none" w="med" len="med"/>
            <a:tailEnd type="triangle" w="med" len="med"/>
          </a:ln>
        </p:spPr>
      </p:sp>
      <p:sp>
        <p:nvSpPr>
          <p:cNvPr id="5" name="矩形 4"/>
          <p:cNvSpPr/>
          <p:nvPr/>
        </p:nvSpPr>
        <p:spPr>
          <a:xfrm>
            <a:off x="464329" y="6213814"/>
            <a:ext cx="2236510" cy="584775"/>
          </a:xfrm>
          <a:prstGeom prst="rect">
            <a:avLst/>
          </a:prstGeom>
          <a:solidFill>
            <a:schemeClr val="accent6"/>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5732" y="4964321"/>
            <a:ext cx="11698705" cy="1568450"/>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13. How did scientists carry out the study?</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By doing experiments.                	B. By conducting surveys.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By making observations.            	D. By collecting documents.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52665" y="291400"/>
            <a:ext cx="11698705" cy="4030980"/>
          </a:xfrm>
          <a:prstGeom prst="rect">
            <a:avLst/>
          </a:prstGeom>
          <a:ln>
            <a:solidFill>
              <a:srgbClr val="002060"/>
            </a:solidFill>
          </a:ln>
        </p:spPr>
        <p:txBody>
          <a:bodyPr wrap="square">
            <a:spAutoFit/>
          </a:bodyPr>
          <a:lstStyle/>
          <a:p>
            <a:pPr indent="304800" algn="just">
              <a:spcAft>
                <a:spcPts val="0"/>
              </a:spcAft>
            </a:pPr>
            <a:r>
              <a:rPr lang="en-US" altLang="zh-CN" sz="3200" kern="100" dirty="0">
                <a:latin typeface="微软雅黑" panose="020B0503020204020204" pitchFamily="34" charset="-122"/>
                <a:ea typeface="微软雅黑" panose="020B0503020204020204" pitchFamily="34" charset="-122"/>
                <a:cs typeface="微软雅黑" panose="020B0503020204020204" pitchFamily="34" charset="-122"/>
              </a:rPr>
              <a:t>Researchers from Stony Brook University </a:t>
            </a:r>
            <a:r>
              <a:rPr lang="en-US"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used satellite </a:t>
            </a:r>
            <a:r>
              <a:rPr lang="en-US" altLang="zh-CN" sz="3200" b="1" kern="100" dirty="0">
                <a:gradFill>
                  <a:gsLst>
                    <a:gs pos="0">
                      <a:srgbClr val="7B32B2"/>
                    </a:gs>
                    <a:gs pos="100000">
                      <a:srgbClr val="401A5D"/>
                    </a:gs>
                  </a:gsLst>
                  <a:lin scaled="0"/>
                </a:gradFill>
                <a:latin typeface="微软雅黑" panose="020B0503020204020204" pitchFamily="34" charset="-122"/>
                <a:ea typeface="微软雅黑" panose="020B0503020204020204" pitchFamily="34" charset="-122"/>
                <a:cs typeface="微软雅黑" panose="020B0503020204020204" pitchFamily="34" charset="-122"/>
              </a:rPr>
              <a:t>images</a:t>
            </a:r>
            <a:r>
              <a:rPr lang="en-US"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to see </a:t>
            </a:r>
            <a:r>
              <a:rPr lang="en-US" altLang="zh-CN" sz="3200" kern="100" dirty="0">
                <a:latin typeface="微软雅黑" panose="020B0503020204020204" pitchFamily="34" charset="-122"/>
                <a:ea typeface="微软雅黑" panose="020B0503020204020204" pitchFamily="34" charset="-122"/>
                <a:cs typeface="微软雅黑" panose="020B0503020204020204" pitchFamily="34" charset="-122"/>
              </a:rPr>
              <a:t>if the Adelie penguin’s diet has been changing in response to Antarctica’s changing climate. Adelie penguin population has dropped greatly in some areas even as the global population increases. </a:t>
            </a:r>
            <a:r>
              <a:rPr lang="en-US"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The satellite images cannot show the penguins individually</a:t>
            </a:r>
            <a:r>
              <a:rPr lang="en-US" altLang="zh-CN" sz="3200" kern="10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but their presence can be </a:t>
            </a:r>
            <a:r>
              <a:rPr lang="en-US" altLang="zh-CN" sz="3200" b="1" kern="100" dirty="0">
                <a:gradFill>
                  <a:gsLst>
                    <a:gs pos="0">
                      <a:srgbClr val="7B32B2"/>
                    </a:gs>
                    <a:gs pos="100000">
                      <a:srgbClr val="401A5D"/>
                    </a:gs>
                  </a:gsLst>
                  <a:lin scaled="0"/>
                </a:gradFill>
                <a:latin typeface="微软雅黑" panose="020B0503020204020204" pitchFamily="34" charset="-122"/>
                <a:ea typeface="微软雅黑" panose="020B0503020204020204" pitchFamily="34" charset="-122"/>
                <a:cs typeface="微软雅黑" panose="020B0503020204020204" pitchFamily="34" charset="-122"/>
              </a:rPr>
              <a:t>detected</a:t>
            </a:r>
            <a:r>
              <a:rPr lang="en-US" altLang="zh-CN" sz="3200" b="1" kern="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by the stain</a:t>
            </a:r>
            <a:r>
              <a:rPr lang="en-US" altLang="zh-CN" sz="3200" kern="100" dirty="0">
                <a:latin typeface="微软雅黑" panose="020B0503020204020204" pitchFamily="34" charset="-122"/>
                <a:ea typeface="微软雅黑" panose="020B0503020204020204" pitchFamily="34" charset="-122"/>
                <a:cs typeface="微软雅黑" panose="020B0503020204020204" pitchFamily="34" charset="-122"/>
              </a:rPr>
              <a:t> (污渍) left on the ice by their waste, called guano.</a:t>
            </a:r>
            <a:endParaRPr lang="en-US" altLang="zh-CN" sz="3200" kern="1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95580" y="6009640"/>
            <a:ext cx="469709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3715385" y="3705860"/>
            <a:ext cx="1623060" cy="2303780"/>
          </a:xfrm>
          <a:prstGeom prst="line">
            <a:avLst/>
          </a:prstGeom>
          <a:ln w="38100" cap="flat" cmpd="sng">
            <a:solidFill>
              <a:srgbClr val="C00000"/>
            </a:solidFill>
            <a:prstDash val="solid"/>
            <a:round/>
            <a:headEnd type="none" w="med" len="med"/>
            <a:tailEnd type="triangle" w="med" len="med"/>
          </a:ln>
        </p:spPr>
      </p:sp>
      <p:sp>
        <p:nvSpPr>
          <p:cNvPr id="2" name="直接连接符 1"/>
          <p:cNvSpPr/>
          <p:nvPr/>
        </p:nvSpPr>
        <p:spPr>
          <a:xfrm>
            <a:off x="1381125" y="1253490"/>
            <a:ext cx="1009015" cy="4755515"/>
          </a:xfrm>
          <a:prstGeom prst="line">
            <a:avLst/>
          </a:prstGeom>
          <a:ln w="38100" cap="flat" cmpd="sng">
            <a:solidFill>
              <a:srgbClr val="C00000"/>
            </a:solidFill>
            <a:prstDash val="solid"/>
            <a:round/>
            <a:headEnd type="none" w="med" len="med"/>
            <a:tailEnd type="triangle" w="med" len="med"/>
          </a:ln>
        </p:spPr>
      </p:sp>
      <p:sp>
        <p:nvSpPr>
          <p:cNvPr id="5" name="矩形 4"/>
          <p:cNvSpPr/>
          <p:nvPr/>
        </p:nvSpPr>
        <p:spPr>
          <a:xfrm>
            <a:off x="5915169" y="4322149"/>
            <a:ext cx="3840480" cy="583565"/>
          </a:xfrm>
          <a:prstGeom prst="rect">
            <a:avLst/>
          </a:prstGeom>
          <a:solidFill>
            <a:schemeClr val="accent6"/>
          </a:solidFill>
        </p:spPr>
        <p:txBody>
          <a:bodyPr wrap="none">
            <a:spAutoFit/>
          </a:bodyPr>
          <a:lstStyle/>
          <a:p>
            <a:r>
              <a:rPr lang="zh-CN" altLang="en-US" sz="3200" b="1" dirty="0">
                <a:latin typeface="微软雅黑" panose="020B0503020204020204" pitchFamily="34" charset="-122"/>
                <a:ea typeface="微软雅黑" panose="020B0503020204020204" pitchFamily="34" charset="-122"/>
              </a:rPr>
              <a:t>细节推理、概括整合</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linds(horizont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7098" y="4188841"/>
            <a:ext cx="11698705" cy="2553335"/>
          </a:xfrm>
          <a:prstGeom prst="rect">
            <a:avLst/>
          </a:prstGeom>
          <a:ln>
            <a:solidFill>
              <a:srgbClr val="FF0000"/>
            </a:solidFill>
          </a:ln>
        </p:spPr>
        <p:txBody>
          <a:bodyPr wrap="square">
            <a:spAutoFit/>
          </a:bodyPr>
          <a:lstStyle/>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14. Which of the following would Lynch agree with?</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A. The Adelie penguin population was 3.8 million worldwide.</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B. Guano colors reflected the health condition of the penguin.</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C. The Adelie penguin’s diet stayed the same most of the time. </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D. Adelie penguin waste helped estimate the penguin population.</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7883" y="116802"/>
            <a:ext cx="11698705" cy="4030980"/>
          </a:xfrm>
          <a:prstGeom prst="rect">
            <a:avLst/>
          </a:prstGeom>
          <a:ln>
            <a:solidFill>
              <a:srgbClr val="002060"/>
            </a:solidFill>
          </a:ln>
        </p:spPr>
        <p:txBody>
          <a:bodyPr wrap="square">
            <a:spAutoFit/>
          </a:bodyPr>
          <a:lstStyle/>
          <a:p>
            <a:pPr indent="304800" algn="just">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Male and female... </a:t>
            </a:r>
            <a:r>
              <a:rPr lang="en-US" altLang="zh-CN" sz="3200"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Heather Lynch</a:t>
            </a: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used the area of the colony as defined by the guano stain to work back to the number of pairs.</a:t>
            </a: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A global survey for Adelie penguins turned up 3.8 million breeding pairs. Also, the satellite data can detect </a:t>
            </a:r>
            <a:r>
              <a:rPr lang="en-US" altLang="zh-CN" sz="3200"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color of the penguin guano, ranging from white to pink to dark red. White guano is from eating mostly fish; pink and red would be from eating mostly krill (磷虾).</a:t>
            </a: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 The team found that while the Adelie penguin’s diet did show changes from year to year, no consistent pattern was obvious.</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538480" y="6158230"/>
            <a:ext cx="1084834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3460115" y="965835"/>
            <a:ext cx="4013835" cy="5192395"/>
          </a:xfrm>
          <a:prstGeom prst="line">
            <a:avLst/>
          </a:prstGeom>
          <a:ln w="38100" cap="flat" cmpd="sng">
            <a:solidFill>
              <a:srgbClr val="C00000"/>
            </a:solidFill>
            <a:prstDash val="solid"/>
            <a:round/>
            <a:headEnd type="none" w="med" len="med"/>
            <a:tailEnd type="triangle" w="med" len="med"/>
          </a:ln>
        </p:spPr>
      </p:sp>
      <p:sp>
        <p:nvSpPr>
          <p:cNvPr id="5" name="文本框 4"/>
          <p:cNvSpPr txBox="1"/>
          <p:nvPr/>
        </p:nvSpPr>
        <p:spPr>
          <a:xfrm>
            <a:off x="5859145" y="5289550"/>
            <a:ext cx="1705610" cy="460375"/>
          </a:xfrm>
          <a:prstGeom prst="rect">
            <a:avLst/>
          </a:prstGeom>
          <a:solidFill>
            <a:schemeClr val="accent2">
              <a:lumMod val="75000"/>
            </a:schemeClr>
          </a:solid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 无中生有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5" grpId="0" bldLvl="0" animBg="1"/>
      <p:bldP spid="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854" y="3897598"/>
            <a:ext cx="11698705" cy="3046095"/>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15. What did Youngflesh’s words suggest?</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A. More Adelie penguins have appeared over the last 40 years.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B. There was not an obvious changing pattern of penguin’s diet.</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C. Diet changes didn’t actually affect penguin population as assumed.</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D. Fishery was important for the management of the Antarctic ecosystem.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9944" y="157246"/>
            <a:ext cx="11698705" cy="3578860"/>
          </a:xfrm>
          <a:prstGeom prst="rect">
            <a:avLst/>
          </a:prstGeom>
          <a:ln>
            <a:solidFill>
              <a:srgbClr val="002060"/>
            </a:solidFill>
          </a:ln>
        </p:spPr>
        <p:txBody>
          <a:bodyPr wrap="square">
            <a:spAutoFit/>
          </a:bodyPr>
          <a:lstStyle/>
          <a:p>
            <a:pPr indent="304800" algn="just">
              <a:lnSpc>
                <a:spcPct val="135000"/>
              </a:lnSpc>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“This was a big surprise, since the abundance and distribution of Adelie penguins has changed dramatically over the last 40 years and scientists had assumed that a change in diet might have played a role,” said Casey Youngflesh, ...</a:t>
            </a:r>
            <a:r>
              <a:rPr lang="en-US" altLang="zh-CN" sz="2400"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rPr>
              <a:t>However</a:t>
            </a:r>
            <a:r>
              <a:rPr lang="en-US" altLang="zh-CN" sz="24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continued changes in the physical environment and a growing krill fishery in the region are likely to have an influence on penguin prey (猎物) and penguin population itself.</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“Tools like this will be important for the management of the Antarctic ecosystem, which is often considered among the most primitive areas in the world,” said Youngflesh.</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149860" y="5327015"/>
            <a:ext cx="1144333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0" name="直接连接符 9"/>
          <p:cNvSpPr/>
          <p:nvPr/>
        </p:nvSpPr>
        <p:spPr>
          <a:xfrm flipH="1">
            <a:off x="6783705" y="1682750"/>
            <a:ext cx="1083945" cy="3721735"/>
          </a:xfrm>
          <a:prstGeom prst="line">
            <a:avLst/>
          </a:prstGeom>
          <a:ln w="38100" cap="flat" cmpd="sng">
            <a:solidFill>
              <a:srgbClr val="C00000"/>
            </a:solidFill>
            <a:prstDash val="solid"/>
            <a:round/>
            <a:headEnd type="none" w="med" len="med"/>
            <a:tailEnd type="triangle" w="med" len="med"/>
          </a:ln>
        </p:spPr>
      </p:sp>
      <p:sp>
        <p:nvSpPr>
          <p:cNvPr id="2" name="文本框 1"/>
          <p:cNvSpPr txBox="1"/>
          <p:nvPr/>
        </p:nvSpPr>
        <p:spPr>
          <a:xfrm>
            <a:off x="6941185" y="1231900"/>
            <a:ext cx="138239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5" name="文本框 4"/>
          <p:cNvSpPr txBox="1"/>
          <p:nvPr/>
        </p:nvSpPr>
        <p:spPr>
          <a:xfrm>
            <a:off x="7397750" y="3337560"/>
            <a:ext cx="4450715" cy="829945"/>
          </a:xfrm>
          <a:prstGeom prst="rect">
            <a:avLst/>
          </a:prstGeom>
          <a:solidFill>
            <a:schemeClr val="accent2">
              <a:lumMod val="75000"/>
            </a:schemeClr>
          </a:solid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阅读理解中，转折词后通常为关键信息</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amond(in)">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770310" y="886745"/>
            <a:ext cx="10879823"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0402" y="152400"/>
            <a:ext cx="11125200" cy="645160"/>
          </a:xfrm>
          <a:prstGeom prst="rect">
            <a:avLst/>
          </a:prstGeom>
          <a:noFill/>
        </p:spPr>
        <p:txBody>
          <a:bodyPr wrap="square" rtlCol="0">
            <a:spAutoFit/>
          </a:bodyPr>
          <a:lstStyle/>
          <a:p>
            <a:r>
              <a:rPr lang="en-US" altLang="zh-CN" sz="3600" b="1" dirty="0">
                <a:latin typeface="微软雅黑" panose="020B0503020204020204" pitchFamily="34" charset="-122"/>
                <a:ea typeface="微软雅黑" panose="020B0503020204020204" pitchFamily="34" charset="-122"/>
              </a:rPr>
              <a:t>Useful information and focal sentences</a:t>
            </a:r>
            <a:endParaRPr lang="en-US" altLang="zh-CN" sz="36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11666" y="995679"/>
            <a:ext cx="11650134" cy="5077460"/>
          </a:xfrm>
          <a:prstGeom prst="rect">
            <a:avLst/>
          </a:prstGeom>
          <a:noFill/>
          <a:ln w="9525">
            <a:noFill/>
          </a:ln>
        </p:spPr>
        <p:txBody>
          <a:bodyPr wrap="square">
            <a:spAutoFit/>
          </a:bodyPr>
          <a:lstStyle/>
          <a:p>
            <a:pPr indent="200025"/>
            <a:r>
              <a:rPr lang="en-US" sz="3600" b="1" dirty="0">
                <a:latin typeface="Times New Roman" panose="02020603050405020304" pitchFamily="18" charset="0"/>
                <a:ea typeface="宋体" panose="02010600030101010101" pitchFamily="2" charset="-122"/>
              </a:rPr>
              <a:t>A NASA-funded study used satellite to search for penguin poops (粪便) in Antarctica: funny at first sight though, it resulted in unique insights on the Adelie penguin’s diet and its future as the climate changes.</a:t>
            </a:r>
            <a:endParaRPr lang="en-US" sz="3600" b="1" dirty="0">
              <a:latin typeface="Times New Roman" panose="02020603050405020304" pitchFamily="18" charset="0"/>
              <a:ea typeface="宋体" panose="02010600030101010101" pitchFamily="2" charset="-122"/>
            </a:endParaRPr>
          </a:p>
          <a:p>
            <a:pPr indent="200025"/>
            <a:r>
              <a:rPr lang="zh-CN" altLang="en-US" sz="3600" b="1" dirty="0">
                <a:latin typeface="Times New Roman" panose="02020603050405020304" pitchFamily="18" charset="0"/>
                <a:ea typeface="宋体" panose="02010600030101010101" pitchFamily="2" charset="-122"/>
              </a:rPr>
              <a:t>美国航天局利用</a:t>
            </a:r>
            <a:r>
              <a:rPr lang="en-US" sz="3600" b="1" dirty="0">
                <a:latin typeface="Times New Roman" panose="02020603050405020304" pitchFamily="18" charset="0"/>
                <a:ea typeface="宋体" panose="02010600030101010101" pitchFamily="2" charset="-122"/>
              </a:rPr>
              <a:t>卫星在南极洲</a:t>
            </a:r>
            <a:r>
              <a:rPr lang="en-US" sz="3600" b="1" dirty="0">
                <a:latin typeface="Times New Roman" panose="02020603050405020304" pitchFamily="18" charset="0"/>
                <a:ea typeface="宋体" panose="02010600030101010101" pitchFamily="2" charset="-122"/>
                <a:sym typeface="+mn-ea"/>
              </a:rPr>
              <a:t>搜索企鹅便(粪)便</a:t>
            </a:r>
            <a:r>
              <a:rPr lang="en-US" sz="3600" b="1" dirty="0">
                <a:latin typeface="Times New Roman" panose="02020603050405020304" pitchFamily="18" charset="0"/>
                <a:ea typeface="宋体" panose="02010600030101010101" pitchFamily="2" charset="-122"/>
              </a:rPr>
              <a:t>:乍一看</a:t>
            </a:r>
            <a:r>
              <a:rPr lang="zh-CN" altLang="en-US" sz="3600" b="1" dirty="0">
                <a:latin typeface="Times New Roman" panose="02020603050405020304" pitchFamily="18" charset="0"/>
                <a:ea typeface="宋体" panose="02010600030101010101" pitchFamily="2" charset="-122"/>
              </a:rPr>
              <a:t>貌似很有趣</a:t>
            </a:r>
            <a:r>
              <a:rPr lang="en-US" sz="3600" b="1" dirty="0">
                <a:latin typeface="Times New Roman" panose="02020603050405020304" pitchFamily="18" charset="0"/>
                <a:ea typeface="宋体" panose="02010600030101010101" pitchFamily="2" charset="-122"/>
              </a:rPr>
              <a:t>,</a:t>
            </a:r>
            <a:r>
              <a:rPr lang="zh-CN" altLang="en-US" sz="3600" b="1" dirty="0">
                <a:latin typeface="Times New Roman" panose="02020603050405020304" pitchFamily="18" charset="0"/>
                <a:ea typeface="宋体" panose="02010600030101010101" pitchFamily="2" charset="-122"/>
              </a:rPr>
              <a:t>但是</a:t>
            </a:r>
            <a:r>
              <a:rPr lang="en-US" sz="3600" b="1" dirty="0">
                <a:latin typeface="Times New Roman" panose="02020603050405020304" pitchFamily="18" charset="0"/>
                <a:ea typeface="宋体" panose="02010600030101010101" pitchFamily="2" charset="-122"/>
              </a:rPr>
              <a:t>它</a:t>
            </a:r>
            <a:r>
              <a:rPr lang="zh-CN" altLang="en-US" sz="3600" b="1" dirty="0">
                <a:latin typeface="Times New Roman" panose="02020603050405020304" pitchFamily="18" charset="0"/>
                <a:ea typeface="宋体" panose="02010600030101010101" pitchFamily="2" charset="-122"/>
              </a:rPr>
              <a:t>促成</a:t>
            </a:r>
            <a:r>
              <a:rPr lang="en-US" sz="3600" b="1" dirty="0">
                <a:latin typeface="Times New Roman" panose="02020603050405020304" pitchFamily="18" charset="0"/>
                <a:ea typeface="宋体" panose="02010600030101010101" pitchFamily="2" charset="-122"/>
              </a:rPr>
              <a:t>了</a:t>
            </a:r>
            <a:r>
              <a:rPr lang="zh-CN" altLang="en-US" sz="3600" b="1" dirty="0">
                <a:latin typeface="Times New Roman" panose="02020603050405020304" pitchFamily="18" charset="0"/>
                <a:ea typeface="宋体" panose="02010600030101010101" pitchFamily="2" charset="-122"/>
              </a:rPr>
              <a:t>科学家对</a:t>
            </a:r>
            <a:r>
              <a:rPr lang="en-US" sz="3600" b="1" dirty="0">
                <a:latin typeface="Times New Roman" panose="02020603050405020304" pitchFamily="18" charset="0"/>
                <a:ea typeface="宋体" panose="02010600030101010101" pitchFamily="2" charset="-122"/>
              </a:rPr>
              <a:t>阿德利企鹅的饮食和其未来的气候变化</a:t>
            </a:r>
            <a:r>
              <a:rPr lang="zh-CN" altLang="en-US" sz="3600" b="1" dirty="0">
                <a:latin typeface="Times New Roman" panose="02020603050405020304" pitchFamily="18" charset="0"/>
                <a:ea typeface="宋体" panose="02010600030101010101" pitchFamily="2" charset="-122"/>
              </a:rPr>
              <a:t>的</a:t>
            </a:r>
            <a:r>
              <a:rPr lang="en-US" sz="3600" b="1" dirty="0">
                <a:latin typeface="Times New Roman" panose="02020603050405020304" pitchFamily="18" charset="0"/>
                <a:ea typeface="宋体" panose="02010600030101010101" pitchFamily="2" charset="-122"/>
                <a:sym typeface="+mn-ea"/>
              </a:rPr>
              <a:t>独特见解</a:t>
            </a:r>
            <a:r>
              <a:rPr lang="en-US" sz="3600" b="1" dirty="0">
                <a:latin typeface="Times New Roman" panose="02020603050405020304" pitchFamily="18" charset="0"/>
                <a:ea typeface="宋体" panose="02010600030101010101" pitchFamily="2" charset="-122"/>
              </a:rPr>
              <a:t>。</a:t>
            </a:r>
            <a:endParaRPr lang="en-US" sz="3600" b="1" dirty="0">
              <a:latin typeface="Times New Roman" panose="02020603050405020304" pitchFamily="18" charset="0"/>
              <a:ea typeface="宋体" panose="02010600030101010101" pitchFamily="2" charset="-122"/>
            </a:endParaRPr>
          </a:p>
          <a:p>
            <a:pPr indent="200025"/>
            <a:endParaRPr lang="en-US" sz="3600" b="1" dirty="0">
              <a:latin typeface="Times New Roman" panose="02020603050405020304" pitchFamily="18" charset="0"/>
              <a:ea typeface="宋体" panose="02010600030101010101" pitchFamily="2" charset="-122"/>
            </a:endParaRPr>
          </a:p>
          <a:p>
            <a:pPr indent="200025"/>
            <a:endParaRPr lang="en-US" sz="36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376737"/>
            <a:ext cx="12192000" cy="177508"/>
          </a:xfrm>
          <a:prstGeom prst="rect">
            <a:avLst/>
          </a:prstGeom>
          <a:solidFill>
            <a:srgbClr val="9B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0" name="直接连接符 9"/>
          <p:cNvCxnSpPr/>
          <p:nvPr/>
        </p:nvCxnSpPr>
        <p:spPr>
          <a:xfrm flipV="1">
            <a:off x="184206" y="1005277"/>
            <a:ext cx="10066196"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2366" y="505075"/>
            <a:ext cx="1474140" cy="733610"/>
          </a:xfrm>
          <a:prstGeom prst="rect">
            <a:avLst/>
          </a:prstGeom>
        </p:spPr>
      </p:pic>
      <p:sp>
        <p:nvSpPr>
          <p:cNvPr id="18" name="TextBox 237"/>
          <p:cNvSpPr txBox="1"/>
          <p:nvPr/>
        </p:nvSpPr>
        <p:spPr>
          <a:xfrm>
            <a:off x="573782" y="52551"/>
            <a:ext cx="1522010" cy="584775"/>
          </a:xfrm>
          <a:prstGeom prst="rect">
            <a:avLst/>
          </a:prstGeom>
          <a:noFill/>
        </p:spPr>
        <p:txBody>
          <a:bodyPr wrap="square" rtlCol="0">
            <a:spAutoFit/>
          </a:bodyPr>
          <a:lstStyle/>
          <a:p>
            <a:r>
              <a:rPr lang="en-US" altLang="zh-CN"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A  </a:t>
            </a:r>
            <a:r>
              <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19" name="文本框 18"/>
          <p:cNvSpPr txBox="1"/>
          <p:nvPr/>
        </p:nvSpPr>
        <p:spPr>
          <a:xfrm>
            <a:off x="1417955" y="52705"/>
            <a:ext cx="9973310" cy="829945"/>
          </a:xfrm>
          <a:prstGeom prst="rect">
            <a:avLst/>
          </a:prstGeom>
          <a:noFill/>
        </p:spPr>
        <p:txBody>
          <a:bodyPr wrap="square" rtlCol="0" anchor="t">
            <a:spAutoFit/>
          </a:bodyPr>
          <a:lstStyle/>
          <a:p>
            <a:pPr indent="609600" algn="just" fontAlgn="auto">
              <a:lnSpc>
                <a:spcPct val="150000"/>
              </a:lnSpc>
            </a:pPr>
            <a:r>
              <a:rPr lang="zh-CN" altLang="en-US" sz="3200" b="1" dirty="0">
                <a:latin typeface="宋体" panose="02010600030101010101" pitchFamily="2" charset="-122"/>
                <a:ea typeface="宋体" panose="02010600030101010101" pitchFamily="2" charset="-122"/>
              </a:rPr>
              <a:t>活动类介绍：四个适合周末亲子活动地方基本情况</a:t>
            </a:r>
            <a:endParaRPr lang="en-US" altLang="zh-CN" sz="3200" b="1" dirty="0">
              <a:latin typeface="宋体" panose="02010600030101010101" pitchFamily="2" charset="-122"/>
              <a:ea typeface="宋体" panose="02010600030101010101" pitchFamily="2" charset="-122"/>
              <a:cs typeface="+mn-ea"/>
              <a:sym typeface="Times New Roman" panose="02020603050405020304" pitchFamily="18" charset="0"/>
            </a:endParaRPr>
          </a:p>
        </p:txBody>
      </p:sp>
      <p:sp>
        <p:nvSpPr>
          <p:cNvPr id="2" name="文本框 1"/>
          <p:cNvSpPr txBox="1"/>
          <p:nvPr/>
        </p:nvSpPr>
        <p:spPr>
          <a:xfrm>
            <a:off x="2388935" y="1389971"/>
            <a:ext cx="4566349" cy="646331"/>
          </a:xfrm>
          <a:prstGeom prst="rect">
            <a:avLst/>
          </a:prstGeom>
          <a:solidFill>
            <a:schemeClr val="accent2">
              <a:lumMod val="75000"/>
            </a:schemeClr>
          </a:solidFill>
        </p:spPr>
        <p:txBody>
          <a:bodyPr wrap="squar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文本结构：总分结构</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3415193" y="2100099"/>
            <a:ext cx="2168525" cy="645160"/>
          </a:xfrm>
          <a:prstGeom prst="rect">
            <a:avLst/>
          </a:prstGeom>
          <a:solidFill>
            <a:schemeClr val="accent2"/>
          </a:solidFill>
        </p:spPr>
        <p:txBody>
          <a:bodyPr wrap="none">
            <a:spAutoFit/>
          </a:bodyPr>
          <a:lstStyle/>
          <a:p>
            <a:pPr algn="l"/>
            <a:r>
              <a:rPr lang="en-US" altLang="zh-CN" sz="3600" b="1" kern="100" dirty="0">
                <a:latin typeface="微软雅黑" panose="020B0503020204020204" pitchFamily="34" charset="-122"/>
                <a:ea typeface="微软雅黑" panose="020B0503020204020204" pitchFamily="34" charset="-122"/>
                <a:cs typeface="Times New Roman" panose="02020603050405020304" pitchFamily="18" charset="0"/>
              </a:rPr>
              <a:t>4  places</a:t>
            </a:r>
            <a:endParaRPr lang="en-US" altLang="zh-CN" sz="36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矩形 15"/>
          <p:cNvSpPr/>
          <p:nvPr/>
        </p:nvSpPr>
        <p:spPr>
          <a:xfrm>
            <a:off x="184150" y="3569970"/>
            <a:ext cx="1979930" cy="1076325"/>
          </a:xfrm>
          <a:prstGeom prst="rect">
            <a:avLst/>
          </a:prstGeom>
          <a:solidFill>
            <a:schemeClr val="accent2"/>
          </a:solidFill>
        </p:spPr>
        <p:txBody>
          <a:bodyPr wrap="square">
            <a:spAutoFit/>
          </a:bodyPr>
          <a:lstStyle/>
          <a:p>
            <a:pPr algn="ct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Bowers Museum</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右大括号 4"/>
          <p:cNvSpPr/>
          <p:nvPr/>
        </p:nvSpPr>
        <p:spPr>
          <a:xfrm rot="16200000">
            <a:off x="4032463" y="-161523"/>
            <a:ext cx="653353" cy="6686550"/>
          </a:xfrm>
          <a:prstGeom prst="rightBrace">
            <a:avLst>
              <a:gd name="adj1" fmla="val 8333"/>
              <a:gd name="adj2" fmla="val 5170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p:cNvSpPr/>
          <p:nvPr/>
        </p:nvSpPr>
        <p:spPr>
          <a:xfrm>
            <a:off x="2249170" y="3569970"/>
            <a:ext cx="2265045" cy="2676525"/>
          </a:xfrm>
          <a:prstGeom prst="rect">
            <a:avLst/>
          </a:prstGeom>
          <a:solidFill>
            <a:schemeClr val="accent2"/>
          </a:solidFill>
        </p:spPr>
        <p:txBody>
          <a:bodyPr wrap="square">
            <a:spAutoFit/>
          </a:bodyPr>
          <a:lstStyle/>
          <a:p>
            <a:pPr algn="ctr"/>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The Virtual Orange County Children’s Book Festival</a:t>
            </a:r>
            <a:endPar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矩形 26"/>
          <p:cNvSpPr/>
          <p:nvPr/>
        </p:nvSpPr>
        <p:spPr>
          <a:xfrm>
            <a:off x="4624705" y="3592830"/>
            <a:ext cx="2830830" cy="2061210"/>
          </a:xfrm>
          <a:prstGeom prst="rect">
            <a:avLst/>
          </a:prstGeom>
          <a:solidFill>
            <a:schemeClr val="accent2"/>
          </a:solidFill>
        </p:spPr>
        <p:txBody>
          <a:bodyPr wrap="square">
            <a:spAutoFit/>
          </a:bodyPr>
          <a:lstStyle/>
          <a:p>
            <a:pPr algn="ct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Sawdust Art Festival: An Outdoor Marketplace</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矩形 27"/>
          <p:cNvSpPr/>
          <p:nvPr/>
        </p:nvSpPr>
        <p:spPr>
          <a:xfrm>
            <a:off x="7621905" y="3592830"/>
            <a:ext cx="3291205" cy="2061210"/>
          </a:xfrm>
          <a:prstGeom prst="rect">
            <a:avLst/>
          </a:prstGeom>
          <a:solidFill>
            <a:schemeClr val="accent2"/>
          </a:solidFill>
        </p:spPr>
        <p:txBody>
          <a:bodyPr wrap="square">
            <a:spAutoFit/>
          </a:bodyPr>
          <a:lstStyle/>
          <a:p>
            <a:pPr algn="ct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Drive-In Movies at the Mall: The Princess Bride</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矩形 3"/>
          <p:cNvSpPr/>
          <p:nvPr/>
        </p:nvSpPr>
        <p:spPr>
          <a:xfrm>
            <a:off x="7795260" y="1005205"/>
            <a:ext cx="4396105" cy="2061210"/>
          </a:xfrm>
          <a:prstGeom prst="rect">
            <a:avLst/>
          </a:prstGeom>
        </p:spPr>
        <p:txBody>
          <a:bodyPr wrap="square">
            <a:spAutoFit/>
          </a:bodyPr>
          <a:lstStyle/>
          <a:p>
            <a:r>
              <a:rPr lang="en-US" altLang="zh-CN" sz="3200" b="1" kern="100" dirty="0">
                <a:solidFill>
                  <a:srgbClr val="FF0000"/>
                </a:solidFill>
                <a:latin typeface="Times New Roman" panose="02020603050405020304" pitchFamily="18" charset="0"/>
                <a:ea typeface="宋体" panose="02010600030101010101" pitchFamily="2" charset="-122"/>
              </a:rPr>
              <a:t>Families &amp;kids</a:t>
            </a:r>
            <a:r>
              <a:rPr lang="zh-CN" altLang="en-US" sz="3200" b="1" kern="100" dirty="0">
                <a:latin typeface="Times New Roman" panose="02020603050405020304" pitchFamily="18" charset="0"/>
                <a:ea typeface="宋体" panose="02010600030101010101" pitchFamily="2" charset="-122"/>
              </a:rPr>
              <a:t>：</a:t>
            </a:r>
            <a:r>
              <a:rPr lang="en-US" altLang="zh-CN" sz="3200" b="1" kern="100" dirty="0">
                <a:latin typeface="Times New Roman" panose="02020603050405020304" pitchFamily="18" charset="0"/>
                <a:ea typeface="宋体" panose="02010600030101010101" pitchFamily="2" charset="-122"/>
              </a:rPr>
              <a:t> </a:t>
            </a:r>
            <a:endParaRPr lang="en-US" altLang="zh-CN" sz="3200" b="1" kern="100" dirty="0">
              <a:latin typeface="Times New Roman" panose="02020603050405020304" pitchFamily="18" charset="0"/>
              <a:ea typeface="宋体" panose="02010600030101010101" pitchFamily="2" charset="-122"/>
            </a:endParaRPr>
          </a:p>
          <a:p>
            <a:r>
              <a:rPr lang="en-US" altLang="zh-CN" sz="3200" b="1" kern="100" dirty="0">
                <a:latin typeface="Times New Roman" panose="02020603050405020304" pitchFamily="18" charset="0"/>
                <a:ea typeface="宋体" panose="02010600030101010101" pitchFamily="2" charset="-122"/>
              </a:rPr>
              <a:t>Make some </a:t>
            </a:r>
            <a:r>
              <a:rPr lang="en-US" altLang="zh-CN" sz="3200" b="1" kern="100" dirty="0">
                <a:solidFill>
                  <a:srgbClr val="FF0000"/>
                </a:solidFill>
                <a:latin typeface="Times New Roman" panose="02020603050405020304" pitchFamily="18" charset="0"/>
                <a:ea typeface="宋体" panose="02010600030101010101" pitchFamily="2" charset="-122"/>
              </a:rPr>
              <a:t>art</a:t>
            </a:r>
            <a:r>
              <a:rPr lang="en-US" altLang="zh-CN" sz="3200" b="1" kern="100" dirty="0">
                <a:latin typeface="Times New Roman" panose="02020603050405020304" pitchFamily="18" charset="0"/>
                <a:ea typeface="宋体" panose="02010600030101010101" pitchFamily="2" charset="-122"/>
              </a:rPr>
              <a:t>, visit a </a:t>
            </a:r>
            <a:r>
              <a:rPr lang="en-US" altLang="zh-CN" sz="3200" b="1" kern="100" dirty="0">
                <a:solidFill>
                  <a:srgbClr val="FF0000"/>
                </a:solidFill>
                <a:latin typeface="Times New Roman" panose="02020603050405020304" pitchFamily="18" charset="0"/>
                <a:ea typeface="宋体" panose="02010600030101010101" pitchFamily="2" charset="-122"/>
              </a:rPr>
              <a:t>museum</a:t>
            </a:r>
            <a:r>
              <a:rPr lang="en-US" altLang="zh-CN" sz="3200" b="1" kern="100" dirty="0">
                <a:latin typeface="Times New Roman" panose="02020603050405020304" pitchFamily="18" charset="0"/>
                <a:ea typeface="宋体" panose="02010600030101010101" pitchFamily="2" charset="-122"/>
              </a:rPr>
              <a:t>, enjoy a drive-in </a:t>
            </a:r>
            <a:r>
              <a:rPr lang="en-US" altLang="zh-CN" sz="3200" b="1" kern="100" dirty="0">
                <a:solidFill>
                  <a:srgbClr val="FF0000"/>
                </a:solidFill>
                <a:latin typeface="Times New Roman" panose="02020603050405020304" pitchFamily="18" charset="0"/>
                <a:ea typeface="宋体" panose="02010600030101010101" pitchFamily="2" charset="-122"/>
              </a:rPr>
              <a:t>movie</a:t>
            </a:r>
            <a:r>
              <a:rPr lang="en-US" altLang="zh-CN" sz="3200" b="1" kern="100" dirty="0">
                <a:latin typeface="Times New Roman" panose="02020603050405020304" pitchFamily="18" charset="0"/>
                <a:ea typeface="宋体" panose="02010600030101010101" pitchFamily="2" charset="-122"/>
              </a:rPr>
              <a:t>, and </a:t>
            </a:r>
            <a:r>
              <a:rPr lang="en-US" altLang="zh-CN" sz="3200" b="1" kern="100" dirty="0">
                <a:solidFill>
                  <a:srgbClr val="FF0000"/>
                </a:solidFill>
                <a:latin typeface="Times New Roman" panose="02020603050405020304" pitchFamily="18" charset="0"/>
                <a:ea typeface="宋体" panose="02010600030101010101" pitchFamily="2" charset="-122"/>
              </a:rPr>
              <a:t>more</a:t>
            </a:r>
            <a:r>
              <a:rPr lang="en-US" altLang="zh-CN" sz="3200" b="1" kern="100" dirty="0">
                <a:latin typeface="Times New Roman" panose="02020603050405020304" pitchFamily="18" charset="0"/>
                <a:ea typeface="宋体" panose="02010600030101010101" pitchFamily="2" charset="-122"/>
              </a:rPr>
              <a:t>!</a:t>
            </a:r>
            <a:endParaRPr lang="en-US" altLang="zh-CN" sz="3200" b="1" kern="100"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par>
                                <p:cTn id="10" presetID="6"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50"/>
                                        <p:tgtEl>
                                          <p:spTgt spid="1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1000"/>
                                        <p:tgtEl>
                                          <p:spTgt spid="18"/>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770310" y="886745"/>
            <a:ext cx="10879823"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0402" y="152400"/>
            <a:ext cx="11125200" cy="645160"/>
          </a:xfrm>
          <a:prstGeom prst="rect">
            <a:avLst/>
          </a:prstGeom>
          <a:noFill/>
        </p:spPr>
        <p:txBody>
          <a:bodyPr wrap="square" rtlCol="0">
            <a:spAutoFit/>
          </a:bodyPr>
          <a:lstStyle/>
          <a:p>
            <a:r>
              <a:rPr lang="en-US" altLang="zh-CN" sz="3600" b="1" dirty="0">
                <a:latin typeface="微软雅黑" panose="020B0503020204020204" pitchFamily="34" charset="-122"/>
                <a:ea typeface="微软雅黑" panose="020B0503020204020204" pitchFamily="34" charset="-122"/>
              </a:rPr>
              <a:t>Useful information and focal sentences</a:t>
            </a:r>
            <a:endParaRPr lang="en-US" altLang="zh-CN" sz="36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11666" y="995679"/>
            <a:ext cx="11650134" cy="3415030"/>
          </a:xfrm>
          <a:prstGeom prst="rect">
            <a:avLst/>
          </a:prstGeom>
          <a:noFill/>
          <a:ln w="9525">
            <a:noFill/>
          </a:ln>
        </p:spPr>
        <p:txBody>
          <a:bodyPr wrap="square">
            <a:spAutoFit/>
          </a:bodyPr>
          <a:lstStyle/>
          <a:p>
            <a:pPr indent="200025"/>
            <a:r>
              <a:rPr lang="en-US" sz="3600" b="1" dirty="0">
                <a:latin typeface="Times New Roman" panose="02020603050405020304" pitchFamily="18" charset="0"/>
                <a:ea typeface="宋体" panose="02010600030101010101" pitchFamily="2" charset="-122"/>
              </a:rPr>
              <a:t>The findings published recently unlocked the secrets about the species that can provide an early-warning of threats to Antarctica’s delicate ecosystem.</a:t>
            </a:r>
            <a:endParaRPr lang="en-US" sz="3600" b="1" dirty="0">
              <a:latin typeface="Times New Roman" panose="02020603050405020304" pitchFamily="18" charset="0"/>
              <a:ea typeface="宋体" panose="02010600030101010101" pitchFamily="2" charset="-122"/>
            </a:endParaRPr>
          </a:p>
          <a:p>
            <a:pPr indent="200025"/>
            <a:r>
              <a:rPr lang="en-US" sz="3600" b="1" dirty="0">
                <a:latin typeface="Times New Roman" panose="02020603050405020304" pitchFamily="18" charset="0"/>
                <a:ea typeface="宋体" panose="02010600030101010101" pitchFamily="2" charset="-122"/>
              </a:rPr>
              <a:t>最近公布的这些发现揭开了这种物种的秘密，它为南极洲脆弱的生态系统</a:t>
            </a:r>
            <a:r>
              <a:rPr lang="zh-CN" altLang="en-US" sz="3600" b="1" dirty="0">
                <a:latin typeface="Times New Roman" panose="02020603050405020304" pitchFamily="18" charset="0"/>
                <a:ea typeface="宋体" panose="02010600030101010101" pitchFamily="2" charset="-122"/>
              </a:rPr>
              <a:t>产生的威胁</a:t>
            </a:r>
            <a:r>
              <a:rPr lang="en-US" sz="3600" b="1" dirty="0">
                <a:latin typeface="Times New Roman" panose="02020603050405020304" pitchFamily="18" charset="0"/>
                <a:ea typeface="宋体" panose="02010600030101010101" pitchFamily="2" charset="-122"/>
              </a:rPr>
              <a:t>提供早期预警。</a:t>
            </a:r>
            <a:endParaRPr lang="en-US" sz="3600" b="1" dirty="0">
              <a:latin typeface="Times New Roman" panose="02020603050405020304" pitchFamily="18" charset="0"/>
              <a:ea typeface="宋体" panose="02010600030101010101" pitchFamily="2" charset="-122"/>
            </a:endParaRPr>
          </a:p>
          <a:p>
            <a:pPr indent="200025"/>
            <a:endParaRPr lang="en-US" sz="36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770310" y="886745"/>
            <a:ext cx="10879823"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0402" y="152400"/>
            <a:ext cx="11125200" cy="645160"/>
          </a:xfrm>
          <a:prstGeom prst="rect">
            <a:avLst/>
          </a:prstGeom>
          <a:noFill/>
        </p:spPr>
        <p:txBody>
          <a:bodyPr wrap="square" rtlCol="0">
            <a:spAutoFit/>
          </a:bodyPr>
          <a:lstStyle/>
          <a:p>
            <a:r>
              <a:rPr lang="en-US" altLang="zh-CN" sz="3600" b="1" dirty="0">
                <a:latin typeface="微软雅黑" panose="020B0503020204020204" pitchFamily="34" charset="-122"/>
                <a:ea typeface="微软雅黑" panose="020B0503020204020204" pitchFamily="34" charset="-122"/>
              </a:rPr>
              <a:t>Useful information and focal sentences</a:t>
            </a:r>
            <a:endParaRPr lang="en-US" altLang="zh-CN" sz="36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11666" y="995679"/>
            <a:ext cx="11650134" cy="5077460"/>
          </a:xfrm>
          <a:prstGeom prst="rect">
            <a:avLst/>
          </a:prstGeom>
          <a:noFill/>
          <a:ln w="9525">
            <a:noFill/>
          </a:ln>
        </p:spPr>
        <p:txBody>
          <a:bodyPr wrap="square">
            <a:spAutoFit/>
          </a:bodyPr>
          <a:lstStyle/>
          <a:p>
            <a:pPr indent="200025"/>
            <a:r>
              <a:rPr lang="en-US" sz="3600" b="1" dirty="0">
                <a:latin typeface="Times New Roman" panose="02020603050405020304" pitchFamily="18" charset="0"/>
                <a:ea typeface="宋体" panose="02010600030101010101" pitchFamily="2" charset="-122"/>
              </a:rPr>
              <a:t>This was a big surprise, since the abundance and distribution of Adelie penguins has changed dramatically over the last 40 years and scientists had assumed that a change in diet might have played a role.</a:t>
            </a:r>
            <a:endParaRPr lang="en-US" sz="3600" b="1" dirty="0">
              <a:latin typeface="Times New Roman" panose="02020603050405020304" pitchFamily="18" charset="0"/>
              <a:ea typeface="宋体" panose="02010600030101010101" pitchFamily="2" charset="-122"/>
            </a:endParaRPr>
          </a:p>
          <a:p>
            <a:pPr indent="200025"/>
            <a:r>
              <a:rPr lang="en-US" sz="3600" b="1" dirty="0">
                <a:latin typeface="Times New Roman" panose="02020603050405020304" pitchFamily="18" charset="0"/>
                <a:ea typeface="宋体" panose="02010600030101010101" pitchFamily="2" charset="-122"/>
              </a:rPr>
              <a:t>这是</a:t>
            </a:r>
            <a:r>
              <a:rPr lang="zh-CN" altLang="en-US" sz="3600" b="1" dirty="0">
                <a:latin typeface="Times New Roman" panose="02020603050405020304" pitchFamily="18" charset="0"/>
                <a:ea typeface="宋体" panose="02010600030101010101" pitchFamily="2" charset="-122"/>
              </a:rPr>
              <a:t>令人大吃一惊的</a:t>
            </a:r>
            <a:r>
              <a:rPr lang="en-US" sz="3600" b="1" dirty="0">
                <a:latin typeface="Times New Roman" panose="02020603050405020304" pitchFamily="18" charset="0"/>
                <a:ea typeface="宋体" panose="02010600030101010101" pitchFamily="2" charset="-122"/>
              </a:rPr>
              <a:t>，因为在过去的40年里，阿德利企鹅的数量和分布发生了巨大的变化，科学家们认为可能是饮食的变化造成的</a:t>
            </a:r>
            <a:r>
              <a:rPr lang="zh-CN" altLang="en-US" sz="3600" b="1" dirty="0">
                <a:latin typeface="Times New Roman" panose="02020603050405020304" pitchFamily="18" charset="0"/>
                <a:ea typeface="宋体" panose="02010600030101010101" pitchFamily="2" charset="-122"/>
              </a:rPr>
              <a:t>。</a:t>
            </a:r>
            <a:endParaRPr lang="en-US" sz="3600" b="1" dirty="0">
              <a:latin typeface="Times New Roman" panose="02020603050405020304" pitchFamily="18" charset="0"/>
              <a:ea typeface="宋体" panose="02010600030101010101" pitchFamily="2" charset="-122"/>
            </a:endParaRPr>
          </a:p>
          <a:p>
            <a:pPr indent="200025"/>
            <a:endParaRPr lang="en-US" sz="3600" b="1" dirty="0">
              <a:latin typeface="Times New Roman" panose="02020603050405020304" pitchFamily="18" charset="0"/>
              <a:ea typeface="宋体" panose="02010600030101010101" pitchFamily="2" charset="-122"/>
            </a:endParaRPr>
          </a:p>
          <a:p>
            <a:pPr indent="200025"/>
            <a:endParaRPr lang="en-US" sz="36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770310" y="886745"/>
            <a:ext cx="10879823"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0402" y="152400"/>
            <a:ext cx="11125200" cy="645160"/>
          </a:xfrm>
          <a:prstGeom prst="rect">
            <a:avLst/>
          </a:prstGeom>
          <a:noFill/>
        </p:spPr>
        <p:txBody>
          <a:bodyPr wrap="square" rtlCol="0">
            <a:spAutoFit/>
          </a:bodyPr>
          <a:lstStyle/>
          <a:p>
            <a:r>
              <a:rPr lang="en-US" altLang="zh-CN" sz="3600" b="1" dirty="0">
                <a:latin typeface="微软雅黑" panose="020B0503020204020204" pitchFamily="34" charset="-122"/>
                <a:ea typeface="微软雅黑" panose="020B0503020204020204" pitchFamily="34" charset="-122"/>
              </a:rPr>
              <a:t>Useful information and focal sentences</a:t>
            </a:r>
            <a:endParaRPr lang="en-US" altLang="zh-CN" sz="36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11666" y="995679"/>
            <a:ext cx="11650134" cy="3969385"/>
          </a:xfrm>
          <a:prstGeom prst="rect">
            <a:avLst/>
          </a:prstGeom>
          <a:noFill/>
          <a:ln w="9525">
            <a:noFill/>
          </a:ln>
        </p:spPr>
        <p:txBody>
          <a:bodyPr wrap="square">
            <a:spAutoFit/>
          </a:bodyPr>
          <a:lstStyle/>
          <a:p>
            <a:pPr indent="200025"/>
            <a:r>
              <a:rPr lang="en-US" sz="3600" b="1" dirty="0">
                <a:latin typeface="Times New Roman" panose="02020603050405020304" pitchFamily="18" charset="0"/>
                <a:ea typeface="宋体" panose="02010600030101010101" pitchFamily="2" charset="-122"/>
              </a:rPr>
              <a:t>However, continued changes in the physical environment and a growing krill fishery in the region are likely to have an influence on penguin prey (猎物) and penguin population itself. </a:t>
            </a:r>
            <a:endParaRPr lang="en-US" sz="3600" b="1" dirty="0">
              <a:latin typeface="Times New Roman" panose="02020603050405020304" pitchFamily="18" charset="0"/>
              <a:ea typeface="宋体" panose="02010600030101010101" pitchFamily="2" charset="-122"/>
            </a:endParaRPr>
          </a:p>
          <a:p>
            <a:pPr indent="200025"/>
            <a:r>
              <a:rPr lang="en-US" sz="3600" b="1" dirty="0">
                <a:latin typeface="Times New Roman" panose="02020603050405020304" pitchFamily="18" charset="0"/>
                <a:ea typeface="宋体" panose="02010600030101010101" pitchFamily="2" charset="-122"/>
              </a:rPr>
              <a:t>然而,持续的物理环境的变化和不断增长的磷虾在该地区的渔业</a:t>
            </a:r>
            <a:r>
              <a:rPr lang="zh-CN" altLang="en-US" sz="3600" b="1" dirty="0">
                <a:latin typeface="Times New Roman" panose="02020603050405020304" pitchFamily="18" charset="0"/>
                <a:ea typeface="宋体" panose="02010600030101010101" pitchFamily="2" charset="-122"/>
              </a:rPr>
              <a:t>才是</a:t>
            </a:r>
            <a:r>
              <a:rPr lang="en-US" sz="3600" b="1" dirty="0">
                <a:latin typeface="Times New Roman" panose="02020603050405020304" pitchFamily="18" charset="0"/>
                <a:ea typeface="宋体" panose="02010600030101010101" pitchFamily="2" charset="-122"/>
              </a:rPr>
              <a:t>可能影响企鹅猎物(猎物)和企鹅</a:t>
            </a:r>
            <a:r>
              <a:rPr lang="zh-CN" altLang="en-US" sz="3600" b="1" dirty="0">
                <a:latin typeface="Times New Roman" panose="02020603050405020304" pitchFamily="18" charset="0"/>
                <a:ea typeface="宋体" panose="02010600030101010101" pitchFamily="2" charset="-122"/>
              </a:rPr>
              <a:t>数量的因素</a:t>
            </a:r>
            <a:r>
              <a:rPr lang="en-US" sz="3600" b="1" dirty="0">
                <a:latin typeface="Times New Roman" panose="02020603050405020304" pitchFamily="18" charset="0"/>
                <a:ea typeface="宋体" panose="02010600030101010101" pitchFamily="2" charset="-122"/>
              </a:rPr>
              <a:t>。</a:t>
            </a:r>
            <a:endParaRPr lang="en-US" sz="3600" b="1" dirty="0">
              <a:latin typeface="Times New Roman" panose="02020603050405020304" pitchFamily="18" charset="0"/>
              <a:ea typeface="宋体" panose="02010600030101010101" pitchFamily="2" charset="-122"/>
            </a:endParaRPr>
          </a:p>
          <a:p>
            <a:pPr indent="200025"/>
            <a:r>
              <a:rPr lang="en-US" sz="3600" b="1" dirty="0">
                <a:latin typeface="Times New Roman" panose="02020603050405020304" pitchFamily="18" charset="0"/>
                <a:ea typeface="宋体" panose="02010600030101010101" pitchFamily="2" charset="-122"/>
              </a:rPr>
              <a:t>shu'li'a</a:t>
            </a:r>
            <a:endParaRPr lang="en-US" sz="36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770310" y="886745"/>
            <a:ext cx="10879823"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0402" y="152400"/>
            <a:ext cx="11125200" cy="645160"/>
          </a:xfrm>
          <a:prstGeom prst="rect">
            <a:avLst/>
          </a:prstGeom>
          <a:noFill/>
        </p:spPr>
        <p:txBody>
          <a:bodyPr wrap="square" rtlCol="0">
            <a:spAutoFit/>
          </a:bodyPr>
          <a:lstStyle/>
          <a:p>
            <a:r>
              <a:rPr lang="en-US" altLang="zh-CN" sz="3600" b="1" dirty="0">
                <a:latin typeface="微软雅黑" panose="020B0503020204020204" pitchFamily="34" charset="-122"/>
                <a:ea typeface="微软雅黑" panose="020B0503020204020204" pitchFamily="34" charset="-122"/>
              </a:rPr>
              <a:t>Useful information and focal sentences</a:t>
            </a:r>
            <a:endParaRPr lang="en-US" altLang="zh-CN" sz="36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11666" y="995679"/>
            <a:ext cx="11650134" cy="2861310"/>
          </a:xfrm>
          <a:prstGeom prst="rect">
            <a:avLst/>
          </a:prstGeom>
          <a:noFill/>
          <a:ln w="9525">
            <a:noFill/>
          </a:ln>
        </p:spPr>
        <p:txBody>
          <a:bodyPr wrap="square">
            <a:spAutoFit/>
          </a:bodyPr>
          <a:lstStyle/>
          <a:p>
            <a:pPr indent="200025"/>
            <a:r>
              <a:rPr lang="en-US" sz="3600" b="1" dirty="0">
                <a:latin typeface="Times New Roman" panose="02020603050405020304" pitchFamily="18" charset="0"/>
                <a:ea typeface="宋体" panose="02010600030101010101" pitchFamily="2" charset="-122"/>
              </a:rPr>
              <a:t>Tools like this will be important for the management of the Antarctic ecosystem, which is often considered among the most primitive areas in the world.</a:t>
            </a:r>
            <a:endParaRPr lang="en-US" sz="3600" b="1" dirty="0">
              <a:latin typeface="Times New Roman" panose="02020603050405020304" pitchFamily="18" charset="0"/>
              <a:ea typeface="宋体" panose="02010600030101010101" pitchFamily="2" charset="-122"/>
            </a:endParaRPr>
          </a:p>
          <a:p>
            <a:pPr indent="200025"/>
            <a:r>
              <a:rPr lang="zh-CN" altLang="en-US" sz="3600" b="1" dirty="0">
                <a:latin typeface="Times New Roman" panose="02020603050405020304" pitchFamily="18" charset="0"/>
                <a:ea typeface="宋体" panose="02010600030101010101" pitchFamily="2" charset="-122"/>
              </a:rPr>
              <a:t>像这样的工具对于南极生态系统的管理将是重要的，因为南极生态系统通常被认为是世界上最原始的地区之一</a:t>
            </a:r>
            <a:r>
              <a:rPr lang="en-US" altLang="zh-CN" sz="3600" b="1" dirty="0">
                <a:latin typeface="Times New Roman" panose="02020603050405020304" pitchFamily="18" charset="0"/>
                <a:ea typeface="宋体" panose="02010600030101010101" pitchFamily="2" charset="-122"/>
              </a:rPr>
              <a:t>.</a:t>
            </a:r>
            <a:endParaRPr lang="en-US" altLang="zh-CN" sz="36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95313" y="2135188"/>
            <a:ext cx="3832225" cy="1938337"/>
          </a:xfrm>
          <a:prstGeom prst="rect">
            <a:avLst/>
          </a:prstGeom>
          <a:noFill/>
          <a:ln w="9525">
            <a:noFill/>
          </a:ln>
        </p:spPr>
        <p:txBody>
          <a:bodyPr anchor="t">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1</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Freeform 8"/>
          <p:cNvSpPr/>
          <p:nvPr/>
        </p:nvSpPr>
        <p:spPr bwMode="auto">
          <a:xfrm>
            <a:off x="1743075" y="1017588"/>
            <a:ext cx="3567113" cy="3562350"/>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chemeClr val="accent2">
              <a:lumMod val="50000"/>
            </a:schemeClr>
          </a:solidFill>
          <a:ln w="0">
            <a:noFill/>
            <a:prstDash val="solid"/>
            <a:round/>
          </a:ln>
        </p:spPr>
        <p:txBody>
          <a:bodyPr vert="horz" wrap="square" lIns="128566" tIns="64282" rIns="128566" bIns="64282"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1">
              <a:ln>
                <a:noFill/>
              </a:ln>
              <a:solidFill>
                <a:schemeClr val="accent2">
                  <a:lumMod val="50000"/>
                </a:schemeClr>
              </a:solidFill>
              <a:effectLst/>
              <a:uLnTx/>
              <a:uFillTx/>
              <a:latin typeface="Arial" panose="020B0604020202020204" pitchFamily="34" charset="0"/>
              <a:ea typeface="微软雅黑" panose="020B0503020204020204" pitchFamily="34" charset="-122"/>
              <a:cs typeface="+mn-cs"/>
            </a:endParaRPr>
          </a:p>
        </p:txBody>
      </p:sp>
      <p:sp>
        <p:nvSpPr>
          <p:cNvPr id="38917" name="文本框 2"/>
          <p:cNvSpPr txBox="1"/>
          <p:nvPr>
            <p:custDataLst>
              <p:tags r:id="rId1"/>
            </p:custDataLst>
          </p:nvPr>
        </p:nvSpPr>
        <p:spPr>
          <a:xfrm>
            <a:off x="2582863" y="2014538"/>
            <a:ext cx="1697037" cy="1568450"/>
          </a:xfrm>
          <a:prstGeom prst="rect">
            <a:avLst/>
          </a:prstGeom>
          <a:noFill/>
          <a:ln w="9525">
            <a:noFill/>
          </a:ln>
        </p:spPr>
        <p:txBody>
          <a:bodyPr wrap="square" lIns="0" tIns="0" rIns="0" bIns="0" anchor="t">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矩形 7"/>
          <p:cNvSpPr/>
          <p:nvPr/>
        </p:nvSpPr>
        <p:spPr>
          <a:xfrm>
            <a:off x="5751253" y="2201016"/>
            <a:ext cx="5041954" cy="830997"/>
          </a:xfrm>
          <a:prstGeom prst="rect">
            <a:avLst/>
          </a:prstGeom>
          <a:noFill/>
          <a:ln w="9525">
            <a:noFill/>
          </a:ln>
        </p:spPr>
        <p:txBody>
          <a:bodyPr wrap="square" anchor="t">
            <a:spAutoFit/>
          </a:bodyPr>
          <a:lstStyle/>
          <a:p>
            <a:pPr lvl="0"/>
            <a:r>
              <a:rPr lang="zh-CN" altLang="en-US" sz="4800" b="1" noProof="1">
                <a:solidFill>
                  <a:schemeClr val="accent2">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4800" b="1" noProof="1">
                <a:solidFill>
                  <a:schemeClr val="accent2">
                    <a:lumMod val="50000"/>
                  </a:schemeClr>
                </a:solidFill>
                <a:latin typeface="微软雅黑" panose="020B0503020204020204" pitchFamily="34" charset="-122"/>
                <a:ea typeface="微软雅黑" panose="020B0503020204020204" pitchFamily="34" charset="-122"/>
              </a:rPr>
              <a:t>七 选 五</a:t>
            </a:r>
            <a:endParaRPr lang="zh-CN" altLang="en-US" sz="4800" b="1" noProof="1">
              <a:solidFill>
                <a:schemeClr val="accent2">
                  <a:lumMod val="50000"/>
                </a:schemeClr>
              </a:solidFill>
              <a:latin typeface="微软雅黑" panose="020B0503020204020204" pitchFamily="34" charset="-122"/>
              <a:ea typeface="微软雅黑" panose="020B0503020204020204" pitchFamily="34" charset="-122"/>
              <a:sym typeface="等线" panose="02010600030101010101" pitchFamily="2" charset="-122"/>
            </a:endParaRPr>
          </a:p>
        </p:txBody>
      </p:sp>
      <p:sp>
        <p:nvSpPr>
          <p:cNvPr id="9" name="矩形 8"/>
          <p:cNvSpPr/>
          <p:nvPr/>
        </p:nvSpPr>
        <p:spPr>
          <a:xfrm>
            <a:off x="0" y="6144322"/>
            <a:ext cx="12192000" cy="277576"/>
          </a:xfrm>
          <a:prstGeom prst="rect">
            <a:avLst/>
          </a:prstGeom>
          <a:solidFill>
            <a:schemeClr val="accent3">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advTm="117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5410200" y="1896978"/>
            <a:ext cx="5610726" cy="584775"/>
          </a:xfrm>
          <a:prstGeom prst="rect">
            <a:avLst/>
          </a:prstGeom>
          <a:solidFill>
            <a:schemeClr val="bg1"/>
          </a:solidFill>
        </p:spPr>
        <p:txBody>
          <a:bodyPr wrap="square" rtlCol="0">
            <a:spAutoFit/>
          </a:bodyPr>
          <a:lstStyle/>
          <a:p>
            <a:endParaRPr lang="zh-CN" altLang="en-US" sz="3200" dirty="0">
              <a:solidFill>
                <a:schemeClr val="bg1"/>
              </a:solidFill>
            </a:endParaRPr>
          </a:p>
        </p:txBody>
      </p:sp>
      <p:graphicFrame>
        <p:nvGraphicFramePr>
          <p:cNvPr id="14" name="表格 13"/>
          <p:cNvGraphicFramePr>
            <a:graphicFrameLocks noGrp="1"/>
          </p:cNvGraphicFramePr>
          <p:nvPr>
            <p:custDataLst>
              <p:tags r:id="rId1"/>
            </p:custDataLst>
          </p:nvPr>
        </p:nvGraphicFramePr>
        <p:xfrm>
          <a:off x="58615" y="120650"/>
          <a:ext cx="12067540" cy="6217920"/>
        </p:xfrm>
        <a:graphic>
          <a:graphicData uri="http://schemas.openxmlformats.org/drawingml/2006/table">
            <a:tbl>
              <a:tblPr>
                <a:tableStyleId>{5C22544A-7EE6-4342-B048-85BDC9FD1C3A}</a:tableStyleId>
              </a:tblPr>
              <a:tblGrid>
                <a:gridCol w="1501140"/>
                <a:gridCol w="10566400"/>
              </a:tblGrid>
              <a:tr h="1047115">
                <a:tc>
                  <a:txBody>
                    <a:bodyPr/>
                    <a:lstStyle/>
                    <a:p>
                      <a:pPr marL="0" marR="0" algn="ctr">
                        <a:spcBef>
                          <a:spcPts val="0"/>
                        </a:spcBef>
                        <a:spcAft>
                          <a:spcPts val="0"/>
                        </a:spcAft>
                      </a:pPr>
                      <a:r>
                        <a:rPr lang="zh-CN" altLang="en-US" sz="2800" b="0" kern="100" dirty="0">
                          <a:solidFill>
                            <a:schemeClr val="bg1"/>
                          </a:solidFill>
                          <a:effectLst/>
                          <a:latin typeface="+mn-lt"/>
                          <a:ea typeface="+mn-ea"/>
                          <a:cs typeface="+mn-ea"/>
                          <a:sym typeface="Times New Roman" panose="02020603050405020304" pitchFamily="18" charset="0"/>
                        </a:rPr>
                        <a:t>主旨</a:t>
                      </a:r>
                      <a:endParaRPr lang="en-US" altLang="zh-CN" sz="2800" b="0" kern="100" dirty="0">
                        <a:solidFill>
                          <a:schemeClr val="bg1"/>
                        </a:solidFill>
                        <a:effectLst/>
                        <a:latin typeface="+mn-lt"/>
                        <a:ea typeface="+mn-ea"/>
                        <a:cs typeface="+mn-ea"/>
                        <a:sym typeface="Times New Roman" panose="02020603050405020304" pitchFamily="18" charset="0"/>
                      </a:endParaRPr>
                    </a:p>
                    <a:p>
                      <a:pPr marL="0" marR="0" algn="ctr">
                        <a:spcBef>
                          <a:spcPts val="0"/>
                        </a:spcBef>
                        <a:spcAft>
                          <a:spcPts val="0"/>
                        </a:spcAft>
                      </a:pPr>
                      <a:r>
                        <a:rPr lang="zh-CN" altLang="en-US" sz="2800" b="0" kern="100" dirty="0">
                          <a:solidFill>
                            <a:schemeClr val="bg1"/>
                          </a:solidFill>
                          <a:effectLst/>
                          <a:latin typeface="+mn-lt"/>
                          <a:ea typeface="+mn-ea"/>
                          <a:cs typeface="+mn-ea"/>
                          <a:sym typeface="Times New Roman" panose="02020603050405020304" pitchFamily="18" charset="0"/>
                        </a:rPr>
                        <a:t>概要</a:t>
                      </a:r>
                      <a:endParaRPr lang="zh-CN" altLang="en-US" sz="2800" b="0" kern="100" dirty="0">
                        <a:solidFill>
                          <a:schemeClr val="bg1"/>
                        </a:solidFill>
                        <a:effectLst/>
                        <a:latin typeface="+mn-lt"/>
                        <a:ea typeface="+mn-ea"/>
                        <a:cs typeface="+mn-ea"/>
                        <a:sym typeface="Times New Roman" panose="02020603050405020304" pitchFamily="18" charset="0"/>
                      </a:endParaRPr>
                    </a:p>
                  </a:txBody>
                  <a:tcPr marT="60960" marB="60960" anchor="ctr">
                    <a:solidFill>
                      <a:schemeClr val="accent6">
                        <a:lumMod val="50000"/>
                        <a:alpha val="40000"/>
                      </a:schemeClr>
                    </a:solidFill>
                  </a:tcPr>
                </a:tc>
                <a:tc>
                  <a:txBody>
                    <a:bodyPr/>
                    <a:lstStyle/>
                    <a:p>
                      <a:pPr marL="0" marR="0" algn="l">
                        <a:spcBef>
                          <a:spcPts val="0"/>
                        </a:spcBef>
                        <a:spcAft>
                          <a:spcPts val="0"/>
                        </a:spcAft>
                      </a:pPr>
                      <a:r>
                        <a:rPr lang="zh-CN" altLang="zh-CN" sz="2800" kern="1200" dirty="0">
                          <a:solidFill>
                            <a:schemeClr val="bg1"/>
                          </a:solidFill>
                          <a:effectLst/>
                          <a:latin typeface="+mn-lt"/>
                          <a:ea typeface="+mn-ea"/>
                          <a:cs typeface="+mn-cs"/>
                        </a:rPr>
                        <a:t>本文是一篇说明文。主要讲述水果的果糖不会那么容易使人发胖。</a:t>
                      </a:r>
                      <a:endParaRPr lang="en-US" sz="2800" b="0" kern="100" dirty="0">
                        <a:solidFill>
                          <a:schemeClr val="bg1"/>
                        </a:solidFill>
                        <a:effectLst/>
                        <a:latin typeface="+mn-lt"/>
                        <a:ea typeface="+mn-ea"/>
                        <a:cs typeface="+mn-ea"/>
                        <a:sym typeface="Times New Roman" panose="02020603050405020304" pitchFamily="18" charset="0"/>
                      </a:endParaRPr>
                    </a:p>
                  </a:txBody>
                  <a:tcPr marT="60960" marB="60960" anchor="ctr">
                    <a:solidFill>
                      <a:schemeClr val="accent6">
                        <a:lumMod val="50000"/>
                        <a:alpha val="40000"/>
                      </a:schemeClr>
                    </a:solidFill>
                  </a:tcPr>
                </a:tc>
              </a:tr>
              <a:tr h="5170805">
                <a:tc>
                  <a:txBody>
                    <a:bodyPr/>
                    <a:lstStyle/>
                    <a:p>
                      <a:pPr marL="0" marR="0" algn="ctr">
                        <a:spcBef>
                          <a:spcPts val="0"/>
                        </a:spcBef>
                        <a:spcAft>
                          <a:spcPts val="0"/>
                        </a:spcAft>
                      </a:pPr>
                      <a:r>
                        <a:rPr lang="zh-CN" altLang="en-US" sz="2800" kern="1200" dirty="0">
                          <a:solidFill>
                            <a:schemeClr val="bg1"/>
                          </a:solidFill>
                          <a:effectLst/>
                          <a:latin typeface="+mn-lt"/>
                          <a:ea typeface="+mn-ea"/>
                          <a:cs typeface="+mn-cs"/>
                        </a:rPr>
                        <a:t>试题</a:t>
                      </a:r>
                      <a:endParaRPr lang="en-US" altLang="zh-CN" sz="2800" kern="1200" dirty="0">
                        <a:solidFill>
                          <a:schemeClr val="bg1"/>
                        </a:solidFill>
                        <a:effectLst/>
                        <a:latin typeface="+mn-lt"/>
                        <a:ea typeface="+mn-ea"/>
                        <a:cs typeface="+mn-cs"/>
                      </a:endParaRPr>
                    </a:p>
                    <a:p>
                      <a:pPr marL="0" marR="0" algn="ctr">
                        <a:spcBef>
                          <a:spcPts val="0"/>
                        </a:spcBef>
                        <a:spcAft>
                          <a:spcPts val="0"/>
                        </a:spcAft>
                      </a:pPr>
                      <a:r>
                        <a:rPr lang="zh-CN" altLang="en-US" sz="2800" kern="1200" dirty="0">
                          <a:solidFill>
                            <a:schemeClr val="bg1"/>
                          </a:solidFill>
                          <a:effectLst/>
                          <a:latin typeface="+mn-lt"/>
                          <a:ea typeface="+mn-ea"/>
                          <a:cs typeface="+mn-cs"/>
                        </a:rPr>
                        <a:t>分析</a:t>
                      </a:r>
                      <a:endParaRPr lang="zh-CN" altLang="en-US" sz="2800" b="0" kern="100" dirty="0">
                        <a:solidFill>
                          <a:schemeClr val="bg1"/>
                        </a:solidFill>
                        <a:effectLst/>
                        <a:latin typeface="+mn-lt"/>
                        <a:ea typeface="+mn-ea"/>
                        <a:cs typeface="+mn-ea"/>
                        <a:sym typeface="Times New Roman" panose="02020603050405020304" pitchFamily="18" charset="0"/>
                      </a:endParaRPr>
                    </a:p>
                  </a:txBody>
                  <a:tcPr marT="60960" marB="60960" anchor="ctr">
                    <a:solidFill>
                      <a:schemeClr val="accent6">
                        <a:lumMod val="50000"/>
                        <a:alpha val="40000"/>
                      </a:schemeClr>
                    </a:solidFill>
                  </a:tcPr>
                </a:tc>
                <a:tc>
                  <a:txBody>
                    <a:bodyPr/>
                    <a:lstStyle/>
                    <a:p>
                      <a:r>
                        <a:rPr lang="en-US" altLang="zh-CN" sz="2800" b="1" kern="1200" dirty="0">
                          <a:solidFill>
                            <a:srgbClr val="C00000"/>
                          </a:solidFill>
                          <a:effectLst/>
                          <a:latin typeface="+mn-lt"/>
                          <a:ea typeface="+mn-ea"/>
                          <a:cs typeface="+mn-cs"/>
                        </a:rPr>
                        <a:t>1.</a:t>
                      </a:r>
                      <a:r>
                        <a:rPr lang="zh-CN" altLang="en-US" sz="2800" b="1" kern="1200" dirty="0">
                          <a:solidFill>
                            <a:srgbClr val="C00000"/>
                          </a:solidFill>
                          <a:effectLst/>
                          <a:latin typeface="+mn-lt"/>
                          <a:ea typeface="+mn-ea"/>
                          <a:cs typeface="+mn-cs"/>
                        </a:rPr>
                        <a:t> </a:t>
                      </a:r>
                      <a:r>
                        <a:rPr lang="zh-CN" altLang="zh-CN" sz="2800" b="1" kern="1200" dirty="0">
                          <a:solidFill>
                            <a:srgbClr val="C00000"/>
                          </a:solidFill>
                          <a:effectLst/>
                          <a:latin typeface="+mn-lt"/>
                          <a:ea typeface="+mn-ea"/>
                          <a:cs typeface="+mn-cs"/>
                        </a:rPr>
                        <a:t>设题位置</a:t>
                      </a:r>
                      <a:r>
                        <a:rPr lang="zh-CN" altLang="zh-CN" sz="2800" kern="1200" dirty="0">
                          <a:solidFill>
                            <a:schemeClr val="bg1"/>
                          </a:solidFill>
                          <a:effectLst/>
                          <a:latin typeface="+mn-lt"/>
                          <a:ea typeface="+mn-ea"/>
                          <a:cs typeface="+mn-cs"/>
                        </a:rPr>
                        <a:t>：段首</a:t>
                      </a:r>
                      <a:r>
                        <a:rPr lang="zh-CN" altLang="en-US" sz="2800" kern="1200" dirty="0">
                          <a:solidFill>
                            <a:schemeClr val="bg1"/>
                          </a:solidFill>
                          <a:effectLst/>
                          <a:latin typeface="+mn-lt"/>
                          <a:ea typeface="+mn-ea"/>
                          <a:cs typeface="+mn-cs"/>
                        </a:rPr>
                        <a:t>句</a:t>
                      </a:r>
                      <a:r>
                        <a:rPr lang="en-US" altLang="zh-CN" sz="2800" kern="1200" dirty="0">
                          <a:solidFill>
                            <a:schemeClr val="bg1"/>
                          </a:solidFill>
                          <a:effectLst/>
                          <a:latin typeface="+mn-lt"/>
                          <a:ea typeface="+mn-ea"/>
                          <a:cs typeface="+mn-cs"/>
                        </a:rPr>
                        <a:t>1</a:t>
                      </a:r>
                      <a:r>
                        <a:rPr lang="zh-CN" altLang="en-US" sz="2800" kern="1200" dirty="0">
                          <a:solidFill>
                            <a:schemeClr val="bg1"/>
                          </a:solidFill>
                          <a:effectLst/>
                          <a:latin typeface="+mn-lt"/>
                          <a:ea typeface="+mn-ea"/>
                          <a:cs typeface="+mn-cs"/>
                        </a:rPr>
                        <a:t>个；</a:t>
                      </a:r>
                      <a:r>
                        <a:rPr lang="zh-CN" altLang="zh-CN" sz="2800" kern="1200" dirty="0">
                          <a:solidFill>
                            <a:schemeClr val="bg1"/>
                          </a:solidFill>
                          <a:effectLst/>
                          <a:latin typeface="+mn-lt"/>
                          <a:ea typeface="+mn-ea"/>
                          <a:cs typeface="+mn-cs"/>
                        </a:rPr>
                        <a:t>段中</a:t>
                      </a:r>
                      <a:r>
                        <a:rPr lang="zh-CN" altLang="en-US" sz="2800" kern="1200" dirty="0">
                          <a:solidFill>
                            <a:schemeClr val="bg1"/>
                          </a:solidFill>
                          <a:effectLst/>
                          <a:latin typeface="+mn-lt"/>
                          <a:ea typeface="+mn-ea"/>
                          <a:cs typeface="+mn-cs"/>
                        </a:rPr>
                        <a:t>句</a:t>
                      </a:r>
                      <a:r>
                        <a:rPr lang="en-US" altLang="zh-CN" sz="2800" kern="1200" dirty="0">
                          <a:solidFill>
                            <a:schemeClr val="bg1"/>
                          </a:solidFill>
                          <a:effectLst/>
                          <a:latin typeface="+mn-lt"/>
                          <a:ea typeface="+mn-ea"/>
                          <a:cs typeface="+mn-cs"/>
                        </a:rPr>
                        <a:t>3</a:t>
                      </a:r>
                      <a:r>
                        <a:rPr lang="zh-CN" altLang="en-US" sz="2800" kern="1200" dirty="0">
                          <a:solidFill>
                            <a:schemeClr val="bg1"/>
                          </a:solidFill>
                          <a:effectLst/>
                          <a:latin typeface="+mn-lt"/>
                          <a:ea typeface="+mn-ea"/>
                          <a:cs typeface="+mn-cs"/>
                        </a:rPr>
                        <a:t>个；</a:t>
                      </a:r>
                      <a:r>
                        <a:rPr lang="zh-CN" altLang="zh-CN" sz="2800" kern="1200" dirty="0">
                          <a:solidFill>
                            <a:schemeClr val="bg1"/>
                          </a:solidFill>
                          <a:effectLst/>
                          <a:latin typeface="+mn-lt"/>
                          <a:ea typeface="+mn-ea"/>
                          <a:cs typeface="+mn-cs"/>
                        </a:rPr>
                        <a:t>段末</a:t>
                      </a:r>
                      <a:r>
                        <a:rPr lang="zh-CN" altLang="en-US" sz="2800" kern="1200" dirty="0">
                          <a:solidFill>
                            <a:schemeClr val="bg1"/>
                          </a:solidFill>
                          <a:effectLst/>
                          <a:latin typeface="+mn-lt"/>
                          <a:ea typeface="+mn-ea"/>
                          <a:cs typeface="+mn-cs"/>
                        </a:rPr>
                        <a:t>句</a:t>
                      </a:r>
                      <a:r>
                        <a:rPr lang="en-US" altLang="zh-CN" sz="2800" kern="1200" dirty="0">
                          <a:solidFill>
                            <a:schemeClr val="bg1"/>
                          </a:solidFill>
                          <a:effectLst/>
                          <a:latin typeface="+mn-lt"/>
                          <a:ea typeface="+mn-ea"/>
                          <a:cs typeface="+mn-cs"/>
                        </a:rPr>
                        <a:t>1</a:t>
                      </a:r>
                      <a:r>
                        <a:rPr lang="zh-CN" altLang="en-US" sz="2800" kern="1200" dirty="0">
                          <a:solidFill>
                            <a:schemeClr val="bg1"/>
                          </a:solidFill>
                          <a:effectLst/>
                          <a:latin typeface="+mn-lt"/>
                          <a:ea typeface="+mn-ea"/>
                          <a:cs typeface="+mn-cs"/>
                        </a:rPr>
                        <a:t>个。</a:t>
                      </a:r>
                      <a:endParaRPr lang="zh-CN" altLang="zh-CN" sz="2800" kern="1200" dirty="0">
                        <a:solidFill>
                          <a:schemeClr val="bg1"/>
                        </a:solidFill>
                        <a:effectLst/>
                        <a:latin typeface="+mn-lt"/>
                        <a:ea typeface="+mn-ea"/>
                        <a:cs typeface="+mn-cs"/>
                      </a:endParaRPr>
                    </a:p>
                    <a:p>
                      <a:r>
                        <a:rPr lang="en-US" altLang="zh-CN" sz="2800" b="1" kern="1200" dirty="0">
                          <a:solidFill>
                            <a:srgbClr val="C00000"/>
                          </a:solidFill>
                          <a:effectLst/>
                          <a:latin typeface="+mn-lt"/>
                          <a:ea typeface="+mn-ea"/>
                          <a:cs typeface="+mn-cs"/>
                        </a:rPr>
                        <a:t>2. </a:t>
                      </a:r>
                      <a:r>
                        <a:rPr lang="zh-CN" altLang="zh-CN" sz="2800" b="1" kern="1200" dirty="0">
                          <a:solidFill>
                            <a:srgbClr val="C00000"/>
                          </a:solidFill>
                          <a:effectLst/>
                          <a:latin typeface="+mn-lt"/>
                          <a:ea typeface="+mn-ea"/>
                          <a:cs typeface="+mn-cs"/>
                        </a:rPr>
                        <a:t>逻辑关系</a:t>
                      </a:r>
                      <a:r>
                        <a:rPr lang="zh-CN" altLang="zh-CN" sz="2800" kern="1200" dirty="0">
                          <a:solidFill>
                            <a:schemeClr val="bg1"/>
                          </a:solidFill>
                          <a:effectLst/>
                          <a:latin typeface="+mn-lt"/>
                          <a:ea typeface="+mn-ea"/>
                          <a:cs typeface="+mn-cs"/>
                        </a:rPr>
                        <a:t>：</a:t>
                      </a:r>
                      <a:r>
                        <a:rPr lang="zh-CN" altLang="en-US" sz="2800" kern="1200" dirty="0">
                          <a:solidFill>
                            <a:schemeClr val="bg1"/>
                          </a:solidFill>
                          <a:effectLst/>
                          <a:latin typeface="+mn-lt"/>
                          <a:ea typeface="+mn-ea"/>
                          <a:cs typeface="+mn-cs"/>
                        </a:rPr>
                        <a:t>句子内部逻辑关系，</a:t>
                      </a:r>
                      <a:r>
                        <a:rPr lang="zh-CN" altLang="zh-CN" sz="2800" kern="1200" dirty="0">
                          <a:solidFill>
                            <a:schemeClr val="bg1"/>
                          </a:solidFill>
                          <a:effectLst/>
                          <a:latin typeface="+mn-lt"/>
                          <a:ea typeface="+mn-ea"/>
                          <a:cs typeface="+mn-cs"/>
                        </a:rPr>
                        <a:t>句句关系，句段关系</a:t>
                      </a:r>
                      <a:endParaRPr lang="zh-CN" altLang="zh-CN" sz="2800" kern="1200" dirty="0">
                        <a:solidFill>
                          <a:schemeClr val="bg1"/>
                        </a:solidFill>
                        <a:effectLst/>
                        <a:latin typeface="+mn-lt"/>
                        <a:ea typeface="+mn-ea"/>
                        <a:cs typeface="+mn-cs"/>
                      </a:endParaRPr>
                    </a:p>
                    <a:p>
                      <a:r>
                        <a:rPr lang="en-US" altLang="zh-CN" sz="2800" b="1" kern="1200" dirty="0">
                          <a:solidFill>
                            <a:srgbClr val="C00000"/>
                          </a:solidFill>
                          <a:effectLst/>
                          <a:latin typeface="+mn-lt"/>
                          <a:ea typeface="+mn-ea"/>
                          <a:cs typeface="+mn-cs"/>
                        </a:rPr>
                        <a:t>3. </a:t>
                      </a:r>
                      <a:r>
                        <a:rPr lang="zh-CN" altLang="en-US" sz="2800" b="1" kern="1200" dirty="0">
                          <a:solidFill>
                            <a:srgbClr val="C00000"/>
                          </a:solidFill>
                          <a:effectLst/>
                          <a:latin typeface="+mn-lt"/>
                          <a:ea typeface="+mn-ea"/>
                          <a:cs typeface="+mn-cs"/>
                        </a:rPr>
                        <a:t>命题新意</a:t>
                      </a:r>
                      <a:r>
                        <a:rPr lang="zh-CN" altLang="en-US" sz="2800" kern="1200" dirty="0">
                          <a:solidFill>
                            <a:schemeClr val="bg1"/>
                          </a:solidFill>
                          <a:effectLst/>
                          <a:latin typeface="+mn-lt"/>
                          <a:ea typeface="+mn-ea"/>
                          <a:cs typeface="+mn-cs"/>
                        </a:rPr>
                        <a:t>：选项中都是完整的句子，但是标点符号全在文本里，增加了难度，即考查学生语篇知识，也考查语法知识。</a:t>
                      </a:r>
                      <a:r>
                        <a:rPr lang="en-US" altLang="zh-CN" sz="2800" kern="1200" dirty="0">
                          <a:solidFill>
                            <a:schemeClr val="bg1"/>
                          </a:solidFill>
                          <a:effectLst/>
                          <a:latin typeface="+mn-lt"/>
                          <a:ea typeface="+mn-ea"/>
                          <a:cs typeface="+mn-cs"/>
                        </a:rPr>
                        <a:t>ton</a:t>
                      </a:r>
                      <a:endParaRPr lang="en-US" altLang="zh-CN" sz="2800" kern="1200" dirty="0">
                        <a:solidFill>
                          <a:schemeClr val="bg1"/>
                        </a:solidFill>
                        <a:effectLst/>
                        <a:latin typeface="+mn-lt"/>
                        <a:ea typeface="+mn-ea"/>
                        <a:cs typeface="+mn-cs"/>
                      </a:endParaRPr>
                    </a:p>
                    <a:p>
                      <a:r>
                        <a:rPr lang="en-US" altLang="zh-CN" sz="2800" b="1" kern="1200" dirty="0">
                          <a:solidFill>
                            <a:srgbClr val="C00000"/>
                          </a:solidFill>
                          <a:effectLst/>
                          <a:latin typeface="+mn-lt"/>
                          <a:ea typeface="+mn-ea"/>
                          <a:cs typeface="+mn-cs"/>
                        </a:rPr>
                        <a:t>4. </a:t>
                      </a:r>
                      <a:r>
                        <a:rPr lang="zh-CN" altLang="en-US" sz="2800" b="1" kern="1200" dirty="0">
                          <a:solidFill>
                            <a:srgbClr val="C00000"/>
                          </a:solidFill>
                          <a:effectLst/>
                          <a:latin typeface="+mn-lt"/>
                          <a:ea typeface="+mn-ea"/>
                          <a:cs typeface="+mn-cs"/>
                        </a:rPr>
                        <a:t>难点分析</a:t>
                      </a:r>
                      <a:r>
                        <a:rPr lang="zh-CN" altLang="en-US" sz="2800" kern="1200" dirty="0">
                          <a:solidFill>
                            <a:schemeClr val="bg1"/>
                          </a:solidFill>
                          <a:effectLst/>
                          <a:latin typeface="+mn-lt"/>
                          <a:ea typeface="+mn-ea"/>
                          <a:cs typeface="+mn-cs"/>
                        </a:rPr>
                        <a:t>：</a:t>
                      </a:r>
                      <a:r>
                        <a:rPr lang="en-US" altLang="zh-CN" sz="2800" kern="1200" dirty="0">
                          <a:solidFill>
                            <a:schemeClr val="bg1"/>
                          </a:solidFill>
                          <a:effectLst/>
                          <a:latin typeface="+mn-lt"/>
                          <a:ea typeface="+mn-ea"/>
                          <a:cs typeface="+mn-cs"/>
                        </a:rPr>
                        <a:t>16</a:t>
                      </a:r>
                      <a:r>
                        <a:rPr lang="zh-CN" altLang="en-US" sz="2800" kern="1200" dirty="0">
                          <a:solidFill>
                            <a:schemeClr val="bg1"/>
                          </a:solidFill>
                          <a:effectLst/>
                          <a:latin typeface="+mn-lt"/>
                          <a:ea typeface="+mn-ea"/>
                          <a:cs typeface="+mn-cs"/>
                        </a:rPr>
                        <a:t>题设在句中，考查前后并列关系和同位语的用法。</a:t>
                      </a:r>
                      <a:endParaRPr lang="en-US" altLang="zh-CN" sz="2800" kern="1200" dirty="0">
                        <a:solidFill>
                          <a:schemeClr val="bg1"/>
                        </a:solidFill>
                        <a:effectLst/>
                        <a:latin typeface="+mn-lt"/>
                        <a:ea typeface="+mn-ea"/>
                        <a:cs typeface="+mn-cs"/>
                      </a:endParaRPr>
                    </a:p>
                    <a:p>
                      <a:r>
                        <a:rPr lang="en-US" altLang="zh-CN" sz="2800" kern="1200" dirty="0">
                          <a:solidFill>
                            <a:schemeClr val="bg1"/>
                          </a:solidFill>
                          <a:effectLst/>
                          <a:latin typeface="+mn-lt"/>
                          <a:ea typeface="+mn-ea"/>
                          <a:cs typeface="+mn-cs"/>
                        </a:rPr>
                        <a:t>                      17</a:t>
                      </a:r>
                      <a:r>
                        <a:rPr lang="zh-CN" altLang="zh-CN" sz="2800" kern="1200" dirty="0">
                          <a:solidFill>
                            <a:schemeClr val="bg1"/>
                          </a:solidFill>
                          <a:effectLst/>
                          <a:latin typeface="+mn-lt"/>
                          <a:ea typeface="+mn-ea"/>
                          <a:cs typeface="+mn-cs"/>
                        </a:rPr>
                        <a:t>题</a:t>
                      </a:r>
                      <a:r>
                        <a:rPr lang="zh-CN" altLang="en-US" sz="2800" kern="1200" dirty="0">
                          <a:solidFill>
                            <a:schemeClr val="bg1"/>
                          </a:solidFill>
                          <a:effectLst/>
                          <a:latin typeface="+mn-lt"/>
                          <a:ea typeface="+mn-ea"/>
                          <a:cs typeface="+mn-cs"/>
                        </a:rPr>
                        <a:t>设在段中的句子，考查转折的逻辑关系同时，要求考生能根据上下文语篇意义和观察上下文结构，判断选项，不会被词汇复现的现象干扰。</a:t>
                      </a:r>
                      <a:endParaRPr lang="zh-CN" altLang="zh-CN" sz="2800" kern="1200" dirty="0">
                        <a:solidFill>
                          <a:schemeClr val="bg1"/>
                        </a:solidFill>
                        <a:effectLst/>
                        <a:latin typeface="+mn-lt"/>
                        <a:ea typeface="+mn-ea"/>
                        <a:cs typeface="+mn-cs"/>
                      </a:endParaRPr>
                    </a:p>
                    <a:p>
                      <a:r>
                        <a:rPr lang="en-US" altLang="zh-CN" sz="2800" kern="1200" dirty="0">
                          <a:solidFill>
                            <a:schemeClr val="bg1"/>
                          </a:solidFill>
                          <a:effectLst/>
                          <a:latin typeface="+mn-lt"/>
                          <a:ea typeface="+mn-ea"/>
                          <a:cs typeface="+mn-cs"/>
                        </a:rPr>
                        <a:t>                     18</a:t>
                      </a:r>
                      <a:r>
                        <a:rPr lang="zh-CN" altLang="en-US" sz="2800" kern="1200" dirty="0">
                          <a:solidFill>
                            <a:schemeClr val="bg1"/>
                          </a:solidFill>
                          <a:effectLst/>
                          <a:latin typeface="+mn-lt"/>
                          <a:ea typeface="+mn-ea"/>
                          <a:cs typeface="+mn-cs"/>
                        </a:rPr>
                        <a:t>题设在段中，考查因果逻辑关系，也要求学生能够辨别代词</a:t>
                      </a:r>
                      <a:r>
                        <a:rPr lang="en-US" altLang="zh-CN" sz="2800" kern="1200" dirty="0">
                          <a:solidFill>
                            <a:schemeClr val="bg1"/>
                          </a:solidFill>
                          <a:effectLst/>
                          <a:latin typeface="+mn-lt"/>
                          <a:ea typeface="+mn-ea"/>
                          <a:cs typeface="+mn-cs"/>
                        </a:rPr>
                        <a:t>it</a:t>
                      </a:r>
                      <a:r>
                        <a:rPr lang="zh-CN" altLang="en-US" sz="2800" kern="1200" dirty="0">
                          <a:solidFill>
                            <a:schemeClr val="bg1"/>
                          </a:solidFill>
                          <a:effectLst/>
                          <a:latin typeface="+mn-lt"/>
                          <a:ea typeface="+mn-ea"/>
                          <a:cs typeface="+mn-cs"/>
                        </a:rPr>
                        <a:t>在指代上文内容或者形式主语的区别用法。</a:t>
                      </a:r>
                      <a:endParaRPr lang="en-US" altLang="zh-CN" sz="2800" kern="1200" dirty="0">
                        <a:solidFill>
                          <a:schemeClr val="bg1"/>
                        </a:solidFill>
                        <a:effectLst/>
                        <a:latin typeface="+mn-lt"/>
                        <a:ea typeface="+mn-ea"/>
                        <a:cs typeface="+mn-cs"/>
                      </a:endParaRPr>
                    </a:p>
                    <a:p>
                      <a:r>
                        <a:rPr lang="en-US" altLang="zh-CN" sz="2800" kern="1200" dirty="0">
                          <a:solidFill>
                            <a:schemeClr val="bg1"/>
                          </a:solidFill>
                          <a:effectLst/>
                          <a:latin typeface="+mn-lt"/>
                          <a:ea typeface="+mn-ea"/>
                          <a:cs typeface="+mn-cs"/>
                        </a:rPr>
                        <a:t>                      19</a:t>
                      </a:r>
                      <a:r>
                        <a:rPr lang="zh-CN" altLang="zh-CN" sz="2800" kern="1200" dirty="0">
                          <a:solidFill>
                            <a:schemeClr val="bg1"/>
                          </a:solidFill>
                          <a:effectLst/>
                          <a:latin typeface="+mn-lt"/>
                          <a:ea typeface="+mn-ea"/>
                          <a:cs typeface="+mn-cs"/>
                        </a:rPr>
                        <a:t>题</a:t>
                      </a:r>
                      <a:r>
                        <a:rPr lang="zh-CN" altLang="en-US" sz="2800" kern="1200" dirty="0">
                          <a:solidFill>
                            <a:schemeClr val="bg1"/>
                          </a:solidFill>
                          <a:effectLst/>
                          <a:latin typeface="+mn-lt"/>
                          <a:ea typeface="+mn-ea"/>
                          <a:cs typeface="+mn-cs"/>
                        </a:rPr>
                        <a:t>设在段末的句子，考查前后因果关系。</a:t>
                      </a:r>
                      <a:endParaRPr lang="en-US" altLang="zh-CN" sz="2800" kern="1200" dirty="0">
                        <a:solidFill>
                          <a:schemeClr val="bg1"/>
                        </a:solidFill>
                        <a:effectLst/>
                        <a:latin typeface="+mn-lt"/>
                        <a:ea typeface="+mn-ea"/>
                        <a:cs typeface="+mn-cs"/>
                      </a:endParaRPr>
                    </a:p>
                    <a:p>
                      <a:r>
                        <a:rPr lang="en-US" altLang="zh-CN" sz="2800" kern="1200" dirty="0">
                          <a:solidFill>
                            <a:schemeClr val="bg1"/>
                          </a:solidFill>
                          <a:effectLst/>
                          <a:latin typeface="+mn-lt"/>
                          <a:ea typeface="+mn-ea"/>
                          <a:cs typeface="+mn-cs"/>
                        </a:rPr>
                        <a:t>                      20</a:t>
                      </a:r>
                      <a:r>
                        <a:rPr lang="zh-CN" altLang="en-US" sz="2800" kern="1200" dirty="0">
                          <a:solidFill>
                            <a:schemeClr val="bg1"/>
                          </a:solidFill>
                          <a:effectLst/>
                          <a:latin typeface="+mn-lt"/>
                          <a:ea typeface="+mn-ea"/>
                          <a:cs typeface="+mn-cs"/>
                        </a:rPr>
                        <a:t>题设在段首，考查主题句，考查学生对文段的概括能力。</a:t>
                      </a:r>
                      <a:endParaRPr lang="zh-CN" altLang="zh-CN" sz="2800" kern="1200" dirty="0">
                        <a:solidFill>
                          <a:schemeClr val="bg1"/>
                        </a:solidFill>
                        <a:effectLst/>
                        <a:latin typeface="+mn-lt"/>
                        <a:ea typeface="+mn-ea"/>
                        <a:cs typeface="+mn-cs"/>
                      </a:endParaRPr>
                    </a:p>
                  </a:txBody>
                  <a:tcPr marT="60960" marB="60960" anchor="ctr">
                    <a:solidFill>
                      <a:schemeClr val="accent6">
                        <a:lumMod val="50000"/>
                        <a:alpha val="4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48393"/>
            <a:ext cx="10515600" cy="1325563"/>
          </a:xfrm>
        </p:spPr>
        <p:txBody>
          <a:bodyPr>
            <a:normAutofit/>
          </a:bodyPr>
          <a:lstStyle/>
          <a:p>
            <a:r>
              <a:rPr lang="zh-CN" altLang="en-US" sz="3200" b="1" dirty="0">
                <a:solidFill>
                  <a:srgbClr val="AC0000"/>
                </a:solidFill>
                <a:latin typeface="微软雅黑" panose="020B0503020204020204" pitchFamily="34" charset="-122"/>
                <a:ea typeface="微软雅黑" panose="020B0503020204020204" pitchFamily="34" charset="-122"/>
              </a:rPr>
              <a:t>首先观察选项设置的特点：</a:t>
            </a:r>
            <a:endParaRPr lang="zh-CN" altLang="en-US" sz="3200" b="1" dirty="0">
              <a:solidFill>
                <a:srgbClr val="AC0000"/>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371271" y="1455974"/>
            <a:ext cx="11593749" cy="5402026"/>
          </a:xfrm>
          <a:ln>
            <a:solidFill>
              <a:schemeClr val="accent6">
                <a:lumMod val="75000"/>
              </a:schemeClr>
            </a:solidFill>
          </a:ln>
        </p:spPr>
        <p:txBody>
          <a:bodyPr>
            <a:noAutofit/>
          </a:bodyPr>
          <a:lstStyle/>
          <a:p>
            <a:r>
              <a:rPr lang="en-US" altLang="zh-CN" sz="3200" b="1" dirty="0">
                <a:latin typeface="Times New Roman" panose="02020603050405020304" pitchFamily="18" charset="0"/>
                <a:cs typeface="Times New Roman" panose="02020603050405020304" pitchFamily="18" charset="0"/>
              </a:rPr>
              <a:t>A. The quantity makes the poison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B. Fruits with less glucose bring more benefits.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C. And whole fruit also contains fiber and water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D. This always contributes to weight gain and fat storage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E. Eating whole fruit means absorbing less sugar and calories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F. Fruit sugar is a natural sugar that has little effect on blood sugar     </a:t>
            </a:r>
            <a:endParaRPr lang="en-US" altLang="zh-CN" sz="3200" b="1" dirty="0">
              <a:latin typeface="Times New Roman" panose="02020603050405020304" pitchFamily="18" charset="0"/>
              <a:cs typeface="Times New Roman" panose="02020603050405020304" pitchFamily="18" charset="0"/>
            </a:endParaRPr>
          </a:p>
          <a:p>
            <a:r>
              <a:rPr lang="en-US" altLang="zh-CN" sz="3200" b="1" dirty="0">
                <a:latin typeface="Times New Roman" panose="02020603050405020304" pitchFamily="18" charset="0"/>
                <a:cs typeface="Times New Roman" panose="02020603050405020304" pitchFamily="18" charset="0"/>
              </a:rPr>
              <a:t>G. Most of us would find it difficult to eat more than two whole apples    </a:t>
            </a:r>
            <a:endParaRPr lang="en-US" altLang="zh-CN" sz="32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9011" y="163530"/>
            <a:ext cx="11730589" cy="5985409"/>
          </a:xfrm>
        </p:spPr>
        <p:txBody>
          <a:bodyPr/>
          <a:lstStyle/>
          <a:p>
            <a:pPr marL="0" indent="0" algn="ctr">
              <a:buNone/>
            </a:pPr>
            <a:r>
              <a:rPr lang="en-US" altLang="zh-CN" sz="3200" b="1" dirty="0">
                <a:latin typeface="+mj-ea"/>
                <a:ea typeface="+mj-ea"/>
              </a:rPr>
              <a:t>Fruits Are Less Fattening Than Others</a:t>
            </a:r>
            <a:endParaRPr lang="en-US" altLang="zh-CN" sz="3200" b="1" dirty="0">
              <a:latin typeface="+mj-ea"/>
              <a:ea typeface="+mj-ea"/>
            </a:endParaRPr>
          </a:p>
          <a:p>
            <a:pPr marL="0" indent="0">
              <a:buNone/>
            </a:pPr>
            <a:r>
              <a:rPr lang="en-US" altLang="zh-CN" sz="3200" dirty="0">
                <a:latin typeface="+mj-ea"/>
                <a:ea typeface="+mj-ea"/>
              </a:rPr>
              <a:t>   Health authorities recommend food with added sugar be limited within 5% to 10% of calories. But don’t worry about the sugar we get from whole fruit. The natural sugar in fruits comes packaged with valuable things, including vitamins, minerals, and other healthy chemicals. 16________, </a:t>
            </a:r>
            <a:r>
              <a:rPr lang="en-US" altLang="zh-CN" sz="3200" dirty="0">
                <a:gradFill>
                  <a:gsLst>
                    <a:gs pos="0">
                      <a:srgbClr val="7B32B2"/>
                    </a:gs>
                    <a:gs pos="100000">
                      <a:srgbClr val="401A5D"/>
                    </a:gs>
                  </a:gsLst>
                  <a:lin scaled="0"/>
                </a:gradFill>
                <a:latin typeface="+mj-ea"/>
                <a:ea typeface="+mj-ea"/>
              </a:rPr>
              <a:t>two features </a:t>
            </a:r>
            <a:r>
              <a:rPr lang="en-US" altLang="zh-CN" sz="3200" dirty="0">
                <a:latin typeface="+mj-ea"/>
                <a:ea typeface="+mj-ea"/>
              </a:rPr>
              <a:t>providing some natural serving control. </a:t>
            </a:r>
            <a:r>
              <a:rPr lang="en-US" altLang="zh-CN" sz="3200" b="1" dirty="0">
                <a:latin typeface="+mj-ea"/>
                <a:ea typeface="+mj-ea"/>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marL="0" indent="0">
              <a:buNone/>
            </a:pPr>
            <a:endParaRPr lang="zh-CN" altLang="zh-CN" sz="3200" dirty="0">
              <a:latin typeface="+mj-ea"/>
              <a:ea typeface="+mj-ea"/>
            </a:endParaRPr>
          </a:p>
        </p:txBody>
      </p:sp>
      <p:sp>
        <p:nvSpPr>
          <p:cNvPr id="4" name="文本框 3"/>
          <p:cNvSpPr txBox="1"/>
          <p:nvPr/>
        </p:nvSpPr>
        <p:spPr>
          <a:xfrm>
            <a:off x="126577" y="5376339"/>
            <a:ext cx="11548533" cy="645160"/>
          </a:xfrm>
          <a:prstGeom prst="rect">
            <a:avLst/>
          </a:prstGeom>
          <a:noFill/>
        </p:spPr>
        <p:txBody>
          <a:bodyPr wrap="square" rtlCol="0">
            <a:spAutoFit/>
          </a:bodyPr>
          <a:lstStyle/>
          <a:p>
            <a:r>
              <a:rPr lang="en-US" altLang="zh-CN" sz="3600"/>
              <a:t>C. </a:t>
            </a:r>
            <a:r>
              <a:rPr lang="en-US" altLang="zh-CN" sz="3600" b="1">
                <a:solidFill>
                  <a:srgbClr val="7030A0"/>
                </a:solidFill>
              </a:rPr>
              <a:t>And</a:t>
            </a:r>
            <a:r>
              <a:rPr lang="en-US" altLang="zh-CN" sz="3600"/>
              <a:t> </a:t>
            </a:r>
            <a:r>
              <a:rPr lang="en-US" altLang="zh-CN" sz="3600">
                <a:solidFill>
                  <a:srgbClr val="FF0000"/>
                </a:solidFill>
              </a:rPr>
              <a:t>whole fruit also contains </a:t>
            </a:r>
            <a:r>
              <a:rPr lang="en-US" altLang="zh-CN" sz="3600">
                <a:gradFill>
                  <a:gsLst>
                    <a:gs pos="0">
                      <a:srgbClr val="7B32B2"/>
                    </a:gs>
                    <a:gs pos="100000">
                      <a:srgbClr val="401A5D"/>
                    </a:gs>
                  </a:gsLst>
                  <a:lin scaled="0"/>
                </a:gradFill>
              </a:rPr>
              <a:t>fiber and water  </a:t>
            </a:r>
            <a:endParaRPr lang="en-US" altLang="zh-CN" sz="3600">
              <a:gradFill>
                <a:gsLst>
                  <a:gs pos="0">
                    <a:srgbClr val="7B32B2"/>
                  </a:gs>
                  <a:gs pos="100000">
                    <a:srgbClr val="401A5D"/>
                  </a:gs>
                </a:gsLst>
                <a:lin scaled="0"/>
              </a:gradFill>
            </a:endParaRPr>
          </a:p>
        </p:txBody>
      </p:sp>
      <p:sp>
        <p:nvSpPr>
          <p:cNvPr id="5" name="下箭头 1"/>
          <p:cNvSpPr/>
          <p:nvPr/>
        </p:nvSpPr>
        <p:spPr>
          <a:xfrm rot="13242670" flipH="1" flipV="1">
            <a:off x="9705340" y="4375785"/>
            <a:ext cx="219710" cy="145986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Arial" panose="020B0604020202020204"/>
              <a:ea typeface="微软雅黑" panose="020B0503020204020204" pitchFamily="34" charset="-122"/>
              <a:cs typeface="+mn-cs"/>
            </a:endParaRPr>
          </a:p>
        </p:txBody>
      </p:sp>
      <p:sp>
        <p:nvSpPr>
          <p:cNvPr id="6" name="文本框 5"/>
          <p:cNvSpPr txBox="1"/>
          <p:nvPr/>
        </p:nvSpPr>
        <p:spPr>
          <a:xfrm>
            <a:off x="126365" y="6021705"/>
            <a:ext cx="9422765" cy="645160"/>
          </a:xfrm>
          <a:prstGeom prst="rect">
            <a:avLst/>
          </a:prstGeom>
          <a:solidFill>
            <a:schemeClr val="accent2"/>
          </a:solidFill>
        </p:spPr>
        <p:txBody>
          <a:bodyPr wrap="square" rtlCol="0">
            <a:spAutoFit/>
          </a:bodyPr>
          <a:lstStyle/>
          <a:p>
            <a:r>
              <a:rPr lang="zh-CN" altLang="en-US" sz="3600" dirty="0"/>
              <a:t>段中设空，承上启下（并列关系和同位语）</a:t>
            </a:r>
            <a:endParaRPr lang="zh-CN" altLang="en-US" sz="3600" dirty="0"/>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ppt_y</p:attrName>
                                        </p:attrNameLst>
                                      </p:cBhvr>
                                      <p:tavLst>
                                        <p:tav tm="0">
                                          <p:val>
                                            <p:strVal val="#ppt_y+#ppt_h*1.125000"/>
                                          </p:val>
                                        </p:tav>
                                        <p:tav tm="100000">
                                          <p:val>
                                            <p:strVal val="#ppt_y"/>
                                          </p:val>
                                        </p:tav>
                                      </p:tavLst>
                                    </p:anim>
                                    <p:animEffect transition="in" filter="wipe(up)">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build="p"/>
      <p:bldP spid="4" grpId="0"/>
      <p:bldP spid="5" grpId="0" bldLvl="0" animBg="1"/>
      <p:bldP spid="5" grpId="1" animBg="1"/>
      <p:bldP spid="6"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9011" y="163530"/>
            <a:ext cx="11730589" cy="5985409"/>
          </a:xfrm>
        </p:spPr>
        <p:txBody>
          <a:bodyPr/>
          <a:lstStyle/>
          <a:p>
            <a:pPr marL="0" indent="0">
              <a:buNone/>
            </a:pPr>
            <a:r>
              <a:rPr lang="en-US" altLang="zh-CN" sz="2800"/>
              <a:t>   As for fewer calories, apples definitely </a:t>
            </a:r>
            <a:r>
              <a:rPr lang="en-US" altLang="zh-CN" sz="2800">
                <a:solidFill>
                  <a:srgbClr val="FF0000"/>
                </a:solidFill>
              </a:rPr>
              <a:t>take the cake</a:t>
            </a:r>
            <a:r>
              <a:rPr lang="en-US" altLang="zh-CN" sz="2800"/>
              <a:t>. </a:t>
            </a:r>
            <a:r>
              <a:rPr lang="en-US" altLang="zh-CN" sz="2800" b="1">
                <a:solidFill>
                  <a:srgbClr val="FF0000"/>
                </a:solidFill>
              </a:rPr>
              <a:t>However</a:t>
            </a:r>
            <a:r>
              <a:rPr lang="en-US" altLang="zh-CN" sz="2800"/>
              <a:t>, such control disappears when fruits are juiced or dried. 17________. </a:t>
            </a:r>
            <a:r>
              <a:rPr lang="en-US" altLang="zh-CN" sz="2800">
                <a:solidFill>
                  <a:srgbClr val="7030A0"/>
                </a:solidFill>
              </a:rPr>
              <a:t>But</a:t>
            </a:r>
            <a:r>
              <a:rPr lang="en-US" altLang="zh-CN" sz="2800"/>
              <a:t> it wouldn’t be </a:t>
            </a:r>
            <a:r>
              <a:rPr lang="en-US" altLang="zh-CN" sz="2800">
                <a:solidFill>
                  <a:srgbClr val="7030A0"/>
                </a:solidFill>
              </a:rPr>
              <a:t>hard</a:t>
            </a:r>
            <a:r>
              <a:rPr lang="en-US" altLang="zh-CN" sz="2800"/>
              <a:t> to consume </a:t>
            </a:r>
            <a:r>
              <a:rPr lang="en-US" altLang="zh-CN" sz="2800">
                <a:solidFill>
                  <a:srgbClr val="7030A0"/>
                </a:solidFill>
              </a:rPr>
              <a:t>4 or 5 apples</a:t>
            </a:r>
            <a:r>
              <a:rPr lang="en-US" altLang="zh-CN" sz="2800"/>
              <a:t> if we drank apple juice or ate dried ones. Consumption of whole fruit decreases the risk of diabetes (糖尿病), while fruit juice performs oppositely.</a:t>
            </a:r>
            <a:r>
              <a:rPr lang="en-US" altLang="zh-CN" sz="2800" b="1" dirty="0">
                <a:latin typeface="+mj-ea"/>
                <a:ea typeface="+mj-ea"/>
              </a:rPr>
              <a:t>   </a:t>
            </a:r>
            <a:endParaRPr lang="zh-CN" altLang="zh-CN" sz="2800" kern="100" dirty="0">
              <a:latin typeface="Calibri" panose="020F0502020204030204" pitchFamily="34" charset="0"/>
              <a:ea typeface="宋体" panose="02010600030101010101" pitchFamily="2" charset="-122"/>
              <a:cs typeface="Times New Roman" panose="02020603050405020304" pitchFamily="18" charset="0"/>
            </a:endParaRPr>
          </a:p>
          <a:p>
            <a:pPr marL="0" indent="0">
              <a:buNone/>
            </a:pPr>
            <a:endParaRPr lang="zh-CN" altLang="zh-CN" sz="2800" dirty="0">
              <a:latin typeface="+mj-ea"/>
              <a:ea typeface="+mj-ea"/>
            </a:endParaRPr>
          </a:p>
        </p:txBody>
      </p:sp>
      <p:sp>
        <p:nvSpPr>
          <p:cNvPr id="4" name="文本框 3"/>
          <p:cNvSpPr txBox="1"/>
          <p:nvPr/>
        </p:nvSpPr>
        <p:spPr>
          <a:xfrm>
            <a:off x="191135" y="3469640"/>
            <a:ext cx="11633200" cy="1753235"/>
          </a:xfrm>
          <a:prstGeom prst="rect">
            <a:avLst/>
          </a:prstGeom>
          <a:noFill/>
          <a:ln>
            <a:solidFill>
              <a:srgbClr val="00B050"/>
            </a:solidFill>
          </a:ln>
        </p:spPr>
        <p:txBody>
          <a:bodyPr wrap="square" rtlCol="0">
            <a:spAutoFit/>
          </a:bodyPr>
          <a:lstStyle/>
          <a:p>
            <a:pPr algn="just">
              <a:spcAft>
                <a:spcPts val="0"/>
              </a:spcAft>
            </a:pPr>
            <a:r>
              <a:rPr lang="zh-CN" altLang="en-US" sz="3600" kern="100" dirty="0">
                <a:latin typeface="Times New Roman" panose="02020603050405020304" pitchFamily="18" charset="0"/>
                <a:ea typeface="宋体" panose="02010600030101010101" pitchFamily="2" charset="-122"/>
                <a:cs typeface="Times New Roman" panose="02020603050405020304" pitchFamily="18" charset="0"/>
              </a:rPr>
              <a:t>解题思路：</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文段提到</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apples</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，下文讲述如果喝苹果汁，吃掉</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4</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或者</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5</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个苹果一点不难，此句中</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“But”</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转折，说明前面会提起</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某事很困难</a:t>
            </a:r>
            <a:r>
              <a:rPr lang="en-US" altLang="zh-CN"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en-US" sz="3600" b="1" kern="100" spc="150" noProof="1">
              <a:solidFill>
                <a:srgbClr val="AC0000"/>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6" name="文本框 5"/>
          <p:cNvSpPr txBox="1"/>
          <p:nvPr/>
        </p:nvSpPr>
        <p:spPr>
          <a:xfrm>
            <a:off x="191770" y="5307330"/>
            <a:ext cx="11632565" cy="1696720"/>
          </a:xfrm>
          <a:prstGeom prst="rect">
            <a:avLst/>
          </a:prstGeom>
          <a:noFill/>
          <a:ln>
            <a:solidFill>
              <a:schemeClr val="accent6">
                <a:lumMod val="75000"/>
              </a:schemeClr>
            </a:solidFill>
          </a:ln>
        </p:spPr>
        <p:txBody>
          <a:bodyPr wrap="square" rtlCol="0">
            <a:spAutoFit/>
          </a:bodyPr>
          <a:lstStyle/>
          <a:p>
            <a:pPr algn="just">
              <a:lnSpc>
                <a:spcPct val="145000"/>
              </a:lnSpc>
              <a:spcAft>
                <a:spcPts val="0"/>
              </a:spcAft>
            </a:pPr>
            <a:r>
              <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 Most of us would find it </a:t>
            </a:r>
            <a:r>
              <a:rPr lang="en-US" altLang="zh-CN" sz="3600" b="1"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eat </a:t>
            </a:r>
            <a:r>
              <a:rPr lang="en-US" altLang="zh-CN" sz="3600" b="1"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rPr>
              <a:t>more than two whole apples    </a:t>
            </a:r>
            <a:endParaRPr lang="en-US" altLang="zh-CN" sz="3600" b="1"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直接连接符 9"/>
          <p:cNvSpPr/>
          <p:nvPr/>
        </p:nvSpPr>
        <p:spPr>
          <a:xfrm flipH="1">
            <a:off x="6216650" y="1698625"/>
            <a:ext cx="239395" cy="393446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sp>
      <p:sp>
        <p:nvSpPr>
          <p:cNvPr id="2" name="直接连接符 1"/>
          <p:cNvSpPr/>
          <p:nvPr/>
        </p:nvSpPr>
        <p:spPr>
          <a:xfrm>
            <a:off x="10168890" y="1698625"/>
            <a:ext cx="657225" cy="405765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sp>
      <p:sp>
        <p:nvSpPr>
          <p:cNvPr id="5" name="文本框 4"/>
          <p:cNvSpPr txBox="1"/>
          <p:nvPr/>
        </p:nvSpPr>
        <p:spPr>
          <a:xfrm>
            <a:off x="10168890" y="163830"/>
            <a:ext cx="172212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7" name="文本框 6"/>
          <p:cNvSpPr txBox="1"/>
          <p:nvPr/>
        </p:nvSpPr>
        <p:spPr>
          <a:xfrm>
            <a:off x="7562215" y="163830"/>
            <a:ext cx="246316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8" name="文本框 7"/>
          <p:cNvSpPr txBox="1"/>
          <p:nvPr/>
        </p:nvSpPr>
        <p:spPr>
          <a:xfrm>
            <a:off x="4965700" y="163830"/>
            <a:ext cx="5059680" cy="583565"/>
          </a:xfrm>
          <a:prstGeom prst="rect">
            <a:avLst/>
          </a:prstGeom>
          <a:solidFill>
            <a:schemeClr val="accent2"/>
          </a:solidFill>
        </p:spPr>
        <p:txBody>
          <a:bodyPr wrap="none" rtlCol="0">
            <a:spAutoFit/>
          </a:bodyPr>
          <a:lstStyle/>
          <a:p>
            <a:r>
              <a:rPr lang="zh-CN" altLang="en-US" sz="3200" b="1">
                <a:solidFill>
                  <a:schemeClr val="bg1"/>
                </a:solidFill>
              </a:rPr>
              <a:t>脱颖而出，得奖，罪魁祸首</a:t>
            </a:r>
            <a:endParaRPr lang="zh-CN" altLang="en-US" sz="3200" b="1">
              <a:solidFill>
                <a:schemeClr val="bg1"/>
              </a:solidFill>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up)">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amond(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amond(in)">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4" grpId="0" bldLvl="0" animBg="1"/>
      <p:bldP spid="6" grpId="0" bldLvl="0" animBg="1"/>
      <p:bldP spid="5" grpId="0" bldLvl="0" animBg="1"/>
      <p:bldP spid="7" grpId="0" bldLvl="0" animBg="1"/>
      <p:bldP spid="8" grpId="0" animBg="1"/>
      <p:bldP spid="8"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9011" y="163530"/>
            <a:ext cx="11730589" cy="5985409"/>
          </a:xfrm>
        </p:spPr>
        <p:txBody>
          <a:bodyPr/>
          <a:lstStyle/>
          <a:p>
            <a:pPr indent="0" algn="just">
              <a:lnSpc>
                <a:spcPct val="100000"/>
              </a:lnSpc>
              <a:spcAft>
                <a:spcPts val="0"/>
              </a:spcAft>
              <a:buNone/>
            </a:pPr>
            <a:r>
              <a:rPr lang="en-US" altLang="zh-CN" sz="2800" b="1" kern="100" dirty="0">
                <a:latin typeface="Times New Roman" panose="02020603050405020304" pitchFamily="18" charset="0"/>
                <a:ea typeface="宋体" panose="02010600030101010101" pitchFamily="2" charset="-122"/>
                <a:cs typeface="Times New Roman" panose="02020603050405020304" pitchFamily="18" charset="0"/>
              </a:rPr>
              <a:t>  Fruits contain glucose (葡萄糖), fruit sugar, and other sugars in varying amounts. Most fruits contain more glucose than fruit sugar. These two types are working differently. Glucose is absorbed directly into the bloodstream. Fruit sugar, on the other hand, is processed in the liver.</a:t>
            </a:r>
            <a:endParaRPr lang="en-US" altLang="zh-CN" sz="2800" b="1" kern="100" dirty="0">
              <a:latin typeface="Times New Roman" panose="02020603050405020304" pitchFamily="18" charset="0"/>
              <a:ea typeface="宋体" panose="02010600030101010101" pitchFamily="2" charset="-122"/>
              <a:cs typeface="Times New Roman" panose="02020603050405020304" pitchFamily="18" charset="0"/>
            </a:endParaRPr>
          </a:p>
          <a:p>
            <a:pPr indent="0" algn="just">
              <a:lnSpc>
                <a:spcPct val="100000"/>
              </a:lnSpc>
              <a:spcAft>
                <a:spcPts val="0"/>
              </a:spcAft>
              <a:buNone/>
            </a:pPr>
            <a:r>
              <a:rPr lang="en-US" altLang="zh-CN" sz="2800" b="1" kern="100" dirty="0">
                <a:latin typeface="Times New Roman" panose="02020603050405020304" pitchFamily="18" charset="0"/>
                <a:ea typeface="宋体" panose="02010600030101010101" pitchFamily="2" charset="-122"/>
                <a:cs typeface="Times New Roman" panose="02020603050405020304" pitchFamily="18" charset="0"/>
              </a:rPr>
              <a:t>18_______, so </a:t>
            </a:r>
            <a:r>
              <a:rPr lang="en-US" altLang="zh-CN" sz="28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800" b="1" kern="100" dirty="0">
                <a:latin typeface="Times New Roman" panose="02020603050405020304" pitchFamily="18" charset="0"/>
                <a:ea typeface="宋体" panose="02010600030101010101" pitchFamily="2" charset="-122"/>
                <a:cs typeface="Times New Roman" panose="02020603050405020304" pitchFamily="18" charset="0"/>
              </a:rPr>
              <a:t> is often recommended to diabetics precisely. It also tastes sweeter than glucose, providing more sweetness for less sugar and fewer calories. </a:t>
            </a:r>
            <a:r>
              <a:rPr lang="en-US" altLang="zh-CN" sz="3200" b="1" dirty="0">
                <a:latin typeface="+mj-ea"/>
                <a:ea typeface="+mj-ea"/>
              </a:rPr>
              <a:t>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marL="0" indent="0">
              <a:buNone/>
            </a:pPr>
            <a:endParaRPr lang="zh-CN" altLang="zh-CN" sz="3200" dirty="0">
              <a:latin typeface="+mj-ea"/>
              <a:ea typeface="+mj-ea"/>
            </a:endParaRPr>
          </a:p>
        </p:txBody>
      </p:sp>
      <p:sp>
        <p:nvSpPr>
          <p:cNvPr id="4" name="文本框 3"/>
          <p:cNvSpPr txBox="1"/>
          <p:nvPr/>
        </p:nvSpPr>
        <p:spPr>
          <a:xfrm>
            <a:off x="119740" y="3752184"/>
            <a:ext cx="11548533" cy="1198880"/>
          </a:xfrm>
          <a:prstGeom prst="rect">
            <a:avLst/>
          </a:prstGeom>
          <a:noFill/>
          <a:ln>
            <a:solidFill>
              <a:schemeClr val="accent6">
                <a:lumMod val="75000"/>
              </a:schemeClr>
            </a:solidFill>
          </a:ln>
        </p:spPr>
        <p:txBody>
          <a:bodyPr wrap="square" rtlCol="0">
            <a:spAutoFit/>
          </a:bodyPr>
          <a:lstStyle/>
          <a:p>
            <a:pPr algn="just">
              <a:spcAft>
                <a:spcPts val="0"/>
              </a:spcAft>
            </a:pP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前后为因果关系，同时要注意，后句的</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it</a:t>
            </a: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指代是前句的</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Fruit sugar</a:t>
            </a: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，并非形式主语</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a:t>
            </a:r>
            <a:r>
              <a:rPr lang="zh-CN" altLang="en-US" sz="3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辨别指代和形式主语，</a:t>
            </a: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选</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F</a:t>
            </a:r>
            <a:endParaRPr lang="en-US" altLang="zh-CN" sz="36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文本框 5"/>
          <p:cNvSpPr txBox="1"/>
          <p:nvPr/>
        </p:nvSpPr>
        <p:spPr>
          <a:xfrm>
            <a:off x="173824" y="5103674"/>
            <a:ext cx="11548533" cy="1753235"/>
          </a:xfrm>
          <a:prstGeom prst="rect">
            <a:avLst/>
          </a:prstGeom>
          <a:noFill/>
          <a:ln>
            <a:solidFill>
              <a:schemeClr val="accent2">
                <a:lumMod val="75000"/>
              </a:schemeClr>
            </a:solidFill>
          </a:ln>
        </p:spPr>
        <p:txBody>
          <a:bodyPr wrap="square" rtlCol="0">
            <a:spAutoFit/>
          </a:bodyPr>
          <a:lstStyle/>
          <a:p>
            <a:pPr algn="just">
              <a:spcAft>
                <a:spcPts val="0"/>
              </a:spcAft>
            </a:pP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B. </a:t>
            </a:r>
            <a:r>
              <a:rPr lang="en-US" altLang="zh-CN" sz="3600" kern="100" dirty="0">
                <a:solidFill>
                  <a:srgbClr val="7030A0"/>
                </a:solidFill>
                <a:latin typeface="Times New Roman" panose="02020603050405020304" pitchFamily="18" charset="0"/>
                <a:ea typeface="宋体" panose="02010600030101010101" pitchFamily="2" charset="-122"/>
                <a:cs typeface="Times New Roman" panose="02020603050405020304" pitchFamily="18" charset="0"/>
              </a:rPr>
              <a:t>Fruits </a:t>
            </a: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with less glucose bring more benefits</a:t>
            </a:r>
            <a:endParaRPr lang="en-US" altLang="zh-CN" sz="36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F. </a:t>
            </a:r>
            <a:r>
              <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Fruit sugar</a:t>
            </a:r>
            <a:r>
              <a:rPr lang="en-US" altLang="zh-CN" sz="36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is a natural sugar that has little effect on blood sugar </a:t>
            </a:r>
            <a:endParaRPr lang="en-US" altLang="zh-CN" sz="36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直接连接符 9"/>
          <p:cNvSpPr/>
          <p:nvPr/>
        </p:nvSpPr>
        <p:spPr>
          <a:xfrm flipH="1">
            <a:off x="2332990" y="2602230"/>
            <a:ext cx="1026795" cy="330962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flipV="1">
            <a:off x="516311" y="1005278"/>
            <a:ext cx="10903961"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1596" y="481580"/>
            <a:ext cx="1474140" cy="733610"/>
          </a:xfrm>
          <a:prstGeom prst="rect">
            <a:avLst/>
          </a:prstGeom>
        </p:spPr>
      </p:pic>
      <p:sp>
        <p:nvSpPr>
          <p:cNvPr id="18" name="TextBox 237"/>
          <p:cNvSpPr txBox="1"/>
          <p:nvPr/>
        </p:nvSpPr>
        <p:spPr>
          <a:xfrm>
            <a:off x="2289552" y="361161"/>
            <a:ext cx="1522010" cy="584775"/>
          </a:xfrm>
          <a:prstGeom prst="rect">
            <a:avLst/>
          </a:prstGeom>
          <a:noFill/>
        </p:spPr>
        <p:txBody>
          <a:bodyPr wrap="square" rtlCol="0">
            <a:spAutoFit/>
          </a:bodyPr>
          <a:lstStyle/>
          <a:p>
            <a:r>
              <a:rPr lang="en-US" altLang="zh-CN"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A  </a:t>
            </a:r>
            <a:r>
              <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19" name="文本框 18"/>
          <p:cNvSpPr txBox="1"/>
          <p:nvPr/>
        </p:nvSpPr>
        <p:spPr>
          <a:xfrm>
            <a:off x="2959363" y="201887"/>
            <a:ext cx="9625668" cy="829945"/>
          </a:xfrm>
          <a:prstGeom prst="rect">
            <a:avLst/>
          </a:prstGeom>
          <a:noFill/>
        </p:spPr>
        <p:txBody>
          <a:bodyPr wrap="square" rtlCol="0" anchor="t">
            <a:spAutoFit/>
          </a:bodyPr>
          <a:lstStyle/>
          <a:p>
            <a:pPr indent="609600" algn="just" fontAlgn="auto">
              <a:lnSpc>
                <a:spcPct val="150000"/>
              </a:lnSpc>
            </a:pPr>
            <a:r>
              <a:rPr lang="zh-CN" altLang="en-US" sz="3200" b="1" dirty="0">
                <a:latin typeface="宋体" panose="02010600030101010101" pitchFamily="2" charset="-122"/>
                <a:ea typeface="宋体" panose="02010600030101010101" pitchFamily="2" charset="-122"/>
                <a:sym typeface="Times New Roman" panose="02020603050405020304" pitchFamily="18" charset="0"/>
              </a:rPr>
              <a:t>介绍活动的文本特点（以</a:t>
            </a:r>
            <a:r>
              <a:rPr lang="en-US" altLang="zh-CN" sz="3200" b="1" dirty="0">
                <a:latin typeface="宋体" panose="02010600030101010101" pitchFamily="2" charset="-122"/>
                <a:ea typeface="宋体" panose="02010600030101010101" pitchFamily="2" charset="-122"/>
                <a:sym typeface="Times New Roman" panose="02020603050405020304" pitchFamily="18" charset="0"/>
              </a:rPr>
              <a:t>Bowers Museum</a:t>
            </a:r>
            <a:r>
              <a:rPr lang="zh-CN" altLang="en-US" sz="3200" b="1" dirty="0">
                <a:latin typeface="宋体" panose="02010600030101010101" pitchFamily="2" charset="-122"/>
                <a:ea typeface="宋体" panose="02010600030101010101" pitchFamily="2" charset="-122"/>
                <a:sym typeface="Times New Roman" panose="02020603050405020304" pitchFamily="18" charset="0"/>
              </a:rPr>
              <a:t>为例）</a:t>
            </a:r>
            <a:endParaRPr lang="en-US" altLang="zh-CN" sz="3200" b="1" dirty="0">
              <a:latin typeface="宋体" panose="02010600030101010101" pitchFamily="2" charset="-122"/>
              <a:ea typeface="宋体" panose="02010600030101010101" pitchFamily="2" charset="-122"/>
              <a:cs typeface="+mn-ea"/>
              <a:sym typeface="Times New Roman" panose="02020603050405020304" pitchFamily="18" charset="0"/>
            </a:endParaRPr>
          </a:p>
        </p:txBody>
      </p:sp>
      <p:sp>
        <p:nvSpPr>
          <p:cNvPr id="7" name="文本框 6"/>
          <p:cNvSpPr txBox="1"/>
          <p:nvPr/>
        </p:nvSpPr>
        <p:spPr>
          <a:xfrm>
            <a:off x="406400" y="1214755"/>
            <a:ext cx="11932285" cy="4523105"/>
          </a:xfrm>
          <a:prstGeom prst="rect">
            <a:avLst/>
          </a:prstGeom>
          <a:noFill/>
        </p:spPr>
        <p:txBody>
          <a:bodyPr wrap="square" rtlCol="0">
            <a:spAutoFit/>
          </a:bodyPr>
          <a:lstStyle/>
          <a:p>
            <a:pPr>
              <a:lnSpc>
                <a:spcPct val="150000"/>
              </a:lnSpc>
            </a:pPr>
            <a:r>
              <a:rPr lang="en-US" altLang="zh-CN" sz="2400" b="1" dirty="0">
                <a:solidFill>
                  <a:srgbClr val="FF0000"/>
                </a:solidFill>
                <a:latin typeface="微软雅黑" panose="020B0503020204020204" pitchFamily="34" charset="-122"/>
                <a:ea typeface="微软雅黑" panose="020B0503020204020204" pitchFamily="34" charset="-122"/>
              </a:rPr>
              <a:t>Things To Do in Los Angeles on Labor Day weekend, September 18-20, 2020</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en-US" altLang="zh-CN" sz="2400" b="1" dirty="0">
                <a:latin typeface="微软雅黑" panose="020B0503020204020204" pitchFamily="34" charset="-122"/>
                <a:ea typeface="微软雅黑" panose="020B0503020204020204" pitchFamily="34" charset="-122"/>
              </a:rPr>
              <a:t>Bowers Museum</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en-US" altLang="zh-CN" sz="2400" b="1" dirty="0">
                <a:latin typeface="微软雅黑" panose="020B0503020204020204" pitchFamily="34" charset="-122"/>
                <a:ea typeface="微软雅黑" panose="020B0503020204020204" pitchFamily="34" charset="-122"/>
              </a:rPr>
              <a:t>2002 N. Main St., Santa Ana, CA 92706</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en-US" altLang="zh-CN" sz="2400" b="1" dirty="0">
                <a:latin typeface="微软雅黑" panose="020B0503020204020204" pitchFamily="34" charset="-122"/>
                <a:ea typeface="微软雅黑" panose="020B0503020204020204" pitchFamily="34" charset="-122"/>
              </a:rPr>
              <a:t>The Bowers Museum is now open and ready to safely welcome your family. Current exhibitions include Inside the Walt Disney Archives: 50 Years of Preserving the Magic, a 10,000-square-foot traveling exhibit that features more than 400 objects. Timed tickets will be required. Make your reservation online. </a:t>
            </a:r>
            <a:endParaRPr lang="en-US" altLang="zh-CN" sz="2400" b="1" dirty="0">
              <a:latin typeface="微软雅黑" panose="020B0503020204020204" pitchFamily="34" charset="-122"/>
              <a:ea typeface="微软雅黑" panose="020B0503020204020204" pitchFamily="34" charset="-122"/>
            </a:endParaRPr>
          </a:p>
        </p:txBody>
      </p:sp>
      <p:sp>
        <p:nvSpPr>
          <p:cNvPr id="15" name="矩形 14"/>
          <p:cNvSpPr/>
          <p:nvPr/>
        </p:nvSpPr>
        <p:spPr>
          <a:xfrm>
            <a:off x="3054350" y="1921510"/>
            <a:ext cx="1493520" cy="521970"/>
          </a:xfrm>
          <a:prstGeom prst="rect">
            <a:avLst/>
          </a:prstGeom>
          <a:solidFill>
            <a:schemeClr val="accent2"/>
          </a:solidFill>
        </p:spPr>
        <p:txBody>
          <a:bodyPr wrap="square">
            <a:spAutoFit/>
          </a:bodyPr>
          <a:lstStyle/>
          <a:p>
            <a:r>
              <a:rPr lang="en-US" altLang="zh-CN" sz="2800" b="1" kern="100" dirty="0">
                <a:latin typeface="微软雅黑" panose="020B0503020204020204" pitchFamily="34" charset="-122"/>
                <a:ea typeface="微软雅黑" panose="020B0503020204020204" pitchFamily="34" charset="-122"/>
                <a:cs typeface="Times New Roman" panose="02020603050405020304" pitchFamily="18" charset="0"/>
              </a:rPr>
              <a:t>Theme</a:t>
            </a:r>
            <a:endParaRPr lang="zh-CN" altLang="en-US" sz="2800" b="1" dirty="0">
              <a:latin typeface="微软雅黑" panose="020B0503020204020204" pitchFamily="34" charset="-122"/>
              <a:ea typeface="微软雅黑" panose="020B0503020204020204" pitchFamily="34" charset="-122"/>
            </a:endParaRPr>
          </a:p>
        </p:txBody>
      </p:sp>
      <p:sp>
        <p:nvSpPr>
          <p:cNvPr id="16" name="矩形 15"/>
          <p:cNvSpPr/>
          <p:nvPr/>
        </p:nvSpPr>
        <p:spPr>
          <a:xfrm>
            <a:off x="10837789" y="2352086"/>
            <a:ext cx="1204176" cy="584775"/>
          </a:xfrm>
          <a:prstGeom prst="rect">
            <a:avLst/>
          </a:prstGeom>
          <a:solidFill>
            <a:schemeClr val="accent2"/>
          </a:solidFill>
        </p:spPr>
        <p:txBody>
          <a:bodyPr wrap="none">
            <a:spAutoFit/>
          </a:bodyPr>
          <a:lstStyle/>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Time</a:t>
            </a:r>
            <a:endParaRPr lang="zh-CN" altLang="en-US" sz="3200" b="1" dirty="0">
              <a:latin typeface="微软雅黑" panose="020B0503020204020204" pitchFamily="34" charset="-122"/>
              <a:ea typeface="微软雅黑" panose="020B0503020204020204" pitchFamily="34" charset="-122"/>
            </a:endParaRPr>
          </a:p>
        </p:txBody>
      </p:sp>
      <p:sp>
        <p:nvSpPr>
          <p:cNvPr id="17" name="矩形 16"/>
          <p:cNvSpPr/>
          <p:nvPr/>
        </p:nvSpPr>
        <p:spPr>
          <a:xfrm>
            <a:off x="6498501" y="2351923"/>
            <a:ext cx="1835785" cy="583565"/>
          </a:xfrm>
          <a:prstGeom prst="rect">
            <a:avLst/>
          </a:prstGeom>
          <a:solidFill>
            <a:schemeClr val="accent2"/>
          </a:solidFill>
        </p:spPr>
        <p:txBody>
          <a:bodyPr wrap="none">
            <a:spAutoFit/>
          </a:bodyPr>
          <a:lstStyle/>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Address</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0" name="矩形 19"/>
          <p:cNvSpPr/>
          <p:nvPr/>
        </p:nvSpPr>
        <p:spPr>
          <a:xfrm>
            <a:off x="3680758" y="5916930"/>
            <a:ext cx="8183245" cy="583565"/>
          </a:xfrm>
          <a:prstGeom prst="rect">
            <a:avLst/>
          </a:prstGeom>
          <a:solidFill>
            <a:schemeClr val="accent2"/>
          </a:solidFill>
        </p:spPr>
        <p:txBody>
          <a:bodyPr wrap="none">
            <a:spAutoFit/>
          </a:bodyPr>
          <a:lstStyle/>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Things on display or  items of activities</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1" name="文本框 20"/>
          <p:cNvSpPr txBox="1"/>
          <p:nvPr/>
        </p:nvSpPr>
        <p:spPr>
          <a:xfrm>
            <a:off x="391160" y="3453130"/>
            <a:ext cx="11650345" cy="521970"/>
          </a:xfrm>
          <a:prstGeom prst="rect">
            <a:avLst/>
          </a:prstGeom>
          <a:noFill/>
          <a:ln w="57150">
            <a:solidFill>
              <a:srgbClr val="FFC000"/>
            </a:solidFill>
          </a:ln>
        </p:spPr>
        <p:txBody>
          <a:bodyPr wrap="square" rtlCol="0">
            <a:spAutoFit/>
          </a:bodyPr>
          <a:lstStyle/>
          <a:p>
            <a:endParaRPr lang="zh-CN" altLang="en-US" sz="2800" dirty="0"/>
          </a:p>
        </p:txBody>
      </p:sp>
      <p:sp>
        <p:nvSpPr>
          <p:cNvPr id="22" name="文本框 21"/>
          <p:cNvSpPr txBox="1"/>
          <p:nvPr/>
        </p:nvSpPr>
        <p:spPr>
          <a:xfrm>
            <a:off x="4124960" y="4699000"/>
            <a:ext cx="6582410" cy="706755"/>
          </a:xfrm>
          <a:prstGeom prst="rect">
            <a:avLst/>
          </a:prstGeom>
          <a:noFill/>
          <a:ln w="57150">
            <a:solidFill>
              <a:srgbClr val="AC0000"/>
            </a:solidFill>
          </a:ln>
        </p:spPr>
        <p:txBody>
          <a:bodyPr wrap="square" rtlCol="0">
            <a:spAutoFit/>
          </a:bodyPr>
          <a:lstStyle/>
          <a:p>
            <a:endParaRPr lang="zh-CN" altLang="en-US" sz="4000" dirty="0"/>
          </a:p>
        </p:txBody>
      </p:sp>
      <p:sp>
        <p:nvSpPr>
          <p:cNvPr id="23" name="文本框 22"/>
          <p:cNvSpPr txBox="1"/>
          <p:nvPr/>
        </p:nvSpPr>
        <p:spPr>
          <a:xfrm>
            <a:off x="406400" y="1123315"/>
            <a:ext cx="11844655" cy="706755"/>
          </a:xfrm>
          <a:prstGeom prst="rect">
            <a:avLst/>
          </a:prstGeom>
          <a:noFill/>
          <a:ln w="57150">
            <a:solidFill>
              <a:schemeClr val="accent1"/>
            </a:solidFill>
          </a:ln>
        </p:spPr>
        <p:txBody>
          <a:bodyPr wrap="square" rtlCol="0">
            <a:spAutoFit/>
          </a:bodyPr>
          <a:lstStyle/>
          <a:p>
            <a:endParaRPr lang="zh-CN" altLang="en-US" sz="4000" dirty="0"/>
          </a:p>
        </p:txBody>
      </p:sp>
      <p:sp>
        <p:nvSpPr>
          <p:cNvPr id="24" name="矩形 23"/>
          <p:cNvSpPr/>
          <p:nvPr/>
        </p:nvSpPr>
        <p:spPr>
          <a:xfrm>
            <a:off x="406400" y="5916930"/>
            <a:ext cx="2907665" cy="583565"/>
          </a:xfrm>
          <a:prstGeom prst="rect">
            <a:avLst/>
          </a:prstGeom>
          <a:solidFill>
            <a:schemeClr val="accent2"/>
          </a:solidFill>
        </p:spPr>
        <p:txBody>
          <a:bodyPr wrap="square">
            <a:spAutoFit/>
          </a:bodyPr>
          <a:lstStyle/>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Requirement</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矩形 1"/>
          <p:cNvSpPr/>
          <p:nvPr/>
        </p:nvSpPr>
        <p:spPr>
          <a:xfrm>
            <a:off x="10817860" y="1830070"/>
            <a:ext cx="1223645" cy="583565"/>
          </a:xfrm>
          <a:prstGeom prst="rect">
            <a:avLst/>
          </a:prstGeom>
          <a:solidFill>
            <a:schemeClr val="accent2"/>
          </a:solidFill>
        </p:spPr>
        <p:txBody>
          <a:bodyPr wrap="square">
            <a:spAutoFit/>
          </a:bodyPr>
          <a:lstStyle/>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Title</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文本框 3"/>
          <p:cNvSpPr txBox="1"/>
          <p:nvPr/>
        </p:nvSpPr>
        <p:spPr>
          <a:xfrm>
            <a:off x="516255" y="5116195"/>
            <a:ext cx="2938780" cy="706755"/>
          </a:xfrm>
          <a:prstGeom prst="rect">
            <a:avLst/>
          </a:prstGeom>
          <a:noFill/>
          <a:ln w="57150">
            <a:solidFill>
              <a:srgbClr val="AC0000"/>
            </a:solidFill>
          </a:ln>
        </p:spPr>
        <p:txBody>
          <a:bodyPr wrap="square" rtlCol="0">
            <a:spAutoFit/>
          </a:bodyPr>
          <a:lstStyle/>
          <a:p>
            <a:endParaRPr lang="zh-CN" altLang="en-US" sz="4000" dirty="0"/>
          </a:p>
        </p:txBody>
      </p:sp>
      <p:sp>
        <p:nvSpPr>
          <p:cNvPr id="5" name="文本框 4"/>
          <p:cNvSpPr txBox="1"/>
          <p:nvPr/>
        </p:nvSpPr>
        <p:spPr>
          <a:xfrm>
            <a:off x="391160" y="4091940"/>
            <a:ext cx="11650345" cy="521970"/>
          </a:xfrm>
          <a:prstGeom prst="rect">
            <a:avLst/>
          </a:prstGeom>
          <a:noFill/>
          <a:ln w="57150">
            <a:solidFill>
              <a:srgbClr val="FFC000"/>
            </a:solidFill>
          </a:ln>
        </p:spPr>
        <p:txBody>
          <a:bodyPr wrap="square" rtlCol="0">
            <a:spAutoFit/>
          </a:bodyPr>
          <a:lstStyle/>
          <a:p>
            <a:endParaRPr lang="zh-CN" altLang="en-US" sz="2800" dirty="0"/>
          </a:p>
        </p:txBody>
      </p:sp>
      <p:cxnSp>
        <p:nvCxnSpPr>
          <p:cNvPr id="6" name="直接箭头连接符 5"/>
          <p:cNvCxnSpPr/>
          <p:nvPr/>
        </p:nvCxnSpPr>
        <p:spPr>
          <a:xfrm flipH="1">
            <a:off x="10815955" y="4648200"/>
            <a:ext cx="548005" cy="1219835"/>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cxnSp>
        <p:nvCxnSpPr>
          <p:cNvPr id="8" name="直接箭头连接符 7"/>
          <p:cNvCxnSpPr/>
          <p:nvPr/>
        </p:nvCxnSpPr>
        <p:spPr>
          <a:xfrm flipH="1">
            <a:off x="3295015" y="5116195"/>
            <a:ext cx="779780" cy="1191895"/>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amond(in)">
                                      <p:cBhvr>
                                        <p:cTn id="22" dur="2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amond(in)">
                                      <p:cBhvr>
                                        <p:cTn id="27" dur="20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diamond(in)">
                                      <p:cBhvr>
                                        <p:cTn id="32" dur="20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diamond(in)">
                                      <p:cBhvr>
                                        <p:cTn id="37" dur="20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diamond(in)">
                                      <p:cBhvr>
                                        <p:cTn id="42" dur="2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amond(in)">
                                      <p:cBhvr>
                                        <p:cTn id="47" dur="20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diamond(in)">
                                      <p:cBhvr>
                                        <p:cTn id="52" dur="20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diamond(in)">
                                      <p:cBhvr>
                                        <p:cTn id="57" dur="2000"/>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diamond(in)">
                                      <p:cBhvr>
                                        <p:cTn id="6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20" grpId="0" bldLvl="0" animBg="1"/>
      <p:bldP spid="21" grpId="0" bldLvl="0" animBg="1"/>
      <p:bldP spid="22" grpId="0" bldLvl="0" animBg="1"/>
      <p:bldP spid="23" grpId="0" bldLvl="0" animBg="1"/>
      <p:bldP spid="24" grpId="0" bldLvl="0" animBg="1"/>
      <p:bldP spid="2" grpId="0" bldLvl="0" animBg="1"/>
      <p:bldP spid="4" grpId="0" bldLvl="0" animBg="1"/>
      <p:bldP spid="5"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0645" y="233463"/>
            <a:ext cx="11730589" cy="2412461"/>
          </a:xfrm>
        </p:spPr>
        <p:txBody>
          <a:bodyPr/>
          <a:lstStyle/>
          <a:p>
            <a:pPr indent="0" algn="just">
              <a:lnSpc>
                <a:spcPct val="100000"/>
              </a:lnSpc>
              <a:spcAft>
                <a:spcPts val="0"/>
              </a:spcAft>
              <a:buNone/>
            </a:pPr>
            <a:r>
              <a:rPr lang="en-US" altLang="zh-CN" sz="3200"/>
              <a:t>Diets high in sugar are a </a:t>
            </a:r>
            <a:r>
              <a:rPr lang="en-US" altLang="zh-CN" sz="3200" b="1">
                <a:solidFill>
                  <a:srgbClr val="FF0000"/>
                </a:solidFill>
              </a:rPr>
              <a:t>problem</a:t>
            </a:r>
            <a:r>
              <a:rPr lang="en-US" altLang="zh-CN" sz="3200"/>
              <a:t>. Eating large amounts of sugar will flood the body with both glucose and fruit sugar. Too much glucose impairs blood sugar metabolism (新陈代谢), while too much fruit sugar harms the liver. Taking in too much sugar means taking in too many calories. 19______________.</a:t>
            </a:r>
            <a:endParaRPr lang="en-US" altLang="zh-CN" sz="3200"/>
          </a:p>
        </p:txBody>
      </p:sp>
      <p:sp>
        <p:nvSpPr>
          <p:cNvPr id="4" name="文本框 3"/>
          <p:cNvSpPr txBox="1"/>
          <p:nvPr/>
        </p:nvSpPr>
        <p:spPr>
          <a:xfrm>
            <a:off x="254361" y="3198422"/>
            <a:ext cx="11548533" cy="1753235"/>
          </a:xfrm>
          <a:prstGeom prst="rect">
            <a:avLst/>
          </a:prstGeom>
          <a:solidFill>
            <a:schemeClr val="accent2">
              <a:lumMod val="20000"/>
              <a:lumOff val="80000"/>
            </a:schemeClr>
          </a:solidFill>
          <a:ln>
            <a:solidFill>
              <a:schemeClr val="accent6">
                <a:lumMod val="75000"/>
              </a:schemeClr>
            </a:solidFill>
          </a:ln>
        </p:spPr>
        <p:txBody>
          <a:bodyPr wrap="square" rtlCol="0">
            <a:spAutoFit/>
          </a:bodyPr>
          <a:lstStyle/>
          <a:p>
            <a:pPr algn="just">
              <a:spcAft>
                <a:spcPts val="0"/>
              </a:spcAft>
            </a:pP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此处为对上句的因果关系的回应。这一段的主题是含糖量高的饮食回事一种麻烦，下文表述具体不良后果。而</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E</a:t>
            </a: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选项属于</a:t>
            </a:r>
            <a:r>
              <a:rPr lang="zh-CN" altLang="en-US" sz="3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原词复现干扰</a:t>
            </a:r>
            <a:r>
              <a:rPr lang="zh-CN" altLang="en-US" sz="3600" kern="100" dirty="0">
                <a:latin typeface="Calibri" panose="020F0502020204030204" pitchFamily="34" charset="0"/>
                <a:ea typeface="宋体" panose="02010600030101010101" pitchFamily="2" charset="-122"/>
                <a:cs typeface="Times New Roman" panose="02020603050405020304" pitchFamily="18" charset="0"/>
              </a:rPr>
              <a:t>，不合文意。选</a:t>
            </a:r>
            <a:r>
              <a:rPr lang="en-US" altLang="zh-CN" sz="3600" kern="100" dirty="0">
                <a:latin typeface="Calibri" panose="020F0502020204030204" pitchFamily="34" charset="0"/>
                <a:ea typeface="宋体" panose="02010600030101010101" pitchFamily="2" charset="-122"/>
                <a:cs typeface="Times New Roman" panose="02020603050405020304" pitchFamily="18" charset="0"/>
              </a:rPr>
              <a:t>D</a:t>
            </a:r>
            <a:endParaRPr lang="en-US" altLang="zh-CN" sz="36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p:cNvSpPr txBox="1"/>
          <p:nvPr/>
        </p:nvSpPr>
        <p:spPr>
          <a:xfrm>
            <a:off x="138430" y="5161280"/>
            <a:ext cx="11842115" cy="1198880"/>
          </a:xfrm>
          <a:prstGeom prst="rect">
            <a:avLst/>
          </a:prstGeom>
          <a:noFill/>
          <a:ln>
            <a:solidFill>
              <a:schemeClr val="accent2">
                <a:lumMod val="75000"/>
              </a:schemeClr>
            </a:solidFill>
          </a:ln>
        </p:spPr>
        <p:txBody>
          <a:bodyPr wrap="square" rtlCol="0">
            <a:spAutoFit/>
          </a:bodyPr>
          <a:lstStyle/>
          <a:p>
            <a:pPr algn="just">
              <a:spcAft>
                <a:spcPts val="0"/>
              </a:spcAft>
            </a:pP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 This always contributes to weight gain and fat storage</a:t>
            </a:r>
            <a:endPar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 E. Eating whole fruit means absorbing less sugar and calories  </a:t>
            </a:r>
            <a:endParaRPr lang="en-US" altLang="zh-CN" sz="36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直接连接符 9"/>
          <p:cNvSpPr/>
          <p:nvPr/>
        </p:nvSpPr>
        <p:spPr>
          <a:xfrm>
            <a:off x="6062345" y="563880"/>
            <a:ext cx="1436370" cy="4768215"/>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sp>
      <p:sp>
        <p:nvSpPr>
          <p:cNvPr id="2" name="文本框 1"/>
          <p:cNvSpPr txBox="1"/>
          <p:nvPr/>
        </p:nvSpPr>
        <p:spPr>
          <a:xfrm>
            <a:off x="6062980" y="5231765"/>
            <a:ext cx="541909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1734" y="377540"/>
            <a:ext cx="11730589" cy="1587448"/>
          </a:xfrm>
        </p:spPr>
        <p:txBody>
          <a:bodyPr/>
          <a:lstStyle/>
          <a:p>
            <a:pPr indent="0" algn="just">
              <a:lnSpc>
                <a:spcPct val="100000"/>
              </a:lnSpc>
              <a:spcAft>
                <a:spcPts val="0"/>
              </a:spcAft>
              <a:buNone/>
            </a:pPr>
            <a:r>
              <a:rPr lang="en-US" altLang="zh-CN" sz="3600" kern="100" dirty="0">
                <a:latin typeface="Times New Roman" panose="02020603050405020304" pitchFamily="18" charset="0"/>
                <a:ea typeface="宋体" panose="02010600030101010101" pitchFamily="2" charset="-122"/>
                <a:cs typeface="Times New Roman" panose="02020603050405020304" pitchFamily="18" charset="0"/>
              </a:rPr>
              <a:t>      20______. Something that may be harmful in high amounts may be harmless or beneficial in small amounts. With a balanced and calorie-appropriate diet, the amount of diverse sugar you get from several servings will not cause you diabetes, liver damage, or turn your body into a fat storage factory.</a:t>
            </a:r>
            <a:r>
              <a:rPr lang="en-US" altLang="zh-CN" sz="3600" b="1" dirty="0">
                <a:latin typeface="Times New Roman" panose="02020603050405020304" pitchFamily="18" charset="0"/>
                <a:ea typeface="+mj-ea"/>
                <a:cs typeface="Times New Roman" panose="02020603050405020304" pitchFamily="18" charset="0"/>
              </a:rPr>
              <a:t>  </a:t>
            </a:r>
            <a:endParaRPr lang="zh-CN" altLang="zh-CN" sz="3600" kern="100" dirty="0">
              <a:latin typeface="Times New Roman" panose="02020603050405020304" pitchFamily="18" charset="0"/>
              <a:ea typeface="宋体" panose="02010600030101010101" pitchFamily="2" charset="-122"/>
              <a:cs typeface="Times New Roman" panose="02020603050405020304" pitchFamily="18" charset="0"/>
            </a:endParaRPr>
          </a:p>
          <a:p>
            <a:pPr marL="0" indent="0">
              <a:lnSpc>
                <a:spcPct val="100000"/>
              </a:lnSpc>
              <a:buNone/>
            </a:pPr>
            <a:endParaRPr lang="zh-CN" altLang="zh-CN" sz="3600" dirty="0">
              <a:latin typeface="Times New Roman" panose="02020603050405020304" pitchFamily="18" charset="0"/>
              <a:ea typeface="+mj-ea"/>
              <a:cs typeface="Times New Roman" panose="02020603050405020304" pitchFamily="18" charset="0"/>
            </a:endParaRPr>
          </a:p>
        </p:txBody>
      </p:sp>
      <p:sp>
        <p:nvSpPr>
          <p:cNvPr id="6" name="文本框 5"/>
          <p:cNvSpPr txBox="1"/>
          <p:nvPr/>
        </p:nvSpPr>
        <p:spPr>
          <a:xfrm>
            <a:off x="301985" y="5666732"/>
            <a:ext cx="11548533" cy="894080"/>
          </a:xfrm>
          <a:prstGeom prst="rect">
            <a:avLst/>
          </a:prstGeom>
          <a:noFill/>
          <a:ln>
            <a:solidFill>
              <a:schemeClr val="accent2">
                <a:lumMod val="75000"/>
              </a:schemeClr>
            </a:solidFill>
          </a:ln>
        </p:spPr>
        <p:txBody>
          <a:bodyPr wrap="square" rtlCol="0">
            <a:spAutoFit/>
          </a:bodyPr>
          <a:lstStyle/>
          <a:p>
            <a:pPr algn="just">
              <a:lnSpc>
                <a:spcPct val="145000"/>
              </a:lnSpc>
              <a:spcAft>
                <a:spcPts val="0"/>
              </a:spcAft>
            </a:pPr>
            <a:r>
              <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The quantity makes the poison </a:t>
            </a:r>
            <a:endParaRPr lang="en-US" altLang="zh-CN" sz="36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直接连接符 6"/>
          <p:cNvSpPr/>
          <p:nvPr/>
        </p:nvSpPr>
        <p:spPr>
          <a:xfrm flipH="1" flipV="1">
            <a:off x="1879600" y="2138680"/>
            <a:ext cx="438785" cy="3451860"/>
          </a:xfrm>
          <a:prstGeom prst="line">
            <a:avLst/>
          </a:prstGeom>
          <a:ln w="38100" cap="flat" cmpd="sng">
            <a:solidFill>
              <a:srgbClr val="6600FF"/>
            </a:solidFill>
            <a:prstDash val="solid"/>
            <a:round/>
            <a:headEnd type="none" w="med" len="med"/>
            <a:tailEnd type="triangle" w="med" len="med"/>
          </a:ln>
        </p:spPr>
      </p:sp>
      <p:sp>
        <p:nvSpPr>
          <p:cNvPr id="10" name="文本框 9"/>
          <p:cNvSpPr txBox="1"/>
          <p:nvPr/>
        </p:nvSpPr>
        <p:spPr>
          <a:xfrm>
            <a:off x="350197" y="3876118"/>
            <a:ext cx="11548533" cy="645160"/>
          </a:xfrm>
          <a:prstGeom prst="rect">
            <a:avLst/>
          </a:prstGeom>
          <a:solidFill>
            <a:schemeClr val="accent3">
              <a:lumMod val="60000"/>
              <a:lumOff val="40000"/>
            </a:schemeClr>
          </a:solidFill>
          <a:ln>
            <a:solidFill>
              <a:schemeClr val="accent6">
                <a:lumMod val="75000"/>
              </a:schemeClr>
            </a:solidFill>
          </a:ln>
        </p:spPr>
        <p:txBody>
          <a:bodyPr wrap="square" rtlCol="0">
            <a:spAutoFit/>
          </a:bodyPr>
          <a:lstStyle/>
          <a:p>
            <a:pPr algn="just">
              <a:spcAft>
                <a:spcPts val="0"/>
              </a:spcAft>
            </a:pPr>
            <a:r>
              <a:rPr lang="zh-CN" altLang="en-US" sz="3600" b="1" kern="100" dirty="0">
                <a:solidFill>
                  <a:schemeClr val="accent5">
                    <a:lumMod val="75000"/>
                  </a:schemeClr>
                </a:solidFill>
                <a:latin typeface="Times New Roman" panose="02020603050405020304" pitchFamily="18" charset="0"/>
                <a:ea typeface="宋体" panose="02010600030101010101" pitchFamily="2" charset="-122"/>
                <a:cs typeface="Times New Roman" panose="02020603050405020304" pitchFamily="18" charset="0"/>
              </a:rPr>
              <a:t>此处考查主题句：要求学生概括大意</a:t>
            </a:r>
            <a:endParaRPr lang="zh-CN" altLang="en-US" sz="3600" b="1" kern="100" dirty="0">
              <a:solidFill>
                <a:schemeClr val="accent5">
                  <a:lumMod val="75000"/>
                </a:schemeClr>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文本框 1"/>
          <p:cNvSpPr txBox="1"/>
          <p:nvPr/>
        </p:nvSpPr>
        <p:spPr>
          <a:xfrm>
            <a:off x="10865485" y="377825"/>
            <a:ext cx="107569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5" name="文本框 4"/>
          <p:cNvSpPr txBox="1"/>
          <p:nvPr/>
        </p:nvSpPr>
        <p:spPr>
          <a:xfrm>
            <a:off x="514350" y="1011555"/>
            <a:ext cx="201739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8" name="文本框 7"/>
          <p:cNvSpPr txBox="1"/>
          <p:nvPr/>
        </p:nvSpPr>
        <p:spPr>
          <a:xfrm>
            <a:off x="10591165" y="1011555"/>
            <a:ext cx="1350010"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9" name="文本框 8"/>
          <p:cNvSpPr txBox="1"/>
          <p:nvPr/>
        </p:nvSpPr>
        <p:spPr>
          <a:xfrm>
            <a:off x="514350" y="1616710"/>
            <a:ext cx="2017395" cy="521970"/>
          </a:xfrm>
          <a:prstGeom prst="rect">
            <a:avLst/>
          </a:prstGeom>
          <a:noFill/>
          <a:ln w="57150">
            <a:solidFill>
              <a:srgbClr val="00206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4" name="直接连接符 13"/>
          <p:cNvSpPr/>
          <p:nvPr/>
        </p:nvSpPr>
        <p:spPr>
          <a:xfrm flipV="1">
            <a:off x="2445385" y="1339850"/>
            <a:ext cx="8146415" cy="4377690"/>
          </a:xfrm>
          <a:prstGeom prst="line">
            <a:avLst/>
          </a:prstGeom>
          <a:ln w="38100" cap="flat" cmpd="sng">
            <a:solidFill>
              <a:srgbClr val="6600FF"/>
            </a:solidFill>
            <a:prstDash val="solid"/>
            <a:round/>
            <a:headEnd type="none" w="med" len="med"/>
            <a:tailEnd type="triangle" w="med" len="med"/>
          </a:ln>
        </p:spPr>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amond(in)">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amond(in)">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amond(in)">
                                      <p:cBhvr>
                                        <p:cTn id="32" dur="2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10" grpId="0" bldLvl="0" animBg="1"/>
      <p:bldP spid="2" grpId="0" bldLvl="0" animBg="1"/>
      <p:bldP spid="5" grpId="0" bldLvl="0" animBg="1"/>
      <p:bldP spid="8" grpId="0" bldLvl="0" animBg="1"/>
      <p:bldP spid="9"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95313" y="2135188"/>
            <a:ext cx="3832225" cy="1938337"/>
          </a:xfrm>
          <a:prstGeom prst="rect">
            <a:avLst/>
          </a:prstGeom>
          <a:noFill/>
          <a:ln w="9525">
            <a:noFill/>
          </a:ln>
        </p:spPr>
        <p:txBody>
          <a:bodyPr anchor="t">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1</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Freeform 8"/>
          <p:cNvSpPr/>
          <p:nvPr/>
        </p:nvSpPr>
        <p:spPr bwMode="auto">
          <a:xfrm>
            <a:off x="1611730" y="1029620"/>
            <a:ext cx="3567113" cy="3562350"/>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chemeClr val="accent4"/>
          </a:solidFill>
          <a:ln w="0">
            <a:noFill/>
            <a:prstDash val="solid"/>
            <a:round/>
          </a:ln>
        </p:spPr>
        <p:txBody>
          <a:bodyPr vert="horz" wrap="square" lIns="128566" tIns="64282" rIns="128566" bIns="64282"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1">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38917" name="文本框 2"/>
          <p:cNvSpPr txBox="1"/>
          <p:nvPr>
            <p:custDataLst>
              <p:tags r:id="rId1"/>
            </p:custDataLst>
          </p:nvPr>
        </p:nvSpPr>
        <p:spPr>
          <a:xfrm>
            <a:off x="2582863" y="2014538"/>
            <a:ext cx="1697037" cy="1568450"/>
          </a:xfrm>
          <a:prstGeom prst="rect">
            <a:avLst/>
          </a:prstGeom>
          <a:noFill/>
          <a:ln w="9525">
            <a:noFill/>
          </a:ln>
        </p:spPr>
        <p:txBody>
          <a:bodyPr wrap="square" lIns="0" tIns="0" rIns="0" bIns="0" anchor="t">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矩形 7"/>
          <p:cNvSpPr/>
          <p:nvPr/>
        </p:nvSpPr>
        <p:spPr>
          <a:xfrm>
            <a:off x="5546716" y="2213047"/>
            <a:ext cx="5041954" cy="830997"/>
          </a:xfrm>
          <a:prstGeom prst="rect">
            <a:avLst/>
          </a:prstGeom>
          <a:noFill/>
          <a:ln w="9525">
            <a:noFill/>
          </a:ln>
        </p:spPr>
        <p:txBody>
          <a:bodyPr wrap="square" anchor="t">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1">
                <a:ln>
                  <a:noFill/>
                </a:ln>
                <a:solidFill>
                  <a:srgbClr val="087885">
                    <a:lumMod val="75000"/>
                  </a:srgb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完 形 填 空</a:t>
            </a:r>
            <a:endParaRPr kumimoji="0" lang="zh-CN" altLang="en-US" sz="4800" b="1" i="0" u="none" strike="noStrike" kern="1200" cap="none" spc="0" normalizeH="0" baseline="0" noProof="1">
              <a:ln>
                <a:noFill/>
              </a:ln>
              <a:solidFill>
                <a:srgbClr val="087885">
                  <a:lumMod val="75000"/>
                </a:srgbClr>
              </a:solidFill>
              <a:effectLst/>
              <a:uLnTx/>
              <a:uFillTx/>
              <a:latin typeface="微软雅黑" panose="020B0503020204020204" pitchFamily="34" charset="-122"/>
              <a:ea typeface="微软雅黑" panose="020B0503020204020204" pitchFamily="34" charset="-122"/>
              <a:cs typeface="+mn-cs"/>
              <a:sym typeface="等线" panose="02010600030101010101" pitchFamily="2" charset="-122"/>
            </a:endParaRPr>
          </a:p>
        </p:txBody>
      </p:sp>
      <p:sp>
        <p:nvSpPr>
          <p:cNvPr id="9" name="矩形 8"/>
          <p:cNvSpPr/>
          <p:nvPr/>
        </p:nvSpPr>
        <p:spPr>
          <a:xfrm>
            <a:off x="0" y="6144322"/>
            <a:ext cx="12192000" cy="277576"/>
          </a:xfrm>
          <a:prstGeom prst="rect">
            <a:avLst/>
          </a:prstGeom>
          <a:solidFill>
            <a:schemeClr val="accent3">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Tree>
  </p:cSld>
  <p:clrMapOvr>
    <a:masterClrMapping/>
  </p:clrMapOvr>
  <p:transition spd="slow" advTm="117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181217" y="275802"/>
            <a:ext cx="11820525" cy="5041265"/>
          </a:xfrm>
        </p:spPr>
        <p:txBody>
          <a:bodyPr/>
          <a:lstStyle/>
          <a:p>
            <a:r>
              <a:rPr lang="en-US" altLang="zh-CN" sz="3600" b="1" dirty="0"/>
              <a:t>    A few years ago, I was </a:t>
            </a:r>
            <a:r>
              <a:rPr lang="en-US" altLang="zh-CN" sz="3600" b="1" dirty="0">
                <a:solidFill>
                  <a:srgbClr val="FF0000"/>
                </a:solidFill>
              </a:rPr>
              <a:t>given</a:t>
            </a:r>
            <a:r>
              <a:rPr lang="en-US" altLang="zh-CN" sz="3600" b="1" dirty="0"/>
              <a:t> a wallet. A beautiful elephant was woven into its front panel. The wallet was   21____   to me by a close friend on my birthday.  </a:t>
            </a:r>
            <a:endParaRPr lang="en-US" altLang="zh-CN" sz="3600" b="1" dirty="0"/>
          </a:p>
        </p:txBody>
      </p:sp>
      <p:graphicFrame>
        <p:nvGraphicFramePr>
          <p:cNvPr id="4" name="表格 3"/>
          <p:cNvGraphicFramePr/>
          <p:nvPr>
            <p:custDataLst>
              <p:tags r:id="rId1"/>
            </p:custDataLst>
          </p:nvPr>
        </p:nvGraphicFramePr>
        <p:xfrm>
          <a:off x="392732" y="4309152"/>
          <a:ext cx="11591925" cy="1481328"/>
        </p:xfrm>
        <a:graphic>
          <a:graphicData uri="http://schemas.openxmlformats.org/drawingml/2006/table">
            <a:tbl>
              <a:tblPr firstRow="1" bandRow="1">
                <a:tableStyleId>{5940675A-B579-460E-94D1-54222C63F5DA}</a:tableStyleId>
              </a:tblPr>
              <a:tblGrid>
                <a:gridCol w="773249"/>
                <a:gridCol w="2612571"/>
                <a:gridCol w="2264229"/>
                <a:gridCol w="2815771"/>
                <a:gridCol w="3126105"/>
              </a:tblGrid>
              <a:tr h="376981">
                <a:tc>
                  <a:txBody>
                    <a:bodyPr/>
                    <a:lstStyle/>
                    <a:p>
                      <a:pPr algn="just">
                        <a:lnSpc>
                          <a:spcPct val="135000"/>
                        </a:lnSpc>
                        <a:spcAft>
                          <a:spcPts val="0"/>
                        </a:spcAft>
                      </a:pPr>
                      <a:r>
                        <a:rPr lang="en-US" sz="3600" b="0" kern="100" dirty="0">
                          <a:effectLst/>
                          <a:latin typeface="Times New Roman" panose="02020603050405020304" pitchFamily="18" charset="0"/>
                          <a:ea typeface="宋体" panose="02010600030101010101" pitchFamily="2" charset="-122"/>
                          <a:cs typeface="Times New Roman" panose="02020603050405020304" pitchFamily="18" charset="0"/>
                        </a:rPr>
                        <a:t>21.</a:t>
                      </a:r>
                      <a:endParaRPr lang="zh-CN" sz="3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4">
                        <a:lumMod val="20000"/>
                        <a:lumOff val="80000"/>
                      </a:schemeClr>
                    </a:solidFill>
                  </a:tcPr>
                </a:tc>
                <a:tc>
                  <a:txBody>
                    <a:bodyPr/>
                    <a:lstStyle/>
                    <a:p>
                      <a:pPr algn="just">
                        <a:lnSpc>
                          <a:spcPct val="135000"/>
                        </a:lnSpc>
                        <a:spcAft>
                          <a:spcPts val="0"/>
                        </a:spcAft>
                      </a:pPr>
                      <a:r>
                        <a:rPr lang="en-US" sz="3600" b="0" kern="100" dirty="0">
                          <a:effectLst/>
                          <a:latin typeface="Times New Roman" panose="02020603050405020304" pitchFamily="18" charset="0"/>
                          <a:ea typeface="宋体" panose="02010600030101010101" pitchFamily="2" charset="-122"/>
                          <a:cs typeface="Times New Roman" panose="02020603050405020304" pitchFamily="18" charset="0"/>
                        </a:rPr>
                        <a:t>A. handed</a:t>
                      </a:r>
                      <a:endParaRPr lang="zh-CN" sz="3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4">
                        <a:lumMod val="20000"/>
                        <a:lumOff val="80000"/>
                      </a:schemeClr>
                    </a:solidFill>
                  </a:tcPr>
                </a:tc>
                <a:tc>
                  <a:txBody>
                    <a:bodyPr/>
                    <a:lstStyle/>
                    <a:p>
                      <a:pPr algn="just">
                        <a:lnSpc>
                          <a:spcPct val="135000"/>
                        </a:lnSpc>
                        <a:spcAft>
                          <a:spcPts val="0"/>
                        </a:spcAft>
                      </a:pPr>
                      <a:r>
                        <a:rPr lang="en-US" sz="3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B. lent</a:t>
                      </a:r>
                      <a:endParaRPr lang="en-US" sz="3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4">
                        <a:lumMod val="20000"/>
                        <a:lumOff val="80000"/>
                      </a:schemeClr>
                    </a:solidFill>
                  </a:tcPr>
                </a:tc>
                <a:tc>
                  <a:txBody>
                    <a:bodyPr/>
                    <a:lstStyle/>
                    <a:p>
                      <a:pPr algn="just">
                        <a:lnSpc>
                          <a:spcPct val="135000"/>
                        </a:lnSpc>
                        <a:spcAft>
                          <a:spcPts val="0"/>
                        </a:spcAft>
                      </a:pPr>
                      <a:r>
                        <a:rPr lang="en-US" sz="3600" b="1"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 gifted</a:t>
                      </a:r>
                      <a:endParaRPr lang="en-US" sz="3600" b="1"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4">
                        <a:lumMod val="20000"/>
                        <a:lumOff val="80000"/>
                      </a:schemeClr>
                    </a:solidFill>
                  </a:tcPr>
                </a:tc>
                <a:tc>
                  <a:txBody>
                    <a:bodyPr/>
                    <a:lstStyle/>
                    <a:p>
                      <a:pPr algn="just">
                        <a:lnSpc>
                          <a:spcPct val="135000"/>
                        </a:lnSpc>
                        <a:spcAft>
                          <a:spcPts val="0"/>
                        </a:spcAft>
                      </a:pPr>
                      <a:r>
                        <a:rPr lang="en-US" sz="3600" b="0" kern="100" dirty="0">
                          <a:effectLst/>
                          <a:latin typeface="Times New Roman" panose="02020603050405020304" pitchFamily="18" charset="0"/>
                          <a:ea typeface="宋体" panose="02010600030101010101" pitchFamily="2" charset="-122"/>
                          <a:cs typeface="Times New Roman" panose="02020603050405020304" pitchFamily="18" charset="0"/>
                        </a:rPr>
                        <a:t>D. sold</a:t>
                      </a:r>
                      <a:endParaRPr lang="zh-CN" sz="3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4">
                        <a:lumMod val="20000"/>
                        <a:lumOff val="80000"/>
                      </a:schemeClr>
                    </a:solidFill>
                  </a:tcPr>
                </a:tc>
              </a:tr>
            </a:tbl>
          </a:graphicData>
        </a:graphic>
      </p:graphicFrame>
      <p:sp>
        <p:nvSpPr>
          <p:cNvPr id="12" name="Oval 16"/>
          <p:cNvSpPr/>
          <p:nvPr/>
        </p:nvSpPr>
        <p:spPr>
          <a:xfrm>
            <a:off x="0" y="2353945"/>
            <a:ext cx="7367270" cy="958215"/>
          </a:xfrm>
          <a:prstGeom prst="ellipse">
            <a:avLst/>
          </a:prstGeom>
          <a:noFill/>
          <a:ln w="38100" cap="flat" cmpd="sng">
            <a:solidFill>
              <a:schemeClr val="accent2">
                <a:lumMod val="75000"/>
              </a:schemeClr>
            </a:solidFill>
            <a:prstDash val="solid"/>
            <a:round/>
            <a:headEnd type="none" w="med" len="med"/>
            <a:tailEnd type="non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p:txBody>
      </p:sp>
      <p:sp>
        <p:nvSpPr>
          <p:cNvPr id="20" name="直接连接符 19"/>
          <p:cNvSpPr/>
          <p:nvPr/>
        </p:nvSpPr>
        <p:spPr>
          <a:xfrm flipH="1" flipV="1">
            <a:off x="5906135" y="3197225"/>
            <a:ext cx="778510" cy="1372235"/>
          </a:xfrm>
          <a:prstGeom prst="line">
            <a:avLst/>
          </a:prstGeom>
          <a:ln w="38100" cap="flat" cmpd="sng">
            <a:solidFill>
              <a:srgbClr val="6600FF"/>
            </a:solidFill>
            <a:prstDash val="solid"/>
            <a:round/>
            <a:headEnd type="none" w="med" len="med"/>
            <a:tailEnd type="triangle" w="med" len="med"/>
          </a:ln>
        </p:spPr>
      </p:sp>
      <p:sp>
        <p:nvSpPr>
          <p:cNvPr id="23" name="直接连接符 22"/>
          <p:cNvSpPr/>
          <p:nvPr/>
        </p:nvSpPr>
        <p:spPr>
          <a:xfrm flipV="1">
            <a:off x="7044690" y="780415"/>
            <a:ext cx="482600" cy="3816350"/>
          </a:xfrm>
          <a:prstGeom prst="line">
            <a:avLst/>
          </a:prstGeom>
          <a:ln w="38100" cap="flat" cmpd="sng">
            <a:solidFill>
              <a:srgbClr val="6600FF"/>
            </a:solidFill>
            <a:prstDash val="solid"/>
            <a:round/>
            <a:headEnd type="none" w="med" len="med"/>
            <a:tailEnd type="triangle" w="med" len="med"/>
          </a:ln>
        </p:spPr>
      </p:sp>
      <p:sp>
        <p:nvSpPr>
          <p:cNvPr id="2" name="文本框 1"/>
          <p:cNvSpPr txBox="1"/>
          <p:nvPr/>
        </p:nvSpPr>
        <p:spPr>
          <a:xfrm>
            <a:off x="369616" y="5316985"/>
            <a:ext cx="7531100" cy="953135"/>
          </a:xfrm>
          <a:prstGeom prst="rect">
            <a:avLst/>
          </a:prstGeom>
          <a:solidFill>
            <a:schemeClr val="accent2">
              <a:lumMod val="75000"/>
            </a:schemeClr>
          </a:solidFill>
        </p:spPr>
        <p:txBody>
          <a:bodyPr wrap="none" rtlCol="0">
            <a:spAutoFit/>
          </a:bodyPr>
          <a:lstStyle/>
          <a:p>
            <a:r>
              <a:rPr lang="zh-CN" altLang="en-US" sz="2800" dirty="0">
                <a:solidFill>
                  <a:schemeClr val="bg1"/>
                </a:solidFill>
              </a:rPr>
              <a:t>第一句提到</a:t>
            </a:r>
            <a:r>
              <a:rPr lang="en-US" altLang="zh-CN" sz="2800" dirty="0">
                <a:solidFill>
                  <a:schemeClr val="bg1"/>
                </a:solidFill>
              </a:rPr>
              <a:t>”</a:t>
            </a:r>
            <a:r>
              <a:rPr lang="zh-CN" altLang="en-US" sz="2800" dirty="0">
                <a:solidFill>
                  <a:schemeClr val="bg1"/>
                </a:solidFill>
              </a:rPr>
              <a:t>别人给我的钱包</a:t>
            </a:r>
            <a:r>
              <a:rPr lang="en-US" altLang="zh-CN" sz="2800" dirty="0">
                <a:solidFill>
                  <a:schemeClr val="bg1"/>
                </a:solidFill>
              </a:rPr>
              <a:t>“</a:t>
            </a:r>
            <a:r>
              <a:rPr lang="zh-CN" altLang="en-US" sz="2800" dirty="0">
                <a:solidFill>
                  <a:schemeClr val="bg1"/>
                </a:solidFill>
              </a:rPr>
              <a:t>，题干后面说明是</a:t>
            </a:r>
            <a:endParaRPr lang="zh-CN" altLang="en-US" sz="2800" dirty="0">
              <a:solidFill>
                <a:schemeClr val="bg1"/>
              </a:solidFill>
            </a:endParaRPr>
          </a:p>
          <a:p>
            <a:r>
              <a:rPr lang="zh-CN" altLang="en-US" sz="2800" dirty="0">
                <a:solidFill>
                  <a:schemeClr val="bg1"/>
                </a:solidFill>
              </a:rPr>
              <a:t>朋友在我生日那天送我的礼物，推断出</a:t>
            </a:r>
            <a:r>
              <a:rPr lang="en-US" altLang="zh-CN" sz="2800" dirty="0">
                <a:solidFill>
                  <a:schemeClr val="bg1"/>
                </a:solidFill>
              </a:rPr>
              <a:t>gifted</a:t>
            </a:r>
            <a:endParaRPr lang="en-US" altLang="zh-CN" sz="2800" dirty="0">
              <a:solidFill>
                <a:schemeClr val="bg1"/>
              </a:solidFill>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ox(in)">
                                      <p:cBhvr>
                                        <p:cTn id="2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2"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261257" y="273867"/>
            <a:ext cx="11713029" cy="3993333"/>
          </a:xfrm>
        </p:spPr>
        <p:txBody>
          <a:bodyPr/>
          <a:lstStyle/>
          <a:p>
            <a:pPr marL="0" indent="0">
              <a:buNone/>
            </a:pPr>
            <a:r>
              <a:rPr lang="en-US" altLang="zh-CN" sz="2800" b="1" dirty="0">
                <a:solidFill>
                  <a:srgbClr val="FF0000"/>
                </a:solidFill>
                <a:latin typeface="Times New Roman" panose="02020603050405020304" pitchFamily="18" charset="0"/>
                <a:cs typeface="Times New Roman" panose="02020603050405020304" pitchFamily="18" charset="0"/>
                <a:sym typeface="+mn-ea"/>
              </a:rPr>
              <a:t>   </a:t>
            </a:r>
            <a:r>
              <a:rPr lang="en-US" altLang="zh-CN" sz="2800" b="1"/>
              <a:t>The wallet was not only beautiful; it had a personality: it loved to run away, as I told my parents over and over again, only to receive eye   22___   in return. “Frances, really, you’ve lost it again?” they would say every time I   23 ____  it. Fortunately,</a:t>
            </a:r>
            <a:r>
              <a:rPr lang="en-US" altLang="zh-CN" sz="2800" b="1">
                <a:solidFill>
                  <a:srgbClr val="FF0000"/>
                </a:solidFill>
              </a:rPr>
              <a:t> I would eventually</a:t>
            </a:r>
            <a:r>
              <a:rPr lang="en-US" altLang="zh-CN" sz="2800" b="1"/>
              <a:t> </a:t>
            </a:r>
            <a:r>
              <a:rPr lang="en-US" altLang="zh-CN" sz="2800" b="1">
                <a:solidFill>
                  <a:srgbClr val="FF0000"/>
                </a:solidFill>
              </a:rPr>
              <a:t>find it</a:t>
            </a:r>
            <a:r>
              <a:rPr lang="en-US" altLang="zh-CN" sz="2800" b="1"/>
              <a:t> in my own house.</a:t>
            </a:r>
            <a:endParaRPr lang="en-US" altLang="zh-CN" sz="2800" b="1"/>
          </a:p>
        </p:txBody>
      </p:sp>
      <p:sp>
        <p:nvSpPr>
          <p:cNvPr id="168978" name="直接连接符 168977"/>
          <p:cNvSpPr/>
          <p:nvPr/>
        </p:nvSpPr>
        <p:spPr>
          <a:xfrm flipH="1">
            <a:off x="1971040" y="1242695"/>
            <a:ext cx="6186170" cy="3024505"/>
          </a:xfrm>
          <a:prstGeom prst="line">
            <a:avLst/>
          </a:prstGeom>
          <a:ln w="38100" cap="flat" cmpd="sng">
            <a:solidFill>
              <a:srgbClr val="FF00FF"/>
            </a:solidFill>
            <a:prstDash val="solid"/>
            <a:round/>
            <a:headEnd type="none" w="med" len="med"/>
            <a:tailEnd type="triangle" w="med" len="med"/>
          </a:ln>
        </p:spPr>
      </p:sp>
      <p:graphicFrame>
        <p:nvGraphicFramePr>
          <p:cNvPr id="10" name="表格 9"/>
          <p:cNvGraphicFramePr/>
          <p:nvPr>
            <p:custDataLst>
              <p:tags r:id="rId1"/>
            </p:custDataLst>
          </p:nvPr>
        </p:nvGraphicFramePr>
        <p:xfrm>
          <a:off x="261257" y="4165067"/>
          <a:ext cx="11693525" cy="975360"/>
        </p:xfrm>
        <a:graphic>
          <a:graphicData uri="http://schemas.openxmlformats.org/drawingml/2006/table">
            <a:tbl>
              <a:tblPr firstRow="1" bandRow="1">
                <a:tableStyleId>{5940675A-B579-460E-94D1-54222C63F5DA}</a:tableStyleId>
              </a:tblPr>
              <a:tblGrid>
                <a:gridCol w="705357"/>
                <a:gridCol w="2939543"/>
                <a:gridCol w="2959233"/>
                <a:gridCol w="2635624"/>
                <a:gridCol w="2453768"/>
              </a:tblGrid>
              <a:tr h="480060">
                <a:tc>
                  <a:txBody>
                    <a:bodyPr/>
                    <a:lstStyle/>
                    <a:p>
                      <a:pPr indent="0">
                        <a:buNone/>
                      </a:pPr>
                      <a:r>
                        <a:rPr lang="en-US" sz="3200" b="0" dirty="0">
                          <a:solidFill>
                            <a:schemeClr val="tx1"/>
                          </a:solidFill>
                          <a:latin typeface="宋体" panose="02010600030101010101" pitchFamily="2" charset="-122"/>
                          <a:ea typeface="宋体" panose="02010600030101010101" pitchFamily="2" charset="-122"/>
                          <a:cs typeface="宋体" panose="02010600030101010101" pitchFamily="2" charset="-122"/>
                        </a:rPr>
                        <a:t>22</a:t>
                      </a:r>
                      <a:r>
                        <a:rPr lang="en-US" sz="3200" b="0" dirty="0">
                          <a:solidFill>
                            <a:schemeClr val="tx1"/>
                          </a:solidFill>
                          <a:latin typeface="Times New Roman" panose="02020603050405020304" pitchFamily="18" charset="0"/>
                          <a:cs typeface="Times New Roman" panose="02020603050405020304" pitchFamily="18" charset="0"/>
                        </a:rPr>
                        <a:t>.</a:t>
                      </a:r>
                      <a:endParaRPr lang="en-US" altLang="en-US" sz="3200" b="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1" dirty="0">
                          <a:solidFill>
                            <a:srgbClr val="FF0000"/>
                          </a:solidFill>
                          <a:latin typeface="宋体" panose="02010600030101010101" pitchFamily="2" charset="-122"/>
                          <a:ea typeface="宋体" panose="02010600030101010101" pitchFamily="2" charset="-122"/>
                          <a:cs typeface="宋体" panose="02010600030101010101" pitchFamily="2" charset="-122"/>
                        </a:rPr>
                        <a:t>A</a:t>
                      </a:r>
                      <a:r>
                        <a:rPr lang="en-US" sz="3200" b="1" dirty="0">
                          <a:solidFill>
                            <a:srgbClr val="FF0000"/>
                          </a:solidFill>
                          <a:latin typeface="Times New Roman" panose="02020603050405020304" pitchFamily="18" charset="0"/>
                          <a:cs typeface="Times New Roman" panose="02020603050405020304" pitchFamily="18" charset="0"/>
                        </a:rPr>
                        <a:t>. rolls</a:t>
                      </a:r>
                      <a:endParaRPr lang="en-US" altLang="en-US" sz="3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dirty="0">
                          <a:solidFill>
                            <a:schemeClr val="tx1"/>
                          </a:solidFill>
                          <a:latin typeface="Times New Roman" panose="02020603050405020304" pitchFamily="18" charset="0"/>
                          <a:cs typeface="Times New Roman" panose="02020603050405020304" pitchFamily="18" charset="0"/>
                        </a:rPr>
                        <a:t>B. glances</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a:solidFill>
                            <a:schemeClr val="tx1"/>
                          </a:solidFill>
                          <a:latin typeface="Times New Roman" panose="02020603050405020304" pitchFamily="18" charset="0"/>
                          <a:cs typeface="Times New Roman" panose="02020603050405020304" pitchFamily="18" charset="0"/>
                        </a:rPr>
                        <a:t>C. contacts</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a:solidFill>
                            <a:schemeClr val="tx1"/>
                          </a:solidFill>
                          <a:latin typeface="Times New Roman" panose="02020603050405020304" pitchFamily="18" charset="0"/>
                          <a:cs typeface="Times New Roman" panose="02020603050405020304" pitchFamily="18" charset="0"/>
                        </a:rPr>
                        <a:t>D. shadows</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40000"/>
                        <a:lumOff val="60000"/>
                      </a:schemeClr>
                    </a:solidFill>
                  </a:tcPr>
                </a:tc>
              </a:tr>
              <a:tr h="383560">
                <a:tc>
                  <a:txBody>
                    <a:bodyPr/>
                    <a:lstStyle/>
                    <a:p>
                      <a:pPr indent="0">
                        <a:buNone/>
                      </a:pPr>
                      <a:r>
                        <a:rPr lang="en-US" sz="3200" b="0">
                          <a:solidFill>
                            <a:schemeClr val="tx1"/>
                          </a:solidFill>
                          <a:latin typeface="宋体" panose="02010600030101010101" pitchFamily="2" charset="-122"/>
                          <a:ea typeface="宋体" panose="02010600030101010101" pitchFamily="2" charset="-122"/>
                          <a:cs typeface="宋体" panose="02010600030101010101" pitchFamily="2" charset="-122"/>
                        </a:rPr>
                        <a:t>23</a:t>
                      </a:r>
                      <a:r>
                        <a:rPr lang="en-US" sz="3200" b="0">
                          <a:solidFill>
                            <a:schemeClr val="tx1"/>
                          </a:solidFill>
                          <a:latin typeface="Times New Roman" panose="02020603050405020304" pitchFamily="18" charset="0"/>
                          <a:cs typeface="Times New Roman" panose="02020603050405020304" pitchFamily="18" charset="0"/>
                        </a:rPr>
                        <a:t>.</a:t>
                      </a:r>
                      <a:endParaRPr lang="en-US" altLang="en-US" sz="32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a:solidFill>
                            <a:schemeClr val="tx1"/>
                          </a:solidFill>
                          <a:latin typeface="宋体" panose="02010600030101010101" pitchFamily="2" charset="-122"/>
                          <a:ea typeface="宋体" panose="02010600030101010101" pitchFamily="2" charset="-122"/>
                          <a:cs typeface="宋体" panose="02010600030101010101" pitchFamily="2" charset="-122"/>
                        </a:rPr>
                        <a:t>A</a:t>
                      </a:r>
                      <a:r>
                        <a:rPr lang="en-US" sz="3200" b="0">
                          <a:solidFill>
                            <a:schemeClr val="tx1"/>
                          </a:solidFill>
                          <a:latin typeface="Times New Roman" panose="02020603050405020304" pitchFamily="18" charset="0"/>
                          <a:cs typeface="Times New Roman" panose="02020603050405020304" pitchFamily="18" charset="0"/>
                        </a:rPr>
                        <a:t>. needed</a:t>
                      </a:r>
                      <a:endParaRPr lang="en-US" altLang="en-US" sz="3200" b="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dirty="0">
                          <a:solidFill>
                            <a:schemeClr val="tx1"/>
                          </a:solidFill>
                          <a:latin typeface="宋体" panose="02010600030101010101" pitchFamily="2" charset="-122"/>
                          <a:ea typeface="宋体" panose="02010600030101010101" pitchFamily="2" charset="-122"/>
                          <a:cs typeface="宋体" panose="02010600030101010101" pitchFamily="2" charset="-122"/>
                        </a:rPr>
                        <a:t>B</a:t>
                      </a:r>
                      <a:r>
                        <a:rPr lang="en-US" sz="3200" b="0" dirty="0">
                          <a:solidFill>
                            <a:schemeClr val="tx1"/>
                          </a:solidFill>
                          <a:latin typeface="Times New Roman" panose="02020603050405020304" pitchFamily="18" charset="0"/>
                          <a:cs typeface="Times New Roman" panose="02020603050405020304" pitchFamily="18" charset="0"/>
                        </a:rPr>
                        <a:t>. abandoned</a:t>
                      </a:r>
                      <a:endParaRPr lang="en-US" altLang="en-US" sz="3200" b="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1">
                          <a:solidFill>
                            <a:srgbClr val="FF0000"/>
                          </a:solidFill>
                          <a:latin typeface="宋体" panose="02010600030101010101" pitchFamily="2" charset="-122"/>
                          <a:ea typeface="宋体" panose="02010600030101010101" pitchFamily="2" charset="-122"/>
                          <a:cs typeface="宋体" panose="02010600030101010101" pitchFamily="2" charset="-122"/>
                        </a:rPr>
                        <a:t>C</a:t>
                      </a:r>
                      <a:r>
                        <a:rPr lang="en-US" sz="3200" b="1">
                          <a:solidFill>
                            <a:srgbClr val="FF0000"/>
                          </a:solidFill>
                          <a:latin typeface="Times New Roman" panose="02020603050405020304" pitchFamily="18" charset="0"/>
                          <a:cs typeface="Times New Roman" panose="02020603050405020304" pitchFamily="18" charset="0"/>
                        </a:rPr>
                        <a:t>. misplaced</a:t>
                      </a:r>
                      <a:endParaRPr lang="en-US" altLang="en-US"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40000"/>
                        <a:lumOff val="60000"/>
                      </a:schemeClr>
                    </a:solidFill>
                  </a:tcPr>
                </a:tc>
                <a:tc>
                  <a:txBody>
                    <a:bodyPr/>
                    <a:lstStyle/>
                    <a:p>
                      <a:pPr indent="0">
                        <a:buNone/>
                      </a:pPr>
                      <a:r>
                        <a:rPr lang="en-US" sz="3200" b="0" dirty="0">
                          <a:solidFill>
                            <a:schemeClr val="tx1"/>
                          </a:solidFill>
                          <a:latin typeface="宋体" panose="02010600030101010101" pitchFamily="2" charset="-122"/>
                          <a:ea typeface="宋体" panose="02010600030101010101" pitchFamily="2" charset="-122"/>
                          <a:cs typeface="宋体" panose="02010600030101010101" pitchFamily="2" charset="-122"/>
                        </a:rPr>
                        <a:t>D</a:t>
                      </a:r>
                      <a:r>
                        <a:rPr lang="en-US" sz="3200" b="0" dirty="0">
                          <a:solidFill>
                            <a:schemeClr val="tx1"/>
                          </a:solidFill>
                          <a:latin typeface="Times New Roman" panose="02020603050405020304" pitchFamily="18" charset="0"/>
                          <a:cs typeface="Times New Roman" panose="02020603050405020304" pitchFamily="18" charset="0"/>
                        </a:rPr>
                        <a:t>. missed</a:t>
                      </a:r>
                      <a:endParaRPr lang="en-US" altLang="en-US" sz="3200" b="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40000"/>
                        <a:lumOff val="60000"/>
                      </a:schemeClr>
                    </a:solidFill>
                  </a:tcPr>
                </a:tc>
              </a:tr>
            </a:tbl>
          </a:graphicData>
        </a:graphic>
      </p:graphicFrame>
      <p:sp>
        <p:nvSpPr>
          <p:cNvPr id="11" name="文本框 10"/>
          <p:cNvSpPr txBox="1"/>
          <p:nvPr/>
        </p:nvSpPr>
        <p:spPr>
          <a:xfrm>
            <a:off x="260985" y="757555"/>
            <a:ext cx="3601720" cy="706755"/>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4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3" name="文本框 12"/>
          <p:cNvSpPr txBox="1"/>
          <p:nvPr/>
        </p:nvSpPr>
        <p:spPr>
          <a:xfrm>
            <a:off x="4349750" y="757555"/>
            <a:ext cx="7042150" cy="706755"/>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4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6" name="直接连接符 15"/>
          <p:cNvSpPr/>
          <p:nvPr/>
        </p:nvSpPr>
        <p:spPr>
          <a:xfrm flipH="1">
            <a:off x="8446770" y="2214880"/>
            <a:ext cx="2411095" cy="2488565"/>
          </a:xfrm>
          <a:prstGeom prst="line">
            <a:avLst/>
          </a:prstGeom>
          <a:ln w="38100" cap="flat" cmpd="sng">
            <a:solidFill>
              <a:schemeClr val="accent2">
                <a:lumMod val="75000"/>
              </a:schemeClr>
            </a:solidFill>
            <a:prstDash val="solid"/>
            <a:round/>
            <a:headEnd type="none" w="med" len="med"/>
            <a:tailEnd type="triangle" w="med" len="med"/>
          </a:ln>
        </p:spPr>
      </p:sp>
      <p:sp>
        <p:nvSpPr>
          <p:cNvPr id="17" name="直接连接符 16"/>
          <p:cNvSpPr/>
          <p:nvPr/>
        </p:nvSpPr>
        <p:spPr>
          <a:xfrm flipH="1">
            <a:off x="1258570" y="1464310"/>
            <a:ext cx="1525905" cy="2802890"/>
          </a:xfrm>
          <a:prstGeom prst="line">
            <a:avLst/>
          </a:prstGeom>
          <a:ln w="38100" cap="flat" cmpd="sng">
            <a:solidFill>
              <a:srgbClr val="FF00FF"/>
            </a:solidFill>
            <a:prstDash val="solid"/>
            <a:round/>
            <a:headEnd type="none" w="med" len="med"/>
            <a:tailEnd type="triangle" w="med" len="med"/>
          </a:ln>
        </p:spPr>
      </p:sp>
      <p:sp>
        <p:nvSpPr>
          <p:cNvPr id="20" name="文本框 19"/>
          <p:cNvSpPr txBox="1"/>
          <p:nvPr/>
        </p:nvSpPr>
        <p:spPr>
          <a:xfrm>
            <a:off x="5867446" y="5453510"/>
            <a:ext cx="5536565" cy="953135"/>
          </a:xfrm>
          <a:prstGeom prst="rect">
            <a:avLst/>
          </a:prstGeom>
          <a:solidFill>
            <a:schemeClr val="accent2">
              <a:lumMod val="75000"/>
            </a:schemeClr>
          </a:solidFill>
        </p:spPr>
        <p:txBody>
          <a:bodyPr wrap="none" rtlCol="0">
            <a:spAutoFit/>
          </a:bodyPr>
          <a:lstStyle/>
          <a:p>
            <a:r>
              <a:rPr lang="en-US" sz="2800" dirty="0">
                <a:solidFill>
                  <a:schemeClr val="bg1"/>
                </a:solidFill>
              </a:rPr>
              <a:t>eye rolls </a:t>
            </a:r>
            <a:r>
              <a:rPr lang="zh-CN" altLang="en-US" sz="2800" dirty="0">
                <a:solidFill>
                  <a:schemeClr val="bg1"/>
                </a:solidFill>
              </a:rPr>
              <a:t>翻白眼</a:t>
            </a:r>
            <a:endParaRPr lang="zh-CN" altLang="en-US" sz="2800" dirty="0">
              <a:solidFill>
                <a:schemeClr val="bg1"/>
              </a:solidFill>
            </a:endParaRPr>
          </a:p>
          <a:p>
            <a:r>
              <a:rPr lang="zh-CN" altLang="en-US" sz="2800" dirty="0">
                <a:solidFill>
                  <a:schemeClr val="bg1"/>
                </a:solidFill>
              </a:rPr>
              <a:t> </a:t>
            </a:r>
            <a:r>
              <a:rPr lang="en-US" altLang="zh-CN" sz="2800" dirty="0">
                <a:solidFill>
                  <a:schemeClr val="bg1"/>
                </a:solidFill>
              </a:rPr>
              <a:t>misplace</a:t>
            </a:r>
            <a:r>
              <a:rPr lang="zh-CN" altLang="en-US" sz="2800" dirty="0">
                <a:solidFill>
                  <a:schemeClr val="bg1"/>
                </a:solidFill>
              </a:rPr>
              <a:t>：忘记把</a:t>
            </a:r>
            <a:r>
              <a:rPr lang="en-US" altLang="zh-CN" sz="2800" dirty="0">
                <a:solidFill>
                  <a:schemeClr val="bg1"/>
                </a:solidFill>
              </a:rPr>
              <a:t>...</a:t>
            </a:r>
            <a:r>
              <a:rPr lang="zh-CN" altLang="en-US" sz="2800" dirty="0">
                <a:solidFill>
                  <a:schemeClr val="bg1"/>
                </a:solidFill>
              </a:rPr>
              <a:t>放在什么地方</a:t>
            </a:r>
            <a:endParaRPr lang="zh-CN" altLang="en-US" sz="2800" dirty="0">
              <a:solidFill>
                <a:schemeClr val="bg1"/>
              </a:solidFill>
            </a:endParaRPr>
          </a:p>
        </p:txBody>
      </p:sp>
      <p:sp>
        <p:nvSpPr>
          <p:cNvPr id="2" name="直接连接符 1"/>
          <p:cNvSpPr/>
          <p:nvPr/>
        </p:nvSpPr>
        <p:spPr>
          <a:xfrm>
            <a:off x="6760845" y="2828290"/>
            <a:ext cx="1280160" cy="2048510"/>
          </a:xfrm>
          <a:prstGeom prst="line">
            <a:avLst/>
          </a:prstGeom>
          <a:ln w="38100" cap="flat" cmpd="sng">
            <a:solidFill>
              <a:schemeClr val="accent2">
                <a:lumMod val="75000"/>
              </a:schemeClr>
            </a:solidFill>
            <a:prstDash val="solid"/>
            <a:round/>
            <a:headEnd type="none" w="med" len="med"/>
            <a:tailEnd type="triangle" w="med" len="med"/>
          </a:ln>
        </p:spPr>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68978"/>
                                        </p:tgtEl>
                                        <p:attrNameLst>
                                          <p:attrName>style.visibility</p:attrName>
                                        </p:attrNameLst>
                                      </p:cBhvr>
                                      <p:to>
                                        <p:strVal val="visible"/>
                                      </p:to>
                                    </p:set>
                                    <p:animEffect transition="in" filter="wipe(up)">
                                      <p:cBhvr>
                                        <p:cTn id="7" dur="500"/>
                                        <p:tgtEl>
                                          <p:spTgt spid="1689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2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up)">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bldLvl="0" animBg="1"/>
      <p:bldP spid="20"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1765" y="0"/>
            <a:ext cx="11713210" cy="4706620"/>
          </a:xfrm>
        </p:spPr>
        <p:txBody>
          <a:bodyPr/>
          <a:lstStyle/>
          <a:p>
            <a:pPr indent="0" algn="just">
              <a:lnSpc>
                <a:spcPct val="135000"/>
              </a:lnSpc>
              <a:spcAft>
                <a:spcPts val="0"/>
              </a:spcAft>
              <a:buNone/>
            </a:pPr>
            <a:r>
              <a:rPr lang="en-US" altLang="zh-CN" sz="2800" b="1" dirty="0">
                <a:solidFill>
                  <a:srgbClr val="FF0000"/>
                </a:solidFill>
                <a:latin typeface="Times New Roman" panose="02020603050405020304" pitchFamily="18" charset="0"/>
                <a:cs typeface="Times New Roman" panose="02020603050405020304" pitchFamily="18" charset="0"/>
                <a:sym typeface="+mn-ea"/>
              </a:rPr>
              <a:t> </a:t>
            </a:r>
            <a:r>
              <a:rPr lang="en-US" altLang="zh-CN" sz="2800" b="1" dirty="0">
                <a:solidFill>
                  <a:schemeClr val="tx1"/>
                </a:solidFill>
                <a:latin typeface="Times New Roman" panose="02020603050405020304" pitchFamily="18" charset="0"/>
                <a:cs typeface="Times New Roman" panose="02020603050405020304" pitchFamily="18" charset="0"/>
              </a:rPr>
              <a:t> </a:t>
            </a:r>
            <a:r>
              <a:rPr lang="en-US" altLang="zh-CN" sz="2800" b="1">
                <a:sym typeface="+mn-ea"/>
              </a:rPr>
              <a:t>Fortunately,</a:t>
            </a:r>
            <a:r>
              <a:rPr lang="en-US" altLang="zh-CN" sz="2800" b="1">
                <a:solidFill>
                  <a:srgbClr val="FF0000"/>
                </a:solidFill>
                <a:sym typeface="+mn-ea"/>
              </a:rPr>
              <a:t> I would eventually</a:t>
            </a:r>
            <a:r>
              <a:rPr lang="en-US" altLang="zh-CN" sz="2800" b="1">
                <a:sym typeface="+mn-ea"/>
              </a:rPr>
              <a:t> </a:t>
            </a:r>
            <a:r>
              <a:rPr lang="en-US" altLang="zh-CN" sz="2800" b="1">
                <a:solidFill>
                  <a:srgbClr val="FF0000"/>
                </a:solidFill>
                <a:sym typeface="+mn-ea"/>
              </a:rPr>
              <a:t>find it</a:t>
            </a:r>
            <a:r>
              <a:rPr lang="en-US" altLang="zh-CN" sz="2800" b="1">
                <a:sym typeface="+mn-ea"/>
              </a:rPr>
              <a:t> in my own house.</a:t>
            </a:r>
            <a:endParaRPr lang="en-US" altLang="zh-CN" sz="2800" b="1" dirty="0">
              <a:solidFill>
                <a:schemeClr val="tx1"/>
              </a:solidFill>
              <a:latin typeface="Times New Roman" panose="02020603050405020304" pitchFamily="18" charset="0"/>
              <a:cs typeface="Times New Roman" panose="02020603050405020304" pitchFamily="18" charset="0"/>
            </a:endParaRPr>
          </a:p>
          <a:p>
            <a:pPr indent="0" algn="just">
              <a:lnSpc>
                <a:spcPct val="135000"/>
              </a:lnSpc>
              <a:spcAft>
                <a:spcPts val="0"/>
              </a:spcAft>
              <a:buNone/>
            </a:pPr>
            <a:r>
              <a:rPr lang="en-US" altLang="zh-CN" sz="2800" b="1" dirty="0">
                <a:solidFill>
                  <a:schemeClr val="tx1"/>
                </a:solidFill>
                <a:latin typeface="Times New Roman" panose="02020603050405020304" pitchFamily="18" charset="0"/>
                <a:cs typeface="Times New Roman" panose="02020603050405020304" pitchFamily="18" charset="0"/>
              </a:rPr>
              <a:t>One day,   24 ____ , as I was leaving a football stadium at a school, the wallet once again   25____   from my pocket. I discovered the   26 ___  when I got home. I searched the house and I prayed, as usual. othing. </a:t>
            </a:r>
            <a:endParaRPr lang="en-US" altLang="zh-CN" sz="2800" b="1" dirty="0">
              <a:solidFill>
                <a:schemeClr val="tx1"/>
              </a:solidFill>
              <a:latin typeface="Times New Roman" panose="02020603050405020304" pitchFamily="18" charset="0"/>
              <a:cs typeface="Times New Roman" panose="02020603050405020304" pitchFamily="18" charset="0"/>
            </a:endParaRPr>
          </a:p>
        </p:txBody>
      </p:sp>
      <p:sp>
        <p:nvSpPr>
          <p:cNvPr id="13" name="文本框 12"/>
          <p:cNvSpPr txBox="1"/>
          <p:nvPr/>
        </p:nvSpPr>
        <p:spPr>
          <a:xfrm>
            <a:off x="2103755" y="1125220"/>
            <a:ext cx="2110740" cy="706755"/>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4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graphicFrame>
        <p:nvGraphicFramePr>
          <p:cNvPr id="12" name="表格 11"/>
          <p:cNvGraphicFramePr/>
          <p:nvPr>
            <p:custDataLst>
              <p:tags r:id="rId1"/>
            </p:custDataLst>
          </p:nvPr>
        </p:nvGraphicFramePr>
        <p:xfrm>
          <a:off x="370456" y="4706247"/>
          <a:ext cx="11494770" cy="1998980"/>
        </p:xfrm>
        <a:graphic>
          <a:graphicData uri="http://schemas.openxmlformats.org/drawingml/2006/table">
            <a:tbl>
              <a:tblPr firstRow="1" bandRow="1">
                <a:tableStyleId>{5940675A-B579-460E-94D1-54222C63F5DA}</a:tableStyleId>
              </a:tblPr>
              <a:tblGrid>
                <a:gridCol w="1091824"/>
                <a:gridCol w="2491823"/>
                <a:gridCol w="2652345"/>
                <a:gridCol w="2539235"/>
                <a:gridCol w="2719398"/>
              </a:tblGrid>
              <a:tr h="666750">
                <a:tc>
                  <a:txBody>
                    <a:bodyPr/>
                    <a:lstStyle/>
                    <a:p>
                      <a:pPr indent="0">
                        <a:lnSpc>
                          <a:spcPts val="3840"/>
                        </a:lnSpc>
                        <a:buNone/>
                      </a:pPr>
                      <a:r>
                        <a:rPr lang="en-US" sz="3200" b="0" dirty="0">
                          <a:latin typeface="Times New Roman" panose="02020603050405020304" pitchFamily="18" charset="0"/>
                          <a:cs typeface="Times New Roman" panose="02020603050405020304" pitchFamily="18" charset="0"/>
                        </a:rPr>
                        <a:t>24.</a:t>
                      </a:r>
                      <a:endParaRPr lang="en-US" altLang="en-US" sz="3200" b="0" dirty="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A. otherwise</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B.moreover</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宋体" panose="02010600030101010101" pitchFamily="2" charset="-122"/>
                          <a:ea typeface="宋体" panose="02010600030101010101" pitchFamily="2" charset="-122"/>
                          <a:cs typeface="宋体" panose="02010600030101010101" pitchFamily="2" charset="-122"/>
                        </a:rPr>
                        <a:t>C</a:t>
                      </a:r>
                      <a:r>
                        <a:rPr lang="en-US" sz="3200" b="0" dirty="0">
                          <a:solidFill>
                            <a:schemeClr val="tx1"/>
                          </a:solidFill>
                          <a:latin typeface="Times New Roman" panose="02020603050405020304" pitchFamily="18" charset="0"/>
                          <a:cs typeface="Times New Roman" panose="02020603050405020304" pitchFamily="18" charset="0"/>
                        </a:rPr>
                        <a:t>. therefore</a:t>
                      </a:r>
                      <a:endParaRPr lang="en-US" altLang="en-US" sz="3200" b="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宋体" panose="02010600030101010101" pitchFamily="2" charset="-122"/>
                          <a:ea typeface="宋体" panose="02010600030101010101" pitchFamily="2" charset="-122"/>
                          <a:cs typeface="宋体" panose="02010600030101010101" pitchFamily="2" charset="-122"/>
                        </a:rPr>
                        <a:t>D</a:t>
                      </a:r>
                      <a:r>
                        <a:rPr lang="en-US" sz="3200" b="1" u="sng">
                          <a:solidFill>
                            <a:srgbClr val="FF0000"/>
                          </a:solidFill>
                          <a:latin typeface="Times New Roman" panose="02020603050405020304" pitchFamily="18" charset="0"/>
                          <a:cs typeface="Times New Roman" panose="02020603050405020304" pitchFamily="18" charset="0"/>
                        </a:rPr>
                        <a:t>. however</a:t>
                      </a:r>
                      <a:endParaRPr lang="en-US" altLang="en-US" sz="3200" b="1" u="sng">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666115">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25.</a:t>
                      </a:r>
                      <a:endParaRPr lang="en-US" altLang="en-US" sz="32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Times New Roman" panose="02020603050405020304" pitchFamily="18" charset="0"/>
                          <a:cs typeface="Times New Roman" panose="02020603050405020304" pitchFamily="18" charset="0"/>
                        </a:rPr>
                        <a:t>A. escaped</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B. jumped</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C. flew</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D. stole</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666115">
                <a:tc>
                  <a:txBody>
                    <a:bodyPr/>
                    <a:lstStyle/>
                    <a:p>
                      <a:pPr indent="0">
                        <a:lnSpc>
                          <a:spcPts val="3840"/>
                        </a:lnSpc>
                        <a:buNone/>
                      </a:pPr>
                      <a:r>
                        <a:rPr lang="en-US" altLang="en-US" sz="3200" b="0">
                          <a:latin typeface="Times New Roman" panose="02020603050405020304" pitchFamily="18" charset="0"/>
                          <a:ea typeface="宋体" panose="02010600030101010101" pitchFamily="2" charset="-122"/>
                          <a:cs typeface="Times New Roman" panose="02020603050405020304" pitchFamily="18" charset="0"/>
                        </a:rPr>
                        <a:t>26.</a:t>
                      </a:r>
                      <a:endParaRPr lang="en-US" altLang="en-US" sz="32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altLang="en-US" sz="3200" b="0">
                          <a:latin typeface="Times New Roman" panose="02020603050405020304" pitchFamily="18" charset="0"/>
                          <a:ea typeface="Times New Roman" panose="02020603050405020304" pitchFamily="18" charset="0"/>
                          <a:cs typeface="Times New Roman" panose="02020603050405020304" pitchFamily="18" charset="0"/>
                        </a:rPr>
                        <a:t>A. event</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 loss</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altLang="en-US" sz="3200" b="0">
                          <a:latin typeface="Times New Roman" panose="02020603050405020304" pitchFamily="18" charset="0"/>
                          <a:ea typeface="Times New Roman" panose="02020603050405020304" pitchFamily="18" charset="0"/>
                          <a:cs typeface="Times New Roman" panose="02020603050405020304" pitchFamily="18" charset="0"/>
                        </a:rPr>
                        <a:t>C. failure</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 mistake</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bl>
          </a:graphicData>
        </a:graphic>
      </p:graphicFrame>
      <p:sp>
        <p:nvSpPr>
          <p:cNvPr id="17" name="直接连接符 16"/>
          <p:cNvSpPr/>
          <p:nvPr/>
        </p:nvSpPr>
        <p:spPr>
          <a:xfrm flipH="1">
            <a:off x="2332990" y="1965960"/>
            <a:ext cx="1216025" cy="3568065"/>
          </a:xfrm>
          <a:prstGeom prst="line">
            <a:avLst/>
          </a:prstGeom>
          <a:ln w="38100" cap="flat" cmpd="sng">
            <a:solidFill>
              <a:srgbClr val="FF00FF"/>
            </a:solidFill>
            <a:prstDash val="solid"/>
            <a:round/>
            <a:headEnd type="none" w="med" len="med"/>
            <a:tailEnd type="triangle" w="med" len="med"/>
          </a:ln>
        </p:spPr>
      </p:sp>
      <p:sp>
        <p:nvSpPr>
          <p:cNvPr id="2" name="文本框 1"/>
          <p:cNvSpPr txBox="1"/>
          <p:nvPr/>
        </p:nvSpPr>
        <p:spPr>
          <a:xfrm>
            <a:off x="5342890" y="1764030"/>
            <a:ext cx="3492500" cy="706755"/>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4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 name="直接连接符 3"/>
          <p:cNvSpPr/>
          <p:nvPr/>
        </p:nvSpPr>
        <p:spPr>
          <a:xfrm flipH="1">
            <a:off x="4606925" y="2362200"/>
            <a:ext cx="3825240" cy="3830320"/>
          </a:xfrm>
          <a:prstGeom prst="line">
            <a:avLst/>
          </a:prstGeom>
          <a:ln w="38100" cap="flat" cmpd="sng">
            <a:solidFill>
              <a:srgbClr val="FF00FF"/>
            </a:solidFill>
            <a:prstDash val="solid"/>
            <a:round/>
            <a:headEnd type="none" w="med" len="med"/>
            <a:tailEnd type="triangle" w="med" len="med"/>
          </a:ln>
        </p:spPr>
      </p:sp>
      <p:sp>
        <p:nvSpPr>
          <p:cNvPr id="5" name="直接连接符 4"/>
          <p:cNvSpPr/>
          <p:nvPr/>
        </p:nvSpPr>
        <p:spPr>
          <a:xfrm>
            <a:off x="6569075" y="450215"/>
            <a:ext cx="3392805" cy="4408170"/>
          </a:xfrm>
          <a:prstGeom prst="line">
            <a:avLst/>
          </a:prstGeom>
          <a:ln w="38100" cap="flat" cmpd="sng">
            <a:solidFill>
              <a:srgbClr val="FF00FF"/>
            </a:solidFill>
            <a:prstDash val="solid"/>
            <a:round/>
            <a:headEnd type="none" w="med" len="med"/>
            <a:tailEnd type="triangle" w="med" len="med"/>
          </a:ln>
        </p:spPr>
      </p:sp>
      <p:sp>
        <p:nvSpPr>
          <p:cNvPr id="6" name="直接连接符 5"/>
          <p:cNvSpPr/>
          <p:nvPr/>
        </p:nvSpPr>
        <p:spPr>
          <a:xfrm>
            <a:off x="2193290" y="2687320"/>
            <a:ext cx="7623810" cy="2171065"/>
          </a:xfrm>
          <a:prstGeom prst="line">
            <a:avLst/>
          </a:prstGeom>
          <a:ln w="38100" cap="flat" cmpd="sng">
            <a:solidFill>
              <a:srgbClr val="FF00FF"/>
            </a:solidFill>
            <a:prstDash val="solid"/>
            <a:round/>
            <a:headEnd type="none" w="med" len="med"/>
            <a:tailEnd type="triangle" w="med" len="med"/>
          </a:ln>
        </p:spPr>
      </p:sp>
      <p:sp>
        <p:nvSpPr>
          <p:cNvPr id="20" name="文本框 19"/>
          <p:cNvSpPr txBox="1"/>
          <p:nvPr/>
        </p:nvSpPr>
        <p:spPr>
          <a:xfrm>
            <a:off x="9499646" y="2818260"/>
            <a:ext cx="2316480" cy="953135"/>
          </a:xfrm>
          <a:prstGeom prst="rect">
            <a:avLst/>
          </a:prstGeom>
          <a:solidFill>
            <a:schemeClr val="accent2">
              <a:lumMod val="75000"/>
            </a:schemeClr>
          </a:solidFill>
        </p:spPr>
        <p:txBody>
          <a:bodyPr wrap="none" rtlCol="0">
            <a:spAutoFit/>
          </a:bodyPr>
          <a:lstStyle/>
          <a:p>
            <a:r>
              <a:rPr lang="zh-CN" altLang="en-US" sz="2800" dirty="0">
                <a:solidFill>
                  <a:schemeClr val="bg1"/>
                </a:solidFill>
              </a:rPr>
              <a:t>上下文转折的</a:t>
            </a:r>
            <a:endParaRPr lang="zh-CN" altLang="en-US" sz="2800" dirty="0">
              <a:solidFill>
                <a:schemeClr val="bg1"/>
              </a:solidFill>
            </a:endParaRPr>
          </a:p>
          <a:p>
            <a:r>
              <a:rPr lang="zh-CN" altLang="en-US" sz="2800" dirty="0">
                <a:solidFill>
                  <a:schemeClr val="bg1"/>
                </a:solidFill>
              </a:rPr>
              <a:t>逻辑关系</a:t>
            </a:r>
            <a:endParaRPr lang="zh-CN" altLang="en-US" sz="2800" dirty="0">
              <a:solidFill>
                <a:schemeClr val="bg1"/>
              </a:solidFill>
            </a:endParaRPr>
          </a:p>
        </p:txBody>
      </p:sp>
      <p:sp>
        <p:nvSpPr>
          <p:cNvPr id="7" name="文本框 6"/>
          <p:cNvSpPr txBox="1"/>
          <p:nvPr/>
        </p:nvSpPr>
        <p:spPr>
          <a:xfrm>
            <a:off x="151811" y="3065275"/>
            <a:ext cx="8103235" cy="1383665"/>
          </a:xfrm>
          <a:prstGeom prst="rect">
            <a:avLst/>
          </a:prstGeom>
          <a:solidFill>
            <a:srgbClr val="FFC000"/>
          </a:solidFill>
        </p:spPr>
        <p:txBody>
          <a:bodyPr wrap="none" rtlCol="0">
            <a:spAutoFit/>
          </a:bodyPr>
          <a:lstStyle/>
          <a:p>
            <a:r>
              <a:rPr lang="zh-CN" altLang="en-US" sz="2800" dirty="0">
                <a:solidFill>
                  <a:schemeClr val="tx1"/>
                </a:solidFill>
              </a:rPr>
              <a:t>再一次丢失</a:t>
            </a:r>
            <a:r>
              <a:rPr lang="en-US" altLang="zh-CN" sz="2800" dirty="0">
                <a:solidFill>
                  <a:schemeClr val="tx1"/>
                </a:solidFill>
              </a:rPr>
              <a:t>,</a:t>
            </a:r>
            <a:r>
              <a:rPr lang="zh-CN" altLang="en-US" sz="2800" dirty="0">
                <a:solidFill>
                  <a:schemeClr val="tx1"/>
                </a:solidFill>
              </a:rPr>
              <a:t>注意累积英语中日常地道的表达方式</a:t>
            </a:r>
            <a:endParaRPr lang="zh-CN" altLang="en-US" sz="2800" dirty="0">
              <a:solidFill>
                <a:schemeClr val="tx1"/>
              </a:solidFill>
            </a:endParaRPr>
          </a:p>
          <a:p>
            <a:r>
              <a:rPr lang="en-US" altLang="zh-CN" sz="2800" dirty="0">
                <a:solidFill>
                  <a:schemeClr val="tx1"/>
                </a:solidFill>
              </a:rPr>
              <a:t>eg: Sorry</a:t>
            </a:r>
            <a:r>
              <a:rPr lang="zh-CN" altLang="en-US" sz="2800" dirty="0">
                <a:solidFill>
                  <a:schemeClr val="tx1"/>
                </a:solidFill>
              </a:rPr>
              <a:t>，</a:t>
            </a:r>
            <a:r>
              <a:rPr lang="en-US" altLang="zh-CN" sz="2800" dirty="0">
                <a:solidFill>
                  <a:schemeClr val="tx1"/>
                </a:solidFill>
              </a:rPr>
              <a:t>your name just escaped from my mind.</a:t>
            </a:r>
            <a:endParaRPr lang="en-US" altLang="zh-CN" sz="2800" dirty="0">
              <a:solidFill>
                <a:schemeClr val="tx1"/>
              </a:solidFill>
            </a:endParaRPr>
          </a:p>
          <a:p>
            <a:r>
              <a:rPr lang="zh-CN" altLang="en-US" sz="2800" dirty="0">
                <a:solidFill>
                  <a:schemeClr val="tx1"/>
                </a:solidFill>
              </a:rPr>
              <a:t>对不起，我忘记你的名字了。</a:t>
            </a:r>
            <a:endParaRPr lang="zh-CN" altLang="en-US" sz="2800" dirty="0">
              <a:solidFill>
                <a:schemeClr val="tx1"/>
              </a:solidFill>
            </a:endParaRPr>
          </a:p>
        </p:txBody>
      </p:sp>
      <p:sp>
        <p:nvSpPr>
          <p:cNvPr id="8" name="文本框 7"/>
          <p:cNvSpPr txBox="1"/>
          <p:nvPr/>
        </p:nvSpPr>
        <p:spPr>
          <a:xfrm>
            <a:off x="5248321" y="6042155"/>
            <a:ext cx="894080" cy="521970"/>
          </a:xfrm>
          <a:prstGeom prst="rect">
            <a:avLst/>
          </a:prstGeom>
          <a:solidFill>
            <a:schemeClr val="accent2">
              <a:lumMod val="75000"/>
            </a:schemeClr>
          </a:solidFill>
        </p:spPr>
        <p:txBody>
          <a:bodyPr wrap="none" rtlCol="0">
            <a:spAutoFit/>
          </a:bodyPr>
          <a:lstStyle/>
          <a:p>
            <a:r>
              <a:rPr lang="zh-CN" altLang="en-US" sz="2800" dirty="0">
                <a:solidFill>
                  <a:schemeClr val="bg1"/>
                </a:solidFill>
              </a:rPr>
              <a:t>丢失</a:t>
            </a:r>
            <a:endParaRPr lang="zh-CN" altLang="en-US" sz="2800" dirty="0">
              <a:solidFill>
                <a:schemeClr val="bg1"/>
              </a:solidFill>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ox(in)">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ox(in)">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ox(in)">
                                      <p:cBhvr>
                                        <p:cTn id="4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2" grpId="0" bldLvl="0" animBg="1"/>
      <p:bldP spid="20" grpId="0" bldLvl="0" animBg="1"/>
      <p:bldP spid="7" grpId="0" bldLvl="0" animBg="1"/>
      <p:bldP spid="8"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1255" y="321949"/>
            <a:ext cx="11713029" cy="3993333"/>
          </a:xfrm>
        </p:spPr>
        <p:txBody>
          <a:bodyPr/>
          <a:lstStyle/>
          <a:p>
            <a:pPr indent="0" algn="just">
              <a:lnSpc>
                <a:spcPct val="100000"/>
              </a:lnSpc>
              <a:spcAft>
                <a:spcPts val="0"/>
              </a:spcAft>
              <a:buNone/>
            </a:pPr>
            <a:r>
              <a:rPr sz="2800" b="1" dirty="0">
                <a:latin typeface="Times New Roman" panose="02020603050405020304" pitchFamily="18" charset="0"/>
                <a:cs typeface="Times New Roman" panose="02020603050405020304" pitchFamily="18" charset="0"/>
              </a:rPr>
              <a:t>But then, around a week later, my parents received a 27</a:t>
            </a:r>
            <a:r>
              <a:rPr lang="en-US" altLang="zh-CN" sz="2800" b="1" dirty="0">
                <a:latin typeface="Times New Roman" panose="02020603050405020304" pitchFamily="18" charset="0"/>
                <a:cs typeface="Times New Roman" panose="02020603050405020304" pitchFamily="18" charset="0"/>
              </a:rPr>
              <a:t>__</a:t>
            </a:r>
            <a:r>
              <a:rPr sz="2800" b="1" dirty="0">
                <a:latin typeface="Times New Roman" panose="02020603050405020304" pitchFamily="18" charset="0"/>
                <a:cs typeface="Times New Roman" panose="02020603050405020304" pitchFamily="18" charset="0"/>
              </a:rPr>
              <a:t>   on their </a:t>
            </a:r>
            <a:r>
              <a:rPr sz="2800" b="1" dirty="0">
                <a:solidFill>
                  <a:srgbClr val="FF0000"/>
                </a:solidFill>
                <a:latin typeface="Times New Roman" panose="02020603050405020304" pitchFamily="18" charset="0"/>
                <a:cs typeface="Times New Roman" panose="02020603050405020304" pitchFamily="18" charset="0"/>
              </a:rPr>
              <a:t>business voicemail</a:t>
            </a:r>
            <a:r>
              <a:rPr sz="2800" b="1" dirty="0">
                <a:latin typeface="Times New Roman" panose="02020603050405020304" pitchFamily="18" charset="0"/>
                <a:cs typeface="Times New Roman" panose="02020603050405020304" pitchFamily="18" charset="0"/>
              </a:rPr>
              <a:t>. A complete stranger was calling with the   28 </a:t>
            </a:r>
            <a:r>
              <a:rPr lang="en-US" altLang="zh-CN" sz="2800" b="1" dirty="0">
                <a:latin typeface="Times New Roman" panose="02020603050405020304" pitchFamily="18" charset="0"/>
                <a:cs typeface="Times New Roman" panose="02020603050405020304" pitchFamily="18" charset="0"/>
              </a:rPr>
              <a:t>__</a:t>
            </a:r>
            <a:r>
              <a:rPr sz="2800" b="1" dirty="0">
                <a:latin typeface="Times New Roman" panose="02020603050405020304" pitchFamily="18" charset="0"/>
                <a:cs typeface="Times New Roman" panose="02020603050405020304" pitchFamily="18" charset="0"/>
              </a:rPr>
              <a:t>of </a:t>
            </a:r>
            <a:r>
              <a:rPr sz="2800" b="1" dirty="0">
                <a:solidFill>
                  <a:srgbClr val="FF0000"/>
                </a:solidFill>
                <a:latin typeface="Times New Roman" panose="02020603050405020304" pitchFamily="18" charset="0"/>
                <a:cs typeface="Times New Roman" panose="02020603050405020304" pitchFamily="18" charset="0"/>
              </a:rPr>
              <a:t>my wallet</a:t>
            </a:r>
            <a:r>
              <a:rPr sz="2800" b="1" dirty="0">
                <a:latin typeface="Times New Roman" panose="02020603050405020304" pitchFamily="18" charset="0"/>
                <a:cs typeface="Times New Roman" panose="02020603050405020304" pitchFamily="18" charset="0"/>
              </a:rPr>
              <a:t>. “</a:t>
            </a:r>
            <a:r>
              <a:rPr sz="2800" b="1" dirty="0">
                <a:solidFill>
                  <a:srgbClr val="FF0000"/>
                </a:solidFill>
                <a:latin typeface="Times New Roman" panose="02020603050405020304" pitchFamily="18" charset="0"/>
                <a:cs typeface="Times New Roman" panose="02020603050405020304" pitchFamily="18" charset="0"/>
              </a:rPr>
              <a:t>I’m calling for Frances</a:t>
            </a:r>
            <a:r>
              <a:rPr sz="2800" b="1" dirty="0">
                <a:latin typeface="Times New Roman" panose="02020603050405020304" pitchFamily="18" charset="0"/>
                <a:cs typeface="Times New Roman" panose="02020603050405020304" pitchFamily="18" charset="0"/>
              </a:rPr>
              <a:t>,” a</a:t>
            </a:r>
            <a:endParaRPr sz="2800" b="1" dirty="0">
              <a:latin typeface="Times New Roman" panose="02020603050405020304" pitchFamily="18" charset="0"/>
              <a:cs typeface="Times New Roman" panose="02020603050405020304" pitchFamily="18" charset="0"/>
            </a:endParaRPr>
          </a:p>
          <a:p>
            <a:pPr indent="0" algn="just">
              <a:lnSpc>
                <a:spcPct val="100000"/>
              </a:lnSpc>
              <a:spcAft>
                <a:spcPts val="0"/>
              </a:spcAft>
              <a:buNone/>
            </a:pPr>
            <a:r>
              <a:rPr sz="2800" b="1" dirty="0">
                <a:latin typeface="Times New Roman" panose="02020603050405020304" pitchFamily="18" charset="0"/>
                <a:cs typeface="Times New Roman" panose="02020603050405020304" pitchFamily="18" charset="0"/>
              </a:rPr>
              <a:t>  29</a:t>
            </a:r>
            <a:r>
              <a:rPr lang="en-US" altLang="zh-CN" sz="2800" b="1" dirty="0">
                <a:latin typeface="Times New Roman" panose="02020603050405020304" pitchFamily="18" charset="0"/>
                <a:cs typeface="Times New Roman" panose="02020603050405020304" pitchFamily="18" charset="0"/>
              </a:rPr>
              <a:t>__</a:t>
            </a:r>
            <a:r>
              <a:rPr sz="2800" b="1" dirty="0">
                <a:latin typeface="Times New Roman" panose="02020603050405020304" pitchFamily="18" charset="0"/>
                <a:cs typeface="Times New Roman" panose="02020603050405020304" pitchFamily="18" charset="0"/>
              </a:rPr>
              <a:t> came from the stranger. This man, to find whom the wallet belonged to, looked inside of it, and found a 30</a:t>
            </a:r>
            <a:r>
              <a:rPr lang="en-US" altLang="zh-CN" sz="2800" b="1" dirty="0">
                <a:latin typeface="Times New Roman" panose="02020603050405020304" pitchFamily="18" charset="0"/>
                <a:cs typeface="Times New Roman" panose="02020603050405020304" pitchFamily="18" charset="0"/>
              </a:rPr>
              <a:t>___</a:t>
            </a:r>
            <a:r>
              <a:rPr sz="2800" b="1" dirty="0">
                <a:latin typeface="Times New Roman" panose="02020603050405020304" pitchFamily="18" charset="0"/>
                <a:cs typeface="Times New Roman" panose="02020603050405020304" pitchFamily="18" charset="0"/>
              </a:rPr>
              <a:t>   which my parents had written to me. It 31</a:t>
            </a:r>
            <a:r>
              <a:rPr lang="en-US" altLang="zh-CN" sz="2800" b="1" dirty="0">
                <a:latin typeface="Times New Roman" panose="02020603050405020304" pitchFamily="18" charset="0"/>
                <a:cs typeface="Times New Roman" panose="02020603050405020304" pitchFamily="18" charset="0"/>
              </a:rPr>
              <a:t>___</a:t>
            </a:r>
            <a:r>
              <a:rPr sz="2800" b="1" dirty="0">
                <a:latin typeface="Times New Roman" panose="02020603050405020304" pitchFamily="18" charset="0"/>
                <a:cs typeface="Times New Roman" panose="02020603050405020304" pitchFamily="18" charset="0"/>
              </a:rPr>
              <a:t> have their business phone number on it. Upon getting my wallet back, I wrote a brief letter to the man expressing my   32</a:t>
            </a:r>
            <a:r>
              <a:rPr lang="en-US" altLang="zh-CN" sz="2800" b="1" dirty="0">
                <a:latin typeface="Times New Roman" panose="02020603050405020304" pitchFamily="18" charset="0"/>
                <a:cs typeface="Times New Roman" panose="02020603050405020304" pitchFamily="18" charset="0"/>
              </a:rPr>
              <a:t>___</a:t>
            </a:r>
            <a:r>
              <a:rPr sz="2800" b="1" dirty="0">
                <a:latin typeface="Times New Roman" panose="02020603050405020304" pitchFamily="18" charset="0"/>
                <a:cs typeface="Times New Roman" panose="02020603050405020304" pitchFamily="18" charset="0"/>
              </a:rPr>
              <a:t>  , and remarking on what an amazing act of kindness he had committed and that he was truly a   33</a:t>
            </a:r>
            <a:r>
              <a:rPr lang="en-US" altLang="zh-CN" sz="2800" b="1" dirty="0">
                <a:latin typeface="Times New Roman" panose="02020603050405020304" pitchFamily="18" charset="0"/>
                <a:cs typeface="Times New Roman" panose="02020603050405020304" pitchFamily="18" charset="0"/>
              </a:rPr>
              <a:t>___</a:t>
            </a:r>
            <a:r>
              <a:rPr sz="2800" b="1" dirty="0">
                <a:latin typeface="Times New Roman" panose="02020603050405020304" pitchFamily="18" charset="0"/>
                <a:cs typeface="Times New Roman" panose="02020603050405020304" pitchFamily="18" charset="0"/>
              </a:rPr>
              <a:t>   person. I would be forever grateful to him. I   34</a:t>
            </a:r>
            <a:r>
              <a:rPr lang="en-US" altLang="zh-CN" sz="2800" b="1" dirty="0">
                <a:latin typeface="Times New Roman" panose="02020603050405020304" pitchFamily="18" charset="0"/>
                <a:cs typeface="Times New Roman" panose="02020603050405020304" pitchFamily="18" charset="0"/>
              </a:rPr>
              <a:t>___</a:t>
            </a:r>
            <a:r>
              <a:rPr sz="2800" b="1" dirty="0">
                <a:latin typeface="Times New Roman" panose="02020603050405020304" pitchFamily="18" charset="0"/>
                <a:cs typeface="Times New Roman" panose="02020603050405020304" pitchFamily="18" charset="0"/>
              </a:rPr>
              <a:t>   and emailed it off to him.</a:t>
            </a:r>
            <a:endParaRPr sz="2800" b="1" dirty="0">
              <a:latin typeface="Times New Roman" panose="02020603050405020304" pitchFamily="18" charset="0"/>
              <a:cs typeface="Times New Roman" panose="02020603050405020304" pitchFamily="18" charset="0"/>
            </a:endParaRPr>
          </a:p>
        </p:txBody>
      </p:sp>
      <p:graphicFrame>
        <p:nvGraphicFramePr>
          <p:cNvPr id="12" name="表格 11"/>
          <p:cNvGraphicFramePr/>
          <p:nvPr>
            <p:custDataLst>
              <p:tags r:id="rId1"/>
            </p:custDataLst>
          </p:nvPr>
        </p:nvGraphicFramePr>
        <p:xfrm>
          <a:off x="284750" y="5060863"/>
          <a:ext cx="11494770" cy="1836420"/>
        </p:xfrm>
        <a:graphic>
          <a:graphicData uri="http://schemas.openxmlformats.org/drawingml/2006/table">
            <a:tbl>
              <a:tblPr firstRow="1" bandRow="1">
                <a:tableStyleId>{5940675A-B579-460E-94D1-54222C63F5DA}</a:tableStyleId>
              </a:tblPr>
              <a:tblGrid>
                <a:gridCol w="1091824"/>
                <a:gridCol w="2491823"/>
                <a:gridCol w="2652345"/>
                <a:gridCol w="2539235"/>
                <a:gridCol w="2719398"/>
              </a:tblGrid>
              <a:tr h="407817">
                <a:tc>
                  <a:txBody>
                    <a:bodyPr/>
                    <a:lstStyle/>
                    <a:p>
                      <a:pPr indent="0">
                        <a:lnSpc>
                          <a:spcPts val="3840"/>
                        </a:lnSpc>
                        <a:buNone/>
                      </a:pPr>
                      <a:r>
                        <a:rPr lang="en-US" sz="3200" b="0" dirty="0">
                          <a:latin typeface="宋体" panose="02010600030101010101" pitchFamily="2" charset="-122"/>
                          <a:ea typeface="宋体" panose="02010600030101010101" pitchFamily="2" charset="-122"/>
                          <a:cs typeface="宋体" panose="02010600030101010101" pitchFamily="2" charset="-122"/>
                        </a:rPr>
                        <a:t>27</a:t>
                      </a:r>
                      <a:r>
                        <a:rPr lang="en-US" sz="3200" b="0" dirty="0">
                          <a:latin typeface="Times New Roman" panose="02020603050405020304" pitchFamily="18" charset="0"/>
                          <a:cs typeface="Times New Roman" panose="02020603050405020304" pitchFamily="18" charset="0"/>
                        </a:rPr>
                        <a:t>. </a:t>
                      </a:r>
                      <a:endParaRPr lang="en-US" altLang="en-US" sz="3200" b="0" dirty="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 note</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Times New Roman" panose="02020603050405020304" pitchFamily="18" charset="0"/>
                          <a:cs typeface="Times New Roman" panose="02020603050405020304" pitchFamily="18" charset="0"/>
                        </a:rPr>
                        <a:t>B. message</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C. letter</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D. card</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407817">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28.</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 thought</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B. value</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C. excitement</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dirty="0">
                          <a:solidFill>
                            <a:srgbClr val="FF0000"/>
                          </a:solidFill>
                          <a:latin typeface="Times New Roman" panose="02020603050405020304" pitchFamily="18" charset="0"/>
                          <a:cs typeface="Times New Roman" panose="02020603050405020304" pitchFamily="18" charset="0"/>
                        </a:rPr>
                        <a:t>D. news</a:t>
                      </a:r>
                      <a:endParaRPr lang="en-US" altLang="en-US" sz="3200" b="1" u="sng"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860990">
                <a:tc>
                  <a:txBody>
                    <a:bodyPr/>
                    <a:lstStyle/>
                    <a:p>
                      <a:pPr indent="0">
                        <a:lnSpc>
                          <a:spcPts val="3840"/>
                        </a:lnSpc>
                        <a:buNone/>
                      </a:pPr>
                      <a:r>
                        <a:rPr lang="en-US" sz="3200" b="0" dirty="0">
                          <a:latin typeface="Times New Roman" panose="02020603050405020304" pitchFamily="18" charset="0"/>
                          <a:cs typeface="Times New Roman" panose="02020603050405020304" pitchFamily="18" charset="0"/>
                        </a:rPr>
                        <a:t>29.</a:t>
                      </a:r>
                      <a:endParaRPr lang="en-US" altLang="en-US" sz="3200" b="0" dirty="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A. telephone</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B. greeting</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Times New Roman" panose="02020603050405020304" pitchFamily="18" charset="0"/>
                          <a:cs typeface="Times New Roman" panose="02020603050405020304" pitchFamily="18" charset="0"/>
                        </a:rPr>
                        <a:t>C. voice</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latin typeface="Times New Roman" panose="02020603050405020304" pitchFamily="18" charset="0"/>
                          <a:cs typeface="Times New Roman" panose="02020603050405020304" pitchFamily="18" charset="0"/>
                        </a:rPr>
                        <a:t>D. request</a:t>
                      </a:r>
                      <a:endParaRPr lang="en-US" altLang="en-US" sz="3200" b="0" dirty="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bl>
          </a:graphicData>
        </a:graphic>
      </p:graphicFrame>
      <p:sp>
        <p:nvSpPr>
          <p:cNvPr id="10" name="直接连接符 9"/>
          <p:cNvSpPr/>
          <p:nvPr/>
        </p:nvSpPr>
        <p:spPr>
          <a:xfrm>
            <a:off x="2844800" y="1506220"/>
            <a:ext cx="7320915" cy="421386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11" name="直接连接符 10"/>
          <p:cNvSpPr/>
          <p:nvPr/>
        </p:nvSpPr>
        <p:spPr>
          <a:xfrm>
            <a:off x="3071495" y="941070"/>
            <a:ext cx="1654810" cy="427736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 name="直接连接符 1"/>
          <p:cNvSpPr/>
          <p:nvPr/>
        </p:nvSpPr>
        <p:spPr>
          <a:xfrm>
            <a:off x="5767070" y="1560195"/>
            <a:ext cx="1739265" cy="470090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0" name="文本框 19"/>
          <p:cNvSpPr txBox="1"/>
          <p:nvPr/>
        </p:nvSpPr>
        <p:spPr>
          <a:xfrm>
            <a:off x="4726351" y="4539110"/>
            <a:ext cx="1605280" cy="521970"/>
          </a:xfrm>
          <a:prstGeom prst="rect">
            <a:avLst/>
          </a:prstGeom>
          <a:solidFill>
            <a:schemeClr val="accent2">
              <a:lumMod val="75000"/>
            </a:schemeClr>
          </a:solidFill>
        </p:spPr>
        <p:txBody>
          <a:bodyPr wrap="none" rtlCol="0">
            <a:spAutoFit/>
          </a:bodyPr>
          <a:lstStyle/>
          <a:p>
            <a:r>
              <a:rPr lang="zh-CN" altLang="en-US" sz="2800" dirty="0">
                <a:solidFill>
                  <a:schemeClr val="bg1"/>
                </a:solidFill>
              </a:rPr>
              <a:t>语音消息</a:t>
            </a:r>
            <a:endParaRPr lang="zh-CN" altLang="en-US" sz="2800" dirty="0">
              <a:solidFill>
                <a:schemeClr val="bg1"/>
              </a:solidFill>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ox(in)">
                                      <p:cBhvr>
                                        <p:cTn id="22"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1255" y="321949"/>
            <a:ext cx="11713029" cy="3993333"/>
          </a:xfrm>
        </p:spPr>
        <p:txBody>
          <a:bodyPr/>
          <a:lstStyle/>
          <a:p>
            <a:pPr indent="0" algn="just">
              <a:lnSpc>
                <a:spcPct val="100000"/>
              </a:lnSpc>
              <a:spcAft>
                <a:spcPts val="0"/>
              </a:spcAft>
              <a:buNone/>
            </a:pPr>
            <a:r>
              <a:rPr sz="2800" b="1" dirty="0">
                <a:solidFill>
                  <a:schemeClr val="tx1"/>
                </a:solidFill>
                <a:latin typeface="Times New Roman" panose="02020603050405020304" pitchFamily="18" charset="0"/>
                <a:cs typeface="Times New Roman" panose="02020603050405020304" pitchFamily="18" charset="0"/>
              </a:rPr>
              <a:t>But then, around a week later, my parents received a 27</a:t>
            </a:r>
            <a:r>
              <a:rPr lang="en-US" altLang="zh-CN" sz="2800" b="1" dirty="0">
                <a:solidFill>
                  <a:schemeClr val="tx1"/>
                </a:solidFill>
                <a:latin typeface="Times New Roman" panose="02020603050405020304" pitchFamily="18" charset="0"/>
                <a:cs typeface="Times New Roman" panose="02020603050405020304" pitchFamily="18" charset="0"/>
              </a:rPr>
              <a:t>__</a:t>
            </a:r>
            <a:r>
              <a:rPr sz="2800" b="1" dirty="0">
                <a:solidFill>
                  <a:schemeClr val="tx1"/>
                </a:solidFill>
                <a:latin typeface="Times New Roman" panose="02020603050405020304" pitchFamily="18" charset="0"/>
                <a:cs typeface="Times New Roman" panose="02020603050405020304" pitchFamily="18" charset="0"/>
              </a:rPr>
              <a:t>   on their business voicemail. A complete stranger was calling with the   28 </a:t>
            </a:r>
            <a:r>
              <a:rPr lang="en-US" altLang="zh-CN" sz="2800" b="1" dirty="0">
                <a:solidFill>
                  <a:schemeClr val="tx1"/>
                </a:solidFill>
                <a:latin typeface="Times New Roman" panose="02020603050405020304" pitchFamily="18" charset="0"/>
                <a:cs typeface="Times New Roman" panose="02020603050405020304" pitchFamily="18" charset="0"/>
              </a:rPr>
              <a:t>__</a:t>
            </a:r>
            <a:r>
              <a:rPr sz="2800" b="1" dirty="0">
                <a:solidFill>
                  <a:schemeClr val="tx1"/>
                </a:solidFill>
                <a:latin typeface="Times New Roman" panose="02020603050405020304" pitchFamily="18" charset="0"/>
                <a:cs typeface="Times New Roman" panose="02020603050405020304" pitchFamily="18" charset="0"/>
              </a:rPr>
              <a:t>of my wallet. “I’m calling for Frances,” a</a:t>
            </a:r>
            <a:endParaRPr sz="2800" b="1" dirty="0">
              <a:solidFill>
                <a:schemeClr val="tx1"/>
              </a:solidFill>
              <a:latin typeface="Times New Roman" panose="02020603050405020304" pitchFamily="18" charset="0"/>
              <a:cs typeface="Times New Roman" panose="02020603050405020304" pitchFamily="18" charset="0"/>
            </a:endParaRPr>
          </a:p>
          <a:p>
            <a:pPr indent="0" algn="just">
              <a:lnSpc>
                <a:spcPct val="100000"/>
              </a:lnSpc>
              <a:spcAft>
                <a:spcPts val="0"/>
              </a:spcAft>
              <a:buNone/>
            </a:pPr>
            <a:r>
              <a:rPr sz="2800" b="1" dirty="0">
                <a:solidFill>
                  <a:schemeClr val="tx1"/>
                </a:solidFill>
                <a:latin typeface="Times New Roman" panose="02020603050405020304" pitchFamily="18" charset="0"/>
                <a:cs typeface="Times New Roman" panose="02020603050405020304" pitchFamily="18" charset="0"/>
              </a:rPr>
              <a:t>  29</a:t>
            </a:r>
            <a:r>
              <a:rPr lang="en-US" altLang="zh-CN" sz="2800" b="1" dirty="0">
                <a:solidFill>
                  <a:schemeClr val="tx1"/>
                </a:solidFill>
                <a:latin typeface="Times New Roman" panose="02020603050405020304" pitchFamily="18" charset="0"/>
                <a:cs typeface="Times New Roman" panose="02020603050405020304" pitchFamily="18" charset="0"/>
              </a:rPr>
              <a:t>__</a:t>
            </a:r>
            <a:r>
              <a:rPr sz="2800" b="1" dirty="0">
                <a:solidFill>
                  <a:schemeClr val="tx1"/>
                </a:solidFill>
                <a:latin typeface="Times New Roman" panose="02020603050405020304" pitchFamily="18" charset="0"/>
                <a:cs typeface="Times New Roman" panose="02020603050405020304" pitchFamily="18" charset="0"/>
              </a:rPr>
              <a:t> came from the stranger. This man, to find whom the wallet belonged to, looked inside of it, and found a 30</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which my </a:t>
            </a:r>
            <a:r>
              <a:rPr sz="2800" b="1" dirty="0">
                <a:solidFill>
                  <a:srgbClr val="FF0000"/>
                </a:solidFill>
                <a:latin typeface="Times New Roman" panose="02020603050405020304" pitchFamily="18" charset="0"/>
                <a:cs typeface="Times New Roman" panose="02020603050405020304" pitchFamily="18" charset="0"/>
              </a:rPr>
              <a:t>parents had written to me</a:t>
            </a:r>
            <a:r>
              <a:rPr sz="2800" b="1" dirty="0">
                <a:solidFill>
                  <a:schemeClr val="tx1"/>
                </a:solidFill>
                <a:latin typeface="Times New Roman" panose="02020603050405020304" pitchFamily="18" charset="0"/>
                <a:cs typeface="Times New Roman" panose="02020603050405020304" pitchFamily="18" charset="0"/>
              </a:rPr>
              <a:t>. It 31</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a:t>
            </a:r>
            <a:r>
              <a:rPr sz="2800" b="1" dirty="0">
                <a:solidFill>
                  <a:srgbClr val="FF0000"/>
                </a:solidFill>
                <a:latin typeface="Times New Roman" panose="02020603050405020304" pitchFamily="18" charset="0"/>
                <a:cs typeface="Times New Roman" panose="02020603050405020304" pitchFamily="18" charset="0"/>
              </a:rPr>
              <a:t>have their business phone number on it</a:t>
            </a:r>
            <a:r>
              <a:rPr sz="2800" b="1" dirty="0">
                <a:solidFill>
                  <a:schemeClr val="tx1"/>
                </a:solidFill>
                <a:latin typeface="Times New Roman" panose="02020603050405020304" pitchFamily="18" charset="0"/>
                <a:cs typeface="Times New Roman" panose="02020603050405020304" pitchFamily="18" charset="0"/>
              </a:rPr>
              <a:t>. Upon getting my wallet back, I wrote a brief letter to the man expressing my   32</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 and remarking on what an amazing act of kindness he had committed and that he was truly a   33</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person. </a:t>
            </a:r>
            <a:r>
              <a:rPr sz="2800" b="1" dirty="0">
                <a:solidFill>
                  <a:srgbClr val="FF0000"/>
                </a:solidFill>
                <a:latin typeface="Times New Roman" panose="02020603050405020304" pitchFamily="18" charset="0"/>
                <a:cs typeface="Times New Roman" panose="02020603050405020304" pitchFamily="18" charset="0"/>
              </a:rPr>
              <a:t>I would be forever grateful</a:t>
            </a:r>
            <a:r>
              <a:rPr sz="2800" b="1" dirty="0">
                <a:solidFill>
                  <a:schemeClr val="tx1"/>
                </a:solidFill>
                <a:latin typeface="Times New Roman" panose="02020603050405020304" pitchFamily="18" charset="0"/>
                <a:cs typeface="Times New Roman" panose="02020603050405020304" pitchFamily="18" charset="0"/>
              </a:rPr>
              <a:t> to him. I   34</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and emailed it off to him.</a:t>
            </a:r>
            <a:endParaRPr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2" name="表格 11"/>
          <p:cNvGraphicFramePr/>
          <p:nvPr>
            <p:custDataLst>
              <p:tags r:id="rId1"/>
            </p:custDataLst>
          </p:nvPr>
        </p:nvGraphicFramePr>
        <p:xfrm>
          <a:off x="431435" y="5045623"/>
          <a:ext cx="11494770" cy="1836420"/>
        </p:xfrm>
        <a:graphic>
          <a:graphicData uri="http://schemas.openxmlformats.org/drawingml/2006/table">
            <a:tbl>
              <a:tblPr firstRow="1" bandRow="1">
                <a:tableStyleId>{5940675A-B579-460E-94D1-54222C63F5DA}</a:tableStyleId>
              </a:tblPr>
              <a:tblGrid>
                <a:gridCol w="1091824"/>
                <a:gridCol w="2491823"/>
                <a:gridCol w="2652345"/>
                <a:gridCol w="2686050"/>
                <a:gridCol w="2572583"/>
              </a:tblGrid>
              <a:tr h="487680">
                <a:tc>
                  <a:txBody>
                    <a:bodyPr/>
                    <a:lstStyle/>
                    <a:p>
                      <a:pPr indent="0">
                        <a:lnSpc>
                          <a:spcPts val="3840"/>
                        </a:lnSpc>
                        <a:buNone/>
                      </a:pPr>
                      <a:r>
                        <a:rPr lang="en-US" sz="3200" b="0" dirty="0">
                          <a:latin typeface="宋体" panose="02010600030101010101" pitchFamily="2" charset="-122"/>
                          <a:ea typeface="宋体" panose="02010600030101010101" pitchFamily="2" charset="-122"/>
                          <a:cs typeface="宋体" panose="02010600030101010101" pitchFamily="2" charset="-122"/>
                        </a:rPr>
                        <a:t>30</a:t>
                      </a:r>
                      <a:r>
                        <a:rPr lang="en-US" sz="3200" b="0" dirty="0">
                          <a:latin typeface="Times New Roman" panose="02020603050405020304" pitchFamily="18" charset="0"/>
                          <a:cs typeface="Times New Roman" panose="02020603050405020304" pitchFamily="18" charset="0"/>
                        </a:rPr>
                        <a:t>. </a:t>
                      </a:r>
                      <a:endParaRPr lang="en-US" altLang="en-US" sz="3200" b="0" dirty="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 passage</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Times New Roman" panose="02020603050405020304" pitchFamily="18" charset="0"/>
                          <a:cs typeface="Times New Roman" panose="02020603050405020304" pitchFamily="18" charset="0"/>
                        </a:rPr>
                        <a:t>B. check</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C. book</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D. sign</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407817">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31.</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A.seemed to</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B. used to</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u="sng">
                          <a:solidFill>
                            <a:srgbClr val="FF0000"/>
                          </a:solidFill>
                          <a:latin typeface="Times New Roman" panose="02020603050405020304" pitchFamily="18" charset="0"/>
                          <a:cs typeface="Times New Roman" panose="02020603050405020304" pitchFamily="18" charset="0"/>
                        </a:rPr>
                        <a:t>C. happened to</a:t>
                      </a:r>
                      <a:r>
                        <a:rPr lang="en-US" sz="3200" b="0">
                          <a:solidFill>
                            <a:schemeClr val="tx1"/>
                          </a:solidFill>
                          <a:latin typeface="Times New Roman" panose="02020603050405020304" pitchFamily="18" charset="0"/>
                          <a:cs typeface="Times New Roman" panose="02020603050405020304" pitchFamily="18" charset="0"/>
                        </a:rPr>
                        <a:t> </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D. intended to</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860990">
                <a:tc>
                  <a:txBody>
                    <a:bodyPr/>
                    <a:lstStyle/>
                    <a:p>
                      <a:pPr indent="0">
                        <a:lnSpc>
                          <a:spcPts val="3840"/>
                        </a:lnSpc>
                        <a:buNone/>
                      </a:pPr>
                      <a:r>
                        <a:rPr lang="en-US" sz="3200" b="0" dirty="0">
                          <a:latin typeface="Times New Roman" panose="02020603050405020304" pitchFamily="18" charset="0"/>
                          <a:cs typeface="Times New Roman" panose="02020603050405020304" pitchFamily="18" charset="0"/>
                        </a:rPr>
                        <a:t>32.</a:t>
                      </a:r>
                      <a:endParaRPr lang="en-US" altLang="en-US" sz="3200" b="0" dirty="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dirty="0">
                          <a:solidFill>
                            <a:srgbClr val="FF0000"/>
                          </a:solidFill>
                          <a:latin typeface="Times New Roman" panose="02020603050405020304" pitchFamily="18" charset="0"/>
                          <a:cs typeface="Times New Roman" panose="02020603050405020304" pitchFamily="18" charset="0"/>
                        </a:rPr>
                        <a:t>A. gratitude</a:t>
                      </a:r>
                      <a:endParaRPr lang="en-US" altLang="en-US" sz="32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B. interest</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C. wishes</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D. concerns</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bl>
          </a:graphicData>
        </a:graphic>
      </p:graphicFrame>
      <p:sp>
        <p:nvSpPr>
          <p:cNvPr id="10" name="直接连接符 9"/>
          <p:cNvSpPr/>
          <p:nvPr/>
        </p:nvSpPr>
        <p:spPr>
          <a:xfrm flipH="1">
            <a:off x="7980680" y="2802890"/>
            <a:ext cx="748030" cy="293243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11" name="直接连接符 10"/>
          <p:cNvSpPr/>
          <p:nvPr/>
        </p:nvSpPr>
        <p:spPr>
          <a:xfrm>
            <a:off x="3155950" y="2624455"/>
            <a:ext cx="1926590" cy="260985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 name="直接连接符 1"/>
          <p:cNvSpPr/>
          <p:nvPr/>
        </p:nvSpPr>
        <p:spPr>
          <a:xfrm flipH="1">
            <a:off x="3236595" y="4396740"/>
            <a:ext cx="2768600" cy="183705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0" name="文本框 19"/>
          <p:cNvSpPr txBox="1"/>
          <p:nvPr/>
        </p:nvSpPr>
        <p:spPr>
          <a:xfrm>
            <a:off x="8286115" y="4598035"/>
            <a:ext cx="3775075" cy="521970"/>
          </a:xfrm>
          <a:prstGeom prst="rect">
            <a:avLst/>
          </a:prstGeom>
          <a:solidFill>
            <a:schemeClr val="accent2">
              <a:lumMod val="75000"/>
            </a:schemeClr>
          </a:solidFill>
        </p:spPr>
        <p:txBody>
          <a:bodyPr wrap="square" rtlCol="0">
            <a:spAutoFit/>
          </a:bodyPr>
          <a:lstStyle/>
          <a:p>
            <a:r>
              <a:rPr lang="zh-CN" altLang="en-US" sz="2800" dirty="0">
                <a:solidFill>
                  <a:schemeClr val="bg1"/>
                </a:solidFill>
              </a:rPr>
              <a:t>刚好电话号码写在上面</a:t>
            </a:r>
            <a:endParaRPr lang="zh-CN" altLang="en-US" sz="2800" dirty="0">
              <a:solidFill>
                <a:schemeClr val="bg1"/>
              </a:solidFill>
            </a:endParaRPr>
          </a:p>
        </p:txBody>
      </p:sp>
      <p:sp>
        <p:nvSpPr>
          <p:cNvPr id="4" name="直接连接符 3"/>
          <p:cNvSpPr/>
          <p:nvPr/>
        </p:nvSpPr>
        <p:spPr>
          <a:xfrm flipH="1">
            <a:off x="8829040" y="5045710"/>
            <a:ext cx="16510" cy="488950"/>
          </a:xfrm>
          <a:prstGeom prst="line">
            <a:avLst/>
          </a:prstGeom>
          <a:ln w="38100" cap="flat" cmpd="sng">
            <a:solidFill>
              <a:schemeClr val="accent2">
                <a:lumMod val="75000"/>
              </a:schemeClr>
            </a:solidFill>
            <a:prstDash val="solid"/>
            <a:round/>
            <a:headEnd type="none" w="med" len="med"/>
            <a:tailEnd type="triangle" w="med" len="med"/>
          </a:ln>
        </p:spPr>
      </p:sp>
      <p:sp>
        <p:nvSpPr>
          <p:cNvPr id="6" name="文本框 5"/>
          <p:cNvSpPr txBox="1"/>
          <p:nvPr/>
        </p:nvSpPr>
        <p:spPr>
          <a:xfrm>
            <a:off x="5745480" y="4523740"/>
            <a:ext cx="1668780" cy="521970"/>
          </a:xfrm>
          <a:prstGeom prst="rect">
            <a:avLst/>
          </a:prstGeom>
          <a:solidFill>
            <a:schemeClr val="accent2">
              <a:lumMod val="75000"/>
            </a:schemeClr>
          </a:solidFill>
        </p:spPr>
        <p:txBody>
          <a:bodyPr wrap="square" rtlCol="0">
            <a:spAutoFit/>
          </a:bodyPr>
          <a:lstStyle/>
          <a:p>
            <a:r>
              <a:rPr lang="zh-CN" altLang="en-US" sz="2800" dirty="0">
                <a:solidFill>
                  <a:schemeClr val="bg1"/>
                </a:solidFill>
              </a:rPr>
              <a:t>意义重现</a:t>
            </a:r>
            <a:endParaRPr lang="zh-CN" altLang="en-US" sz="2800" dirty="0">
              <a:solidFill>
                <a:schemeClr val="bg1"/>
              </a:solidFill>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ox(in)">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ox(in)">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6"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1255" y="321949"/>
            <a:ext cx="11713029" cy="3993333"/>
          </a:xfrm>
        </p:spPr>
        <p:txBody>
          <a:bodyPr/>
          <a:lstStyle/>
          <a:p>
            <a:pPr indent="0" algn="just">
              <a:lnSpc>
                <a:spcPct val="100000"/>
              </a:lnSpc>
              <a:spcAft>
                <a:spcPts val="0"/>
              </a:spcAft>
              <a:buNone/>
            </a:pPr>
            <a:r>
              <a:rPr lang="en-US" altLang="zh-CN" sz="2800" b="1" dirty="0">
                <a:solidFill>
                  <a:schemeClr val="tx1"/>
                </a:solidFill>
                <a:latin typeface="Times New Roman" panose="02020603050405020304" pitchFamily="18" charset="0"/>
                <a:cs typeface="Times New Roman" panose="02020603050405020304" pitchFamily="18" charset="0"/>
              </a:rPr>
              <a:t>...</a:t>
            </a:r>
            <a:r>
              <a:rPr sz="2800" b="1" dirty="0">
                <a:solidFill>
                  <a:schemeClr val="tx1"/>
                </a:solidFill>
                <a:latin typeface="Times New Roman" panose="02020603050405020304" pitchFamily="18" charset="0"/>
                <a:cs typeface="Times New Roman" panose="02020603050405020304" pitchFamily="18" charset="0"/>
              </a:rPr>
              <a:t>I wrote a brief letter to the man expressing my   32</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 and remarking on what an </a:t>
            </a:r>
            <a:r>
              <a:rPr sz="2800" b="1" dirty="0">
                <a:solidFill>
                  <a:srgbClr val="FF0000"/>
                </a:solidFill>
                <a:latin typeface="Times New Roman" panose="02020603050405020304" pitchFamily="18" charset="0"/>
                <a:cs typeface="Times New Roman" panose="02020603050405020304" pitchFamily="18" charset="0"/>
              </a:rPr>
              <a:t>amazing</a:t>
            </a:r>
            <a:r>
              <a:rPr sz="2800" b="1" dirty="0">
                <a:solidFill>
                  <a:schemeClr val="tx1"/>
                </a:solidFill>
                <a:latin typeface="Times New Roman" panose="02020603050405020304" pitchFamily="18" charset="0"/>
                <a:cs typeface="Times New Roman" panose="02020603050405020304" pitchFamily="18" charset="0"/>
              </a:rPr>
              <a:t> act of</a:t>
            </a:r>
            <a:r>
              <a:rPr sz="2800" b="1" dirty="0">
                <a:solidFill>
                  <a:srgbClr val="FF0000"/>
                </a:solidFill>
                <a:latin typeface="Times New Roman" panose="02020603050405020304" pitchFamily="18" charset="0"/>
                <a:cs typeface="Times New Roman" panose="02020603050405020304" pitchFamily="18" charset="0"/>
              </a:rPr>
              <a:t> kindness</a:t>
            </a:r>
            <a:r>
              <a:rPr sz="2800" b="1" dirty="0">
                <a:solidFill>
                  <a:schemeClr val="tx1"/>
                </a:solidFill>
                <a:latin typeface="Times New Roman" panose="02020603050405020304" pitchFamily="18" charset="0"/>
                <a:cs typeface="Times New Roman" panose="02020603050405020304" pitchFamily="18" charset="0"/>
              </a:rPr>
              <a:t> he had committed and that he was truly a   33</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person. </a:t>
            </a:r>
            <a:r>
              <a:rPr sz="2800" b="1" dirty="0">
                <a:solidFill>
                  <a:srgbClr val="FF0000"/>
                </a:solidFill>
                <a:latin typeface="Times New Roman" panose="02020603050405020304" pitchFamily="18" charset="0"/>
                <a:cs typeface="Times New Roman" panose="02020603050405020304" pitchFamily="18" charset="0"/>
              </a:rPr>
              <a:t>I would be forever grateful</a:t>
            </a:r>
            <a:r>
              <a:rPr sz="2800" b="1" dirty="0">
                <a:solidFill>
                  <a:schemeClr val="tx1"/>
                </a:solidFill>
                <a:latin typeface="Times New Roman" panose="02020603050405020304" pitchFamily="18" charset="0"/>
                <a:cs typeface="Times New Roman" panose="02020603050405020304" pitchFamily="18" charset="0"/>
              </a:rPr>
              <a:t> to him. I   34</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and </a:t>
            </a:r>
            <a:r>
              <a:rPr sz="2800" b="1" dirty="0">
                <a:solidFill>
                  <a:srgbClr val="FF0000"/>
                </a:solidFill>
                <a:latin typeface="Times New Roman" panose="02020603050405020304" pitchFamily="18" charset="0"/>
                <a:cs typeface="Times New Roman" panose="02020603050405020304" pitchFamily="18" charset="0"/>
              </a:rPr>
              <a:t>emailed it off to him</a:t>
            </a:r>
            <a:r>
              <a:rPr sz="2800" b="1" dirty="0">
                <a:solidFill>
                  <a:schemeClr val="tx1"/>
                </a:solidFill>
                <a:latin typeface="Times New Roman" panose="02020603050405020304" pitchFamily="18" charset="0"/>
                <a:cs typeface="Times New Roman" panose="02020603050405020304" pitchFamily="18" charset="0"/>
              </a:rPr>
              <a:t>.</a:t>
            </a:r>
            <a:endParaRPr sz="2800" b="1" dirty="0">
              <a:solidFill>
                <a:schemeClr val="tx1"/>
              </a:solidFill>
              <a:latin typeface="Times New Roman" panose="02020603050405020304" pitchFamily="18" charset="0"/>
              <a:cs typeface="Times New Roman" panose="02020603050405020304" pitchFamily="18" charset="0"/>
            </a:endParaRPr>
          </a:p>
          <a:p>
            <a:pPr indent="0" algn="just">
              <a:lnSpc>
                <a:spcPct val="100000"/>
              </a:lnSpc>
              <a:spcAft>
                <a:spcPts val="0"/>
              </a:spcAft>
              <a:buNone/>
            </a:pPr>
            <a:r>
              <a:rPr sz="2800" b="1" dirty="0">
                <a:solidFill>
                  <a:schemeClr val="tx1"/>
                </a:solidFill>
                <a:latin typeface="Times New Roman" panose="02020603050405020304" pitchFamily="18" charset="0"/>
                <a:cs typeface="Times New Roman" panose="02020603050405020304" pitchFamily="18" charset="0"/>
              </a:rPr>
              <a:t>  I don’t know if I believe in chance or luck, but I do know I believe in   35</a:t>
            </a:r>
            <a:r>
              <a:rPr lang="en-US" altLang="zh-CN" sz="2800" b="1" dirty="0">
                <a:solidFill>
                  <a:schemeClr val="tx1"/>
                </a:solidFill>
                <a:latin typeface="Times New Roman" panose="02020603050405020304" pitchFamily="18" charset="0"/>
                <a:cs typeface="Times New Roman" panose="02020603050405020304" pitchFamily="18" charset="0"/>
              </a:rPr>
              <a:t>___</a:t>
            </a:r>
            <a:r>
              <a:rPr sz="2800" b="1" dirty="0">
                <a:solidFill>
                  <a:schemeClr val="tx1"/>
                </a:solidFill>
                <a:latin typeface="Times New Roman" panose="02020603050405020304" pitchFamily="18" charset="0"/>
                <a:cs typeface="Times New Roman" panose="02020603050405020304" pitchFamily="18" charset="0"/>
              </a:rPr>
              <a:t>   and in the </a:t>
            </a:r>
            <a:r>
              <a:rPr sz="2800" b="1" dirty="0">
                <a:solidFill>
                  <a:srgbClr val="FF0000"/>
                </a:solidFill>
                <a:latin typeface="Times New Roman" panose="02020603050405020304" pitchFamily="18" charset="0"/>
                <a:cs typeface="Times New Roman" panose="02020603050405020304" pitchFamily="18" charset="0"/>
              </a:rPr>
              <a:t>selfless acts of kindness</a:t>
            </a:r>
            <a:r>
              <a:rPr sz="2800" b="1" dirty="0">
                <a:solidFill>
                  <a:schemeClr val="tx1"/>
                </a:solidFill>
                <a:latin typeface="Times New Roman" panose="02020603050405020304" pitchFamily="18" charset="0"/>
                <a:cs typeface="Times New Roman" panose="02020603050405020304" pitchFamily="18" charset="0"/>
              </a:rPr>
              <a:t>.</a:t>
            </a:r>
            <a:endParaRPr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2" name="表格 11"/>
          <p:cNvGraphicFramePr/>
          <p:nvPr>
            <p:custDataLst>
              <p:tags r:id="rId1"/>
            </p:custDataLst>
          </p:nvPr>
        </p:nvGraphicFramePr>
        <p:xfrm>
          <a:off x="348885" y="4315373"/>
          <a:ext cx="11494135" cy="2299970"/>
        </p:xfrm>
        <a:graphic>
          <a:graphicData uri="http://schemas.openxmlformats.org/drawingml/2006/table">
            <a:tbl>
              <a:tblPr firstRow="1" bandRow="1">
                <a:tableStyleId>{5940675A-B579-460E-94D1-54222C63F5DA}</a:tableStyleId>
              </a:tblPr>
              <a:tblGrid>
                <a:gridCol w="1091565"/>
                <a:gridCol w="2492375"/>
                <a:gridCol w="2651125"/>
                <a:gridCol w="2686050"/>
                <a:gridCol w="2573020"/>
              </a:tblGrid>
              <a:tr h="610870">
                <a:tc>
                  <a:txBody>
                    <a:bodyPr/>
                    <a:lstStyle/>
                    <a:p>
                      <a:pPr indent="0">
                        <a:lnSpc>
                          <a:spcPts val="3840"/>
                        </a:lnSpc>
                        <a:buNone/>
                      </a:pPr>
                      <a:r>
                        <a:rPr lang="en-US" sz="3200" b="0" dirty="0">
                          <a:latin typeface="宋体" panose="02010600030101010101" pitchFamily="2" charset="-122"/>
                          <a:ea typeface="宋体" panose="02010600030101010101" pitchFamily="2" charset="-122"/>
                          <a:cs typeface="宋体" panose="02010600030101010101" pitchFamily="2" charset="-122"/>
                        </a:rPr>
                        <a:t>33</a:t>
                      </a:r>
                      <a:r>
                        <a:rPr lang="en-US" sz="3200" b="0" dirty="0">
                          <a:latin typeface="Times New Roman" panose="02020603050405020304" pitchFamily="18" charset="0"/>
                          <a:cs typeface="Times New Roman" panose="02020603050405020304" pitchFamily="18" charset="0"/>
                        </a:rPr>
                        <a:t>. </a:t>
                      </a:r>
                      <a:endParaRPr lang="en-US" altLang="en-US" sz="3200" b="0" dirty="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 generous</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a:solidFill>
                            <a:srgbClr val="FF0000"/>
                          </a:solidFill>
                          <a:latin typeface="Times New Roman" panose="02020603050405020304" pitchFamily="18" charset="0"/>
                          <a:cs typeface="Times New Roman" panose="02020603050405020304" pitchFamily="18" charset="0"/>
                        </a:rPr>
                        <a:t>B. remarkable</a:t>
                      </a:r>
                      <a:endParaRPr lang="en-US" altLang="en-US" sz="3200" b="1" u="sng">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C. responsible</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D. serious</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610870">
                <a:tc>
                  <a:txBody>
                    <a:bodyPr/>
                    <a:lstStyle/>
                    <a:p>
                      <a:pPr indent="0">
                        <a:lnSpc>
                          <a:spcPts val="3840"/>
                        </a:lnSpc>
                        <a:buNone/>
                      </a:pPr>
                      <a:r>
                        <a:rPr lang="en-US" sz="3200" b="0">
                          <a:latin typeface="Times New Roman" panose="02020603050405020304" pitchFamily="18" charset="0"/>
                          <a:cs typeface="Times New Roman" panose="02020603050405020304" pitchFamily="18" charset="0"/>
                        </a:rPr>
                        <a:t>34.</a:t>
                      </a:r>
                      <a:endParaRPr lang="en-US" altLang="en-US" sz="3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A.closed</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B. folded</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C. attached </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dirty="0">
                          <a:solidFill>
                            <a:srgbClr val="FF0000"/>
                          </a:solidFill>
                          <a:latin typeface="Times New Roman" panose="02020603050405020304" pitchFamily="18" charset="0"/>
                          <a:cs typeface="Times New Roman" panose="02020603050405020304" pitchFamily="18" charset="0"/>
                        </a:rPr>
                        <a:t>D. concluded</a:t>
                      </a:r>
                      <a:endParaRPr lang="en-US" altLang="en-US" sz="3200" b="1" u="sng"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r h="1078230">
                <a:tc>
                  <a:txBody>
                    <a:bodyPr/>
                    <a:lstStyle/>
                    <a:p>
                      <a:pPr indent="0">
                        <a:lnSpc>
                          <a:spcPts val="3840"/>
                        </a:lnSpc>
                        <a:buNone/>
                      </a:pPr>
                      <a:r>
                        <a:rPr lang="en-US" sz="3200" b="0" dirty="0">
                          <a:latin typeface="Times New Roman" panose="02020603050405020304" pitchFamily="18" charset="0"/>
                          <a:cs typeface="Times New Roman" panose="02020603050405020304" pitchFamily="18" charset="0"/>
                        </a:rPr>
                        <a:t>35.</a:t>
                      </a:r>
                      <a:endParaRPr lang="en-US" altLang="en-US" sz="3200" b="0" dirty="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A. theory</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dirty="0">
                          <a:solidFill>
                            <a:schemeClr val="tx1"/>
                          </a:solidFill>
                          <a:latin typeface="Times New Roman" panose="02020603050405020304" pitchFamily="18" charset="0"/>
                          <a:cs typeface="Times New Roman" panose="02020603050405020304" pitchFamily="18" charset="0"/>
                        </a:rPr>
                        <a:t>B. truth</a:t>
                      </a:r>
                      <a:endParaRPr lang="en-US" altLang="en-US" sz="3200" b="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0">
                          <a:solidFill>
                            <a:schemeClr val="tx1"/>
                          </a:solidFill>
                          <a:latin typeface="Times New Roman" panose="02020603050405020304" pitchFamily="18" charset="0"/>
                          <a:cs typeface="Times New Roman" panose="02020603050405020304" pitchFamily="18" charset="0"/>
                        </a:rPr>
                        <a:t>C. principle</a:t>
                      </a:r>
                      <a:endParaRPr lang="en-US" altLang="en-US" sz="3200" b="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cap="flat">
                      <a:noFill/>
                    </a:lnT>
                    <a:lnB cap="flat">
                      <a:noFill/>
                    </a:lnB>
                    <a:lnTlToBr>
                      <a:noFill/>
                    </a:lnTlToBr>
                    <a:lnBlToTr>
                      <a:noFill/>
                    </a:lnBlToTr>
                    <a:solidFill>
                      <a:schemeClr val="accent6">
                        <a:lumMod val="20000"/>
                        <a:lumOff val="80000"/>
                      </a:schemeClr>
                    </a:solidFill>
                  </a:tcPr>
                </a:tc>
                <a:tc>
                  <a:txBody>
                    <a:bodyPr/>
                    <a:lstStyle/>
                    <a:p>
                      <a:pPr indent="0">
                        <a:lnSpc>
                          <a:spcPts val="3840"/>
                        </a:lnSpc>
                        <a:buNone/>
                      </a:pPr>
                      <a:r>
                        <a:rPr lang="en-US" sz="3200" b="1" u="sng" dirty="0">
                          <a:solidFill>
                            <a:srgbClr val="FF0000"/>
                          </a:solidFill>
                          <a:latin typeface="Times New Roman" panose="02020603050405020304" pitchFamily="18" charset="0"/>
                          <a:cs typeface="Times New Roman" panose="02020603050405020304" pitchFamily="18" charset="0"/>
                        </a:rPr>
                        <a:t>D. humanity</a:t>
                      </a:r>
                      <a:endParaRPr lang="en-US" altLang="en-US" sz="3200" b="1" u="sng"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cap="flat">
                      <a:noFill/>
                    </a:lnR>
                    <a:lnT cap="flat">
                      <a:noFill/>
                    </a:lnT>
                    <a:lnB cap="flat">
                      <a:noFill/>
                    </a:lnB>
                    <a:lnTlToBr>
                      <a:noFill/>
                    </a:lnTlToBr>
                    <a:lnBlToTr>
                      <a:noFill/>
                    </a:lnBlToTr>
                    <a:solidFill>
                      <a:schemeClr val="accent6">
                        <a:lumMod val="20000"/>
                        <a:lumOff val="80000"/>
                      </a:schemeClr>
                    </a:solidFill>
                  </a:tcPr>
                </a:tc>
              </a:tr>
            </a:tbl>
          </a:graphicData>
        </a:graphic>
      </p:graphicFrame>
      <p:sp>
        <p:nvSpPr>
          <p:cNvPr id="10" name="直接连接符 9"/>
          <p:cNvSpPr/>
          <p:nvPr/>
        </p:nvSpPr>
        <p:spPr>
          <a:xfrm flipH="1">
            <a:off x="5139055" y="972820"/>
            <a:ext cx="2686050" cy="342392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11" name="直接连接符 10"/>
          <p:cNvSpPr/>
          <p:nvPr/>
        </p:nvSpPr>
        <p:spPr>
          <a:xfrm flipH="1">
            <a:off x="5005070" y="1042035"/>
            <a:ext cx="359410" cy="345884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 name="直接连接符 1"/>
          <p:cNvSpPr/>
          <p:nvPr/>
        </p:nvSpPr>
        <p:spPr>
          <a:xfrm>
            <a:off x="7649845" y="2689860"/>
            <a:ext cx="1956435" cy="288798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4" name="直接连接符 3"/>
          <p:cNvSpPr/>
          <p:nvPr/>
        </p:nvSpPr>
        <p:spPr>
          <a:xfrm>
            <a:off x="8610600" y="1860550"/>
            <a:ext cx="1493520" cy="333438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20" name="文本框 19"/>
          <p:cNvSpPr txBox="1"/>
          <p:nvPr/>
        </p:nvSpPr>
        <p:spPr>
          <a:xfrm>
            <a:off x="9807621" y="3227200"/>
            <a:ext cx="1605280" cy="953135"/>
          </a:xfrm>
          <a:prstGeom prst="rect">
            <a:avLst/>
          </a:prstGeom>
          <a:solidFill>
            <a:schemeClr val="accent2">
              <a:lumMod val="75000"/>
            </a:schemeClr>
          </a:solidFill>
        </p:spPr>
        <p:txBody>
          <a:bodyPr wrap="none" rtlCol="0">
            <a:spAutoFit/>
          </a:bodyPr>
          <a:lstStyle/>
          <a:p>
            <a:r>
              <a:rPr lang="zh-CN" altLang="en-US" sz="2800" dirty="0">
                <a:solidFill>
                  <a:schemeClr val="bg1"/>
                </a:solidFill>
              </a:rPr>
              <a:t>写完邮件</a:t>
            </a:r>
            <a:endParaRPr lang="zh-CN" altLang="en-US" sz="2800" dirty="0">
              <a:solidFill>
                <a:schemeClr val="bg1"/>
              </a:solidFill>
            </a:endParaRPr>
          </a:p>
          <a:p>
            <a:r>
              <a:rPr lang="zh-CN" altLang="en-US" sz="2800" dirty="0">
                <a:solidFill>
                  <a:schemeClr val="bg1"/>
                </a:solidFill>
              </a:rPr>
              <a:t>并且发送</a:t>
            </a:r>
            <a:endParaRPr lang="zh-CN" altLang="en-US" sz="2800" dirty="0">
              <a:solidFill>
                <a:schemeClr val="bg1"/>
              </a:solidFill>
            </a:endParaRPr>
          </a:p>
        </p:txBody>
      </p:sp>
      <p:sp>
        <p:nvSpPr>
          <p:cNvPr id="5" name="直接连接符 4"/>
          <p:cNvSpPr/>
          <p:nvPr/>
        </p:nvSpPr>
        <p:spPr>
          <a:xfrm>
            <a:off x="11224895" y="4180205"/>
            <a:ext cx="73660" cy="887095"/>
          </a:xfrm>
          <a:prstGeom prst="line">
            <a:avLst/>
          </a:prstGeom>
          <a:ln w="38100" cap="flat" cmpd="sng">
            <a:solidFill>
              <a:srgbClr val="FF00FF"/>
            </a:solidFill>
            <a:prstDash val="solid"/>
            <a:round/>
            <a:headEnd type="none" w="med" len="med"/>
            <a:tailEnd type="triangle" w="med" len="med"/>
          </a:ln>
        </p:spPr>
      </p:sp>
      <p:sp>
        <p:nvSpPr>
          <p:cNvPr id="6" name="文本框 5"/>
          <p:cNvSpPr txBox="1"/>
          <p:nvPr/>
        </p:nvSpPr>
        <p:spPr>
          <a:xfrm>
            <a:off x="10003836" y="6018025"/>
            <a:ext cx="894080" cy="521970"/>
          </a:xfrm>
          <a:prstGeom prst="rect">
            <a:avLst/>
          </a:prstGeom>
          <a:solidFill>
            <a:schemeClr val="accent2">
              <a:lumMod val="75000"/>
            </a:schemeClr>
          </a:solidFill>
        </p:spPr>
        <p:txBody>
          <a:bodyPr wrap="none" rtlCol="0">
            <a:spAutoFit/>
          </a:bodyPr>
          <a:lstStyle/>
          <a:p>
            <a:r>
              <a:rPr lang="zh-CN" altLang="en-US" sz="2800" dirty="0">
                <a:solidFill>
                  <a:schemeClr val="bg1"/>
                </a:solidFill>
              </a:rPr>
              <a:t>人性</a:t>
            </a:r>
            <a:endParaRPr lang="zh-CN" altLang="en-US" sz="2800" dirty="0">
              <a:solidFill>
                <a:schemeClr val="bg1"/>
              </a:solidFill>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ox(in)">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box(in)">
                                      <p:cBhvr>
                                        <p:cTn id="3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6"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95313" y="2135188"/>
            <a:ext cx="3832225" cy="1938337"/>
          </a:xfrm>
          <a:prstGeom prst="rect">
            <a:avLst/>
          </a:prstGeom>
          <a:noFill/>
          <a:ln w="9525">
            <a:noFill/>
          </a:ln>
        </p:spPr>
        <p:txBody>
          <a:bodyPr anchor="t">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1</a:t>
            </a:r>
            <a:endParaRPr kumimoji="0" lang="en-US" altLang="zh-CN" sz="6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Freeform 8"/>
          <p:cNvSpPr/>
          <p:nvPr/>
        </p:nvSpPr>
        <p:spPr bwMode="auto">
          <a:xfrm>
            <a:off x="1611730" y="1029620"/>
            <a:ext cx="3567113" cy="3562350"/>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chemeClr val="accent2">
              <a:lumMod val="75000"/>
            </a:schemeClr>
          </a:solidFill>
          <a:ln w="0">
            <a:noFill/>
            <a:prstDash val="solid"/>
            <a:round/>
          </a:ln>
        </p:spPr>
        <p:txBody>
          <a:bodyPr vert="horz" wrap="square" lIns="128566" tIns="64282" rIns="128566" bIns="64282"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1">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38917" name="文本框 2"/>
          <p:cNvSpPr txBox="1"/>
          <p:nvPr>
            <p:custDataLst>
              <p:tags r:id="rId1"/>
            </p:custDataLst>
          </p:nvPr>
        </p:nvSpPr>
        <p:spPr>
          <a:xfrm>
            <a:off x="2582863" y="2014538"/>
            <a:ext cx="1697037" cy="1568450"/>
          </a:xfrm>
          <a:prstGeom prst="rect">
            <a:avLst/>
          </a:prstGeom>
          <a:noFill/>
          <a:ln w="9525">
            <a:noFill/>
          </a:ln>
        </p:spPr>
        <p:txBody>
          <a:bodyPr wrap="square" lIns="0" tIns="0" rIns="0" bIns="0" anchor="t">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04</a:t>
            </a:r>
            <a:endParaRPr kumimoji="0" lang="zh-CN" altLang="en-US" sz="102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矩形 7"/>
          <p:cNvSpPr/>
          <p:nvPr/>
        </p:nvSpPr>
        <p:spPr>
          <a:xfrm>
            <a:off x="5546716" y="2213047"/>
            <a:ext cx="5041954" cy="830997"/>
          </a:xfrm>
          <a:prstGeom prst="rect">
            <a:avLst/>
          </a:prstGeom>
          <a:noFill/>
          <a:ln w="9525">
            <a:noFill/>
          </a:ln>
        </p:spPr>
        <p:txBody>
          <a:bodyPr wrap="square" anchor="t">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1">
                <a:ln>
                  <a:noFill/>
                </a:ln>
                <a:solidFill>
                  <a:schemeClr val="accent2">
                    <a:lumMod val="7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语 法 填 空</a:t>
            </a:r>
            <a:endParaRPr kumimoji="0" lang="zh-CN" altLang="en-US" sz="4800" b="1" i="0" u="none" strike="noStrike" kern="1200" cap="none" spc="0" normalizeH="0" baseline="0" noProof="1">
              <a:ln>
                <a:noFill/>
              </a:ln>
              <a:solidFill>
                <a:schemeClr val="accent2">
                  <a:lumMod val="75000"/>
                </a:schemeClr>
              </a:solidFill>
              <a:effectLst/>
              <a:uLnTx/>
              <a:uFillTx/>
              <a:latin typeface="微软雅黑" panose="020B0503020204020204" pitchFamily="34" charset="-122"/>
              <a:ea typeface="微软雅黑" panose="020B0503020204020204" pitchFamily="34" charset="-122"/>
              <a:sym typeface="等线" panose="02010600030101010101" pitchFamily="2" charset="-122"/>
            </a:endParaRPr>
          </a:p>
        </p:txBody>
      </p:sp>
      <p:sp>
        <p:nvSpPr>
          <p:cNvPr id="9" name="矩形 8"/>
          <p:cNvSpPr/>
          <p:nvPr/>
        </p:nvSpPr>
        <p:spPr>
          <a:xfrm>
            <a:off x="0" y="6144322"/>
            <a:ext cx="12192000" cy="277576"/>
          </a:xfrm>
          <a:prstGeom prst="rect">
            <a:avLst/>
          </a:prstGeom>
          <a:solidFill>
            <a:schemeClr val="accent3">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Tree>
  </p:cSld>
  <p:clrMapOvr>
    <a:masterClrMapping/>
  </p:clrMapOvr>
  <p:transition advTm="117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flipV="1">
            <a:off x="516311" y="1005277"/>
            <a:ext cx="10066196"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1596" y="481580"/>
            <a:ext cx="1474140" cy="733610"/>
          </a:xfrm>
          <a:prstGeom prst="rect">
            <a:avLst/>
          </a:prstGeom>
        </p:spPr>
      </p:pic>
      <p:sp>
        <p:nvSpPr>
          <p:cNvPr id="18" name="TextBox 237"/>
          <p:cNvSpPr txBox="1"/>
          <p:nvPr/>
        </p:nvSpPr>
        <p:spPr>
          <a:xfrm>
            <a:off x="2289552" y="361161"/>
            <a:ext cx="1522010" cy="584775"/>
          </a:xfrm>
          <a:prstGeom prst="rect">
            <a:avLst/>
          </a:prstGeom>
          <a:noFill/>
        </p:spPr>
        <p:txBody>
          <a:bodyPr wrap="square" rtlCol="0">
            <a:spAutoFit/>
          </a:bodyPr>
          <a:lstStyle/>
          <a:p>
            <a:r>
              <a:rPr lang="en-US" altLang="zh-CN"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A  </a:t>
            </a:r>
            <a:r>
              <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19" name="文本框 18"/>
          <p:cNvSpPr txBox="1"/>
          <p:nvPr/>
        </p:nvSpPr>
        <p:spPr>
          <a:xfrm>
            <a:off x="2959363" y="201887"/>
            <a:ext cx="9625668" cy="829945"/>
          </a:xfrm>
          <a:prstGeom prst="rect">
            <a:avLst/>
          </a:prstGeom>
          <a:noFill/>
        </p:spPr>
        <p:txBody>
          <a:bodyPr wrap="square" rtlCol="0" anchor="t">
            <a:spAutoFit/>
          </a:bodyPr>
          <a:lstStyle/>
          <a:p>
            <a:pPr indent="609600" algn="just" fontAlgn="auto">
              <a:lnSpc>
                <a:spcPct val="150000"/>
              </a:lnSpc>
            </a:pPr>
            <a:r>
              <a:rPr lang="zh-CN" altLang="en-US" sz="3200" b="1" dirty="0">
                <a:latin typeface="宋体" panose="02010600030101010101" pitchFamily="2" charset="-122"/>
                <a:ea typeface="宋体" panose="02010600030101010101" pitchFamily="2" charset="-122"/>
                <a:sym typeface="Times New Roman" panose="02020603050405020304" pitchFamily="18" charset="0"/>
              </a:rPr>
              <a:t>这四个活动彼此之间共同点是？</a:t>
            </a:r>
            <a:endParaRPr lang="en-US" altLang="zh-CN" sz="3200" b="1" dirty="0">
              <a:latin typeface="宋体" panose="02010600030101010101" pitchFamily="2" charset="-122"/>
              <a:ea typeface="宋体" panose="02010600030101010101" pitchFamily="2" charset="-122"/>
              <a:cs typeface="+mn-ea"/>
              <a:sym typeface="Times New Roman" panose="02020603050405020304" pitchFamily="18" charset="0"/>
            </a:endParaRPr>
          </a:p>
        </p:txBody>
      </p:sp>
      <p:sp>
        <p:nvSpPr>
          <p:cNvPr id="26" name="矩形 25"/>
          <p:cNvSpPr/>
          <p:nvPr/>
        </p:nvSpPr>
        <p:spPr>
          <a:xfrm>
            <a:off x="210185" y="1355090"/>
            <a:ext cx="11443335" cy="3169285"/>
          </a:xfrm>
          <a:prstGeom prst="rect">
            <a:avLst/>
          </a:prstGeom>
        </p:spPr>
        <p:txBody>
          <a:bodyPr wrap="square">
            <a:spAutoFit/>
          </a:bodyPr>
          <a:lstStyle/>
          <a:p>
            <a:r>
              <a:rPr lang="en-US" altLang="zh-CN" sz="4000" b="1" kern="100" dirty="0">
                <a:latin typeface="Times New Roman" panose="02020603050405020304" pitchFamily="18" charset="0"/>
                <a:ea typeface="宋体" panose="02010600030101010101" pitchFamily="2" charset="-122"/>
              </a:rPr>
              <a:t>Things To Do</a:t>
            </a:r>
            <a:r>
              <a:rPr lang="en-US" altLang="zh-CN" sz="4000" b="1" kern="100" dirty="0">
                <a:gradFill>
                  <a:gsLst>
                    <a:gs pos="0">
                      <a:srgbClr val="7B32B2"/>
                    </a:gs>
                    <a:gs pos="100000">
                      <a:srgbClr val="401A5D"/>
                    </a:gs>
                  </a:gsLst>
                  <a:lin scaled="0"/>
                </a:gradFill>
                <a:latin typeface="Times New Roman" panose="02020603050405020304" pitchFamily="18" charset="0"/>
                <a:ea typeface="宋体" panose="02010600030101010101" pitchFamily="2" charset="-122"/>
              </a:rPr>
              <a:t> in Los Angeles on Labor Day weekend</a:t>
            </a:r>
            <a:r>
              <a:rPr lang="en-US" altLang="zh-CN" sz="4000" b="1" kern="100" dirty="0">
                <a:latin typeface="Times New Roman" panose="02020603050405020304" pitchFamily="18" charset="0"/>
                <a:ea typeface="宋体" panose="02010600030101010101" pitchFamily="2" charset="-122"/>
              </a:rPr>
              <a:t>, </a:t>
            </a:r>
            <a:r>
              <a:rPr lang="en-US" altLang="zh-CN" sz="4000" b="1" kern="100" dirty="0">
                <a:solidFill>
                  <a:srgbClr val="FF0000"/>
                </a:solidFill>
                <a:latin typeface="Times New Roman" panose="02020603050405020304" pitchFamily="18" charset="0"/>
                <a:ea typeface="宋体" panose="02010600030101010101" pitchFamily="2" charset="-122"/>
              </a:rPr>
              <a:t>September 18-20, 2020</a:t>
            </a:r>
            <a:endParaRPr lang="en-US" altLang="zh-CN" sz="4000" b="1" kern="100" dirty="0">
              <a:latin typeface="Times New Roman" panose="02020603050405020304" pitchFamily="18" charset="0"/>
              <a:ea typeface="宋体" panose="02010600030101010101" pitchFamily="2" charset="-122"/>
            </a:endParaRPr>
          </a:p>
          <a:p>
            <a:endParaRPr lang="en-US" altLang="zh-CN" sz="4000" b="1" kern="100" dirty="0">
              <a:latin typeface="Times New Roman" panose="02020603050405020304" pitchFamily="18" charset="0"/>
              <a:ea typeface="宋体" panose="02010600030101010101" pitchFamily="2" charset="-122"/>
            </a:endParaRPr>
          </a:p>
          <a:p>
            <a:r>
              <a:rPr lang="en-US" altLang="zh-CN" sz="4000" b="1" kern="100" dirty="0">
                <a:solidFill>
                  <a:srgbClr val="FF0000"/>
                </a:solidFill>
                <a:latin typeface="Times New Roman" panose="02020603050405020304" pitchFamily="18" charset="0"/>
                <a:ea typeface="宋体" panose="02010600030101010101" pitchFamily="2" charset="-122"/>
              </a:rPr>
              <a:t>Families</a:t>
            </a:r>
            <a:r>
              <a:rPr lang="en-US" altLang="zh-CN" sz="4000" b="1" kern="100" dirty="0">
                <a:latin typeface="Times New Roman" panose="02020603050405020304" pitchFamily="18" charset="0"/>
                <a:ea typeface="宋体" panose="02010600030101010101" pitchFamily="2" charset="-122"/>
              </a:rPr>
              <a:t> will find fun things to do with your </a:t>
            </a:r>
            <a:r>
              <a:rPr lang="en-US" altLang="zh-CN" sz="4000" b="1" kern="100" dirty="0">
                <a:solidFill>
                  <a:srgbClr val="FF0000"/>
                </a:solidFill>
                <a:latin typeface="Times New Roman" panose="02020603050405020304" pitchFamily="18" charset="0"/>
                <a:ea typeface="宋体" panose="02010600030101010101" pitchFamily="2" charset="-122"/>
              </a:rPr>
              <a:t>kids </a:t>
            </a:r>
            <a:r>
              <a:rPr lang="en-US" altLang="zh-CN" sz="4000" b="1" kern="100" dirty="0">
                <a:latin typeface="Times New Roman" panose="02020603050405020304" pitchFamily="18" charset="0"/>
                <a:ea typeface="宋体" panose="02010600030101010101" pitchFamily="2" charset="-122"/>
              </a:rPr>
              <a:t>this </a:t>
            </a:r>
            <a:r>
              <a:rPr lang="en-US" altLang="zh-CN" sz="4000" b="1" kern="100" dirty="0">
                <a:solidFill>
                  <a:srgbClr val="FF0000"/>
                </a:solidFill>
                <a:latin typeface="Times New Roman" panose="02020603050405020304" pitchFamily="18" charset="0"/>
                <a:ea typeface="宋体" panose="02010600030101010101" pitchFamily="2" charset="-122"/>
              </a:rPr>
              <a:t>weekend from September 18th to 20th</a:t>
            </a:r>
            <a:r>
              <a:rPr lang="en-US" altLang="zh-CN" sz="4000" b="1" kern="100" dirty="0">
                <a:latin typeface="Times New Roman" panose="02020603050405020304" pitchFamily="18" charset="0"/>
                <a:ea typeface="宋体" panose="02010600030101010101" pitchFamily="2" charset="-122"/>
              </a:rPr>
              <a:t>. </a:t>
            </a:r>
            <a:endParaRPr lang="en-US" altLang="zh-CN" sz="4000" b="1" kern="100"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5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1000"/>
                                        <p:tgtEl>
                                          <p:spTgt spid="18"/>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11918"/>
            <a:ext cx="11815482" cy="6554470"/>
          </a:xfrm>
          <a:prstGeom prst="rect">
            <a:avLst/>
          </a:prstGeom>
        </p:spPr>
        <p:txBody>
          <a:bodyPr wrap="square">
            <a:spAutoFit/>
          </a:bodyPr>
          <a:lstStyle/>
          <a:p>
            <a:pPr indent="304800" algn="just">
              <a:spcAft>
                <a:spcPts val="0"/>
              </a:spcAft>
            </a:pP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Waking up at 7 in the morning , 25-year-old Fan Yupei cleans up, waters flowers in the courtyard, and then    36 </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(open) the door of her Jun porcelain (钧瓷) production studio, ready for a new day’s business. </a:t>
            </a:r>
            <a:endParaRPr altLang="zh-CN" sz="2800" kern="100" dirty="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Life in her hometown, Shenhou town, in Yuzhou City, is much37</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(happy) for Fan, who quit her job in Beijing and started her own studio with her husband. Jun porcelain is one of the top five Chinese porcelains,38</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(date) back to the Song Dynasty, 39</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is famous for its change of colors when heated in kilns. Now it 40</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(list) as a state-level intangible culture heritage (非物质文化遗产).</a:t>
            </a:r>
            <a:endParaRPr altLang="zh-CN" sz="2800" kern="100" dirty="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Shenhou town is the home 41</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Jun porcelains. Recently, the local government of Yuzhou city has made a series of measures 42</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(promote) such production. Now Fan’s husband is in charge of Jun porcelain making while she is responsible for sales. 43</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have combined Jun porcelain production with modern art and often share 44</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(thought) about designs together. With more and more tourists visiting Shenhou every day, Fan has the 45</a:t>
            </a:r>
            <a:r>
              <a:rPr lang="en-US" sz="2800" kern="100" dirty="0">
                <a:latin typeface="Times New Roman" panose="02020603050405020304" pitchFamily="18" charset="0"/>
                <a:ea typeface="宋体" panose="02010600030101010101" pitchFamily="2" charset="-122"/>
                <a:cs typeface="Times New Roman" panose="02020603050405020304" pitchFamily="18" charset="0"/>
              </a:rPr>
              <a:t>_____</a:t>
            </a: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    </a:t>
            </a:r>
            <a:endParaRPr altLang="zh-CN" sz="2800" kern="100" dirty="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r>
              <a:rPr altLang="zh-CN" sz="2800" kern="100" dirty="0">
                <a:latin typeface="Times New Roman" panose="02020603050405020304" pitchFamily="18" charset="0"/>
                <a:ea typeface="宋体" panose="02010600030101010101" pitchFamily="2" charset="-122"/>
                <a:cs typeface="Times New Roman" panose="02020603050405020304" pitchFamily="18" charset="0"/>
              </a:rPr>
              <a:t>(confident) that Jun porcelain will gain greater popularity in the future. </a:t>
            </a:r>
            <a:endParaRPr altLang="zh-CN" sz="28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350" y="174171"/>
            <a:ext cx="11944350" cy="5507990"/>
          </a:xfrm>
          <a:prstGeom prst="rect">
            <a:avLst/>
          </a:prstGeom>
        </p:spPr>
        <p:txBody>
          <a:bodyPr wrap="square">
            <a:spAutoFit/>
          </a:bodyPr>
          <a:lstStyle/>
          <a:p>
            <a:pPr indent="304800"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Waking up at 7 in the morning , 25-year-old Fan Yupei cleans up,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waters </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flowers in the courtyard, </a:t>
            </a:r>
            <a:r>
              <a:rPr altLang="zh-CN" sz="3200" b="1"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and </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then 36 </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(open) the door of her Jun porcelain (钧瓷) production studio, ready for a new day’s business. </a:t>
            </a:r>
            <a:endParaRPr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Life in her hometown, Shenhou town, in Yuzhou City, is much37</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(happy) for Fan, who quit her job in Beijing and started her own studio with her husband. Jun porcelain is one of the top five Chinese porcelains,38</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(date) back to the Song Dynasty, 39</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is famous for its change of colors when heated in kilns. Now it 40</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_______________________________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(list) as a state-level intangible culture heritage (非物质文化遗产).</a:t>
            </a:r>
            <a:endParaRPr lang="zh-CN" altLang="en-US" sz="3200" dirty="0"/>
          </a:p>
        </p:txBody>
      </p:sp>
      <p:sp>
        <p:nvSpPr>
          <p:cNvPr id="3" name="文本框 2"/>
          <p:cNvSpPr txBox="1"/>
          <p:nvPr/>
        </p:nvSpPr>
        <p:spPr>
          <a:xfrm>
            <a:off x="7713857" y="700368"/>
            <a:ext cx="1570990" cy="514350"/>
          </a:xfrm>
          <a:prstGeom prst="rect">
            <a:avLst/>
          </a:prstGeom>
          <a:solidFill>
            <a:schemeClr val="accent2">
              <a:lumMod val="75000"/>
            </a:schemeClr>
          </a:solidFill>
        </p:spPr>
        <p:txBody>
          <a:bodyPr wrap="square" rtlCol="0">
            <a:spAutoFit/>
          </a:bodyPr>
          <a:lstStyle/>
          <a:p>
            <a:pPr>
              <a:lnSpc>
                <a:spcPts val="3300"/>
              </a:lnSpc>
            </a:pPr>
            <a:r>
              <a:rPr lang="en-US" altLang="zh-CN" sz="3200" b="1" dirty="0">
                <a:latin typeface="微软雅黑" panose="020B0503020204020204" pitchFamily="34" charset="-122"/>
                <a:ea typeface="微软雅黑" panose="020B0503020204020204" pitchFamily="34" charset="-122"/>
              </a:rPr>
              <a:t> opens</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737360" y="2604135"/>
            <a:ext cx="178371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happier</a:t>
            </a:r>
            <a:endParaRPr lang="zh-CN" altLang="en-US" sz="32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4691380" y="3610610"/>
            <a:ext cx="176085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  dating</a:t>
            </a:r>
            <a:endParaRPr lang="zh-CN" altLang="en-US" sz="32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2303558" y="4551668"/>
            <a:ext cx="5481320"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  is listed/has been listed</a:t>
            </a:r>
            <a:endParaRPr lang="zh-CN" altLang="en-US" sz="3200" b="1"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1955800" y="1652270"/>
            <a:ext cx="4900295" cy="521970"/>
          </a:xfrm>
          <a:prstGeom prst="rect">
            <a:avLst/>
          </a:prstGeom>
          <a:solidFill>
            <a:schemeClr val="accent2">
              <a:lumMod val="75000"/>
            </a:schemeClr>
          </a:solidFill>
        </p:spPr>
        <p:txBody>
          <a:bodyPr wrap="square" rtlCol="0">
            <a:spAutoFit/>
          </a:bodyPr>
          <a:lstStyle/>
          <a:p>
            <a:r>
              <a:rPr lang="en-US" altLang="zh-CN" sz="2800" dirty="0">
                <a:solidFill>
                  <a:schemeClr val="bg1"/>
                </a:solidFill>
              </a:rPr>
              <a:t>and, or, but, so</a:t>
            </a:r>
            <a:r>
              <a:rPr lang="zh-CN" altLang="en-US" sz="2800" dirty="0">
                <a:solidFill>
                  <a:schemeClr val="bg1"/>
                </a:solidFill>
              </a:rPr>
              <a:t>前后并列结构</a:t>
            </a:r>
            <a:endParaRPr lang="zh-CN" altLang="en-US" sz="2800" dirty="0">
              <a:solidFill>
                <a:schemeClr val="bg1"/>
              </a:solidFill>
            </a:endParaRPr>
          </a:p>
        </p:txBody>
      </p:sp>
      <p:sp>
        <p:nvSpPr>
          <p:cNvPr id="7" name="文本框 6"/>
          <p:cNvSpPr txBox="1"/>
          <p:nvPr/>
        </p:nvSpPr>
        <p:spPr>
          <a:xfrm>
            <a:off x="5147945" y="2604135"/>
            <a:ext cx="6296025" cy="521970"/>
          </a:xfrm>
          <a:prstGeom prst="rect">
            <a:avLst/>
          </a:prstGeom>
          <a:solidFill>
            <a:schemeClr val="accent2">
              <a:lumMod val="75000"/>
            </a:schemeClr>
          </a:solidFill>
        </p:spPr>
        <p:txBody>
          <a:bodyPr wrap="square" rtlCol="0">
            <a:spAutoFit/>
          </a:bodyPr>
          <a:lstStyle/>
          <a:p>
            <a:r>
              <a:rPr lang="en-US" sz="2800" dirty="0">
                <a:solidFill>
                  <a:schemeClr val="bg1"/>
                </a:solidFill>
              </a:rPr>
              <a:t>much,even, alo little, a lot</a:t>
            </a:r>
            <a:r>
              <a:rPr lang="zh-CN" altLang="en-US" sz="2800" dirty="0">
                <a:solidFill>
                  <a:schemeClr val="bg1"/>
                </a:solidFill>
              </a:rPr>
              <a:t>，</a:t>
            </a:r>
            <a:r>
              <a:rPr lang="en-US" sz="2800" dirty="0">
                <a:solidFill>
                  <a:schemeClr val="bg1"/>
                </a:solidFill>
              </a:rPr>
              <a:t>far+</a:t>
            </a:r>
            <a:r>
              <a:rPr lang="zh-CN" altLang="en-US" sz="2800" dirty="0">
                <a:solidFill>
                  <a:schemeClr val="bg1"/>
                </a:solidFill>
              </a:rPr>
              <a:t>比较级</a:t>
            </a:r>
            <a:endParaRPr lang="zh-CN" altLang="en-US" sz="2800" dirty="0">
              <a:solidFill>
                <a:schemeClr val="bg1"/>
              </a:solidFill>
            </a:endParaRPr>
          </a:p>
        </p:txBody>
      </p:sp>
      <p:sp>
        <p:nvSpPr>
          <p:cNvPr id="8" name="文本框 7"/>
          <p:cNvSpPr txBox="1"/>
          <p:nvPr/>
        </p:nvSpPr>
        <p:spPr>
          <a:xfrm>
            <a:off x="6572885" y="3610610"/>
            <a:ext cx="1263650" cy="521970"/>
          </a:xfrm>
          <a:prstGeom prst="rect">
            <a:avLst/>
          </a:prstGeom>
          <a:solidFill>
            <a:schemeClr val="accent2">
              <a:lumMod val="75000"/>
            </a:schemeClr>
          </a:solidFill>
        </p:spPr>
        <p:txBody>
          <a:bodyPr wrap="square" rtlCol="0">
            <a:spAutoFit/>
          </a:bodyPr>
          <a:lstStyle/>
          <a:p>
            <a:r>
              <a:rPr lang="zh-CN" altLang="en-US" sz="2800" dirty="0">
                <a:solidFill>
                  <a:schemeClr val="bg1"/>
                </a:solidFill>
              </a:rPr>
              <a:t>非谓语</a:t>
            </a:r>
            <a:endParaRPr lang="zh-CN" altLang="en-US" sz="2800" dirty="0">
              <a:solidFill>
                <a:schemeClr val="bg1"/>
              </a:solidFill>
            </a:endParaRPr>
          </a:p>
        </p:txBody>
      </p:sp>
      <p:sp>
        <p:nvSpPr>
          <p:cNvPr id="9" name="文本框 8"/>
          <p:cNvSpPr txBox="1"/>
          <p:nvPr/>
        </p:nvSpPr>
        <p:spPr>
          <a:xfrm>
            <a:off x="671830" y="4008120"/>
            <a:ext cx="176085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  which</a:t>
            </a:r>
            <a:endParaRPr lang="zh-CN" altLang="en-US" sz="32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133350" y="5745480"/>
            <a:ext cx="1736090" cy="521970"/>
          </a:xfrm>
          <a:prstGeom prst="rect">
            <a:avLst/>
          </a:prstGeom>
          <a:solidFill>
            <a:schemeClr val="accent2">
              <a:lumMod val="75000"/>
            </a:schemeClr>
          </a:solidFill>
        </p:spPr>
        <p:txBody>
          <a:bodyPr wrap="square" rtlCol="0">
            <a:spAutoFit/>
          </a:bodyPr>
          <a:lstStyle/>
          <a:p>
            <a:r>
              <a:rPr lang="zh-CN" altLang="en-US" sz="2800" dirty="0">
                <a:solidFill>
                  <a:schemeClr val="bg1"/>
                </a:solidFill>
              </a:rPr>
              <a:t>定语从句</a:t>
            </a:r>
            <a:endParaRPr lang="zh-CN" altLang="en-US" sz="2800" dirty="0">
              <a:solidFill>
                <a:schemeClr val="bg1"/>
              </a:solidFill>
            </a:endParaRPr>
          </a:p>
        </p:txBody>
      </p:sp>
      <p:sp>
        <p:nvSpPr>
          <p:cNvPr id="11" name="文本框 10"/>
          <p:cNvSpPr txBox="1"/>
          <p:nvPr/>
        </p:nvSpPr>
        <p:spPr>
          <a:xfrm>
            <a:off x="8609965" y="5907405"/>
            <a:ext cx="908685" cy="521970"/>
          </a:xfrm>
          <a:prstGeom prst="rect">
            <a:avLst/>
          </a:prstGeom>
          <a:solidFill>
            <a:schemeClr val="accent2">
              <a:lumMod val="75000"/>
            </a:schemeClr>
          </a:solidFill>
        </p:spPr>
        <p:txBody>
          <a:bodyPr wrap="square" rtlCol="0">
            <a:spAutoFit/>
          </a:bodyPr>
          <a:lstStyle/>
          <a:p>
            <a:r>
              <a:rPr lang="zh-CN" altLang="en-US" sz="2800" dirty="0">
                <a:solidFill>
                  <a:schemeClr val="bg1"/>
                </a:solidFill>
              </a:rPr>
              <a:t>谓语</a:t>
            </a:r>
            <a:endParaRPr lang="zh-CN" altLang="en-US" sz="2800" dirty="0">
              <a:solidFill>
                <a:schemeClr val="bg1"/>
              </a:solidFill>
            </a:endParaRPr>
          </a:p>
        </p:txBody>
      </p:sp>
      <p:sp>
        <p:nvSpPr>
          <p:cNvPr id="12" name="直接连接符 11"/>
          <p:cNvSpPr/>
          <p:nvPr/>
        </p:nvSpPr>
        <p:spPr>
          <a:xfrm flipH="1">
            <a:off x="1047115" y="4591685"/>
            <a:ext cx="393700" cy="120840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
        <p:nvSpPr>
          <p:cNvPr id="13" name="直接连接符 12"/>
          <p:cNvSpPr/>
          <p:nvPr/>
        </p:nvSpPr>
        <p:spPr>
          <a:xfrm>
            <a:off x="5232400" y="5201920"/>
            <a:ext cx="4046855" cy="70548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ox(in)">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ox(in)">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ox(in)">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ox(in)">
                                      <p:cBhvr>
                                        <p:cTn id="42" dur="20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ox(in)">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ox(in)">
                                      <p:cBhvr>
                                        <p:cTn id="52" dur="20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up)">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up)">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20" grpId="0" bldLvl="0" animBg="1"/>
      <p:bldP spid="7" grpId="0" bldLvl="0" animBg="1"/>
      <p:bldP spid="8" grpId="0" bldLvl="0" animBg="1"/>
      <p:bldP spid="9" grpId="0" bldLvl="0" animBg="1"/>
      <p:bldP spid="10" grpId="0" bldLvl="0" animBg="1"/>
      <p:bldP spid="11"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3997"/>
            <a:ext cx="11906250" cy="4523105"/>
          </a:xfrm>
          <a:prstGeom prst="rect">
            <a:avLst/>
          </a:prstGeom>
        </p:spPr>
        <p:txBody>
          <a:bodyPr wrap="square">
            <a:spAutoFit/>
          </a:bodyPr>
          <a:lstStyle/>
          <a:p>
            <a:pPr indent="304800" algn="just">
              <a:spcAft>
                <a:spcPts val="0"/>
              </a:spcAft>
            </a:pP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Shenhou town is home 41</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Jun porcelains. Recently, the local government of Yuzhou city has made a series of measures 42</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(promote) such production. Now Fan’s husband is in charge of Jun porcelain making while she is responsible for sales. 43</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have combined Jun porcelain production with modern art and often share 44</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(thought) about designs together. With more and more tourists visiting Shenhou every day, Fan has the 45</a:t>
            </a:r>
            <a:r>
              <a:rPr lang="en-US" sz="3200" kern="100" dirty="0">
                <a:latin typeface="Times New Roman" panose="02020603050405020304" pitchFamily="18" charset="0"/>
                <a:ea typeface="宋体" panose="02010600030101010101" pitchFamily="2" charset="-122"/>
                <a:cs typeface="Times New Roman" panose="02020603050405020304" pitchFamily="18" charset="0"/>
                <a:sym typeface="+mn-ea"/>
              </a:rPr>
              <a:t>______________</a:t>
            </a:r>
            <a:r>
              <a:rPr altLang="zh-CN" sz="3200" kern="100" dirty="0">
                <a:latin typeface="Times New Roman" panose="02020603050405020304" pitchFamily="18" charset="0"/>
                <a:ea typeface="宋体" panose="02010600030101010101" pitchFamily="2" charset="-122"/>
                <a:cs typeface="Times New Roman" panose="02020603050405020304" pitchFamily="18" charset="0"/>
                <a:sym typeface="+mn-ea"/>
              </a:rPr>
              <a:t>   (confident) that Jun porcelain will gain greater popularity in the future. </a:t>
            </a:r>
            <a:endParaRPr lang="zh-CN" altLang="en-US" sz="3200" dirty="0"/>
          </a:p>
        </p:txBody>
      </p:sp>
      <p:sp>
        <p:nvSpPr>
          <p:cNvPr id="3" name="文本框 2"/>
          <p:cNvSpPr txBox="1"/>
          <p:nvPr/>
        </p:nvSpPr>
        <p:spPr>
          <a:xfrm>
            <a:off x="5076079" y="89609"/>
            <a:ext cx="753110"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to</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685800" y="1072515"/>
            <a:ext cx="299910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to promote</a:t>
            </a:r>
            <a:endParaRPr lang="zh-CN" altLang="en-US" sz="32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685800" y="2030095"/>
            <a:ext cx="1499870"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  They</a:t>
            </a:r>
            <a:endParaRPr lang="zh-CN" altLang="en-US" sz="32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3293110" y="2500630"/>
            <a:ext cx="221805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thoughts</a:t>
            </a:r>
            <a:endParaRPr lang="zh-CN" altLang="en-US" sz="32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680720" y="3485515"/>
            <a:ext cx="2613025" cy="583565"/>
          </a:xfrm>
          <a:prstGeom prst="rect">
            <a:avLst/>
          </a:prstGeom>
          <a:solidFill>
            <a:schemeClr val="accent2">
              <a:lumMod val="75000"/>
            </a:schemeClr>
          </a:solid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confidence</a:t>
            </a:r>
            <a:endParaRPr lang="zh-CN" altLang="en-US" sz="3200" b="1"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334010" y="4665980"/>
            <a:ext cx="4900295" cy="521970"/>
          </a:xfrm>
          <a:prstGeom prst="rect">
            <a:avLst/>
          </a:prstGeom>
          <a:solidFill>
            <a:schemeClr val="accent2">
              <a:lumMod val="75000"/>
            </a:schemeClr>
          </a:solidFill>
        </p:spPr>
        <p:txBody>
          <a:bodyPr wrap="square" rtlCol="0">
            <a:spAutoFit/>
          </a:bodyPr>
          <a:lstStyle/>
          <a:p>
            <a:r>
              <a:rPr lang="en-US" sz="2800" dirty="0">
                <a:solidFill>
                  <a:schemeClr val="bg1"/>
                </a:solidFill>
              </a:rPr>
              <a:t>41 be home to:</a:t>
            </a:r>
            <a:r>
              <a:rPr lang="zh-CN" altLang="en-US" sz="2800" dirty="0">
                <a:solidFill>
                  <a:schemeClr val="bg1"/>
                </a:solidFill>
              </a:rPr>
              <a:t>是</a:t>
            </a:r>
            <a:r>
              <a:rPr lang="en-US" altLang="zh-CN" sz="2800" dirty="0">
                <a:solidFill>
                  <a:schemeClr val="bg1"/>
                </a:solidFill>
              </a:rPr>
              <a:t>...</a:t>
            </a:r>
            <a:r>
              <a:rPr lang="zh-CN" altLang="en-US" sz="2800" dirty="0">
                <a:solidFill>
                  <a:schemeClr val="bg1"/>
                </a:solidFill>
              </a:rPr>
              <a:t>的产地</a:t>
            </a:r>
            <a:endParaRPr lang="zh-CN" altLang="en-US" sz="2800" dirty="0">
              <a:solidFill>
                <a:schemeClr val="bg1"/>
              </a:solidFill>
            </a:endParaRPr>
          </a:p>
        </p:txBody>
      </p:sp>
      <p:sp>
        <p:nvSpPr>
          <p:cNvPr id="9" name="文本框 8"/>
          <p:cNvSpPr txBox="1"/>
          <p:nvPr/>
        </p:nvSpPr>
        <p:spPr>
          <a:xfrm>
            <a:off x="279400" y="5320030"/>
            <a:ext cx="3720465" cy="521970"/>
          </a:xfrm>
          <a:prstGeom prst="rect">
            <a:avLst/>
          </a:prstGeom>
          <a:solidFill>
            <a:schemeClr val="accent2">
              <a:lumMod val="75000"/>
            </a:schemeClr>
          </a:solidFill>
        </p:spPr>
        <p:txBody>
          <a:bodyPr wrap="square" rtlCol="0">
            <a:spAutoFit/>
          </a:bodyPr>
          <a:lstStyle/>
          <a:p>
            <a:r>
              <a:rPr lang="en-US" altLang="zh-CN" sz="2800" dirty="0">
                <a:solidFill>
                  <a:schemeClr val="bg1"/>
                </a:solidFill>
              </a:rPr>
              <a:t>42 to do </a:t>
            </a:r>
            <a:r>
              <a:rPr lang="zh-CN" altLang="en-US" sz="2800" dirty="0">
                <a:solidFill>
                  <a:schemeClr val="bg1"/>
                </a:solidFill>
              </a:rPr>
              <a:t>非谓语表目的</a:t>
            </a:r>
            <a:endParaRPr lang="zh-CN" altLang="en-US" sz="2800" dirty="0">
              <a:solidFill>
                <a:schemeClr val="bg1"/>
              </a:solidFill>
            </a:endParaRPr>
          </a:p>
        </p:txBody>
      </p:sp>
      <p:sp>
        <p:nvSpPr>
          <p:cNvPr id="10" name="文本框 9"/>
          <p:cNvSpPr txBox="1"/>
          <p:nvPr/>
        </p:nvSpPr>
        <p:spPr>
          <a:xfrm>
            <a:off x="279400" y="5956300"/>
            <a:ext cx="4005580" cy="521970"/>
          </a:xfrm>
          <a:prstGeom prst="rect">
            <a:avLst/>
          </a:prstGeom>
          <a:solidFill>
            <a:schemeClr val="accent2">
              <a:lumMod val="75000"/>
            </a:schemeClr>
          </a:solidFill>
        </p:spPr>
        <p:txBody>
          <a:bodyPr wrap="square" rtlCol="0">
            <a:spAutoFit/>
          </a:bodyPr>
          <a:lstStyle/>
          <a:p>
            <a:r>
              <a:rPr lang="en-US" altLang="zh-CN" sz="2800" dirty="0">
                <a:solidFill>
                  <a:schemeClr val="bg1"/>
                </a:solidFill>
              </a:rPr>
              <a:t>43</a:t>
            </a:r>
            <a:r>
              <a:rPr lang="zh-CN" altLang="en-US" sz="2800" dirty="0">
                <a:solidFill>
                  <a:schemeClr val="bg1"/>
                </a:solidFill>
              </a:rPr>
              <a:t>代词主语，大小写</a:t>
            </a:r>
            <a:endParaRPr lang="zh-CN" altLang="en-US" sz="2800" dirty="0">
              <a:solidFill>
                <a:schemeClr val="bg1"/>
              </a:solidFill>
            </a:endParaRPr>
          </a:p>
        </p:txBody>
      </p:sp>
      <p:sp>
        <p:nvSpPr>
          <p:cNvPr id="11" name="文本框 10"/>
          <p:cNvSpPr txBox="1"/>
          <p:nvPr/>
        </p:nvSpPr>
        <p:spPr>
          <a:xfrm>
            <a:off x="6367145" y="4580890"/>
            <a:ext cx="2801620" cy="521970"/>
          </a:xfrm>
          <a:prstGeom prst="rect">
            <a:avLst/>
          </a:prstGeom>
          <a:solidFill>
            <a:schemeClr val="accent2">
              <a:lumMod val="75000"/>
            </a:schemeClr>
          </a:solidFill>
        </p:spPr>
        <p:txBody>
          <a:bodyPr wrap="square" rtlCol="0">
            <a:spAutoFit/>
          </a:bodyPr>
          <a:lstStyle/>
          <a:p>
            <a:r>
              <a:rPr lang="en-US" altLang="zh-CN" sz="2800" dirty="0">
                <a:solidFill>
                  <a:schemeClr val="bg1"/>
                </a:solidFill>
              </a:rPr>
              <a:t>44 </a:t>
            </a:r>
            <a:r>
              <a:rPr lang="zh-CN" altLang="en-US" sz="2800" dirty="0">
                <a:solidFill>
                  <a:schemeClr val="bg1"/>
                </a:solidFill>
              </a:rPr>
              <a:t>名词单复数</a:t>
            </a:r>
            <a:endParaRPr lang="zh-CN" altLang="en-US" sz="2800" dirty="0">
              <a:solidFill>
                <a:schemeClr val="bg1"/>
              </a:solidFill>
            </a:endParaRPr>
          </a:p>
        </p:txBody>
      </p:sp>
      <p:sp>
        <p:nvSpPr>
          <p:cNvPr id="12" name="文本框 11"/>
          <p:cNvSpPr txBox="1"/>
          <p:nvPr/>
        </p:nvSpPr>
        <p:spPr>
          <a:xfrm>
            <a:off x="6367145" y="5320030"/>
            <a:ext cx="5480685" cy="953135"/>
          </a:xfrm>
          <a:prstGeom prst="rect">
            <a:avLst/>
          </a:prstGeom>
          <a:solidFill>
            <a:schemeClr val="accent2">
              <a:lumMod val="75000"/>
            </a:schemeClr>
          </a:solidFill>
        </p:spPr>
        <p:txBody>
          <a:bodyPr wrap="square" rtlCol="0">
            <a:spAutoFit/>
          </a:bodyPr>
          <a:lstStyle/>
          <a:p>
            <a:r>
              <a:rPr lang="en-US" altLang="zh-CN" sz="2800" dirty="0">
                <a:solidFill>
                  <a:schemeClr val="bg1"/>
                </a:solidFill>
              </a:rPr>
              <a:t>45 -ent</a:t>
            </a:r>
            <a:r>
              <a:rPr lang="zh-CN" altLang="en-US" sz="2800" dirty="0">
                <a:solidFill>
                  <a:schemeClr val="bg1"/>
                </a:solidFill>
              </a:rPr>
              <a:t>，</a:t>
            </a:r>
            <a:r>
              <a:rPr lang="en-US" altLang="zh-CN" sz="2800" dirty="0">
                <a:solidFill>
                  <a:schemeClr val="bg1"/>
                </a:solidFill>
              </a:rPr>
              <a:t>-ant</a:t>
            </a:r>
            <a:r>
              <a:rPr lang="zh-CN" altLang="en-US" sz="2800" dirty="0">
                <a:solidFill>
                  <a:schemeClr val="bg1"/>
                </a:solidFill>
              </a:rPr>
              <a:t>结尾的</a:t>
            </a:r>
            <a:r>
              <a:rPr lang="en-US" altLang="zh-CN" sz="2800" dirty="0">
                <a:solidFill>
                  <a:schemeClr val="bg1"/>
                </a:solidFill>
              </a:rPr>
              <a:t>adj</a:t>
            </a:r>
            <a:r>
              <a:rPr lang="zh-CN" altLang="en-US" sz="2800" dirty="0">
                <a:solidFill>
                  <a:schemeClr val="bg1"/>
                </a:solidFill>
              </a:rPr>
              <a:t>变</a:t>
            </a:r>
            <a:r>
              <a:rPr lang="en-US" altLang="zh-CN" sz="2800" dirty="0">
                <a:solidFill>
                  <a:schemeClr val="bg1"/>
                </a:solidFill>
              </a:rPr>
              <a:t>-ence</a:t>
            </a:r>
            <a:r>
              <a:rPr lang="zh-CN" altLang="en-US" sz="2800" dirty="0">
                <a:solidFill>
                  <a:schemeClr val="bg1"/>
                </a:solidFill>
              </a:rPr>
              <a:t>，</a:t>
            </a:r>
            <a:endParaRPr lang="zh-CN" altLang="en-US" sz="2800" dirty="0">
              <a:solidFill>
                <a:schemeClr val="bg1"/>
              </a:solidFill>
            </a:endParaRPr>
          </a:p>
          <a:p>
            <a:r>
              <a:rPr lang="en-US" altLang="zh-CN" sz="2800" dirty="0">
                <a:solidFill>
                  <a:schemeClr val="bg1"/>
                </a:solidFill>
              </a:rPr>
              <a:t>-</a:t>
            </a:r>
            <a:r>
              <a:rPr lang="en-US" altLang="zh-CN" sz="2800" dirty="0" err="1">
                <a:solidFill>
                  <a:schemeClr val="bg1"/>
                </a:solidFill>
              </a:rPr>
              <a:t>ance</a:t>
            </a:r>
            <a:endParaRPr lang="en-US" altLang="zh-CN" sz="2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2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ox(in)">
                                      <p:cBhvr>
                                        <p:cTn id="37" dur="2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ox(in)">
                                      <p:cBhvr>
                                        <p:cTn id="42" dur="20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ox(in)">
                                      <p:cBhvr>
                                        <p:cTn id="5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bldLvl="0" animBg="1"/>
      <p:bldP spid="20" grpId="0" bldLvl="0" animBg="1"/>
      <p:bldP spid="9" grpId="0" bldLvl="0" animBg="1"/>
      <p:bldP spid="10" grpId="0" bldLvl="0" animBg="1"/>
      <p:bldP spid="11" grpId="0" bldLvl="0" animBg="1"/>
      <p:bldP spid="1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flipV="1">
            <a:off x="146106" y="1012897"/>
            <a:ext cx="10066196"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57621" y="497455"/>
            <a:ext cx="1474140" cy="733610"/>
          </a:xfrm>
          <a:prstGeom prst="rect">
            <a:avLst/>
          </a:prstGeom>
        </p:spPr>
      </p:pic>
      <p:sp>
        <p:nvSpPr>
          <p:cNvPr id="18" name="TextBox 237"/>
          <p:cNvSpPr txBox="1"/>
          <p:nvPr/>
        </p:nvSpPr>
        <p:spPr>
          <a:xfrm>
            <a:off x="65782" y="92556"/>
            <a:ext cx="1522010" cy="584775"/>
          </a:xfrm>
          <a:prstGeom prst="rect">
            <a:avLst/>
          </a:prstGeom>
          <a:noFill/>
        </p:spPr>
        <p:txBody>
          <a:bodyPr wrap="square" rtlCol="0">
            <a:spAutoFit/>
          </a:bodyPr>
          <a:lstStyle/>
          <a:p>
            <a:r>
              <a:rPr lang="en-US" altLang="zh-CN"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A  </a:t>
            </a:r>
            <a:r>
              <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3200" b="1" dirty="0">
              <a:solidFill>
                <a:srgbClr val="A50021"/>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4" name="矩形 3"/>
          <p:cNvSpPr/>
          <p:nvPr/>
        </p:nvSpPr>
        <p:spPr>
          <a:xfrm>
            <a:off x="230505" y="4730750"/>
            <a:ext cx="11815445" cy="2245360"/>
          </a:xfrm>
          <a:prstGeom prst="rect">
            <a:avLst/>
          </a:prstGeom>
          <a:ln>
            <a:solidFill>
              <a:srgbClr val="FF0000"/>
            </a:solidFill>
          </a:ln>
        </p:spPr>
        <p:txBody>
          <a:bodyPr wrap="square">
            <a:spAutoFit/>
          </a:bodyPr>
          <a:lstStyle/>
          <a:p>
            <a:r>
              <a:rPr lang="en-US" altLang="zh-CN" sz="2800" b="1" dirty="0"/>
              <a:t>1. Which of the following does NOT require tickets?</a:t>
            </a:r>
            <a:endParaRPr lang="en-US" altLang="zh-CN" sz="2800" b="1" dirty="0"/>
          </a:p>
          <a:p>
            <a:r>
              <a:rPr lang="en-US" altLang="zh-CN" sz="2800" b="1" dirty="0"/>
              <a:t>A. Bowers Museum.            	          </a:t>
            </a:r>
            <a:endParaRPr lang="en-US" altLang="zh-CN" sz="2800" b="1" dirty="0"/>
          </a:p>
          <a:p>
            <a:r>
              <a:rPr lang="en-US" altLang="zh-CN" sz="2800" b="1" dirty="0"/>
              <a:t>B. Sawdust Art Festival.</a:t>
            </a:r>
            <a:endParaRPr lang="en-US" altLang="zh-CN" sz="2800" b="1" dirty="0"/>
          </a:p>
          <a:p>
            <a:r>
              <a:rPr lang="en-US" altLang="zh-CN" sz="2800" b="1" dirty="0"/>
              <a:t>C. Drive-In Movies at the Mall.  	</a:t>
            </a:r>
            <a:endParaRPr lang="en-US" altLang="zh-CN" sz="2800" b="1" dirty="0"/>
          </a:p>
          <a:p>
            <a:r>
              <a:rPr lang="en-US" altLang="zh-CN" sz="2800" b="1" dirty="0">
                <a:solidFill>
                  <a:srgbClr val="FF0000"/>
                </a:solidFill>
              </a:rPr>
              <a:t>D. The Virtual Orange County Children’s Book Festival.</a:t>
            </a:r>
            <a:endParaRPr lang="en-US" altLang="zh-CN" sz="2800" b="1" dirty="0">
              <a:solidFill>
                <a:srgbClr val="FF0000"/>
              </a:solidFill>
            </a:endParaRPr>
          </a:p>
        </p:txBody>
      </p:sp>
      <p:sp>
        <p:nvSpPr>
          <p:cNvPr id="9" name="矩形 8"/>
          <p:cNvSpPr/>
          <p:nvPr/>
        </p:nvSpPr>
        <p:spPr>
          <a:xfrm>
            <a:off x="146050" y="1755140"/>
            <a:ext cx="11899900" cy="1383665"/>
          </a:xfrm>
          <a:prstGeom prst="rect">
            <a:avLst/>
          </a:prstGeom>
          <a:ln>
            <a:solidFill>
              <a:schemeClr val="accent6"/>
            </a:solidFill>
          </a:ln>
        </p:spPr>
        <p:txBody>
          <a:bodyPr wrap="square">
            <a:spAutoFit/>
          </a:bodyPr>
          <a:lstStyle/>
          <a:p>
            <a:pPr lvl="0">
              <a:lnSpc>
                <a:spcPct val="150000"/>
              </a:lnSpc>
            </a:pPr>
            <a:r>
              <a:rPr lang="en-US" altLang="zh-CN" sz="28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The Virtual Orange County Children’s Book Festival</a:t>
            </a:r>
            <a:r>
              <a:rPr lang="zh-CN" altLang="en-US" sz="28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tickets not mentioned in the text</a:t>
            </a:r>
            <a:endParaRPr lang="en-US" altLang="zh-CN" sz="28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矩形 4"/>
          <p:cNvSpPr/>
          <p:nvPr/>
        </p:nvSpPr>
        <p:spPr>
          <a:xfrm>
            <a:off x="282575" y="1908810"/>
            <a:ext cx="11711940" cy="1076325"/>
          </a:xfrm>
          <a:prstGeom prst="rect">
            <a:avLst/>
          </a:prstGeom>
          <a:solidFill>
            <a:schemeClr val="accent2"/>
          </a:solidFill>
        </p:spPr>
        <p:txBody>
          <a:bodyPr wrap="squar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：只有 </a:t>
            </a: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The Virtual Orange County Children's </a:t>
            </a:r>
            <a:endPar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Book Festival</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不需要门票</a:t>
            </a:r>
            <a:endPar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矩形 14"/>
          <p:cNvSpPr/>
          <p:nvPr/>
        </p:nvSpPr>
        <p:spPr>
          <a:xfrm>
            <a:off x="146050" y="1079500"/>
            <a:ext cx="12045950" cy="521970"/>
          </a:xfrm>
          <a:prstGeom prst="rect">
            <a:avLst/>
          </a:prstGeom>
          <a:ln>
            <a:solidFill>
              <a:schemeClr val="accent1"/>
            </a:solidFill>
          </a:ln>
        </p:spPr>
        <p:txBody>
          <a:bodyPr wrap="square">
            <a:spAutoFit/>
          </a:bodyPr>
          <a:lstStyle/>
          <a:p>
            <a:r>
              <a:rPr lang="en-US" altLang="zh-CN" sz="2800" b="1" kern="100" dirty="0">
                <a:latin typeface="Times New Roman" panose="02020603050405020304" pitchFamily="18" charset="0"/>
                <a:ea typeface="宋体" panose="02010600030101010101" pitchFamily="2" charset="-122"/>
              </a:rPr>
              <a:t>Bowers Museum--</a:t>
            </a:r>
            <a:r>
              <a:rPr lang="zh-CN" altLang="en-US" sz="2800" kern="100" dirty="0">
                <a:latin typeface="Times New Roman" panose="02020603050405020304" pitchFamily="18" charset="0"/>
                <a:ea typeface="宋体" panose="02010600030101010101" pitchFamily="2" charset="-122"/>
              </a:rPr>
              <a:t>Timed tickets will be required. Make your reservation online.</a:t>
            </a:r>
            <a:r>
              <a:rPr lang="zh-CN" altLang="en-US" sz="2800" b="1" kern="100" dirty="0">
                <a:latin typeface="Times New Roman" panose="02020603050405020304" pitchFamily="18" charset="0"/>
                <a:ea typeface="宋体" panose="02010600030101010101" pitchFamily="2" charset="-122"/>
              </a:rPr>
              <a:t> </a:t>
            </a:r>
            <a:endParaRPr lang="en-US" altLang="zh-CN" sz="2800" b="1" kern="100" dirty="0">
              <a:latin typeface="Times New Roman" panose="02020603050405020304" pitchFamily="18" charset="0"/>
              <a:ea typeface="宋体" panose="02010600030101010101" pitchFamily="2" charset="-122"/>
            </a:endParaRPr>
          </a:p>
        </p:txBody>
      </p:sp>
      <p:sp>
        <p:nvSpPr>
          <p:cNvPr id="2" name="文本框 1"/>
          <p:cNvSpPr txBox="1"/>
          <p:nvPr/>
        </p:nvSpPr>
        <p:spPr>
          <a:xfrm>
            <a:off x="1441450" y="92710"/>
            <a:ext cx="9973310" cy="829945"/>
          </a:xfrm>
          <a:prstGeom prst="rect">
            <a:avLst/>
          </a:prstGeom>
          <a:noFill/>
        </p:spPr>
        <p:txBody>
          <a:bodyPr wrap="square" rtlCol="0" anchor="t">
            <a:spAutoFit/>
          </a:bodyPr>
          <a:lstStyle/>
          <a:p>
            <a:pPr indent="609600" algn="just" fontAlgn="auto">
              <a:lnSpc>
                <a:spcPct val="150000"/>
              </a:lnSpc>
            </a:pPr>
            <a:r>
              <a:rPr lang="zh-CN" altLang="en-US" sz="3200" b="1" dirty="0">
                <a:latin typeface="宋体" panose="02010600030101010101" pitchFamily="2" charset="-122"/>
                <a:ea typeface="宋体" panose="02010600030101010101" pitchFamily="2" charset="-122"/>
              </a:rPr>
              <a:t>活动类介绍：四个适合周末亲子活动地方基本情况</a:t>
            </a:r>
            <a:endParaRPr lang="en-US" altLang="zh-CN" sz="3200" b="1" dirty="0">
              <a:latin typeface="宋体" panose="02010600030101010101" pitchFamily="2" charset="-122"/>
              <a:ea typeface="宋体" panose="02010600030101010101" pitchFamily="2" charset="-122"/>
              <a:cs typeface="+mn-ea"/>
              <a:sym typeface="Times New Roman" panose="02020603050405020304" pitchFamily="18" charset="0"/>
            </a:endParaRPr>
          </a:p>
        </p:txBody>
      </p:sp>
      <p:sp>
        <p:nvSpPr>
          <p:cNvPr id="6" name="矩形 5"/>
          <p:cNvSpPr/>
          <p:nvPr/>
        </p:nvSpPr>
        <p:spPr>
          <a:xfrm>
            <a:off x="146050" y="3251835"/>
            <a:ext cx="11900535" cy="521970"/>
          </a:xfrm>
          <a:prstGeom prst="rect">
            <a:avLst/>
          </a:prstGeom>
          <a:ln>
            <a:solidFill>
              <a:schemeClr val="accent1"/>
            </a:solidFill>
          </a:ln>
        </p:spPr>
        <p:txBody>
          <a:bodyPr wrap="square">
            <a:spAutoFit/>
          </a:bodyPr>
          <a:lstStyle/>
          <a:p>
            <a:r>
              <a:rPr sz="2800" b="1" kern="100" dirty="0">
                <a:latin typeface="Times New Roman" panose="02020603050405020304" pitchFamily="18" charset="0"/>
                <a:ea typeface="宋体" panose="02010600030101010101" pitchFamily="2" charset="-122"/>
              </a:rPr>
              <a:t>Sawdust Art Festival: An Outdoor Marketplace</a:t>
            </a:r>
            <a:r>
              <a:rPr lang="en-US" sz="2800" b="1" kern="100" dirty="0">
                <a:latin typeface="Times New Roman" panose="02020603050405020304" pitchFamily="18" charset="0"/>
                <a:ea typeface="宋体" panose="02010600030101010101" pitchFamily="2" charset="-122"/>
              </a:rPr>
              <a:t>-- </a:t>
            </a:r>
            <a:r>
              <a:rPr lang="en-US" sz="2800" kern="100" dirty="0">
                <a:latin typeface="Times New Roman" panose="02020603050405020304" pitchFamily="18" charset="0"/>
                <a:ea typeface="宋体" panose="02010600030101010101" pitchFamily="2" charset="-122"/>
              </a:rPr>
              <a:t>advance tickets are required. </a:t>
            </a:r>
            <a:endParaRPr lang="en-US" sz="2800" kern="100" dirty="0">
              <a:latin typeface="Times New Roman" panose="02020603050405020304" pitchFamily="18" charset="0"/>
              <a:ea typeface="宋体" panose="02010600030101010101" pitchFamily="2" charset="-122"/>
            </a:endParaRPr>
          </a:p>
        </p:txBody>
      </p:sp>
      <p:sp>
        <p:nvSpPr>
          <p:cNvPr id="7" name="矩形 6"/>
          <p:cNvSpPr/>
          <p:nvPr/>
        </p:nvSpPr>
        <p:spPr>
          <a:xfrm>
            <a:off x="230505" y="3893185"/>
            <a:ext cx="12045950" cy="737235"/>
          </a:xfrm>
          <a:prstGeom prst="rect">
            <a:avLst/>
          </a:prstGeom>
          <a:ln>
            <a:solidFill>
              <a:schemeClr val="accent6"/>
            </a:solidFill>
          </a:ln>
        </p:spPr>
        <p:txBody>
          <a:bodyPr wrap="square">
            <a:spAutoFit/>
          </a:bodyPr>
          <a:lstStyle/>
          <a:p>
            <a:pPr lvl="0">
              <a:lnSpc>
                <a:spcPct val="150000"/>
              </a:lnSpc>
            </a:pPr>
            <a:r>
              <a:rPr lang="en-US" altLang="zh-CN" sz="28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Drive-In Movies at the Mall: The Princess Bride</a:t>
            </a:r>
            <a:r>
              <a:rPr lang="zh-CN" altLang="en-US" sz="28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800" kern="100" dirty="0">
                <a:latin typeface="Times New Roman" panose="02020603050405020304" pitchFamily="18" charset="0"/>
                <a:ea typeface="宋体" panose="02010600030101010101" pitchFamily="2" charset="-122"/>
                <a:cs typeface="Times New Roman" panose="02020603050405020304" pitchFamily="18" charset="0"/>
                <a:sym typeface="+mn-ea"/>
              </a:rPr>
              <a:t>Tickets are available online.</a:t>
            </a:r>
            <a:endParaRPr lang="en-US" altLang="zh-CN" sz="28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5280" y="4712692"/>
            <a:ext cx="11698705" cy="2084070"/>
          </a:xfrm>
          <a:prstGeom prst="rect">
            <a:avLst/>
          </a:prstGeom>
          <a:ln>
            <a:solidFill>
              <a:srgbClr val="FF0000"/>
            </a:solidFill>
          </a:ln>
        </p:spPr>
        <p:txBody>
          <a:bodyPr wrap="square">
            <a:spAutoFit/>
          </a:bodyPr>
          <a:lstStyle/>
          <a:p>
            <a:pPr algn="just">
              <a:lnSpc>
                <a:spcPct val="135000"/>
              </a:lnSpc>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2. What can visitors do on Sawdust Art Festival?</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5000"/>
              </a:lnSpc>
              <a:spcAft>
                <a:spcPts val="0"/>
              </a:spcAft>
            </a:pPr>
            <a:r>
              <a:rPr lang="en-US" altLang="zh-CN" sz="32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Appreciate live music. </a:t>
            </a: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       	B. See drive-in movies. </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5000"/>
              </a:lnSpc>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Enjoy dining indoors.         	D. Watch free art demonstrations.</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88595" y="74295"/>
            <a:ext cx="11814175" cy="4523105"/>
          </a:xfrm>
          <a:prstGeom prst="rect">
            <a:avLst/>
          </a:prstGeom>
          <a:ln>
            <a:solidFill>
              <a:srgbClr val="FF0000"/>
            </a:solidFill>
          </a:ln>
        </p:spPr>
        <p:txBody>
          <a:bodyPr wrap="square">
            <a:spAutoFit/>
          </a:bodyPr>
          <a:lstStyle/>
          <a:p>
            <a:pPr indent="306070" algn="just">
              <a:spcAft>
                <a:spcPts val="0"/>
              </a:spcAft>
            </a:pPr>
            <a:r>
              <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rPr>
              <a:t>Sawdust Art Festival: An Outdoor Marketplace</a:t>
            </a:r>
            <a:endPar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endParaRPr>
          </a:p>
          <a:p>
            <a:pPr indent="306070" algn="just">
              <a:spcAft>
                <a:spcPts val="0"/>
              </a:spcAft>
            </a:pPr>
            <a:r>
              <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rPr>
              <a:t>935 Laguna Canyon Rd., Laguna Beach, CA 92651</a:t>
            </a:r>
            <a:endParaRPr lang="en-US" altLang="zh-CN" sz="3200" b="1" kern="100" dirty="0">
              <a:latin typeface="Times New Roman" panose="02020603050405020304" pitchFamily="18" charset="0"/>
              <a:ea typeface="宋体" panose="02010600030101010101" pitchFamily="2" charset="-122"/>
              <a:cs typeface="Times New Roman" panose="02020603050405020304" pitchFamily="18" charset="0"/>
            </a:endParaRPr>
          </a:p>
          <a:p>
            <a:pPr indent="306070"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The Sawdust Art Festival: An Outdoor Marketplace opens this weekend on Saturday, September 19th from 10:00 am to 6:00 pm. The Outdoor Marketplace will be open on weekends only, and advance tickets are required. Families will have the opportunity to safely shop, watch live art demonstrations, and enjoy outdoor dining and live music. Tickets are available online. Admission is $10 for adults and free for kids 12 and under.</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8684198" y="4955247"/>
            <a:ext cx="2236510" cy="584775"/>
          </a:xfrm>
          <a:prstGeom prst="rect">
            <a:avLst/>
          </a:prstGeom>
          <a:solidFill>
            <a:schemeClr val="accent2"/>
          </a:solidFill>
        </p:spPr>
        <p:txBody>
          <a:bodyPr wrap="none">
            <a:spAutoFit/>
          </a:bodyPr>
          <a:lstStyle/>
          <a:p>
            <a:r>
              <a:rPr lang="zh-CN"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细节理解题</a:t>
            </a:r>
            <a:endParaRPr lang="zh-CN" altLang="en-US" sz="32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97745" y="2593340"/>
            <a:ext cx="2001520" cy="460375"/>
          </a:xfrm>
          <a:prstGeom prst="rect">
            <a:avLst/>
          </a:prstGeom>
          <a:noFill/>
          <a:ln>
            <a:solidFill>
              <a:srgbClr val="FFC000"/>
            </a:solidFill>
          </a:ln>
        </p:spPr>
        <p:txBody>
          <a:bodyPr wrap="square" rtlCol="0">
            <a:spAutoFit/>
          </a:bodyPr>
          <a:lstStyle/>
          <a:p>
            <a:r>
              <a:rPr lang="en-US" altLang="zh-CN" sz="2400"/>
              <a:t> </a:t>
            </a:r>
            <a:r>
              <a:rPr lang="en-US" altLang="zh-CN"/>
              <a:t>             </a:t>
            </a:r>
            <a:endParaRPr lang="en-US" altLang="zh-CN"/>
          </a:p>
        </p:txBody>
      </p:sp>
      <p:sp>
        <p:nvSpPr>
          <p:cNvPr id="8" name="文本框 7"/>
          <p:cNvSpPr txBox="1"/>
          <p:nvPr/>
        </p:nvSpPr>
        <p:spPr>
          <a:xfrm>
            <a:off x="265430" y="3053715"/>
            <a:ext cx="11633835" cy="460375"/>
          </a:xfrm>
          <a:prstGeom prst="rect">
            <a:avLst/>
          </a:prstGeom>
          <a:noFill/>
          <a:ln>
            <a:solidFill>
              <a:srgbClr val="FFC000"/>
            </a:solidFill>
          </a:ln>
        </p:spPr>
        <p:txBody>
          <a:bodyPr wrap="square" rtlCol="0">
            <a:spAutoFit/>
          </a:bodyPr>
          <a:lstStyle/>
          <a:p>
            <a:r>
              <a:rPr lang="en-US" altLang="zh-CN" sz="2400"/>
              <a:t> </a:t>
            </a:r>
            <a:r>
              <a:rPr lang="en-US" altLang="zh-CN"/>
              <a:t>             </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1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4608" y="4496161"/>
            <a:ext cx="11478127" cy="2061210"/>
          </a:xfrm>
          <a:prstGeom prst="rect">
            <a:avLst/>
          </a:prstGeom>
          <a:ln>
            <a:solidFill>
              <a:srgbClr val="FF0000"/>
            </a:solidFill>
          </a:ln>
        </p:spPr>
        <p:txBody>
          <a:bodyPr wrap="square">
            <a:spAutoFit/>
          </a:bodyPr>
          <a:lstStyle/>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3. When should visitors arrive to enjoy The Princess Bride in full length?</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A. 6:25 pm, September 19th.         	</a:t>
            </a:r>
            <a:r>
              <a:rPr lang="en-US" altLang="zh-CN" sz="32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 7:25 pm, September 19th.</a:t>
            </a:r>
            <a:endParaRPr lang="en-US" altLang="zh-CN" sz="32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kern="100" dirty="0">
                <a:latin typeface="Times New Roman" panose="02020603050405020304" pitchFamily="18" charset="0"/>
                <a:ea typeface="宋体" panose="02010600030101010101" pitchFamily="2" charset="-122"/>
                <a:cs typeface="Times New Roman" panose="02020603050405020304" pitchFamily="18" charset="0"/>
              </a:rPr>
              <a:t>C. 9:00 pm, September 19th.         	D. 8:25 pm, September 19th.</a:t>
            </a:r>
            <a:endParaRPr lang="en-US" altLang="zh-CN" sz="32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2546" y="186124"/>
            <a:ext cx="11526252" cy="4076700"/>
          </a:xfrm>
          <a:prstGeom prst="rect">
            <a:avLst/>
          </a:prstGeom>
          <a:ln>
            <a:solidFill>
              <a:srgbClr val="FF0000"/>
            </a:solidFill>
          </a:ln>
        </p:spPr>
        <p:txBody>
          <a:bodyPr wrap="square">
            <a:spAutoFit/>
          </a:bodyPr>
          <a:lstStyle/>
          <a:p>
            <a:pPr indent="306070" algn="just">
              <a:lnSpc>
                <a:spcPct val="135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Drive-In Movies at the Mall: The Princess Bride</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indent="306070" algn="just">
              <a:lnSpc>
                <a:spcPct val="135000"/>
              </a:lnSpc>
              <a:spcAft>
                <a:spcPts val="0"/>
              </a:spcAft>
            </a:pPr>
            <a:r>
              <a:rPr lang="en-US" altLang="zh-CN" sz="3200" b="1" kern="100">
                <a:latin typeface="Times New Roman" panose="02020603050405020304" pitchFamily="18" charset="0"/>
                <a:ea typeface="宋体" panose="02010600030101010101" pitchFamily="2" charset="-122"/>
                <a:cs typeface="Times New Roman" panose="02020603050405020304" pitchFamily="18" charset="0"/>
              </a:rPr>
              <a:t>500 Lakewood Mall, Lakewood, CA</a:t>
            </a:r>
            <a:endParaRPr lang="en-US" altLang="zh-CN" sz="3200" b="1" kern="100">
              <a:latin typeface="Times New Roman" panose="02020603050405020304" pitchFamily="18" charset="0"/>
              <a:ea typeface="宋体" panose="02010600030101010101" pitchFamily="2" charset="-122"/>
              <a:cs typeface="Times New Roman" panose="02020603050405020304" pitchFamily="18" charset="0"/>
            </a:endParaRPr>
          </a:p>
          <a:p>
            <a:pPr indent="306070" algn="just">
              <a:lnSpc>
                <a:spcPct val="135000"/>
              </a:lnSpc>
              <a:spcAft>
                <a:spcPts val="0"/>
              </a:spcAft>
            </a:pPr>
            <a:r>
              <a:rPr lang="en-US" altLang="zh-CN" sz="3200" kern="100">
                <a:latin typeface="Times New Roman" panose="02020603050405020304" pitchFamily="18" charset="0"/>
                <a:ea typeface="宋体" panose="02010600030101010101" pitchFamily="2" charset="-122"/>
                <a:cs typeface="Times New Roman" panose="02020603050405020304" pitchFamily="18" charset="0"/>
              </a:rPr>
              <a:t>Enjoy a drive-in screening of The Princess Bride at the Lakewood Center Mall on Saturday, September 19th. The movie starts at 8:00 pm and the parking lot is not accessible until 7:00 pm. A free goody bag will be provided to each car. Tickets are available online.</a:t>
            </a:r>
            <a:endParaRPr lang="en-US" altLang="zh-CN" sz="32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42471" y="4433187"/>
            <a:ext cx="7844155" cy="1076325"/>
          </a:xfrm>
          <a:prstGeom prst="rect">
            <a:avLst/>
          </a:prstGeom>
          <a:solidFill>
            <a:schemeClr val="accent2"/>
          </a:solidFill>
        </p:spPr>
        <p:txBody>
          <a:bodyPr wrap="none">
            <a:spAutoFit/>
          </a:bodyPr>
          <a:lstStyle/>
          <a:p>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细节题：</a:t>
            </a: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点后才能停车</a:t>
            </a:r>
            <a:endPar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电影</a:t>
            </a: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8</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点开始。（</a:t>
            </a: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点后</a:t>
            </a:r>
            <a:r>
              <a:rPr lang="en-US" altLang="zh-CN" sz="3200" b="1" kern="100" dirty="0">
                <a:latin typeface="微软雅黑" panose="020B0503020204020204" pitchFamily="34" charset="-122"/>
                <a:ea typeface="微软雅黑" panose="020B0503020204020204" pitchFamily="34" charset="-122"/>
                <a:cs typeface="Times New Roman" panose="02020603050405020304" pitchFamily="18" charset="0"/>
              </a:rPr>
              <a:t>8</a:t>
            </a:r>
            <a:r>
              <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rPr>
              <a:t>点前才能看完整）</a:t>
            </a:r>
            <a:endParaRPr lang="zh-CN" altLang="en-US" sz="3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文本框 7"/>
          <p:cNvSpPr txBox="1"/>
          <p:nvPr/>
        </p:nvSpPr>
        <p:spPr>
          <a:xfrm>
            <a:off x="8829662" y="2275223"/>
            <a:ext cx="2782110" cy="612420"/>
          </a:xfrm>
          <a:prstGeom prst="rect">
            <a:avLst/>
          </a:prstGeom>
          <a:noFill/>
          <a:ln w="57150">
            <a:solidFill>
              <a:srgbClr val="FFC000"/>
            </a:solidFill>
          </a:ln>
        </p:spPr>
        <p:txBody>
          <a:bodyPr wrap="square" rtlCol="0">
            <a:spAutoFit/>
          </a:bodyPr>
          <a:lstStyle/>
          <a:p>
            <a:endParaRPr lang="zh-CN" altLang="en-US" sz="4000" dirty="0"/>
          </a:p>
        </p:txBody>
      </p:sp>
      <p:sp>
        <p:nvSpPr>
          <p:cNvPr id="9" name="文本框 8"/>
          <p:cNvSpPr txBox="1"/>
          <p:nvPr/>
        </p:nvSpPr>
        <p:spPr>
          <a:xfrm>
            <a:off x="1332946" y="2275209"/>
            <a:ext cx="6075734" cy="632729"/>
          </a:xfrm>
          <a:prstGeom prst="rect">
            <a:avLst/>
          </a:prstGeom>
          <a:noFill/>
          <a:ln w="57150">
            <a:solidFill>
              <a:srgbClr val="FFC000"/>
            </a:solidFill>
          </a:ln>
        </p:spPr>
        <p:txBody>
          <a:bodyPr wrap="square" rtlCol="0">
            <a:spAutoFit/>
          </a:bodyPr>
          <a:lstStyle/>
          <a:p>
            <a:endParaRPr lang="zh-CN" altLang="en-US" sz="4000" dirty="0"/>
          </a:p>
        </p:txBody>
      </p:sp>
      <p:sp>
        <p:nvSpPr>
          <p:cNvPr id="11" name="文本框 10"/>
          <p:cNvSpPr txBox="1"/>
          <p:nvPr/>
        </p:nvSpPr>
        <p:spPr>
          <a:xfrm>
            <a:off x="142012" y="2980099"/>
            <a:ext cx="10684212" cy="596208"/>
          </a:xfrm>
          <a:prstGeom prst="rect">
            <a:avLst/>
          </a:prstGeom>
          <a:noFill/>
          <a:ln w="57150">
            <a:solidFill>
              <a:srgbClr val="FFC000"/>
            </a:solidFill>
          </a:ln>
        </p:spPr>
        <p:txBody>
          <a:bodyPr wrap="square" rtlCol="0">
            <a:spAutoFit/>
          </a:bodyPr>
          <a:lstStyle/>
          <a:p>
            <a:endParaRPr lang="zh-CN" alt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flipV="1">
            <a:off x="516311" y="1005277"/>
            <a:ext cx="10066196" cy="1"/>
          </a:xfrm>
          <a:prstGeom prst="line">
            <a:avLst/>
          </a:prstGeom>
          <a:ln w="76200">
            <a:solidFill>
              <a:srgbClr val="9B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1596" y="481580"/>
            <a:ext cx="1474140" cy="733610"/>
          </a:xfrm>
          <a:prstGeom prst="rect">
            <a:avLst/>
          </a:prstGeom>
        </p:spPr>
      </p:pic>
      <p:sp>
        <p:nvSpPr>
          <p:cNvPr id="18" name="TextBox 237"/>
          <p:cNvSpPr txBox="1"/>
          <p:nvPr/>
        </p:nvSpPr>
        <p:spPr>
          <a:xfrm>
            <a:off x="5630041" y="276884"/>
            <a:ext cx="1522010" cy="769441"/>
          </a:xfrm>
          <a:prstGeom prst="rect">
            <a:avLst/>
          </a:prstGeom>
          <a:noFill/>
        </p:spPr>
        <p:txBody>
          <a:bodyPr wrap="square" rtlCol="0">
            <a:spAutoFit/>
          </a:bodyPr>
          <a:lstStyle/>
          <a:p>
            <a:r>
              <a:rPr lang="en-US" altLang="zh-CN"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B </a:t>
            </a:r>
            <a:r>
              <a:rPr lang="zh-CN" altLang="en-US"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rPr>
              <a:t>篇</a:t>
            </a:r>
            <a:endParaRPr lang="zh-CN" altLang="en-US" sz="4400" b="1" dirty="0">
              <a:solidFill>
                <a:schemeClr val="accent6">
                  <a:lumMod val="50000"/>
                </a:schemeClr>
              </a:solidFill>
              <a:latin typeface="Times New Roman" panose="02020603050405020304" pitchFamily="18" charset="0"/>
              <a:ea typeface="黑体" panose="02010609060101010101" pitchFamily="49" charset="-122"/>
              <a:cs typeface="+mn-ea"/>
              <a:sym typeface="Times New Roman" panose="02020603050405020304" pitchFamily="18" charset="0"/>
            </a:endParaRPr>
          </a:p>
        </p:txBody>
      </p:sp>
      <p:sp>
        <p:nvSpPr>
          <p:cNvPr id="19" name="文本框 18"/>
          <p:cNvSpPr txBox="1"/>
          <p:nvPr/>
        </p:nvSpPr>
        <p:spPr>
          <a:xfrm>
            <a:off x="4888704" y="958595"/>
            <a:ext cx="2172495" cy="743986"/>
          </a:xfrm>
          <a:prstGeom prst="rect">
            <a:avLst/>
          </a:prstGeom>
          <a:noFill/>
        </p:spPr>
        <p:txBody>
          <a:bodyPr wrap="square" rtlCol="0" anchor="t">
            <a:spAutoFit/>
          </a:bodyPr>
          <a:lstStyle/>
          <a:p>
            <a:pPr indent="609600" algn="just" fontAlgn="auto">
              <a:lnSpc>
                <a:spcPct val="150000"/>
              </a:lnSpc>
            </a:pPr>
            <a:r>
              <a:rPr lang="en-US" altLang="zh-CN" sz="3200" dirty="0">
                <a:solidFill>
                  <a:schemeClr val="accent6">
                    <a:lumMod val="50000"/>
                  </a:schemeClr>
                </a:solidFill>
                <a:latin typeface="微软雅黑" panose="020B0503020204020204" pitchFamily="34" charset="-122"/>
                <a:ea typeface="微软雅黑" panose="020B0503020204020204" pitchFamily="34" charset="-122"/>
              </a:rPr>
              <a:t> </a:t>
            </a:r>
            <a:endParaRPr lang="en-US" altLang="zh-CN" sz="3200" dirty="0">
              <a:solidFill>
                <a:schemeClr val="accent6">
                  <a:lumMod val="50000"/>
                </a:schemeClr>
              </a:solidFill>
              <a:latin typeface="微软雅黑" panose="020B0503020204020204" pitchFamily="34" charset="-122"/>
              <a:ea typeface="微软雅黑" panose="020B0503020204020204" pitchFamily="34" charset="-122"/>
              <a:cs typeface="+mn-ea"/>
              <a:sym typeface="Times New Roman" panose="02020603050405020304" pitchFamily="18" charset="0"/>
            </a:endParaRPr>
          </a:p>
        </p:txBody>
      </p:sp>
      <p:sp>
        <p:nvSpPr>
          <p:cNvPr id="9" name="矩形 8"/>
          <p:cNvSpPr/>
          <p:nvPr/>
        </p:nvSpPr>
        <p:spPr>
          <a:xfrm>
            <a:off x="372125" y="1463663"/>
            <a:ext cx="11329480" cy="5077460"/>
          </a:xfrm>
          <a:prstGeom prst="rect">
            <a:avLst/>
          </a:prstGeom>
          <a:ln>
            <a:solidFill>
              <a:schemeClr val="accent6"/>
            </a:solidFill>
          </a:ln>
        </p:spPr>
        <p:txBody>
          <a:bodyPr wrap="square">
            <a:spAutoFit/>
          </a:bodyPr>
          <a:lstStyle/>
          <a:p>
            <a:pPr algn="just">
              <a:lnSpc>
                <a:spcPct val="150000"/>
              </a:lnSpc>
              <a:spcAft>
                <a:spcPts val="0"/>
              </a:spcAft>
            </a:pP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主题语境：人与社会</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奶奶即将过</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82</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岁大寿，</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我</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在资金短缺情况下思考买怎样的礼物给奶奶。</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语篇类型：记叙文</a:t>
            </a:r>
            <a:endPar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语言技能：细节理解、词义猜测、语篇推理、标题选择</a:t>
            </a:r>
            <a:endPar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语篇结构特征：叙事（ </a:t>
            </a:r>
            <a:r>
              <a:rPr lang="en-US" altLang="zh-CN" sz="3600" b="1" kern="100" dirty="0">
                <a:latin typeface="Times New Roman" panose="02020603050405020304" pitchFamily="18" charset="0"/>
                <a:ea typeface="宋体" panose="02010600030101010101" pitchFamily="2" charset="-122"/>
                <a:cs typeface="Times New Roman" panose="02020603050405020304" pitchFamily="18" charset="0"/>
              </a:rPr>
              <a:t>A Story Mountain</a:t>
            </a:r>
            <a:r>
              <a:rPr lang="zh-CN" altLang="en-US" sz="3600" b="1"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kern="100" dirty="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5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1000"/>
                                        <p:tgtEl>
                                          <p:spTgt spid="18"/>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20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amond(in)">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9"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63.xml><?xml version="1.0" encoding="utf-8"?>
<p:tagLst xmlns:p="http://schemas.openxmlformats.org/presentationml/2006/main">
  <p:tag name="MH" val="20161022204031"/>
  <p:tag name="MH_LIBRARY" val="GRAPHIC"/>
  <p:tag name="MH_ORDER" val="文本框 2"/>
</p:tagLst>
</file>

<file path=ppt/tags/tag64.xml><?xml version="1.0" encoding="utf-8"?>
<p:tagLst xmlns:p="http://schemas.openxmlformats.org/presentationml/2006/main">
  <p:tag name="MH" val="20161022204031"/>
  <p:tag name="MH_LIBRARY" val="GRAPHIC"/>
  <p:tag name="MH_ORDER" val="文本框 2"/>
</p:tagLst>
</file>

<file path=ppt/tags/tag65.xml><?xml version="1.0" encoding="utf-8"?>
<p:tagLst xmlns:p="http://schemas.openxmlformats.org/presentationml/2006/main">
  <p:tag name="KSO_WM_UNIT_TABLE_BEAUTIFY" val="smartTable{05479144-0387-45a6-ba42-e6d66ee9e0ad}"/>
  <p:tag name="TABLE_ENDDRAG_ORIGIN_RECT" val="950*489"/>
  <p:tag name="TABLE_ENDDRAG_RECT" val="4*9*950*489"/>
</p:tagLst>
</file>

<file path=ppt/tags/tag66.xml><?xml version="1.0" encoding="utf-8"?>
<p:tagLst xmlns:p="http://schemas.openxmlformats.org/presentationml/2006/main">
  <p:tag name="KSO_WM_BEAUTIFY_FLAG" val="#wm#"/>
  <p:tag name="KSO_WM_TEMPLATE_CATEGORY" val="custom"/>
  <p:tag name="KSO_WM_TEMPLATE_INDEX" val="20187308"/>
</p:tagLst>
</file>

<file path=ppt/tags/tag67.xml><?xml version="1.0" encoding="utf-8"?>
<p:tagLst xmlns:p="http://schemas.openxmlformats.org/presentationml/2006/main">
  <p:tag name="KSO_WM_BEAUTIFY_FLAG" val="#wm#"/>
  <p:tag name="KSO_WM_TEMPLATE_CATEGORY" val="custom"/>
  <p:tag name="KSO_WM_TEMPLATE_INDEX" val="20187308"/>
</p:tagLst>
</file>

<file path=ppt/tags/tag68.xml><?xml version="1.0" encoding="utf-8"?>
<p:tagLst xmlns:p="http://schemas.openxmlformats.org/presentationml/2006/main">
  <p:tag name="KSO_WM_BEAUTIFY_FLAG" val="#wm#"/>
  <p:tag name="KSO_WM_TEMPLATE_CATEGORY" val="custom"/>
  <p:tag name="KSO_WM_TEMPLATE_INDEX" val="20187308"/>
</p:tagLst>
</file>

<file path=ppt/tags/tag69.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187308"/>
</p:tagLst>
</file>

<file path=ppt/tags/tag71.xml><?xml version="1.0" encoding="utf-8"?>
<p:tagLst xmlns:p="http://schemas.openxmlformats.org/presentationml/2006/main">
  <p:tag name="MH" val="20161022204031"/>
  <p:tag name="MH_LIBRARY" val="GRAPHIC"/>
  <p:tag name="MH_ORDER" val="文本框 2"/>
</p:tagLst>
</file>

<file path=ppt/tags/tag72.xml><?xml version="1.0" encoding="utf-8"?>
<p:tagLst xmlns:p="http://schemas.openxmlformats.org/presentationml/2006/main">
  <p:tag name="KSO_WM_UNIT_TABLE_BEAUTIFY" val="smartTable{1e0c91b4-a485-48ce-961d-31f8377480c4}"/>
</p:tagLst>
</file>

<file path=ppt/tags/tag73.xml><?xml version="1.0" encoding="utf-8"?>
<p:tagLst xmlns:p="http://schemas.openxmlformats.org/presentationml/2006/main">
  <p:tag name="KSO_WM_BEAUTIFY_FLAG" val="#wm#"/>
  <p:tag name="KSO_WM_TEMPLATE_CATEGORY" val="custom"/>
  <p:tag name="KSO_WM_TEMPLATE_INDEX" val="20187308"/>
</p:tagLst>
</file>

<file path=ppt/tags/tag74.xml><?xml version="1.0" encoding="utf-8"?>
<p:tagLst xmlns:p="http://schemas.openxmlformats.org/presentationml/2006/main">
  <p:tag name="KSO_WM_UNIT_TABLE_BEAUTIFY" val="smartTable{f194c550-a340-4b0f-92db-f0551dea5848}"/>
</p:tagLst>
</file>

<file path=ppt/tags/tag75.xml><?xml version="1.0" encoding="utf-8"?>
<p:tagLst xmlns:p="http://schemas.openxmlformats.org/presentationml/2006/main">
  <p:tag name="KSO_WM_BEAUTIFY_FLAG" val="#wm#"/>
  <p:tag name="KSO_WM_TEMPLATE_CATEGORY" val="custom"/>
  <p:tag name="KSO_WM_TEMPLATE_INDEX" val="20187308"/>
</p:tagLst>
</file>

<file path=ppt/tags/tag76.xml><?xml version="1.0" encoding="utf-8"?>
<p:tagLst xmlns:p="http://schemas.openxmlformats.org/presentationml/2006/main">
  <p:tag name="KSO_WM_UNIT_TABLE_BEAUTIFY" val="smartTable{dc2c15e7-a6f3-4f7e-a9ef-486c3170e8e6}"/>
</p:tagLst>
</file>

<file path=ppt/tags/tag77.xml><?xml version="1.0" encoding="utf-8"?>
<p:tagLst xmlns:p="http://schemas.openxmlformats.org/presentationml/2006/main">
  <p:tag name="KSO_WM_BEAUTIFY_FLAG" val="#wm#"/>
  <p:tag name="KSO_WM_TEMPLATE_CATEGORY" val="custom"/>
  <p:tag name="KSO_WM_TEMPLATE_INDEX" val="20187308"/>
</p:tagLst>
</file>

<file path=ppt/tags/tag78.xml><?xml version="1.0" encoding="utf-8"?>
<p:tagLst xmlns:p="http://schemas.openxmlformats.org/presentationml/2006/main">
  <p:tag name="KSO_WM_UNIT_TABLE_BEAUTIFY" val="smartTable{dc2c15e7-a6f3-4f7e-a9ef-486c3170e8e6}"/>
</p:tagLst>
</file>

<file path=ppt/tags/tag79.xml><?xml version="1.0" encoding="utf-8"?>
<p:tagLst xmlns:p="http://schemas.openxmlformats.org/presentationml/2006/main">
  <p:tag name="KSO_WM_BEAUTIFY_FLAG" val="#wm#"/>
  <p:tag name="KSO_WM_TEMPLATE_CATEGORY" val="custom"/>
  <p:tag name="KSO_WM_TEMPLATE_INDEX" val="2018730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TABLE_BEAUTIFY" val="smartTable{dc2c15e7-a6f3-4f7e-a9ef-486c3170e8e6}"/>
</p:tagLst>
</file>

<file path=ppt/tags/tag81.xml><?xml version="1.0" encoding="utf-8"?>
<p:tagLst xmlns:p="http://schemas.openxmlformats.org/presentationml/2006/main">
  <p:tag name="KSO_WM_BEAUTIFY_FLAG" val="#wm#"/>
  <p:tag name="KSO_WM_TEMPLATE_CATEGORY" val="custom"/>
  <p:tag name="KSO_WM_TEMPLATE_INDEX" val="20187308"/>
</p:tagLst>
</file>

<file path=ppt/tags/tag82.xml><?xml version="1.0" encoding="utf-8"?>
<p:tagLst xmlns:p="http://schemas.openxmlformats.org/presentationml/2006/main">
  <p:tag name="KSO_WM_UNIT_TABLE_BEAUTIFY" val="smartTable{dc2c15e7-a6f3-4f7e-a9ef-486c3170e8e6}"/>
  <p:tag name="TABLE_ENDDRAG_ORIGIN_RECT" val="905*181"/>
  <p:tag name="TABLE_ENDDRAG_RECT" val="27*339*905*181"/>
</p:tagLst>
</file>

<file path=ppt/tags/tag83.xml><?xml version="1.0" encoding="utf-8"?>
<p:tagLst xmlns:p="http://schemas.openxmlformats.org/presentationml/2006/main">
  <p:tag name="KSO_WM_BEAUTIFY_FLAG" val="#wm#"/>
  <p:tag name="KSO_WM_TEMPLATE_CATEGORY" val="custom"/>
  <p:tag name="KSO_WM_TEMPLATE_INDEX" val="20187308"/>
</p:tagLst>
</file>

<file path=ppt/tags/tag84.xml><?xml version="1.0" encoding="utf-8"?>
<p:tagLst xmlns:p="http://schemas.openxmlformats.org/presentationml/2006/main">
  <p:tag name="MH" val="20161022204031"/>
  <p:tag name="MH_LIBRARY" val="GRAPHIC"/>
  <p:tag name="MH_ORDER" val="文本框 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主题5">
  <a:themeElements>
    <a:clrScheme name="沃博联">
      <a:dk1>
        <a:srgbClr val="000000"/>
      </a:dk1>
      <a:lt1>
        <a:srgbClr val="FFFFFF"/>
      </a:lt1>
      <a:dk2>
        <a:srgbClr val="778495"/>
      </a:dk2>
      <a:lt2>
        <a:srgbClr val="F0F0F0"/>
      </a:lt2>
      <a:accent1>
        <a:srgbClr val="009999"/>
      </a:accent1>
      <a:accent2>
        <a:srgbClr val="BE2828"/>
      </a:accent2>
      <a:accent3>
        <a:srgbClr val="087885"/>
      </a:accent3>
      <a:accent4>
        <a:srgbClr val="005E6B"/>
      </a:accent4>
      <a:accent5>
        <a:srgbClr val="AB0B0B"/>
      </a:accent5>
      <a:accent6>
        <a:srgbClr val="017986"/>
      </a:accent6>
      <a:hlink>
        <a:srgbClr val="009999"/>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23714</Words>
  <Application>WPS 演示</Application>
  <PresentationFormat>宽屏</PresentationFormat>
  <Paragraphs>711</Paragraphs>
  <Slides>52</Slides>
  <Notes>13</Notes>
  <HiddenSlides>0</HiddenSlides>
  <MMClips>0</MMClips>
  <ScaleCrop>false</ScaleCrop>
  <HeadingPairs>
    <vt:vector size="6" baseType="variant">
      <vt:variant>
        <vt:lpstr>已用的字体</vt:lpstr>
      </vt:variant>
      <vt:variant>
        <vt:i4>15</vt:i4>
      </vt:variant>
      <vt:variant>
        <vt:lpstr>主题</vt:lpstr>
      </vt:variant>
      <vt:variant>
        <vt:i4>4</vt:i4>
      </vt:variant>
      <vt:variant>
        <vt:lpstr>幻灯片标题</vt:lpstr>
      </vt:variant>
      <vt:variant>
        <vt:i4>52</vt:i4>
      </vt:variant>
    </vt:vector>
  </HeadingPairs>
  <TitlesOfParts>
    <vt:vector size="71" baseType="lpstr">
      <vt:lpstr>Arial</vt:lpstr>
      <vt:lpstr>宋体</vt:lpstr>
      <vt:lpstr>Wingdings</vt:lpstr>
      <vt:lpstr>Wingdings</vt:lpstr>
      <vt:lpstr>Times New Roman</vt:lpstr>
      <vt:lpstr>华文新魏</vt:lpstr>
      <vt:lpstr>微软雅黑</vt:lpstr>
      <vt:lpstr>Calibri</vt:lpstr>
      <vt:lpstr>等线</vt:lpstr>
      <vt:lpstr>黑体</vt:lpstr>
      <vt:lpstr>Calibri</vt:lpstr>
      <vt:lpstr>Arial Unicode MS</vt:lpstr>
      <vt:lpstr>等线 Light</vt:lpstr>
      <vt:lpstr>Arial</vt:lpstr>
      <vt:lpstr>Calibri Light</vt:lpstr>
      <vt:lpstr>Office 主题​​</vt:lpstr>
      <vt:lpstr>1_Office 主题​​</vt:lpstr>
      <vt:lpstr>1_主题5</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首先观察选项设置的特点：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邓 少美</dc:creator>
  <cp:lastModifiedBy>海的女儿</cp:lastModifiedBy>
  <cp:revision>198</cp:revision>
  <dcterms:created xsi:type="dcterms:W3CDTF">2020-01-09T14:15:00Z</dcterms:created>
  <dcterms:modified xsi:type="dcterms:W3CDTF">2020-11-02T12:54:38Z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