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2"/>
  </p:notesMasterIdLst>
  <p:handoutMasterIdLst>
    <p:handoutMasterId r:id="rId35"/>
  </p:handoutMasterIdLst>
  <p:sldIdLst>
    <p:sldId id="413" r:id="rId4"/>
    <p:sldId id="350" r:id="rId5"/>
    <p:sldId id="367" r:id="rId6"/>
    <p:sldId id="373" r:id="rId7"/>
    <p:sldId id="379" r:id="rId8"/>
    <p:sldId id="381" r:id="rId9"/>
    <p:sldId id="385" r:id="rId10"/>
    <p:sldId id="383" r:id="rId11"/>
    <p:sldId id="386" r:id="rId12"/>
    <p:sldId id="384" r:id="rId13"/>
    <p:sldId id="376" r:id="rId14"/>
    <p:sldId id="382" r:id="rId15"/>
    <p:sldId id="375" r:id="rId16"/>
    <p:sldId id="387" r:id="rId17"/>
    <p:sldId id="374" r:id="rId18"/>
    <p:sldId id="284" r:id="rId19"/>
    <p:sldId id="365" r:id="rId20"/>
    <p:sldId id="366" r:id="rId21"/>
    <p:sldId id="388" r:id="rId23"/>
    <p:sldId id="368" r:id="rId24"/>
    <p:sldId id="369" r:id="rId25"/>
    <p:sldId id="389" r:id="rId26"/>
    <p:sldId id="393" r:id="rId27"/>
    <p:sldId id="394" r:id="rId28"/>
    <p:sldId id="390" r:id="rId29"/>
    <p:sldId id="408" r:id="rId30"/>
    <p:sldId id="392" r:id="rId31"/>
    <p:sldId id="370" r:id="rId32"/>
    <p:sldId id="391" r:id="rId33"/>
    <p:sldId id="290"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15C5B"/>
    <a:srgbClr val="6289CB"/>
    <a:srgbClr val="79B165"/>
    <a:srgbClr val="527853"/>
    <a:srgbClr val="A4C86A"/>
    <a:srgbClr val="A5C76B"/>
    <a:srgbClr val="C7E194"/>
    <a:srgbClr val="D5D5D5"/>
    <a:srgbClr val="DEDEDE"/>
    <a:srgbClr val="F4F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95" autoAdjust="0"/>
    <p:restoredTop sz="94660"/>
  </p:normalViewPr>
  <p:slideViewPr>
    <p:cSldViewPr snapToGrid="0">
      <p:cViewPr varScale="1">
        <p:scale>
          <a:sx n="70" d="100"/>
          <a:sy n="70" d="100"/>
        </p:scale>
        <p:origin x="62" y="14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5B58A96-BD04-4F4C-8158-05E5F19BC6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41AFEB-E24E-4031-A420-14459C8576F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58A96-BD04-4F4C-8158-05E5F19BC6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1AFEB-E24E-4031-A420-14459C8576F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58A96-BD04-4F4C-8158-05E5F19BC6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1AFEB-E24E-4031-A420-14459C8576F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4.jpeg"/><Relationship Id="rId2" Type="http://schemas.openxmlformats.org/officeDocument/2006/relationships/image" Target="../media/image11.pn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9.jpeg"/><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0" Type="http://schemas.openxmlformats.org/officeDocument/2006/relationships/slideLayout" Target="../slideLayouts/slideLayout12.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tags" Target="../tags/tag1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6.png"/><Relationship Id="rId4" Type="http://schemas.microsoft.com/office/2007/relationships/media" Target="../media/media1.mp4"/><Relationship Id="rId3" Type="http://schemas.openxmlformats.org/officeDocument/2006/relationships/video" Target="NULL" TargetMode="External"/><Relationship Id="rId2" Type="http://schemas.openxmlformats.org/officeDocument/2006/relationships/image" Target="../media/image5.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圆角矩形 5"/>
          <p:cNvSpPr/>
          <p:nvPr/>
        </p:nvSpPr>
        <p:spPr>
          <a:xfrm>
            <a:off x="735330" y="1167130"/>
            <a:ext cx="7953375" cy="4548505"/>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53770" y="1490980"/>
            <a:ext cx="7457440" cy="3415030"/>
          </a:xfrm>
          <a:prstGeom prst="rect">
            <a:avLst/>
          </a:prstGeom>
          <a:noFill/>
          <a:ln w="9525">
            <a:noFill/>
          </a:ln>
        </p:spPr>
        <p:txBody>
          <a:bodyPr wrap="square">
            <a:spAutoFit/>
          </a:bodyPr>
          <a:p>
            <a:pPr indent="0"/>
            <a:r>
              <a:rPr lang="zh-CN" altLang="en-US" sz="3600">
                <a:latin typeface="Times New Roman" panose="02020603050405020304" charset="0"/>
                <a:cs typeface="Times New Roman" panose="02020603050405020304" charset="0"/>
                <a:sym typeface="+mn-ea"/>
              </a:rPr>
              <a:t>Though the night was </a:t>
            </a:r>
            <a:r>
              <a:rPr lang="zh-CN" altLang="en-US" sz="3600" b="1">
                <a:solidFill>
                  <a:srgbClr val="C00000"/>
                </a:solidFill>
                <a:latin typeface="Times New Roman" panose="02020603050405020304" charset="0"/>
                <a:cs typeface="Times New Roman" panose="02020603050405020304" charset="0"/>
                <a:sym typeface="+mn-ea"/>
              </a:rPr>
              <a:t>freezing cold</a:t>
            </a:r>
            <a:r>
              <a:rPr lang="zh-CN" altLang="en-US" sz="3600">
                <a:latin typeface="Times New Roman" panose="02020603050405020304" charset="0"/>
                <a:cs typeface="Times New Roman" panose="02020603050405020304" charset="0"/>
                <a:sym typeface="+mn-ea"/>
              </a:rPr>
              <a:t>, it seemed like </a:t>
            </a:r>
            <a:r>
              <a:rPr lang="zh-CN" altLang="en-US" sz="3600" b="1">
                <a:solidFill>
                  <a:srgbClr val="00B0F0"/>
                </a:solidFill>
                <a:latin typeface="Times New Roman" panose="02020603050405020304" charset="0"/>
                <a:cs typeface="Times New Roman" panose="02020603050405020304" charset="0"/>
                <a:sym typeface="+mn-ea"/>
              </a:rPr>
              <a:t>spring </a:t>
            </a:r>
            <a:r>
              <a:rPr lang="zh-CN" altLang="en-US" sz="3600">
                <a:latin typeface="Times New Roman" panose="02020603050405020304" charset="0"/>
                <a:cs typeface="Times New Roman" panose="02020603050405020304" charset="0"/>
                <a:sym typeface="+mn-ea"/>
              </a:rPr>
              <a:t>to Robin</a:t>
            </a:r>
            <a:r>
              <a:rPr lang="en-US" altLang="zh-CN" sz="3600">
                <a:latin typeface="Times New Roman" panose="02020603050405020304" charset="0"/>
                <a:cs typeface="Times New Roman" panose="02020603050405020304" charset="0"/>
                <a:sym typeface="+mn-ea"/>
              </a:rPr>
              <a:t>.</a:t>
            </a:r>
            <a:endParaRPr lang="en-US" altLang="zh-CN" sz="3600">
              <a:latin typeface="Times New Roman" panose="02020603050405020304" charset="0"/>
              <a:cs typeface="Times New Roman" panose="02020603050405020304" charset="0"/>
              <a:sym typeface="+mn-ea"/>
            </a:endParaRPr>
          </a:p>
          <a:p>
            <a:pPr indent="0"/>
            <a:r>
              <a:rPr lang="en-US" altLang="zh-CN" sz="3600">
                <a:latin typeface="Times New Roman" panose="02020603050405020304" charset="0"/>
                <a:cs typeface="Times New Roman" panose="02020603050405020304" charset="0"/>
                <a:sym typeface="+mn-ea"/>
              </a:rPr>
              <a:t>虽然晚上很冷，但对罗宾来说好像是春天了。</a:t>
            </a:r>
            <a:endParaRPr lang="en-US" altLang="zh-CN" sz="3600">
              <a:latin typeface="Times New Roman" panose="02020603050405020304" charset="0"/>
              <a:cs typeface="Times New Roman" panose="02020603050405020304" charset="0"/>
              <a:sym typeface="+mn-ea"/>
            </a:endParaRPr>
          </a:p>
          <a:p>
            <a:pPr indent="0"/>
            <a:r>
              <a:rPr lang="en-US" altLang="zh-CN" sz="3600">
                <a:latin typeface="Times New Roman" panose="02020603050405020304" charset="0"/>
                <a:cs typeface="Times New Roman" panose="02020603050405020304" charset="0"/>
                <a:sym typeface="+mn-ea"/>
              </a:rPr>
              <a:t>(</a:t>
            </a:r>
            <a:r>
              <a:rPr lang="zh-CN" altLang="en-US" sz="3600">
                <a:latin typeface="Times New Roman" panose="02020603050405020304" charset="0"/>
                <a:cs typeface="Times New Roman" panose="02020603050405020304" charset="0"/>
                <a:sym typeface="+mn-ea"/>
              </a:rPr>
              <a:t>原文出现关键词</a:t>
            </a:r>
            <a:r>
              <a:rPr lang="en-US" altLang="zh-CN" sz="3600">
                <a:latin typeface="Times New Roman" panose="02020603050405020304" charset="0"/>
                <a:cs typeface="Times New Roman" panose="02020603050405020304" charset="0"/>
                <a:sym typeface="+mn-ea"/>
              </a:rPr>
              <a:t>cold, </a:t>
            </a:r>
            <a:r>
              <a:rPr lang="zh-CN" altLang="en-US" sz="3600">
                <a:latin typeface="Times New Roman" panose="02020603050405020304" charset="0"/>
                <a:cs typeface="Times New Roman" panose="02020603050405020304" charset="0"/>
                <a:sym typeface="+mn-ea"/>
              </a:rPr>
              <a:t>在结尾处借用了次关键词来升华主题。</a:t>
            </a:r>
            <a:r>
              <a:rPr lang="en-US" altLang="zh-CN" sz="3600">
                <a:latin typeface="Times New Roman" panose="02020603050405020304" charset="0"/>
                <a:cs typeface="Times New Roman" panose="02020603050405020304" charset="0"/>
                <a:sym typeface="+mn-ea"/>
              </a:rPr>
              <a:t>)</a:t>
            </a:r>
            <a:endParaRPr lang="en-US" altLang="zh-CN" sz="3600">
              <a:latin typeface="Times New Roman" panose="02020603050405020304" charset="0"/>
              <a:cs typeface="Times New Roman" panose="02020603050405020304" charset="0"/>
              <a:sym typeface="+mn-ea"/>
            </a:endParaRPr>
          </a:p>
        </p:txBody>
      </p:sp>
      <p:sp>
        <p:nvSpPr>
          <p:cNvPr id="35845" name="文本框 21507"/>
          <p:cNvSpPr txBox="1"/>
          <p:nvPr/>
        </p:nvSpPr>
        <p:spPr>
          <a:xfrm>
            <a:off x="714375" y="196850"/>
            <a:ext cx="4598035" cy="583565"/>
          </a:xfrm>
          <a:prstGeom prst="rect">
            <a:avLst/>
          </a:prstGeom>
          <a:solidFill>
            <a:srgbClr val="C00000"/>
          </a:solidFill>
          <a:ln w="9525">
            <a:noFill/>
          </a:ln>
        </p:spPr>
        <p:txBody>
          <a:bodyPr wrap="square" anchor="t">
            <a:sp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03. </a:t>
            </a:r>
            <a:r>
              <a:rPr lang="zh-CN" altLang="en-US" sz="3200" b="1">
                <a:solidFill>
                  <a:schemeClr val="bg1"/>
                </a:solidFill>
                <a:latin typeface="Times New Roman" panose="02020603050405020304" charset="0"/>
                <a:ea typeface="宋体" panose="02010600030101010101" pitchFamily="2" charset="-122"/>
              </a:rPr>
              <a:t>借关键词写环境</a:t>
            </a:r>
            <a:endParaRPr lang="zh-CN" altLang="en-US" sz="3200" b="1">
              <a:solidFill>
                <a:schemeClr val="bg1"/>
              </a:solidFill>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845" name="文本框 21507"/>
          <p:cNvSpPr txBox="1"/>
          <p:nvPr/>
        </p:nvSpPr>
        <p:spPr>
          <a:xfrm>
            <a:off x="714375" y="187325"/>
            <a:ext cx="4233545" cy="648335"/>
          </a:xfrm>
          <a:prstGeom prst="rect">
            <a:avLst/>
          </a:prstGeom>
          <a:solidFill>
            <a:srgbClr val="C00000"/>
          </a:solidFill>
          <a:ln w="9525">
            <a:noFill/>
          </a:ln>
        </p:spPr>
        <p:txBody>
          <a:bodyPr wrap="square" anchor="t">
            <a:no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04. </a:t>
            </a:r>
            <a:r>
              <a:rPr lang="zh-CN" altLang="en-US" sz="3200" b="1">
                <a:solidFill>
                  <a:schemeClr val="bg1"/>
                </a:solidFill>
                <a:latin typeface="Times New Roman" panose="02020603050405020304" charset="0"/>
                <a:ea typeface="宋体" panose="02010600030101010101" pitchFamily="2" charset="-122"/>
              </a:rPr>
              <a:t>借修辞写环境</a:t>
            </a:r>
            <a:endParaRPr lang="zh-CN" altLang="en-US" sz="3200" b="1">
              <a:solidFill>
                <a:schemeClr val="bg1"/>
              </a:solidFill>
              <a:latin typeface="Times New Roman" panose="02020603050405020304" charset="0"/>
              <a:ea typeface="宋体" panose="02010600030101010101" pitchFamily="2" charset="-122"/>
            </a:endParaRPr>
          </a:p>
        </p:txBody>
      </p:sp>
      <p:grpSp>
        <p:nvGrpSpPr>
          <p:cNvPr id="8" name="组合 7"/>
          <p:cNvGrpSpPr/>
          <p:nvPr/>
        </p:nvGrpSpPr>
        <p:grpSpPr>
          <a:xfrm rot="0">
            <a:off x="873760" y="1835150"/>
            <a:ext cx="8159750" cy="3187065"/>
            <a:chOff x="3160" y="1759"/>
            <a:chExt cx="13706" cy="5019"/>
          </a:xfrm>
        </p:grpSpPr>
        <p:sp>
          <p:nvSpPr>
            <p:cNvPr id="6" name="圆角矩形 5"/>
            <p:cNvSpPr/>
            <p:nvPr/>
          </p:nvSpPr>
          <p:spPr>
            <a:xfrm>
              <a:off x="3160" y="1759"/>
              <a:ext cx="13706" cy="5019"/>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397" y="2464"/>
              <a:ext cx="13218" cy="4021"/>
            </a:xfrm>
            <a:prstGeom prst="rect">
              <a:avLst/>
            </a:prstGeom>
            <a:noFill/>
          </p:spPr>
          <p:txBody>
            <a:bodyPr wrap="square" rtlCol="0">
              <a:spAutoFit/>
            </a:bodyPr>
            <a:p>
              <a:r>
                <a:rPr lang="zh-CN" altLang="en-US" sz="3200">
                  <a:latin typeface="Times New Roman" panose="02020603050405020304" charset="0"/>
                  <a:cs typeface="Times New Roman" panose="02020603050405020304" charset="0"/>
                  <a:sym typeface="+mn-ea"/>
                </a:rPr>
                <a:t>Rain poured down from the heavens </a:t>
              </a:r>
              <a:r>
                <a:rPr lang="zh-CN" altLang="en-US" sz="3200" b="1">
                  <a:solidFill>
                    <a:srgbClr val="C00000"/>
                  </a:solidFill>
                  <a:latin typeface="Times New Roman" panose="02020603050405020304" charset="0"/>
                  <a:cs typeface="Times New Roman" panose="02020603050405020304" charset="0"/>
                  <a:sym typeface="+mn-ea"/>
                </a:rPr>
                <a:t>like a relentless waterfall</a:t>
              </a:r>
              <a:r>
                <a:rPr lang="zh-CN" altLang="en-US" sz="3200">
                  <a:latin typeface="Times New Roman" panose="02020603050405020304" charset="0"/>
                  <a:cs typeface="Times New Roman" panose="02020603050405020304" charset="0"/>
                  <a:sym typeface="+mn-ea"/>
                </a:rPr>
                <a:t>, transforming the peaceful campsite into a muddy battleground. </a:t>
              </a:r>
              <a:endParaRPr lang="zh-CN" altLang="en-US" sz="3200">
                <a:latin typeface="Times New Roman" panose="02020603050405020304" charset="0"/>
                <a:cs typeface="Times New Roman" panose="02020603050405020304" charset="0"/>
                <a:sym typeface="+mn-ea"/>
              </a:endParaRPr>
            </a:p>
            <a:p>
              <a:r>
                <a:rPr lang="zh-CN" altLang="en-US" sz="3200">
                  <a:latin typeface="Times New Roman" panose="02020603050405020304" charset="0"/>
                  <a:cs typeface="Times New Roman" panose="02020603050405020304" charset="0"/>
                  <a:sym typeface="+mn-ea"/>
                </a:rPr>
                <a:t>雨水像无情的瀑布一样从天上倾泻而下，把宁静的营地变成了泥泞的战场。</a:t>
              </a:r>
              <a:endParaRPr lang="zh-CN" altLang="en-US" sz="3200">
                <a:latin typeface="Times New Roman" panose="02020603050405020304" charset="0"/>
                <a:cs typeface="Times New Roman" panose="02020603050405020304" charset="0"/>
                <a:sym typeface="+mn-ea"/>
              </a:endParaRPr>
            </a:p>
          </p:txBody>
        </p:sp>
      </p:grpSp>
      <p:sp>
        <p:nvSpPr>
          <p:cNvPr id="5" name="文本框 4"/>
          <p:cNvSpPr txBox="1"/>
          <p:nvPr/>
        </p:nvSpPr>
        <p:spPr>
          <a:xfrm>
            <a:off x="9597390" y="2722245"/>
            <a:ext cx="1579245" cy="1322070"/>
          </a:xfrm>
          <a:prstGeom prst="rect">
            <a:avLst/>
          </a:prstGeom>
          <a:noFill/>
        </p:spPr>
        <p:txBody>
          <a:bodyPr wrap="square" rtlCol="0" anchor="t">
            <a:spAutoFit/>
          </a:bodyPr>
          <a:p>
            <a:r>
              <a:rPr lang="zh-CN" altLang="en-US" sz="4000" b="1">
                <a:solidFill>
                  <a:srgbClr val="C00000"/>
                </a:solidFill>
                <a:latin typeface="Times New Roman" panose="02020603050405020304" charset="0"/>
                <a:cs typeface="Times New Roman" panose="02020603050405020304" charset="0"/>
                <a:sym typeface="+mn-ea"/>
              </a:rPr>
              <a:t>比喻</a:t>
            </a:r>
            <a:endParaRPr lang="zh-CN" altLang="en-US" sz="4000" b="1">
              <a:solidFill>
                <a:srgbClr val="C00000"/>
              </a:solidFill>
              <a:latin typeface="Times New Roman" panose="02020603050405020304" charset="0"/>
              <a:cs typeface="Times New Roman" panose="02020603050405020304" charset="0"/>
              <a:sym typeface="+mn-ea"/>
            </a:endParaRPr>
          </a:p>
          <a:p>
            <a:r>
              <a:rPr lang="en-US" altLang="zh-CN" sz="4000" b="1">
                <a:solidFill>
                  <a:srgbClr val="C00000"/>
                </a:solidFill>
                <a:latin typeface="Times New Roman" panose="02020603050405020304" charset="0"/>
                <a:cs typeface="Times New Roman" panose="02020603050405020304" charset="0"/>
                <a:sym typeface="+mn-ea"/>
              </a:rPr>
              <a:t>simile</a:t>
            </a:r>
            <a:endParaRPr lang="en-US" altLang="zh-CN" sz="4000" b="1">
              <a:solidFill>
                <a:srgbClr val="C0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845" name="文本框 21507"/>
          <p:cNvSpPr txBox="1"/>
          <p:nvPr/>
        </p:nvSpPr>
        <p:spPr>
          <a:xfrm>
            <a:off x="714375" y="187325"/>
            <a:ext cx="4233545" cy="648335"/>
          </a:xfrm>
          <a:prstGeom prst="rect">
            <a:avLst/>
          </a:prstGeom>
          <a:solidFill>
            <a:srgbClr val="C00000"/>
          </a:solidFill>
          <a:ln w="9525">
            <a:noFill/>
          </a:ln>
        </p:spPr>
        <p:txBody>
          <a:bodyPr wrap="square" anchor="t">
            <a:no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04. </a:t>
            </a:r>
            <a:r>
              <a:rPr lang="zh-CN" altLang="en-US" sz="3200" b="1">
                <a:solidFill>
                  <a:schemeClr val="bg1"/>
                </a:solidFill>
                <a:latin typeface="Times New Roman" panose="02020603050405020304" charset="0"/>
                <a:ea typeface="宋体" panose="02010600030101010101" pitchFamily="2" charset="-122"/>
              </a:rPr>
              <a:t>借修辞写环境</a:t>
            </a:r>
            <a:endParaRPr lang="zh-CN" altLang="en-US" sz="3200" b="1">
              <a:solidFill>
                <a:schemeClr val="bg1"/>
              </a:solidFill>
              <a:latin typeface="Times New Roman" panose="02020603050405020304" charset="0"/>
              <a:ea typeface="宋体" panose="02010600030101010101" pitchFamily="2" charset="-122"/>
            </a:endParaRPr>
          </a:p>
        </p:txBody>
      </p:sp>
      <p:grpSp>
        <p:nvGrpSpPr>
          <p:cNvPr id="8" name="组合 7"/>
          <p:cNvGrpSpPr/>
          <p:nvPr/>
        </p:nvGrpSpPr>
        <p:grpSpPr>
          <a:xfrm rot="0">
            <a:off x="873760" y="1835150"/>
            <a:ext cx="8265721" cy="4672330"/>
            <a:chOff x="3160" y="1759"/>
            <a:chExt cx="13884" cy="7358"/>
          </a:xfrm>
        </p:grpSpPr>
        <p:sp>
          <p:nvSpPr>
            <p:cNvPr id="6" name="圆角矩形 5"/>
            <p:cNvSpPr/>
            <p:nvPr/>
          </p:nvSpPr>
          <p:spPr>
            <a:xfrm>
              <a:off x="3160" y="1759"/>
              <a:ext cx="13884" cy="7357"/>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397" y="1994"/>
              <a:ext cx="13218" cy="7123"/>
            </a:xfrm>
            <a:prstGeom prst="rect">
              <a:avLst/>
            </a:prstGeom>
            <a:noFill/>
          </p:spPr>
          <p:txBody>
            <a:bodyPr wrap="square" rtlCol="0">
              <a:spAutoFit/>
            </a:bodyPr>
            <a:p>
              <a:pPr indent="0"/>
              <a:r>
                <a:rPr lang="en-US" sz="3200">
                  <a:latin typeface="Times New Roman" panose="02020603050405020304" charset="0"/>
                  <a:ea typeface="宋体" panose="02010600030101010101" pitchFamily="2" charset="-122"/>
                  <a:cs typeface="Times New Roman" panose="02020603050405020304" charset="0"/>
                  <a:sym typeface="+mn-ea"/>
                </a:rPr>
                <a:t>Ground- up ice raked John's eyes </a:t>
              </a:r>
              <a:r>
                <a:rPr lang="en-US" sz="3200" b="1">
                  <a:solidFill>
                    <a:srgbClr val="C00000"/>
                  </a:solidFill>
                  <a:latin typeface="Times New Roman" panose="02020603050405020304" charset="0"/>
                  <a:ea typeface="宋体" panose="02010600030101010101" pitchFamily="2" charset="-122"/>
                  <a:cs typeface="Times New Roman" panose="02020603050405020304" charset="0"/>
                  <a:sym typeface="+mn-ea"/>
                </a:rPr>
                <a:t>like tiny claws.</a:t>
              </a:r>
              <a:r>
                <a:rPr lang="en-US" sz="3200">
                  <a:latin typeface="Times New Roman" panose="02020603050405020304" charset="0"/>
                  <a:ea typeface="宋体" panose="02010600030101010101" pitchFamily="2" charset="-122"/>
                  <a:cs typeface="Times New Roman" panose="02020603050405020304" charset="0"/>
                  <a:sym typeface="+mn-ea"/>
                </a:rPr>
                <a:t> The furious wind, </a:t>
              </a:r>
              <a:r>
                <a:rPr lang="en-US" sz="3200" b="1">
                  <a:solidFill>
                    <a:srgbClr val="C00000"/>
                  </a:solidFill>
                  <a:latin typeface="Times New Roman" panose="02020603050405020304" charset="0"/>
                  <a:ea typeface="宋体" panose="02010600030101010101" pitchFamily="2" charset="-122"/>
                  <a:cs typeface="Times New Roman" panose="02020603050405020304" charset="0"/>
                  <a:sym typeface="+mn-ea"/>
                </a:rPr>
                <a:t>pounded</a:t>
              </a:r>
              <a:r>
                <a:rPr lang="en-US" sz="3200">
                  <a:latin typeface="Times New Roman" panose="02020603050405020304" charset="0"/>
                  <a:ea typeface="宋体" panose="02010600030101010101" pitchFamily="2" charset="-122"/>
                  <a:cs typeface="Times New Roman" panose="02020603050405020304" charset="0"/>
                  <a:sym typeface="+mn-ea"/>
                </a:rPr>
                <a:t> him, tore at him, </a:t>
              </a:r>
              <a:r>
                <a:rPr lang="en-US" sz="3200" b="1">
                  <a:solidFill>
                    <a:srgbClr val="C00000"/>
                  </a:solidFill>
                  <a:latin typeface="Times New Roman" panose="02020603050405020304" charset="0"/>
                  <a:ea typeface="宋体" panose="02010600030101010101" pitchFamily="2" charset="-122"/>
                  <a:cs typeface="Times New Roman" panose="02020603050405020304" charset="0"/>
                  <a:sym typeface="+mn-ea"/>
                </a:rPr>
                <a:t>spun him around</a:t>
              </a:r>
              <a:r>
                <a:rPr lang="en-US" sz="3200">
                  <a:latin typeface="Times New Roman" panose="02020603050405020304" charset="0"/>
                  <a:ea typeface="宋体" panose="02010600030101010101" pitchFamily="2" charset="-122"/>
                  <a:cs typeface="Times New Roman" panose="02020603050405020304" charset="0"/>
                  <a:sym typeface="+mn-ea"/>
                </a:rPr>
                <a:t>, he felt like he was locked in a cage with a furious beast, trying to rip him to pieces.磨碎的冰像小爪子一样划着约翰的眼睛。狂风猛击着他，撕扯着他，把他旋转着，他觉得自己被关在一个笼子里，里面有一头狂怒的野兽，想把他撕成碎片。</a:t>
              </a:r>
              <a:endParaRPr lang="en-US" sz="3200">
                <a:latin typeface="Times New Roman" panose="02020603050405020304" charset="0"/>
                <a:ea typeface="宋体" panose="02010600030101010101" pitchFamily="2" charset="-122"/>
                <a:cs typeface="Times New Roman" panose="02020603050405020304" charset="0"/>
                <a:sym typeface="+mn-ea"/>
              </a:endParaRPr>
            </a:p>
          </p:txBody>
        </p:sp>
      </p:grpSp>
      <p:sp>
        <p:nvSpPr>
          <p:cNvPr id="5" name="文本框 4"/>
          <p:cNvSpPr txBox="1"/>
          <p:nvPr/>
        </p:nvSpPr>
        <p:spPr>
          <a:xfrm>
            <a:off x="9224645" y="2722245"/>
            <a:ext cx="2783840" cy="2922905"/>
          </a:xfrm>
          <a:prstGeom prst="rect">
            <a:avLst/>
          </a:prstGeom>
          <a:noFill/>
        </p:spPr>
        <p:txBody>
          <a:bodyPr wrap="square" rtlCol="0" anchor="t">
            <a:spAutoFit/>
          </a:bodyPr>
          <a:p>
            <a:r>
              <a:rPr lang="zh-CN" altLang="en-US" sz="4000" b="1">
                <a:solidFill>
                  <a:srgbClr val="C00000"/>
                </a:solidFill>
                <a:latin typeface="Times New Roman" panose="02020603050405020304" charset="0"/>
                <a:cs typeface="Times New Roman" panose="02020603050405020304" charset="0"/>
                <a:sym typeface="+mn-ea"/>
              </a:rPr>
              <a:t>比喻</a:t>
            </a:r>
            <a:endParaRPr lang="zh-CN" altLang="en-US" sz="4000" b="1">
              <a:solidFill>
                <a:srgbClr val="C00000"/>
              </a:solidFill>
              <a:latin typeface="Times New Roman" panose="02020603050405020304" charset="0"/>
              <a:cs typeface="Times New Roman" panose="02020603050405020304" charset="0"/>
              <a:sym typeface="+mn-ea"/>
            </a:endParaRPr>
          </a:p>
          <a:p>
            <a:r>
              <a:rPr lang="en-US" altLang="zh-CN" sz="4000" b="1">
                <a:solidFill>
                  <a:srgbClr val="C00000"/>
                </a:solidFill>
                <a:latin typeface="Times New Roman" panose="02020603050405020304" charset="0"/>
                <a:cs typeface="Times New Roman" panose="02020603050405020304" charset="0"/>
                <a:sym typeface="+mn-ea"/>
              </a:rPr>
              <a:t>+</a:t>
            </a:r>
            <a:r>
              <a:rPr lang="zh-CN" altLang="en-US" sz="4000" b="1">
                <a:solidFill>
                  <a:srgbClr val="C00000"/>
                </a:solidFill>
                <a:latin typeface="Times New Roman" panose="02020603050405020304" charset="0"/>
                <a:cs typeface="Times New Roman" panose="02020603050405020304" charset="0"/>
                <a:sym typeface="+mn-ea"/>
              </a:rPr>
              <a:t>拟人</a:t>
            </a:r>
            <a:r>
              <a:rPr lang="en-US" altLang="zh-CN" sz="3200" b="1">
                <a:solidFill>
                  <a:srgbClr val="C00000"/>
                </a:solidFill>
                <a:latin typeface="Times New Roman" panose="02020603050405020304" charset="0"/>
                <a:cs typeface="Times New Roman" panose="02020603050405020304" charset="0"/>
                <a:sym typeface="+mn-ea"/>
              </a:rPr>
              <a:t>personification</a:t>
            </a:r>
            <a:endParaRPr lang="en-US" altLang="zh-CN" sz="3200" b="1">
              <a:solidFill>
                <a:srgbClr val="C00000"/>
              </a:solidFill>
              <a:latin typeface="Times New Roman" panose="02020603050405020304" charset="0"/>
              <a:cs typeface="Times New Roman" panose="02020603050405020304" charset="0"/>
              <a:sym typeface="+mn-ea"/>
            </a:endParaRPr>
          </a:p>
          <a:p>
            <a:r>
              <a:rPr lang="en-US" altLang="zh-CN" sz="4000" b="1">
                <a:solidFill>
                  <a:srgbClr val="C00000"/>
                </a:solidFill>
                <a:latin typeface="Times New Roman" panose="02020603050405020304" charset="0"/>
                <a:cs typeface="Times New Roman" panose="02020603050405020304" charset="0"/>
                <a:sym typeface="+mn-ea"/>
              </a:rPr>
              <a:t>+</a:t>
            </a:r>
            <a:r>
              <a:rPr lang="zh-CN" altLang="en-US" sz="4000" b="1">
                <a:solidFill>
                  <a:srgbClr val="C00000"/>
                </a:solidFill>
                <a:latin typeface="Times New Roman" panose="02020603050405020304" charset="0"/>
                <a:cs typeface="Times New Roman" panose="02020603050405020304" charset="0"/>
                <a:sym typeface="+mn-ea"/>
              </a:rPr>
              <a:t>夸张</a:t>
            </a:r>
            <a:endParaRPr lang="zh-CN" altLang="en-US" sz="4000" b="1">
              <a:solidFill>
                <a:srgbClr val="C00000"/>
              </a:solidFill>
              <a:latin typeface="Times New Roman" panose="02020603050405020304" charset="0"/>
              <a:cs typeface="Times New Roman" panose="02020603050405020304" charset="0"/>
              <a:sym typeface="+mn-ea"/>
            </a:endParaRPr>
          </a:p>
          <a:p>
            <a:r>
              <a:rPr lang="zh-CN" altLang="en-US" sz="3200" b="1">
                <a:solidFill>
                  <a:srgbClr val="C00000"/>
                </a:solidFill>
                <a:latin typeface="Times New Roman" panose="02020603050405020304" charset="0"/>
                <a:cs typeface="Times New Roman" panose="02020603050405020304" charset="0"/>
                <a:sym typeface="+mn-ea"/>
              </a:rPr>
              <a:t>exaggeration</a:t>
            </a:r>
            <a:endParaRPr lang="zh-CN" altLang="en-US" sz="3200" b="1">
              <a:solidFill>
                <a:srgbClr val="C0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1" name="文本框 100"/>
          <p:cNvSpPr txBox="1"/>
          <p:nvPr/>
        </p:nvSpPr>
        <p:spPr>
          <a:xfrm>
            <a:off x="172085" y="-137795"/>
            <a:ext cx="11847830" cy="7416165"/>
          </a:xfrm>
          <a:prstGeom prst="rect">
            <a:avLst/>
          </a:prstGeom>
          <a:noFill/>
          <a:ln w="9525">
            <a:noFill/>
          </a:ln>
        </p:spPr>
        <p:txBody>
          <a:bodyPr wrap="square">
            <a:spAutoFit/>
          </a:bodyPr>
          <a:p>
            <a:pPr indent="0"/>
            <a:endParaRPr sz="2800">
              <a:latin typeface="Times New Roman" panose="02020603050405020304" charset="0"/>
              <a:ea typeface="宋体" panose="02010600030101010101" pitchFamily="2" charset="-122"/>
              <a:cs typeface="Times New Roman" panose="02020603050405020304" charset="0"/>
            </a:endParaRPr>
          </a:p>
          <a:p>
            <a:pPr indent="0"/>
            <a:r>
              <a:rPr lang="zh-CN" altLang="en-US" sz="2800" b="1">
                <a:solidFill>
                  <a:srgbClr val="7030A0"/>
                </a:solidFill>
                <a:latin typeface="Times New Roman" panose="02020603050405020304" charset="0"/>
                <a:ea typeface="宋体" panose="02010600030101010101" pitchFamily="2" charset="-122"/>
              </a:rPr>
              <a:t>拓展：</a:t>
            </a:r>
            <a:r>
              <a:rPr lang="en-US" sz="2800" b="1">
                <a:solidFill>
                  <a:srgbClr val="7030A0"/>
                </a:solidFill>
                <a:latin typeface="Times New Roman" panose="02020603050405020304" charset="0"/>
                <a:ea typeface="宋体" panose="02010600030101010101" pitchFamily="2" charset="-122"/>
              </a:rPr>
              <a:t>A. 积极环境描写</a:t>
            </a:r>
            <a:endParaRPr lang="en-US" sz="2800" b="1">
              <a:solidFill>
                <a:srgbClr val="7030A0"/>
              </a:solidFill>
              <a:latin typeface="Times New Roman" panose="02020603050405020304" charset="0"/>
              <a:ea typeface="宋体" panose="02010600030101010101" pitchFamily="2" charset="-122"/>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凉风+树叶声响</a:t>
            </a:r>
            <a:r>
              <a:rPr sz="2800">
                <a:latin typeface="Times New Roman" panose="02020603050405020304" charset="0"/>
                <a:ea typeface="宋体" panose="02010600030101010101" pitchFamily="2" charset="-122"/>
                <a:cs typeface="Times New Roman" panose="02020603050405020304" charset="0"/>
              </a:rPr>
              <a:t>Outside the window, a cool gentle breeze blew, leaving the leaves rustling/ [ˈrʌslɪŋ], as if celebrating my narrow escape/cheering for them.庆祝我死里逃生/为他们欢呼</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阳光出现</a:t>
            </a:r>
            <a:r>
              <a:rPr sz="2800">
                <a:latin typeface="Times New Roman" panose="02020603050405020304" charset="0"/>
                <a:ea typeface="宋体" panose="02010600030101010101" pitchFamily="2" charset="-122"/>
                <a:cs typeface="Times New Roman" panose="02020603050405020304" charset="0"/>
              </a:rPr>
              <a:t>Overwhelmed with great joy, the girl jumped up and down with excitement, her eyes glittering like diamonds. Near the horizon.the sky was growing scarlet, a beam of sunlight shedding a soft glow on the girl's rosy face. She felt she was the luckiest person in the world. (一束阳光在女孩红润的脸上洒下柔和的光芒。）</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微笑+阳光</a:t>
            </a:r>
            <a:r>
              <a:rPr sz="2800">
                <a:latin typeface="Times New Roman" panose="02020603050405020304" charset="0"/>
                <a:ea typeface="宋体" panose="02010600030101010101" pitchFamily="2" charset="-122"/>
                <a:cs typeface="Times New Roman" panose="02020603050405020304" charset="0"/>
              </a:rPr>
              <a:t>A smile slowly worked its way across her face. The amber-like sunshine shedding a soft glow on her rosy cheeks, she was ready to make her memories in the new house.(微笑慢慢掠过她的脸庞。琥珀般的阳光在她红润的脸颊上洒下柔和的光芒，她准备在新房子里留下自己的回忆。）</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阳光洒满房间</a:t>
            </a:r>
            <a:r>
              <a:rPr sz="2800">
                <a:latin typeface="Times New Roman" panose="02020603050405020304" charset="0"/>
                <a:ea typeface="宋体" panose="02010600030101010101" pitchFamily="2" charset="-122"/>
                <a:cs typeface="Times New Roman" panose="02020603050405020304" charset="0"/>
              </a:rPr>
              <a:t> One morning Mary woke to find bright sunshine</a:t>
            </a:r>
            <a:r>
              <a:rPr lang="en-US" sz="2800">
                <a:latin typeface="Times New Roman" panose="02020603050405020304" charset="0"/>
                <a:ea typeface="宋体" panose="02010600030101010101" pitchFamily="2" charset="-122"/>
                <a:cs typeface="Times New Roman" panose="02020603050405020304" charset="0"/>
              </a:rPr>
              <a:t> </a:t>
            </a:r>
            <a:r>
              <a:rPr sz="2800">
                <a:latin typeface="Times New Roman" panose="02020603050405020304" charset="0"/>
                <a:ea typeface="宋体" panose="02010600030101010101" pitchFamily="2" charset="-122"/>
                <a:cs typeface="Times New Roman" panose="02020603050405020304" charset="0"/>
              </a:rPr>
              <a:t>flooding  her room.</a:t>
            </a:r>
            <a:endParaRPr sz="2800">
              <a:latin typeface="Times New Roman" panose="02020603050405020304" charset="0"/>
              <a:ea typeface="宋体" panose="02010600030101010101" pitchFamily="2" charset="-122"/>
              <a:cs typeface="Times New Roman" panose="02020603050405020304" charset="0"/>
            </a:endParaRPr>
          </a:p>
          <a:p>
            <a:pPr indent="0"/>
            <a:endParaRPr sz="2800">
              <a:latin typeface="Times New Roman" panose="02020603050405020304" charset="0"/>
              <a:ea typeface="宋体" panose="02010600030101010101" pitchFamily="2" charset="-122"/>
              <a:cs typeface="Times New Roman" panose="020206030504050203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1" name="文本框 100"/>
          <p:cNvSpPr txBox="1"/>
          <p:nvPr/>
        </p:nvSpPr>
        <p:spPr>
          <a:xfrm>
            <a:off x="172085" y="-137795"/>
            <a:ext cx="11847830" cy="6985635"/>
          </a:xfrm>
          <a:prstGeom prst="rect">
            <a:avLst/>
          </a:prstGeom>
          <a:noFill/>
          <a:ln w="9525">
            <a:noFill/>
          </a:ln>
        </p:spPr>
        <p:txBody>
          <a:bodyPr wrap="square">
            <a:spAutoFit/>
          </a:bodyPr>
          <a:p>
            <a:pPr indent="0"/>
            <a:endParaRPr sz="2800">
              <a:latin typeface="Times New Roman" panose="02020603050405020304" charset="0"/>
              <a:ea typeface="宋体" panose="02010600030101010101" pitchFamily="2" charset="-122"/>
              <a:cs typeface="Times New Roman" panose="02020603050405020304" charset="0"/>
            </a:endParaRPr>
          </a:p>
          <a:p>
            <a:pPr indent="0"/>
            <a:r>
              <a:rPr lang="en-US" sz="2800" b="1">
                <a:solidFill>
                  <a:srgbClr val="7030A0"/>
                </a:solidFill>
                <a:latin typeface="Times New Roman" panose="02020603050405020304" charset="0"/>
                <a:ea typeface="宋体" panose="02010600030101010101" pitchFamily="2" charset="-122"/>
              </a:rPr>
              <a:t>A. 积极环境描写</a:t>
            </a:r>
            <a:endParaRPr sz="2800">
              <a:highlight>
                <a:srgbClr val="FFFF00"/>
              </a:highlight>
              <a:latin typeface="Times New Roman" panose="02020603050405020304" charset="0"/>
              <a:ea typeface="宋体" panose="02010600030101010101" pitchFamily="2" charset="-122"/>
              <a:cs typeface="Times New Roman" panose="02020603050405020304" charset="0"/>
              <a:sym typeface="+mn-ea"/>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sym typeface="+mn-ea"/>
              </a:rPr>
              <a:t>心里满是阳光The sweetness of the sun fills my lungs. </a:t>
            </a:r>
            <a:endParaRPr sz="2800">
              <a:highlight>
                <a:srgbClr val="FFFF00"/>
              </a:highlight>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sym typeface="+mn-ea"/>
              </a:rPr>
              <a:t>月光</a:t>
            </a:r>
            <a:r>
              <a:rPr sz="2800">
                <a:latin typeface="Times New Roman" panose="02020603050405020304" charset="0"/>
                <a:ea typeface="宋体" panose="02010600030101010101" pitchFamily="2" charset="-122"/>
                <a:cs typeface="Times New Roman" panose="02020603050405020304" charset="0"/>
                <a:sym typeface="+mn-ea"/>
              </a:rPr>
              <a:t> It was a bright, moonlit night. </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sym typeface="+mn-ea"/>
              </a:rPr>
              <a:t>湖面</a:t>
            </a:r>
            <a:r>
              <a:rPr sz="2800">
                <a:latin typeface="Times New Roman" panose="02020603050405020304" charset="0"/>
                <a:ea typeface="宋体" panose="02010600030101010101" pitchFamily="2" charset="-122"/>
                <a:cs typeface="Times New Roman" panose="02020603050405020304" charset="0"/>
                <a:sym typeface="+mn-ea"/>
              </a:rPr>
              <a:t>在月光下闪着银光。 The lake shone silver in the moonlight.I watched them fascinated.</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sym typeface="+mn-ea"/>
              </a:rPr>
              <a:t>鸟叫</a:t>
            </a:r>
            <a:r>
              <a:rPr sz="2800">
                <a:latin typeface="Times New Roman" panose="02020603050405020304" charset="0"/>
                <a:ea typeface="宋体" panose="02010600030101010101" pitchFamily="2" charset="-122"/>
                <a:cs typeface="Times New Roman" panose="02020603050405020304" charset="0"/>
                <a:sym typeface="+mn-ea"/>
              </a:rPr>
              <a:t>Outside the bakery, the birds chirped happily, as if celebrating their achievement.</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sym typeface="+mn-ea"/>
              </a:rPr>
              <a:t>听到滴水声+看到电筒光</a:t>
            </a:r>
            <a:r>
              <a:rPr sz="2800">
                <a:latin typeface="Times New Roman" panose="02020603050405020304" charset="0"/>
                <a:ea typeface="宋体" panose="02010600030101010101" pitchFamily="2" charset="-122"/>
                <a:cs typeface="Times New Roman" panose="02020603050405020304" charset="0"/>
                <a:sym typeface="+mn-ea"/>
              </a:rPr>
              <a:t>They could hear water dripping in the distance, and the walls of the tunnel shone wetly in the beams of torchlight.</a:t>
            </a:r>
            <a:endParaRPr sz="2800">
              <a:highlight>
                <a:srgbClr val="FFFF00"/>
              </a:highlight>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远处隐约传来一阵欢呼声</a:t>
            </a:r>
            <a:r>
              <a:rPr sz="2800">
                <a:latin typeface="Times New Roman" panose="02020603050405020304" charset="0"/>
                <a:ea typeface="宋体" panose="02010600030101010101" pitchFamily="2" charset="-122"/>
                <a:cs typeface="Times New Roman" panose="02020603050405020304" charset="0"/>
              </a:rPr>
              <a:t>A faint cheer rose from a long way off .</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救护车和消防车来了。</a:t>
            </a:r>
            <a:r>
              <a:rPr sz="2800">
                <a:latin typeface="Times New Roman" panose="02020603050405020304" charset="0"/>
                <a:ea typeface="宋体" panose="02010600030101010101" pitchFamily="2" charset="-122"/>
                <a:cs typeface="Times New Roman" panose="02020603050405020304" charset="0"/>
              </a:rPr>
              <a:t>Ambulance and fire-engine bells seemed to be ringing everywhere.</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声音越过水面随风飘来。</a:t>
            </a:r>
            <a:r>
              <a:rPr sz="2800">
                <a:latin typeface="Times New Roman" panose="02020603050405020304" charset="0"/>
                <a:ea typeface="宋体" panose="02010600030101010101" pitchFamily="2" charset="-122"/>
                <a:cs typeface="Times New Roman" panose="02020603050405020304" charset="0"/>
              </a:rPr>
              <a:t>Sounds drifted across the water on the wind. </a:t>
            </a:r>
            <a:endParaRPr sz="2800">
              <a:latin typeface="Times New Roman" panose="02020603050405020304" charset="0"/>
              <a:ea typeface="宋体" panose="02010600030101010101" pitchFamily="2" charset="-122"/>
              <a:cs typeface="Times New Roman" panose="02020603050405020304" charset="0"/>
            </a:endParaRPr>
          </a:p>
          <a:p>
            <a:pPr indent="0"/>
            <a:r>
              <a:rPr sz="2800">
                <a:highlight>
                  <a:srgbClr val="FFFF00"/>
                </a:highlight>
                <a:latin typeface="Times New Roman" panose="02020603050405020304" charset="0"/>
                <a:ea typeface="宋体" panose="02010600030101010101" pitchFamily="2" charset="-122"/>
                <a:cs typeface="Times New Roman" panose="02020603050405020304" charset="0"/>
              </a:rPr>
              <a:t>灯光透着希望</a:t>
            </a:r>
            <a:r>
              <a:rPr sz="2800">
                <a:latin typeface="Times New Roman" panose="02020603050405020304" charset="0"/>
                <a:ea typeface="宋体" panose="02010600030101010101" pitchFamily="2" charset="-122"/>
                <a:cs typeface="Times New Roman" panose="02020603050405020304" charset="0"/>
              </a:rPr>
              <a:t>Just when we were but to give up, a faint light flickered in the distance.</a:t>
            </a:r>
            <a:endParaRPr sz="2800">
              <a:latin typeface="Times New Roman" panose="02020603050405020304" charset="0"/>
              <a:ea typeface="宋体" panose="02010600030101010101" pitchFamily="2" charset="-122"/>
              <a:cs typeface="Times New Roman" panose="020206030504050203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1" name="文本框 100"/>
          <p:cNvSpPr txBox="1"/>
          <p:nvPr/>
        </p:nvSpPr>
        <p:spPr>
          <a:xfrm>
            <a:off x="140970" y="0"/>
            <a:ext cx="12051030" cy="15132685"/>
          </a:xfrm>
          <a:prstGeom prst="rect">
            <a:avLst/>
          </a:prstGeom>
          <a:noFill/>
          <a:ln w="9525">
            <a:noFill/>
          </a:ln>
        </p:spPr>
        <p:txBody>
          <a:bodyPr>
            <a:noAutofit/>
          </a:bodyPr>
          <a:p>
            <a:pPr indent="0" fontAlgn="auto"/>
            <a:r>
              <a:rPr lang="en-US" sz="2400" b="1">
                <a:solidFill>
                  <a:srgbClr val="7030A0"/>
                </a:solidFill>
                <a:latin typeface="Times New Roman" panose="02020603050405020304" charset="0"/>
                <a:ea typeface="宋体" panose="02010600030101010101" pitchFamily="2" charset="-122"/>
              </a:rPr>
              <a:t>B.</a:t>
            </a:r>
            <a:r>
              <a:rPr lang="zh-CN" sz="2400" b="1">
                <a:highlight>
                  <a:srgbClr val="FFFF00"/>
                </a:highlight>
                <a:ea typeface="宋体" panose="02010600030101010101" pitchFamily="2" charset="-122"/>
              </a:rPr>
              <a:t>消极环境描写</a:t>
            </a:r>
            <a:endParaRPr lang="en-US" sz="2400" b="1">
              <a:solidFill>
                <a:srgbClr val="0000FF"/>
              </a:solidFill>
              <a:highlight>
                <a:srgbClr val="FFFF00"/>
              </a:highlight>
              <a:latin typeface="Wingdings" panose="05000000000000000000" charset="0"/>
              <a:ea typeface="宋体" panose="02010600030101010101" pitchFamily="2" charset="-122"/>
            </a:endParaRPr>
          </a:p>
          <a:p>
            <a:pPr indent="0" fontAlgn="auto"/>
            <a:r>
              <a:rPr lang="zh-CN" sz="2400" b="1">
                <a:solidFill>
                  <a:srgbClr val="0000FF"/>
                </a:solidFill>
                <a:highlight>
                  <a:srgbClr val="FFFF00"/>
                </a:highlight>
                <a:latin typeface="Times New Roman" panose="02020603050405020304" charset="0"/>
                <a:ea typeface="宋体" panose="02010600030101010101" pitchFamily="2" charset="-122"/>
              </a:rPr>
              <a:t>昏暗的</a:t>
            </a:r>
            <a:r>
              <a:rPr lang="zh-CN" sz="2400" b="1">
                <a:solidFill>
                  <a:srgbClr val="0000FF"/>
                </a:solidFill>
                <a:highlight>
                  <a:srgbClr val="FFFF00"/>
                </a:highlight>
                <a:ea typeface="宋体" panose="02010600030101010101" pitchFamily="2" charset="-122"/>
              </a:rPr>
              <a:t>灯光（视觉）</a:t>
            </a:r>
            <a:r>
              <a:rPr lang="en-US" sz="2400" b="1">
                <a:solidFill>
                  <a:srgbClr val="0000FF"/>
                </a:solidFill>
                <a:highlight>
                  <a:srgbClr val="FFFF00"/>
                </a:highlight>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The poor light </a:t>
            </a:r>
            <a:r>
              <a:rPr lang="en-US" sz="2400" b="1">
                <a:solidFill>
                  <a:srgbClr val="0000FF"/>
                </a:solidFill>
                <a:latin typeface="Times New Roman" panose="02020603050405020304" charset="0"/>
                <a:ea typeface="宋体" panose="02010600030101010101" pitchFamily="2" charset="-122"/>
              </a:rPr>
              <a:t>weaken</a:t>
            </a:r>
            <a:r>
              <a:rPr lang="en-US" sz="2400" b="0">
                <a:latin typeface="Times New Roman" panose="02020603050405020304" charset="0"/>
                <a:ea typeface="宋体" panose="02010600030101010101" pitchFamily="2" charset="-122"/>
              </a:rPr>
              <a:t>ed </a:t>
            </a:r>
            <a:r>
              <a:rPr lang="en-US" sz="2400" b="1">
                <a:solidFill>
                  <a:srgbClr val="0000FF"/>
                </a:solidFill>
                <a:latin typeface="Times New Roman" panose="02020603050405020304" charset="0"/>
                <a:ea typeface="宋体" panose="02010600030101010101" pitchFamily="2" charset="-122"/>
              </a:rPr>
              <a:t>my sight</a:t>
            </a:r>
            <a:r>
              <a:rPr lang="en-US" sz="2400" b="0">
                <a:latin typeface="Times New Roman" panose="02020603050405020304" charset="0"/>
                <a:ea typeface="宋体" panose="02010600030101010101" pitchFamily="2" charset="-122"/>
              </a:rPr>
              <a:t>.</a:t>
            </a:r>
            <a:endParaRPr lang="en-US" sz="2400" b="1">
              <a:solidFill>
                <a:srgbClr val="0000FF"/>
              </a:solidFill>
              <a:highlight>
                <a:srgbClr val="FFFF00"/>
              </a:highlight>
              <a:latin typeface="Wingdings" panose="05000000000000000000" charset="0"/>
              <a:ea typeface="宋体" panose="02010600030101010101" pitchFamily="2" charset="-122"/>
            </a:endParaRPr>
          </a:p>
          <a:p>
            <a:pPr indent="0" fontAlgn="auto"/>
            <a:r>
              <a:rPr lang="zh-CN" sz="2400" b="1">
                <a:solidFill>
                  <a:srgbClr val="0000FF"/>
                </a:solidFill>
                <a:highlight>
                  <a:srgbClr val="FFFF00"/>
                </a:highlight>
                <a:ea typeface="宋体" panose="02010600030101010101" pitchFamily="2" charset="-122"/>
              </a:rPr>
              <a:t>奇怪的寂静(听觉)A</a:t>
            </a:r>
            <a:r>
              <a:rPr lang="en-US" sz="2400" b="1">
                <a:solidFill>
                  <a:srgbClr val="C00000"/>
                </a:solidFill>
                <a:latin typeface="Times New Roman" panose="02020603050405020304" charset="0"/>
                <a:ea typeface="宋体" panose="02010600030101010101" pitchFamily="2" charset="-122"/>
              </a:rPr>
              <a:t> strange, empty silence hung in the air. </a:t>
            </a:r>
            <a:endParaRPr lang="en-US" sz="2400" b="1">
              <a:solidFill>
                <a:srgbClr val="C00000"/>
              </a:solidFill>
              <a:latin typeface="Times New Roman" panose="02020603050405020304" charset="0"/>
              <a:ea typeface="宋体" panose="02010600030101010101" pitchFamily="2" charset="-122"/>
            </a:endParaRPr>
          </a:p>
          <a:p>
            <a:pPr indent="0" fontAlgn="auto"/>
            <a:r>
              <a:rPr lang="zh-CN" sz="2400" b="1">
                <a:solidFill>
                  <a:srgbClr val="0000FF"/>
                </a:solidFill>
                <a:highlight>
                  <a:srgbClr val="FFFF00"/>
                </a:highlight>
                <a:ea typeface="宋体" panose="02010600030101010101" pitchFamily="2" charset="-122"/>
              </a:rPr>
              <a:t>出现野兽(视觉)</a:t>
            </a:r>
            <a:r>
              <a:rPr lang="en-US" sz="2400" b="0">
                <a:latin typeface="Times New Roman" panose="02020603050405020304" charset="0"/>
                <a:ea typeface="宋体" panose="02010600030101010101" pitchFamily="2" charset="-122"/>
              </a:rPr>
              <a:t>From between the trees, </a:t>
            </a:r>
            <a:r>
              <a:rPr lang="en-US" sz="2400" b="1">
                <a:latin typeface="Times New Roman" panose="02020603050405020304" charset="0"/>
                <a:ea typeface="宋体" panose="02010600030101010101" pitchFamily="2" charset="-122"/>
              </a:rPr>
              <a:t>were six pairs of eyes</a:t>
            </a:r>
            <a:r>
              <a:rPr lang="en-US" sz="2400" b="0">
                <a:latin typeface="Times New Roman" panose="02020603050405020304" charset="0"/>
                <a:ea typeface="宋体" panose="02010600030101010101" pitchFamily="2" charset="-122"/>
              </a:rPr>
              <a:t>. Red, fiery eyes that stared towards my window. They didn't move. They just stayed there, </a:t>
            </a:r>
            <a:r>
              <a:rPr lang="en-US" sz="2400" b="1">
                <a:latin typeface="Times New Roman" panose="02020603050405020304" charset="0"/>
                <a:ea typeface="宋体" panose="02010600030101010101" pitchFamily="2" charset="-122"/>
              </a:rPr>
              <a:t>glowing in the dark</a:t>
            </a:r>
            <a:r>
              <a:rPr lang="en-US" sz="2400" b="0">
                <a:latin typeface="Times New Roman" panose="02020603050405020304" charset="0"/>
                <a:ea typeface="宋体" panose="02010600030101010101" pitchFamily="2" charset="-122"/>
              </a:rPr>
              <a:t>. </a:t>
            </a:r>
            <a:endParaRPr lang="en-US" sz="2400" b="0">
              <a:solidFill>
                <a:srgbClr val="0000FF"/>
              </a:solidFill>
              <a:latin typeface="Times New Roman" panose="02020603050405020304" charset="0"/>
              <a:ea typeface="宋体" panose="02010600030101010101" pitchFamily="2" charset="-122"/>
            </a:endParaRPr>
          </a:p>
          <a:p>
            <a:pPr indent="0" fontAlgn="auto"/>
            <a:r>
              <a:rPr lang="zh-CN" sz="2400" b="1">
                <a:solidFill>
                  <a:srgbClr val="0000FF"/>
                </a:solidFill>
                <a:highlight>
                  <a:srgbClr val="FFFF00"/>
                </a:highlight>
                <a:ea typeface="宋体" panose="02010600030101010101" pitchFamily="2" charset="-122"/>
              </a:rPr>
              <a:t>黑暗中的眼睛</a:t>
            </a:r>
            <a:r>
              <a:rPr lang="en-US" sz="2400" b="0">
                <a:latin typeface="Times New Roman" panose="02020603050405020304" charset="0"/>
                <a:ea typeface="宋体" panose="02010600030101010101" pitchFamily="2" charset="-122"/>
              </a:rPr>
              <a:t>Close by, </a:t>
            </a:r>
            <a:r>
              <a:rPr lang="en-US" sz="2400" b="1">
                <a:solidFill>
                  <a:srgbClr val="0000FF"/>
                </a:solidFill>
                <a:latin typeface="Times New Roman" panose="02020603050405020304" charset="0"/>
                <a:ea typeface="宋体" panose="02010600030101010101" pitchFamily="2" charset="-122"/>
              </a:rPr>
              <a:t>a pair of eyes, like burning coals </a:t>
            </a:r>
            <a:r>
              <a:rPr lang="en-US" sz="2400" b="0">
                <a:latin typeface="Times New Roman" panose="02020603050405020304" charset="0"/>
                <a:ea typeface="宋体" panose="02010600030101010101" pitchFamily="2" charset="-122"/>
              </a:rPr>
              <a:t>broke the darkness.</a:t>
            </a:r>
            <a:endParaRPr lang="en-US" sz="2400" b="1">
              <a:solidFill>
                <a:srgbClr val="0000FF"/>
              </a:solidFill>
              <a:latin typeface="Times New Roman" panose="02020603050405020304" charset="0"/>
              <a:ea typeface="宋体" panose="02010600030101010101" pitchFamily="2" charset="-122"/>
            </a:endParaRPr>
          </a:p>
          <a:p>
            <a:pPr indent="0" fontAlgn="auto"/>
            <a:r>
              <a:rPr lang="zh-CN" sz="2400" b="1">
                <a:solidFill>
                  <a:srgbClr val="0000FF"/>
                </a:solidFill>
                <a:highlight>
                  <a:srgbClr val="FFFF00"/>
                </a:highlight>
                <a:ea typeface="宋体" panose="02010600030101010101" pitchFamily="2" charset="-122"/>
              </a:rPr>
              <a:t>一阵低沉的呻吟声传来</a:t>
            </a:r>
            <a:r>
              <a:rPr lang="en-US" sz="2400" b="0">
                <a:solidFill>
                  <a:srgbClr val="FF0000"/>
                </a:solidFill>
                <a:latin typeface="Times New Roman" panose="02020603050405020304" charset="0"/>
                <a:ea typeface="宋体" panose="02010600030101010101" pitchFamily="2" charset="-122"/>
              </a:rPr>
              <a:t>A muffled moan </a:t>
            </a:r>
            <a:r>
              <a:rPr lang="en-US" sz="2400" b="0">
                <a:latin typeface="Times New Roman" panose="02020603050405020304" charset="0"/>
                <a:ea typeface="宋体" panose="02010600030101010101" pitchFamily="2" charset="-122"/>
              </a:rPr>
              <a:t>came from somewhere nearby, and as the boys listened there came another moan, followed by a faint scratching(</a:t>
            </a:r>
            <a:r>
              <a:rPr lang="zh-CN" sz="2400" b="0">
                <a:ea typeface="宋体" panose="02010600030101010101" pitchFamily="2" charset="-122"/>
              </a:rPr>
              <a:t>抓</a:t>
            </a:r>
            <a:r>
              <a:rPr lang="en-US" altLang="zh-CN" sz="2400" b="0">
                <a:ea typeface="宋体" panose="02010600030101010101" pitchFamily="2" charset="-122"/>
              </a:rPr>
              <a:t>)</a:t>
            </a:r>
            <a:r>
              <a:rPr lang="zh-CN" sz="2400" b="0">
                <a:ea typeface="宋体" panose="02010600030101010101" pitchFamily="2" charset="-122"/>
              </a:rPr>
              <a:t> </a:t>
            </a:r>
            <a:r>
              <a:rPr lang="en-US" sz="2400" b="0">
                <a:latin typeface="Times New Roman" panose="02020603050405020304" charset="0"/>
                <a:ea typeface="宋体" panose="02010600030101010101" pitchFamily="2" charset="-122"/>
              </a:rPr>
              <a:t>noise.</a:t>
            </a:r>
            <a:endParaRPr lang="en-US" sz="2400" b="1">
              <a:solidFill>
                <a:srgbClr val="0000FF"/>
              </a:solidFill>
              <a:highlight>
                <a:srgbClr val="FFFF00"/>
              </a:highlight>
              <a:latin typeface="Wingdings" panose="05000000000000000000" charset="0"/>
              <a:ea typeface="宋体" panose="02010600030101010101" pitchFamily="2" charset="-122"/>
            </a:endParaRPr>
          </a:p>
          <a:p>
            <a:pPr indent="0" fontAlgn="auto"/>
            <a:r>
              <a:rPr lang="zh-CN" sz="2400" b="1">
                <a:solidFill>
                  <a:srgbClr val="0000FF"/>
                </a:solidFill>
                <a:highlight>
                  <a:srgbClr val="FFFF00"/>
                </a:highlight>
                <a:latin typeface="Times New Roman" panose="02020603050405020304" charset="0"/>
                <a:ea typeface="宋体" panose="02010600030101010101" pitchFamily="2" charset="-122"/>
              </a:rPr>
              <a:t>影子</a:t>
            </a:r>
            <a:r>
              <a:rPr lang="en-US" sz="2400" b="0">
                <a:latin typeface="Times New Roman" panose="02020603050405020304" charset="0"/>
                <a:ea typeface="宋体" panose="02010600030101010101" pitchFamily="2" charset="-122"/>
              </a:rPr>
              <a:t>That night, </a:t>
            </a:r>
            <a:r>
              <a:rPr lang="en-US" sz="2400" b="1">
                <a:solidFill>
                  <a:srgbClr val="0000FF"/>
                </a:solidFill>
                <a:latin typeface="Times New Roman" panose="02020603050405020304" charset="0"/>
                <a:ea typeface="宋体" panose="02010600030101010101" pitchFamily="2" charset="-122"/>
              </a:rPr>
              <a:t>a long shadow, glided </a:t>
            </a:r>
            <a:r>
              <a:rPr lang="en-US" sz="2400" b="0">
                <a:latin typeface="Times New Roman" panose="02020603050405020304" charset="0"/>
                <a:ea typeface="宋体" panose="02010600030101010101" pitchFamily="2" charset="-122"/>
              </a:rPr>
              <a:t>right into the camp .</a:t>
            </a:r>
            <a:endParaRPr lang="en-US" sz="2400" b="1">
              <a:solidFill>
                <a:srgbClr val="0000FF"/>
              </a:solidFill>
              <a:highlight>
                <a:srgbClr val="FFFF00"/>
              </a:highlight>
              <a:latin typeface="Wingdings" panose="05000000000000000000" charset="0"/>
              <a:ea typeface="宋体" panose="02010600030101010101" pitchFamily="2" charset="-122"/>
            </a:endParaRPr>
          </a:p>
          <a:p>
            <a:pPr indent="0" fontAlgn="auto"/>
            <a:r>
              <a:rPr lang="zh-CN" sz="2400" b="1">
                <a:solidFill>
                  <a:srgbClr val="0000FF"/>
                </a:solidFill>
                <a:highlight>
                  <a:srgbClr val="FFFF00"/>
                </a:highlight>
                <a:ea typeface="宋体" panose="02010600030101010101" pitchFamily="2" charset="-122"/>
              </a:rPr>
              <a:t>狂风</a:t>
            </a:r>
            <a:r>
              <a:rPr lang="en-US" sz="2400" b="1">
                <a:solidFill>
                  <a:srgbClr val="0000FF"/>
                </a:solidFill>
                <a:highlight>
                  <a:srgbClr val="FFFF00"/>
                </a:highlight>
                <a:latin typeface="Times New Roman" panose="02020603050405020304" charset="0"/>
                <a:ea typeface="宋体" panose="02010600030101010101" pitchFamily="2" charset="-122"/>
              </a:rPr>
              <a:t> </a:t>
            </a:r>
            <a:r>
              <a:rPr lang="en-US" sz="2400" b="1">
                <a:solidFill>
                  <a:srgbClr val="0000FF"/>
                </a:solidFill>
                <a:latin typeface="Times New Roman" panose="02020603050405020304" charset="0"/>
                <a:ea typeface="宋体" panose="02010600030101010101" pitchFamily="2" charset="-122"/>
              </a:rPr>
              <a:t>Violent gale</a:t>
            </a:r>
            <a:r>
              <a:rPr lang="en-US" sz="2400" b="0">
                <a:latin typeface="Times New Roman" panose="02020603050405020304" charset="0"/>
                <a:ea typeface="宋体" panose="02010600030101010101" pitchFamily="2" charset="-122"/>
              </a:rPr>
              <a:t>s blew us so far off course we lost all sense of where we were.</a:t>
            </a:r>
            <a:endParaRPr lang="en-US" sz="2400" b="1">
              <a:solidFill>
                <a:srgbClr val="0000FF"/>
              </a:solidFill>
              <a:highlight>
                <a:srgbClr val="FFFF00"/>
              </a:highlight>
              <a:latin typeface="Wingdings" panose="05000000000000000000" charset="0"/>
              <a:ea typeface="宋体" panose="02010600030101010101" pitchFamily="2" charset="-122"/>
            </a:endParaRPr>
          </a:p>
          <a:p>
            <a:pPr indent="0" fontAlgn="auto"/>
            <a:r>
              <a:rPr lang="zh-CN" sz="2400" b="1">
                <a:solidFill>
                  <a:srgbClr val="0000FF"/>
                </a:solidFill>
                <a:highlight>
                  <a:srgbClr val="FFFF00"/>
                </a:highlight>
                <a:latin typeface="Times New Roman" panose="02020603050405020304" charset="0"/>
                <a:ea typeface="宋体" panose="02010600030101010101" pitchFamily="2" charset="-122"/>
              </a:rPr>
              <a:t>火</a:t>
            </a:r>
            <a:r>
              <a:rPr lang="en-US" sz="2400" b="1">
                <a:solidFill>
                  <a:srgbClr val="0000FF"/>
                </a:solidFill>
                <a:highlight>
                  <a:srgbClr val="FFFF00"/>
                </a:highlight>
                <a:latin typeface="Times New Roman" panose="02020603050405020304" charset="0"/>
                <a:ea typeface="宋体" panose="02010600030101010101" pitchFamily="2" charset="-122"/>
              </a:rPr>
              <a:t>/</a:t>
            </a:r>
            <a:r>
              <a:rPr lang="zh-CN" sz="2400" b="1">
                <a:solidFill>
                  <a:srgbClr val="0000FF"/>
                </a:solidFill>
                <a:highlight>
                  <a:srgbClr val="FFFF00"/>
                </a:highlight>
                <a:ea typeface="宋体" panose="02010600030101010101" pitchFamily="2" charset="-122"/>
              </a:rPr>
              <a:t>浓烟</a:t>
            </a:r>
            <a:r>
              <a:rPr lang="en-US" sz="2400" b="0">
                <a:latin typeface="Times New Roman" panose="02020603050405020304" charset="0"/>
                <a:ea typeface="宋体" panose="02010600030101010101" pitchFamily="2" charset="-122"/>
              </a:rPr>
              <a:t>1. Soon the hole would be filled with </a:t>
            </a:r>
            <a:r>
              <a:rPr lang="en-US" sz="2400" b="1">
                <a:solidFill>
                  <a:srgbClr val="C00000"/>
                </a:solidFill>
                <a:latin typeface="Times New Roman" panose="02020603050405020304" charset="0"/>
                <a:ea typeface="宋体" panose="02010600030101010101" pitchFamily="2" charset="-122"/>
              </a:rPr>
              <a:t>choking, black smoke</a:t>
            </a:r>
            <a:r>
              <a:rPr lang="en-US" sz="2400" b="0">
                <a:latin typeface="Times New Roman" panose="02020603050405020304" charset="0"/>
                <a:ea typeface="宋体" panose="02010600030101010101" pitchFamily="2" charset="-122"/>
              </a:rPr>
              <a:t> (</a:t>
            </a:r>
            <a:r>
              <a:rPr lang="zh-CN" sz="2400" b="0">
                <a:ea typeface="宋体" panose="02010600030101010101" pitchFamily="2" charset="-122"/>
              </a:rPr>
              <a:t>呛人的黑烟</a:t>
            </a:r>
            <a:r>
              <a:rPr lang="en-US" sz="2400" b="0">
                <a:latin typeface="Times New Roman" panose="02020603050405020304" charset="0"/>
                <a:ea typeface="宋体" panose="02010600030101010101" pitchFamily="2" charset="-122"/>
              </a:rPr>
              <a:t>). Their eyes </a:t>
            </a:r>
            <a:r>
              <a:rPr lang="en-US" sz="2400" b="1">
                <a:solidFill>
                  <a:srgbClr val="C00000"/>
                </a:solidFill>
                <a:latin typeface="Times New Roman" panose="02020603050405020304" charset="0"/>
                <a:ea typeface="宋体" panose="02010600030101010101" pitchFamily="2" charset="-122"/>
              </a:rPr>
              <a:t>watered </a:t>
            </a:r>
            <a:r>
              <a:rPr lang="en-US" sz="2400" b="0">
                <a:latin typeface="Times New Roman" panose="02020603050405020304" charset="0"/>
                <a:ea typeface="宋体" panose="02010600030101010101" pitchFamily="2" charset="-122"/>
              </a:rPr>
              <a:t>(</a:t>
            </a:r>
            <a:r>
              <a:rPr lang="zh-CN" sz="2400" b="0">
                <a:ea typeface="宋体" panose="02010600030101010101" pitchFamily="2" charset="-122"/>
              </a:rPr>
              <a:t>熏得直流泪</a:t>
            </a:r>
            <a:r>
              <a:rPr lang="en-US" sz="2400" b="0">
                <a:latin typeface="Times New Roman" panose="02020603050405020304" charset="0"/>
                <a:ea typeface="宋体" panose="02010600030101010101" pitchFamily="2" charset="-122"/>
              </a:rPr>
              <a:t>) and they</a:t>
            </a:r>
            <a:r>
              <a:rPr lang="en-US" sz="2400" b="1">
                <a:solidFill>
                  <a:srgbClr val="C00000"/>
                </a:solidFill>
                <a:latin typeface="Times New Roman" panose="02020603050405020304" charset="0"/>
                <a:ea typeface="宋体" panose="02010600030101010101" pitchFamily="2" charset="-122"/>
              </a:rPr>
              <a:t> gasped for fresh air</a:t>
            </a:r>
            <a:r>
              <a:rPr lang="en-US" sz="2400" b="0">
                <a:latin typeface="Times New Roman" panose="02020603050405020304" charset="0"/>
                <a:ea typeface="宋体" panose="02010600030101010101" pitchFamily="2" charset="-122"/>
              </a:rPr>
              <a:t>(</a:t>
            </a:r>
            <a:r>
              <a:rPr lang="zh-CN" sz="2400" b="0">
                <a:ea typeface="宋体" panose="02010600030101010101" pitchFamily="2" charset="-122"/>
              </a:rPr>
              <a:t>拼命呼吸新鲜空气</a:t>
            </a:r>
            <a:r>
              <a:rPr lang="en-US" sz="2400" b="0">
                <a:latin typeface="Times New Roman" panose="02020603050405020304" charset="0"/>
                <a:ea typeface="宋体" panose="02010600030101010101" pitchFamily="2" charset="-122"/>
              </a:rPr>
              <a:t>).</a:t>
            </a:r>
            <a:endParaRPr lang="en-US" sz="2400" b="1">
              <a:solidFill>
                <a:srgbClr val="0000FF"/>
              </a:solidFill>
              <a:latin typeface="Times New Roman" panose="02020603050405020304" charset="0"/>
              <a:ea typeface="宋体" panose="02010600030101010101" pitchFamily="2" charset="-122"/>
            </a:endParaRPr>
          </a:p>
          <a:p>
            <a:pPr indent="0" fontAlgn="auto"/>
            <a:r>
              <a:rPr lang="en-US" sz="2400" b="1">
                <a:solidFill>
                  <a:srgbClr val="0000FF"/>
                </a:solidFill>
                <a:highlight>
                  <a:srgbClr val="FFFF00"/>
                </a:highlight>
                <a:latin typeface="Times New Roman" panose="02020603050405020304" charset="0"/>
                <a:ea typeface="宋体" panose="02010600030101010101" pitchFamily="2" charset="-122"/>
              </a:rPr>
              <a:t>2. 火蔓延</a:t>
            </a:r>
            <a:r>
              <a:rPr lang="en-US" sz="2400" b="0">
                <a:latin typeface="Times New Roman" panose="02020603050405020304" charset="0"/>
                <a:ea typeface="宋体" panose="02010600030101010101" pitchFamily="2" charset="-122"/>
              </a:rPr>
              <a:t> </a:t>
            </a:r>
            <a:r>
              <a:rPr lang="en-US" sz="2400" b="1">
                <a:solidFill>
                  <a:srgbClr val="0000FF"/>
                </a:solidFill>
                <a:latin typeface="Times New Roman" panose="02020603050405020304" charset="0"/>
                <a:ea typeface="宋体" panose="02010600030101010101" pitchFamily="2" charset="-122"/>
              </a:rPr>
              <a:t>Flames were creeping along</a:t>
            </a:r>
            <a:r>
              <a:rPr lang="en-US" sz="2400" b="0">
                <a:latin typeface="Times New Roman" panose="02020603050405020304" charset="0"/>
                <a:ea typeface="宋体" panose="02010600030101010101" pitchFamily="2" charset="-122"/>
              </a:rPr>
              <a:t> the bed curtains as I ran in. The smoke had </a:t>
            </a:r>
            <a:r>
              <a:rPr lang="en-US" sz="2400" b="1">
                <a:solidFill>
                  <a:srgbClr val="0000FF"/>
                </a:solidFill>
                <a:latin typeface="Times New Roman" panose="02020603050405020304" charset="0"/>
                <a:ea typeface="宋体" panose="02010600030101010101" pitchFamily="2" charset="-122"/>
              </a:rPr>
              <a:t>dull</a:t>
            </a:r>
            <a:r>
              <a:rPr lang="en-US" sz="2400" b="0">
                <a:latin typeface="Times New Roman" panose="02020603050405020304" charset="0"/>
                <a:ea typeface="宋体" panose="02010600030101010101" pitchFamily="2" charset="-122"/>
              </a:rPr>
              <a:t>ed his senses.</a:t>
            </a:r>
            <a:endParaRPr lang="en-US" sz="2400" b="1">
              <a:solidFill>
                <a:srgbClr val="0000FF"/>
              </a:solidFill>
              <a:highlight>
                <a:srgbClr val="FFFF00"/>
              </a:highlight>
              <a:latin typeface="Wingdings" panose="05000000000000000000" charset="0"/>
              <a:ea typeface="宋体" panose="02010600030101010101" pitchFamily="2" charset="-122"/>
            </a:endParaRPr>
          </a:p>
          <a:p>
            <a:pPr indent="0" fontAlgn="auto"/>
            <a:r>
              <a:rPr lang="zh-CN" sz="2400" b="1">
                <a:solidFill>
                  <a:srgbClr val="0000FF"/>
                </a:solidFill>
                <a:highlight>
                  <a:srgbClr val="FFFF00"/>
                </a:highlight>
                <a:ea typeface="宋体" panose="02010600030101010101" pitchFamily="2" charset="-122"/>
              </a:rPr>
              <a:t>暴雨</a:t>
            </a:r>
            <a:r>
              <a:rPr lang="en-US" sz="2400" b="1">
                <a:solidFill>
                  <a:srgbClr val="0000FF"/>
                </a:solidFill>
                <a:highlight>
                  <a:srgbClr val="FFFF00"/>
                </a:highlight>
                <a:latin typeface="Times New Roman" panose="02020603050405020304" charset="0"/>
                <a:ea typeface="宋体" panose="02010600030101010101" pitchFamily="2" charset="-122"/>
              </a:rPr>
              <a:t>+</a:t>
            </a:r>
            <a:r>
              <a:rPr lang="zh-CN" sz="2400" b="1">
                <a:solidFill>
                  <a:srgbClr val="0000FF"/>
                </a:solidFill>
                <a:highlight>
                  <a:srgbClr val="FFFF00"/>
                </a:highlight>
                <a:ea typeface="宋体" panose="02010600030101010101" pitchFamily="2" charset="-122"/>
              </a:rPr>
              <a:t>闪电 </a:t>
            </a:r>
            <a:r>
              <a:rPr lang="en-US" sz="2400" b="0">
                <a:latin typeface="Times New Roman" panose="02020603050405020304" charset="0"/>
                <a:ea typeface="宋体" panose="02010600030101010101" pitchFamily="2" charset="-122"/>
              </a:rPr>
              <a:t>1. As I walked, thunder </a:t>
            </a:r>
            <a:r>
              <a:rPr lang="en-US" sz="2400" b="1">
                <a:solidFill>
                  <a:srgbClr val="0000FF"/>
                </a:solidFill>
                <a:latin typeface="Times New Roman" panose="02020603050405020304" charset="0"/>
                <a:ea typeface="宋体" panose="02010600030101010101" pitchFamily="2" charset="-122"/>
              </a:rPr>
              <a:t>rumble</a:t>
            </a:r>
            <a:r>
              <a:rPr lang="en-US" sz="2400" b="0">
                <a:latin typeface="Times New Roman" panose="02020603050405020304" charset="0"/>
                <a:ea typeface="宋体" panose="02010600030101010101" pitchFamily="2" charset="-122"/>
              </a:rPr>
              <a:t>d in the mountains all around, and rain began to fall </a:t>
            </a:r>
            <a:r>
              <a:rPr lang="en-US" sz="2400" b="1">
                <a:solidFill>
                  <a:srgbClr val="0000FF"/>
                </a:solidFill>
                <a:latin typeface="Times New Roman" panose="02020603050405020304" charset="0"/>
                <a:ea typeface="宋体" panose="02010600030101010101" pitchFamily="2" charset="-122"/>
              </a:rPr>
              <a:t>in heavy drops</a:t>
            </a:r>
            <a:r>
              <a:rPr lang="en-US" sz="2400" b="0">
                <a:latin typeface="Times New Roman" panose="02020603050405020304" charset="0"/>
                <a:ea typeface="宋体" panose="02010600030101010101" pitchFamily="2" charset="-122"/>
              </a:rPr>
              <a:t>. When I reached the place the storm was at its fiercest and the countryside </a:t>
            </a:r>
            <a:r>
              <a:rPr lang="en-US" sz="2400" b="1">
                <a:solidFill>
                  <a:srgbClr val="0000FF"/>
                </a:solidFill>
                <a:latin typeface="Times New Roman" panose="02020603050405020304" charset="0"/>
                <a:ea typeface="宋体" panose="02010600030101010101" pitchFamily="2" charset="-122"/>
              </a:rPr>
              <a:t>was lit up </a:t>
            </a:r>
            <a:r>
              <a:rPr lang="en-US" sz="2400" b="0">
                <a:latin typeface="Times New Roman" panose="02020603050405020304" charset="0"/>
                <a:ea typeface="宋体" panose="02010600030101010101" pitchFamily="2" charset="-122"/>
              </a:rPr>
              <a:t>by wild flashes of lightning.</a:t>
            </a:r>
            <a:endParaRPr lang="en-US" sz="2100" b="1">
              <a:solidFill>
                <a:srgbClr val="0000FF"/>
              </a:solidFill>
              <a:latin typeface="Wingdings" panose="05000000000000000000" charset="0"/>
              <a:ea typeface="宋体" panose="02010600030101010101" pitchFamily="2" charset="-122"/>
            </a:endParaRPr>
          </a:p>
          <a:p>
            <a:pPr indent="0" fontAlgn="auto"/>
            <a:r>
              <a:rPr lang="en-US" b="0">
                <a:latin typeface="Times New Roman" panose="02020603050405020304" charset="0"/>
                <a:ea typeface="宋体" panose="02010600030101010101" pitchFamily="2" charset="-122"/>
                <a:cs typeface="Times New Roman" panose="02020603050405020304" charset="0"/>
              </a:rPr>
              <a:t>             </a:t>
            </a:r>
            <a:endParaRPr lang="en-US" altLang="en-US" b="0">
              <a:latin typeface="Times New Roman" panose="02020603050405020304" charset="0"/>
              <a:ea typeface="宋体" panose="02010600030101010101" pitchFamily="2" charset="-122"/>
              <a:cs typeface="Times New Roman" panose="020206030504050203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CAC76"/>
        </a:solidFill>
        <a:effectLst/>
      </p:bgPr>
    </p:bg>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 name="组合 3"/>
          <p:cNvGrpSpPr/>
          <p:nvPr/>
        </p:nvGrpSpPr>
        <p:grpSpPr>
          <a:xfrm>
            <a:off x="646840" y="879957"/>
            <a:ext cx="5217895" cy="5098086"/>
            <a:chOff x="798157" y="768169"/>
            <a:chExt cx="5745937" cy="5614003"/>
          </a:xfrm>
        </p:grpSpPr>
        <p:sp>
          <p:nvSpPr>
            <p:cNvPr id="42" name="任意多边形: 形状 41"/>
            <p:cNvSpPr/>
            <p:nvPr/>
          </p:nvSpPr>
          <p:spPr>
            <a:xfrm flipH="1">
              <a:off x="798157" y="768169"/>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p:cNvSpPr/>
            <p:nvPr/>
          </p:nvSpPr>
          <p:spPr>
            <a:xfrm rot="3885598" flipH="1" flipV="1">
              <a:off x="1443018" y="1281096"/>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椭圆 43"/>
            <p:cNvSpPr/>
            <p:nvPr/>
          </p:nvSpPr>
          <p:spPr>
            <a:xfrm>
              <a:off x="1018759" y="948706"/>
              <a:ext cx="5077241" cy="4982236"/>
            </a:xfrm>
            <a:prstGeom prst="ellipse">
              <a:avLst/>
            </a:prstGeom>
            <a:blipFill dpi="0" rotWithShape="1">
              <a:blip r:embed="rId1"/>
              <a:srcRect/>
              <a:stretch>
                <a:fillRect l="-6000" t="-7000" r="-3000" b="-1000"/>
              </a:stretch>
            </a:blipFill>
            <a:ln w="127000">
              <a:solidFill>
                <a:srgbClr val="A5C76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9" name="椭圆 48"/>
          <p:cNvSpPr/>
          <p:nvPr/>
        </p:nvSpPr>
        <p:spPr>
          <a:xfrm>
            <a:off x="1590252" y="5630986"/>
            <a:ext cx="756569" cy="756569"/>
          </a:xfrm>
          <a:prstGeom prst="ellipse">
            <a:avLst/>
          </a:prstGeom>
          <a:solidFill>
            <a:srgbClr val="79B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94365" y="520658"/>
            <a:ext cx="406400" cy="406400"/>
          </a:xfrm>
          <a:prstGeom prst="ellipse">
            <a:avLst/>
          </a:prstGeom>
          <a:solidFill>
            <a:srgbClr val="A5C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6126403" y="2922084"/>
            <a:ext cx="6417950" cy="1198880"/>
          </a:xfrm>
          <a:prstGeom prst="rect">
            <a:avLst/>
          </a:prstGeom>
          <a:noFill/>
          <a:effectLst/>
        </p:spPr>
        <p:txBody>
          <a:bodyPr wrap="square" rtlCol="0">
            <a:spAutoFit/>
          </a:bodyPr>
          <a:lstStyle/>
          <a:p>
            <a:r>
              <a:rPr lang="en-US" altLang="zh-CN" sz="72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rPr>
              <a:t>Read for setting</a:t>
            </a:r>
            <a:endParaRPr lang="en-US" altLang="zh-CN" sz="72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endParaRPr>
          </a:p>
        </p:txBody>
      </p:sp>
      <p:sp>
        <p:nvSpPr>
          <p:cNvPr id="17" name="文本框 16"/>
          <p:cNvSpPr txBox="1"/>
          <p:nvPr/>
        </p:nvSpPr>
        <p:spPr>
          <a:xfrm>
            <a:off x="6134593" y="1909971"/>
            <a:ext cx="5166699" cy="1107996"/>
          </a:xfrm>
          <a:prstGeom prst="rect">
            <a:avLst/>
          </a:prstGeom>
          <a:noFill/>
          <a:effectLst/>
        </p:spPr>
        <p:txBody>
          <a:bodyPr wrap="square" rtlCol="0">
            <a:spAutoFit/>
          </a:bodyPr>
          <a:lstStyle/>
          <a:p>
            <a:r>
              <a:rPr lang="en-US" altLang="zh-CN" sz="6600" dirty="0">
                <a:solidFill>
                  <a:srgbClr val="527853"/>
                </a:solidFill>
                <a:latin typeface="思源宋体 CN" panose="02020700000000000000" pitchFamily="18" charset="-122"/>
                <a:ea typeface="思源宋体 CN" panose="02020700000000000000" pitchFamily="18" charset="-122"/>
              </a:rPr>
              <a:t>Part. 01</a:t>
            </a:r>
            <a:endParaRPr lang="zh-CN" altLang="en-US" sz="4800" dirty="0">
              <a:solidFill>
                <a:srgbClr val="527853"/>
              </a:solidFill>
              <a:latin typeface="思源宋体 CN" panose="02020700000000000000" pitchFamily="18" charset="-122"/>
              <a:ea typeface="思源宋体 CN" panose="02020700000000000000" pitchFamily="18" charset="-12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文本框 1"/>
          <p:cNvSpPr txBox="1"/>
          <p:nvPr/>
        </p:nvSpPr>
        <p:spPr>
          <a:xfrm>
            <a:off x="683895" y="309245"/>
            <a:ext cx="11508105" cy="6462395"/>
          </a:xfrm>
          <a:prstGeom prst="rect">
            <a:avLst/>
          </a:prstGeom>
          <a:noFill/>
        </p:spPr>
        <p:txBody>
          <a:bodyPr wrap="square" rtlCol="0" anchor="t">
            <a:spAutoFit/>
          </a:bodyPr>
          <a:p>
            <a:r>
              <a:rPr lang="en-US" altLang="zh-CN">
                <a:latin typeface="Times New Roman" panose="02020603050405020304" charset="0"/>
                <a:cs typeface="Times New Roman" panose="02020603050405020304" charset="0"/>
              </a:rPr>
              <a:t>1. </a:t>
            </a:r>
            <a:r>
              <a:rPr lang="zh-CN" altLang="en-US">
                <a:latin typeface="Times New Roman" panose="02020603050405020304" charset="0"/>
                <a:cs typeface="Times New Roman" panose="02020603050405020304" charset="0"/>
              </a:rPr>
              <a:t>Kevin woke to the blaring beep of his alarm clock. "Can't wait for that camping trip, "Kevin thought, filled with excitement. As he was leaving home, his dad grabbed him by the hand and said, "Before you go, just tell me the directions on where you and your friends are going to stay. "</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2. </a:t>
            </a:r>
            <a:r>
              <a:rPr lang="zh-CN" altLang="en-US">
                <a:latin typeface="Times New Roman" panose="02020603050405020304" charset="0"/>
                <a:cs typeface="Times New Roman" panose="02020603050405020304" charset="0"/>
              </a:rPr>
              <a:t>"But dad!" Kevin complained.</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3. </a:t>
            </a:r>
            <a:r>
              <a:rPr lang="zh-CN" altLang="en-US">
                <a:latin typeface="Times New Roman" panose="02020603050405020304" charset="0"/>
                <a:cs typeface="Times New Roman" panose="02020603050405020304" charset="0"/>
              </a:rPr>
              <a:t>"No buts!" Kevin's dad added.</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4. </a:t>
            </a:r>
            <a:r>
              <a:rPr lang="zh-CN" altLang="en-US">
                <a:latin typeface="Times New Roman" panose="02020603050405020304" charset="0"/>
                <a:cs typeface="Times New Roman" panose="02020603050405020304" charset="0"/>
              </a:rPr>
              <a:t>"Fine. "Kevin told him the directions and left.</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5. </a:t>
            </a:r>
            <a:r>
              <a:rPr lang="zh-CN" altLang="en-US">
                <a:latin typeface="Times New Roman" panose="02020603050405020304" charset="0"/>
                <a:cs typeface="Times New Roman" panose="02020603050405020304" charset="0"/>
              </a:rPr>
              <a:t>The three friends, Kevin, Jay and Nathan, had been planning this adventure for weeks, packing their stuff-tents, snacks, and a map-preparing for a 3-day outdoor exploration. Excitement ran through Kevin as they departed for their campsite. "This trip is going to be awesome, " Nathan excitedly yelled as they set off. But little did they know that nature had a surprise in store for them.</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6. </a:t>
            </a:r>
            <a:r>
              <a:rPr lang="zh-CN" altLang="en-US">
                <a:latin typeface="Times New Roman" panose="02020603050405020304" charset="0"/>
                <a:cs typeface="Times New Roman" panose="02020603050405020304" charset="0"/>
              </a:rPr>
              <a:t>The first day at the campsite was going great, setting up tents, collecting firewood, and sharing stories. "Man, we nailed these tents, " Kevin said. "I know it was easy really, "Nathan replied. The friends were happy.</a:t>
            </a:r>
            <a:endParaRPr lang="zh-CN" altLang="en-US">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7. </a:t>
            </a:r>
            <a:r>
              <a:rPr lang="zh-CN" altLang="en-US">
                <a:latin typeface="Times New Roman" panose="02020603050405020304" charset="0"/>
                <a:cs typeface="Times New Roman" panose="02020603050405020304" charset="0"/>
              </a:rPr>
              <a:t>Yet towards night, as the dark clouds gathered overhead, the atmosphere shifted, and a sudden storm erupted with unforgiving anger. Rain poured down from the heavens like a relentless waterfall, transforming the peaceful campsite into a muddy battleground. Worse still, a huge tree was uprooted and crashed down with a deafening crack on their only means of escape - their car. Kevin's eyes widened in horror as he spotted the damaged wreckage beneath the fallen giant. "Our car!" he screamed over the howling wind, his voice a mix of disbelief and despair. "We're stuck here, " he declared, his words barely audible against the backdrop of thunder and raindrops. They realized that their plans had been violently spoiled by forces beyond their control. The once quiet campsite now stood as a deserted battlefield, the fallen tree serving as a painful reminder of the unpredictable nature of the world around them.</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注意：1. 续写词数应为150左右；2. 请按如下格式在答题卡的相应位置作答。</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Paragraph 1: The next day, they found themselves facing the immediate problem of finding water.</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Paragraph 2: On the third night, a distant engine sound broke the terrible stillness.</a:t>
            </a:r>
            <a:endParaRPr lang="zh-CN" altLang="en-US">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9311005"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1: find out where the story happened?</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4" name="文本框 3"/>
          <p:cNvSpPr txBox="1"/>
          <p:nvPr/>
        </p:nvSpPr>
        <p:spPr>
          <a:xfrm>
            <a:off x="3522980" y="2243455"/>
            <a:ext cx="7236460" cy="706755"/>
          </a:xfrm>
          <a:prstGeom prst="rect">
            <a:avLst/>
          </a:prstGeom>
          <a:noFill/>
        </p:spPr>
        <p:txBody>
          <a:bodyPr wrap="square" rtlCol="0">
            <a:spAutoFit/>
          </a:bodyPr>
          <a:p>
            <a:r>
              <a:rPr lang="zh-CN" altLang="en-US" sz="4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for a 3-day outdoor exploration</a:t>
            </a:r>
            <a:endParaRPr lang="zh-CN" altLang="en-US" sz="40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endParaRPr>
          </a:p>
        </p:txBody>
      </p:sp>
      <p:grpSp>
        <p:nvGrpSpPr>
          <p:cNvPr id="10" name="组合 9"/>
          <p:cNvGrpSpPr/>
          <p:nvPr/>
        </p:nvGrpSpPr>
        <p:grpSpPr>
          <a:xfrm>
            <a:off x="7708265" y="3749040"/>
            <a:ext cx="3444240" cy="2730500"/>
            <a:chOff x="12139" y="5904"/>
            <a:chExt cx="5424" cy="4300"/>
          </a:xfrm>
        </p:grpSpPr>
        <p:sp>
          <p:nvSpPr>
            <p:cNvPr id="5" name="文本框 4"/>
            <p:cNvSpPr txBox="1"/>
            <p:nvPr/>
          </p:nvSpPr>
          <p:spPr>
            <a:xfrm>
              <a:off x="12937" y="9286"/>
              <a:ext cx="3235" cy="919"/>
            </a:xfrm>
            <a:prstGeom prst="rect">
              <a:avLst/>
            </a:prstGeom>
            <a:noFill/>
          </p:spPr>
          <p:txBody>
            <a:bodyPr wrap="square" rtlCol="0">
              <a:spAutoFit/>
            </a:bodyPr>
            <a:p>
              <a:r>
                <a:rPr lang="zh-CN" altLang="en-US" sz="3200">
                  <a:latin typeface="Times New Roman" panose="02020603050405020304" charset="0"/>
                  <a:cs typeface="Times New Roman" panose="02020603050405020304" charset="0"/>
                  <a:sym typeface="+mn-ea"/>
                </a:rPr>
                <a:t>campsite</a:t>
              </a:r>
              <a:endParaRPr lang="zh-CN" altLang="en-US" sz="3200">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39" y="5904"/>
              <a:ext cx="5424" cy="3382"/>
            </a:xfrm>
            <a:prstGeom prst="rect">
              <a:avLst/>
            </a:prstGeom>
            <a:solidFill>
              <a:srgbClr val="FFFFFF">
                <a:shade val="85000"/>
              </a:srgbClr>
            </a:solidFill>
            <a:ln w="88900" cap="sq">
              <a:solidFill>
                <a:srgbClr val="C7E194"/>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9" name="组合 8"/>
          <p:cNvGrpSpPr/>
          <p:nvPr/>
        </p:nvGrpSpPr>
        <p:grpSpPr>
          <a:xfrm>
            <a:off x="942340" y="3729355"/>
            <a:ext cx="4301490" cy="2750185"/>
            <a:chOff x="1484" y="5873"/>
            <a:chExt cx="6774" cy="4331"/>
          </a:xfrm>
        </p:grpSpPr>
        <p:sp>
          <p:nvSpPr>
            <p:cNvPr id="3" name="文本框 2"/>
            <p:cNvSpPr txBox="1"/>
            <p:nvPr/>
          </p:nvSpPr>
          <p:spPr>
            <a:xfrm>
              <a:off x="1827" y="9286"/>
              <a:ext cx="6431" cy="919"/>
            </a:xfrm>
            <a:prstGeom prst="rect">
              <a:avLst/>
            </a:prstGeom>
            <a:noFill/>
          </p:spPr>
          <p:txBody>
            <a:bodyPr wrap="square" rtlCol="0">
              <a:spAutoFit/>
            </a:bodyPr>
            <a:p>
              <a:r>
                <a:rPr lang="zh-CN" altLang="en-US" sz="3200">
                  <a:latin typeface="Times New Roman" panose="02020603050405020304" charset="0"/>
                  <a:cs typeface="Times New Roman" panose="02020603050405020304" charset="0"/>
                  <a:sym typeface="+mn-ea"/>
                </a:rPr>
                <a:t> Kevin, Jay and Nathan</a:t>
              </a:r>
              <a:endParaRPr lang="zh-CN" altLang="en-US" sz="3200">
                <a:latin typeface="Times New Roman" panose="02020603050405020304" charset="0"/>
                <a:cs typeface="Times New Roman" panose="02020603050405020304" charset="0"/>
                <a:sym typeface="+mn-ea"/>
              </a:endParaRPr>
            </a:p>
          </p:txBody>
        </p:sp>
        <p:pic>
          <p:nvPicPr>
            <p:cNvPr id="8" name="图片 7"/>
            <p:cNvPicPr>
              <a:picLocks noChangeAspect="1"/>
            </p:cNvPicPr>
            <p:nvPr/>
          </p:nvPicPr>
          <p:blipFill>
            <a:blip r:embed="rId2"/>
            <a:stretch>
              <a:fillRect/>
            </a:stretch>
          </p:blipFill>
          <p:spPr>
            <a:xfrm>
              <a:off x="1484" y="5873"/>
              <a:ext cx="6774" cy="3413"/>
            </a:xfrm>
            <a:prstGeom prst="rect">
              <a:avLst/>
            </a:prstGeom>
          </p:spPr>
        </p:pic>
      </p:gr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CAC76"/>
        </a:solidFill>
        <a:effectLst/>
      </p:bgPr>
    </p:bg>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 name="组合 3"/>
          <p:cNvGrpSpPr/>
          <p:nvPr/>
        </p:nvGrpSpPr>
        <p:grpSpPr>
          <a:xfrm>
            <a:off x="646840" y="879957"/>
            <a:ext cx="5217895" cy="5098086"/>
            <a:chOff x="798157" y="768169"/>
            <a:chExt cx="5745937" cy="5614003"/>
          </a:xfrm>
        </p:grpSpPr>
        <p:sp>
          <p:nvSpPr>
            <p:cNvPr id="42" name="任意多边形: 形状 41"/>
            <p:cNvSpPr/>
            <p:nvPr/>
          </p:nvSpPr>
          <p:spPr>
            <a:xfrm flipH="1">
              <a:off x="798157" y="768169"/>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p:cNvSpPr/>
            <p:nvPr/>
          </p:nvSpPr>
          <p:spPr>
            <a:xfrm rot="3885598" flipH="1" flipV="1">
              <a:off x="1443018" y="1281096"/>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椭圆 43"/>
            <p:cNvSpPr/>
            <p:nvPr/>
          </p:nvSpPr>
          <p:spPr>
            <a:xfrm>
              <a:off x="1018759" y="948706"/>
              <a:ext cx="5077241" cy="4982236"/>
            </a:xfrm>
            <a:prstGeom prst="ellipse">
              <a:avLst/>
            </a:prstGeom>
            <a:blipFill dpi="0" rotWithShape="1">
              <a:blip r:embed="rId1"/>
              <a:srcRect/>
              <a:stretch>
                <a:fillRect l="-6000" t="-7000" r="-3000" b="-1000"/>
              </a:stretch>
            </a:blipFill>
            <a:ln w="127000">
              <a:solidFill>
                <a:srgbClr val="A5C76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9" name="椭圆 48"/>
          <p:cNvSpPr/>
          <p:nvPr/>
        </p:nvSpPr>
        <p:spPr>
          <a:xfrm>
            <a:off x="1590252" y="5630986"/>
            <a:ext cx="756569" cy="756569"/>
          </a:xfrm>
          <a:prstGeom prst="ellipse">
            <a:avLst/>
          </a:prstGeom>
          <a:solidFill>
            <a:srgbClr val="79B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94365" y="520658"/>
            <a:ext cx="406400" cy="406400"/>
          </a:xfrm>
          <a:prstGeom prst="ellipse">
            <a:avLst/>
          </a:prstGeom>
          <a:solidFill>
            <a:srgbClr val="A5C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5902960" y="2922270"/>
            <a:ext cx="6641465" cy="1106805"/>
          </a:xfrm>
          <a:prstGeom prst="rect">
            <a:avLst/>
          </a:prstGeom>
          <a:noFill/>
          <a:effectLst/>
        </p:spPr>
        <p:txBody>
          <a:bodyPr wrap="square" rtlCol="0">
            <a:spAutoFit/>
          </a:bodyPr>
          <a:lstStyle/>
          <a:p>
            <a:r>
              <a:rPr lang="en-US" altLang="zh-CN" sz="66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rPr>
              <a:t>Read for changes</a:t>
            </a:r>
            <a:endParaRPr lang="en-US" altLang="zh-CN" sz="66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endParaRPr>
          </a:p>
        </p:txBody>
      </p:sp>
      <p:sp>
        <p:nvSpPr>
          <p:cNvPr id="17" name="文本框 16"/>
          <p:cNvSpPr txBox="1"/>
          <p:nvPr/>
        </p:nvSpPr>
        <p:spPr>
          <a:xfrm>
            <a:off x="6134593" y="1909971"/>
            <a:ext cx="5166699" cy="1106805"/>
          </a:xfrm>
          <a:prstGeom prst="rect">
            <a:avLst/>
          </a:prstGeom>
          <a:noFill/>
          <a:effectLst/>
        </p:spPr>
        <p:txBody>
          <a:bodyPr wrap="square" rtlCol="0">
            <a:spAutoFit/>
          </a:bodyPr>
          <a:lstStyle/>
          <a:p>
            <a:r>
              <a:rPr lang="en-US" altLang="zh-CN" sz="6600" dirty="0">
                <a:solidFill>
                  <a:srgbClr val="527853"/>
                </a:solidFill>
                <a:latin typeface="思源宋体 CN" panose="02020700000000000000" pitchFamily="18" charset="-122"/>
                <a:ea typeface="思源宋体 CN" panose="02020700000000000000" pitchFamily="18" charset="-122"/>
              </a:rPr>
              <a:t>Part. 02</a:t>
            </a:r>
            <a:endParaRPr lang="zh-CN" altLang="en-US" sz="4800" dirty="0">
              <a:solidFill>
                <a:srgbClr val="527853"/>
              </a:solidFill>
              <a:latin typeface="思源宋体 CN" panose="02020700000000000000" pitchFamily="18" charset="-122"/>
              <a:ea typeface="思源宋体 CN" panose="02020700000000000000" pitchFamily="18" charset="-122"/>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椭圆 48"/>
          <p:cNvSpPr/>
          <p:nvPr/>
        </p:nvSpPr>
        <p:spPr>
          <a:xfrm>
            <a:off x="1590252" y="5630986"/>
            <a:ext cx="756569" cy="756569"/>
          </a:xfrm>
          <a:prstGeom prst="ellipse">
            <a:avLst/>
          </a:prstGeom>
          <a:solidFill>
            <a:srgbClr val="79B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94365" y="520658"/>
            <a:ext cx="406400" cy="406400"/>
          </a:xfrm>
          <a:prstGeom prst="ellipse">
            <a:avLst/>
          </a:prstGeom>
          <a:solidFill>
            <a:srgbClr val="A5C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6680758" y="2922084"/>
            <a:ext cx="6417950" cy="1014730"/>
          </a:xfrm>
          <a:prstGeom prst="rect">
            <a:avLst/>
          </a:prstGeom>
          <a:noFill/>
          <a:effectLst/>
        </p:spPr>
        <p:txBody>
          <a:bodyPr wrap="square" rtlCol="0">
            <a:spAutoFit/>
          </a:bodyPr>
          <a:lstStyle/>
          <a:p>
            <a:r>
              <a:rPr lang="zh-CN" altLang="en-US" sz="6000" b="1" dirty="0">
                <a:solidFill>
                  <a:schemeClr val="tx1">
                    <a:lumMod val="75000"/>
                    <a:lumOff val="25000"/>
                  </a:schemeClr>
                </a:solidFill>
                <a:latin typeface="思源宋体 CN" panose="02020700000000000000" pitchFamily="18" charset="-122"/>
                <a:ea typeface="思源宋体 CN" panose="02020700000000000000" pitchFamily="18" charset="-122"/>
              </a:rPr>
              <a:t>绍兴二模续写</a:t>
            </a:r>
            <a:endParaRPr lang="zh-CN" altLang="en-US" sz="6000" b="1" dirty="0">
              <a:solidFill>
                <a:schemeClr val="tx1">
                  <a:lumMod val="75000"/>
                  <a:lumOff val="25000"/>
                </a:schemeClr>
              </a:solidFill>
              <a:latin typeface="思源宋体 CN" panose="02020700000000000000" pitchFamily="18" charset="-122"/>
              <a:ea typeface="思源宋体 CN" panose="02020700000000000000" pitchFamily="18" charset="-122"/>
            </a:endParaRPr>
          </a:p>
        </p:txBody>
      </p:sp>
      <p:sp>
        <p:nvSpPr>
          <p:cNvPr id="14" name="矩形: 圆角 13"/>
          <p:cNvSpPr/>
          <p:nvPr/>
        </p:nvSpPr>
        <p:spPr>
          <a:xfrm>
            <a:off x="6830060" y="4469130"/>
            <a:ext cx="4437380" cy="77470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latin typeface="思源宋体 CN" panose="02020700000000000000" pitchFamily="18" charset="-122"/>
                <a:ea typeface="思源宋体 CN" panose="02020700000000000000" pitchFamily="18" charset="-122"/>
              </a:rPr>
              <a:t>基于主题的环境描写</a:t>
            </a:r>
            <a:r>
              <a:rPr lang="en-US" altLang="zh-CN" sz="2400" dirty="0">
                <a:latin typeface="思源宋体 CN" panose="02020700000000000000" pitchFamily="18" charset="-122"/>
                <a:ea typeface="思源宋体 CN" panose="02020700000000000000" pitchFamily="18" charset="-122"/>
              </a:rPr>
              <a:t>  </a:t>
            </a:r>
            <a:endParaRPr lang="en-US" altLang="zh-CN" sz="2400" dirty="0">
              <a:latin typeface="思源宋体 CN" panose="02020700000000000000" pitchFamily="18" charset="-122"/>
              <a:ea typeface="思源宋体 CN" panose="02020700000000000000" pitchFamily="18" charset="-122"/>
            </a:endParaRPr>
          </a:p>
        </p:txBody>
      </p:sp>
      <p:pic>
        <p:nvPicPr>
          <p:cNvPr id="2" name="图片 1"/>
          <p:cNvPicPr>
            <a:picLocks noChangeAspect="1"/>
          </p:cNvPicPr>
          <p:nvPr/>
        </p:nvPicPr>
        <p:blipFill>
          <a:blip r:embed="rId1"/>
          <a:stretch>
            <a:fillRect/>
          </a:stretch>
        </p:blipFill>
        <p:spPr>
          <a:xfrm>
            <a:off x="210820" y="1689100"/>
            <a:ext cx="6136005" cy="3733165"/>
          </a:xfrm>
          <a:prstGeom prst="rect">
            <a:avLst/>
          </a:prstGeom>
        </p:spPr>
      </p:pic>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8105775"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2: find out what happened </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2" name="文本框 1"/>
          <p:cNvSpPr txBox="1"/>
          <p:nvPr/>
        </p:nvSpPr>
        <p:spPr>
          <a:xfrm>
            <a:off x="850900" y="1092835"/>
            <a:ext cx="11106150" cy="583565"/>
          </a:xfrm>
          <a:prstGeom prst="rect">
            <a:avLst/>
          </a:prstGeom>
          <a:noFill/>
        </p:spPr>
        <p:txBody>
          <a:bodyPr wrap="square" rtlCol="0" anchor="t">
            <a:spAutoFit/>
          </a:bodyPr>
          <a:p>
            <a:r>
              <a:rPr lang="zh-CN" altLang="en-US" sz="3200">
                <a:latin typeface="Times New Roman" panose="02020603050405020304" charset="0"/>
                <a:cs typeface="Times New Roman" panose="02020603050405020304" charset="0"/>
                <a:sym typeface="+mn-ea"/>
              </a:rPr>
              <a:t>But little did they know that </a:t>
            </a:r>
            <a:r>
              <a:rPr lang="zh-CN" altLang="en-US" sz="3200">
                <a:solidFill>
                  <a:srgbClr val="FF0000"/>
                </a:solidFill>
                <a:latin typeface="Times New Roman" panose="02020603050405020304" charset="0"/>
                <a:cs typeface="Times New Roman" panose="02020603050405020304" charset="0"/>
                <a:sym typeface="+mn-ea"/>
              </a:rPr>
              <a:t>nature had a surprise in store for them</a:t>
            </a:r>
            <a:r>
              <a:rPr lang="zh-CN" altLang="en-US" sz="3200">
                <a:latin typeface="Times New Roman" panose="02020603050405020304" charset="0"/>
                <a:cs typeface="Times New Roman" panose="02020603050405020304" charset="0"/>
                <a:sym typeface="+mn-ea"/>
              </a:rPr>
              <a:t>.</a:t>
            </a:r>
            <a:endParaRPr lang="zh-CN" altLang="en-US" sz="3200">
              <a:latin typeface="Times New Roman" panose="02020603050405020304" charset="0"/>
              <a:cs typeface="Times New Roman" panose="02020603050405020304" charset="0"/>
              <a:sym typeface="+mn-ea"/>
            </a:endParaRPr>
          </a:p>
        </p:txBody>
      </p:sp>
      <p:sp>
        <p:nvSpPr>
          <p:cNvPr id="6" name="矩形 5"/>
          <p:cNvSpPr/>
          <p:nvPr>
            <p:custDataLst>
              <p:tags r:id="rId1"/>
            </p:custDataLst>
          </p:nvPr>
        </p:nvSpPr>
        <p:spPr>
          <a:xfrm>
            <a:off x="1125855" y="2096770"/>
            <a:ext cx="10111740" cy="814070"/>
          </a:xfrm>
          <a:prstGeom prst="rect">
            <a:avLst/>
          </a:prstGeom>
          <a:solidFill>
            <a:srgbClr val="527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ooterText"/>
          <p:cNvSpPr txBox="1"/>
          <p:nvPr>
            <p:custDataLst>
              <p:tags r:id="rId2"/>
            </p:custDataLst>
          </p:nvPr>
        </p:nvSpPr>
        <p:spPr>
          <a:xfrm flipH="1">
            <a:off x="772428" y="2126156"/>
            <a:ext cx="3726229" cy="737235"/>
          </a:xfrm>
          <a:prstGeom prst="rect">
            <a:avLst/>
          </a:prstGeom>
          <a:noFill/>
        </p:spPr>
        <p:txBody>
          <a:bodyPr wrap="square">
            <a:spAutoFit/>
          </a:bodyPr>
          <a:lstStyle>
            <a:defPPr>
              <a:defRPr lang="zh-CN"/>
            </a:defPPr>
            <a:lvl1pPr algn="ctr" defTabSz="609600">
              <a:lnSpc>
                <a:spcPct val="150000"/>
              </a:lnSpc>
              <a:defRPr>
                <a:solidFill>
                  <a:prstClr val="white"/>
                </a:solidFill>
                <a:latin typeface="思源黑体 Light" panose="020B0300000000000000" pitchFamily="34" charset="-122"/>
                <a:ea typeface="思源黑体 Light" panose="020B0300000000000000" pitchFamily="34" charset="-122"/>
              </a:defRPr>
            </a:lvl1pPr>
          </a:lstStyle>
          <a:p>
            <a:pPr lvl="0">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charset="0"/>
                <a:ea typeface="思源宋体 CN" panose="02020700000000000000" pitchFamily="18" charset="-122"/>
                <a:cs typeface="Times New Roman" panose="02020603050405020304" charset="0"/>
                <a:sym typeface="微软雅黑" panose="020B0503020204020204" charset="-122"/>
              </a:rPr>
              <a:t>the first day</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charset="0"/>
              <a:ea typeface="思源宋体 CN" panose="02020700000000000000" pitchFamily="18" charset="-122"/>
              <a:cs typeface="Times New Roman" panose="02020603050405020304" charset="0"/>
              <a:sym typeface="微软雅黑" panose="020B0503020204020204" charset="-122"/>
            </a:endParaRPr>
          </a:p>
        </p:txBody>
      </p:sp>
      <p:sp>
        <p:nvSpPr>
          <p:cNvPr id="8" name="FooterText"/>
          <p:cNvSpPr txBox="1"/>
          <p:nvPr>
            <p:custDataLst>
              <p:tags r:id="rId3"/>
            </p:custDataLst>
          </p:nvPr>
        </p:nvSpPr>
        <p:spPr>
          <a:xfrm flipH="1">
            <a:off x="5641412" y="2096946"/>
            <a:ext cx="3687014" cy="737235"/>
          </a:xfrm>
          <a:prstGeom prst="rect">
            <a:avLst/>
          </a:prstGeom>
          <a:noFill/>
        </p:spPr>
        <p:txBody>
          <a:bodyPr wrap="square">
            <a:spAutoFit/>
          </a:bodyPr>
          <a:lstStyle>
            <a:defPPr>
              <a:defRPr lang="zh-CN"/>
            </a:defPPr>
            <a:lvl1pPr algn="ctr" defTabSz="609600">
              <a:lnSpc>
                <a:spcPct val="150000"/>
              </a:lnSpc>
              <a:defRPr sz="1200">
                <a:solidFill>
                  <a:prstClr val="white"/>
                </a:solidFill>
                <a:latin typeface="思源黑体 Light" panose="020B0300000000000000" pitchFamily="34" charset="-122"/>
                <a:ea typeface="思源黑体 Light" panose="020B0300000000000000" pitchFamily="34" charset="-122"/>
              </a:defRPr>
            </a:lvl1pPr>
          </a:lstStyle>
          <a:p>
            <a:pPr lvl="0" algn="ctr">
              <a:buClrTx/>
              <a:buSzTx/>
              <a:buFontTx/>
              <a:defRPr/>
            </a:pPr>
            <a:r>
              <a:rPr lang="en-US" altLang="zh-CN" sz="2800" b="1" noProof="0" dirty="0">
                <a:ln>
                  <a:noFill/>
                </a:ln>
                <a:solidFill>
                  <a:schemeClr val="bg1"/>
                </a:solidFill>
                <a:effectLst/>
                <a:uLnTx/>
                <a:uFillTx/>
                <a:latin typeface="Times New Roman" panose="02020603050405020304" charset="0"/>
                <a:ea typeface="思源宋体 CN" panose="02020700000000000000" pitchFamily="18" charset="-122"/>
                <a:cs typeface="Times New Roman" panose="02020603050405020304" charset="0"/>
                <a:sym typeface="微软雅黑" panose="020B0503020204020204" charset="-122"/>
              </a:rPr>
              <a:t>towards night</a:t>
            </a:r>
            <a:endParaRPr lang="en-US" altLang="zh-CN" sz="2800" b="1" noProof="0" dirty="0">
              <a:ln>
                <a:noFill/>
              </a:ln>
              <a:solidFill>
                <a:schemeClr val="bg1"/>
              </a:solidFill>
              <a:effectLst/>
              <a:uLnTx/>
              <a:uFillTx/>
              <a:latin typeface="Times New Roman" panose="02020603050405020304" charset="0"/>
              <a:ea typeface="思源宋体 CN" panose="02020700000000000000" pitchFamily="18" charset="-122"/>
              <a:cs typeface="Times New Roman" panose="02020603050405020304" charset="0"/>
              <a:sym typeface="微软雅黑" panose="020B0503020204020204" charset="-122"/>
            </a:endParaRPr>
          </a:p>
        </p:txBody>
      </p:sp>
      <p:cxnSp>
        <p:nvCxnSpPr>
          <p:cNvPr id="23" name="."/>
          <p:cNvCxnSpPr/>
          <p:nvPr>
            <p:custDataLst>
              <p:tags r:id="rId4"/>
            </p:custDataLst>
          </p:nvPr>
        </p:nvCxnSpPr>
        <p:spPr>
          <a:xfrm>
            <a:off x="4498812" y="3542687"/>
            <a:ext cx="635" cy="2883535"/>
          </a:xfrm>
          <a:prstGeom prst="line">
            <a:avLst/>
          </a:prstGeom>
          <a:noFill/>
          <a:ln w="3175" cap="rnd" cmpd="sng" algn="ctr">
            <a:solidFill>
              <a:sysClr val="window" lastClr="FFFFFF">
                <a:lumMod val="75000"/>
              </a:sysClr>
            </a:solidFill>
            <a:prstDash val="solid"/>
            <a:round/>
          </a:ln>
          <a:effectLst/>
        </p:spPr>
      </p:cxnSp>
      <p:sp>
        <p:nvSpPr>
          <p:cNvPr id="36" name="FooterText"/>
          <p:cNvSpPr txBox="1"/>
          <p:nvPr>
            <p:custDataLst>
              <p:tags r:id="rId5"/>
            </p:custDataLst>
          </p:nvPr>
        </p:nvSpPr>
        <p:spPr>
          <a:xfrm flipH="1">
            <a:off x="1125855" y="3385185"/>
            <a:ext cx="3095625" cy="2676525"/>
          </a:xfrm>
          <a:prstGeom prst="rect">
            <a:avLst/>
          </a:prstGeom>
          <a:noFill/>
        </p:spPr>
        <p:txBody>
          <a:bodyPr wrap="square">
            <a:spAutoFit/>
          </a:bodyPr>
          <a:lstStyle>
            <a:defPPr>
              <a:defRPr lang="zh-CN"/>
            </a:defPPr>
            <a:lvl1pPr defTabSz="609600">
              <a:lnSpc>
                <a:spcPct val="150000"/>
              </a:lnSpc>
              <a:defRPr sz="1400">
                <a:solidFill>
                  <a:prstClr val="black">
                    <a:lumMod val="50000"/>
                    <a:lumOff val="50000"/>
                  </a:prstClr>
                </a:solidFill>
                <a:latin typeface="微软雅黑" panose="020B0503020204020204" charset="-122"/>
                <a:ea typeface="方正黑体简体" panose="02010601030101010101"/>
              </a:defRPr>
            </a:lvl1pPr>
          </a:lstStyle>
          <a:p>
            <a:pPr lvl="0" algn="l">
              <a:lnSpc>
                <a:spcPct val="100000"/>
              </a:lnSpc>
              <a:defRPr/>
            </a:pPr>
            <a:r>
              <a:rPr lang="zh-CN" altLang="en-US" sz="2800">
                <a:solidFill>
                  <a:schemeClr val="bg1"/>
                </a:solidFill>
                <a:highlight>
                  <a:srgbClr val="FF00FF"/>
                </a:highlight>
                <a:latin typeface="Times New Roman" panose="02020603050405020304" charset="0"/>
                <a:cs typeface="Times New Roman" panose="02020603050405020304" charset="0"/>
                <a:sym typeface="+mn-ea"/>
              </a:rPr>
              <a:t> great</a:t>
            </a:r>
            <a:r>
              <a:rPr lang="en-US" altLang="zh-CN" sz="2800">
                <a:solidFill>
                  <a:schemeClr val="bg1"/>
                </a:solidFill>
                <a:highlight>
                  <a:srgbClr val="FF00FF"/>
                </a:highlight>
                <a:latin typeface="Times New Roman" panose="02020603050405020304" charset="0"/>
                <a:cs typeface="Times New Roman" panose="02020603050405020304" charset="0"/>
                <a:sym typeface="+mn-ea"/>
              </a:rPr>
              <a:t> &amp;  </a:t>
            </a:r>
            <a:r>
              <a:rPr lang="zh-CN" altLang="en-US" sz="2800">
                <a:solidFill>
                  <a:schemeClr val="bg1"/>
                </a:solidFill>
                <a:highlight>
                  <a:srgbClr val="FF00FF"/>
                </a:highlight>
                <a:latin typeface="Times New Roman" panose="02020603050405020304" charset="0"/>
                <a:cs typeface="Times New Roman" panose="02020603050405020304" charset="0"/>
                <a:sym typeface="+mn-ea"/>
              </a:rPr>
              <a:t>easy</a:t>
            </a:r>
            <a:endParaRPr lang="zh-CN" altLang="en-US" sz="2800">
              <a:solidFill>
                <a:schemeClr val="bg1"/>
              </a:solidFill>
              <a:highlight>
                <a:srgbClr val="FF00FF"/>
              </a:highlight>
              <a:latin typeface="Times New Roman" panose="02020603050405020304" charset="0"/>
              <a:cs typeface="Times New Roman" panose="02020603050405020304" charset="0"/>
              <a:sym typeface="+mn-ea"/>
            </a:endParaRPr>
          </a:p>
          <a:p>
            <a:pPr lvl="0" algn="l">
              <a:lnSpc>
                <a:spcPct val="100000"/>
              </a:lnSpc>
              <a:defRPr/>
            </a:pPr>
            <a:r>
              <a:rPr lang="zh-CN" altLang="en-US" sz="2800" b="1">
                <a:solidFill>
                  <a:schemeClr val="accent1">
                    <a:lumMod val="75000"/>
                  </a:schemeClr>
                </a:solidFill>
                <a:latin typeface="Times New Roman" panose="02020603050405020304" charset="0"/>
                <a:cs typeface="Times New Roman" panose="02020603050405020304" charset="0"/>
                <a:sym typeface="+mn-ea"/>
              </a:rPr>
              <a:t>set up </a:t>
            </a:r>
            <a:r>
              <a:rPr lang="zh-CN" altLang="en-US" sz="2800">
                <a:solidFill>
                  <a:schemeClr val="tx1"/>
                </a:solidFill>
                <a:latin typeface="Times New Roman" panose="02020603050405020304" charset="0"/>
                <a:cs typeface="Times New Roman" panose="02020603050405020304" charset="0"/>
                <a:sym typeface="+mn-ea"/>
              </a:rPr>
              <a:t>tents, </a:t>
            </a:r>
            <a:endParaRPr lang="zh-CN" altLang="en-US" sz="2800">
              <a:solidFill>
                <a:schemeClr val="tx1"/>
              </a:solidFill>
              <a:latin typeface="Times New Roman" panose="02020603050405020304" charset="0"/>
              <a:cs typeface="Times New Roman" panose="02020603050405020304" charset="0"/>
              <a:sym typeface="+mn-ea"/>
            </a:endParaRPr>
          </a:p>
          <a:p>
            <a:pPr lvl="0" algn="l">
              <a:lnSpc>
                <a:spcPct val="100000"/>
              </a:lnSpc>
              <a:defRPr/>
            </a:pPr>
            <a:r>
              <a:rPr lang="zh-CN" altLang="en-US" sz="2800" b="1">
                <a:solidFill>
                  <a:schemeClr val="accent1">
                    <a:lumMod val="75000"/>
                  </a:schemeClr>
                </a:solidFill>
                <a:latin typeface="Times New Roman" panose="02020603050405020304" charset="0"/>
                <a:cs typeface="Times New Roman" panose="02020603050405020304" charset="0"/>
                <a:sym typeface="+mn-ea"/>
              </a:rPr>
              <a:t>collected</a:t>
            </a:r>
            <a:r>
              <a:rPr lang="zh-CN" altLang="en-US" sz="2800">
                <a:solidFill>
                  <a:schemeClr val="tx1"/>
                </a:solidFill>
                <a:latin typeface="Times New Roman" panose="02020603050405020304" charset="0"/>
                <a:cs typeface="Times New Roman" panose="02020603050405020304" charset="0"/>
                <a:sym typeface="+mn-ea"/>
              </a:rPr>
              <a:t> firewood, </a:t>
            </a:r>
            <a:r>
              <a:rPr lang="zh-CN" altLang="en-US" sz="2800" b="1">
                <a:solidFill>
                  <a:schemeClr val="accent1">
                    <a:lumMod val="75000"/>
                  </a:schemeClr>
                </a:solidFill>
                <a:latin typeface="Times New Roman" panose="02020603050405020304" charset="0"/>
                <a:cs typeface="Times New Roman" panose="02020603050405020304" charset="0"/>
                <a:sym typeface="+mn-ea"/>
              </a:rPr>
              <a:t>shared</a:t>
            </a:r>
            <a:r>
              <a:rPr lang="zh-CN" altLang="en-US" sz="2800">
                <a:solidFill>
                  <a:schemeClr val="tx1"/>
                </a:solidFill>
                <a:latin typeface="Times New Roman" panose="02020603050405020304" charset="0"/>
                <a:cs typeface="Times New Roman" panose="02020603050405020304" charset="0"/>
                <a:sym typeface="+mn-ea"/>
              </a:rPr>
              <a:t> stories. </a:t>
            </a:r>
            <a:endParaRPr lang="zh-CN" altLang="en-US" sz="2800">
              <a:solidFill>
                <a:schemeClr val="tx1"/>
              </a:solidFill>
              <a:latin typeface="Times New Roman" panose="02020603050405020304" charset="0"/>
              <a:cs typeface="Times New Roman" panose="02020603050405020304" charset="0"/>
              <a:sym typeface="+mn-ea"/>
            </a:endParaRPr>
          </a:p>
          <a:p>
            <a:pPr lvl="0" algn="l">
              <a:lnSpc>
                <a:spcPct val="100000"/>
              </a:lnSpc>
              <a:defRPr/>
            </a:pPr>
            <a:r>
              <a:rPr lang="zh-CN" altLang="en-US" sz="2800">
                <a:solidFill>
                  <a:schemeClr val="tx1"/>
                </a:solidFill>
                <a:latin typeface="Times New Roman" panose="02020603050405020304" charset="0"/>
                <a:cs typeface="Times New Roman" panose="02020603050405020304" charset="0"/>
                <a:sym typeface="+mn-ea"/>
              </a:rPr>
              <a:t>The friends were </a:t>
            </a:r>
            <a:r>
              <a:rPr lang="zh-CN" altLang="en-US" sz="2800">
                <a:solidFill>
                  <a:schemeClr val="tx1"/>
                </a:solidFill>
                <a:highlight>
                  <a:srgbClr val="FFFF00"/>
                </a:highlight>
                <a:latin typeface="Times New Roman" panose="02020603050405020304" charset="0"/>
                <a:cs typeface="Times New Roman" panose="02020603050405020304" charset="0"/>
                <a:sym typeface="+mn-ea"/>
              </a:rPr>
              <a:t>happy</a:t>
            </a:r>
            <a:r>
              <a:rPr lang="zh-CN" altLang="en-US" sz="2800">
                <a:solidFill>
                  <a:schemeClr val="tx1"/>
                </a:solidFill>
                <a:latin typeface="Times New Roman" panose="02020603050405020304" charset="0"/>
                <a:cs typeface="Times New Roman" panose="02020603050405020304" charset="0"/>
                <a:sym typeface="+mn-ea"/>
              </a:rPr>
              <a:t>.</a:t>
            </a:r>
            <a:endParaRPr lang="zh-CN" altLang="en-US" sz="2800" dirty="0">
              <a:solidFill>
                <a:schemeClr val="tx1"/>
              </a:solidFill>
              <a:latin typeface="Times New Roman" panose="02020603050405020304" charset="0"/>
              <a:ea typeface="阿里巴巴普惠体" panose="00020600040101010101" pitchFamily="18" charset="-122"/>
              <a:cs typeface="Times New Roman" panose="02020603050405020304" charset="0"/>
              <a:sym typeface="+mn-ea"/>
            </a:endParaRPr>
          </a:p>
        </p:txBody>
      </p:sp>
      <p:sp>
        <p:nvSpPr>
          <p:cNvPr id="38" name="FooterText"/>
          <p:cNvSpPr txBox="1"/>
          <p:nvPr>
            <p:custDataLst>
              <p:tags r:id="rId6"/>
            </p:custDataLst>
          </p:nvPr>
        </p:nvSpPr>
        <p:spPr>
          <a:xfrm flipH="1">
            <a:off x="4679950" y="3007360"/>
            <a:ext cx="7434580" cy="3723005"/>
          </a:xfrm>
          <a:prstGeom prst="rect">
            <a:avLst/>
          </a:prstGeom>
          <a:noFill/>
        </p:spPr>
        <p:txBody>
          <a:bodyPr wrap="square">
            <a:spAutoFit/>
          </a:bodyPr>
          <a:lstStyle>
            <a:defPPr>
              <a:defRPr lang="zh-CN"/>
            </a:defPPr>
            <a:lvl1pPr defTabSz="609600">
              <a:lnSpc>
                <a:spcPct val="150000"/>
              </a:lnSpc>
              <a:defRPr sz="1400">
                <a:solidFill>
                  <a:prstClr val="black">
                    <a:lumMod val="50000"/>
                    <a:lumOff val="50000"/>
                  </a:prstClr>
                </a:solidFill>
                <a:latin typeface="微软雅黑" panose="020B0503020204020204" charset="-122"/>
                <a:ea typeface="方正黑体简体" panose="02010601030101010101"/>
              </a:defRPr>
            </a:lvl1pPr>
          </a:lstStyle>
          <a:p>
            <a:pPr lvl="0" algn="l">
              <a:lnSpc>
                <a:spcPct val="100000"/>
              </a:lnSpc>
              <a:defRPr/>
            </a:pPr>
            <a:r>
              <a:rPr lang="en-US" altLang="zh-CN" sz="2800">
                <a:solidFill>
                  <a:schemeClr val="bg1"/>
                </a:solidFill>
                <a:latin typeface="Times New Roman" panose="02020603050405020304" charset="0"/>
                <a:cs typeface="Times New Roman" panose="02020603050405020304" charset="0"/>
                <a:sym typeface="+mn-ea"/>
              </a:rPr>
              <a:t>        </a:t>
            </a:r>
            <a:r>
              <a:rPr lang="en-US" altLang="zh-CN" sz="2800">
                <a:solidFill>
                  <a:schemeClr val="bg1"/>
                </a:solidFill>
                <a:highlight>
                  <a:srgbClr val="FF00FF"/>
                </a:highlight>
                <a:latin typeface="Times New Roman" panose="02020603050405020304" charset="0"/>
                <a:cs typeface="Times New Roman" panose="02020603050405020304" charset="0"/>
                <a:sym typeface="+mn-ea"/>
              </a:rPr>
              <a:t> </a:t>
            </a:r>
            <a:r>
              <a:rPr lang="zh-CN" altLang="en-US" sz="2800">
                <a:solidFill>
                  <a:schemeClr val="bg1"/>
                </a:solidFill>
                <a:highlight>
                  <a:srgbClr val="FF00FF"/>
                </a:highlight>
                <a:latin typeface="Times New Roman" panose="02020603050405020304" charset="0"/>
                <a:cs typeface="Times New Roman" panose="02020603050405020304" charset="0"/>
                <a:sym typeface="+mn-ea"/>
              </a:rPr>
              <a:t>forces beyond their control</a:t>
            </a:r>
            <a:r>
              <a:rPr lang="en-US" altLang="zh-CN" sz="2800">
                <a:solidFill>
                  <a:schemeClr val="bg1"/>
                </a:solidFill>
                <a:highlight>
                  <a:srgbClr val="FF00FF"/>
                </a:highlight>
                <a:latin typeface="Times New Roman" panose="02020603050405020304" charset="0"/>
                <a:cs typeface="Times New Roman" panose="02020603050405020304" charset="0"/>
                <a:sym typeface="+mn-ea"/>
              </a:rPr>
              <a:t> </a:t>
            </a:r>
            <a:endParaRPr lang="zh-CN" altLang="en-US" sz="2800">
              <a:solidFill>
                <a:schemeClr val="bg1"/>
              </a:solidFill>
              <a:highlight>
                <a:srgbClr val="FF00FF"/>
              </a:highlight>
              <a:latin typeface="Times New Roman" panose="02020603050405020304" charset="0"/>
              <a:cs typeface="Times New Roman" panose="02020603050405020304" charset="0"/>
              <a:sym typeface="+mn-ea"/>
            </a:endParaRPr>
          </a:p>
          <a:p>
            <a:pPr lvl="0" algn="l">
              <a:lnSpc>
                <a:spcPct val="100000"/>
              </a:lnSpc>
              <a:defRPr/>
            </a:pPr>
            <a:r>
              <a:rPr lang="zh-CN" altLang="en-US" sz="2800" b="1">
                <a:solidFill>
                  <a:schemeClr val="accent1">
                    <a:lumMod val="75000"/>
                  </a:schemeClr>
                </a:solidFill>
                <a:latin typeface="Times New Roman" panose="02020603050405020304" charset="0"/>
                <a:cs typeface="Times New Roman" panose="02020603050405020304" charset="0"/>
                <a:sym typeface="+mn-ea"/>
              </a:rPr>
              <a:t>the dark clouds </a:t>
            </a:r>
            <a:r>
              <a:rPr lang="zh-CN" altLang="en-US" sz="2400">
                <a:solidFill>
                  <a:schemeClr val="tx1"/>
                </a:solidFill>
                <a:latin typeface="Times New Roman" panose="02020603050405020304" charset="0"/>
                <a:cs typeface="Times New Roman" panose="02020603050405020304" charset="0"/>
                <a:sym typeface="+mn-ea"/>
              </a:rPr>
              <a:t>gathered overhead, </a:t>
            </a:r>
            <a:r>
              <a:rPr lang="zh-CN" altLang="en-US" sz="2800" b="1">
                <a:solidFill>
                  <a:schemeClr val="accent1">
                    <a:lumMod val="75000"/>
                  </a:schemeClr>
                </a:solidFill>
                <a:latin typeface="Times New Roman" panose="02020603050405020304" charset="0"/>
                <a:cs typeface="Times New Roman" panose="02020603050405020304" charset="0"/>
                <a:sym typeface="+mn-ea"/>
              </a:rPr>
              <a:t>the atmosphere </a:t>
            </a:r>
            <a:r>
              <a:rPr lang="zh-CN" altLang="en-US" sz="2400">
                <a:solidFill>
                  <a:schemeClr val="tx1"/>
                </a:solidFill>
                <a:latin typeface="Times New Roman" panose="02020603050405020304" charset="0"/>
                <a:cs typeface="Times New Roman" panose="02020603050405020304" charset="0"/>
                <a:sym typeface="+mn-ea"/>
              </a:rPr>
              <a:t>shifted, and </a:t>
            </a:r>
            <a:r>
              <a:rPr lang="zh-CN" altLang="en-US" sz="2800" b="1">
                <a:solidFill>
                  <a:schemeClr val="accent1">
                    <a:lumMod val="75000"/>
                  </a:schemeClr>
                </a:solidFill>
                <a:latin typeface="Times New Roman" panose="02020603050405020304" charset="0"/>
                <a:cs typeface="Times New Roman" panose="02020603050405020304" charset="0"/>
                <a:sym typeface="+mn-ea"/>
              </a:rPr>
              <a:t>a sudden storm </a:t>
            </a:r>
            <a:r>
              <a:rPr lang="zh-CN" altLang="en-US" sz="2400">
                <a:solidFill>
                  <a:schemeClr val="tx1"/>
                </a:solidFill>
                <a:latin typeface="Times New Roman" panose="02020603050405020304" charset="0"/>
                <a:cs typeface="Times New Roman" panose="02020603050405020304" charset="0"/>
                <a:sym typeface="+mn-ea"/>
              </a:rPr>
              <a:t>erupted with unforgiving anger. </a:t>
            </a:r>
            <a:r>
              <a:rPr lang="zh-CN" altLang="en-US" sz="2800" b="1">
                <a:solidFill>
                  <a:schemeClr val="accent1">
                    <a:lumMod val="75000"/>
                  </a:schemeClr>
                </a:solidFill>
                <a:latin typeface="Times New Roman" panose="02020603050405020304" charset="0"/>
                <a:cs typeface="Times New Roman" panose="02020603050405020304" charset="0"/>
                <a:sym typeface="+mn-ea"/>
              </a:rPr>
              <a:t>Rain </a:t>
            </a:r>
            <a:r>
              <a:rPr lang="zh-CN" altLang="en-US" sz="2400">
                <a:solidFill>
                  <a:schemeClr val="tx1"/>
                </a:solidFill>
                <a:latin typeface="Times New Roman" panose="02020603050405020304" charset="0"/>
                <a:cs typeface="Times New Roman" panose="02020603050405020304" charset="0"/>
                <a:sym typeface="+mn-ea"/>
              </a:rPr>
              <a:t>poured down from the heavens</a:t>
            </a:r>
            <a:r>
              <a:rPr lang="zh-CN" altLang="en-US" sz="2400">
                <a:solidFill>
                  <a:srgbClr val="C00000"/>
                </a:solidFill>
                <a:latin typeface="Times New Roman" panose="02020603050405020304" charset="0"/>
                <a:cs typeface="Times New Roman" panose="02020603050405020304" charset="0"/>
                <a:sym typeface="+mn-ea"/>
              </a:rPr>
              <a:t> like a relentless waterfall</a:t>
            </a:r>
            <a:r>
              <a:rPr lang="zh-CN" altLang="en-US" sz="2400">
                <a:solidFill>
                  <a:schemeClr val="tx1"/>
                </a:solidFill>
                <a:latin typeface="Times New Roman" panose="02020603050405020304" charset="0"/>
                <a:cs typeface="Times New Roman" panose="02020603050405020304" charset="0"/>
                <a:sym typeface="+mn-ea"/>
              </a:rPr>
              <a:t>,Worse still, </a:t>
            </a:r>
            <a:r>
              <a:rPr lang="zh-CN" altLang="en-US" sz="2800" b="1">
                <a:solidFill>
                  <a:schemeClr val="accent1">
                    <a:lumMod val="75000"/>
                  </a:schemeClr>
                </a:solidFill>
                <a:latin typeface="Times New Roman" panose="02020603050405020304" charset="0"/>
                <a:cs typeface="Times New Roman" panose="02020603050405020304" charset="0"/>
                <a:sym typeface="+mn-ea"/>
              </a:rPr>
              <a:t>a huge tree</a:t>
            </a:r>
            <a:r>
              <a:rPr lang="zh-CN" altLang="en-US" sz="2400">
                <a:solidFill>
                  <a:schemeClr val="tx1"/>
                </a:solidFill>
                <a:latin typeface="Times New Roman" panose="02020603050405020304" charset="0"/>
                <a:cs typeface="Times New Roman" panose="02020603050405020304" charset="0"/>
                <a:sym typeface="+mn-ea"/>
              </a:rPr>
              <a:t> was uprooted and crashed down on their car. </a:t>
            </a:r>
            <a:endParaRPr lang="zh-CN" altLang="en-US" sz="2400">
              <a:solidFill>
                <a:schemeClr val="tx1"/>
              </a:solidFill>
              <a:latin typeface="Times New Roman" panose="02020603050405020304" charset="0"/>
              <a:cs typeface="Times New Roman" panose="02020603050405020304" charset="0"/>
              <a:sym typeface="+mn-ea"/>
            </a:endParaRPr>
          </a:p>
          <a:p>
            <a:pPr lvl="0" algn="l">
              <a:lnSpc>
                <a:spcPct val="100000"/>
              </a:lnSpc>
              <a:defRPr/>
            </a:pPr>
            <a:r>
              <a:rPr lang="zh-CN" altLang="en-US" sz="2400">
                <a:solidFill>
                  <a:schemeClr val="tx1"/>
                </a:solidFill>
                <a:latin typeface="Times New Roman" panose="02020603050405020304" charset="0"/>
                <a:cs typeface="Times New Roman" panose="02020603050405020304" charset="0"/>
                <a:sym typeface="+mn-ea"/>
              </a:rPr>
              <a:t>Kevin's eyes widened </a:t>
            </a:r>
            <a:r>
              <a:rPr lang="zh-CN" altLang="en-US" sz="2400">
                <a:solidFill>
                  <a:schemeClr val="tx1"/>
                </a:solidFill>
                <a:highlight>
                  <a:srgbClr val="FFFF00"/>
                </a:highlight>
                <a:latin typeface="Times New Roman" panose="02020603050405020304" charset="0"/>
                <a:cs typeface="Times New Roman" panose="02020603050405020304" charset="0"/>
                <a:sym typeface="+mn-ea"/>
              </a:rPr>
              <a:t>in horror</a:t>
            </a:r>
            <a:r>
              <a:rPr lang="en-US" altLang="zh-CN" sz="2400">
                <a:solidFill>
                  <a:schemeClr val="tx1"/>
                </a:solidFill>
                <a:highlight>
                  <a:srgbClr val="FFFF00"/>
                </a:highlight>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wind, his voice a mix of </a:t>
            </a:r>
            <a:r>
              <a:rPr lang="zh-CN" altLang="en-US" sz="2400">
                <a:solidFill>
                  <a:schemeClr val="tx1"/>
                </a:solidFill>
                <a:highlight>
                  <a:srgbClr val="FFFF00"/>
                </a:highlight>
                <a:latin typeface="Times New Roman" panose="02020603050405020304" charset="0"/>
                <a:cs typeface="Times New Roman" panose="02020603050405020304" charset="0"/>
                <a:sym typeface="+mn-ea"/>
              </a:rPr>
              <a:t>disbelief and despair.</a:t>
            </a:r>
            <a:r>
              <a:rPr lang="zh-CN" altLang="en-US" sz="2400">
                <a:solidFill>
                  <a:schemeClr val="tx1"/>
                </a:solidFill>
                <a:latin typeface="Times New Roman" panose="02020603050405020304" charset="0"/>
                <a:cs typeface="Times New Roman" panose="02020603050405020304" charset="0"/>
                <a:sym typeface="+mn-ea"/>
              </a:rPr>
              <a:t> . </a:t>
            </a:r>
            <a:r>
              <a:rPr lang="en-US" altLang="zh-CN" sz="2400">
                <a:solidFill>
                  <a:schemeClr val="tx1"/>
                </a:solidFill>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 a</a:t>
            </a:r>
            <a:r>
              <a:rPr lang="zh-CN" altLang="en-US" sz="2400">
                <a:solidFill>
                  <a:schemeClr val="tx1"/>
                </a:solidFill>
                <a:highlight>
                  <a:srgbClr val="FFFF00"/>
                </a:highlight>
                <a:latin typeface="Times New Roman" panose="02020603050405020304" charset="0"/>
                <a:cs typeface="Times New Roman" panose="02020603050405020304" charset="0"/>
                <a:sym typeface="+mn-ea"/>
              </a:rPr>
              <a:t> painful </a:t>
            </a:r>
            <a:r>
              <a:rPr lang="zh-CN" altLang="en-US" sz="2400">
                <a:solidFill>
                  <a:schemeClr val="tx1"/>
                </a:solidFill>
                <a:latin typeface="Times New Roman" panose="02020603050405020304" charset="0"/>
                <a:cs typeface="Times New Roman" panose="02020603050405020304" charset="0"/>
                <a:sym typeface="+mn-ea"/>
              </a:rPr>
              <a:t>reminder of the unpredictable nature of the world around them.</a:t>
            </a:r>
            <a:endParaRPr lang="zh-CN" altLang="en-US" sz="2400" dirty="0">
              <a:solidFill>
                <a:schemeClr val="tx1"/>
              </a:solidFill>
              <a:latin typeface="Times New Roman" panose="02020603050405020304" charset="0"/>
              <a:ea typeface="阿里巴巴普惠体" panose="00020600040101010101" pitchFamily="18" charset="-122"/>
              <a:cs typeface="Times New Roman" panose="02020603050405020304" charset="0"/>
              <a:sym typeface="+mn-ea"/>
            </a:endParaRPr>
          </a:p>
        </p:txBody>
      </p:sp>
      <p:sp>
        <p:nvSpPr>
          <p:cNvPr id="19" name="椭圆 18"/>
          <p:cNvSpPr/>
          <p:nvPr>
            <p:custDataLst>
              <p:tags r:id="rId7"/>
            </p:custDataLst>
          </p:nvPr>
        </p:nvSpPr>
        <p:spPr>
          <a:xfrm>
            <a:off x="3939540" y="2125980"/>
            <a:ext cx="1276985" cy="1209040"/>
          </a:xfrm>
          <a:prstGeom prst="ellipse">
            <a:avLst/>
          </a:prstGeom>
          <a:blipFill dpi="0" rotWithShape="1">
            <a:blip r:embed="rId8"/>
            <a:srcRect/>
            <a:stretch>
              <a:fillRect l="-6000" t="-7000" r="-3000" b="-1000"/>
            </a:stretch>
          </a:blipFill>
          <a:ln w="127000">
            <a:solidFill>
              <a:srgbClr val="A5C76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124" name="图片 6" descr="logo横版 png"/>
          <p:cNvPicPr>
            <a:picLocks noChangeAspect="1"/>
          </p:cNvPicPr>
          <p:nvPr userDrawn="1"/>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ox(in)">
                                      <p:cBhvr>
                                        <p:cTn id="24" dur="2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6"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10537825"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3: sort out the changes of emotions and setting</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13" name="椭圆 12"/>
          <p:cNvSpPr/>
          <p:nvPr/>
        </p:nvSpPr>
        <p:spPr>
          <a:xfrm>
            <a:off x="6015355" y="4709160"/>
            <a:ext cx="798195" cy="8204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6" name="直接箭头连接符 25"/>
          <p:cNvCxnSpPr/>
          <p:nvPr/>
        </p:nvCxnSpPr>
        <p:spPr>
          <a:xfrm flipV="1">
            <a:off x="773093" y="3661249"/>
            <a:ext cx="10428673" cy="37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1604101" y="1486172"/>
            <a:ext cx="0" cy="30416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22983" y="3865962"/>
            <a:ext cx="1249680" cy="52197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p>
            <a:pPr algn="ctr"/>
            <a:r>
              <a:rPr lang="en-US" altLang="zh-CN" sz="2800" b="1" dirty="0">
                <a:ln w="0"/>
                <a:solidFill>
                  <a:srgbClr val="C0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excited</a:t>
            </a:r>
            <a:endParaRPr lang="en-US" altLang="zh-CN" sz="2800" b="1" dirty="0">
              <a:ln w="0"/>
              <a:solidFill>
                <a:srgbClr val="C0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8" name="矩形 27"/>
          <p:cNvSpPr/>
          <p:nvPr/>
        </p:nvSpPr>
        <p:spPr>
          <a:xfrm>
            <a:off x="2895063" y="5904947"/>
            <a:ext cx="1644650" cy="953135"/>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p>
            <a:pPr algn="ctr"/>
            <a:r>
              <a:rPr lang="en-US" altLang="zh-CN" sz="2800" b="1" dirty="0">
                <a:ln w="0"/>
                <a:solidFill>
                  <a:srgbClr val="C0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horrified</a:t>
            </a:r>
            <a:endParaRPr lang="en-US" altLang="zh-CN" sz="2800" b="1" dirty="0">
              <a:ln w="0"/>
              <a:solidFill>
                <a:srgbClr val="C0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pPr algn="ctr"/>
            <a:r>
              <a:rPr lang="en-US" altLang="zh-CN" sz="2800" b="1" dirty="0">
                <a:ln w="0"/>
                <a:solidFill>
                  <a:srgbClr val="C0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desperate</a:t>
            </a:r>
            <a:endParaRPr lang="en-US" altLang="zh-CN" sz="2800" b="1" dirty="0">
              <a:ln w="0"/>
              <a:solidFill>
                <a:srgbClr val="C0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40" name="任意多边形 39"/>
          <p:cNvSpPr/>
          <p:nvPr/>
        </p:nvSpPr>
        <p:spPr>
          <a:xfrm>
            <a:off x="1472565" y="2874645"/>
            <a:ext cx="8568055" cy="3296285"/>
          </a:xfrm>
          <a:custGeom>
            <a:avLst/>
            <a:gdLst>
              <a:gd name="connisteX0" fmla="*/ 0 w 8568210"/>
              <a:gd name="connsiteY0" fmla="*/ 643809 h 3296331"/>
              <a:gd name="connisteX1" fmla="*/ 3391535 w 8568210"/>
              <a:gd name="connsiteY1" fmla="*/ 3022519 h 3296331"/>
              <a:gd name="connisteX2" fmla="*/ 6186170 w 8568210"/>
              <a:gd name="connsiteY2" fmla="*/ 2809159 h 3296331"/>
              <a:gd name="connisteX3" fmla="*/ 8383905 w 8568210"/>
              <a:gd name="connsiteY3" fmla="*/ 227884 h 3296331"/>
              <a:gd name="connisteX4" fmla="*/ 8362315 w 8568210"/>
              <a:gd name="connsiteY4" fmla="*/ 217089 h 3296331"/>
              <a:gd name="connisteX5" fmla="*/ 8468995 w 8568210"/>
              <a:gd name="connsiteY5" fmla="*/ 110409 h 329633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8568210" h="3296332">
                <a:moveTo>
                  <a:pt x="0" y="643809"/>
                </a:moveTo>
                <a:cubicBezTo>
                  <a:pt x="622300" y="1123869"/>
                  <a:pt x="2154555" y="2589449"/>
                  <a:pt x="3391535" y="3022519"/>
                </a:cubicBezTo>
                <a:cubicBezTo>
                  <a:pt x="4628515" y="3455589"/>
                  <a:pt x="5187950" y="3367959"/>
                  <a:pt x="6186170" y="2809159"/>
                </a:cubicBezTo>
                <a:cubicBezTo>
                  <a:pt x="7184390" y="2250359"/>
                  <a:pt x="7948930" y="746044"/>
                  <a:pt x="8383905" y="227884"/>
                </a:cubicBezTo>
                <a:cubicBezTo>
                  <a:pt x="8818880" y="-290276"/>
                  <a:pt x="8345170" y="240584"/>
                  <a:pt x="8362315" y="217089"/>
                </a:cubicBezTo>
                <a:cubicBezTo>
                  <a:pt x="8379460" y="193594"/>
                  <a:pt x="8447405" y="131364"/>
                  <a:pt x="8468995" y="110409"/>
                </a:cubicBezTo>
              </a:path>
            </a:pathLst>
          </a:cu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流程图: 接点 30"/>
          <p:cNvSpPr/>
          <p:nvPr/>
        </p:nvSpPr>
        <p:spPr>
          <a:xfrm>
            <a:off x="7463790" y="5529580"/>
            <a:ext cx="315595" cy="3194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流程图: 接点 30"/>
          <p:cNvSpPr/>
          <p:nvPr/>
        </p:nvSpPr>
        <p:spPr>
          <a:xfrm>
            <a:off x="1472565" y="3520440"/>
            <a:ext cx="315595" cy="3194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流程图: 接点 30"/>
          <p:cNvSpPr/>
          <p:nvPr/>
        </p:nvSpPr>
        <p:spPr>
          <a:xfrm>
            <a:off x="6015355" y="5968365"/>
            <a:ext cx="315595" cy="3194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nvSpPr>
        <p:spPr>
          <a:xfrm>
            <a:off x="3157855" y="3020060"/>
            <a:ext cx="1119505" cy="641350"/>
          </a:xfrm>
          <a:prstGeom prst="rect">
            <a:avLst/>
          </a:prstGeom>
          <a:noFill/>
          <a:ln w="19050">
            <a:solidFill>
              <a:schemeClr val="accent5">
                <a:lumMod val="40000"/>
                <a:lumOff val="60000"/>
              </a:schemeClr>
            </a:solidFill>
          </a:ln>
        </p:spPr>
        <p:txBody>
          <a:bodyPr wrap="square" rtlCol="0">
            <a:noAutofit/>
          </a:bodyPr>
          <a:p>
            <a:pPr>
              <a:lnSpc>
                <a:spcPct val="140000"/>
              </a:lnSpc>
            </a:pPr>
            <a:r>
              <a:rPr lang="en-US" altLang="zh-CN" sz="2000" dirty="0">
                <a:solidFill>
                  <a:srgbClr val="C00000"/>
                </a:solidFill>
                <a:latin typeface="Times New Roman" panose="02020603050405020304" charset="0"/>
                <a:ea typeface="宋体" panose="02010600030101010101" pitchFamily="2" charset="-122"/>
                <a:cs typeface="Times New Roman" panose="02020603050405020304" charset="0"/>
              </a:rPr>
              <a:t>  day 1</a:t>
            </a:r>
            <a:r>
              <a:rPr lang="en-US" altLang="zh-CN" sz="2000" dirty="0">
                <a:solidFill>
                  <a:schemeClr val="bg1"/>
                </a:solidFill>
                <a:latin typeface="Times New Roman" panose="02020603050405020304" charset="0"/>
                <a:ea typeface="宋体" panose="02010600030101010101" pitchFamily="2" charset="-122"/>
                <a:cs typeface="Times New Roman" panose="02020603050405020304" charset="0"/>
              </a:rPr>
              <a:t>ed home…</a:t>
            </a:r>
            <a:endParaRPr lang="zh-CN" altLang="en-US" sz="2000" dirty="0">
              <a:solidFill>
                <a:schemeClr val="bg1"/>
              </a:solidFill>
              <a:latin typeface="Times New Roman" panose="02020603050405020304" charset="0"/>
              <a:cs typeface="Times New Roman" panose="02020603050405020304" charset="0"/>
            </a:endParaRPr>
          </a:p>
        </p:txBody>
      </p:sp>
      <p:sp>
        <p:nvSpPr>
          <p:cNvPr id="44" name="文本框 43"/>
          <p:cNvSpPr txBox="1"/>
          <p:nvPr/>
        </p:nvSpPr>
        <p:spPr>
          <a:xfrm>
            <a:off x="7061835" y="3020060"/>
            <a:ext cx="1119505" cy="641350"/>
          </a:xfrm>
          <a:prstGeom prst="rect">
            <a:avLst/>
          </a:prstGeom>
          <a:noFill/>
          <a:ln w="19050">
            <a:solidFill>
              <a:schemeClr val="accent5">
                <a:lumMod val="40000"/>
                <a:lumOff val="60000"/>
              </a:schemeClr>
            </a:solidFill>
          </a:ln>
        </p:spPr>
        <p:txBody>
          <a:bodyPr wrap="square" rtlCol="0">
            <a:noAutofit/>
          </a:bodyPr>
          <a:p>
            <a:pPr>
              <a:lnSpc>
                <a:spcPct val="140000"/>
              </a:lnSpc>
            </a:pPr>
            <a:r>
              <a:rPr lang="en-US" altLang="zh-CN" sz="2000" dirty="0">
                <a:solidFill>
                  <a:srgbClr val="C00000"/>
                </a:solidFill>
                <a:latin typeface="Times New Roman" panose="02020603050405020304" charset="0"/>
                <a:ea typeface="宋体" panose="02010600030101010101" pitchFamily="2" charset="-122"/>
                <a:cs typeface="Times New Roman" panose="02020603050405020304" charset="0"/>
              </a:rPr>
              <a:t>  day 2</a:t>
            </a:r>
            <a:r>
              <a:rPr lang="en-US" altLang="zh-CN" sz="2000" dirty="0">
                <a:solidFill>
                  <a:schemeClr val="bg1"/>
                </a:solidFill>
                <a:latin typeface="Times New Roman" panose="02020603050405020304" charset="0"/>
                <a:ea typeface="宋体" panose="02010600030101010101" pitchFamily="2" charset="-122"/>
                <a:cs typeface="Times New Roman" panose="02020603050405020304" charset="0"/>
              </a:rPr>
              <a:t>ed home…</a:t>
            </a:r>
            <a:endParaRPr lang="zh-CN" altLang="en-US" sz="2000" dirty="0">
              <a:solidFill>
                <a:schemeClr val="bg1"/>
              </a:solidFill>
              <a:latin typeface="Times New Roman" panose="02020603050405020304" charset="0"/>
              <a:cs typeface="Times New Roman" panose="02020603050405020304" charset="0"/>
            </a:endParaRPr>
          </a:p>
        </p:txBody>
      </p:sp>
      <p:sp>
        <p:nvSpPr>
          <p:cNvPr id="45" name="文本框 44"/>
          <p:cNvSpPr txBox="1"/>
          <p:nvPr/>
        </p:nvSpPr>
        <p:spPr>
          <a:xfrm>
            <a:off x="8921115" y="3057525"/>
            <a:ext cx="1119505" cy="641350"/>
          </a:xfrm>
          <a:prstGeom prst="rect">
            <a:avLst/>
          </a:prstGeom>
          <a:noFill/>
          <a:ln w="19050">
            <a:solidFill>
              <a:schemeClr val="accent5">
                <a:lumMod val="40000"/>
                <a:lumOff val="60000"/>
              </a:schemeClr>
            </a:solidFill>
          </a:ln>
        </p:spPr>
        <p:txBody>
          <a:bodyPr wrap="square" rtlCol="0">
            <a:noAutofit/>
          </a:bodyPr>
          <a:p>
            <a:pPr>
              <a:lnSpc>
                <a:spcPct val="140000"/>
              </a:lnSpc>
            </a:pPr>
            <a:r>
              <a:rPr lang="en-US" altLang="zh-CN" sz="2000" dirty="0">
                <a:solidFill>
                  <a:srgbClr val="C00000"/>
                </a:solidFill>
                <a:latin typeface="Times New Roman" panose="02020603050405020304" charset="0"/>
                <a:ea typeface="宋体" panose="02010600030101010101" pitchFamily="2" charset="-122"/>
                <a:cs typeface="Times New Roman" panose="02020603050405020304" charset="0"/>
              </a:rPr>
              <a:t>  day 3</a:t>
            </a:r>
            <a:r>
              <a:rPr lang="en-US" altLang="zh-CN" sz="2000" dirty="0">
                <a:solidFill>
                  <a:schemeClr val="bg1"/>
                </a:solidFill>
                <a:latin typeface="Times New Roman" panose="02020603050405020304" charset="0"/>
                <a:ea typeface="宋体" panose="02010600030101010101" pitchFamily="2" charset="-122"/>
                <a:cs typeface="Times New Roman" panose="02020603050405020304" charset="0"/>
              </a:rPr>
              <a:t>d home…</a:t>
            </a:r>
            <a:endParaRPr lang="zh-CN" altLang="en-US" sz="2000" dirty="0">
              <a:solidFill>
                <a:schemeClr val="bg1"/>
              </a:solidFill>
              <a:latin typeface="Times New Roman" panose="02020603050405020304" charset="0"/>
              <a:cs typeface="Times New Roman" panose="02020603050405020304" charset="0"/>
            </a:endParaRPr>
          </a:p>
        </p:txBody>
      </p:sp>
      <p:sp>
        <p:nvSpPr>
          <p:cNvPr id="48" name="流程图: 过程 47"/>
          <p:cNvSpPr/>
          <p:nvPr/>
        </p:nvSpPr>
        <p:spPr>
          <a:xfrm>
            <a:off x="772160" y="1059815"/>
            <a:ext cx="11243310" cy="1830070"/>
          </a:xfrm>
          <a:prstGeom prst="flowChartProcess">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3000">
                <a:solidFill>
                  <a:schemeClr val="tx1"/>
                </a:solidFill>
                <a:latin typeface="Times New Roman" panose="02020603050405020304" charset="0"/>
                <a:cs typeface="Times New Roman" panose="02020603050405020304" charset="0"/>
                <a:sym typeface="+mn-ea"/>
              </a:rPr>
              <a:t>"This trip is </a:t>
            </a:r>
            <a:r>
              <a:rPr lang="zh-CN" altLang="en-US" sz="3000" b="1">
                <a:solidFill>
                  <a:schemeClr val="accent1">
                    <a:lumMod val="75000"/>
                  </a:schemeClr>
                </a:solidFill>
                <a:latin typeface="Times New Roman" panose="02020603050405020304" charset="0"/>
                <a:cs typeface="Times New Roman" panose="02020603050405020304" charset="0"/>
                <a:sym typeface="+mn-ea"/>
              </a:rPr>
              <a:t>going to be awesome,</a:t>
            </a:r>
            <a:r>
              <a:rPr lang="zh-CN" altLang="en-US" sz="3000">
                <a:solidFill>
                  <a:schemeClr val="tx1"/>
                </a:solidFill>
                <a:latin typeface="Times New Roman" panose="02020603050405020304" charset="0"/>
                <a:cs typeface="Times New Roman" panose="02020603050405020304" charset="0"/>
                <a:sym typeface="+mn-ea"/>
              </a:rPr>
              <a:t> "</a:t>
            </a:r>
            <a:endParaRPr lang="zh-CN" altLang="en-US" sz="3000">
              <a:solidFill>
                <a:schemeClr val="tx1"/>
              </a:solidFill>
              <a:latin typeface="Times New Roman" panose="02020603050405020304" charset="0"/>
              <a:cs typeface="Times New Roman" panose="02020603050405020304" charset="0"/>
              <a:sym typeface="+mn-ea"/>
            </a:endParaRPr>
          </a:p>
          <a:p>
            <a:r>
              <a:rPr lang="zh-CN" altLang="en-US" sz="3000">
                <a:solidFill>
                  <a:schemeClr val="tx1"/>
                </a:solidFill>
                <a:latin typeface="Times New Roman" panose="02020603050405020304" charset="0"/>
                <a:cs typeface="Times New Roman" panose="02020603050405020304" charset="0"/>
                <a:sym typeface="+mn-ea"/>
              </a:rPr>
              <a:t>little did they know that </a:t>
            </a:r>
            <a:r>
              <a:rPr lang="zh-CN" altLang="en-US" sz="3000">
                <a:solidFill>
                  <a:srgbClr val="C00000"/>
                </a:solidFill>
                <a:latin typeface="Times New Roman" panose="02020603050405020304" charset="0"/>
                <a:cs typeface="Times New Roman" panose="02020603050405020304" charset="0"/>
                <a:sym typeface="+mn-ea"/>
              </a:rPr>
              <a:t>nature had a surprise in store for them</a:t>
            </a:r>
            <a:r>
              <a:rPr lang="zh-CN" altLang="en-US" sz="3000">
                <a:solidFill>
                  <a:schemeClr val="tx1"/>
                </a:solidFill>
                <a:latin typeface="Times New Roman" panose="02020603050405020304" charset="0"/>
                <a:cs typeface="Times New Roman" panose="02020603050405020304" charset="0"/>
                <a:sym typeface="+mn-ea"/>
              </a:rPr>
              <a:t>.</a:t>
            </a:r>
            <a:endParaRPr lang="zh-CN" altLang="en-US" sz="3000">
              <a:solidFill>
                <a:schemeClr val="tx1"/>
              </a:solidFill>
              <a:latin typeface="Times New Roman" panose="02020603050405020304" charset="0"/>
              <a:cs typeface="Times New Roman" panose="02020603050405020304" charset="0"/>
              <a:sym typeface="+mn-ea"/>
            </a:endParaRPr>
          </a:p>
          <a:p>
            <a:r>
              <a:rPr lang="zh-CN" altLang="en-US" sz="3000">
                <a:solidFill>
                  <a:schemeClr val="tx1"/>
                </a:solidFill>
                <a:latin typeface="Times New Roman" panose="02020603050405020304" charset="0"/>
                <a:cs typeface="Times New Roman" panose="02020603050405020304" charset="0"/>
                <a:sym typeface="+mn-ea"/>
              </a:rPr>
              <a:t>the fallen tree serving as</a:t>
            </a:r>
            <a:r>
              <a:rPr lang="zh-CN" altLang="en-US" sz="3000">
                <a:solidFill>
                  <a:srgbClr val="C00000"/>
                </a:solidFill>
                <a:latin typeface="Times New Roman" panose="02020603050405020304" charset="0"/>
                <a:cs typeface="Times New Roman" panose="02020603050405020304" charset="0"/>
                <a:sym typeface="+mn-ea"/>
              </a:rPr>
              <a:t> a painful reminder of the unpredictable nature </a:t>
            </a:r>
            <a:r>
              <a:rPr lang="zh-CN" altLang="en-US" sz="3000">
                <a:solidFill>
                  <a:schemeClr val="tx1"/>
                </a:solidFill>
                <a:latin typeface="Times New Roman" panose="02020603050405020304" charset="0"/>
                <a:cs typeface="Times New Roman" panose="02020603050405020304" charset="0"/>
                <a:sym typeface="+mn-ea"/>
              </a:rPr>
              <a:t>of the world around them.</a:t>
            </a:r>
            <a:endParaRPr lang="zh-CN" altLang="en-US" sz="3000" dirty="0">
              <a:solidFill>
                <a:schemeClr val="tx1"/>
              </a:solidFill>
              <a:latin typeface="Times New Roman" panose="02020603050405020304" charset="0"/>
              <a:cs typeface="Times New Roman" panose="02020603050405020304" charset="0"/>
              <a:sym typeface="+mn-ea"/>
            </a:endParaRPr>
          </a:p>
        </p:txBody>
      </p:sp>
      <p:sp>
        <p:nvSpPr>
          <p:cNvPr id="50" name="矩形: 对角圆角 27"/>
          <p:cNvSpPr/>
          <p:nvPr/>
        </p:nvSpPr>
        <p:spPr>
          <a:xfrm>
            <a:off x="4326890" y="3699510"/>
            <a:ext cx="4479925" cy="1861820"/>
          </a:xfrm>
          <a:prstGeom prst="round2DiagRect">
            <a:avLst>
              <a:gd name="adj1" fmla="val 12052"/>
              <a:gd name="adj2" fmla="val 0"/>
            </a:avLst>
          </a:prstGeom>
          <a:solidFill>
            <a:srgbClr val="527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a:p>
          <a:p>
            <a:pPr algn="l"/>
            <a:r>
              <a:rPr lang="en-US" altLang="zh-CN" sz="2800">
                <a:latin typeface="Times New Roman" panose="02020603050405020304" charset="0"/>
                <a:cs typeface="Times New Roman" panose="02020603050405020304" charset="0"/>
              </a:rPr>
              <a:t>a deserted battlefield:</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dark clouds/ a sudden storm</a:t>
            </a:r>
            <a:endParaRPr lang="en-US" altLang="zh-CN" sz="2800">
              <a:latin typeface="Times New Roman" panose="02020603050405020304" charset="0"/>
              <a:cs typeface="Times New Roman" panose="02020603050405020304" charset="0"/>
            </a:endParaRPr>
          </a:p>
          <a:p>
            <a:pPr algn="l"/>
            <a:r>
              <a:rPr lang="en-US" altLang="zh-CN" sz="2800">
                <a:latin typeface="Times New Roman" panose="02020603050405020304" charset="0"/>
                <a:cs typeface="Times New Roman" panose="02020603050405020304" charset="0"/>
              </a:rPr>
              <a:t>rain/a huge tree/the howling wind/thunder/raindrops</a:t>
            </a:r>
            <a:endParaRPr lang="en-US" altLang="zh-CN" sz="2800">
              <a:latin typeface="Times New Roman" panose="02020603050405020304" charset="0"/>
              <a:cs typeface="Times New Roman" panose="02020603050405020304" charset="0"/>
            </a:endParaRPr>
          </a:p>
          <a:p>
            <a:pPr algn="ctr"/>
            <a:endParaRPr lang="en-US" altLang="zh-CN" sz="2800">
              <a:latin typeface="Times New Roman" panose="02020603050405020304" charset="0"/>
              <a:cs typeface="Times New Roman" panose="02020603050405020304" charset="0"/>
            </a:endParaRPr>
          </a:p>
        </p:txBody>
      </p:sp>
      <p:sp>
        <p:nvSpPr>
          <p:cNvPr id="51" name="矩形: 对角圆角 27"/>
          <p:cNvSpPr/>
          <p:nvPr/>
        </p:nvSpPr>
        <p:spPr>
          <a:xfrm>
            <a:off x="1628775" y="3914775"/>
            <a:ext cx="1535430" cy="637540"/>
          </a:xfrm>
          <a:prstGeom prst="round2DiagRect">
            <a:avLst>
              <a:gd name="adj1" fmla="val 12052"/>
              <a:gd name="adj2" fmla="val 0"/>
            </a:avLst>
          </a:prstGeom>
          <a:solidFill>
            <a:srgbClr val="527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a:p>
            <a:pPr algn="ctr">
              <a:lnSpc>
                <a:spcPct val="0"/>
              </a:lnSpc>
            </a:pPr>
            <a:r>
              <a:rPr lang="en-US" altLang="zh-CN" sz="2800" b="1">
                <a:latin typeface="Times New Roman" panose="02020603050405020304" charset="0"/>
                <a:cs typeface="Times New Roman" panose="02020603050405020304" charset="0"/>
              </a:rPr>
              <a:t>quiet</a:t>
            </a:r>
            <a:endParaRPr lang="en-US" altLang="zh-CN" sz="2800" b="1">
              <a:latin typeface="Times New Roman" panose="02020603050405020304" charset="0"/>
              <a:cs typeface="Times New Roman" panose="02020603050405020304" charset="0"/>
            </a:endParaRPr>
          </a:p>
        </p:txBody>
      </p:sp>
      <p:sp>
        <p:nvSpPr>
          <p:cNvPr id="52" name="矩形: 圆角 13"/>
          <p:cNvSpPr/>
          <p:nvPr/>
        </p:nvSpPr>
        <p:spPr>
          <a:xfrm>
            <a:off x="772160" y="293370"/>
            <a:ext cx="10537825"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4: plot the natural setting story based on the changes </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53" name="矩形 52"/>
          <p:cNvSpPr/>
          <p:nvPr>
            <p:custDataLst>
              <p:tags r:id="rId1"/>
            </p:custDataLst>
          </p:nvPr>
        </p:nvSpPr>
        <p:spPr>
          <a:xfrm>
            <a:off x="8921750" y="3662045"/>
            <a:ext cx="3093720" cy="30353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accent1">
                    <a:lumMod val="75000"/>
                  </a:schemeClr>
                </a:solidFill>
                <a:latin typeface="Times New Roman" panose="02020603050405020304" charset="0"/>
                <a:cs typeface="Times New Roman" panose="02020603050405020304" charset="0"/>
              </a:rPr>
              <a:t>para1. </a:t>
            </a:r>
            <a:endParaRPr lang="en-US" altLang="zh-CN" sz="2800">
              <a:solidFill>
                <a:schemeClr val="accent1">
                  <a:lumMod val="75000"/>
                </a:schemeClr>
              </a:solidFill>
              <a:latin typeface="Times New Roman" panose="02020603050405020304" charset="0"/>
              <a:cs typeface="Times New Roman" panose="02020603050405020304" charset="0"/>
            </a:endParaRPr>
          </a:p>
          <a:p>
            <a:pPr algn="l"/>
            <a:r>
              <a:rPr lang="en-US" altLang="zh-CN" sz="2800" b="1">
                <a:solidFill>
                  <a:schemeClr val="accent1">
                    <a:lumMod val="75000"/>
                  </a:schemeClr>
                </a:solidFill>
                <a:latin typeface="Times New Roman" panose="02020603050405020304" charset="0"/>
                <a:cs typeface="Times New Roman" panose="02020603050405020304" charset="0"/>
              </a:rPr>
              <a:t>natural setting: </a:t>
            </a:r>
            <a:r>
              <a:rPr lang="en-US" altLang="zh-CN" sz="2800">
                <a:solidFill>
                  <a:schemeClr val="accent1">
                    <a:lumMod val="75000"/>
                  </a:schemeClr>
                </a:solidFill>
                <a:latin typeface="Times New Roman" panose="02020603050405020304" charset="0"/>
                <a:cs typeface="Times New Roman" panose="02020603050405020304" charset="0"/>
              </a:rPr>
              <a:t>calm after the storm</a:t>
            </a:r>
            <a:endParaRPr lang="en-US" altLang="zh-CN" sz="2800">
              <a:solidFill>
                <a:schemeClr val="accent1">
                  <a:lumMod val="75000"/>
                </a:schemeClr>
              </a:solidFill>
              <a:latin typeface="Times New Roman" panose="02020603050405020304" charset="0"/>
              <a:cs typeface="Times New Roman" panose="02020603050405020304" charset="0"/>
            </a:endParaRPr>
          </a:p>
          <a:p>
            <a:pPr algn="l"/>
            <a:r>
              <a:rPr lang="en-US" altLang="zh-CN" sz="2800">
                <a:solidFill>
                  <a:schemeClr val="accent1">
                    <a:lumMod val="75000"/>
                  </a:schemeClr>
                </a:solidFill>
                <a:latin typeface="Times New Roman" panose="02020603050405020304" charset="0"/>
                <a:cs typeface="Times New Roman" panose="02020603050405020304" charset="0"/>
              </a:rPr>
              <a:t>para.2 </a:t>
            </a:r>
            <a:endParaRPr lang="en-US" altLang="zh-CN" sz="2800">
              <a:solidFill>
                <a:schemeClr val="accent1">
                  <a:lumMod val="75000"/>
                </a:schemeClr>
              </a:solidFill>
              <a:latin typeface="Times New Roman" panose="02020603050405020304" charset="0"/>
              <a:cs typeface="Times New Roman" panose="02020603050405020304" charset="0"/>
            </a:endParaRPr>
          </a:p>
          <a:p>
            <a:pPr algn="l"/>
            <a:r>
              <a:rPr lang="en-US" altLang="zh-CN" sz="2800" b="1">
                <a:solidFill>
                  <a:schemeClr val="accent1">
                    <a:lumMod val="75000"/>
                  </a:schemeClr>
                </a:solidFill>
                <a:latin typeface="Times New Roman" panose="02020603050405020304" charset="0"/>
                <a:cs typeface="Times New Roman" panose="02020603050405020304" charset="0"/>
              </a:rPr>
              <a:t>natural setting: </a:t>
            </a:r>
            <a:r>
              <a:rPr lang="en-US" altLang="zh-CN" sz="2800">
                <a:solidFill>
                  <a:schemeClr val="accent1">
                    <a:lumMod val="75000"/>
                  </a:schemeClr>
                </a:solidFill>
                <a:latin typeface="Times New Roman" panose="02020603050405020304" charset="0"/>
                <a:cs typeface="Times New Roman" panose="02020603050405020304" charset="0"/>
              </a:rPr>
              <a:t>moonlight/gentle breeze...</a:t>
            </a:r>
            <a:endParaRPr lang="en-US" altLang="zh-CN" sz="2800">
              <a:solidFill>
                <a:schemeClr val="accent1">
                  <a:lumMod val="75000"/>
                </a:schemeClr>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ox(in)">
                                      <p:cBhvr>
                                        <p:cTn id="33" dur="20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ox(in)">
                                      <p:cBhvr>
                                        <p:cTn id="38" dur="20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linds(horizontal)">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box(in)">
                                      <p:cBhvr>
                                        <p:cTn id="48" dur="20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box(in)">
                                      <p:cBhvr>
                                        <p:cTn id="53"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9" grpId="0" bldLvl="0" animBg="1"/>
      <p:bldP spid="24" grpId="0" bldLvl="0" animBg="1"/>
      <p:bldP spid="29" grpId="0" bldLvl="0" animBg="1"/>
      <p:bldP spid="28" grpId="0" bldLvl="0" animBg="1"/>
      <p:bldP spid="51" grpId="0" animBg="1"/>
      <p:bldP spid="50" grpId="0" animBg="1"/>
      <p:bldP spid="48" grpId="0" animBg="1"/>
      <p:bldP spid="52" grpId="0" bldLvl="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CAC76"/>
        </a:solidFill>
        <a:effectLst/>
      </p:bgPr>
    </p:bg>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 name="组合 3"/>
          <p:cNvGrpSpPr/>
          <p:nvPr/>
        </p:nvGrpSpPr>
        <p:grpSpPr>
          <a:xfrm>
            <a:off x="646840" y="879957"/>
            <a:ext cx="5217895" cy="5098086"/>
            <a:chOff x="798157" y="768169"/>
            <a:chExt cx="5745937" cy="5614003"/>
          </a:xfrm>
        </p:grpSpPr>
        <p:sp>
          <p:nvSpPr>
            <p:cNvPr id="42" name="任意多边形: 形状 41"/>
            <p:cNvSpPr/>
            <p:nvPr/>
          </p:nvSpPr>
          <p:spPr>
            <a:xfrm flipH="1">
              <a:off x="798157" y="768169"/>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p:cNvSpPr/>
            <p:nvPr/>
          </p:nvSpPr>
          <p:spPr>
            <a:xfrm rot="3885598" flipH="1" flipV="1">
              <a:off x="1443018" y="1281096"/>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椭圆 43"/>
            <p:cNvSpPr/>
            <p:nvPr/>
          </p:nvSpPr>
          <p:spPr>
            <a:xfrm>
              <a:off x="1018759" y="948706"/>
              <a:ext cx="5077241" cy="4982236"/>
            </a:xfrm>
            <a:prstGeom prst="ellipse">
              <a:avLst/>
            </a:prstGeom>
            <a:blipFill dpi="0" rotWithShape="1">
              <a:blip r:embed="rId1"/>
              <a:srcRect/>
              <a:stretch>
                <a:fillRect l="-6000" t="-7000" r="-3000" b="-1000"/>
              </a:stretch>
            </a:blipFill>
            <a:ln w="127000">
              <a:solidFill>
                <a:srgbClr val="A5C76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9" name="椭圆 48"/>
          <p:cNvSpPr/>
          <p:nvPr/>
        </p:nvSpPr>
        <p:spPr>
          <a:xfrm>
            <a:off x="1590252" y="5630986"/>
            <a:ext cx="756569" cy="756569"/>
          </a:xfrm>
          <a:prstGeom prst="ellipse">
            <a:avLst/>
          </a:prstGeom>
          <a:solidFill>
            <a:srgbClr val="79B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94365" y="520658"/>
            <a:ext cx="406400" cy="406400"/>
          </a:xfrm>
          <a:prstGeom prst="ellipse">
            <a:avLst/>
          </a:prstGeom>
          <a:solidFill>
            <a:srgbClr val="A5C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5902960" y="2922270"/>
            <a:ext cx="6641465" cy="1106805"/>
          </a:xfrm>
          <a:prstGeom prst="rect">
            <a:avLst/>
          </a:prstGeom>
          <a:noFill/>
          <a:effectLst/>
        </p:spPr>
        <p:txBody>
          <a:bodyPr wrap="square" rtlCol="0">
            <a:spAutoFit/>
          </a:bodyPr>
          <a:lstStyle/>
          <a:p>
            <a:r>
              <a:rPr lang="en-US" altLang="zh-CN" sz="66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rPr>
              <a:t>Continue the story</a:t>
            </a:r>
            <a:endParaRPr lang="en-US" altLang="zh-CN" sz="66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endParaRPr>
          </a:p>
        </p:txBody>
      </p:sp>
      <p:sp>
        <p:nvSpPr>
          <p:cNvPr id="17" name="文本框 16"/>
          <p:cNvSpPr txBox="1"/>
          <p:nvPr/>
        </p:nvSpPr>
        <p:spPr>
          <a:xfrm>
            <a:off x="6134593" y="1909971"/>
            <a:ext cx="5166699" cy="1106805"/>
          </a:xfrm>
          <a:prstGeom prst="rect">
            <a:avLst/>
          </a:prstGeom>
          <a:noFill/>
          <a:effectLst/>
        </p:spPr>
        <p:txBody>
          <a:bodyPr wrap="square" rtlCol="0">
            <a:spAutoFit/>
          </a:bodyPr>
          <a:lstStyle/>
          <a:p>
            <a:r>
              <a:rPr lang="en-US" altLang="zh-CN" sz="6600" dirty="0">
                <a:solidFill>
                  <a:srgbClr val="527853"/>
                </a:solidFill>
                <a:latin typeface="思源宋体 CN" panose="02020700000000000000" pitchFamily="18" charset="-122"/>
                <a:ea typeface="思源宋体 CN" panose="02020700000000000000" pitchFamily="18" charset="-122"/>
              </a:rPr>
              <a:t>Part. 03</a:t>
            </a:r>
            <a:endParaRPr lang="zh-CN" altLang="en-US" sz="4800" dirty="0">
              <a:solidFill>
                <a:srgbClr val="527853"/>
              </a:solidFill>
              <a:latin typeface="思源宋体 CN" panose="02020700000000000000" pitchFamily="18" charset="-122"/>
              <a:ea typeface="思源宋体 CN" panose="02020700000000000000" pitchFamily="18" charset="-122"/>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6985000"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5: plot the natural setting</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3" name="文本框 2"/>
          <p:cNvSpPr txBox="1"/>
          <p:nvPr/>
        </p:nvSpPr>
        <p:spPr>
          <a:xfrm>
            <a:off x="546735" y="1024890"/>
            <a:ext cx="11311255" cy="1014730"/>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sym typeface="+mn-ea"/>
              </a:rPr>
              <a:t>Paragraph 1: The next day, they found themselves facing the immediate problem of finding water.</a:t>
            </a:r>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p:txBody>
      </p:sp>
      <p:graphicFrame>
        <p:nvGraphicFramePr>
          <p:cNvPr id="2" name="表格 1"/>
          <p:cNvGraphicFramePr/>
          <p:nvPr>
            <p:custDataLst>
              <p:tags r:id="rId1"/>
            </p:custDataLst>
          </p:nvPr>
        </p:nvGraphicFramePr>
        <p:xfrm>
          <a:off x="233680" y="1938020"/>
          <a:ext cx="11624310" cy="4813935"/>
        </p:xfrm>
        <a:graphic>
          <a:graphicData uri="http://schemas.openxmlformats.org/drawingml/2006/table">
            <a:tbl>
              <a:tblPr firstRow="1" bandRow="1">
                <a:tableStyleId>{5C22544A-7EE6-4342-B048-85BDC9FD1C3A}</a:tableStyleId>
              </a:tblPr>
              <a:tblGrid>
                <a:gridCol w="4781550"/>
                <a:gridCol w="6842760"/>
              </a:tblGrid>
              <a:tr h="579120">
                <a:tc gridSpan="2">
                  <a:txBody>
                    <a:bodyPr/>
                    <a:p>
                      <a:pPr>
                        <a:buNone/>
                      </a:pPr>
                      <a:r>
                        <a:rPr lang="en-US" altLang="zh-CN" sz="3200"/>
                        <a:t>natural setting: water(+night)</a:t>
                      </a:r>
                      <a:endParaRPr lang="en-US" altLang="zh-CN" sz="3200"/>
                    </a:p>
                  </a:txBody>
                  <a:tcPr/>
                </a:tc>
                <a:tc hMerge="1">
                  <a:tcPr/>
                </a:tc>
              </a:tr>
              <a:tr h="4234815">
                <a:tc>
                  <a:txBody>
                    <a:bodyPr/>
                    <a:p>
                      <a:pPr>
                        <a:buNone/>
                      </a:pPr>
                      <a:r>
                        <a:rPr lang="en-US" altLang="zh-CN" sz="3200">
                          <a:highlight>
                            <a:srgbClr val="FFFF00"/>
                          </a:highlight>
                        </a:rPr>
                        <a:t>c</a:t>
                      </a:r>
                      <a:r>
                        <a:rPr lang="en-US" altLang="zh-CN" sz="2800">
                          <a:highlight>
                            <a:srgbClr val="FFFF00"/>
                          </a:highlight>
                        </a:rPr>
                        <a:t>lues:</a:t>
                      </a:r>
                      <a:endParaRPr lang="en-US" altLang="zh-CN" sz="2800">
                        <a:highlight>
                          <a:srgbClr val="FFFF00"/>
                        </a:highlight>
                      </a:endParaRPr>
                    </a:p>
                    <a:p>
                      <a:pPr>
                        <a:buNone/>
                      </a:pPr>
                      <a:r>
                        <a:rPr lang="zh-CN" altLang="en-US" sz="2400">
                          <a:latin typeface="Times New Roman" panose="02020603050405020304" charset="0"/>
                          <a:cs typeface="Times New Roman" panose="02020603050405020304" charset="0"/>
                          <a:sym typeface="+mn-ea"/>
                        </a:rPr>
                        <a:t>The three friends</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packing their stuff-tents,</a:t>
                      </a:r>
                      <a:r>
                        <a:rPr lang="zh-CN" altLang="en-US" sz="2400">
                          <a:highlight>
                            <a:srgbClr val="FFFF00"/>
                          </a:highlight>
                          <a:latin typeface="Times New Roman" panose="02020603050405020304" charset="0"/>
                          <a:cs typeface="Times New Roman" panose="02020603050405020304" charset="0"/>
                          <a:sym typeface="+mn-ea"/>
                        </a:rPr>
                        <a:t> snacks</a:t>
                      </a:r>
                      <a:r>
                        <a:rPr lang="zh-CN" altLang="en-US" sz="2400">
                          <a:latin typeface="Times New Roman" panose="02020603050405020304" charset="0"/>
                          <a:cs typeface="Times New Roman" panose="02020603050405020304" charset="0"/>
                          <a:sym typeface="+mn-ea"/>
                        </a:rPr>
                        <a:t>, and </a:t>
                      </a:r>
                      <a:r>
                        <a:rPr lang="zh-CN" altLang="en-US" sz="2400">
                          <a:highlight>
                            <a:srgbClr val="FFFF00"/>
                          </a:highlight>
                          <a:latin typeface="Times New Roman" panose="02020603050405020304" charset="0"/>
                          <a:cs typeface="Times New Roman" panose="02020603050405020304" charset="0"/>
                          <a:sym typeface="+mn-ea"/>
                        </a:rPr>
                        <a:t>a map</a:t>
                      </a:r>
                      <a:r>
                        <a:rPr lang="zh-CN" altLang="en-US" sz="2400">
                          <a:latin typeface="Times New Roman" panose="02020603050405020304" charset="0"/>
                          <a:cs typeface="Times New Roman" panose="02020603050405020304" charset="0"/>
                          <a:sym typeface="+mn-ea"/>
                        </a:rPr>
                        <a:t>-preparing for a </a:t>
                      </a:r>
                      <a:r>
                        <a:rPr lang="zh-CN" altLang="en-US" sz="2400">
                          <a:highlight>
                            <a:srgbClr val="FFFF00"/>
                          </a:highlight>
                          <a:latin typeface="Times New Roman" panose="02020603050405020304" charset="0"/>
                          <a:cs typeface="Times New Roman" panose="02020603050405020304" charset="0"/>
                          <a:sym typeface="+mn-ea"/>
                        </a:rPr>
                        <a:t>3-day</a:t>
                      </a:r>
                      <a:r>
                        <a:rPr lang="zh-CN" altLang="en-US" sz="2400">
                          <a:latin typeface="Times New Roman" panose="02020603050405020304" charset="0"/>
                          <a:cs typeface="Times New Roman" panose="02020603050405020304" charset="0"/>
                          <a:sym typeface="+mn-ea"/>
                        </a:rPr>
                        <a:t> outdoor exploration. </a:t>
                      </a:r>
                      <a:endParaRPr lang="zh-CN" altLang="en-US" sz="2400">
                        <a:latin typeface="Times New Roman" panose="02020603050405020304" charset="0"/>
                        <a:cs typeface="Times New Roman" panose="02020603050405020304" charset="0"/>
                        <a:sym typeface="+mn-ea"/>
                      </a:endParaRPr>
                    </a:p>
                    <a:p>
                      <a:pPr>
                        <a:buNone/>
                      </a:pPr>
                      <a:r>
                        <a:rPr lang="zh-CN" altLang="en-US" sz="2400">
                          <a:latin typeface="Times New Roman" panose="02020603050405020304" charset="0"/>
                          <a:cs typeface="Times New Roman" panose="02020603050405020304" charset="0"/>
                          <a:sym typeface="+mn-ea"/>
                        </a:rPr>
                        <a:t> The once quiet campsite now stood as a deserted battlefield, the fallen tree serving as a painful reminder of the unpredictable nature of the world around them.</a:t>
                      </a:r>
                      <a:endParaRPr lang="en-US" altLang="zh-CN" sz="2800"/>
                    </a:p>
                  </a:txBody>
                  <a:tcPr/>
                </a:tc>
                <a:tc>
                  <a:txBody>
                    <a:bodyPr/>
                    <a:p>
                      <a:pPr>
                        <a:buNone/>
                      </a:pPr>
                      <a:r>
                        <a:rPr lang="zh-CN" altLang="en-US" sz="2800"/>
                        <a:t>与环境有关情节设计</a:t>
                      </a:r>
                      <a:r>
                        <a:rPr lang="en-US" altLang="zh-CN" sz="2800"/>
                        <a:t>1</a:t>
                      </a:r>
                      <a:endParaRPr lang="en-US" altLang="zh-CN" sz="2800"/>
                    </a:p>
                    <a:p>
                      <a:pPr>
                        <a:buNone/>
                      </a:pPr>
                      <a:endParaRPr lang="en-US" altLang="zh-CN" sz="2800"/>
                    </a:p>
                    <a:p>
                      <a:pPr>
                        <a:buNone/>
                      </a:pPr>
                      <a:endParaRPr lang="en-US" altLang="zh-CN" sz="2800"/>
                    </a:p>
                    <a:p>
                      <a:pPr>
                        <a:buNone/>
                      </a:pPr>
                      <a:endParaRPr lang="en-US" altLang="zh-CN" sz="2800"/>
                    </a:p>
                    <a:p>
                      <a:pPr>
                        <a:buNone/>
                      </a:pPr>
                      <a:endParaRPr lang="en-US" altLang="zh-CN" sz="2800"/>
                    </a:p>
                  </a:txBody>
                  <a:tcPr/>
                </a:tc>
              </a:tr>
            </a:tbl>
          </a:graphicData>
        </a:graphic>
      </p:graphicFrame>
      <p:sp>
        <p:nvSpPr>
          <p:cNvPr id="4" name="文本框 3"/>
          <p:cNvSpPr txBox="1"/>
          <p:nvPr/>
        </p:nvSpPr>
        <p:spPr>
          <a:xfrm>
            <a:off x="5064125" y="2458085"/>
            <a:ext cx="6960870" cy="4399915"/>
          </a:xfrm>
          <a:prstGeom prst="rect">
            <a:avLst/>
          </a:prstGeom>
          <a:noFill/>
        </p:spPr>
        <p:txBody>
          <a:bodyPr wrap="square" rtlCol="0" anchor="t">
            <a:spAutoFit/>
          </a:bodyPr>
          <a:p>
            <a:pPr>
              <a:buNone/>
            </a:pPr>
            <a:r>
              <a:rPr lang="en-US" altLang="zh-CN" sz="2800">
                <a:latin typeface="Times New Roman" panose="02020603050405020304" charset="0"/>
                <a:cs typeface="Times New Roman" panose="02020603050405020304" charset="0"/>
                <a:sym typeface="+mn-ea"/>
              </a:rPr>
              <a:t>                                         </a:t>
            </a:r>
            <a:r>
              <a:rPr lang="en-US" altLang="zh-CN" sz="2800">
                <a:highlight>
                  <a:srgbClr val="FFFF00"/>
                </a:highlight>
                <a:latin typeface="Times New Roman" panose="02020603050405020304" charset="0"/>
                <a:cs typeface="Times New Roman" panose="02020603050405020304" charset="0"/>
                <a:sym typeface="+mn-ea"/>
              </a:rPr>
              <a:t> </a:t>
            </a:r>
            <a:r>
              <a:rPr lang="zh-CN" altLang="en-US" sz="2800">
                <a:highlight>
                  <a:srgbClr val="FFFF00"/>
                </a:highlight>
                <a:latin typeface="Times New Roman" panose="02020603050405020304" charset="0"/>
                <a:cs typeface="Times New Roman" panose="02020603050405020304" charset="0"/>
                <a:sym typeface="+mn-ea"/>
              </a:rPr>
              <a:t>找水源</a:t>
            </a:r>
            <a:endParaRPr lang="en-US" altLang="zh-CN" sz="2800">
              <a:highlight>
                <a:srgbClr val="FFFF00"/>
              </a:highlight>
              <a:latin typeface="Times New Roman" panose="02020603050405020304" charset="0"/>
              <a:cs typeface="Times New Roman" panose="02020603050405020304" charset="0"/>
              <a:sym typeface="+mn-ea"/>
            </a:endParaRPr>
          </a:p>
          <a:p>
            <a:pPr>
              <a:buNone/>
            </a:pPr>
            <a:r>
              <a:rPr lang="zh-CN" altLang="en-US" sz="2800">
                <a:highlight>
                  <a:srgbClr val="FFFF00"/>
                </a:highlight>
                <a:latin typeface="Times New Roman" panose="02020603050405020304" charset="0"/>
                <a:cs typeface="Times New Roman" panose="02020603050405020304" charset="0"/>
                <a:sym typeface="+mn-ea"/>
              </a:rPr>
              <a:t>听觉</a:t>
            </a:r>
            <a:r>
              <a:rPr lang="en-US" altLang="zh-CN" sz="2800">
                <a:highlight>
                  <a:srgbClr val="FFFF00"/>
                </a:highlight>
                <a:latin typeface="Times New Roman" panose="02020603050405020304" charset="0"/>
                <a:cs typeface="Times New Roman" panose="02020603050405020304" charset="0"/>
                <a:sym typeface="+mn-ea"/>
              </a:rPr>
              <a:t>+</a:t>
            </a:r>
            <a:r>
              <a:rPr lang="zh-CN" altLang="en-US" sz="2800">
                <a:highlight>
                  <a:srgbClr val="FFFF00"/>
                </a:highlight>
                <a:latin typeface="Times New Roman" panose="02020603050405020304" charset="0"/>
                <a:cs typeface="Times New Roman" panose="02020603050405020304" charset="0"/>
                <a:sym typeface="+mn-ea"/>
              </a:rPr>
              <a:t>视觉</a:t>
            </a:r>
            <a:r>
              <a:rPr lang="en-US" altLang="zh-CN" sz="2800">
                <a:highlight>
                  <a:srgbClr val="FFFF00"/>
                </a:highlight>
                <a:latin typeface="Times New Roman" panose="02020603050405020304" charset="0"/>
                <a:cs typeface="Times New Roman" panose="02020603050405020304" charset="0"/>
                <a:sym typeface="+mn-ea"/>
              </a:rPr>
              <a:t>+</a:t>
            </a:r>
            <a:r>
              <a:rPr lang="zh-CN" altLang="en-US" sz="2800">
                <a:highlight>
                  <a:srgbClr val="FFFF00"/>
                </a:highlight>
                <a:latin typeface="Times New Roman" panose="02020603050405020304" charset="0"/>
                <a:cs typeface="Times New Roman" panose="02020603050405020304" charset="0"/>
                <a:sym typeface="+mn-ea"/>
              </a:rPr>
              <a:t>动作</a:t>
            </a:r>
            <a:r>
              <a:rPr lang="en-US" altLang="zh-CN" sz="2800">
                <a:latin typeface="Times New Roman" panose="02020603050405020304" charset="0"/>
                <a:cs typeface="Times New Roman" panose="02020603050405020304" charset="0"/>
                <a:sym typeface="+mn-ea"/>
              </a:rPr>
              <a:t> </a:t>
            </a:r>
            <a:r>
              <a:rPr lang="en-US" altLang="zh-CN" sz="2800">
                <a:solidFill>
                  <a:srgbClr val="FF0000"/>
                </a:solidFill>
                <a:latin typeface="Times New Roman" panose="02020603050405020304" charset="0"/>
                <a:cs typeface="Times New Roman" panose="02020603050405020304" charset="0"/>
                <a:sym typeface="+mn-ea"/>
              </a:rPr>
              <a:t>It suddenly hit Kevin like a bucket of cold water:  a stream marked on the map which was several miles away from their campsite. Exhausted as they were, they trudged through the muddy forest, guided by the map. After what felt like hours of searching, the faint sound of water reached their ears. A surge of excitement flooded over them and they quickened their pace.</a:t>
            </a:r>
            <a:endParaRPr lang="en-US" altLang="zh-CN" sz="2800">
              <a:solidFill>
                <a:srgbClr val="FF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6985000"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5: plot the natural setting</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3" name="文本框 2"/>
          <p:cNvSpPr txBox="1"/>
          <p:nvPr/>
        </p:nvSpPr>
        <p:spPr>
          <a:xfrm>
            <a:off x="546735" y="1024890"/>
            <a:ext cx="11311255" cy="1014730"/>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sym typeface="+mn-ea"/>
              </a:rPr>
              <a:t>Paragraph 1: The next day, they found themselves facing the immediate problem of finding water.</a:t>
            </a:r>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p:txBody>
      </p:sp>
      <p:graphicFrame>
        <p:nvGraphicFramePr>
          <p:cNvPr id="2" name="表格 1"/>
          <p:cNvGraphicFramePr/>
          <p:nvPr>
            <p:custDataLst>
              <p:tags r:id="rId1"/>
            </p:custDataLst>
          </p:nvPr>
        </p:nvGraphicFramePr>
        <p:xfrm>
          <a:off x="233680" y="1938020"/>
          <a:ext cx="11624310" cy="4813935"/>
        </p:xfrm>
        <a:graphic>
          <a:graphicData uri="http://schemas.openxmlformats.org/drawingml/2006/table">
            <a:tbl>
              <a:tblPr firstRow="1" bandRow="1">
                <a:tableStyleId>{5C22544A-7EE6-4342-B048-85BDC9FD1C3A}</a:tableStyleId>
              </a:tblPr>
              <a:tblGrid>
                <a:gridCol w="4781550"/>
                <a:gridCol w="6842760"/>
              </a:tblGrid>
              <a:tr h="579120">
                <a:tc gridSpan="2">
                  <a:txBody>
                    <a:bodyPr/>
                    <a:p>
                      <a:pPr>
                        <a:buNone/>
                      </a:pPr>
                      <a:r>
                        <a:rPr lang="en-US" altLang="zh-CN" sz="3200"/>
                        <a:t>natural setting: water(+night)</a:t>
                      </a:r>
                      <a:endParaRPr lang="en-US" altLang="zh-CN" sz="3200"/>
                    </a:p>
                  </a:txBody>
                  <a:tcPr/>
                </a:tc>
                <a:tc hMerge="1">
                  <a:tcPr/>
                </a:tc>
              </a:tr>
              <a:tr h="4234815">
                <a:tc>
                  <a:txBody>
                    <a:bodyPr/>
                    <a:p>
                      <a:pPr>
                        <a:buNone/>
                      </a:pPr>
                      <a:r>
                        <a:rPr lang="en-US" altLang="zh-CN" sz="3200">
                          <a:highlight>
                            <a:srgbClr val="FFFF00"/>
                          </a:highlight>
                        </a:rPr>
                        <a:t>c</a:t>
                      </a:r>
                      <a:r>
                        <a:rPr lang="en-US" altLang="zh-CN" sz="2800">
                          <a:highlight>
                            <a:srgbClr val="FFFF00"/>
                          </a:highlight>
                        </a:rPr>
                        <a:t>lues:</a:t>
                      </a:r>
                      <a:endParaRPr lang="en-US" altLang="zh-CN" sz="2800">
                        <a:highlight>
                          <a:srgbClr val="FFFF00"/>
                        </a:highlight>
                      </a:endParaRPr>
                    </a:p>
                    <a:p>
                      <a:pPr>
                        <a:buNone/>
                      </a:pPr>
                      <a:r>
                        <a:rPr lang="zh-CN" altLang="en-US" sz="2400">
                          <a:latin typeface="Times New Roman" panose="02020603050405020304" charset="0"/>
                          <a:cs typeface="Times New Roman" panose="02020603050405020304" charset="0"/>
                          <a:sym typeface="+mn-ea"/>
                        </a:rPr>
                        <a:t>The three friends</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packing their stuff-tents,</a:t>
                      </a:r>
                      <a:r>
                        <a:rPr lang="zh-CN" altLang="en-US" sz="2400">
                          <a:highlight>
                            <a:srgbClr val="FFFF00"/>
                          </a:highlight>
                          <a:latin typeface="Times New Roman" panose="02020603050405020304" charset="0"/>
                          <a:cs typeface="Times New Roman" panose="02020603050405020304" charset="0"/>
                          <a:sym typeface="+mn-ea"/>
                        </a:rPr>
                        <a:t> snacks</a:t>
                      </a:r>
                      <a:r>
                        <a:rPr lang="zh-CN" altLang="en-US" sz="2400">
                          <a:latin typeface="Times New Roman" panose="02020603050405020304" charset="0"/>
                          <a:cs typeface="Times New Roman" panose="02020603050405020304" charset="0"/>
                          <a:sym typeface="+mn-ea"/>
                        </a:rPr>
                        <a:t>, and </a:t>
                      </a:r>
                      <a:r>
                        <a:rPr lang="zh-CN" altLang="en-US" sz="2400">
                          <a:highlight>
                            <a:srgbClr val="FFFF00"/>
                          </a:highlight>
                          <a:latin typeface="Times New Roman" panose="02020603050405020304" charset="0"/>
                          <a:cs typeface="Times New Roman" panose="02020603050405020304" charset="0"/>
                          <a:sym typeface="+mn-ea"/>
                        </a:rPr>
                        <a:t>a map</a:t>
                      </a:r>
                      <a:r>
                        <a:rPr lang="zh-CN" altLang="en-US" sz="2400">
                          <a:latin typeface="Times New Roman" panose="02020603050405020304" charset="0"/>
                          <a:cs typeface="Times New Roman" panose="02020603050405020304" charset="0"/>
                          <a:sym typeface="+mn-ea"/>
                        </a:rPr>
                        <a:t>-preparing for a </a:t>
                      </a:r>
                      <a:r>
                        <a:rPr lang="zh-CN" altLang="en-US" sz="2400">
                          <a:highlight>
                            <a:srgbClr val="FFFF00"/>
                          </a:highlight>
                          <a:latin typeface="Times New Roman" panose="02020603050405020304" charset="0"/>
                          <a:cs typeface="Times New Roman" panose="02020603050405020304" charset="0"/>
                          <a:sym typeface="+mn-ea"/>
                        </a:rPr>
                        <a:t>3-day</a:t>
                      </a:r>
                      <a:r>
                        <a:rPr lang="zh-CN" altLang="en-US" sz="2400">
                          <a:latin typeface="Times New Roman" panose="02020603050405020304" charset="0"/>
                          <a:cs typeface="Times New Roman" panose="02020603050405020304" charset="0"/>
                          <a:sym typeface="+mn-ea"/>
                        </a:rPr>
                        <a:t> outdoor exploration. </a:t>
                      </a:r>
                      <a:endParaRPr lang="zh-CN" altLang="en-US" sz="2400">
                        <a:latin typeface="Times New Roman" panose="02020603050405020304" charset="0"/>
                        <a:cs typeface="Times New Roman" panose="02020603050405020304" charset="0"/>
                        <a:sym typeface="+mn-ea"/>
                      </a:endParaRPr>
                    </a:p>
                    <a:p>
                      <a:pPr>
                        <a:buNone/>
                      </a:pPr>
                      <a:r>
                        <a:rPr lang="zh-CN" altLang="en-US" sz="2400">
                          <a:latin typeface="Times New Roman" panose="02020603050405020304" charset="0"/>
                          <a:cs typeface="Times New Roman" panose="02020603050405020304" charset="0"/>
                          <a:sym typeface="+mn-ea"/>
                        </a:rPr>
                        <a:t> The once quiet campsite now stood as a deserted battlefield, the fallen tree serving as a painful reminder of the unpredictable nature of the world around them.</a:t>
                      </a:r>
                      <a:endParaRPr lang="en-US" altLang="zh-CN" sz="2800"/>
                    </a:p>
                  </a:txBody>
                  <a:tcPr/>
                </a:tc>
                <a:tc>
                  <a:txBody>
                    <a:bodyPr/>
                    <a:p>
                      <a:pPr>
                        <a:buNone/>
                      </a:pPr>
                      <a:r>
                        <a:rPr lang="zh-CN" altLang="en-US" sz="2800"/>
                        <a:t>与环境有关情节设计</a:t>
                      </a:r>
                      <a:r>
                        <a:rPr lang="en-US" altLang="zh-CN" sz="2800"/>
                        <a:t>2</a:t>
                      </a:r>
                      <a:endParaRPr lang="en-US" altLang="zh-CN" sz="2800"/>
                    </a:p>
                    <a:p>
                      <a:pPr>
                        <a:buNone/>
                      </a:pPr>
                      <a:endParaRPr lang="en-US" altLang="zh-CN" sz="2800"/>
                    </a:p>
                    <a:p>
                      <a:pPr>
                        <a:buNone/>
                      </a:pPr>
                      <a:endParaRPr lang="en-US" altLang="zh-CN" sz="2800"/>
                    </a:p>
                    <a:p>
                      <a:pPr>
                        <a:buNone/>
                      </a:pPr>
                      <a:endParaRPr lang="en-US" altLang="zh-CN" sz="2800"/>
                    </a:p>
                    <a:p>
                      <a:pPr>
                        <a:buNone/>
                      </a:pPr>
                      <a:endParaRPr lang="en-US" altLang="zh-CN" sz="2800"/>
                    </a:p>
                  </a:txBody>
                  <a:tcPr/>
                </a:tc>
              </a:tr>
            </a:tbl>
          </a:graphicData>
        </a:graphic>
      </p:graphicFrame>
      <p:sp>
        <p:nvSpPr>
          <p:cNvPr id="4" name="文本框 3"/>
          <p:cNvSpPr txBox="1"/>
          <p:nvPr/>
        </p:nvSpPr>
        <p:spPr>
          <a:xfrm>
            <a:off x="5064125" y="2670810"/>
            <a:ext cx="6960870" cy="3538220"/>
          </a:xfrm>
          <a:prstGeom prst="rect">
            <a:avLst/>
          </a:prstGeom>
          <a:noFill/>
        </p:spPr>
        <p:txBody>
          <a:bodyPr wrap="square" rtlCol="0" anchor="t">
            <a:spAutoFit/>
          </a:bodyPr>
          <a:p>
            <a:pPr>
              <a:buNone/>
            </a:pPr>
            <a:r>
              <a:rPr lang="en-US" altLang="zh-CN" sz="2800">
                <a:latin typeface="Times New Roman" panose="02020603050405020304" charset="0"/>
                <a:cs typeface="Times New Roman" panose="02020603050405020304" charset="0"/>
                <a:sym typeface="+mn-ea"/>
              </a:rPr>
              <a:t>                                         </a:t>
            </a:r>
            <a:r>
              <a:rPr lang="en-US" altLang="zh-CN" sz="2800">
                <a:highlight>
                  <a:srgbClr val="FFFF00"/>
                </a:highlight>
                <a:latin typeface="Times New Roman" panose="02020603050405020304" charset="0"/>
                <a:cs typeface="Times New Roman" panose="02020603050405020304" charset="0"/>
                <a:sym typeface="+mn-ea"/>
              </a:rPr>
              <a:t> </a:t>
            </a:r>
            <a:r>
              <a:rPr lang="zh-CN" altLang="en-US" sz="2800">
                <a:highlight>
                  <a:srgbClr val="FFFF00"/>
                </a:highlight>
                <a:latin typeface="Times New Roman" panose="02020603050405020304" charset="0"/>
                <a:cs typeface="Times New Roman" panose="02020603050405020304" charset="0"/>
                <a:sym typeface="+mn-ea"/>
              </a:rPr>
              <a:t>恐怖的夜晚</a:t>
            </a:r>
            <a:endParaRPr lang="en-US" altLang="zh-CN" sz="2800">
              <a:highlight>
                <a:srgbClr val="FFFF00"/>
              </a:highlight>
              <a:latin typeface="Times New Roman" panose="02020603050405020304" charset="0"/>
              <a:cs typeface="Times New Roman" panose="02020603050405020304" charset="0"/>
              <a:sym typeface="+mn-ea"/>
            </a:endParaRPr>
          </a:p>
          <a:p>
            <a:pPr indent="304800"/>
            <a:r>
              <a:rPr lang="zh-CN" altLang="en-US" sz="2800">
                <a:highlight>
                  <a:srgbClr val="FFFF00"/>
                </a:highlight>
                <a:latin typeface="Times New Roman" panose="02020603050405020304" charset="0"/>
                <a:cs typeface="Times New Roman" panose="02020603050405020304" charset="0"/>
                <a:sym typeface="+mn-ea"/>
              </a:rPr>
              <a:t>听觉</a:t>
            </a:r>
            <a:r>
              <a:rPr lang="en-US" altLang="zh-CN" sz="2800">
                <a:highlight>
                  <a:srgbClr val="FFFF00"/>
                </a:highlight>
                <a:latin typeface="Times New Roman" panose="02020603050405020304" charset="0"/>
                <a:cs typeface="Times New Roman" panose="02020603050405020304" charset="0"/>
                <a:sym typeface="+mn-ea"/>
              </a:rPr>
              <a:t>+</a:t>
            </a:r>
            <a:r>
              <a:rPr lang="zh-CN" altLang="en-US" sz="2800">
                <a:highlight>
                  <a:srgbClr val="FFFF00"/>
                </a:highlight>
                <a:latin typeface="Times New Roman" panose="02020603050405020304" charset="0"/>
                <a:cs typeface="Times New Roman" panose="02020603050405020304" charset="0"/>
                <a:sym typeface="+mn-ea"/>
              </a:rPr>
              <a:t>视觉</a:t>
            </a:r>
            <a:r>
              <a:rPr lang="en-US" altLang="zh-CN" sz="2800">
                <a:highlight>
                  <a:srgbClr val="FFFF00"/>
                </a:highlight>
                <a:latin typeface="Times New Roman" panose="02020603050405020304" charset="0"/>
                <a:cs typeface="Times New Roman" panose="02020603050405020304" charset="0"/>
                <a:sym typeface="+mn-ea"/>
              </a:rPr>
              <a:t>+</a:t>
            </a:r>
            <a:r>
              <a:rPr lang="zh-CN" altLang="en-US" sz="2800">
                <a:highlight>
                  <a:srgbClr val="FFFF00"/>
                </a:highlight>
                <a:latin typeface="Times New Roman" panose="02020603050405020304" charset="0"/>
                <a:cs typeface="Times New Roman" panose="02020603050405020304" charset="0"/>
                <a:sym typeface="+mn-ea"/>
              </a:rPr>
              <a:t>动作</a:t>
            </a:r>
            <a:r>
              <a:rPr lang="en-US" altLang="zh-CN" sz="2800">
                <a:highlight>
                  <a:srgbClr val="FFFF00"/>
                </a:highlight>
                <a:latin typeface="Times New Roman" panose="02020603050405020304" charset="0"/>
                <a:cs typeface="Times New Roman" panose="02020603050405020304" charset="0"/>
                <a:sym typeface="+mn-ea"/>
              </a:rPr>
              <a:t>+</a:t>
            </a:r>
            <a:r>
              <a:rPr lang="zh-CN" altLang="en-US" sz="2800">
                <a:highlight>
                  <a:srgbClr val="FFFF00"/>
                </a:highlight>
                <a:latin typeface="Times New Roman" panose="02020603050405020304" charset="0"/>
                <a:cs typeface="Times New Roman" panose="02020603050405020304" charset="0"/>
                <a:sym typeface="+mn-ea"/>
              </a:rPr>
              <a:t>修辞</a:t>
            </a:r>
            <a:r>
              <a:rPr lang="en-US" altLang="zh-CN" sz="2800">
                <a:latin typeface="Times New Roman" panose="02020603050405020304" charset="0"/>
                <a:cs typeface="Times New Roman" panose="02020603050405020304" charset="0"/>
                <a:sym typeface="+mn-ea"/>
              </a:rPr>
              <a:t> </a:t>
            </a:r>
            <a:r>
              <a:rPr lang="en-US" sz="2800">
                <a:solidFill>
                  <a:srgbClr val="FF0000"/>
                </a:solidFill>
                <a:latin typeface="Times New Roman" panose="02020603050405020304" charset="0"/>
                <a:ea typeface="宋体" panose="02010600030101010101" pitchFamily="2" charset="-122"/>
                <a:sym typeface="+mn-ea"/>
              </a:rPr>
              <a:t>However, as night fell, more challenge</a:t>
            </a:r>
            <a:r>
              <a:rPr lang="en-US" sz="280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800">
                <a:solidFill>
                  <a:srgbClr val="FF0000"/>
                </a:solidFill>
                <a:latin typeface="Times New Roman" panose="02020603050405020304" charset="0"/>
                <a:ea typeface="宋体" panose="02010600030101010101" pitchFamily="2" charset="-122"/>
                <a:sym typeface="+mn-ea"/>
              </a:rPr>
              <a:t>emerged - limited food, frightful wilderness sounds, and the overwhelming darkness that sent shivers down their spines. They huddled closer, whispering prayers for rescue, their voices trembling with desperation.</a:t>
            </a:r>
            <a:endParaRPr lang="en-US" sz="2800">
              <a:solidFill>
                <a:srgbClr val="FF0000"/>
              </a:solidFill>
              <a:latin typeface="Times New Roman" panose="02020603050405020304" charset="0"/>
              <a:ea typeface="宋体" panose="02010600030101010101" pitchFamily="2" charset="-122"/>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6985000"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Activity 5: plot the natural setting</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3" name="文本框 2"/>
          <p:cNvSpPr txBox="1"/>
          <p:nvPr/>
        </p:nvSpPr>
        <p:spPr>
          <a:xfrm>
            <a:off x="546735" y="1024890"/>
            <a:ext cx="11311255" cy="1014730"/>
          </a:xfrm>
          <a:prstGeom prst="rect">
            <a:avLst/>
          </a:prstGeom>
          <a:noFill/>
        </p:spPr>
        <p:txBody>
          <a:bodyPr wrap="square" rtlCol="0" anchor="t">
            <a:noAutofit/>
          </a:bodyPr>
          <a:p>
            <a:r>
              <a:rPr lang="zh-CN" altLang="en-US" sz="2800">
                <a:latin typeface="Times New Roman" panose="02020603050405020304" charset="0"/>
                <a:cs typeface="Times New Roman" panose="02020603050405020304" charset="0"/>
                <a:sym typeface="+mn-ea"/>
              </a:rPr>
              <a:t>Paragraph </a:t>
            </a:r>
            <a:r>
              <a:rPr lang="en-US" altLang="zh-CN" sz="2800">
                <a:latin typeface="Times New Roman" panose="02020603050405020304" charset="0"/>
                <a:cs typeface="Times New Roman" panose="02020603050405020304" charset="0"/>
                <a:sym typeface="+mn-ea"/>
              </a:rPr>
              <a:t>2</a:t>
            </a:r>
            <a:r>
              <a:rPr lang="zh-CN" altLang="en-US" sz="2800">
                <a:latin typeface="Times New Roman" panose="02020603050405020304" charset="0"/>
                <a:cs typeface="Times New Roman" panose="02020603050405020304" charset="0"/>
                <a:sym typeface="+mn-ea"/>
              </a:rPr>
              <a:t>: On the third night, a distant engine sound broke the terrible stillness.</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a:p>
            <a:endParaRPr lang="zh-CN" altLang="en-US" sz="2800">
              <a:latin typeface="Times New Roman" panose="02020603050405020304" charset="0"/>
              <a:cs typeface="Times New Roman" panose="02020603050405020304" charset="0"/>
              <a:sym typeface="+mn-ea"/>
            </a:endParaRPr>
          </a:p>
        </p:txBody>
      </p:sp>
      <p:graphicFrame>
        <p:nvGraphicFramePr>
          <p:cNvPr id="2" name="表格 1"/>
          <p:cNvGraphicFramePr/>
          <p:nvPr>
            <p:custDataLst>
              <p:tags r:id="rId1"/>
            </p:custDataLst>
          </p:nvPr>
        </p:nvGraphicFramePr>
        <p:xfrm>
          <a:off x="233680" y="1938020"/>
          <a:ext cx="11624310" cy="4813935"/>
        </p:xfrm>
        <a:graphic>
          <a:graphicData uri="http://schemas.openxmlformats.org/drawingml/2006/table">
            <a:tbl>
              <a:tblPr firstRow="1" bandRow="1">
                <a:tableStyleId>{5C22544A-7EE6-4342-B048-85BDC9FD1C3A}</a:tableStyleId>
              </a:tblPr>
              <a:tblGrid>
                <a:gridCol w="4781550"/>
                <a:gridCol w="6842760"/>
              </a:tblGrid>
              <a:tr h="579120">
                <a:tc gridSpan="2">
                  <a:txBody>
                    <a:bodyPr/>
                    <a:p>
                      <a:pPr>
                        <a:buNone/>
                      </a:pPr>
                      <a:r>
                        <a:rPr lang="en-US" altLang="zh-CN" sz="3200"/>
                        <a:t>natural setting: water(+night)</a:t>
                      </a:r>
                      <a:endParaRPr lang="en-US" altLang="zh-CN" sz="3200"/>
                    </a:p>
                  </a:txBody>
                  <a:tcPr/>
                </a:tc>
                <a:tc hMerge="1">
                  <a:tcPr/>
                </a:tc>
              </a:tr>
              <a:tr h="4234815">
                <a:tc>
                  <a:txBody>
                    <a:bodyPr/>
                    <a:p>
                      <a:pPr>
                        <a:buNone/>
                      </a:pPr>
                      <a:r>
                        <a:rPr lang="en-US" altLang="zh-CN" sz="3200">
                          <a:highlight>
                            <a:srgbClr val="FFFF00"/>
                          </a:highlight>
                        </a:rPr>
                        <a:t>c</a:t>
                      </a:r>
                      <a:r>
                        <a:rPr lang="en-US" altLang="zh-CN" sz="2800">
                          <a:highlight>
                            <a:srgbClr val="FFFF00"/>
                          </a:highlight>
                        </a:rPr>
                        <a:t>lues:</a:t>
                      </a:r>
                      <a:endParaRPr lang="en-US" altLang="zh-CN" sz="2800">
                        <a:highlight>
                          <a:srgbClr val="FFFF00"/>
                        </a:highlight>
                      </a:endParaRPr>
                    </a:p>
                    <a:p>
                      <a:pPr>
                        <a:buNone/>
                      </a:pPr>
                      <a:r>
                        <a:rPr lang="zh-CN" altLang="en-US" sz="2400">
                          <a:latin typeface="Times New Roman" panose="02020603050405020304" charset="0"/>
                          <a:cs typeface="Times New Roman" panose="02020603050405020304" charset="0"/>
                          <a:sym typeface="+mn-ea"/>
                        </a:rPr>
                        <a:t>As he was leaving home, his dad grabbed him by the hand and said, "Before you go, just tell me the directions on where you and your friends are going to stay. "</a:t>
                      </a:r>
                      <a:endParaRPr lang="zh-CN" altLang="en-US" sz="2400">
                        <a:latin typeface="Times New Roman" panose="02020603050405020304" charset="0"/>
                        <a:cs typeface="Times New Roman" panose="02020603050405020304" charset="0"/>
                      </a:endParaRPr>
                    </a:p>
                    <a:p>
                      <a:pPr>
                        <a:buNone/>
                      </a:pPr>
                      <a:r>
                        <a:rPr lang="en-US" altLang="zh-CN" sz="2400">
                          <a:latin typeface="Times New Roman" panose="02020603050405020304" charset="0"/>
                          <a:cs typeface="Times New Roman" panose="02020603050405020304" charset="0"/>
                          <a:sym typeface="+mn-ea"/>
                        </a:rPr>
                        <a:t>2. </a:t>
                      </a:r>
                      <a:r>
                        <a:rPr lang="zh-CN" altLang="en-US" sz="2400">
                          <a:latin typeface="Times New Roman" panose="02020603050405020304" charset="0"/>
                          <a:cs typeface="Times New Roman" panose="02020603050405020304" charset="0"/>
                          <a:sym typeface="+mn-ea"/>
                        </a:rPr>
                        <a:t>"But dad!" Kevin complained.</a:t>
                      </a:r>
                      <a:endParaRPr lang="zh-CN" altLang="en-US" sz="2400">
                        <a:latin typeface="Times New Roman" panose="02020603050405020304" charset="0"/>
                        <a:cs typeface="Times New Roman" panose="02020603050405020304" charset="0"/>
                      </a:endParaRPr>
                    </a:p>
                    <a:p>
                      <a:pPr>
                        <a:buNone/>
                      </a:pPr>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"No buts!" Kevin's dad added.</a:t>
                      </a:r>
                      <a:endParaRPr lang="zh-CN" altLang="en-US" sz="2400">
                        <a:latin typeface="Times New Roman" panose="02020603050405020304" charset="0"/>
                        <a:cs typeface="Times New Roman" panose="02020603050405020304" charset="0"/>
                      </a:endParaRPr>
                    </a:p>
                    <a:p>
                      <a:pPr>
                        <a:buNone/>
                      </a:pPr>
                      <a:r>
                        <a:rPr lang="en-US" altLang="zh-CN" sz="2400">
                          <a:latin typeface="Times New Roman" panose="02020603050405020304" charset="0"/>
                          <a:cs typeface="Times New Roman" panose="02020603050405020304" charset="0"/>
                          <a:sym typeface="+mn-ea"/>
                        </a:rPr>
                        <a:t>4. </a:t>
                      </a:r>
                      <a:r>
                        <a:rPr lang="zh-CN" altLang="en-US" sz="2400">
                          <a:latin typeface="Times New Roman" panose="02020603050405020304" charset="0"/>
                          <a:cs typeface="Times New Roman" panose="02020603050405020304" charset="0"/>
                          <a:sym typeface="+mn-ea"/>
                        </a:rPr>
                        <a:t>"Fine. "Kevin told him the directions and left.</a:t>
                      </a:r>
                      <a:endParaRPr lang="en-US" altLang="zh-CN" sz="2800"/>
                    </a:p>
                  </a:txBody>
                  <a:tcPr/>
                </a:tc>
                <a:tc>
                  <a:txBody>
                    <a:bodyPr/>
                    <a:p>
                      <a:pPr>
                        <a:buNone/>
                      </a:pPr>
                      <a:r>
                        <a:rPr lang="zh-CN" altLang="en-US" sz="2800"/>
                        <a:t>与环境有关情节设计</a:t>
                      </a:r>
                      <a:r>
                        <a:rPr lang="en-US" altLang="zh-CN" sz="2800"/>
                        <a:t>3</a:t>
                      </a:r>
                      <a:endParaRPr lang="en-US" altLang="zh-CN" sz="2800"/>
                    </a:p>
                    <a:p>
                      <a:pPr>
                        <a:buNone/>
                      </a:pPr>
                      <a:endParaRPr lang="en-US" altLang="zh-CN" sz="2800"/>
                    </a:p>
                    <a:p>
                      <a:pPr>
                        <a:buNone/>
                      </a:pPr>
                      <a:endParaRPr lang="en-US" altLang="zh-CN" sz="2800"/>
                    </a:p>
                    <a:p>
                      <a:pPr>
                        <a:buNone/>
                      </a:pPr>
                      <a:endParaRPr lang="en-US" altLang="zh-CN" sz="2800"/>
                    </a:p>
                    <a:p>
                      <a:pPr>
                        <a:buNone/>
                      </a:pPr>
                      <a:endParaRPr lang="en-US" altLang="zh-CN" sz="2800"/>
                    </a:p>
                  </a:txBody>
                  <a:tcPr/>
                </a:tc>
              </a:tr>
            </a:tbl>
          </a:graphicData>
        </a:graphic>
      </p:graphicFrame>
      <p:sp>
        <p:nvSpPr>
          <p:cNvPr id="4" name="文本框 3"/>
          <p:cNvSpPr txBox="1"/>
          <p:nvPr/>
        </p:nvSpPr>
        <p:spPr>
          <a:xfrm>
            <a:off x="5021580" y="3071495"/>
            <a:ext cx="6960870" cy="3538220"/>
          </a:xfrm>
          <a:prstGeom prst="rect">
            <a:avLst/>
          </a:prstGeom>
          <a:noFill/>
        </p:spPr>
        <p:txBody>
          <a:bodyPr wrap="square" rtlCol="0" anchor="t">
            <a:spAutoFit/>
          </a:bodyPr>
          <a:p>
            <a:pPr>
              <a:buNone/>
            </a:pPr>
            <a:r>
              <a:rPr lang="en-US" altLang="zh-CN">
                <a:sym typeface="+mn-ea"/>
              </a:rPr>
              <a:t> </a:t>
            </a:r>
            <a:r>
              <a:rPr lang="en-US" altLang="zh-CN">
                <a:highlight>
                  <a:srgbClr val="FFFF00"/>
                </a:highlight>
                <a:sym typeface="+mn-ea"/>
              </a:rPr>
              <a:t>   </a:t>
            </a:r>
            <a:r>
              <a:rPr lang="zh-CN" altLang="en-US" sz="2800">
                <a:highlight>
                  <a:srgbClr val="FFFF00"/>
                </a:highlight>
                <a:latin typeface="Times New Roman" panose="02020603050405020304" charset="0"/>
                <a:cs typeface="Times New Roman" panose="02020603050405020304" charset="0"/>
                <a:sym typeface="+mn-ea"/>
              </a:rPr>
              <a:t>爸爸前来相救的环境描写（黑暗中的车灯</a:t>
            </a:r>
            <a:r>
              <a:rPr lang="en-US" altLang="zh-CN" sz="2800">
                <a:highlight>
                  <a:srgbClr val="FFFF00"/>
                </a:highlight>
                <a:latin typeface="Times New Roman" panose="02020603050405020304" charset="0"/>
                <a:cs typeface="Times New Roman" panose="02020603050405020304" charset="0"/>
                <a:sym typeface="+mn-ea"/>
              </a:rPr>
              <a:t>+</a:t>
            </a:r>
            <a:r>
              <a:rPr lang="zh-CN" altLang="en-US" sz="2800">
                <a:highlight>
                  <a:srgbClr val="FFFF00"/>
                </a:highlight>
                <a:latin typeface="Times New Roman" panose="02020603050405020304" charset="0"/>
                <a:cs typeface="Times New Roman" panose="02020603050405020304" charset="0"/>
                <a:sym typeface="+mn-ea"/>
              </a:rPr>
              <a:t>月光下的身影）</a:t>
            </a:r>
            <a:endParaRPr lang="zh-CN" altLang="en-US" sz="2800">
              <a:latin typeface="Times New Roman" panose="02020603050405020304" charset="0"/>
              <a:cs typeface="Times New Roman" panose="02020603050405020304" charset="0"/>
              <a:sym typeface="+mn-ea"/>
            </a:endParaRPr>
          </a:p>
          <a:p>
            <a:pPr>
              <a:buNone/>
            </a:pPr>
            <a:r>
              <a:rPr lang="zh-CN" altLang="en-US" sz="2800">
                <a:solidFill>
                  <a:srgbClr val="FF0000"/>
                </a:solidFill>
                <a:latin typeface="Times New Roman" panose="02020603050405020304" charset="0"/>
                <a:cs typeface="Times New Roman" panose="02020603050405020304" charset="0"/>
                <a:sym typeface="+mn-ea"/>
              </a:rPr>
              <a:t>Kevin's heart le</a:t>
            </a:r>
            <a:r>
              <a:rPr lang="en-US" altLang="zh-CN" sz="2800">
                <a:solidFill>
                  <a:srgbClr val="FF0000"/>
                </a:solidFill>
                <a:latin typeface="Times New Roman" panose="02020603050405020304" charset="0"/>
                <a:cs typeface="Times New Roman" panose="02020603050405020304" charset="0"/>
                <a:sym typeface="+mn-ea"/>
              </a:rPr>
              <a:t>apt</a:t>
            </a:r>
            <a:r>
              <a:rPr lang="zh-CN" altLang="en-US" sz="2800">
                <a:solidFill>
                  <a:srgbClr val="FF0000"/>
                </a:solidFill>
                <a:latin typeface="Times New Roman" panose="02020603050405020304" charset="0"/>
                <a:cs typeface="Times New Roman" panose="02020603050405020304" charset="0"/>
                <a:sym typeface="+mn-ea"/>
              </a:rPr>
              <a:t> with hope as the familiar sound drew nearer. Through the darkness, headlights pierced the </a:t>
            </a:r>
            <a:r>
              <a:rPr lang="en-US" altLang="zh-CN" sz="2800">
                <a:solidFill>
                  <a:srgbClr val="FF0000"/>
                </a:solidFill>
                <a:latin typeface="Times New Roman" panose="02020603050405020304" charset="0"/>
                <a:cs typeface="Times New Roman" panose="02020603050405020304" charset="0"/>
                <a:sym typeface="+mn-ea"/>
              </a:rPr>
              <a:t>darkness, providing </a:t>
            </a:r>
            <a:r>
              <a:rPr lang="zh-CN" altLang="en-US" sz="2800">
                <a:solidFill>
                  <a:srgbClr val="FF0000"/>
                </a:solidFill>
                <a:latin typeface="Times New Roman" panose="02020603050405020304" charset="0"/>
                <a:cs typeface="Times New Roman" panose="02020603050405020304" charset="0"/>
                <a:sym typeface="+mn-ea"/>
              </a:rPr>
              <a:t>a beacon of rescue. </a:t>
            </a:r>
            <a:r>
              <a:rPr lang="en-US" altLang="zh-CN" sz="2800">
                <a:solidFill>
                  <a:srgbClr val="FF0000"/>
                </a:solidFill>
                <a:latin typeface="Times New Roman" panose="02020603050405020304" charset="0"/>
                <a:cs typeface="Times New Roman" panose="02020603050405020304" charset="0"/>
                <a:sym typeface="+mn-ea"/>
              </a:rPr>
              <a:t>Under the faint moonlight, they saw it was </a:t>
            </a:r>
            <a:r>
              <a:rPr lang="zh-CN" altLang="en-US" sz="2800">
                <a:solidFill>
                  <a:srgbClr val="FF0000"/>
                </a:solidFill>
                <a:latin typeface="Times New Roman" panose="02020603050405020304" charset="0"/>
                <a:cs typeface="Times New Roman" panose="02020603050405020304" charset="0"/>
                <a:sym typeface="+mn-ea"/>
              </a:rPr>
              <a:t>Kevin's dad </a:t>
            </a:r>
            <a:r>
              <a:rPr lang="en-US" altLang="zh-CN" sz="2800">
                <a:solidFill>
                  <a:srgbClr val="FF0000"/>
                </a:solidFill>
                <a:latin typeface="Times New Roman" panose="02020603050405020304" charset="0"/>
                <a:cs typeface="Times New Roman" panose="02020603050405020304" charset="0"/>
                <a:sym typeface="+mn-ea"/>
              </a:rPr>
              <a:t>who </a:t>
            </a:r>
            <a:r>
              <a:rPr lang="zh-CN" altLang="en-US" sz="2800">
                <a:solidFill>
                  <a:srgbClr val="FF0000"/>
                </a:solidFill>
                <a:latin typeface="Times New Roman" panose="02020603050405020304" charset="0"/>
                <a:cs typeface="Times New Roman" panose="02020603050405020304" charset="0"/>
                <a:sym typeface="+mn-ea"/>
              </a:rPr>
              <a:t>emerged from the vehicle</a:t>
            </a:r>
            <a:r>
              <a:rPr lang="en-US" altLang="zh-CN" sz="2800">
                <a:solidFill>
                  <a:srgbClr val="FF0000"/>
                </a:solidFill>
                <a:latin typeface="Times New Roman" panose="02020603050405020304" charset="0"/>
                <a:cs typeface="Times New Roman" panose="02020603050405020304" charset="0"/>
                <a:sym typeface="+mn-ea"/>
              </a:rPr>
              <a:t>. A wave of r</a:t>
            </a:r>
            <a:r>
              <a:rPr lang="zh-CN" altLang="en-US" sz="2800">
                <a:solidFill>
                  <a:srgbClr val="FF0000"/>
                </a:solidFill>
                <a:latin typeface="Times New Roman" panose="02020603050405020304" charset="0"/>
                <a:cs typeface="Times New Roman" panose="02020603050405020304" charset="0"/>
                <a:sym typeface="+mn-ea"/>
              </a:rPr>
              <a:t>elief flood</a:t>
            </a:r>
            <a:r>
              <a:rPr lang="en-US" altLang="zh-CN" sz="2800">
                <a:solidFill>
                  <a:srgbClr val="FF0000"/>
                </a:solidFill>
                <a:latin typeface="Times New Roman" panose="02020603050405020304" charset="0"/>
                <a:cs typeface="Times New Roman" panose="02020603050405020304" charset="0"/>
                <a:sym typeface="+mn-ea"/>
              </a:rPr>
              <a:t>ed</a:t>
            </a:r>
            <a:r>
              <a:rPr lang="zh-CN" altLang="en-US" sz="2800">
                <a:solidFill>
                  <a:srgbClr val="FF0000"/>
                </a:solidFill>
                <a:latin typeface="Times New Roman" panose="02020603050405020304" charset="0"/>
                <a:cs typeface="Times New Roman" panose="02020603050405020304" charset="0"/>
                <a:sym typeface="+mn-ea"/>
              </a:rPr>
              <a:t> over them. </a:t>
            </a:r>
            <a:endParaRPr lang="zh-CN" altLang="en-US" sz="2800">
              <a:solidFill>
                <a:srgbClr val="FF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CAC76"/>
        </a:solidFill>
        <a:effectLst/>
      </p:bgPr>
    </p:bg>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428"/>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 name="组合 3"/>
          <p:cNvGrpSpPr/>
          <p:nvPr/>
        </p:nvGrpSpPr>
        <p:grpSpPr>
          <a:xfrm>
            <a:off x="646840" y="879957"/>
            <a:ext cx="5217895" cy="5098086"/>
            <a:chOff x="798157" y="768169"/>
            <a:chExt cx="5745937" cy="5614003"/>
          </a:xfrm>
        </p:grpSpPr>
        <p:sp>
          <p:nvSpPr>
            <p:cNvPr id="42" name="任意多边形: 形状 41"/>
            <p:cNvSpPr/>
            <p:nvPr/>
          </p:nvSpPr>
          <p:spPr>
            <a:xfrm flipH="1">
              <a:off x="798157" y="768169"/>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任意多边形: 形状 42"/>
            <p:cNvSpPr/>
            <p:nvPr/>
          </p:nvSpPr>
          <p:spPr>
            <a:xfrm rot="3885598" flipH="1" flipV="1">
              <a:off x="1443018" y="1281096"/>
              <a:ext cx="5187542" cy="5014610"/>
            </a:xfrm>
            <a:custGeom>
              <a:avLst/>
              <a:gdLst>
                <a:gd name="connsiteX0" fmla="*/ 4283934 w 7027028"/>
                <a:gd name="connsiteY0" fmla="*/ 14 h 4704052"/>
                <a:gd name="connsiteX1" fmla="*/ 4737116 w 7027028"/>
                <a:gd name="connsiteY1" fmla="*/ 145968 h 4704052"/>
                <a:gd name="connsiteX2" fmla="*/ 4844096 w 7027028"/>
                <a:gd name="connsiteY2" fmla="*/ 246939 h 4704052"/>
                <a:gd name="connsiteX3" fmla="*/ 4850196 w 7027028"/>
                <a:gd name="connsiteY3" fmla="*/ 239342 h 4704052"/>
                <a:gd name="connsiteX4" fmla="*/ 4844631 w 7027028"/>
                <a:gd name="connsiteY4" fmla="*/ 247443 h 4704052"/>
                <a:gd name="connsiteX5" fmla="*/ 4852308 w 7027028"/>
                <a:gd name="connsiteY5" fmla="*/ 254689 h 4704052"/>
                <a:gd name="connsiteX6" fmla="*/ 5766900 w 7027028"/>
                <a:gd name="connsiteY6" fmla="*/ 59754 h 4704052"/>
                <a:gd name="connsiteX7" fmla="*/ 6230694 w 7027028"/>
                <a:gd name="connsiteY7" fmla="*/ 591553 h 4704052"/>
                <a:gd name="connsiteX8" fmla="*/ 6233205 w 7027028"/>
                <a:gd name="connsiteY8" fmla="*/ 592334 h 4704052"/>
                <a:gd name="connsiteX9" fmla="*/ 6333134 w 7027028"/>
                <a:gd name="connsiteY9" fmla="*/ 623436 h 4704052"/>
                <a:gd name="connsiteX10" fmla="*/ 6825910 w 7027028"/>
                <a:gd name="connsiteY10" fmla="*/ 1107679 h 4704052"/>
                <a:gd name="connsiteX11" fmla="*/ 6799269 w 7027028"/>
                <a:gd name="connsiteY11" fmla="*/ 1667341 h 4704052"/>
                <a:gd name="connsiteX12" fmla="*/ 6993883 w 7027028"/>
                <a:gd name="connsiteY12" fmla="*/ 2523052 h 4704052"/>
                <a:gd name="connsiteX13" fmla="*/ 6082215 w 7027028"/>
                <a:gd name="connsiteY13" fmla="*/ 3272098 h 4704052"/>
                <a:gd name="connsiteX14" fmla="*/ 5755854 w 7027028"/>
                <a:gd name="connsiteY14" fmla="*/ 3913935 h 4704052"/>
                <a:gd name="connsiteX15" fmla="*/ 4644697 w 7027028"/>
                <a:gd name="connsiteY15" fmla="*/ 3991648 h 4704052"/>
                <a:gd name="connsiteX16" fmla="*/ 3850642 w 7027028"/>
                <a:gd name="connsiteY16" fmla="*/ 4676369 h 4704052"/>
                <a:gd name="connsiteX17" fmla="*/ 2683116 w 7027028"/>
                <a:gd name="connsiteY17" fmla="*/ 4258418 h 4704052"/>
                <a:gd name="connsiteX18" fmla="*/ 948802 w 7027028"/>
                <a:gd name="connsiteY18" fmla="*/ 3845474 h 4704052"/>
                <a:gd name="connsiteX19" fmla="*/ 186263 w 7027028"/>
                <a:gd name="connsiteY19" fmla="*/ 3385946 h 4704052"/>
                <a:gd name="connsiteX20" fmla="*/ 349200 w 7027028"/>
                <a:gd name="connsiteY20" fmla="*/ 2765659 h 4704052"/>
                <a:gd name="connsiteX21" fmla="*/ 5131 w 7027028"/>
                <a:gd name="connsiteY21" fmla="*/ 2129264 h 4704052"/>
                <a:gd name="connsiteX22" fmla="*/ 633487 w 7027028"/>
                <a:gd name="connsiteY22" fmla="*/ 1563615 h 4704052"/>
                <a:gd name="connsiteX23" fmla="*/ 639498 w 7027028"/>
                <a:gd name="connsiteY23" fmla="*/ 1548704 h 4704052"/>
                <a:gd name="connsiteX24" fmla="*/ 639498 w 7027028"/>
                <a:gd name="connsiteY24" fmla="*/ 1548704 h 4704052"/>
                <a:gd name="connsiteX25" fmla="*/ 919399 w 7027028"/>
                <a:gd name="connsiteY25" fmla="*/ 736421 h 4704052"/>
                <a:gd name="connsiteX26" fmla="*/ 2281053 w 7027028"/>
                <a:gd name="connsiteY26" fmla="*/ 550847 h 4704052"/>
                <a:gd name="connsiteX27" fmla="*/ 2281292 w 7027028"/>
                <a:gd name="connsiteY27" fmla="*/ 550489 h 4704052"/>
                <a:gd name="connsiteX28" fmla="*/ 2280240 w 7027028"/>
                <a:gd name="connsiteY28" fmla="*/ 549758 h 4704052"/>
                <a:gd name="connsiteX29" fmla="*/ 2281334 w 7027028"/>
                <a:gd name="connsiteY29" fmla="*/ 550426 h 4704052"/>
                <a:gd name="connsiteX30" fmla="*/ 2336722 w 7027028"/>
                <a:gd name="connsiteY30" fmla="*/ 467604 h 4704052"/>
                <a:gd name="connsiteX31" fmla="*/ 3653916 w 7027028"/>
                <a:gd name="connsiteY31" fmla="*/ 358197 h 4704052"/>
                <a:gd name="connsiteX32" fmla="*/ 3659466 w 7027028"/>
                <a:gd name="connsiteY32" fmla="*/ 350544 h 4704052"/>
                <a:gd name="connsiteX33" fmla="*/ 3661064 w 7027028"/>
                <a:gd name="connsiteY33" fmla="*/ 347095 h 4704052"/>
                <a:gd name="connsiteX34" fmla="*/ 3660039 w 7027028"/>
                <a:gd name="connsiteY34" fmla="*/ 349753 h 4704052"/>
                <a:gd name="connsiteX35" fmla="*/ 3748969 w 7027028"/>
                <a:gd name="connsiteY35" fmla="*/ 227117 h 4704052"/>
                <a:gd name="connsiteX36" fmla="*/ 4188863 w 7027028"/>
                <a:gd name="connsiteY36" fmla="*/ 6422 h 4704052"/>
                <a:gd name="connsiteX37" fmla="*/ 4283934 w 7027028"/>
                <a:gd name="connsiteY37" fmla="*/ 14 h 470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027028" h="4704052">
                  <a:moveTo>
                    <a:pt x="4283934" y="14"/>
                  </a:moveTo>
                  <a:cubicBezTo>
                    <a:pt x="4449612" y="-967"/>
                    <a:pt x="4609886" y="51120"/>
                    <a:pt x="4737116" y="145968"/>
                  </a:cubicBezTo>
                  <a:lnTo>
                    <a:pt x="4844096" y="246939"/>
                  </a:lnTo>
                  <a:lnTo>
                    <a:pt x="4850196" y="239342"/>
                  </a:lnTo>
                  <a:lnTo>
                    <a:pt x="4844631" y="247443"/>
                  </a:lnTo>
                  <a:lnTo>
                    <a:pt x="4852308" y="254689"/>
                  </a:lnTo>
                  <a:cubicBezTo>
                    <a:pt x="5076814" y="13715"/>
                    <a:pt x="5448174" y="-65413"/>
                    <a:pt x="5766900" y="59754"/>
                  </a:cubicBezTo>
                  <a:cubicBezTo>
                    <a:pt x="6009763" y="155099"/>
                    <a:pt x="6183909" y="354715"/>
                    <a:pt x="6230694" y="591553"/>
                  </a:cubicBezTo>
                  <a:lnTo>
                    <a:pt x="6233205" y="592334"/>
                  </a:lnTo>
                  <a:lnTo>
                    <a:pt x="6333134" y="623436"/>
                  </a:lnTo>
                  <a:cubicBezTo>
                    <a:pt x="6565219" y="710782"/>
                    <a:pt x="6746310" y="886731"/>
                    <a:pt x="6825910" y="1107679"/>
                  </a:cubicBezTo>
                  <a:cubicBezTo>
                    <a:pt x="6892027" y="1290968"/>
                    <a:pt x="6882605" y="1490039"/>
                    <a:pt x="6799269" y="1667341"/>
                  </a:cubicBezTo>
                  <a:cubicBezTo>
                    <a:pt x="7004118" y="1910493"/>
                    <a:pt x="7075758" y="2225697"/>
                    <a:pt x="6993883" y="2523052"/>
                  </a:cubicBezTo>
                  <a:cubicBezTo>
                    <a:pt x="6885042" y="2918363"/>
                    <a:pt x="6524729" y="3214412"/>
                    <a:pt x="6082215" y="3272098"/>
                  </a:cubicBezTo>
                  <a:cubicBezTo>
                    <a:pt x="6080103" y="3518841"/>
                    <a:pt x="5961028" y="3752850"/>
                    <a:pt x="5755854" y="3913935"/>
                  </a:cubicBezTo>
                  <a:cubicBezTo>
                    <a:pt x="5444113" y="4158720"/>
                    <a:pt x="4993802" y="4190175"/>
                    <a:pt x="4644697" y="3991648"/>
                  </a:cubicBezTo>
                  <a:cubicBezTo>
                    <a:pt x="4531795" y="4332648"/>
                    <a:pt x="4229475" y="4593323"/>
                    <a:pt x="3850642" y="4676369"/>
                  </a:cubicBezTo>
                  <a:cubicBezTo>
                    <a:pt x="3404230" y="4774218"/>
                    <a:pt x="2938325" y="4607473"/>
                    <a:pt x="2683116" y="4258418"/>
                  </a:cubicBezTo>
                  <a:cubicBezTo>
                    <a:pt x="2080753" y="4589731"/>
                    <a:pt x="1298394" y="4403504"/>
                    <a:pt x="948802" y="3845474"/>
                  </a:cubicBezTo>
                  <a:cubicBezTo>
                    <a:pt x="605383" y="3882154"/>
                    <a:pt x="282921" y="3687872"/>
                    <a:pt x="186263" y="3385946"/>
                  </a:cubicBezTo>
                  <a:cubicBezTo>
                    <a:pt x="116247" y="3167501"/>
                    <a:pt x="178140" y="2931751"/>
                    <a:pt x="349200" y="2765659"/>
                  </a:cubicBezTo>
                  <a:cubicBezTo>
                    <a:pt x="106500" y="2635376"/>
                    <a:pt x="-28658" y="2385368"/>
                    <a:pt x="5131" y="2129264"/>
                  </a:cubicBezTo>
                  <a:cubicBezTo>
                    <a:pt x="44769" y="1829406"/>
                    <a:pt x="305664" y="1594526"/>
                    <a:pt x="633487" y="1563615"/>
                  </a:cubicBezTo>
                  <a:lnTo>
                    <a:pt x="639498" y="1548704"/>
                  </a:lnTo>
                  <a:lnTo>
                    <a:pt x="639498" y="1548704"/>
                  </a:lnTo>
                  <a:cubicBezTo>
                    <a:pt x="595474" y="1253418"/>
                    <a:pt x="698142" y="955628"/>
                    <a:pt x="919399" y="736421"/>
                  </a:cubicBezTo>
                  <a:cubicBezTo>
                    <a:pt x="1268991" y="390197"/>
                    <a:pt x="1835778" y="313028"/>
                    <a:pt x="2281053" y="550847"/>
                  </a:cubicBezTo>
                  <a:lnTo>
                    <a:pt x="2281292" y="550489"/>
                  </a:lnTo>
                  <a:lnTo>
                    <a:pt x="2280240" y="549758"/>
                  </a:lnTo>
                  <a:lnTo>
                    <a:pt x="2281334" y="550426"/>
                  </a:lnTo>
                  <a:lnTo>
                    <a:pt x="2336722" y="467604"/>
                  </a:lnTo>
                  <a:cubicBezTo>
                    <a:pt x="2637774" y="73350"/>
                    <a:pt x="3266778" y="10245"/>
                    <a:pt x="3653916" y="358197"/>
                  </a:cubicBezTo>
                  <a:lnTo>
                    <a:pt x="3659466" y="350544"/>
                  </a:lnTo>
                  <a:lnTo>
                    <a:pt x="3661064" y="347095"/>
                  </a:lnTo>
                  <a:lnTo>
                    <a:pt x="3660039" y="349753"/>
                  </a:lnTo>
                  <a:lnTo>
                    <a:pt x="3748969" y="227117"/>
                  </a:lnTo>
                  <a:cubicBezTo>
                    <a:pt x="3859963" y="108400"/>
                    <a:pt x="4015732" y="28789"/>
                    <a:pt x="4188863" y="6422"/>
                  </a:cubicBezTo>
                  <a:cubicBezTo>
                    <a:pt x="4220622" y="2313"/>
                    <a:pt x="4252376" y="201"/>
                    <a:pt x="4283934" y="14"/>
                  </a:cubicBezTo>
                  <a:close/>
                </a:path>
              </a:pathLst>
            </a:cu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椭圆 43"/>
            <p:cNvSpPr/>
            <p:nvPr/>
          </p:nvSpPr>
          <p:spPr>
            <a:xfrm>
              <a:off x="1018759" y="948706"/>
              <a:ext cx="5077241" cy="4982236"/>
            </a:xfrm>
            <a:prstGeom prst="ellipse">
              <a:avLst/>
            </a:prstGeom>
            <a:blipFill dpi="0" rotWithShape="1">
              <a:blip r:embed="rId1"/>
              <a:srcRect/>
              <a:stretch>
                <a:fillRect l="-6000" t="-7000" r="-3000" b="-1000"/>
              </a:stretch>
            </a:blipFill>
            <a:ln w="127000">
              <a:solidFill>
                <a:srgbClr val="A5C76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9" name="椭圆 48"/>
          <p:cNvSpPr/>
          <p:nvPr/>
        </p:nvSpPr>
        <p:spPr>
          <a:xfrm>
            <a:off x="1590252" y="5630986"/>
            <a:ext cx="756569" cy="756569"/>
          </a:xfrm>
          <a:prstGeom prst="ellipse">
            <a:avLst/>
          </a:prstGeom>
          <a:solidFill>
            <a:srgbClr val="79B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94365" y="520658"/>
            <a:ext cx="406400" cy="406400"/>
          </a:xfrm>
          <a:prstGeom prst="ellipse">
            <a:avLst/>
          </a:prstGeom>
          <a:solidFill>
            <a:srgbClr val="A5C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5902960" y="2922270"/>
            <a:ext cx="6641465" cy="922020"/>
          </a:xfrm>
          <a:prstGeom prst="rect">
            <a:avLst/>
          </a:prstGeom>
          <a:noFill/>
          <a:effectLst/>
        </p:spPr>
        <p:txBody>
          <a:bodyPr wrap="square" rtlCol="0">
            <a:spAutoFit/>
          </a:bodyPr>
          <a:lstStyle/>
          <a:p>
            <a:r>
              <a:rPr lang="en-US" altLang="zh-CN" sz="54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rPr>
              <a:t>Read for appreciation</a:t>
            </a:r>
            <a:endParaRPr lang="en-US" altLang="zh-CN" sz="5400" dirty="0">
              <a:solidFill>
                <a:schemeClr val="tx1">
                  <a:lumMod val="75000"/>
                  <a:lumOff val="25000"/>
                </a:schemeClr>
              </a:solidFill>
              <a:latin typeface="Times New Roman" panose="02020603050405020304" charset="0"/>
              <a:ea typeface="思源宋体 CN" panose="02020700000000000000" pitchFamily="18" charset="-122"/>
              <a:cs typeface="Times New Roman" panose="02020603050405020304" charset="0"/>
            </a:endParaRPr>
          </a:p>
        </p:txBody>
      </p:sp>
      <p:sp>
        <p:nvSpPr>
          <p:cNvPr id="17" name="文本框 16"/>
          <p:cNvSpPr txBox="1"/>
          <p:nvPr/>
        </p:nvSpPr>
        <p:spPr>
          <a:xfrm>
            <a:off x="6134593" y="1909971"/>
            <a:ext cx="5166699" cy="1106805"/>
          </a:xfrm>
          <a:prstGeom prst="rect">
            <a:avLst/>
          </a:prstGeom>
          <a:noFill/>
          <a:effectLst/>
        </p:spPr>
        <p:txBody>
          <a:bodyPr wrap="square" rtlCol="0">
            <a:spAutoFit/>
          </a:bodyPr>
          <a:lstStyle/>
          <a:p>
            <a:r>
              <a:rPr lang="en-US" altLang="zh-CN" sz="6600" dirty="0">
                <a:solidFill>
                  <a:srgbClr val="527853"/>
                </a:solidFill>
                <a:latin typeface="思源宋体 CN" panose="02020700000000000000" pitchFamily="18" charset="-122"/>
                <a:ea typeface="思源宋体 CN" panose="02020700000000000000" pitchFamily="18" charset="-122"/>
              </a:rPr>
              <a:t>Part. 04</a:t>
            </a:r>
            <a:endParaRPr lang="zh-CN" altLang="en-US" sz="4800" dirty="0">
              <a:solidFill>
                <a:srgbClr val="527853"/>
              </a:solidFill>
              <a:latin typeface="思源宋体 CN" panose="02020700000000000000" pitchFamily="18" charset="-122"/>
              <a:ea typeface="思源宋体 CN" panose="02020700000000000000" pitchFamily="18" charset="-122"/>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2197100"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a:latin typeface="Times New Roman" panose="02020603050405020304" charset="0"/>
                <a:ea typeface="思源宋体 CN" panose="02020700000000000000" pitchFamily="18" charset="-122"/>
                <a:cs typeface="Times New Roman" panose="02020603050405020304" charset="0"/>
              </a:rPr>
              <a:t>范文学习</a:t>
            </a:r>
            <a:endParaRPr lang="zh-CN" alt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101" name="文本框 100"/>
          <p:cNvSpPr txBox="1"/>
          <p:nvPr/>
        </p:nvSpPr>
        <p:spPr>
          <a:xfrm>
            <a:off x="233045" y="923925"/>
            <a:ext cx="11958320" cy="6000750"/>
          </a:xfrm>
          <a:prstGeom prst="rect">
            <a:avLst/>
          </a:prstGeom>
          <a:noFill/>
          <a:ln w="9525">
            <a:noFill/>
          </a:ln>
        </p:spPr>
        <p:txBody>
          <a:bodyPr wrap="square">
            <a:spAutoFit/>
          </a:bodyPr>
          <a:p>
            <a:pPr indent="304800"/>
            <a:r>
              <a:rPr lang="en-US" sz="3200" b="0">
                <a:highlight>
                  <a:srgbClr val="FFFF00"/>
                </a:highlight>
                <a:latin typeface="Times New Roman" panose="02020603050405020304" charset="0"/>
                <a:ea typeface="宋体" panose="02010600030101010101" pitchFamily="2" charset="-122"/>
              </a:rPr>
              <a:t>The next day, they found themselves facing the immediate problem of finding water. </a:t>
            </a:r>
            <a:r>
              <a:rPr lang="en-US" sz="3200" b="0">
                <a:latin typeface="Times New Roman" panose="02020603050405020304" charset="0"/>
                <a:ea typeface="宋体" panose="02010600030101010101" pitchFamily="2" charset="-122"/>
              </a:rPr>
              <a:t>The boys pushed through</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the bushes, and the search for water soon drained their energy. They were about to give up when they heard a small sound, a splash of some sort.</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“Wait! Did you hear that?”</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Jay’s voice sounded helpful as they followed the faint sound of the water.</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“Me too! Let's keep going,”, Kevin encouraged,</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sounding determined.</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They ran as fast as they could and found a small stream-</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a lifeline in all the challenges. However, with time passing by, more challenge</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emerged - limited food, frightful night filled with wilderness sounds, and the uncertainty of survival in the wild. Their nerves were near the edge of</a:t>
            </a:r>
            <a:r>
              <a:rPr lang="en-US" sz="3200" b="0">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rPr>
              <a:t>breaking down after long hours of uncertainty in the wilderness.</a:t>
            </a:r>
            <a:endParaRPr lang="en-US" altLang="en-US" sz="32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1" name="文本框 100"/>
          <p:cNvSpPr txBox="1"/>
          <p:nvPr/>
        </p:nvSpPr>
        <p:spPr>
          <a:xfrm>
            <a:off x="233045" y="87630"/>
            <a:ext cx="11864340" cy="6662420"/>
          </a:xfrm>
          <a:prstGeom prst="rect">
            <a:avLst/>
          </a:prstGeom>
          <a:noFill/>
          <a:ln w="9525">
            <a:noFill/>
          </a:ln>
        </p:spPr>
        <p:txBody>
          <a:bodyPr wrap="square">
            <a:spAutoFit/>
          </a:bodyPr>
          <a:p>
            <a:pPr indent="304800" fontAlgn="auto">
              <a:lnSpc>
                <a:spcPts val="3660"/>
              </a:lnSpc>
            </a:pPr>
            <a:r>
              <a:rPr lang="en-US" sz="3200" b="0">
                <a:highlight>
                  <a:srgbClr val="FFFF00"/>
                </a:highlight>
                <a:latin typeface="Times New Roman" panose="02020603050405020304" charset="0"/>
                <a:ea typeface="宋体" panose="02010600030101010101" pitchFamily="2" charset="-122"/>
              </a:rPr>
              <a:t>On the third night, a distant engine sound broke the terrible stillness</a:t>
            </a:r>
            <a:r>
              <a:rPr lang="en-US" sz="3200" b="0">
                <a:latin typeface="Times New Roman" panose="02020603050405020304" charset="0"/>
                <a:ea typeface="宋体" panose="02010600030101010101" pitchFamily="2" charset="-122"/>
              </a:rPr>
              <a:t>. “It must be my dad!” Kevin yelled. Relief washed over the weary faces as they witnessed the approach of a rugged </a:t>
            </a:r>
            <a:r>
              <a:rPr lang="zh-CN" altLang="en-US" sz="3200" b="0">
                <a:latin typeface="Times New Roman" panose="02020603050405020304" charset="0"/>
                <a:ea typeface="宋体" panose="02010600030101010101" pitchFamily="2" charset="-122"/>
              </a:rPr>
              <a:t>【</a:t>
            </a:r>
            <a:r>
              <a:rPr lang="en-US" sz="3200" b="0">
                <a:latin typeface="Times New Roman" panose="02020603050405020304" charset="0"/>
                <a:ea typeface="宋体" panose="02010600030101010101" pitchFamily="2" charset="-122"/>
              </a:rPr>
              <a:t>ˈrʌɡɪd</a:t>
            </a:r>
            <a:r>
              <a:rPr lang="zh-CN" altLang="en-US" sz="3200" b="0">
                <a:latin typeface="Times New Roman" panose="02020603050405020304" charset="0"/>
                <a:ea typeface="宋体" panose="02010600030101010101" pitchFamily="2" charset="-122"/>
              </a:rPr>
              <a:t>】坚固的</a:t>
            </a:r>
            <a:r>
              <a:rPr lang="en-US" sz="3200" b="0">
                <a:latin typeface="Times New Roman" panose="02020603050405020304" charset="0"/>
                <a:ea typeface="宋体" panose="02010600030101010101" pitchFamily="2" charset="-122"/>
              </a:rPr>
              <a:t>vehicle, with headlights cutting through the darkness - a beacon of hope amidst the peril</a:t>
            </a:r>
            <a:r>
              <a:rPr lang="zh-CN" altLang="en-US" sz="3200" b="0">
                <a:latin typeface="Times New Roman" panose="02020603050405020304" charset="0"/>
                <a:ea typeface="宋体" panose="02010600030101010101" pitchFamily="2" charset="-122"/>
              </a:rPr>
              <a:t>【</a:t>
            </a:r>
            <a:r>
              <a:rPr lang="en-US" sz="3200" b="0">
                <a:latin typeface="Times New Roman" panose="02020603050405020304" charset="0"/>
                <a:ea typeface="宋体" panose="02010600030101010101" pitchFamily="2" charset="-122"/>
              </a:rPr>
              <a:t>ˈperəl</a:t>
            </a:r>
            <a:r>
              <a:rPr lang="zh-CN" altLang="en-US" sz="3200" b="0">
                <a:latin typeface="Times New Roman" panose="02020603050405020304" charset="0"/>
                <a:ea typeface="宋体" panose="02010600030101010101" pitchFamily="2" charset="-122"/>
              </a:rPr>
              <a:t>】危难</a:t>
            </a:r>
            <a:r>
              <a:rPr lang="en-US" sz="3200" b="0">
                <a:latin typeface="Times New Roman" panose="02020603050405020304" charset="0"/>
                <a:ea typeface="宋体" panose="02010600030101010101" pitchFamily="2" charset="-122"/>
              </a:rPr>
              <a:t>. Kevin's dad stepped out to meet the group. The emotions that played across their faces - disbelief, gratitude, and overwhelming joy - mirrored the shared trouble that had forged a deep bond among them. The journey back was filled with survival stories and lessons learned, deepening their understanding of the wilderness. Back home, Kevin's dad said, “Good thing you told me those directions,” teaching them the importance of informing someone about plans. The experience turned into tales of courage and resilience,embedded</a:t>
            </a:r>
            <a:r>
              <a:rPr lang="zh-CN" altLang="en-US" sz="3200" b="0">
                <a:latin typeface="Times New Roman" panose="02020603050405020304" charset="0"/>
                <a:ea typeface="宋体" panose="02010600030101010101" pitchFamily="2" charset="-122"/>
              </a:rPr>
              <a:t>【</a:t>
            </a:r>
            <a:r>
              <a:rPr lang="en-US" sz="3200" b="0">
                <a:latin typeface="Times New Roman" panose="02020603050405020304" charset="0"/>
                <a:ea typeface="宋体" panose="02010600030101010101" pitchFamily="2" charset="-122"/>
              </a:rPr>
              <a:t>ɪmˈbed</a:t>
            </a:r>
            <a:r>
              <a:rPr lang="zh-CN" altLang="en-US" sz="3200" b="0">
                <a:latin typeface="Times New Roman" panose="02020603050405020304" charset="0"/>
                <a:ea typeface="宋体" panose="02010600030101010101" pitchFamily="2" charset="-122"/>
              </a:rPr>
              <a:t>】使深留脑中</a:t>
            </a:r>
            <a:r>
              <a:rPr lang="en-US" sz="3200" b="0">
                <a:latin typeface="Times New Roman" panose="02020603050405020304" charset="0"/>
                <a:ea typeface="宋体" panose="02010600030101010101" pitchFamily="2" charset="-122"/>
              </a:rPr>
              <a:t> in their memories as lessons for a lifetime.</a:t>
            </a:r>
            <a:endParaRPr lang="en-US" sz="3200" b="0">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3167380"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a:latin typeface="Times New Roman" panose="02020603050405020304" charset="0"/>
                <a:ea typeface="思源宋体 CN" panose="02020700000000000000" pitchFamily="18" charset="-122"/>
                <a:cs typeface="Times New Roman" panose="02020603050405020304" charset="0"/>
              </a:rPr>
              <a:t>高分习作赏析</a:t>
            </a:r>
            <a:endParaRPr lang="zh-CN" altLang="en-US" sz="3200" dirty="0">
              <a:latin typeface="Times New Roman" panose="02020603050405020304" charset="0"/>
              <a:ea typeface="思源宋体 CN" panose="02020700000000000000" pitchFamily="18" charset="-122"/>
              <a:cs typeface="Times New Roman" panose="02020603050405020304" charset="0"/>
            </a:endParaRPr>
          </a:p>
        </p:txBody>
      </p:sp>
      <p:pic>
        <p:nvPicPr>
          <p:cNvPr id="2" name="图片 1"/>
          <p:cNvPicPr>
            <a:picLocks noChangeAspect="1"/>
          </p:cNvPicPr>
          <p:nvPr/>
        </p:nvPicPr>
        <p:blipFill>
          <a:blip r:embed="rId1"/>
          <a:srcRect t="18094" r="3797" b="9129"/>
          <a:stretch>
            <a:fillRect/>
          </a:stretch>
        </p:blipFill>
        <p:spPr>
          <a:xfrm>
            <a:off x="4401820" y="109855"/>
            <a:ext cx="7819390" cy="6788785"/>
          </a:xfrm>
          <a:prstGeom prst="rect">
            <a:avLst/>
          </a:prstGeom>
        </p:spPr>
      </p:pic>
      <p:sp>
        <p:nvSpPr>
          <p:cNvPr id="4" name="文本框 3"/>
          <p:cNvSpPr txBox="1"/>
          <p:nvPr/>
        </p:nvSpPr>
        <p:spPr>
          <a:xfrm>
            <a:off x="127000" y="1034415"/>
            <a:ext cx="4149725" cy="563118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谢可颖     20.5</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chemeClr val="tx1"/>
                </a:solidFill>
                <a:highlight>
                  <a:srgbClr val="FFFF00"/>
                </a:highlight>
                <a:latin typeface="Times New Roman" panose="02020603050405020304" charset="0"/>
                <a:cs typeface="Times New Roman" panose="02020603050405020304" charset="0"/>
              </a:rPr>
              <a:t>内容：</a:t>
            </a:r>
            <a:r>
              <a:rPr lang="en-US" altLang="zh-CN" sz="2000" b="1">
                <a:solidFill>
                  <a:schemeClr val="tx1"/>
                </a:solidFill>
                <a:latin typeface="Times New Roman" panose="02020603050405020304" charset="0"/>
                <a:cs typeface="Times New Roman" panose="02020603050405020304" charset="0"/>
              </a:rPr>
              <a:t>第一段描述了三</a:t>
            </a:r>
            <a:r>
              <a:rPr lang="zh-CN" altLang="en-US" sz="2000" b="1">
                <a:solidFill>
                  <a:schemeClr val="tx1"/>
                </a:solidFill>
                <a:latin typeface="Times New Roman" panose="02020603050405020304" charset="0"/>
                <a:cs typeface="Times New Roman" panose="02020603050405020304" charset="0"/>
              </a:rPr>
              <a:t>人</a:t>
            </a:r>
            <a:r>
              <a:rPr lang="en-US" altLang="zh-CN" sz="2000" b="1">
                <a:solidFill>
                  <a:schemeClr val="tx1"/>
                </a:solidFill>
                <a:latin typeface="Times New Roman" panose="02020603050405020304" charset="0"/>
                <a:cs typeface="Times New Roman" panose="02020603050405020304" charset="0"/>
              </a:rPr>
              <a:t>在野外寻找水源的困境，第二段则描绘了他们</a:t>
            </a:r>
            <a:r>
              <a:rPr lang="zh-CN" altLang="en-US" sz="2000" b="1">
                <a:solidFill>
                  <a:schemeClr val="tx1"/>
                </a:solidFill>
                <a:latin typeface="Times New Roman" panose="02020603050405020304" charset="0"/>
                <a:cs typeface="Times New Roman" panose="02020603050405020304" charset="0"/>
              </a:rPr>
              <a:t>获救</a:t>
            </a:r>
            <a:r>
              <a:rPr lang="en-US" altLang="zh-CN" sz="2000" b="1">
                <a:solidFill>
                  <a:schemeClr val="tx1"/>
                </a:solidFill>
                <a:latin typeface="Times New Roman" panose="02020603050405020304" charset="0"/>
                <a:cs typeface="Times New Roman" panose="02020603050405020304" charset="0"/>
              </a:rPr>
              <a:t>情景</a:t>
            </a:r>
            <a:r>
              <a:rPr lang="zh-CN" altLang="en-US" sz="2000" b="1">
                <a:solidFill>
                  <a:schemeClr val="tx1"/>
                </a:solidFill>
                <a:latin typeface="Times New Roman" panose="02020603050405020304" charset="0"/>
                <a:cs typeface="Times New Roman" panose="02020603050405020304" charset="0"/>
              </a:rPr>
              <a:t>，衔接紧密</a:t>
            </a:r>
            <a:r>
              <a:rPr lang="en-US" altLang="zh-CN" sz="2000" b="1">
                <a:solidFill>
                  <a:schemeClr val="tx1"/>
                </a:solidFill>
                <a:latin typeface="Times New Roman" panose="02020603050405020304" charset="0"/>
                <a:cs typeface="Times New Roman" panose="02020603050405020304" charset="0"/>
              </a:rPr>
              <a:t>。</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chemeClr val="tx1"/>
                </a:solidFill>
                <a:highlight>
                  <a:srgbClr val="FFFF00"/>
                </a:highlight>
                <a:latin typeface="Times New Roman" panose="02020603050405020304" charset="0"/>
                <a:cs typeface="Times New Roman" panose="02020603050405020304" charset="0"/>
              </a:rPr>
              <a:t>语言表达：</a:t>
            </a:r>
            <a:r>
              <a:rPr lang="zh-CN" altLang="en-US" sz="2000" b="1">
                <a:solidFill>
                  <a:schemeClr val="tx1"/>
                </a:solidFill>
                <a:latin typeface="Times New Roman" panose="02020603050405020304" charset="0"/>
                <a:cs typeface="Times New Roman" panose="02020603050405020304" charset="0"/>
              </a:rPr>
              <a:t>使用了</a:t>
            </a:r>
            <a:r>
              <a:rPr lang="en-US" altLang="zh-CN" sz="2000" b="1">
                <a:solidFill>
                  <a:schemeClr val="tx1"/>
                </a:solidFill>
                <a:latin typeface="Times New Roman" panose="02020603050405020304" charset="0"/>
                <a:cs typeface="Times New Roman" panose="02020603050405020304" charset="0"/>
              </a:rPr>
              <a:t>准确的</a:t>
            </a:r>
            <a:r>
              <a:rPr lang="zh-CN" altLang="en-US" sz="2000" b="1">
                <a:solidFill>
                  <a:schemeClr val="tx1"/>
                </a:solidFill>
                <a:latin typeface="Times New Roman" panose="02020603050405020304" charset="0"/>
                <a:cs typeface="Times New Roman" panose="02020603050405020304" charset="0"/>
              </a:rPr>
              <a:t>动词</a:t>
            </a:r>
            <a:r>
              <a:rPr lang="en-US" altLang="zh-CN" sz="2000" b="1">
                <a:solidFill>
                  <a:schemeClr val="tx1"/>
                </a:solidFill>
                <a:latin typeface="Times New Roman" panose="02020603050405020304" charset="0"/>
                <a:cs typeface="Times New Roman" panose="02020603050405020304" charset="0"/>
              </a:rPr>
              <a:t>/</a:t>
            </a:r>
            <a:r>
              <a:rPr lang="zh-CN" altLang="en-US" sz="2000" b="1">
                <a:solidFill>
                  <a:schemeClr val="tx1"/>
                </a:solidFill>
                <a:latin typeface="Times New Roman" panose="02020603050405020304" charset="0"/>
                <a:cs typeface="Times New Roman" panose="02020603050405020304" charset="0"/>
              </a:rPr>
              <a:t>名词</a:t>
            </a:r>
            <a:r>
              <a:rPr lang="en-US" altLang="zh-CN" sz="2000" b="1">
                <a:solidFill>
                  <a:schemeClr val="tx1"/>
                </a:solidFill>
                <a:latin typeface="Times New Roman" panose="02020603050405020304" charset="0"/>
                <a:cs typeface="Times New Roman" panose="02020603050405020304" charset="0"/>
              </a:rPr>
              <a:t>/</a:t>
            </a:r>
            <a:r>
              <a:rPr lang="zh-CN" altLang="en-US" sz="2000" b="1">
                <a:solidFill>
                  <a:schemeClr val="tx1"/>
                </a:solidFill>
                <a:latin typeface="Times New Roman" panose="02020603050405020304" charset="0"/>
                <a:cs typeface="Times New Roman" panose="02020603050405020304" charset="0"/>
              </a:rPr>
              <a:t>形容词</a:t>
            </a:r>
            <a:r>
              <a:rPr lang="en-US" altLang="zh-CN" sz="2000" b="1">
                <a:solidFill>
                  <a:schemeClr val="tx1"/>
                </a:solidFill>
                <a:latin typeface="Times New Roman" panose="02020603050405020304" charset="0"/>
                <a:cs typeface="Times New Roman" panose="02020603050405020304" charset="0"/>
              </a:rPr>
              <a:t>来描述场景和人物情感，</a:t>
            </a:r>
            <a:r>
              <a:rPr lang="zh-CN" altLang="en-US" sz="2000" b="1">
                <a:solidFill>
                  <a:schemeClr val="tx1"/>
                </a:solidFill>
                <a:latin typeface="Times New Roman" panose="02020603050405020304" charset="0"/>
                <a:cs typeface="Times New Roman" panose="02020603050405020304" charset="0"/>
              </a:rPr>
              <a:t>很有画面感，</a:t>
            </a:r>
            <a:r>
              <a:rPr lang="en-US" altLang="zh-CN" sz="2000" b="1">
                <a:solidFill>
                  <a:schemeClr val="tx1"/>
                </a:solidFill>
                <a:latin typeface="Times New Roman" panose="02020603050405020304" charset="0"/>
                <a:cs typeface="Times New Roman" panose="02020603050405020304" charset="0"/>
              </a:rPr>
              <a:t>如“dashed around ”、“cupped the water ”等，</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chemeClr val="tx1"/>
                </a:solidFill>
                <a:highlight>
                  <a:srgbClr val="FFFF00"/>
                </a:highlight>
                <a:latin typeface="Times New Roman" panose="02020603050405020304" charset="0"/>
                <a:cs typeface="Times New Roman" panose="02020603050405020304" charset="0"/>
              </a:rPr>
              <a:t>情感描绘：</a:t>
            </a:r>
            <a:r>
              <a:rPr lang="zh-CN" altLang="en-US" sz="2000" b="1">
                <a:solidFill>
                  <a:schemeClr val="tx1"/>
                </a:solidFill>
                <a:latin typeface="Times New Roman" panose="02020603050405020304" charset="0"/>
                <a:cs typeface="Times New Roman" panose="02020603050405020304" charset="0"/>
              </a:rPr>
              <a:t>用</a:t>
            </a:r>
            <a:r>
              <a:rPr lang="en-US" altLang="zh-CN" sz="2000" b="1">
                <a:solidFill>
                  <a:schemeClr val="tx1"/>
                </a:solidFill>
                <a:latin typeface="Times New Roman" panose="02020603050405020304" charset="0"/>
                <a:cs typeface="Times New Roman" panose="02020603050405020304" charset="0"/>
              </a:rPr>
              <a:t>人物的内心活动和对话</a:t>
            </a:r>
            <a:r>
              <a:rPr lang="zh-CN" altLang="en-US" sz="2000" b="1">
                <a:solidFill>
                  <a:schemeClr val="tx1"/>
                </a:solidFill>
                <a:latin typeface="Times New Roman" panose="02020603050405020304" charset="0"/>
                <a:cs typeface="Times New Roman" panose="02020603050405020304" charset="0"/>
              </a:rPr>
              <a:t>来展现人物</a:t>
            </a:r>
            <a:r>
              <a:rPr lang="en-US" altLang="zh-CN" sz="2000" b="1">
                <a:solidFill>
                  <a:schemeClr val="tx1"/>
                </a:solidFill>
                <a:latin typeface="Times New Roman" panose="02020603050405020304" charset="0"/>
                <a:cs typeface="Times New Roman" panose="02020603050405020304" charset="0"/>
              </a:rPr>
              <a:t>在困境中的情绪变化</a:t>
            </a:r>
            <a:r>
              <a:rPr lang="zh-CN" altLang="en-US" sz="2000" b="1">
                <a:solidFill>
                  <a:schemeClr val="tx1"/>
                </a:solidFill>
                <a:latin typeface="Times New Roman" panose="02020603050405020304" charset="0"/>
                <a:cs typeface="Times New Roman" panose="02020603050405020304" charset="0"/>
              </a:rPr>
              <a:t>，如</a:t>
            </a:r>
            <a:r>
              <a:rPr lang="en-US" altLang="zh-CN" sz="2000" b="1">
                <a:solidFill>
                  <a:schemeClr val="tx1"/>
                </a:solidFill>
                <a:latin typeface="Times New Roman" panose="02020603050405020304" charset="0"/>
                <a:cs typeface="Times New Roman" panose="02020603050405020304" charset="0"/>
              </a:rPr>
              <a:t> “it's my Dad!”</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chemeClr val="tx1"/>
                </a:solidFill>
                <a:highlight>
                  <a:srgbClr val="FFFF00"/>
                </a:highlight>
                <a:latin typeface="Times New Roman" panose="02020603050405020304" charset="0"/>
                <a:cs typeface="Times New Roman" panose="02020603050405020304" charset="0"/>
              </a:rPr>
              <a:t>主题思想：</a:t>
            </a:r>
            <a:r>
              <a:rPr lang="en-US" altLang="zh-CN" sz="2000" b="1">
                <a:solidFill>
                  <a:schemeClr val="tx1"/>
                </a:solidFill>
                <a:latin typeface="Times New Roman" panose="02020603050405020304" charset="0"/>
                <a:cs typeface="Times New Roman" panose="02020603050405020304" charset="0"/>
              </a:rPr>
              <a:t>最后一段的总结“the trip was still awesome...you wouldn't know what surprise the nature would prepare for you”，</a:t>
            </a:r>
            <a:r>
              <a:rPr lang="zh-CN" altLang="en-US" sz="2000" b="1">
                <a:solidFill>
                  <a:schemeClr val="tx1"/>
                </a:solidFill>
                <a:latin typeface="Times New Roman" panose="02020603050405020304" charset="0"/>
                <a:cs typeface="Times New Roman" panose="02020603050405020304" charset="0"/>
              </a:rPr>
              <a:t>首尾呼应，</a:t>
            </a:r>
            <a:r>
              <a:rPr lang="en-US" altLang="zh-CN" sz="2000" b="1">
                <a:solidFill>
                  <a:schemeClr val="tx1"/>
                </a:solidFill>
                <a:latin typeface="Times New Roman" panose="02020603050405020304" charset="0"/>
                <a:cs typeface="Times New Roman" panose="02020603050405020304" charset="0"/>
              </a:rPr>
              <a:t>进一步强化主题</a:t>
            </a:r>
            <a:r>
              <a:rPr lang="zh-CN" altLang="en-US" sz="2000" b="1">
                <a:solidFill>
                  <a:schemeClr val="tx1"/>
                </a:solidFill>
                <a:latin typeface="Times New Roman" panose="02020603050405020304" charset="0"/>
                <a:cs typeface="Times New Roman" panose="02020603050405020304" charset="0"/>
              </a:rPr>
              <a:t>：</a:t>
            </a:r>
            <a:r>
              <a:rPr lang="en-US" altLang="zh-CN" sz="2000" b="1">
                <a:latin typeface="Times New Roman" panose="02020603050405020304" charset="0"/>
                <a:cs typeface="Times New Roman" panose="02020603050405020304" charset="0"/>
                <a:sym typeface="+mn-ea"/>
              </a:rPr>
              <a:t>野外</a:t>
            </a:r>
            <a:r>
              <a:rPr lang="zh-CN" altLang="en-US" sz="2000" b="1">
                <a:latin typeface="Times New Roman" panose="02020603050405020304" charset="0"/>
                <a:cs typeface="Times New Roman" panose="02020603050405020304" charset="0"/>
                <a:sym typeface="+mn-ea"/>
              </a:rPr>
              <a:t>冒险虽充满</a:t>
            </a:r>
            <a:r>
              <a:rPr lang="en-US" altLang="zh-CN" sz="2000" b="1">
                <a:latin typeface="Times New Roman" panose="02020603050405020304" charset="0"/>
                <a:cs typeface="Times New Roman" panose="02020603050405020304" charset="0"/>
                <a:sym typeface="+mn-ea"/>
              </a:rPr>
              <a:t>挑战</a:t>
            </a:r>
            <a:r>
              <a:rPr lang="zh-CN" altLang="en-US" sz="2000" b="1">
                <a:latin typeface="Times New Roman" panose="02020603050405020304" charset="0"/>
                <a:cs typeface="Times New Roman" panose="02020603050405020304" charset="0"/>
                <a:sym typeface="+mn-ea"/>
              </a:rPr>
              <a:t>和不确定但依旧令人神往。</a:t>
            </a:r>
            <a:endParaRPr lang="zh-CN" altLang="en-US" sz="2000" b="1">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48064" y="-40543"/>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圆角 13"/>
          <p:cNvSpPr/>
          <p:nvPr/>
        </p:nvSpPr>
        <p:spPr>
          <a:xfrm>
            <a:off x="772160" y="287655"/>
            <a:ext cx="11027410"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What are the functions of environmental descriptions?</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sp>
        <p:nvSpPr>
          <p:cNvPr id="2" name="矩形: 对角圆角 1"/>
          <p:cNvSpPr/>
          <p:nvPr>
            <p:custDataLst>
              <p:tags r:id="rId1"/>
            </p:custDataLst>
          </p:nvPr>
        </p:nvSpPr>
        <p:spPr>
          <a:xfrm>
            <a:off x="6213475" y="1507490"/>
            <a:ext cx="5586095" cy="3736340"/>
          </a:xfrm>
          <a:prstGeom prst="round2DiagRect">
            <a:avLst/>
          </a:prstGeom>
          <a:solidFill>
            <a:srgbClr val="F15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a:latin typeface="Times New Roman" panose="02020603050405020304" charset="0"/>
                <a:cs typeface="Times New Roman" panose="02020603050405020304" charset="0"/>
              </a:rPr>
              <a:t>1. to reveal the setting</a:t>
            </a:r>
            <a:endParaRPr lang="en-US" altLang="zh-CN" sz="3200">
              <a:latin typeface="Times New Roman" panose="02020603050405020304" charset="0"/>
              <a:cs typeface="Times New Roman" panose="02020603050405020304" charset="0"/>
            </a:endParaRPr>
          </a:p>
          <a:p>
            <a:pPr algn="l"/>
            <a:r>
              <a:rPr lang="en-US" altLang="zh-CN" sz="3200">
                <a:latin typeface="Times New Roman" panose="02020603050405020304" charset="0"/>
                <a:cs typeface="Times New Roman" panose="02020603050405020304" charset="0"/>
              </a:rPr>
              <a:t>2. to foreshadow events</a:t>
            </a:r>
            <a:endParaRPr lang="en-US" altLang="zh-CN" sz="3200">
              <a:latin typeface="Times New Roman" panose="02020603050405020304" charset="0"/>
              <a:cs typeface="Times New Roman" panose="02020603050405020304" charset="0"/>
            </a:endParaRPr>
          </a:p>
          <a:p>
            <a:pPr algn="l"/>
            <a:r>
              <a:rPr lang="en-US" altLang="zh-CN" sz="3200">
                <a:latin typeface="Times New Roman" panose="02020603050405020304" charset="0"/>
                <a:cs typeface="Times New Roman" panose="02020603050405020304" charset="0"/>
              </a:rPr>
              <a:t>3. to develop the characters</a:t>
            </a:r>
            <a:endParaRPr lang="en-US" altLang="zh-CN" sz="3200">
              <a:latin typeface="Times New Roman" panose="02020603050405020304" charset="0"/>
              <a:cs typeface="Times New Roman" panose="02020603050405020304" charset="0"/>
            </a:endParaRPr>
          </a:p>
          <a:p>
            <a:pPr algn="l"/>
            <a:r>
              <a:rPr lang="en-US" altLang="zh-CN" sz="3200">
                <a:latin typeface="Times New Roman" panose="02020603050405020304" charset="0"/>
                <a:cs typeface="Times New Roman" panose="02020603050405020304" charset="0"/>
              </a:rPr>
              <a:t>4. to reflect the theme</a:t>
            </a:r>
            <a:endParaRPr lang="en-US" altLang="zh-CN" sz="3200">
              <a:latin typeface="Times New Roman" panose="02020603050405020304" charset="0"/>
              <a:cs typeface="Times New Roman" panose="02020603050405020304" charset="0"/>
            </a:endParaRPr>
          </a:p>
          <a:p>
            <a:pPr algn="l"/>
            <a:r>
              <a:rPr lang="en-US" altLang="zh-CN" sz="3200">
                <a:latin typeface="Times New Roman" panose="02020603050405020304" charset="0"/>
                <a:cs typeface="Times New Roman" panose="02020603050405020304" charset="0"/>
              </a:rPr>
              <a:t>5...</a:t>
            </a:r>
            <a:endParaRPr lang="en-US" altLang="zh-CN" sz="3200">
              <a:latin typeface="Times New Roman" panose="02020603050405020304" charset="0"/>
              <a:cs typeface="Times New Roman" panose="02020603050405020304" charset="0"/>
            </a:endParaRPr>
          </a:p>
        </p:txBody>
      </p:sp>
      <p:pic>
        <p:nvPicPr>
          <p:cNvPr id="34837" name="Picture 4"/>
          <p:cNvPicPr>
            <a:picLocks noChangeAspect="1"/>
          </p:cNvPicPr>
          <p:nvPr/>
        </p:nvPicPr>
        <p:blipFill>
          <a:blip r:embed="rId2" cstate="print"/>
          <a:srcRect/>
          <a:stretch>
            <a:fillRect/>
          </a:stretch>
        </p:blipFill>
        <p:spPr bwMode="auto">
          <a:xfrm>
            <a:off x="1337310" y="1472565"/>
            <a:ext cx="4293235" cy="5385435"/>
          </a:xfrm>
          <a:prstGeom prst="rect">
            <a:avLst/>
          </a:prstGeom>
          <a:noFill/>
          <a:ln w="9525">
            <a:noFill/>
            <a:miter lim="800000"/>
            <a:headEnd/>
            <a:tailEnd/>
          </a:ln>
        </p:spPr>
      </p:pic>
      <p:sp>
        <p:nvSpPr>
          <p:cNvPr id="4" name="矩形: 圆角 13"/>
          <p:cNvSpPr/>
          <p:nvPr/>
        </p:nvSpPr>
        <p:spPr>
          <a:xfrm>
            <a:off x="772160" y="287655"/>
            <a:ext cx="11026775" cy="636270"/>
          </a:xfrm>
          <a:prstGeom prst="roundRect">
            <a:avLst/>
          </a:prstGeom>
          <a:solidFill>
            <a:srgbClr val="79B16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dirty="0">
                <a:latin typeface="Times New Roman" panose="02020603050405020304" charset="0"/>
                <a:ea typeface="思源宋体 CN" panose="02020700000000000000" pitchFamily="18" charset="-122"/>
                <a:cs typeface="Times New Roman" panose="02020603050405020304" charset="0"/>
              </a:rPr>
              <a:t>How to describe a natural setting?</a:t>
            </a:r>
            <a:endParaRPr lang="en-US" sz="3200" dirty="0">
              <a:latin typeface="Times New Roman" panose="02020603050405020304" charset="0"/>
              <a:ea typeface="思源宋体 CN" panose="02020700000000000000" pitchFamily="18" charset="-122"/>
              <a:cs typeface="Times New Roman" panose="02020603050405020304" charset="0"/>
            </a:endParaRPr>
          </a:p>
        </p:txBody>
      </p:sp>
      <p:pic>
        <p:nvPicPr>
          <p:cNvPr id="5" name="27-《热辣滚烫》里乐莹跳楼自杀的窗户细节，在电影开始时就埋下了伏笔-480P 清晰-AVC">
            <a:hlinkClick r:id="" action="ppaction://media"/>
          </p:cNvPr>
          <p:cNvPicPr/>
          <p:nvPr>
            <a:videoFile r:link="rId3"/>
            <p:extLst>
              <p:ext uri="{DAA4B4D4-6D71-4841-9C94-3DE7FCFB9230}">
                <p14:media xmlns:p14="http://schemas.microsoft.com/office/powerpoint/2010/main" r:embed="rId4">
                  <p14:trim end="41888.000000"/>
                </p14:media>
              </p:ext>
            </p:extLst>
          </p:nvPr>
        </p:nvPicPr>
        <p:blipFill>
          <a:blip r:embed="rId5"/>
          <a:stretch>
            <a:fillRect/>
          </a:stretch>
        </p:blipFill>
        <p:spPr>
          <a:xfrm>
            <a:off x="1926590" y="1748155"/>
            <a:ext cx="2748915" cy="3938270"/>
          </a:xfrm>
          <a:prstGeom prst="rect">
            <a:avLst/>
          </a:prstGeom>
        </p:spPr>
      </p:pic>
      <p:pic>
        <p:nvPicPr>
          <p:cNvPr id="5124" name="图片 6" descr="logo横版 png"/>
          <p:cNvPicPr>
            <a:picLocks noChangeAspect="1"/>
          </p:cNvPicPr>
          <p:nvPr userDrawn="1"/>
        </p:nvPicPr>
        <p:blipFill>
          <a:blip r:embed="rId6"/>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3" fill="hold" display="1">
                  <p:stCondLst>
                    <p:cond delay="indefinite"/>
                  </p:stCondLst>
                </p:cTn>
                <p:tgtEl>
                  <p:spTgt spid="5"/>
                </p:tgtEl>
              </p:cMediaNode>
            </p:video>
          </p:childTnLst>
        </p:cTn>
      </p:par>
    </p:tnLst>
    <p:bldLst>
      <p:bldP spid="2" grpId="0" animBg="1"/>
      <p:bldP spid="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CAC76"/>
        </a:solidFill>
        <a:effectLst/>
      </p:bgPr>
    </p:bg>
    <p:spTree>
      <p:nvGrpSpPr>
        <p:cNvPr id="1" name=""/>
        <p:cNvGrpSpPr/>
        <p:nvPr/>
      </p:nvGrpSpPr>
      <p:grpSpPr>
        <a:xfrm>
          <a:off x="0" y="0"/>
          <a:ext cx="0" cy="0"/>
          <a:chOff x="0" y="0"/>
          <a:chExt cx="0" cy="0"/>
        </a:xfrm>
      </p:grpSpPr>
      <p:sp>
        <p:nvSpPr>
          <p:cNvPr id="25" name="任意多边形: 形状 24"/>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形状 31"/>
          <p:cNvSpPr/>
          <p:nvPr/>
        </p:nvSpPr>
        <p:spPr>
          <a:xfrm>
            <a:off x="-75800" y="-9428"/>
            <a:ext cx="12283040" cy="6552029"/>
          </a:xfrm>
          <a:custGeom>
            <a:avLst/>
            <a:gdLst>
              <a:gd name="connsiteX0" fmla="*/ 7832960 w 12283040"/>
              <a:gd name="connsiteY0" fmla="*/ 0 h 6552029"/>
              <a:gd name="connsiteX1" fmla="*/ 12267800 w 12283040"/>
              <a:gd name="connsiteY1" fmla="*/ 0 h 6552029"/>
              <a:gd name="connsiteX2" fmla="*/ 12267800 w 12283040"/>
              <a:gd name="connsiteY2" fmla="*/ 1475596 h 6552029"/>
              <a:gd name="connsiteX3" fmla="*/ 12267800 w 12283040"/>
              <a:gd name="connsiteY3" fmla="*/ 2188748 h 6552029"/>
              <a:gd name="connsiteX4" fmla="*/ 12267800 w 12283040"/>
              <a:gd name="connsiteY4" fmla="*/ 2363352 h 6552029"/>
              <a:gd name="connsiteX5" fmla="*/ 12267800 w 12283040"/>
              <a:gd name="connsiteY5" fmla="*/ 2615468 h 6552029"/>
              <a:gd name="connsiteX6" fmla="*/ 12267800 w 12283040"/>
              <a:gd name="connsiteY6" fmla="*/ 3209828 h 6552029"/>
              <a:gd name="connsiteX7" fmla="*/ 12267800 w 12283040"/>
              <a:gd name="connsiteY7" fmla="*/ 3331768 h 6552029"/>
              <a:gd name="connsiteX8" fmla="*/ 12283040 w 12283040"/>
              <a:gd name="connsiteY8" fmla="*/ 3331749 h 6552029"/>
              <a:gd name="connsiteX9" fmla="*/ 12283040 w 12283040"/>
              <a:gd name="connsiteY9" fmla="*/ 5847774 h 6552029"/>
              <a:gd name="connsiteX10" fmla="*/ 12283040 w 12283040"/>
              <a:gd name="connsiteY10" fmla="*/ 5880757 h 6552029"/>
              <a:gd name="connsiteX11" fmla="*/ 12231841 w 12283040"/>
              <a:gd name="connsiteY11" fmla="*/ 5880757 h 6552029"/>
              <a:gd name="connsiteX12" fmla="*/ 12140062 w 12283040"/>
              <a:gd name="connsiteY12" fmla="*/ 5932558 h 6552029"/>
              <a:gd name="connsiteX13" fmla="*/ 11475114 w 12283040"/>
              <a:gd name="connsiteY13" fmla="*/ 6153104 h 6552029"/>
              <a:gd name="connsiteX14" fmla="*/ 9435082 w 12283040"/>
              <a:gd name="connsiteY14" fmla="*/ 6144613 h 6552029"/>
              <a:gd name="connsiteX15" fmla="*/ 9418477 w 12283040"/>
              <a:gd name="connsiteY15" fmla="*/ 6151681 h 6552029"/>
              <a:gd name="connsiteX16" fmla="*/ 9431297 w 12283040"/>
              <a:gd name="connsiteY16" fmla="*/ 6157290 h 6552029"/>
              <a:gd name="connsiteX17" fmla="*/ 9417321 w 12283040"/>
              <a:gd name="connsiteY17" fmla="*/ 6152172 h 6552029"/>
              <a:gd name="connsiteX18" fmla="*/ 9185964 w 12283040"/>
              <a:gd name="connsiteY18" fmla="*/ 6250656 h 6552029"/>
              <a:gd name="connsiteX19" fmla="*/ 8189363 w 12283040"/>
              <a:gd name="connsiteY19" fmla="*/ 6441385 h 6552029"/>
              <a:gd name="connsiteX20" fmla="*/ 7978118 w 12283040"/>
              <a:gd name="connsiteY20" fmla="*/ 6451637 h 6552029"/>
              <a:gd name="connsiteX21" fmla="*/ 6989464 w 12283040"/>
              <a:gd name="connsiteY21" fmla="*/ 6345534 h 6552029"/>
              <a:gd name="connsiteX22" fmla="*/ 6785016 w 12283040"/>
              <a:gd name="connsiteY22" fmla="*/ 6261377 h 6552029"/>
              <a:gd name="connsiteX23" fmla="*/ 6787446 w 12283040"/>
              <a:gd name="connsiteY23" fmla="*/ 6263348 h 6552029"/>
              <a:gd name="connsiteX24" fmla="*/ 6783699 w 12283040"/>
              <a:gd name="connsiteY24" fmla="*/ 6260834 h 6552029"/>
              <a:gd name="connsiteX25" fmla="*/ 6770939 w 12283040"/>
              <a:gd name="connsiteY25" fmla="*/ 6255584 h 6552029"/>
              <a:gd name="connsiteX26" fmla="*/ 5251678 w 12283040"/>
              <a:gd name="connsiteY26" fmla="*/ 6547246 h 6552029"/>
              <a:gd name="connsiteX27" fmla="*/ 4851968 w 12283040"/>
              <a:gd name="connsiteY27" fmla="*/ 6549447 h 6552029"/>
              <a:gd name="connsiteX28" fmla="*/ 3842944 w 12283040"/>
              <a:gd name="connsiteY28" fmla="*/ 6381061 h 6552029"/>
              <a:gd name="connsiteX29" fmla="*/ 3715230 w 12283040"/>
              <a:gd name="connsiteY29" fmla="*/ 6323470 h 6552029"/>
              <a:gd name="connsiteX30" fmla="*/ 3712842 w 12283040"/>
              <a:gd name="connsiteY30" fmla="*/ 6324184 h 6552029"/>
              <a:gd name="connsiteX31" fmla="*/ 3715134 w 12283040"/>
              <a:gd name="connsiteY31" fmla="*/ 6323426 h 6552029"/>
              <a:gd name="connsiteX32" fmla="*/ 3714582 w 12283040"/>
              <a:gd name="connsiteY32" fmla="*/ 6323176 h 6552029"/>
              <a:gd name="connsiteX33" fmla="*/ 683503 w 12283040"/>
              <a:gd name="connsiteY33" fmla="*/ 6394641 h 6552029"/>
              <a:gd name="connsiteX34" fmla="*/ 14989 w 12283040"/>
              <a:gd name="connsiteY34" fmla="*/ 5787150 h 6552029"/>
              <a:gd name="connsiteX35" fmla="*/ 780 w 12283040"/>
              <a:gd name="connsiteY35" fmla="*/ 5776140 h 6552029"/>
              <a:gd name="connsiteX36" fmla="*/ 66349 w 12283040"/>
              <a:gd name="connsiteY36" fmla="*/ 3955705 h 6552029"/>
              <a:gd name="connsiteX37" fmla="*/ 75800 w 12283040"/>
              <a:gd name="connsiteY37" fmla="*/ 3551572 h 6552029"/>
              <a:gd name="connsiteX38" fmla="*/ 75800 w 12283040"/>
              <a:gd name="connsiteY38" fmla="*/ 2188748 h 6552029"/>
              <a:gd name="connsiteX39" fmla="*/ 84090 w 12283040"/>
              <a:gd name="connsiteY39" fmla="*/ 2188748 h 6552029"/>
              <a:gd name="connsiteX40" fmla="*/ 85076 w 12283040"/>
              <a:gd name="connsiteY40" fmla="*/ 1631020 h 6552029"/>
              <a:gd name="connsiteX41" fmla="*/ 75800 w 12283040"/>
              <a:gd name="connsiteY41" fmla="*/ 1532514 h 6552029"/>
              <a:gd name="connsiteX42" fmla="*/ 449808 w 12283040"/>
              <a:gd name="connsiteY42" fmla="*/ 1050616 h 6552029"/>
              <a:gd name="connsiteX43" fmla="*/ 497464 w 12283040"/>
              <a:gd name="connsiteY43" fmla="*/ 1045571 h 6552029"/>
              <a:gd name="connsiteX44" fmla="*/ 468378 w 12283040"/>
              <a:gd name="connsiteY44" fmla="*/ 947178 h 6552029"/>
              <a:gd name="connsiteX45" fmla="*/ 456619 w 12283040"/>
              <a:gd name="connsiteY45" fmla="*/ 824672 h 6552029"/>
              <a:gd name="connsiteX46" fmla="*/ 1035464 w 12283040"/>
              <a:gd name="connsiteY46" fmla="*/ 216807 h 6552029"/>
              <a:gd name="connsiteX47" fmla="*/ 1260778 w 12283040"/>
              <a:gd name="connsiteY47" fmla="*/ 264576 h 6552029"/>
              <a:gd name="connsiteX48" fmla="*/ 1308419 w 12283040"/>
              <a:gd name="connsiteY48" fmla="*/ 291732 h 6552029"/>
              <a:gd name="connsiteX49" fmla="*/ 1336336 w 12283040"/>
              <a:gd name="connsiteY49" fmla="*/ 237721 h 6552029"/>
              <a:gd name="connsiteX50" fmla="*/ 1724747 w 12283040"/>
              <a:gd name="connsiteY50" fmla="*/ 20851 h 6552029"/>
              <a:gd name="connsiteX51" fmla="*/ 1986640 w 12283040"/>
              <a:gd name="connsiteY51" fmla="*/ 104858 h 6552029"/>
              <a:gd name="connsiteX52" fmla="*/ 2022758 w 12283040"/>
              <a:gd name="connsiteY52" fmla="*/ 136152 h 6552029"/>
              <a:gd name="connsiteX53" fmla="*/ 2022888 w 12283040"/>
              <a:gd name="connsiteY53" fmla="*/ 135986 h 6552029"/>
              <a:gd name="connsiteX54" fmla="*/ 2215420 w 12283040"/>
              <a:gd name="connsiteY54" fmla="*/ 26980 h 6552029"/>
              <a:gd name="connsiteX55" fmla="*/ 2267221 w 12283040"/>
              <a:gd name="connsiteY55" fmla="*/ 21496 h 6552029"/>
              <a:gd name="connsiteX56" fmla="*/ 2269981 w 12283040"/>
              <a:gd name="connsiteY56" fmla="*/ 18855 h 6552029"/>
              <a:gd name="connsiteX57" fmla="*/ 2292167 w 12283040"/>
              <a:gd name="connsiteY57" fmla="*/ 18855 h 6552029"/>
              <a:gd name="connsiteX58" fmla="*/ 7832960 w 12283040"/>
              <a:gd name="connsiteY58" fmla="*/ 12015 h 65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83040" h="6552029">
                <a:moveTo>
                  <a:pt x="7832960" y="0"/>
                </a:moveTo>
                <a:lnTo>
                  <a:pt x="12267800" y="0"/>
                </a:lnTo>
                <a:lnTo>
                  <a:pt x="12267800" y="1475596"/>
                </a:lnTo>
                <a:lnTo>
                  <a:pt x="12267800" y="2188748"/>
                </a:lnTo>
                <a:lnTo>
                  <a:pt x="12267800" y="2363352"/>
                </a:lnTo>
                <a:lnTo>
                  <a:pt x="12267800" y="2615468"/>
                </a:lnTo>
                <a:lnTo>
                  <a:pt x="12267800" y="3209828"/>
                </a:lnTo>
                <a:lnTo>
                  <a:pt x="12267800" y="3331768"/>
                </a:lnTo>
                <a:lnTo>
                  <a:pt x="12283040" y="3331749"/>
                </a:lnTo>
                <a:lnTo>
                  <a:pt x="12283040" y="5847774"/>
                </a:lnTo>
                <a:lnTo>
                  <a:pt x="12283040" y="5880757"/>
                </a:lnTo>
                <a:lnTo>
                  <a:pt x="12231841" y="5880757"/>
                </a:lnTo>
                <a:lnTo>
                  <a:pt x="12140062" y="5932558"/>
                </a:lnTo>
                <a:cubicBezTo>
                  <a:pt x="11968558" y="6018958"/>
                  <a:pt x="11741654" y="6095115"/>
                  <a:pt x="11475114" y="6153104"/>
                </a:cubicBezTo>
                <a:cubicBezTo>
                  <a:pt x="10775519" y="6305341"/>
                  <a:pt x="9947188" y="6301911"/>
                  <a:pt x="9435082" y="6144613"/>
                </a:cubicBezTo>
                <a:lnTo>
                  <a:pt x="9418477" y="6151681"/>
                </a:lnTo>
                <a:lnTo>
                  <a:pt x="9431297" y="6157290"/>
                </a:lnTo>
                <a:lnTo>
                  <a:pt x="9417321" y="6152172"/>
                </a:lnTo>
                <a:lnTo>
                  <a:pt x="9185964" y="6250656"/>
                </a:lnTo>
                <a:cubicBezTo>
                  <a:pt x="8909334" y="6347500"/>
                  <a:pt x="8556899" y="6415330"/>
                  <a:pt x="8189363" y="6441385"/>
                </a:cubicBezTo>
                <a:cubicBezTo>
                  <a:pt x="8119356" y="6446347"/>
                  <a:pt x="8048801" y="6449794"/>
                  <a:pt x="7978118" y="6451637"/>
                </a:cubicBezTo>
                <a:cubicBezTo>
                  <a:pt x="7592795" y="6461711"/>
                  <a:pt x="7242621" y="6422963"/>
                  <a:pt x="6989464" y="6345534"/>
                </a:cubicBezTo>
                <a:lnTo>
                  <a:pt x="6785016" y="6261377"/>
                </a:lnTo>
                <a:lnTo>
                  <a:pt x="6787446" y="6263348"/>
                </a:lnTo>
                <a:lnTo>
                  <a:pt x="6783699" y="6260834"/>
                </a:lnTo>
                <a:lnTo>
                  <a:pt x="6770939" y="6255584"/>
                </a:lnTo>
                <a:cubicBezTo>
                  <a:pt x="6351811" y="6426771"/>
                  <a:pt x="5792535" y="6525162"/>
                  <a:pt x="5251678" y="6547246"/>
                </a:cubicBezTo>
                <a:cubicBezTo>
                  <a:pt x="5116464" y="6552767"/>
                  <a:pt x="4982402" y="6553519"/>
                  <a:pt x="4851968" y="6549447"/>
                </a:cubicBezTo>
                <a:cubicBezTo>
                  <a:pt x="4460668" y="6537229"/>
                  <a:pt x="4102028" y="6481594"/>
                  <a:pt x="3842944" y="6381061"/>
                </a:cubicBezTo>
                <a:lnTo>
                  <a:pt x="3715230" y="6323470"/>
                </a:lnTo>
                <a:lnTo>
                  <a:pt x="3712842" y="6324184"/>
                </a:lnTo>
                <a:lnTo>
                  <a:pt x="3715134" y="6323426"/>
                </a:lnTo>
                <a:lnTo>
                  <a:pt x="3714582" y="6323176"/>
                </a:lnTo>
                <a:cubicBezTo>
                  <a:pt x="2740913" y="6586456"/>
                  <a:pt x="1479233" y="6616264"/>
                  <a:pt x="683503" y="6394641"/>
                </a:cubicBezTo>
                <a:cubicBezTo>
                  <a:pt x="179880" y="6254309"/>
                  <a:pt x="-65322" y="6031607"/>
                  <a:pt x="14989" y="5787150"/>
                </a:cubicBezTo>
                <a:lnTo>
                  <a:pt x="780" y="5776140"/>
                </a:lnTo>
                <a:cubicBezTo>
                  <a:pt x="5491" y="5165042"/>
                  <a:pt x="44493" y="4562517"/>
                  <a:pt x="66349" y="3955705"/>
                </a:cubicBezTo>
                <a:lnTo>
                  <a:pt x="75800" y="3551572"/>
                </a:lnTo>
                <a:lnTo>
                  <a:pt x="75800" y="2188748"/>
                </a:lnTo>
                <a:lnTo>
                  <a:pt x="84090" y="2188748"/>
                </a:lnTo>
                <a:lnTo>
                  <a:pt x="85076" y="1631020"/>
                </a:lnTo>
                <a:lnTo>
                  <a:pt x="75800" y="1532514"/>
                </a:lnTo>
                <a:cubicBezTo>
                  <a:pt x="75800" y="1294807"/>
                  <a:pt x="236362" y="1096484"/>
                  <a:pt x="449808" y="1050616"/>
                </a:cubicBezTo>
                <a:lnTo>
                  <a:pt x="497464" y="1045571"/>
                </a:lnTo>
                <a:lnTo>
                  <a:pt x="468378" y="947178"/>
                </a:lnTo>
                <a:cubicBezTo>
                  <a:pt x="460668" y="907608"/>
                  <a:pt x="456619" y="866637"/>
                  <a:pt x="456619" y="824672"/>
                </a:cubicBezTo>
                <a:cubicBezTo>
                  <a:pt x="456619" y="488957"/>
                  <a:pt x="715776" y="216807"/>
                  <a:pt x="1035464" y="216807"/>
                </a:cubicBezTo>
                <a:cubicBezTo>
                  <a:pt x="1115386" y="216807"/>
                  <a:pt x="1191524" y="233817"/>
                  <a:pt x="1260778" y="264576"/>
                </a:cubicBezTo>
                <a:lnTo>
                  <a:pt x="1308419" y="291732"/>
                </a:lnTo>
                <a:lnTo>
                  <a:pt x="1336336" y="237721"/>
                </a:lnTo>
                <a:cubicBezTo>
                  <a:pt x="1420513" y="106876"/>
                  <a:pt x="1563063" y="20851"/>
                  <a:pt x="1724747" y="20851"/>
                </a:cubicBezTo>
                <a:cubicBezTo>
                  <a:pt x="1821757" y="20851"/>
                  <a:pt x="1911880" y="51820"/>
                  <a:pt x="1986640" y="104858"/>
                </a:cubicBezTo>
                <a:lnTo>
                  <a:pt x="2022758" y="136152"/>
                </a:lnTo>
                <a:cubicBezTo>
                  <a:pt x="2022801" y="136097"/>
                  <a:pt x="2022844" y="136041"/>
                  <a:pt x="2022888" y="135986"/>
                </a:cubicBezTo>
                <a:cubicBezTo>
                  <a:pt x="2074575" y="81709"/>
                  <a:pt x="2141047" y="42961"/>
                  <a:pt x="2215420" y="26980"/>
                </a:cubicBezTo>
                <a:lnTo>
                  <a:pt x="2267221" y="21496"/>
                </a:lnTo>
                <a:lnTo>
                  <a:pt x="2269981" y="18855"/>
                </a:lnTo>
                <a:lnTo>
                  <a:pt x="2292167" y="18855"/>
                </a:lnTo>
                <a:lnTo>
                  <a:pt x="78329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820" y="0"/>
            <a:ext cx="12124055" cy="7558405"/>
          </a:xfrm>
          <a:prstGeom prst="rect">
            <a:avLst/>
          </a:prstGeom>
          <a:solidFill>
            <a:srgbClr val="FFFFFF">
              <a:shade val="85000"/>
            </a:srgbClr>
          </a:solidFill>
          <a:ln w="88900" cap="sq">
            <a:solidFill>
              <a:srgbClr val="C7E194"/>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9" name="组合 8"/>
          <p:cNvGrpSpPr/>
          <p:nvPr/>
        </p:nvGrpSpPr>
        <p:grpSpPr>
          <a:xfrm>
            <a:off x="1781175" y="684530"/>
            <a:ext cx="9187815" cy="5262880"/>
            <a:chOff x="2077779" y="1718964"/>
            <a:chExt cx="8036442" cy="4270710"/>
          </a:xfrm>
        </p:grpSpPr>
        <p:sp>
          <p:nvSpPr>
            <p:cNvPr id="4" name="对角圆角矩形 3"/>
            <p:cNvSpPr/>
            <p:nvPr/>
          </p:nvSpPr>
          <p:spPr>
            <a:xfrm>
              <a:off x="6307765" y="1718964"/>
              <a:ext cx="3806456" cy="1935126"/>
            </a:xfrm>
            <a:prstGeom prst="round2DiagRect">
              <a:avLst>
                <a:gd name="adj1" fmla="val 50000"/>
                <a:gd name="adj2" fmla="val 0"/>
              </a:avLst>
            </a:prstGeom>
            <a:noFill/>
            <a:ln w="38100" cmpd="dbl">
              <a:solidFill>
                <a:schemeClr val="accent1">
                  <a:lumMod val="40000"/>
                  <a:lumOff val="60000"/>
                </a:schemeClr>
              </a:solidFill>
            </a:ln>
            <a:effectLst>
              <a:outerShdw blurRad="203200" dist="88900" dir="2700000" algn="tl"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a:solidFill>
                  <a:schemeClr val="tx1">
                    <a:lumMod val="50000"/>
                    <a:lumOff val="50000"/>
                  </a:schemeClr>
                </a:solidFill>
                <a:latin typeface="思源黑体 Normal" panose="020B0400000000000000" pitchFamily="34" charset="-122"/>
                <a:ea typeface="思源黑体 Normal" panose="020B0400000000000000" pitchFamily="34" charset="-122"/>
                <a:cs typeface="+mn-ea"/>
              </a:endParaRPr>
            </a:p>
          </p:txBody>
        </p:sp>
        <p:sp>
          <p:nvSpPr>
            <p:cNvPr id="41" name="对角圆角矩形 40"/>
            <p:cNvSpPr/>
            <p:nvPr/>
          </p:nvSpPr>
          <p:spPr>
            <a:xfrm>
              <a:off x="2077779" y="4054548"/>
              <a:ext cx="3806456" cy="1935126"/>
            </a:xfrm>
            <a:prstGeom prst="round2DiagRect">
              <a:avLst>
                <a:gd name="adj1" fmla="val 50000"/>
                <a:gd name="adj2" fmla="val 0"/>
              </a:avLst>
            </a:prstGeom>
            <a:noFill/>
            <a:ln w="38100" cmpd="dbl">
              <a:solidFill>
                <a:schemeClr val="accent1">
                  <a:lumMod val="40000"/>
                  <a:lumOff val="60000"/>
                </a:schemeClr>
              </a:solidFill>
            </a:ln>
            <a:effectLst>
              <a:outerShdw blurRad="203200" dist="88900" dir="2700000" algn="tl"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a:solidFill>
                  <a:schemeClr val="tx1">
                    <a:lumMod val="50000"/>
                    <a:lumOff val="50000"/>
                  </a:schemeClr>
                </a:solidFill>
                <a:latin typeface="思源黑体 Normal" panose="020B0400000000000000" pitchFamily="34" charset="-122"/>
                <a:ea typeface="思源黑体 Normal" panose="020B0400000000000000" pitchFamily="34" charset="-122"/>
                <a:cs typeface="+mn-ea"/>
              </a:endParaRPr>
            </a:p>
          </p:txBody>
        </p:sp>
        <p:sp>
          <p:nvSpPr>
            <p:cNvPr id="42" name="对角圆角矩形 41"/>
            <p:cNvSpPr/>
            <p:nvPr/>
          </p:nvSpPr>
          <p:spPr>
            <a:xfrm flipH="1">
              <a:off x="2077779" y="1725951"/>
              <a:ext cx="3806456" cy="1935126"/>
            </a:xfrm>
            <a:prstGeom prst="round2DiagRect">
              <a:avLst>
                <a:gd name="adj1" fmla="val 50000"/>
                <a:gd name="adj2" fmla="val 0"/>
              </a:avLst>
            </a:prstGeom>
            <a:noFill/>
            <a:ln w="38100" cmpd="dbl">
              <a:solidFill>
                <a:schemeClr val="accent1">
                  <a:lumMod val="40000"/>
                  <a:lumOff val="60000"/>
                </a:schemeClr>
              </a:solidFill>
            </a:ln>
            <a:effectLst>
              <a:outerShdw blurRad="203200" dist="88900" dir="2700000" algn="tl"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a:solidFill>
                  <a:schemeClr val="tx1">
                    <a:lumMod val="50000"/>
                    <a:lumOff val="50000"/>
                  </a:schemeClr>
                </a:solidFill>
                <a:latin typeface="思源黑体 Normal" panose="020B0400000000000000" pitchFamily="34" charset="-122"/>
                <a:ea typeface="思源黑体 Normal" panose="020B0400000000000000" pitchFamily="34" charset="-122"/>
                <a:cs typeface="+mn-ea"/>
              </a:endParaRPr>
            </a:p>
          </p:txBody>
        </p:sp>
        <p:sp>
          <p:nvSpPr>
            <p:cNvPr id="72" name="对角圆角矩形 71"/>
            <p:cNvSpPr/>
            <p:nvPr/>
          </p:nvSpPr>
          <p:spPr>
            <a:xfrm flipH="1">
              <a:off x="6307765" y="4054548"/>
              <a:ext cx="3806456" cy="1935126"/>
            </a:xfrm>
            <a:prstGeom prst="round2DiagRect">
              <a:avLst>
                <a:gd name="adj1" fmla="val 50000"/>
                <a:gd name="adj2" fmla="val 0"/>
              </a:avLst>
            </a:prstGeom>
            <a:noFill/>
            <a:ln w="38100" cmpd="dbl">
              <a:solidFill>
                <a:schemeClr val="accent1">
                  <a:lumMod val="40000"/>
                  <a:lumOff val="60000"/>
                </a:schemeClr>
              </a:solidFill>
            </a:ln>
            <a:effectLst>
              <a:outerShdw blurRad="203200" dist="88900" dir="2700000" algn="tl" rotWithShape="0">
                <a:schemeClr val="accent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a:solidFill>
                  <a:schemeClr val="tx1">
                    <a:lumMod val="50000"/>
                    <a:lumOff val="50000"/>
                  </a:schemeClr>
                </a:solidFill>
                <a:latin typeface="思源黑体 Normal" panose="020B0400000000000000" pitchFamily="34" charset="-122"/>
                <a:ea typeface="思源黑体 Normal" panose="020B0400000000000000" pitchFamily="34" charset="-122"/>
                <a:cs typeface="+mn-ea"/>
              </a:endParaRPr>
            </a:p>
          </p:txBody>
        </p:sp>
        <p:sp>
          <p:nvSpPr>
            <p:cNvPr id="74" name="对角圆角矩形 73"/>
            <p:cNvSpPr/>
            <p:nvPr/>
          </p:nvSpPr>
          <p:spPr>
            <a:xfrm>
              <a:off x="6307765" y="3267606"/>
              <a:ext cx="760228" cy="386484"/>
            </a:xfrm>
            <a:prstGeom prst="round2DiagRect">
              <a:avLst>
                <a:gd name="adj1" fmla="val 50000"/>
                <a:gd name="adj2" fmla="val 0"/>
              </a:avLst>
            </a:prstGeom>
            <a:gradFill flip="none" rotWithShape="0">
              <a:gsLst>
                <a:gs pos="100000">
                  <a:schemeClr val="accent1">
                    <a:lumMod val="50000"/>
                  </a:schemeClr>
                </a:gs>
                <a:gs pos="0">
                  <a:schemeClr val="accent1"/>
                </a:gs>
              </a:gsLst>
              <a:lin ang="2700000" scaled="1"/>
              <a:tileRect/>
            </a:gradFill>
            <a:ln>
              <a:noFill/>
            </a:ln>
            <a:effectLst>
              <a:outerShdw blurRad="203200" dist="88900" dir="2700000" algn="tl" rotWithShape="0">
                <a:prstClr val="black">
                  <a:alpha val="25000"/>
                </a:prstClr>
              </a:outerShdw>
            </a:effectLst>
            <a:scene3d>
              <a:camera prst="orthographicFront"/>
              <a:lightRig rig="soft" dir="t">
                <a:rot lat="0" lon="0" rev="18900000"/>
              </a:lightRig>
            </a:scene3d>
            <a:sp3d extrusionH="76200" prstMaterial="softEdge">
              <a:bevelT w="127000" h="2540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b="1">
                  <a:solidFill>
                    <a:schemeClr val="bg1"/>
                  </a:solidFill>
                  <a:latin typeface="+mn-ea"/>
                  <a:cs typeface="+mn-ea"/>
                </a:rPr>
                <a:t>02</a:t>
              </a:r>
              <a:endParaRPr lang="zh-CN" altLang="en-US" b="1">
                <a:solidFill>
                  <a:schemeClr val="bg1"/>
                </a:solidFill>
                <a:latin typeface="+mn-ea"/>
                <a:cs typeface="+mn-ea"/>
              </a:endParaRPr>
            </a:p>
          </p:txBody>
        </p:sp>
        <p:sp>
          <p:nvSpPr>
            <p:cNvPr id="75" name="对角圆角矩形 74"/>
            <p:cNvSpPr/>
            <p:nvPr/>
          </p:nvSpPr>
          <p:spPr>
            <a:xfrm>
              <a:off x="5124007" y="4054548"/>
              <a:ext cx="760228" cy="386484"/>
            </a:xfrm>
            <a:prstGeom prst="round2DiagRect">
              <a:avLst>
                <a:gd name="adj1" fmla="val 50000"/>
                <a:gd name="adj2" fmla="val 0"/>
              </a:avLst>
            </a:prstGeom>
            <a:gradFill flip="none" rotWithShape="0">
              <a:gsLst>
                <a:gs pos="100000">
                  <a:schemeClr val="accent1">
                    <a:lumMod val="50000"/>
                  </a:schemeClr>
                </a:gs>
                <a:gs pos="0">
                  <a:schemeClr val="accent1"/>
                </a:gs>
              </a:gsLst>
              <a:lin ang="2700000" scaled="1"/>
              <a:tileRect/>
            </a:gradFill>
            <a:ln>
              <a:noFill/>
            </a:ln>
            <a:effectLst>
              <a:outerShdw blurRad="203200" dist="88900" dir="2700000" algn="tl" rotWithShape="0">
                <a:prstClr val="black">
                  <a:alpha val="25000"/>
                </a:prstClr>
              </a:outerShdw>
            </a:effectLst>
            <a:scene3d>
              <a:camera prst="orthographicFront"/>
              <a:lightRig rig="soft" dir="t">
                <a:rot lat="0" lon="0" rev="18900000"/>
              </a:lightRig>
            </a:scene3d>
            <a:sp3d extrusionH="76200" prstMaterial="softEdge">
              <a:bevelT w="127000" h="2540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b="1">
                  <a:solidFill>
                    <a:schemeClr val="bg1"/>
                  </a:solidFill>
                  <a:latin typeface="+mn-ea"/>
                  <a:cs typeface="+mn-ea"/>
                </a:rPr>
                <a:t>04</a:t>
              </a:r>
              <a:endParaRPr lang="zh-CN" altLang="en-US" b="1">
                <a:solidFill>
                  <a:schemeClr val="bg1"/>
                </a:solidFill>
                <a:latin typeface="+mn-ea"/>
                <a:cs typeface="+mn-ea"/>
              </a:endParaRPr>
            </a:p>
          </p:txBody>
        </p:sp>
        <p:sp>
          <p:nvSpPr>
            <p:cNvPr id="76" name="对角圆角矩形 75"/>
            <p:cNvSpPr/>
            <p:nvPr/>
          </p:nvSpPr>
          <p:spPr>
            <a:xfrm flipH="1">
              <a:off x="5124007" y="3274593"/>
              <a:ext cx="760228" cy="386484"/>
            </a:xfrm>
            <a:prstGeom prst="round2DiagRect">
              <a:avLst>
                <a:gd name="adj1" fmla="val 50000"/>
                <a:gd name="adj2" fmla="val 0"/>
              </a:avLst>
            </a:prstGeom>
            <a:gradFill flip="none" rotWithShape="0">
              <a:gsLst>
                <a:gs pos="100000">
                  <a:schemeClr val="accent1">
                    <a:lumMod val="50000"/>
                  </a:schemeClr>
                </a:gs>
                <a:gs pos="0">
                  <a:schemeClr val="accent1"/>
                </a:gs>
              </a:gsLst>
              <a:lin ang="2700000" scaled="1"/>
              <a:tileRect/>
            </a:gradFill>
            <a:ln>
              <a:noFill/>
            </a:ln>
            <a:effectLst>
              <a:outerShdw blurRad="203200" dist="88900" dir="2700000" algn="tl" rotWithShape="0">
                <a:prstClr val="black">
                  <a:alpha val="25000"/>
                </a:prstClr>
              </a:outerShdw>
            </a:effectLst>
            <a:scene3d>
              <a:camera prst="orthographicFront"/>
              <a:lightRig rig="soft" dir="t">
                <a:rot lat="0" lon="0" rev="18900000"/>
              </a:lightRig>
            </a:scene3d>
            <a:sp3d extrusionH="76200" prstMaterial="softEdge">
              <a:bevelT w="127000" h="2540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b="1">
                  <a:solidFill>
                    <a:schemeClr val="bg1"/>
                  </a:solidFill>
                  <a:latin typeface="+mn-ea"/>
                  <a:cs typeface="+mn-ea"/>
                </a:rPr>
                <a:t>01</a:t>
              </a:r>
              <a:endParaRPr lang="zh-CN" altLang="en-US" b="1">
                <a:solidFill>
                  <a:schemeClr val="bg1"/>
                </a:solidFill>
                <a:latin typeface="+mn-ea"/>
                <a:cs typeface="+mn-ea"/>
              </a:endParaRPr>
            </a:p>
          </p:txBody>
        </p:sp>
        <p:sp>
          <p:nvSpPr>
            <p:cNvPr id="77" name="对角圆角矩形 76"/>
            <p:cNvSpPr/>
            <p:nvPr/>
          </p:nvSpPr>
          <p:spPr>
            <a:xfrm flipH="1">
              <a:off x="6307765" y="4054548"/>
              <a:ext cx="760228" cy="386484"/>
            </a:xfrm>
            <a:prstGeom prst="round2DiagRect">
              <a:avLst>
                <a:gd name="adj1" fmla="val 50000"/>
                <a:gd name="adj2" fmla="val 0"/>
              </a:avLst>
            </a:prstGeom>
            <a:gradFill flip="none" rotWithShape="0">
              <a:gsLst>
                <a:gs pos="100000">
                  <a:schemeClr val="accent1">
                    <a:lumMod val="50000"/>
                  </a:schemeClr>
                </a:gs>
                <a:gs pos="0">
                  <a:schemeClr val="accent1"/>
                </a:gs>
              </a:gsLst>
              <a:lin ang="2700000" scaled="1"/>
              <a:tileRect/>
            </a:gradFill>
            <a:ln>
              <a:noFill/>
            </a:ln>
            <a:effectLst>
              <a:outerShdw blurRad="203200" dist="88900" dir="2700000" algn="tl" rotWithShape="0">
                <a:prstClr val="black">
                  <a:alpha val="25000"/>
                </a:prstClr>
              </a:outerShdw>
            </a:effectLst>
            <a:scene3d>
              <a:camera prst="orthographicFront"/>
              <a:lightRig rig="soft" dir="t">
                <a:rot lat="0" lon="0" rev="18900000"/>
              </a:lightRig>
            </a:scene3d>
            <a:sp3d extrusionH="76200" prstMaterial="softEdge">
              <a:bevelT w="127000" h="25400"/>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b="1">
                  <a:solidFill>
                    <a:schemeClr val="bg1"/>
                  </a:solidFill>
                  <a:latin typeface="+mn-ea"/>
                  <a:cs typeface="+mn-ea"/>
                </a:rPr>
                <a:t>03</a:t>
              </a:r>
              <a:endParaRPr lang="zh-CN" altLang="en-US" b="1">
                <a:solidFill>
                  <a:schemeClr val="bg1"/>
                </a:solidFill>
                <a:latin typeface="+mn-ea"/>
                <a:cs typeface="+mn-ea"/>
              </a:endParaRPr>
            </a:p>
          </p:txBody>
        </p:sp>
      </p:grpSp>
      <p:sp>
        <p:nvSpPr>
          <p:cNvPr id="3" name="矩形 2"/>
          <p:cNvSpPr/>
          <p:nvPr/>
        </p:nvSpPr>
        <p:spPr>
          <a:xfrm>
            <a:off x="2493538" y="1406979"/>
            <a:ext cx="2926080" cy="645160"/>
          </a:xfrm>
          <a:prstGeom prst="rect">
            <a:avLst/>
          </a:prstGeom>
          <a:noFill/>
        </p:spPr>
        <p:txBody>
          <a:bodyPr wrap="none" lIns="91440" tIns="45720" rIns="91440" bIns="45720">
            <a:spAutoFit/>
          </a:bodyPr>
          <a:p>
            <a:pPr algn="ctr"/>
            <a:r>
              <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rPr>
              <a:t>借五感写环境</a:t>
            </a:r>
            <a:endPar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endParaRPr>
          </a:p>
        </p:txBody>
      </p:sp>
      <p:sp>
        <p:nvSpPr>
          <p:cNvPr id="2" name="矩形 1"/>
          <p:cNvSpPr/>
          <p:nvPr/>
        </p:nvSpPr>
        <p:spPr>
          <a:xfrm>
            <a:off x="7421773" y="1453334"/>
            <a:ext cx="2926080" cy="645160"/>
          </a:xfrm>
          <a:prstGeom prst="rect">
            <a:avLst/>
          </a:prstGeom>
          <a:noFill/>
        </p:spPr>
        <p:txBody>
          <a:bodyPr wrap="none" lIns="91440" tIns="45720" rIns="91440" bIns="45720">
            <a:spAutoFit/>
          </a:bodyPr>
          <a:p>
            <a:pPr algn="ctr"/>
            <a:r>
              <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rPr>
              <a:t>借动作写环境</a:t>
            </a:r>
            <a:endPar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endParaRPr>
          </a:p>
        </p:txBody>
      </p:sp>
      <p:sp>
        <p:nvSpPr>
          <p:cNvPr id="5" name="矩形 4"/>
          <p:cNvSpPr/>
          <p:nvPr/>
        </p:nvSpPr>
        <p:spPr>
          <a:xfrm>
            <a:off x="7193173" y="4318454"/>
            <a:ext cx="3383280" cy="645160"/>
          </a:xfrm>
          <a:prstGeom prst="rect">
            <a:avLst/>
          </a:prstGeom>
          <a:noFill/>
        </p:spPr>
        <p:txBody>
          <a:bodyPr wrap="none" lIns="91440" tIns="45720" rIns="91440" bIns="45720">
            <a:spAutoFit/>
          </a:bodyPr>
          <a:p>
            <a:pPr algn="ctr"/>
            <a:r>
              <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rPr>
              <a:t>借关键词写环境</a:t>
            </a:r>
            <a:endPar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endParaRPr>
          </a:p>
        </p:txBody>
      </p:sp>
      <p:sp>
        <p:nvSpPr>
          <p:cNvPr id="10" name="矩形 9"/>
          <p:cNvSpPr/>
          <p:nvPr/>
        </p:nvSpPr>
        <p:spPr>
          <a:xfrm>
            <a:off x="2493538" y="4318454"/>
            <a:ext cx="2926080" cy="645160"/>
          </a:xfrm>
          <a:prstGeom prst="rect">
            <a:avLst/>
          </a:prstGeom>
          <a:noFill/>
        </p:spPr>
        <p:txBody>
          <a:bodyPr wrap="none" lIns="91440" tIns="45720" rIns="91440" bIns="45720">
            <a:spAutoFit/>
          </a:bodyPr>
          <a:p>
            <a:pPr algn="ctr"/>
            <a:r>
              <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rPr>
              <a:t>借修辞写环境</a:t>
            </a:r>
            <a:endParaRPr lang="zh-CN" altLang="en-US" sz="3600" b="1" dirty="0">
              <a:ln w="900" cmpd="sng">
                <a:solidFill>
                  <a:srgbClr val="4472C4">
                    <a:satMod val="190000"/>
                    <a:alpha val="55000"/>
                  </a:srgbClr>
                </a:solidFill>
                <a:prstDash val="solid"/>
              </a:ln>
              <a:solidFill>
                <a:srgbClr val="0070C0"/>
              </a:solidFill>
              <a:effectLst>
                <a:innerShdw blurRad="101600" dist="76200" dir="5400000">
                  <a:srgbClr val="4472C4">
                    <a:satMod val="190000"/>
                    <a:tint val="100000"/>
                    <a:alpha val="74000"/>
                  </a:srgbClr>
                </a:innerShdw>
              </a:effectLst>
              <a:latin typeface="Arial Black" panose="020B0A040201020202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圆角矩形 5"/>
          <p:cNvSpPr/>
          <p:nvPr/>
        </p:nvSpPr>
        <p:spPr>
          <a:xfrm>
            <a:off x="735330" y="1167130"/>
            <a:ext cx="7953375" cy="4548505"/>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53770" y="1490980"/>
            <a:ext cx="7457440" cy="3969385"/>
          </a:xfrm>
          <a:prstGeom prst="rect">
            <a:avLst/>
          </a:prstGeom>
          <a:noFill/>
          <a:ln w="9525">
            <a:noFill/>
          </a:ln>
        </p:spPr>
        <p:txBody>
          <a:bodyPr wrap="square">
            <a:spAutoFit/>
          </a:bodyPr>
          <a:p>
            <a:pPr indent="0"/>
            <a:r>
              <a:rPr lang="en-US" altLang="zh-CN" sz="3600">
                <a:latin typeface="Times New Roman" panose="02020603050405020304" charset="0"/>
                <a:cs typeface="Times New Roman" panose="02020603050405020304" charset="0"/>
              </a:rPr>
              <a:t>1. </a:t>
            </a:r>
            <a:r>
              <a:rPr lang="zh-CN" altLang="en-US" sz="3600">
                <a:latin typeface="Times New Roman" panose="02020603050405020304" charset="0"/>
                <a:cs typeface="Times New Roman" panose="02020603050405020304" charset="0"/>
              </a:rPr>
              <a:t>Night fell </a:t>
            </a:r>
            <a:r>
              <a:rPr lang="zh-CN" altLang="en-US" sz="3600" b="0">
                <a:latin typeface="Times New Roman" panose="02020603050405020304" charset="0"/>
                <a:cs typeface="Times New Roman" panose="02020603050405020304" charset="0"/>
              </a:rPr>
              <a:t>the wind </a:t>
            </a:r>
            <a:r>
              <a:rPr lang="zh-CN" altLang="en-US" sz="3600" b="1">
                <a:solidFill>
                  <a:srgbClr val="C00000"/>
                </a:solidFill>
                <a:latin typeface="Times New Roman" panose="02020603050405020304" charset="0"/>
                <a:cs typeface="Times New Roman" panose="02020603050405020304" charset="0"/>
              </a:rPr>
              <a:t>blew strong</a:t>
            </a:r>
            <a:r>
              <a:rPr lang="zh-CN" altLang="en-US" sz="3600" b="0">
                <a:latin typeface="Times New Roman" panose="02020603050405020304" charset="0"/>
                <a:cs typeface="Times New Roman" panose="02020603050405020304" charset="0"/>
              </a:rPr>
              <a:t>, and the tree </a:t>
            </a:r>
            <a:r>
              <a:rPr lang="zh-CN" altLang="en-US" sz="3600" b="1">
                <a:solidFill>
                  <a:srgbClr val="C00000"/>
                </a:solidFill>
                <a:latin typeface="Times New Roman" panose="02020603050405020304" charset="0"/>
                <a:cs typeface="Times New Roman" panose="02020603050405020304" charset="0"/>
              </a:rPr>
              <a:t>creaked</a:t>
            </a:r>
            <a:r>
              <a:rPr lang="zh-CN" altLang="en-US" sz="3600" b="0">
                <a:latin typeface="Times New Roman" panose="02020603050405020304" charset="0"/>
                <a:cs typeface="Times New Roman" panose="02020603050405020304" charset="0"/>
              </a:rPr>
              <a:t> and </a:t>
            </a:r>
            <a:r>
              <a:rPr lang="zh-CN" altLang="en-US" sz="3600" b="1">
                <a:solidFill>
                  <a:srgbClr val="C00000"/>
                </a:solidFill>
                <a:latin typeface="Times New Roman" panose="02020603050405020304" charset="0"/>
                <a:cs typeface="Times New Roman" panose="02020603050405020304" charset="0"/>
              </a:rPr>
              <a:t>groaned</a:t>
            </a:r>
            <a:r>
              <a:rPr lang="zh-CN" altLang="en-US" sz="3600" b="0">
                <a:latin typeface="Times New Roman" panose="02020603050405020304" charset="0"/>
                <a:cs typeface="Times New Roman" panose="02020603050405020304" charset="0"/>
              </a:rPr>
              <a:t>. A storm was</a:t>
            </a:r>
            <a:r>
              <a:rPr lang="zh-CN" altLang="en-US" sz="3600">
                <a:latin typeface="Times New Roman" panose="02020603050405020304" charset="0"/>
                <a:cs typeface="Times New Roman" panose="02020603050405020304" charset="0"/>
              </a:rPr>
              <a:t> gathering</a:t>
            </a:r>
            <a:r>
              <a:rPr lang="zh-CN" altLang="en-US" sz="3600" b="0">
                <a:latin typeface="Times New Roman" panose="02020603050405020304" charset="0"/>
                <a:cs typeface="Times New Roman" panose="02020603050405020304" charset="0"/>
              </a:rPr>
              <a:t> but we stayed there until thunder and lightning </a:t>
            </a:r>
            <a:r>
              <a:rPr lang="zh-CN" altLang="en-US" sz="3600" b="1">
                <a:solidFill>
                  <a:srgbClr val="C00000"/>
                </a:solidFill>
                <a:latin typeface="Times New Roman" panose="02020603050405020304" charset="0"/>
                <a:cs typeface="Times New Roman" panose="02020603050405020304" charset="0"/>
              </a:rPr>
              <a:t>crashed</a:t>
            </a:r>
            <a:r>
              <a:rPr lang="zh-CN" altLang="en-US" sz="3600" b="0">
                <a:latin typeface="Times New Roman" panose="02020603050405020304" charset="0"/>
                <a:cs typeface="Times New Roman" panose="02020603050405020304" charset="0"/>
              </a:rPr>
              <a:t>. </a:t>
            </a:r>
            <a:endParaRPr lang="zh-CN" altLang="en-US" sz="3600" b="0">
              <a:latin typeface="Times New Roman" panose="02020603050405020304" charset="0"/>
              <a:cs typeface="Times New Roman" panose="02020603050405020304" charset="0"/>
            </a:endParaRPr>
          </a:p>
          <a:p>
            <a:pPr indent="0"/>
            <a:r>
              <a:rPr lang="zh-CN" altLang="en-US" sz="3600" b="0">
                <a:latin typeface="Times New Roman" panose="02020603050405020304" charset="0"/>
                <a:cs typeface="Times New Roman" panose="02020603050405020304" charset="0"/>
              </a:rPr>
              <a:t>夜幕降临,风刮得很大,树吱吱作响,呻吟着。暴风雨正在积聚,但我们一直呆在那里,直到电闪雷鸣。</a:t>
            </a:r>
            <a:endParaRPr lang="zh-CN" altLang="en-US" sz="3600" b="0">
              <a:latin typeface="Times New Roman" panose="02020603050405020304" charset="0"/>
              <a:cs typeface="Times New Roman" panose="02020603050405020304" charset="0"/>
            </a:endParaRPr>
          </a:p>
        </p:txBody>
      </p:sp>
      <p:sp>
        <p:nvSpPr>
          <p:cNvPr id="35845" name="文本框 21507"/>
          <p:cNvSpPr txBox="1"/>
          <p:nvPr/>
        </p:nvSpPr>
        <p:spPr>
          <a:xfrm>
            <a:off x="714375" y="196850"/>
            <a:ext cx="4598035" cy="583565"/>
          </a:xfrm>
          <a:prstGeom prst="rect">
            <a:avLst/>
          </a:prstGeom>
          <a:solidFill>
            <a:srgbClr val="C00000"/>
          </a:solidFill>
          <a:ln w="9525">
            <a:noFill/>
          </a:ln>
        </p:spPr>
        <p:txBody>
          <a:bodyPr wrap="square" anchor="t">
            <a:sp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01. </a:t>
            </a:r>
            <a:r>
              <a:rPr lang="zh-CN" altLang="en-US" sz="3200" b="1">
                <a:solidFill>
                  <a:schemeClr val="bg1"/>
                </a:solidFill>
                <a:latin typeface="Times New Roman" panose="02020603050405020304" charset="0"/>
                <a:ea typeface="宋体" panose="02010600030101010101" pitchFamily="2" charset="-122"/>
              </a:rPr>
              <a:t>借五感写环境</a:t>
            </a:r>
            <a:endParaRPr lang="zh-CN" altLang="en-US" sz="3200" b="1">
              <a:solidFill>
                <a:schemeClr val="bg1"/>
              </a:solidFill>
              <a:latin typeface="Times New Roman" panose="02020603050405020304" charset="0"/>
              <a:ea typeface="宋体" panose="02010600030101010101" pitchFamily="2" charset="-122"/>
            </a:endParaRPr>
          </a:p>
        </p:txBody>
      </p:sp>
      <p:sp>
        <p:nvSpPr>
          <p:cNvPr id="16" name="文本框 15"/>
          <p:cNvSpPr txBox="1"/>
          <p:nvPr/>
        </p:nvSpPr>
        <p:spPr>
          <a:xfrm>
            <a:off x="9319895" y="2581275"/>
            <a:ext cx="1579245" cy="706755"/>
          </a:xfrm>
          <a:prstGeom prst="rect">
            <a:avLst/>
          </a:prstGeom>
          <a:noFill/>
        </p:spPr>
        <p:txBody>
          <a:bodyPr wrap="square" rtlCol="0" anchor="t">
            <a:spAutoFit/>
          </a:bodyPr>
          <a:p>
            <a:r>
              <a:rPr lang="zh-CN" altLang="en-US" sz="4000" b="1">
                <a:solidFill>
                  <a:schemeClr val="accent1">
                    <a:lumMod val="75000"/>
                  </a:schemeClr>
                </a:solidFill>
                <a:latin typeface="Times New Roman" panose="02020603050405020304" charset="0"/>
                <a:cs typeface="Times New Roman" panose="02020603050405020304" charset="0"/>
                <a:sym typeface="+mn-ea"/>
              </a:rPr>
              <a:t>听觉</a:t>
            </a:r>
            <a:endParaRPr lang="zh-CN" altLang="en-US" sz="4000" b="1">
              <a:solidFill>
                <a:schemeClr val="accent1">
                  <a:lumMod val="75000"/>
                </a:schemeClr>
              </a:solidFill>
              <a:latin typeface="Times New Roman" panose="02020603050405020304" charset="0"/>
              <a:cs typeface="Times New Roman" panose="02020603050405020304" charset="0"/>
              <a:sym typeface="+mn-ea"/>
            </a:endParaRPr>
          </a:p>
        </p:txBody>
      </p:sp>
      <p:pic>
        <p:nvPicPr>
          <p:cNvPr id="2" name="图片 1"/>
          <p:cNvPicPr>
            <a:picLocks noChangeAspect="1"/>
          </p:cNvPicPr>
          <p:nvPr/>
        </p:nvPicPr>
        <p:blipFill>
          <a:blip r:embed="rId1"/>
          <a:stretch>
            <a:fillRect/>
          </a:stretch>
        </p:blipFill>
        <p:spPr>
          <a:xfrm>
            <a:off x="8972550" y="4139565"/>
            <a:ext cx="2974340" cy="2524760"/>
          </a:xfrm>
          <a:prstGeom prst="rect">
            <a:avLst/>
          </a:prstGeom>
        </p:spPr>
      </p:pic>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845" name="文本框 21507"/>
          <p:cNvSpPr txBox="1"/>
          <p:nvPr/>
        </p:nvSpPr>
        <p:spPr>
          <a:xfrm>
            <a:off x="714375" y="196850"/>
            <a:ext cx="4598035" cy="583565"/>
          </a:xfrm>
          <a:prstGeom prst="rect">
            <a:avLst/>
          </a:prstGeom>
          <a:solidFill>
            <a:srgbClr val="C00000"/>
          </a:solidFill>
          <a:ln w="9525">
            <a:noFill/>
          </a:ln>
        </p:spPr>
        <p:txBody>
          <a:bodyPr wrap="square" anchor="t">
            <a:sp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01. </a:t>
            </a:r>
            <a:r>
              <a:rPr lang="zh-CN" altLang="en-US" sz="3200" b="1">
                <a:solidFill>
                  <a:schemeClr val="bg1"/>
                </a:solidFill>
                <a:latin typeface="Times New Roman" panose="02020603050405020304" charset="0"/>
                <a:ea typeface="宋体" panose="02010600030101010101" pitchFamily="2" charset="-122"/>
              </a:rPr>
              <a:t>借五感写环境</a:t>
            </a:r>
            <a:endParaRPr lang="zh-CN" altLang="en-US" sz="3200" b="1">
              <a:solidFill>
                <a:schemeClr val="bg1"/>
              </a:solidFill>
              <a:latin typeface="Times New Roman" panose="02020603050405020304" charset="0"/>
              <a:ea typeface="宋体" panose="02010600030101010101" pitchFamily="2" charset="-122"/>
            </a:endParaRPr>
          </a:p>
        </p:txBody>
      </p:sp>
      <p:grpSp>
        <p:nvGrpSpPr>
          <p:cNvPr id="8" name="组合 7"/>
          <p:cNvGrpSpPr/>
          <p:nvPr/>
        </p:nvGrpSpPr>
        <p:grpSpPr>
          <a:xfrm rot="0">
            <a:off x="938530" y="1604645"/>
            <a:ext cx="5447051" cy="4229100"/>
            <a:chOff x="3160" y="1513"/>
            <a:chExt cx="10288" cy="6526"/>
          </a:xfrm>
        </p:grpSpPr>
        <p:sp>
          <p:nvSpPr>
            <p:cNvPr id="6" name="圆角矩形 5"/>
            <p:cNvSpPr/>
            <p:nvPr/>
          </p:nvSpPr>
          <p:spPr>
            <a:xfrm>
              <a:off x="3160" y="1513"/>
              <a:ext cx="10288" cy="6526"/>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296" y="2182"/>
              <a:ext cx="9853" cy="5270"/>
            </a:xfrm>
            <a:prstGeom prst="rect">
              <a:avLst/>
            </a:prstGeom>
            <a:noFill/>
          </p:spPr>
          <p:txBody>
            <a:bodyPr wrap="square" rtlCol="0">
              <a:spAutoFit/>
            </a:bodyPr>
            <a:p>
              <a:r>
                <a:rPr lang="en-US" altLang="zh-CN" sz="3200">
                  <a:latin typeface="Times New Roman" panose="02020603050405020304" charset="0"/>
                  <a:cs typeface="Times New Roman" panose="02020603050405020304" charset="0"/>
                </a:rPr>
                <a:t> </a:t>
              </a:r>
              <a:r>
                <a:rPr lang="en-US" altLang="zh-CN" sz="3600">
                  <a:latin typeface="Times New Roman" panose="02020603050405020304" charset="0"/>
                  <a:cs typeface="Times New Roman" panose="02020603050405020304" charset="0"/>
                </a:rPr>
                <a:t>2</a:t>
              </a:r>
              <a:r>
                <a:rPr lang="en-US" altLang="zh-CN" sz="3600">
                  <a:latin typeface="Times New Roman" panose="02020603050405020304" charset="0"/>
                  <a:cs typeface="Times New Roman" panose="02020603050405020304" charset="0"/>
                  <a:sym typeface="+mn-ea"/>
                </a:rPr>
                <a:t>. </a:t>
              </a:r>
              <a:r>
                <a:rPr lang="zh-CN" altLang="en-US" sz="3600">
                  <a:latin typeface="Times New Roman" panose="02020603050405020304" charset="0"/>
                  <a:cs typeface="Times New Roman" panose="02020603050405020304" charset="0"/>
                  <a:sym typeface="+mn-ea"/>
                </a:rPr>
                <a:t>Yet towards night, as </a:t>
              </a:r>
              <a:r>
                <a:rPr lang="zh-CN" altLang="en-US" sz="3600">
                  <a:solidFill>
                    <a:srgbClr val="C00000"/>
                  </a:solidFill>
                  <a:latin typeface="Times New Roman" panose="02020603050405020304" charset="0"/>
                  <a:cs typeface="Times New Roman" panose="02020603050405020304" charset="0"/>
                  <a:sym typeface="+mn-ea"/>
                </a:rPr>
                <a:t>the dark clouds gathered overhead</a:t>
              </a:r>
              <a:r>
                <a:rPr lang="zh-CN" altLang="en-US" sz="3600">
                  <a:latin typeface="Times New Roman" panose="02020603050405020304" charset="0"/>
                  <a:cs typeface="Times New Roman" panose="02020603050405020304" charset="0"/>
                  <a:sym typeface="+mn-ea"/>
                </a:rPr>
                <a:t>, the atmosphere shifted, and </a:t>
              </a:r>
              <a:r>
                <a:rPr lang="zh-CN" altLang="en-US" sz="3600">
                  <a:solidFill>
                    <a:srgbClr val="00B0F0"/>
                  </a:solidFill>
                  <a:latin typeface="Times New Roman" panose="02020603050405020304" charset="0"/>
                  <a:cs typeface="Times New Roman" panose="02020603050405020304" charset="0"/>
                  <a:sym typeface="+mn-ea"/>
                </a:rPr>
                <a:t>a sudden storm erupted with unforgiving anger</a:t>
              </a:r>
              <a:r>
                <a:rPr lang="zh-CN" altLang="en-US" sz="3600">
                  <a:latin typeface="Times New Roman" panose="02020603050405020304" charset="0"/>
                  <a:cs typeface="Times New Roman" panose="02020603050405020304" charset="0"/>
                  <a:sym typeface="+mn-ea"/>
                </a:rPr>
                <a:t>. </a:t>
              </a:r>
              <a:endParaRPr lang="zh-CN" altLang="en-US" sz="3600">
                <a:latin typeface="Times New Roman" panose="02020603050405020304" charset="0"/>
                <a:cs typeface="Times New Roman" panose="02020603050405020304" charset="0"/>
                <a:sym typeface="+mn-ea"/>
              </a:endParaRPr>
            </a:p>
          </p:txBody>
        </p:sp>
      </p:grpSp>
      <p:pic>
        <p:nvPicPr>
          <p:cNvPr id="4" name="图片 3"/>
          <p:cNvPicPr>
            <a:picLocks noChangeAspect="1"/>
          </p:cNvPicPr>
          <p:nvPr/>
        </p:nvPicPr>
        <p:blipFill>
          <a:blip r:embed="rId1"/>
          <a:stretch>
            <a:fillRect/>
          </a:stretch>
        </p:blipFill>
        <p:spPr>
          <a:xfrm>
            <a:off x="8136255" y="1772920"/>
            <a:ext cx="3871595" cy="3586480"/>
          </a:xfrm>
          <a:prstGeom prst="rect">
            <a:avLst/>
          </a:prstGeom>
        </p:spPr>
      </p:pic>
      <p:sp>
        <p:nvSpPr>
          <p:cNvPr id="5" name="文本框 4"/>
          <p:cNvSpPr txBox="1"/>
          <p:nvPr/>
        </p:nvSpPr>
        <p:spPr>
          <a:xfrm>
            <a:off x="6557010" y="2155190"/>
            <a:ext cx="1579245" cy="1938020"/>
          </a:xfrm>
          <a:prstGeom prst="rect">
            <a:avLst/>
          </a:prstGeom>
          <a:noFill/>
        </p:spPr>
        <p:txBody>
          <a:bodyPr wrap="square" rtlCol="0" anchor="t">
            <a:spAutoFit/>
          </a:bodyPr>
          <a:p>
            <a:r>
              <a:rPr lang="zh-CN" altLang="en-US" sz="4000" b="1">
                <a:solidFill>
                  <a:srgbClr val="C00000"/>
                </a:solidFill>
                <a:latin typeface="Times New Roman" panose="02020603050405020304" charset="0"/>
                <a:cs typeface="Times New Roman" panose="02020603050405020304" charset="0"/>
                <a:sym typeface="+mn-ea"/>
              </a:rPr>
              <a:t>视觉</a:t>
            </a:r>
            <a:endParaRPr lang="zh-CN" altLang="en-US" sz="4000" b="1">
              <a:solidFill>
                <a:srgbClr val="C00000"/>
              </a:solidFill>
              <a:latin typeface="Times New Roman" panose="02020603050405020304" charset="0"/>
              <a:cs typeface="Times New Roman" panose="02020603050405020304" charset="0"/>
              <a:sym typeface="+mn-ea"/>
            </a:endParaRPr>
          </a:p>
          <a:p>
            <a:r>
              <a:rPr lang="en-US" altLang="zh-CN" sz="4000" b="1">
                <a:solidFill>
                  <a:srgbClr val="C00000"/>
                </a:solidFill>
                <a:latin typeface="Times New Roman" panose="02020603050405020304" charset="0"/>
                <a:cs typeface="Times New Roman" panose="02020603050405020304" charset="0"/>
                <a:sym typeface="+mn-ea"/>
              </a:rPr>
              <a:t>+</a:t>
            </a:r>
            <a:r>
              <a:rPr lang="zh-CN" altLang="en-US" sz="4000" b="1">
                <a:solidFill>
                  <a:schemeClr val="accent1">
                    <a:lumMod val="75000"/>
                  </a:schemeClr>
                </a:solidFill>
                <a:latin typeface="Times New Roman" panose="02020603050405020304" charset="0"/>
                <a:cs typeface="Times New Roman" panose="02020603050405020304" charset="0"/>
                <a:sym typeface="+mn-ea"/>
              </a:rPr>
              <a:t>听觉</a:t>
            </a:r>
            <a:endParaRPr lang="zh-CN" altLang="en-US" sz="4000" b="1">
              <a:solidFill>
                <a:schemeClr val="accent1">
                  <a:lumMod val="75000"/>
                </a:schemeClr>
              </a:solidFill>
              <a:latin typeface="Times New Roman" panose="02020603050405020304" charset="0"/>
              <a:cs typeface="Times New Roman" panose="02020603050405020304" charset="0"/>
              <a:sym typeface="+mn-ea"/>
            </a:endParaRPr>
          </a:p>
          <a:p>
            <a:endParaRPr lang="zh-CN" altLang="en-US" sz="4000" b="1">
              <a:solidFill>
                <a:schemeClr val="accent1">
                  <a:lumMod val="75000"/>
                </a:schemeClr>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圆角矩形 5"/>
          <p:cNvSpPr/>
          <p:nvPr/>
        </p:nvSpPr>
        <p:spPr>
          <a:xfrm>
            <a:off x="753745" y="1604645"/>
            <a:ext cx="7858125" cy="2596515"/>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53770" y="2056130"/>
            <a:ext cx="7457440" cy="1753235"/>
          </a:xfrm>
          <a:prstGeom prst="rect">
            <a:avLst/>
          </a:prstGeom>
          <a:noFill/>
          <a:ln w="9525">
            <a:noFill/>
          </a:ln>
        </p:spPr>
        <p:txBody>
          <a:bodyPr wrap="square">
            <a:spAutoFit/>
          </a:bodyPr>
          <a:p>
            <a:pPr indent="0"/>
            <a:r>
              <a:rPr lang="en-US" altLang="zh-CN" sz="3600">
                <a:latin typeface="Times New Roman" panose="02020603050405020304" charset="0"/>
                <a:cs typeface="Times New Roman" panose="02020603050405020304" charset="0"/>
              </a:rPr>
              <a:t>3. </a:t>
            </a:r>
            <a:r>
              <a:rPr lang="zh-CN" altLang="en-US" sz="3600">
                <a:latin typeface="Times New Roman" panose="02020603050405020304" charset="0"/>
                <a:cs typeface="Times New Roman" panose="02020603050405020304" charset="0"/>
              </a:rPr>
              <a:t>Soon the hole would be filled with </a:t>
            </a:r>
            <a:r>
              <a:rPr lang="zh-CN" altLang="en-US" sz="3600" b="1">
                <a:solidFill>
                  <a:srgbClr val="C00000"/>
                </a:solidFill>
                <a:latin typeface="Times New Roman" panose="02020603050405020304" charset="0"/>
                <a:cs typeface="Times New Roman" panose="02020603050405020304" charset="0"/>
              </a:rPr>
              <a:t>choking, </a:t>
            </a:r>
            <a:r>
              <a:rPr lang="zh-CN" altLang="en-US" sz="3600" b="1">
                <a:solidFill>
                  <a:srgbClr val="0070C0"/>
                </a:solidFill>
                <a:latin typeface="Times New Roman" panose="02020603050405020304" charset="0"/>
                <a:cs typeface="Times New Roman" panose="02020603050405020304" charset="0"/>
              </a:rPr>
              <a:t>black </a:t>
            </a:r>
            <a:r>
              <a:rPr lang="zh-CN" altLang="en-US" sz="3600">
                <a:latin typeface="Times New Roman" panose="02020603050405020304" charset="0"/>
                <a:cs typeface="Times New Roman" panose="02020603050405020304" charset="0"/>
              </a:rPr>
              <a:t>smoke. Their eyes </a:t>
            </a:r>
            <a:r>
              <a:rPr lang="zh-CN" altLang="en-US" sz="3600" b="1">
                <a:solidFill>
                  <a:srgbClr val="0070C0"/>
                </a:solidFill>
                <a:latin typeface="Times New Roman" panose="02020603050405020304" charset="0"/>
                <a:cs typeface="Times New Roman" panose="02020603050405020304" charset="0"/>
              </a:rPr>
              <a:t>watered  </a:t>
            </a:r>
            <a:r>
              <a:rPr lang="zh-CN" altLang="en-US" sz="3600">
                <a:latin typeface="Times New Roman" panose="02020603050405020304" charset="0"/>
                <a:cs typeface="Times New Roman" panose="02020603050405020304" charset="0"/>
              </a:rPr>
              <a:t>and they gasped for fresh air.</a:t>
            </a:r>
            <a:endParaRPr lang="zh-CN" altLang="en-US" sz="3600">
              <a:latin typeface="Times New Roman" panose="02020603050405020304" charset="0"/>
              <a:cs typeface="Times New Roman" panose="02020603050405020304" charset="0"/>
            </a:endParaRPr>
          </a:p>
        </p:txBody>
      </p:sp>
      <p:sp>
        <p:nvSpPr>
          <p:cNvPr id="35845" name="文本框 21507"/>
          <p:cNvSpPr txBox="1"/>
          <p:nvPr/>
        </p:nvSpPr>
        <p:spPr>
          <a:xfrm>
            <a:off x="714375" y="196850"/>
            <a:ext cx="4598035" cy="583565"/>
          </a:xfrm>
          <a:prstGeom prst="rect">
            <a:avLst/>
          </a:prstGeom>
          <a:solidFill>
            <a:srgbClr val="C00000"/>
          </a:solidFill>
          <a:ln w="9525">
            <a:noFill/>
          </a:ln>
        </p:spPr>
        <p:txBody>
          <a:bodyPr wrap="square" anchor="t">
            <a:sp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01. </a:t>
            </a:r>
            <a:r>
              <a:rPr lang="zh-CN" altLang="en-US" sz="3200" b="1">
                <a:solidFill>
                  <a:schemeClr val="bg1"/>
                </a:solidFill>
                <a:latin typeface="Times New Roman" panose="02020603050405020304" charset="0"/>
                <a:ea typeface="宋体" panose="02010600030101010101" pitchFamily="2" charset="-122"/>
              </a:rPr>
              <a:t>借五感写环境</a:t>
            </a:r>
            <a:endParaRPr lang="zh-CN" altLang="en-US" sz="3200" b="1">
              <a:solidFill>
                <a:schemeClr val="bg1"/>
              </a:solidFill>
              <a:latin typeface="Times New Roman" panose="02020603050405020304" charset="0"/>
              <a:ea typeface="宋体" panose="02010600030101010101" pitchFamily="2" charset="-122"/>
            </a:endParaRPr>
          </a:p>
        </p:txBody>
      </p:sp>
      <p:sp>
        <p:nvSpPr>
          <p:cNvPr id="16" name="文本框 15"/>
          <p:cNvSpPr txBox="1"/>
          <p:nvPr/>
        </p:nvSpPr>
        <p:spPr>
          <a:xfrm>
            <a:off x="9139555" y="2056130"/>
            <a:ext cx="2155825" cy="1372235"/>
          </a:xfrm>
          <a:prstGeom prst="rect">
            <a:avLst/>
          </a:prstGeom>
          <a:noFill/>
        </p:spPr>
        <p:txBody>
          <a:bodyPr wrap="square" rtlCol="0" anchor="t">
            <a:noAutofit/>
          </a:bodyPr>
          <a:p>
            <a:r>
              <a:rPr lang="zh-CN" altLang="en-US" sz="4000" b="1">
                <a:solidFill>
                  <a:srgbClr val="C00000"/>
                </a:solidFill>
                <a:latin typeface="Times New Roman" panose="02020603050405020304" charset="0"/>
                <a:cs typeface="Times New Roman" panose="02020603050405020304" charset="0"/>
                <a:sym typeface="+mn-ea"/>
              </a:rPr>
              <a:t>嗅觉</a:t>
            </a:r>
            <a:r>
              <a:rPr lang="en-US" altLang="zh-CN" sz="4000" b="1">
                <a:solidFill>
                  <a:srgbClr val="C00000"/>
                </a:solidFill>
                <a:latin typeface="Times New Roman" panose="02020603050405020304" charset="0"/>
                <a:cs typeface="Times New Roman" panose="02020603050405020304" charset="0"/>
                <a:sym typeface="+mn-ea"/>
              </a:rPr>
              <a:t>+</a:t>
            </a:r>
            <a:endParaRPr lang="zh-CN" altLang="en-US" sz="4000" b="1">
              <a:solidFill>
                <a:srgbClr val="C00000"/>
              </a:solidFill>
              <a:latin typeface="Times New Roman" panose="02020603050405020304" charset="0"/>
              <a:cs typeface="Times New Roman" panose="02020603050405020304" charset="0"/>
              <a:sym typeface="+mn-ea"/>
            </a:endParaRPr>
          </a:p>
          <a:p>
            <a:r>
              <a:rPr lang="zh-CN" altLang="en-US" sz="4000" b="1">
                <a:solidFill>
                  <a:srgbClr val="0070C0"/>
                </a:solidFill>
                <a:latin typeface="Times New Roman" panose="02020603050405020304" charset="0"/>
                <a:cs typeface="Times New Roman" panose="02020603050405020304" charset="0"/>
                <a:sym typeface="+mn-ea"/>
              </a:rPr>
              <a:t>视触觉</a:t>
            </a:r>
            <a:endParaRPr lang="zh-CN" altLang="en-US" sz="4000" b="1">
              <a:solidFill>
                <a:srgbClr val="0070C0"/>
              </a:solidFill>
              <a:latin typeface="Times New Roman" panose="02020603050405020304" charset="0"/>
              <a:cs typeface="Times New Roman" panose="02020603050405020304" charset="0"/>
              <a:sym typeface="+mn-ea"/>
            </a:endParaRPr>
          </a:p>
          <a:p>
            <a:endParaRPr lang="zh-CN" altLang="en-US" sz="4000" b="1">
              <a:solidFill>
                <a:srgbClr val="0070C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圆角矩形 5"/>
          <p:cNvSpPr/>
          <p:nvPr/>
        </p:nvSpPr>
        <p:spPr>
          <a:xfrm>
            <a:off x="735330" y="1167130"/>
            <a:ext cx="8869680" cy="4077335"/>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53770" y="1490980"/>
            <a:ext cx="7457440" cy="3415030"/>
          </a:xfrm>
          <a:prstGeom prst="rect">
            <a:avLst/>
          </a:prstGeom>
          <a:noFill/>
          <a:ln w="9525">
            <a:noFill/>
          </a:ln>
        </p:spPr>
        <p:txBody>
          <a:bodyPr wrap="square">
            <a:spAutoFit/>
          </a:bodyPr>
          <a:p>
            <a:pPr indent="0"/>
            <a:r>
              <a:rPr lang="zh-CN" altLang="en-US" sz="3600">
                <a:latin typeface="Times New Roman" panose="02020603050405020304" charset="0"/>
                <a:cs typeface="Times New Roman" panose="02020603050405020304" charset="0"/>
                <a:sym typeface="+mn-ea"/>
              </a:rPr>
              <a:t>Soon the hole would be filled with choking, black smoke. Their eyes watered </a:t>
            </a:r>
            <a:r>
              <a:rPr lang="zh-CN" altLang="en-US" sz="3600" b="1">
                <a:solidFill>
                  <a:srgbClr val="0070C0"/>
                </a:solidFill>
                <a:latin typeface="Times New Roman" panose="02020603050405020304" charset="0"/>
                <a:cs typeface="Times New Roman" panose="02020603050405020304" charset="0"/>
                <a:sym typeface="+mn-ea"/>
              </a:rPr>
              <a:t> </a:t>
            </a:r>
            <a:r>
              <a:rPr lang="zh-CN" altLang="en-US" sz="3600">
                <a:latin typeface="Times New Roman" panose="02020603050405020304" charset="0"/>
                <a:cs typeface="Times New Roman" panose="02020603050405020304" charset="0"/>
                <a:sym typeface="+mn-ea"/>
              </a:rPr>
              <a:t>and </a:t>
            </a:r>
            <a:r>
              <a:rPr lang="zh-CN" altLang="en-US" sz="3600" b="1">
                <a:solidFill>
                  <a:srgbClr val="C00000"/>
                </a:solidFill>
                <a:latin typeface="Times New Roman" panose="02020603050405020304" charset="0"/>
                <a:cs typeface="Times New Roman" panose="02020603050405020304" charset="0"/>
                <a:sym typeface="+mn-ea"/>
              </a:rPr>
              <a:t>they gasped for fresh air</a:t>
            </a:r>
            <a:r>
              <a:rPr lang="zh-CN" altLang="en-US" sz="3600">
                <a:latin typeface="Times New Roman" panose="02020603050405020304" charset="0"/>
                <a:cs typeface="Times New Roman" panose="02020603050405020304" charset="0"/>
                <a:sym typeface="+mn-ea"/>
              </a:rPr>
              <a:t>.</a:t>
            </a:r>
            <a:endParaRPr lang="zh-CN" altLang="en-US" sz="3600">
              <a:latin typeface="Times New Roman" panose="02020603050405020304" charset="0"/>
              <a:cs typeface="Times New Roman" panose="02020603050405020304" charset="0"/>
              <a:sym typeface="+mn-ea"/>
            </a:endParaRPr>
          </a:p>
          <a:p>
            <a:pPr indent="0"/>
            <a:r>
              <a:rPr lang="zh-CN" altLang="en-US" sz="3600" b="0">
                <a:latin typeface="Times New Roman" panose="02020603050405020304" charset="0"/>
                <a:cs typeface="Times New Roman" panose="02020603050405020304" charset="0"/>
              </a:rPr>
              <a:t>很快，洞里就充满了令人窒息的黑烟。他们的眼睛湿润了，他们喘着粗气。</a:t>
            </a:r>
            <a:endParaRPr lang="zh-CN" altLang="en-US" sz="3600" b="0">
              <a:latin typeface="Times New Roman" panose="02020603050405020304" charset="0"/>
              <a:cs typeface="Times New Roman" panose="02020603050405020304" charset="0"/>
            </a:endParaRPr>
          </a:p>
        </p:txBody>
      </p:sp>
      <p:sp>
        <p:nvSpPr>
          <p:cNvPr id="35845" name="文本框 21507"/>
          <p:cNvSpPr txBox="1"/>
          <p:nvPr/>
        </p:nvSpPr>
        <p:spPr>
          <a:xfrm>
            <a:off x="714375" y="196850"/>
            <a:ext cx="4598035" cy="583565"/>
          </a:xfrm>
          <a:prstGeom prst="rect">
            <a:avLst/>
          </a:prstGeom>
          <a:solidFill>
            <a:srgbClr val="C00000"/>
          </a:solidFill>
          <a:ln w="9525">
            <a:noFill/>
          </a:ln>
        </p:spPr>
        <p:txBody>
          <a:bodyPr wrap="square" anchor="t">
            <a:sp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02. </a:t>
            </a:r>
            <a:r>
              <a:rPr lang="zh-CN" altLang="en-US" sz="3200" b="1">
                <a:solidFill>
                  <a:schemeClr val="bg1"/>
                </a:solidFill>
                <a:latin typeface="Times New Roman" panose="02020603050405020304" charset="0"/>
                <a:ea typeface="宋体" panose="02010600030101010101" pitchFamily="2" charset="-122"/>
              </a:rPr>
              <a:t>借动作写环境</a:t>
            </a:r>
            <a:endParaRPr lang="zh-CN" altLang="en-US" sz="3200" b="1">
              <a:solidFill>
                <a:schemeClr val="bg1"/>
              </a:solidFill>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9428"/>
            <a:ext cx="208788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p:nvSpPr>
        <p:spPr>
          <a:xfrm flipH="1" flipV="1">
            <a:off x="9921240" y="5243911"/>
            <a:ext cx="2270760" cy="1614089"/>
          </a:xfrm>
          <a:custGeom>
            <a:avLst/>
            <a:gdLst>
              <a:gd name="connsiteX0" fmla="*/ 2229934 w 2562983"/>
              <a:gd name="connsiteY0" fmla="*/ 0 h 1828397"/>
              <a:gd name="connsiteX1" fmla="*/ 2252485 w 2562983"/>
              <a:gd name="connsiteY1" fmla="*/ 0 h 1828397"/>
              <a:gd name="connsiteX2" fmla="*/ 2562983 w 2562983"/>
              <a:gd name="connsiteY2" fmla="*/ 0 h 1828397"/>
              <a:gd name="connsiteX3" fmla="*/ 9039 w 2562983"/>
              <a:gd name="connsiteY3" fmla="*/ 1828397 h 1828397"/>
              <a:gd name="connsiteX4" fmla="*/ 9427 w 2562983"/>
              <a:gd name="connsiteY4" fmla="*/ 1612165 h 1828397"/>
              <a:gd name="connsiteX5" fmla="*/ 0 w 2562983"/>
              <a:gd name="connsiteY5" fmla="*/ 1513659 h 1828397"/>
              <a:gd name="connsiteX6" fmla="*/ 380102 w 2562983"/>
              <a:gd name="connsiteY6" fmla="*/ 1031761 h 1828397"/>
              <a:gd name="connsiteX7" fmla="*/ 428535 w 2562983"/>
              <a:gd name="connsiteY7" fmla="*/ 1026716 h 1828397"/>
              <a:gd name="connsiteX8" fmla="*/ 398975 w 2562983"/>
              <a:gd name="connsiteY8" fmla="*/ 928323 h 1828397"/>
              <a:gd name="connsiteX9" fmla="*/ 387024 w 2562983"/>
              <a:gd name="connsiteY9" fmla="*/ 805817 h 1828397"/>
              <a:gd name="connsiteX10" fmla="*/ 975302 w 2562983"/>
              <a:gd name="connsiteY10" fmla="*/ 197952 h 1828397"/>
              <a:gd name="connsiteX11" fmla="*/ 1204286 w 2562983"/>
              <a:gd name="connsiteY11" fmla="*/ 245721 h 1828397"/>
              <a:gd name="connsiteX12" fmla="*/ 1252705 w 2562983"/>
              <a:gd name="connsiteY12" fmla="*/ 272877 h 1828397"/>
              <a:gd name="connsiteX13" fmla="*/ 1281077 w 2562983"/>
              <a:gd name="connsiteY13" fmla="*/ 218866 h 1828397"/>
              <a:gd name="connsiteX14" fmla="*/ 1675817 w 2562983"/>
              <a:gd name="connsiteY14" fmla="*/ 1996 h 1828397"/>
              <a:gd name="connsiteX15" fmla="*/ 1941977 w 2562983"/>
              <a:gd name="connsiteY15" fmla="*/ 86003 h 1828397"/>
              <a:gd name="connsiteX16" fmla="*/ 1978684 w 2562983"/>
              <a:gd name="connsiteY16" fmla="*/ 117297 h 1828397"/>
              <a:gd name="connsiteX17" fmla="*/ 1978817 w 2562983"/>
              <a:gd name="connsiteY17" fmla="*/ 117131 h 1828397"/>
              <a:gd name="connsiteX18" fmla="*/ 2174485 w 2562983"/>
              <a:gd name="connsiteY18" fmla="*/ 8125 h 1828397"/>
              <a:gd name="connsiteX19" fmla="*/ 2227131 w 2562983"/>
              <a:gd name="connsiteY19" fmla="*/ 2641 h 182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2983" h="1828397">
                <a:moveTo>
                  <a:pt x="2229934" y="0"/>
                </a:moveTo>
                <a:lnTo>
                  <a:pt x="2252485" y="0"/>
                </a:lnTo>
                <a:lnTo>
                  <a:pt x="2562983" y="0"/>
                </a:lnTo>
                <a:lnTo>
                  <a:pt x="9039" y="1828397"/>
                </a:lnTo>
                <a:lnTo>
                  <a:pt x="9427" y="1612165"/>
                </a:lnTo>
                <a:lnTo>
                  <a:pt x="0" y="1513659"/>
                </a:lnTo>
                <a:cubicBezTo>
                  <a:pt x="0" y="1275952"/>
                  <a:pt x="163178" y="1077629"/>
                  <a:pt x="380102" y="1031761"/>
                </a:cubicBezTo>
                <a:lnTo>
                  <a:pt x="428535" y="1026716"/>
                </a:lnTo>
                <a:lnTo>
                  <a:pt x="398975" y="928323"/>
                </a:lnTo>
                <a:cubicBezTo>
                  <a:pt x="391139" y="888753"/>
                  <a:pt x="387024" y="847782"/>
                  <a:pt x="387024" y="805817"/>
                </a:cubicBezTo>
                <a:cubicBezTo>
                  <a:pt x="387024" y="470102"/>
                  <a:pt x="650405" y="197952"/>
                  <a:pt x="975302" y="197952"/>
                </a:cubicBezTo>
                <a:cubicBezTo>
                  <a:pt x="1056526" y="197952"/>
                  <a:pt x="1133906" y="214962"/>
                  <a:pt x="1204286" y="245721"/>
                </a:cubicBezTo>
                <a:lnTo>
                  <a:pt x="1252705" y="272877"/>
                </a:lnTo>
                <a:lnTo>
                  <a:pt x="1281077" y="218866"/>
                </a:lnTo>
                <a:cubicBezTo>
                  <a:pt x="1366625" y="88021"/>
                  <a:pt x="1511498" y="1996"/>
                  <a:pt x="1675817" y="1996"/>
                </a:cubicBezTo>
                <a:cubicBezTo>
                  <a:pt x="1774409" y="1996"/>
                  <a:pt x="1866000" y="32965"/>
                  <a:pt x="1941977" y="86003"/>
                </a:cubicBezTo>
                <a:lnTo>
                  <a:pt x="1978684" y="117297"/>
                </a:lnTo>
                <a:lnTo>
                  <a:pt x="1978817" y="117131"/>
                </a:lnTo>
                <a:cubicBezTo>
                  <a:pt x="2031345" y="62854"/>
                  <a:pt x="2098902" y="24106"/>
                  <a:pt x="2174485" y="8125"/>
                </a:cubicBezTo>
                <a:lnTo>
                  <a:pt x="2227131" y="2641"/>
                </a:lnTo>
                <a:close/>
              </a:path>
            </a:pathLst>
          </a:custGeom>
          <a:solidFill>
            <a:srgbClr val="C7E1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形状 38"/>
          <p:cNvSpPr/>
          <p:nvPr/>
        </p:nvSpPr>
        <p:spPr>
          <a:xfrm>
            <a:off x="-18854" y="97"/>
            <a:ext cx="12240000" cy="6898504"/>
          </a:xfrm>
          <a:custGeom>
            <a:avLst/>
            <a:gdLst>
              <a:gd name="connsiteX0" fmla="*/ 7757160 w 12192000"/>
              <a:gd name="connsiteY0" fmla="*/ 0 h 6898504"/>
              <a:gd name="connsiteX1" fmla="*/ 12192000 w 12192000"/>
              <a:gd name="connsiteY1" fmla="*/ 0 h 6898504"/>
              <a:gd name="connsiteX2" fmla="*/ 12192000 w 12192000"/>
              <a:gd name="connsiteY2" fmla="*/ 1475596 h 6898504"/>
              <a:gd name="connsiteX3" fmla="*/ 12192000 w 12192000"/>
              <a:gd name="connsiteY3" fmla="*/ 2363352 h 6898504"/>
              <a:gd name="connsiteX4" fmla="*/ 12192000 w 12192000"/>
              <a:gd name="connsiteY4" fmla="*/ 2615468 h 6898504"/>
              <a:gd name="connsiteX5" fmla="*/ 12192000 w 12192000"/>
              <a:gd name="connsiteY5" fmla="*/ 5401259 h 6898504"/>
              <a:gd name="connsiteX6" fmla="*/ 12192000 w 12192000"/>
              <a:gd name="connsiteY6" fmla="*/ 5480588 h 6898504"/>
              <a:gd name="connsiteX7" fmla="*/ 12184791 w 12192000"/>
              <a:gd name="connsiteY7" fmla="*/ 5480588 h 6898504"/>
              <a:gd name="connsiteX8" fmla="*/ 12184385 w 12192000"/>
              <a:gd name="connsiteY8" fmla="*/ 5485058 h 6898504"/>
              <a:gd name="connsiteX9" fmla="*/ 11802693 w 12192000"/>
              <a:gd name="connsiteY9" fmla="*/ 5865035 h 6898504"/>
              <a:gd name="connsiteX10" fmla="*/ 11753088 w 12192000"/>
              <a:gd name="connsiteY10" fmla="*/ 5869890 h 6898504"/>
              <a:gd name="connsiteX11" fmla="*/ 11783363 w 12192000"/>
              <a:gd name="connsiteY11" fmla="*/ 5964584 h 6898504"/>
              <a:gd name="connsiteX12" fmla="*/ 11795603 w 12192000"/>
              <a:gd name="connsiteY12" fmla="*/ 6082483 h 6898504"/>
              <a:gd name="connsiteX13" fmla="*/ 11193078 w 12192000"/>
              <a:gd name="connsiteY13" fmla="*/ 6667491 h 6898504"/>
              <a:gd name="connsiteX14" fmla="*/ 10958549 w 12192000"/>
              <a:gd name="connsiteY14" fmla="*/ 6621518 h 6898504"/>
              <a:gd name="connsiteX15" fmla="*/ 10908957 w 12192000"/>
              <a:gd name="connsiteY15" fmla="*/ 6595383 h 6898504"/>
              <a:gd name="connsiteX16" fmla="*/ 10879898 w 12192000"/>
              <a:gd name="connsiteY16" fmla="*/ 6647363 h 6898504"/>
              <a:gd name="connsiteX17" fmla="*/ 10475598 w 12192000"/>
              <a:gd name="connsiteY17" fmla="*/ 6856078 h 6898504"/>
              <a:gd name="connsiteX18" fmla="*/ 10202992 w 12192000"/>
              <a:gd name="connsiteY18" fmla="*/ 6775230 h 6898504"/>
              <a:gd name="connsiteX19" fmla="*/ 10165396 w 12192000"/>
              <a:gd name="connsiteY19" fmla="*/ 6745112 h 6898504"/>
              <a:gd name="connsiteX20" fmla="*/ 10165260 w 12192000"/>
              <a:gd name="connsiteY20" fmla="*/ 6745273 h 6898504"/>
              <a:gd name="connsiteX21" fmla="*/ 9884966 w 12192000"/>
              <a:gd name="connsiteY21" fmla="*/ 6857999 h 6898504"/>
              <a:gd name="connsiteX22" fmla="*/ 9869684 w 12192000"/>
              <a:gd name="connsiteY22" fmla="*/ 6856503 h 6898504"/>
              <a:gd name="connsiteX23" fmla="*/ 9853216 w 12192000"/>
              <a:gd name="connsiteY23" fmla="*/ 6867427 h 6898504"/>
              <a:gd name="connsiteX24" fmla="*/ 9540240 w 12192000"/>
              <a:gd name="connsiteY24" fmla="*/ 6867041 h 6898504"/>
              <a:gd name="connsiteX25" fmla="*/ 9540240 w 12192000"/>
              <a:gd name="connsiteY25" fmla="*/ 6867427 h 6898504"/>
              <a:gd name="connsiteX26" fmla="*/ 8656320 w 12192000"/>
              <a:gd name="connsiteY26" fmla="*/ 6867427 h 6898504"/>
              <a:gd name="connsiteX27" fmla="*/ 8656320 w 12192000"/>
              <a:gd name="connsiteY27" fmla="*/ 6898504 h 6898504"/>
              <a:gd name="connsiteX28" fmla="*/ 0 w 12192000"/>
              <a:gd name="connsiteY28" fmla="*/ 6876855 h 6898504"/>
              <a:gd name="connsiteX29" fmla="*/ 9276 w 12192000"/>
              <a:gd name="connsiteY29" fmla="*/ 1631020 h 6898504"/>
              <a:gd name="connsiteX30" fmla="*/ 0 w 12192000"/>
              <a:gd name="connsiteY30" fmla="*/ 1532514 h 6898504"/>
              <a:gd name="connsiteX31" fmla="*/ 374008 w 12192000"/>
              <a:gd name="connsiteY31" fmla="*/ 1050616 h 6898504"/>
              <a:gd name="connsiteX32" fmla="*/ 421664 w 12192000"/>
              <a:gd name="connsiteY32" fmla="*/ 1045571 h 6898504"/>
              <a:gd name="connsiteX33" fmla="*/ 392578 w 12192000"/>
              <a:gd name="connsiteY33" fmla="*/ 947178 h 6898504"/>
              <a:gd name="connsiteX34" fmla="*/ 380819 w 12192000"/>
              <a:gd name="connsiteY34" fmla="*/ 824672 h 6898504"/>
              <a:gd name="connsiteX35" fmla="*/ 959664 w 12192000"/>
              <a:gd name="connsiteY35" fmla="*/ 216807 h 6898504"/>
              <a:gd name="connsiteX36" fmla="*/ 1184977 w 12192000"/>
              <a:gd name="connsiteY36" fmla="*/ 264576 h 6898504"/>
              <a:gd name="connsiteX37" fmla="*/ 1232619 w 12192000"/>
              <a:gd name="connsiteY37" fmla="*/ 291732 h 6898504"/>
              <a:gd name="connsiteX38" fmla="*/ 1260536 w 12192000"/>
              <a:gd name="connsiteY38" fmla="*/ 237721 h 6898504"/>
              <a:gd name="connsiteX39" fmla="*/ 1648947 w 12192000"/>
              <a:gd name="connsiteY39" fmla="*/ 20851 h 6898504"/>
              <a:gd name="connsiteX40" fmla="*/ 1910839 w 12192000"/>
              <a:gd name="connsiteY40" fmla="*/ 104858 h 6898504"/>
              <a:gd name="connsiteX41" fmla="*/ 1946958 w 12192000"/>
              <a:gd name="connsiteY41" fmla="*/ 136152 h 6898504"/>
              <a:gd name="connsiteX42" fmla="*/ 1947088 w 12192000"/>
              <a:gd name="connsiteY42" fmla="*/ 135986 h 6898504"/>
              <a:gd name="connsiteX43" fmla="*/ 2139619 w 12192000"/>
              <a:gd name="connsiteY43" fmla="*/ 26980 h 6898504"/>
              <a:gd name="connsiteX44" fmla="*/ 2191421 w 12192000"/>
              <a:gd name="connsiteY44" fmla="*/ 21496 h 6898504"/>
              <a:gd name="connsiteX45" fmla="*/ 2194179 w 12192000"/>
              <a:gd name="connsiteY45" fmla="*/ 18855 h 6898504"/>
              <a:gd name="connsiteX46" fmla="*/ 2216367 w 12192000"/>
              <a:gd name="connsiteY46" fmla="*/ 18855 h 6898504"/>
              <a:gd name="connsiteX47" fmla="*/ 7757160 w 12192000"/>
              <a:gd name="connsiteY47" fmla="*/ 12015 h 689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6898504">
                <a:moveTo>
                  <a:pt x="7757160" y="0"/>
                </a:moveTo>
                <a:lnTo>
                  <a:pt x="12192000" y="0"/>
                </a:lnTo>
                <a:lnTo>
                  <a:pt x="12192000" y="1475596"/>
                </a:lnTo>
                <a:lnTo>
                  <a:pt x="12192000" y="2363352"/>
                </a:lnTo>
                <a:lnTo>
                  <a:pt x="12192000" y="2615468"/>
                </a:lnTo>
                <a:lnTo>
                  <a:pt x="12192000" y="5401259"/>
                </a:lnTo>
                <a:lnTo>
                  <a:pt x="12192000" y="5480588"/>
                </a:lnTo>
                <a:lnTo>
                  <a:pt x="12184791" y="5480588"/>
                </a:lnTo>
                <a:lnTo>
                  <a:pt x="12184385" y="5485058"/>
                </a:lnTo>
                <a:cubicBezTo>
                  <a:pt x="12149358" y="5675450"/>
                  <a:pt x="11997099" y="5826411"/>
                  <a:pt x="11802693" y="5865035"/>
                </a:cubicBezTo>
                <a:lnTo>
                  <a:pt x="11753088" y="5869890"/>
                </a:lnTo>
                <a:lnTo>
                  <a:pt x="11783363" y="5964584"/>
                </a:lnTo>
                <a:cubicBezTo>
                  <a:pt x="11791388" y="6002666"/>
                  <a:pt x="11795603" y="6042097"/>
                  <a:pt x="11795603" y="6082483"/>
                </a:cubicBezTo>
                <a:cubicBezTo>
                  <a:pt x="11795603" y="6405574"/>
                  <a:pt x="11525844" y="6667491"/>
                  <a:pt x="11193078" y="6667491"/>
                </a:cubicBezTo>
                <a:cubicBezTo>
                  <a:pt x="11109888" y="6667491"/>
                  <a:pt x="11030634" y="6651120"/>
                  <a:pt x="10958549" y="6621518"/>
                </a:cubicBezTo>
                <a:lnTo>
                  <a:pt x="10908957" y="6595383"/>
                </a:lnTo>
                <a:lnTo>
                  <a:pt x="10879898" y="6647363"/>
                </a:lnTo>
                <a:cubicBezTo>
                  <a:pt x="10792279" y="6773288"/>
                  <a:pt x="10643897" y="6856078"/>
                  <a:pt x="10475598" y="6856078"/>
                </a:cubicBezTo>
                <a:cubicBezTo>
                  <a:pt x="10374619" y="6856078"/>
                  <a:pt x="10280810" y="6826274"/>
                  <a:pt x="10202992" y="6775230"/>
                </a:cubicBezTo>
                <a:lnTo>
                  <a:pt x="10165396" y="6745112"/>
                </a:lnTo>
                <a:lnTo>
                  <a:pt x="10165260" y="6745273"/>
                </a:lnTo>
                <a:cubicBezTo>
                  <a:pt x="10093526" y="6814920"/>
                  <a:pt x="9994428" y="6857999"/>
                  <a:pt x="9884966" y="6857999"/>
                </a:cubicBezTo>
                <a:lnTo>
                  <a:pt x="9869684" y="6856503"/>
                </a:lnTo>
                <a:lnTo>
                  <a:pt x="9853216" y="6867427"/>
                </a:lnTo>
                <a:lnTo>
                  <a:pt x="9540240" y="6867041"/>
                </a:lnTo>
                <a:lnTo>
                  <a:pt x="9540240" y="6867427"/>
                </a:lnTo>
                <a:lnTo>
                  <a:pt x="8656320" y="6867427"/>
                </a:lnTo>
                <a:lnTo>
                  <a:pt x="8656320" y="6898504"/>
                </a:lnTo>
                <a:lnTo>
                  <a:pt x="0" y="6876855"/>
                </a:lnTo>
                <a:cubicBezTo>
                  <a:pt x="3092" y="5128243"/>
                  <a:pt x="6184" y="3379632"/>
                  <a:pt x="9276" y="1631020"/>
                </a:cubicBezTo>
                <a:lnTo>
                  <a:pt x="0" y="1532514"/>
                </a:lnTo>
                <a:cubicBezTo>
                  <a:pt x="0" y="1294807"/>
                  <a:pt x="160562" y="1096484"/>
                  <a:pt x="374008" y="1050616"/>
                </a:cubicBezTo>
                <a:lnTo>
                  <a:pt x="421664" y="1045571"/>
                </a:lnTo>
                <a:lnTo>
                  <a:pt x="392578" y="947178"/>
                </a:lnTo>
                <a:cubicBezTo>
                  <a:pt x="384868" y="907608"/>
                  <a:pt x="380819" y="866637"/>
                  <a:pt x="380819" y="824672"/>
                </a:cubicBezTo>
                <a:cubicBezTo>
                  <a:pt x="380819" y="488957"/>
                  <a:pt x="639976" y="216807"/>
                  <a:pt x="959664" y="216807"/>
                </a:cubicBezTo>
                <a:cubicBezTo>
                  <a:pt x="1039586" y="216807"/>
                  <a:pt x="1115724" y="233817"/>
                  <a:pt x="1184977" y="264576"/>
                </a:cubicBezTo>
                <a:lnTo>
                  <a:pt x="1232619" y="291732"/>
                </a:lnTo>
                <a:lnTo>
                  <a:pt x="1260536" y="237721"/>
                </a:lnTo>
                <a:cubicBezTo>
                  <a:pt x="1344712" y="106876"/>
                  <a:pt x="1487263" y="20851"/>
                  <a:pt x="1648947" y="20851"/>
                </a:cubicBezTo>
                <a:cubicBezTo>
                  <a:pt x="1745957" y="20851"/>
                  <a:pt x="1836080" y="51820"/>
                  <a:pt x="1910839" y="104858"/>
                </a:cubicBezTo>
                <a:lnTo>
                  <a:pt x="1946958" y="136152"/>
                </a:lnTo>
                <a:cubicBezTo>
                  <a:pt x="1947001" y="136097"/>
                  <a:pt x="1947044" y="136041"/>
                  <a:pt x="1947088" y="135986"/>
                </a:cubicBezTo>
                <a:cubicBezTo>
                  <a:pt x="1998774" y="81709"/>
                  <a:pt x="2065247" y="42961"/>
                  <a:pt x="2139619" y="26980"/>
                </a:cubicBezTo>
                <a:lnTo>
                  <a:pt x="2191421" y="21496"/>
                </a:lnTo>
                <a:lnTo>
                  <a:pt x="2194179" y="18855"/>
                </a:lnTo>
                <a:lnTo>
                  <a:pt x="2216367" y="18855"/>
                </a:lnTo>
                <a:lnTo>
                  <a:pt x="7757160" y="120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圆角矩形 5"/>
          <p:cNvSpPr/>
          <p:nvPr/>
        </p:nvSpPr>
        <p:spPr>
          <a:xfrm>
            <a:off x="735330" y="1167130"/>
            <a:ext cx="10756900" cy="4878705"/>
          </a:xfrm>
          <a:prstGeom prst="roundRect">
            <a:avLst/>
          </a:prstGeom>
          <a:solidFill>
            <a:schemeClr val="tx2">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53770" y="1490980"/>
            <a:ext cx="10325100" cy="4523105"/>
          </a:xfrm>
          <a:prstGeom prst="rect">
            <a:avLst/>
          </a:prstGeom>
          <a:noFill/>
          <a:ln w="9525">
            <a:noFill/>
          </a:ln>
        </p:spPr>
        <p:txBody>
          <a:bodyPr wrap="square">
            <a:spAutoFit/>
          </a:bodyPr>
          <a:p>
            <a:pPr indent="0"/>
            <a:r>
              <a:rPr lang="en-US" altLang="zh-CN" sz="3200">
                <a:latin typeface="Times New Roman" panose="02020603050405020304" charset="0"/>
                <a:cs typeface="Times New Roman" panose="02020603050405020304" charset="0"/>
                <a:sym typeface="+mn-ea"/>
              </a:rPr>
              <a:t>2</a:t>
            </a:r>
            <a:r>
              <a:rPr lang="zh-CN" altLang="en-US" sz="3200">
                <a:latin typeface="Times New Roman" panose="02020603050405020304" charset="0"/>
                <a:cs typeface="Times New Roman" panose="02020603050405020304" charset="0"/>
                <a:sym typeface="+mn-ea"/>
              </a:rPr>
              <a:t>.</a:t>
            </a:r>
            <a:r>
              <a:rPr lang="zh-CN" altLang="en-US" sz="3200" b="1">
                <a:solidFill>
                  <a:srgbClr val="C00000"/>
                </a:solidFill>
                <a:latin typeface="Times New Roman" panose="02020603050405020304" charset="0"/>
                <a:cs typeface="Times New Roman" panose="02020603050405020304" charset="0"/>
                <a:sym typeface="+mn-ea"/>
              </a:rPr>
              <a:t>As I walked</a:t>
            </a:r>
            <a:r>
              <a:rPr lang="zh-CN" altLang="en-US" sz="3200">
                <a:latin typeface="Times New Roman" panose="02020603050405020304" charset="0"/>
                <a:cs typeface="Times New Roman" panose="02020603050405020304" charset="0"/>
                <a:sym typeface="+mn-ea"/>
              </a:rPr>
              <a:t>, thunder rumbled in the mountains all around, and rain began to fall in heavy drops. </a:t>
            </a:r>
            <a:r>
              <a:rPr lang="zh-CN" altLang="en-US" sz="3200" b="1">
                <a:solidFill>
                  <a:srgbClr val="C00000"/>
                </a:solidFill>
                <a:latin typeface="Times New Roman" panose="02020603050405020304" charset="0"/>
                <a:cs typeface="Times New Roman" panose="02020603050405020304" charset="0"/>
                <a:sym typeface="+mn-ea"/>
              </a:rPr>
              <a:t>When I reached the place </a:t>
            </a:r>
            <a:r>
              <a:rPr lang="zh-CN" altLang="en-US" sz="3200">
                <a:latin typeface="Times New Roman" panose="02020603050405020304" charset="0"/>
                <a:cs typeface="Times New Roman" panose="02020603050405020304" charset="0"/>
                <a:sym typeface="+mn-ea"/>
              </a:rPr>
              <a:t>the storm was at its fiercest and the countryside was lit up by wild flashes of lightning. With the rain streaming down my face, </a:t>
            </a:r>
            <a:r>
              <a:rPr lang="zh-CN" altLang="en-US" sz="3200" b="1">
                <a:solidFill>
                  <a:srgbClr val="C00000"/>
                </a:solidFill>
                <a:latin typeface="Times New Roman" panose="02020603050405020304" charset="0"/>
                <a:cs typeface="Times New Roman" panose="02020603050405020304" charset="0"/>
                <a:sym typeface="+mn-ea"/>
              </a:rPr>
              <a:t>I clasped my hands together and looked up into the darkness.</a:t>
            </a:r>
            <a:r>
              <a:rPr lang="zh-CN" altLang="en-US" sz="3200">
                <a:latin typeface="Times New Roman" panose="02020603050405020304" charset="0"/>
                <a:cs typeface="Times New Roman" panose="02020603050405020304" charset="0"/>
                <a:sym typeface="+mn-ea"/>
              </a:rPr>
              <a:t>四周的山上雷声隆隆，大雨倾盆而下。当我到达那里时，暴风雨正在猛烈地袭来，田野被猛烈的闪电照亮了。雨水顺着我的脸淌下来，我双手合十，抬头望向黑暗。</a:t>
            </a:r>
            <a:endParaRPr lang="zh-CN" altLang="en-US" sz="3200">
              <a:latin typeface="Times New Roman" panose="02020603050405020304" charset="0"/>
              <a:cs typeface="Times New Roman" panose="02020603050405020304" charset="0"/>
              <a:sym typeface="+mn-ea"/>
            </a:endParaRPr>
          </a:p>
        </p:txBody>
      </p:sp>
      <p:sp>
        <p:nvSpPr>
          <p:cNvPr id="35845" name="文本框 21507"/>
          <p:cNvSpPr txBox="1"/>
          <p:nvPr/>
        </p:nvSpPr>
        <p:spPr>
          <a:xfrm>
            <a:off x="714375" y="196850"/>
            <a:ext cx="4598035" cy="583565"/>
          </a:xfrm>
          <a:prstGeom prst="rect">
            <a:avLst/>
          </a:prstGeom>
          <a:solidFill>
            <a:srgbClr val="C00000"/>
          </a:solidFill>
          <a:ln w="9525">
            <a:noFill/>
          </a:ln>
        </p:spPr>
        <p:txBody>
          <a:bodyPr wrap="square" anchor="t">
            <a:spAutoFit/>
          </a:bodyPr>
          <a:p>
            <a:pPr>
              <a:spcBef>
                <a:spcPct val="50000"/>
              </a:spcBef>
            </a:pPr>
            <a:r>
              <a:rPr lang="en-US" altLang="zh-CN" sz="3200" b="1">
                <a:solidFill>
                  <a:schemeClr val="bg1"/>
                </a:solidFill>
                <a:latin typeface="Times New Roman" panose="02020603050405020304" charset="0"/>
                <a:ea typeface="宋体" panose="02010600030101010101" pitchFamily="2" charset="-122"/>
              </a:rPr>
              <a:t>      02. </a:t>
            </a:r>
            <a:r>
              <a:rPr lang="zh-CN" altLang="en-US" sz="3200" b="1">
                <a:solidFill>
                  <a:schemeClr val="bg1"/>
                </a:solidFill>
                <a:latin typeface="Times New Roman" panose="02020603050405020304" charset="0"/>
                <a:ea typeface="宋体" panose="02010600030101010101" pitchFamily="2" charset="-122"/>
              </a:rPr>
              <a:t>借动作写环境</a:t>
            </a:r>
            <a:endParaRPr lang="zh-CN" altLang="en-US" sz="3200" b="1">
              <a:solidFill>
                <a:schemeClr val="bg1"/>
              </a:solidFill>
              <a:latin typeface="Times New Roman" panose="02020603050405020304" charset="0"/>
              <a:ea typeface="宋体" panose="02010600030101010101" pitchFamily="2" charset="-122"/>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DIAGRAM_VIRTUALLY_FRAME" val="{&quot;height&quot;:340.31,&quot;left&quot;:100.25070866141732,&quot;top&quot;:132.34496062992125,&quot;width&quot;:755.265905511811}"/>
</p:tagLst>
</file>

<file path=ppt/tags/tag10.xml><?xml version="1.0" encoding="utf-8"?>
<p:tagLst xmlns:p="http://schemas.openxmlformats.org/presentationml/2006/main">
  <p:tag name="TABLE_ENDDRAG_ORIGIN_RECT" val="915*363"/>
  <p:tag name="TABLE_ENDDRAG_RECT" val="18*152*915*363"/>
</p:tagLst>
</file>

<file path=ppt/tags/tag11.xml><?xml version="1.0" encoding="utf-8"?>
<p:tagLst xmlns:p="http://schemas.openxmlformats.org/presentationml/2006/main">
  <p:tag name="TABLE_ENDDRAG_ORIGIN_RECT" val="915*363"/>
  <p:tag name="TABLE_ENDDRAG_RECT" val="18*152*915*363"/>
</p:tagLst>
</file>

<file path=ppt/tags/tag12.xml><?xml version="1.0" encoding="utf-8"?>
<p:tagLst xmlns:p="http://schemas.openxmlformats.org/presentationml/2006/main">
  <p:tag name="TABLE_ENDDRAG_ORIGIN_RECT" val="915*363"/>
  <p:tag name="TABLE_ENDDRAG_RECT" val="18*152*915*363"/>
</p:tagLst>
</file>

<file path=ppt/tags/tag2.xml><?xml version="1.0" encoding="utf-8"?>
<p:tagLst xmlns:p="http://schemas.openxmlformats.org/presentationml/2006/main">
  <p:tag name="KSO_WM_DIAGRAM_VIRTUALLY_FRAME" val="{&quot;height&quot;:747.7059842519685,&quot;left&quot;:60.82110236220469,&quot;top&quot;:135.6940157480315,&quot;width&quot;:901.4788976377953}"/>
</p:tagLst>
</file>

<file path=ppt/tags/tag3.xml><?xml version="1.0" encoding="utf-8"?>
<p:tagLst xmlns:p="http://schemas.openxmlformats.org/presentationml/2006/main">
  <p:tag name="PA" val="v5.2.2"/>
  <p:tag name="KSO_WM_DIAGRAM_VIRTUALLY_FRAME" val="{&quot;height&quot;:747.7059842519685,&quot;left&quot;:60.82110236220469,&quot;top&quot;:135.6940157480315,&quot;width&quot;:901.4788976377953}"/>
</p:tagLst>
</file>

<file path=ppt/tags/tag4.xml><?xml version="1.0" encoding="utf-8"?>
<p:tagLst xmlns:p="http://schemas.openxmlformats.org/presentationml/2006/main">
  <p:tag name="PA" val="v5.2.2"/>
  <p:tag name="KSO_WM_DIAGRAM_VIRTUALLY_FRAME" val="{&quot;height&quot;:747.7059842519685,&quot;left&quot;:60.82110236220469,&quot;top&quot;:135.6940157480315,&quot;width&quot;:901.4788976377953}"/>
</p:tagLst>
</file>

<file path=ppt/tags/tag5.xml><?xml version="1.0" encoding="utf-8"?>
<p:tagLst xmlns:p="http://schemas.openxmlformats.org/presentationml/2006/main">
  <p:tag name="PA" val="v5.2.2"/>
  <p:tag name="KSO_WM_DIAGRAM_VIRTUALLY_FRAME" val="{&quot;height&quot;:747.7059842519685,&quot;left&quot;:60.82110236220469,&quot;top&quot;:135.6940157480315,&quot;width&quot;:901.4788976377953}"/>
</p:tagLst>
</file>

<file path=ppt/tags/tag6.xml><?xml version="1.0" encoding="utf-8"?>
<p:tagLst xmlns:p="http://schemas.openxmlformats.org/presentationml/2006/main">
  <p:tag name="PA" val="v5.2.2"/>
  <p:tag name="KSO_WM_DIAGRAM_VIRTUALLY_FRAME" val="{&quot;height&quot;:747.7059842519685,&quot;left&quot;:60.82110236220469,&quot;top&quot;:135.6940157480315,&quot;width&quot;:901.4788976377953}"/>
</p:tagLst>
</file>

<file path=ppt/tags/tag7.xml><?xml version="1.0" encoding="utf-8"?>
<p:tagLst xmlns:p="http://schemas.openxmlformats.org/presentationml/2006/main">
  <p:tag name="PA" val="v5.2.2"/>
  <p:tag name="KSO_WM_DIAGRAM_VIRTUALLY_FRAME" val="{&quot;height&quot;:747.7059842519685,&quot;left&quot;:60.82110236220469,&quot;top&quot;:135.6940157480315,&quot;width&quot;:901.4788976377953}"/>
</p:tagLst>
</file>

<file path=ppt/tags/tag8.xml><?xml version="1.0" encoding="utf-8"?>
<p:tagLst xmlns:p="http://schemas.openxmlformats.org/presentationml/2006/main">
  <p:tag name="KSO_WM_DIAGRAM_VIRTUALLY_FRAME" val="{&quot;height&quot;:747.7059842519685,&quot;left&quot;:60.82110236220469,&quot;top&quot;:135.6940157480315,&quot;width&quot;:901.4788976377953}"/>
</p:tagLst>
</file>

<file path=ppt/tags/tag9.xml><?xml version="1.0" encoding="utf-8"?>
<p:tagLst xmlns:p="http://schemas.openxmlformats.org/presentationml/2006/main">
  <p:tag name="KSO_WM_DIAGRAM_VIRTUALLY_FRAME" val="{&quot;height&quot;:381.6151968503937,&quot;left&quot;:79.1355905511811,&quot;top&quot;:105.79496062992125,&quot;width&quot;:782.464409448818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12544</Words>
  <Application>WPS 演示</Application>
  <PresentationFormat>宽屏</PresentationFormat>
  <Paragraphs>321</Paragraphs>
  <Slides>30</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30</vt:i4>
      </vt:variant>
    </vt:vector>
  </HeadingPairs>
  <TitlesOfParts>
    <vt:vector size="52" baseType="lpstr">
      <vt:lpstr>Arial</vt:lpstr>
      <vt:lpstr>宋体</vt:lpstr>
      <vt:lpstr>Wingdings</vt:lpstr>
      <vt:lpstr>思源宋体 CN</vt:lpstr>
      <vt:lpstr>Times New Roman</vt:lpstr>
      <vt:lpstr>思源黑体 Normal</vt:lpstr>
      <vt:lpstr>Arial Black</vt:lpstr>
      <vt:lpstr>等线</vt:lpstr>
      <vt:lpstr>微软雅黑</vt:lpstr>
      <vt:lpstr>Arial Unicode MS</vt:lpstr>
      <vt:lpstr>等线 Light</vt:lpstr>
      <vt:lpstr>Calibri</vt:lpstr>
      <vt:lpstr>Wingdings</vt:lpstr>
      <vt:lpstr>思源黑体 Light</vt:lpstr>
      <vt:lpstr>方正黑体简体</vt:lpstr>
      <vt:lpstr>阿里巴巴普惠体</vt:lpstr>
      <vt:lpstr>黑体</vt:lpstr>
      <vt:lpstr>HelveticaNeue</vt:lpstr>
      <vt:lpstr>华文新魏</vt:lpstr>
      <vt:lpstr>Segoe Print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xie zengying</dc:creator>
  <cp:lastModifiedBy>Administrator</cp:lastModifiedBy>
  <cp:revision>20</cp:revision>
  <dcterms:created xsi:type="dcterms:W3CDTF">2022-07-16T02:15:00Z</dcterms:created>
  <dcterms:modified xsi:type="dcterms:W3CDTF">2024-04-17T06:29:31Z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B16D4A8A41EE40A5B2B2E4DE4EB821D0_13</vt:lpwstr>
  </property>
  <property fmtid="{D5CDD505-2E9C-101B-9397-08002B2CF9AE}" pid="3" name="KSOProductBuildVer">
    <vt:lpwstr>2052-11.8.2.7978</vt:lpwstr>
  </property>
</Properties>
</file>