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3"/>
    <p:sldId id="256" r:id="rId4"/>
    <p:sldId id="258" r:id="rId5"/>
    <p:sldId id="259" r:id="rId6"/>
    <p:sldId id="257" r:id="rId7"/>
    <p:sldId id="260" r:id="rId8"/>
    <p:sldId id="261" r:id="rId9"/>
    <p:sldId id="263" r:id="rId10"/>
    <p:sldId id="262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Deng Tianyi" initials="DT" lastIdx="117" clrIdx="0"/>
  <p:cmAuthor id="0" name="PC" initials="P" lastIdx="5" clrIdx="0"/>
  <p:cmAuthor id="3" name="张达" initials="张" lastIdx="0" clrIdx="1"/>
  <p:cmAuthor id="4" name="dell" initials="d" lastIdx="0" clrIdx="2"/>
  <p:cmAuthor id="5" name="Administrator" initials="A" lastIdx="0" clrIdx="4"/>
  <p:cmAuthor id="6" name="lenovo" initials="l" lastIdx="0" clrIdx="0"/>
  <p:cmAuthor id="7" name="雨林木风" initials="雨" lastIdx="0" clrIdx="0"/>
  <p:cmAuthor id="8" name="未知用户3" initials="未" lastIdx="0" clrIdx="0"/>
  <p:cmAuthor id="9" name="未知用户5" initials="未" lastIdx="0" clrIdx="0"/>
  <p:cmAuthor id="10" name="未知用户4" initials="未" lastIdx="0" clrIdx="0"/>
  <p:cmAuthor id="11" name="Admin" initials="A" lastIdx="0" clrIdx="0"/>
  <p:cmAuthor id="13" name="CommUser" initials="C" lastIdx="0" clrIdx="0"/>
  <p:cmAuthor id="14" name="zq" initials="z" lastIdx="0" clrIdx="0"/>
  <p:cmAuthor id="15" name="viola_yang" initials="v" lastIdx="0" clrIdx="0"/>
  <p:cmAuthor id="16" name="志龙 姜" initials="志" lastIdx="0" clrIdx="0"/>
  <p:cmAuthor id="17" name="SHMILY" initials="S" lastIdx="0" clrIdx="0"/>
  <p:cmAuthor id="18" name="admin" initials="a" lastIdx="0" clrIdx="0"/>
  <p:cmAuthor id="19" name="Tracy Chen" initials="T" lastIdx="0" clrIdx="0"/>
  <p:cmAuthor id="20" name="dongwc0205" initials="d" lastIdx="0" clrIdx="15"/>
  <p:cmAuthor id="21" name="Hi_ Young" initials="H" lastIdx="0" clrIdx="0"/>
  <p:cmAuthor id="22" name="pangyt" initials="p" lastIdx="0" clrIdx="0"/>
  <p:cmAuthor id="23" name="easonyoun" initials="e" lastIdx="0" clrIdx="0"/>
  <p:cmAuthor id="24" name="zhouyangfan" initials="z" lastIdx="0" clrIdx="0"/>
  <p:cmAuthor id="25" name="tplife" initials="t" lastIdx="0" clrIdx="0"/>
  <p:cmAuthor id="26" name="??" initials="?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5F10"/>
    <a:srgbClr val="FFFFFF"/>
    <a:srgbClr val="D4F4F2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0"/>
        <p:guide pos="3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jpe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1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6.xml"/><Relationship Id="rId4" Type="http://schemas.openxmlformats.org/officeDocument/2006/relationships/image" Target="../media/image1.jpe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6.png"/><Relationship Id="rId1" Type="http://schemas.openxmlformats.org/officeDocument/2006/relationships/tags" Target="../tags/tag7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6.xml"/><Relationship Id="rId4" Type="http://schemas.openxmlformats.org/officeDocument/2006/relationships/image" Target="../media/image5.jpe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2" Type="http://schemas.openxmlformats.org/officeDocument/2006/relationships/image" Target="../media/image7.png"/><Relationship Id="rId1" Type="http://schemas.openxmlformats.org/officeDocument/2006/relationships/tags" Target="../tags/tag8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anose="02010800040101010101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85090" y="15875"/>
            <a:ext cx="4135755" cy="647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r>
              <a:rPr lang="en-US" altLang="zh-CN" sz="3600" b="1" i="1">
                <a:solidFill>
                  <a:schemeClr val="lt1"/>
                </a:solidFill>
                <a:latin typeface="+mn-lt"/>
                <a:ea typeface="+mn-ea"/>
              </a:rPr>
              <a:t> </a:t>
            </a:r>
            <a:r>
              <a:rPr lang="en-US" altLang="zh-CN" sz="36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Language &amp; Tone</a:t>
            </a:r>
            <a:endParaRPr lang="en-US" altLang="zh-CN" sz="36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285" y="663575"/>
            <a:ext cx="6595110" cy="601916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p>
            <a:pPr>
              <a:lnSpc>
                <a:spcPct val="8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你校发起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“Silk Road: Heritage in Innovation”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国际青年项目，聚焦丝绸之路文化与现代科技的融合创新。作为项目负责人李华，给海外友好学校的学生写一封邮件：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）阐释项目核心；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）介绍项目活动；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）强调参与价值。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注意：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写作词数应为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80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左右；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请按如下格式在答题纸的相应位置作答。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Dear students,</a:t>
            </a:r>
            <a:b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</a:b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----------------------------------------------------------------                                               Yours,</a:t>
            </a:r>
            <a:b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                                                         Li Hua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36270" y="2038985"/>
            <a:ext cx="1902460" cy="447675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6" name="圆角矩形标注 15"/>
          <p:cNvSpPr/>
          <p:nvPr/>
        </p:nvSpPr>
        <p:spPr>
          <a:xfrm>
            <a:off x="386715" y="3205480"/>
            <a:ext cx="11209020" cy="3232785"/>
          </a:xfrm>
          <a:prstGeom prst="wedgeRoundRectCallout">
            <a:avLst>
              <a:gd name="adj1" fmla="val -30765"/>
              <a:gd name="adj2" fmla="val -7048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语言风格的年轻化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zh-CN" altLang="en-US" sz="2800" b="1">
                <a:solidFill>
                  <a:schemeClr val="tx1"/>
                </a:solidFill>
                <a:highlight>
                  <a:srgbClr val="C0C0C0"/>
                </a:highligh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句式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：多用短句、设问、祈使句。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例：</a:t>
            </a: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"Love history? Crazy about tech? This is your golden ticket!"</a:t>
            </a:r>
            <a:endParaRPr lang="en-US" altLang="zh-CN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zh-CN" altLang="en-US" sz="2800" b="1">
                <a:solidFill>
                  <a:schemeClr val="tx1"/>
                </a:solidFill>
                <a:highlight>
                  <a:srgbClr val="C0C0C0"/>
                </a:highligh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词汇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：增加动词（</a:t>
            </a: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"explore, build, compete"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-635" y="795655"/>
            <a:ext cx="6595745" cy="595312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p>
            <a:pPr marL="0" indent="0"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从</a:t>
            </a:r>
            <a:r>
              <a:rPr lang="en-US" altLang="zh-CN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读者意识</a:t>
            </a:r>
            <a:r>
              <a:rPr lang="en-US" altLang="zh-CN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zh-CN" altLang="en-US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的角度分析下面这篇文章：</a:t>
            </a:r>
            <a:endParaRPr lang="zh-CN" altLang="en-US" sz="28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Dear students,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Our school is organizing a "Silk Road: Heritage in Innovation" project. It combines traditional culture and modern technology.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We have three activities,including a lecture about history,a group discussion, and the final presentation. The project will last two weeks in December. Many excellent teachers will join us.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This project is very meaningful for understanding Chinese culture. We hope you can come to China and participate. If interested, reply to this email.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Yours,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Li Hua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0" y="0"/>
            <a:ext cx="3799205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r>
              <a:rPr lang="en-US" altLang="zh-CN" sz="3600" b="1" i="1">
                <a:solidFill>
                  <a:schemeClr val="lt1"/>
                </a:solidFill>
                <a:latin typeface="+mn-lt"/>
                <a:ea typeface="+mn-ea"/>
              </a:rPr>
              <a:t> Step3 </a:t>
            </a:r>
            <a:r>
              <a:rPr lang="en-US" altLang="zh-CN" sz="3600" b="1" i="1">
                <a:solidFill>
                  <a:schemeClr val="lt1"/>
                </a:solidFill>
                <a:sym typeface="+mn-ea"/>
              </a:rPr>
              <a:t>Revision</a:t>
            </a:r>
            <a:endParaRPr lang="en-US" altLang="zh-CN" sz="3600" dirty="0"/>
          </a:p>
          <a:p>
            <a:r>
              <a:rPr lang="en-US" altLang="zh-CN" sz="3600" b="1" i="1">
                <a:solidFill>
                  <a:schemeClr val="lt1"/>
                </a:solidFill>
                <a:latin typeface="+mn-lt"/>
                <a:ea typeface="+mn-ea"/>
              </a:rPr>
              <a:t> </a:t>
            </a:r>
            <a:endParaRPr lang="en-US" altLang="zh-CN" sz="36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95110" y="795655"/>
            <a:ext cx="5671185" cy="49104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pPr algn="l"/>
            <a:r>
              <a:rPr lang="en-US" altLang="zh-CN" sz="3200" b="1">
                <a:latin typeface="Times New Roman" panose="02020603050405020304" charset="0"/>
                <a:ea typeface="方正仿宋_GBK" panose="02000000000000000000" charset="-122"/>
                <a:cs typeface="Times New Roman" panose="02020603050405020304" charset="0"/>
              </a:rPr>
              <a:t>Problems</a:t>
            </a:r>
            <a:endParaRPr lang="en-US" altLang="zh-CN" sz="3200" b="1">
              <a:latin typeface="Times New Roman" panose="02020603050405020304" charset="0"/>
              <a:ea typeface="方正仿宋_GBK" panose="02000000000000000000" charset="-122"/>
              <a:cs typeface="Times New Roman" panose="02020603050405020304" charset="0"/>
            </a:endParaRPr>
          </a:p>
          <a:p>
            <a:pPr algn="l"/>
            <a:r>
              <a:rPr lang="en-US" altLang="zh-CN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1.</a:t>
            </a:r>
            <a:r>
              <a:rPr lang="zh-CN" altLang="en-US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全篇</a:t>
            </a:r>
            <a:r>
              <a:rPr lang="en-US" altLang="zh-CN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"we/our"</a:t>
            </a:r>
            <a:r>
              <a:rPr lang="zh-CN" altLang="en-US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视角（出现</a:t>
            </a:r>
            <a:r>
              <a:rPr lang="en-US" altLang="zh-CN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5</a:t>
            </a:r>
            <a:r>
              <a:rPr lang="zh-CN" altLang="en-US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次），无</a:t>
            </a:r>
            <a:r>
              <a:rPr lang="en-US" altLang="zh-CN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"you"</a:t>
            </a:r>
            <a:r>
              <a:rPr lang="zh-CN" altLang="en-US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直接关联读者</a:t>
            </a:r>
            <a:endParaRPr lang="en-US" altLang="zh-CN" sz="3200" b="1">
              <a:latin typeface="Times New Roman" panose="02020603050405020304" charset="0"/>
              <a:ea typeface="方正楷体_GBK" panose="02000000000000000000" charset="-122"/>
              <a:cs typeface="Times New Roman" panose="02020603050405020304" charset="0"/>
            </a:endParaRPr>
          </a:p>
          <a:p>
            <a:pPr algn="l"/>
            <a:r>
              <a:rPr lang="en-US" altLang="zh-CN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2.</a:t>
            </a:r>
            <a:r>
              <a:rPr lang="zh-CN" altLang="en-US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文化术语未解释（读者不理解</a:t>
            </a:r>
            <a:r>
              <a:rPr lang="en-US" altLang="zh-CN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"Silk Road"</a:t>
            </a:r>
            <a:r>
              <a:rPr lang="zh-CN" altLang="en-US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的意义）</a:t>
            </a:r>
            <a:endParaRPr lang="en-US" altLang="zh-CN" sz="3200" b="1">
              <a:latin typeface="Times New Roman" panose="02020603050405020304" charset="0"/>
              <a:ea typeface="方正楷体_GBK" panose="02000000000000000000" charset="-122"/>
              <a:cs typeface="Times New Roman" panose="02020603050405020304" charset="0"/>
            </a:endParaRPr>
          </a:p>
          <a:p>
            <a:pPr algn="l"/>
            <a:r>
              <a:rPr lang="en-US" altLang="zh-CN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3.</a:t>
            </a:r>
            <a:r>
              <a:rPr lang="zh-CN" altLang="en-US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价值表述空洞（</a:t>
            </a:r>
            <a:r>
              <a:rPr lang="en-US" altLang="zh-CN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"very meaningful"</a:t>
            </a:r>
            <a:r>
              <a:rPr lang="zh-CN" altLang="en-US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无具体个人收益）</a:t>
            </a:r>
            <a:endParaRPr lang="en-US" altLang="zh-CN" sz="3200" b="1">
              <a:latin typeface="Times New Roman" panose="02020603050405020304" charset="0"/>
              <a:ea typeface="方正楷体_GBK" panose="02000000000000000000" charset="-122"/>
              <a:cs typeface="Times New Roman" panose="02020603050405020304" charset="0"/>
            </a:endParaRPr>
          </a:p>
          <a:p>
            <a:pPr algn="l"/>
            <a:r>
              <a:rPr lang="en-US" altLang="zh-CN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4.</a:t>
            </a:r>
            <a:r>
              <a:rPr lang="zh-CN" altLang="en-US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语言刻板（</a:t>
            </a:r>
            <a:r>
              <a:rPr lang="en-US" altLang="zh-CN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"excellent teachers""final presentation"</a:t>
            </a:r>
            <a:r>
              <a:rPr lang="zh-CN" altLang="en-US" sz="3200" b="1">
                <a:latin typeface="Times New Roman" panose="02020603050405020304" charset="0"/>
                <a:ea typeface="方正楷体_GBK" panose="02000000000000000000" charset="-122"/>
                <a:cs typeface="Times New Roman" panose="02020603050405020304" charset="0"/>
              </a:rPr>
              <a:t>像官方通知）</a:t>
            </a:r>
            <a:endParaRPr lang="zh-CN" altLang="en-US" sz="3200" b="1">
              <a:latin typeface="Times New Roman" panose="02020603050405020304" charset="0"/>
              <a:ea typeface="方正楷体_GBK" panose="02000000000000000000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799205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r>
              <a:rPr lang="en-US" altLang="zh-CN" sz="3600" b="1" i="1">
                <a:solidFill>
                  <a:schemeClr val="lt1"/>
                </a:solidFill>
                <a:latin typeface="+mn-lt"/>
                <a:ea typeface="+mn-ea"/>
              </a:rPr>
              <a:t> Step3 </a:t>
            </a:r>
            <a:r>
              <a:rPr lang="en-US" altLang="zh-CN" sz="3600" b="1" i="1">
                <a:solidFill>
                  <a:schemeClr val="lt1"/>
                </a:solidFill>
                <a:sym typeface="+mn-ea"/>
              </a:rPr>
              <a:t>Revision</a:t>
            </a:r>
            <a:endParaRPr lang="en-US" altLang="zh-CN" sz="3600" dirty="0"/>
          </a:p>
          <a:p>
            <a:r>
              <a:rPr lang="en-US" altLang="zh-CN" sz="3600" b="1" i="1">
                <a:solidFill>
                  <a:schemeClr val="lt1"/>
                </a:solidFill>
                <a:latin typeface="+mn-lt"/>
                <a:ea typeface="+mn-ea"/>
              </a:rPr>
              <a:t> </a:t>
            </a:r>
            <a:endParaRPr lang="en-US" altLang="zh-CN" sz="3600" b="1" i="1">
              <a:solidFill>
                <a:schemeClr val="lt1"/>
              </a:solidFill>
              <a:latin typeface="+mn-lt"/>
              <a:ea typeface="+mn-ea"/>
            </a:endParaRPr>
          </a:p>
          <a:p>
            <a:endParaRPr lang="en-US" altLang="zh-CN" sz="36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9540" y="647700"/>
            <a:ext cx="11732895" cy="58667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方正仿宋_GBK" panose="02000000000000000000" charset="-122"/>
                <a:cs typeface="Times New Roman" panose="02020603050405020304" charset="0"/>
              </a:rPr>
              <a:t>(After revision)</a:t>
            </a:r>
            <a:endParaRPr lang="en-US" altLang="zh-CN" sz="2800" b="1">
              <a:solidFill>
                <a:srgbClr val="C00000"/>
              </a:solidFill>
              <a:latin typeface="Times New Roman" panose="02020603050405020304" charset="0"/>
              <a:ea typeface="方正仿宋_GBK" panose="02000000000000000000" charset="-122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en-US" altLang="zh-CN" sz="2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Dear Students,</a:t>
            </a:r>
            <a:endParaRPr lang="en-US" altLang="zh-CN" sz="2400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en-US" altLang="zh-CN" sz="2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zh-CN" sz="2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I'm delighted to announce our "Silk Road: Heritage in Innovation" project,which will offer you a fascinating journey exploring how the ancient Silk Road - history's most famous trade network connecting East and West - continues to inspire modern technological innovation. </a:t>
            </a:r>
            <a:endParaRPr lang="en-US" altLang="zh-CN" sz="2400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en-US" altLang="zh-CN" sz="2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  Through interactive sessions, you'll examine cultural heritage through digital lenses while collaborating with international peers on creative solutions. The experience will sharpen your cross-cultural communication skills and provide hands-on practice with digital preservation tools - valuable assets for your academic and professional development. </a:t>
            </a:r>
            <a:endParaRPr lang="en-US" altLang="zh-CN" sz="2400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en-US" altLang="zh-CN" sz="24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  Join us in reimagining historical wisdom for tomorrow's world!</a:t>
            </a:r>
            <a:endParaRPr lang="en-US" altLang="zh-CN" sz="2400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Yours,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Li Hua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endParaRPr lang="en-US" altLang="zh-CN" sz="2400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68450" y="1957705"/>
            <a:ext cx="662940" cy="387985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5175" y="3234690"/>
            <a:ext cx="662940" cy="387985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08070" y="3931920"/>
            <a:ext cx="662940" cy="387985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08235" y="4319905"/>
            <a:ext cx="782320" cy="387985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1175" y="5709285"/>
            <a:ext cx="1719580" cy="4603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p>
            <a:pPr algn="ctr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写作视角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9540" y="2345690"/>
            <a:ext cx="8985885" cy="38798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44420" y="3931920"/>
            <a:ext cx="9095105" cy="387985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44420" y="5709285"/>
            <a:ext cx="1719580" cy="4603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p>
            <a:pPr algn="ctr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文化桥梁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9540" y="4254500"/>
            <a:ext cx="10661015" cy="387985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9540" y="4707890"/>
            <a:ext cx="5769610" cy="387985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77665" y="5709285"/>
            <a:ext cx="1719580" cy="4603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利益具体化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65115" y="3220085"/>
            <a:ext cx="1346835" cy="38798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17065" y="3543935"/>
            <a:ext cx="2019935" cy="38798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44420" y="3931920"/>
            <a:ext cx="1346835" cy="38798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010910" y="5709285"/>
            <a:ext cx="1719580" cy="4603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活动可视化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786255" y="5161915"/>
            <a:ext cx="7649210" cy="38798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57490" y="5709285"/>
            <a:ext cx="1719580" cy="460375"/>
          </a:xfrm>
          <a:prstGeom prst="rect">
            <a:avLst/>
          </a:prstGeom>
          <a:solidFill>
            <a:srgbClr val="C65F10"/>
          </a:solidFill>
        </p:spPr>
        <p:txBody>
          <a:bodyPr wrap="square">
            <a:sp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情感共鸣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4" grpId="0" animBg="1"/>
      <p:bldP spid="5" grpId="0" bldLvl="0" animBg="1"/>
      <p:bldP spid="6" grpId="0" bldLvl="0" animBg="1"/>
      <p:bldP spid="8" grpId="0" bldLvl="0" animBg="1"/>
      <p:bldP spid="12" grpId="0" bldLvl="0" animBg="1"/>
      <p:bldP spid="13" grpId="0" bldLvl="0" animBg="1"/>
      <p:bldP spid="10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-31750" y="0"/>
            <a:ext cx="1219962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235" y="1049710"/>
            <a:ext cx="10969200" cy="4759200"/>
          </a:xfrm>
        </p:spPr>
        <p:txBody>
          <a:bodyPr/>
          <a:p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Readers need to know: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1.What is this article about?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2. Why does it concern me?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3. What should I do next?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0"/>
            <a:ext cx="4940300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pPr algn="ctr"/>
            <a:r>
              <a:rPr lang="en-US" altLang="zh-CN" sz="3600" b="1" i="1">
                <a:solidFill>
                  <a:schemeClr val="lt1"/>
                </a:solidFill>
                <a:latin typeface="+mn-lt"/>
                <a:ea typeface="+mn-ea"/>
              </a:rPr>
              <a:t> Step4 </a:t>
            </a:r>
            <a:r>
              <a:rPr lang="en-US" altLang="zh-CN" sz="3600" b="1" i="1">
                <a:solidFill>
                  <a:schemeClr val="lt1"/>
                </a:solidFill>
                <a:sym typeface="+mn-ea"/>
              </a:rPr>
              <a:t>Conclusion</a:t>
            </a:r>
            <a:r>
              <a:rPr lang="en-US" altLang="zh-CN" sz="3600" b="1" i="1">
                <a:solidFill>
                  <a:schemeClr val="lt1"/>
                </a:solidFill>
                <a:latin typeface="+mn-lt"/>
                <a:ea typeface="+mn-ea"/>
              </a:rPr>
              <a:t> </a:t>
            </a:r>
            <a:endParaRPr lang="en-US" altLang="zh-CN" sz="3600" b="1" i="1">
              <a:solidFill>
                <a:schemeClr val="lt1"/>
              </a:solidFill>
              <a:latin typeface="+mn-lt"/>
              <a:ea typeface="+mn-ea"/>
            </a:endParaRPr>
          </a:p>
          <a:p>
            <a:endParaRPr lang="en-US" altLang="zh-CN" sz="36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85420" y="1049655"/>
            <a:ext cx="11717020" cy="4759325"/>
          </a:xfrm>
        </p:spPr>
        <p:txBody>
          <a:bodyPr>
            <a:noAutofit/>
          </a:bodyPr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Dear students,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Our school has launched the “Silk Road: Heritage in Innovation” project, which ingeniously integrates the time-honored Silk Road culture with cutting-edge technology.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 </a:t>
            </a:r>
            <a:endParaRPr lang="en-US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Activities include VR tours of historic sites, AI-driven cultural relic restoration workshops, and cross-border innovation contests. Not only will participating broaden your cultural horizons, but it will also equip you with future-ready tech skills.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 </a:t>
            </a:r>
            <a:endParaRPr lang="en-US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Don’t miss this chance to become a cultural innovator!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Yours sincerely,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Li Hua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0" y="0"/>
            <a:ext cx="3234055" cy="647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3600" b="1" i="1">
                <a:solidFill>
                  <a:schemeClr val="tx1"/>
                </a:solidFill>
                <a:latin typeface="+mn-lt"/>
                <a:ea typeface="+mn-ea"/>
              </a:rPr>
              <a:t>参考范文</a:t>
            </a:r>
            <a:r>
              <a:rPr lang="en-US" altLang="zh-CN" sz="3600" b="1" i="1">
                <a:solidFill>
                  <a:schemeClr val="tx1"/>
                </a:solidFill>
                <a:latin typeface="+mn-lt"/>
                <a:ea typeface="+mn-ea"/>
              </a:rPr>
              <a:t> </a:t>
            </a:r>
            <a:endParaRPr lang="en-US" altLang="zh-CN" sz="3600" b="1" i="1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/>
        </p:nvPicPr>
        <p:blipFill>
          <a:blip r:embed="rId1">
            <a:alphaModFix amt="60000"/>
          </a:blip>
          <a:stretch>
            <a:fillRect/>
          </a:stretch>
        </p:blipFill>
        <p:spPr>
          <a:xfrm>
            <a:off x="-220980" y="-635"/>
            <a:ext cx="12412980" cy="67957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文本框 4"/>
          <p:cNvSpPr txBox="1"/>
          <p:nvPr/>
        </p:nvSpPr>
        <p:spPr>
          <a:xfrm>
            <a:off x="837565" y="754380"/>
            <a:ext cx="1084262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江浙高中发展共同体高三第一次适应性考试</a:t>
            </a:r>
            <a:endParaRPr lang="zh-CN" altLang="en-US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73705" y="2392045"/>
            <a:ext cx="6024245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跨越丝路的对话</a:t>
            </a:r>
            <a:endParaRPr lang="zh-CN" altLang="en-US" sz="5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13965" y="3724910"/>
            <a:ext cx="7163435" cy="6451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p>
            <a:pPr algn="ctr"/>
            <a:r>
              <a:rPr lang="zh-CN" altLang="en-US" sz="360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新魏" panose="02010800040101010101" charset="-122"/>
                <a:ea typeface="华文新魏" panose="02010800040101010101" charset="-122"/>
              </a:rPr>
              <a:t>浅谈应用文写作中的</a:t>
            </a:r>
            <a:r>
              <a:rPr lang="en-US" altLang="zh-CN" sz="360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新魏" panose="02010800040101010101" charset="-122"/>
                <a:ea typeface="华文新魏" panose="02010800040101010101" charset="-122"/>
              </a:rPr>
              <a:t>“</a:t>
            </a:r>
            <a:r>
              <a:rPr lang="zh-CN" altLang="en-US" sz="360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新魏" panose="02010800040101010101" charset="-122"/>
                <a:ea typeface="华文新魏" panose="02010800040101010101" charset="-122"/>
              </a:rPr>
              <a:t>读者意识</a:t>
            </a:r>
            <a:r>
              <a:rPr lang="en-US" altLang="zh-CN" sz="360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新魏" panose="02010800040101010101" charset="-122"/>
                <a:ea typeface="华文新魏" panose="02010800040101010101" charset="-122"/>
              </a:rPr>
              <a:t>”</a:t>
            </a:r>
            <a:endParaRPr lang="en-US" altLang="zh-CN" sz="3600"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70910" y="4968875"/>
            <a:ext cx="475932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240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字语坊OS经典粗黑" panose="02000503000000000000" charset="-122"/>
                <a:ea typeface="字语坊OS经典粗黑" panose="02000503000000000000" charset="-122"/>
                <a:cs typeface="字语坊OS经典粗黑" panose="02000503000000000000" charset="-122"/>
                <a:sym typeface="+mn-ea"/>
              </a:rPr>
              <a:t>海 亮 实 验 中 学       陈 虹</a:t>
            </a:r>
            <a:endParaRPr lang="zh-CN" altLang="en-US" sz="2400">
              <a:solidFill>
                <a:schemeClr val="accent6">
                  <a:lumMod val="50000"/>
                </a:schemeClr>
              </a:solidFill>
              <a:highlight>
                <a:srgbClr val="C0C0C0"/>
              </a:highlight>
              <a:latin typeface="字语坊OS经典粗黑" panose="02000503000000000000" charset="-122"/>
              <a:ea typeface="字语坊OS经典粗黑" panose="02000503000000000000" charset="-122"/>
              <a:cs typeface="字语坊OS经典粗黑" panose="02000503000000000000" charset="-122"/>
              <a:sym typeface="+mn-ea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alphaModFix amt="40000"/>
          </a:blip>
          <a:stretch>
            <a:fillRect/>
          </a:stretch>
        </p:blipFill>
        <p:spPr>
          <a:xfrm>
            <a:off x="8290560" y="922020"/>
            <a:ext cx="3901440" cy="58731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0" y="0"/>
            <a:ext cx="3564255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r>
              <a:rPr lang="en-US" altLang="zh-CN" sz="3600" b="1" i="1">
                <a:solidFill>
                  <a:schemeClr val="lt1"/>
                </a:solidFill>
                <a:latin typeface="+mn-lt"/>
                <a:ea typeface="+mn-ea"/>
              </a:rPr>
              <a:t> Step1 Lead in </a:t>
            </a:r>
            <a:endParaRPr lang="en-US" altLang="zh-CN" sz="36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5255" y="2736850"/>
            <a:ext cx="119214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27860" y="1238885"/>
            <a:ext cx="8053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 is the audience awarness?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读者意识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</a:t>
            </a:r>
            <a:endParaRPr lang="zh-CN" altLang="en-US" sz="32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4105" y="2306320"/>
            <a:ext cx="10003790" cy="181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   Audience awareness refers to the writer's conscious effort to adapt content, style, and tone to the needs, expectations, and background of the target readers. It shifts the focus from "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what I want to say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" to "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what my audience needs to hear.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"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50905" y="0"/>
            <a:ext cx="1141095" cy="922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27000" y="4954270"/>
            <a:ext cx="2879725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pPr algn="ctr"/>
            <a:r>
              <a:rPr lang="en-US" altLang="zh-CN" sz="3600" b="1" i="1">
                <a:solidFill>
                  <a:schemeClr val="lt1"/>
                </a:solidFill>
                <a:latin typeface="+mn-lt"/>
                <a:ea typeface="+mn-ea"/>
              </a:rPr>
              <a:t>Importance </a:t>
            </a:r>
            <a:endParaRPr lang="en-US" altLang="zh-CN" sz="36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756660" y="4399915"/>
            <a:ext cx="406400" cy="3536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756660" y="5101590"/>
            <a:ext cx="406400" cy="3536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756660" y="5928995"/>
            <a:ext cx="406400" cy="3536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374515" y="4315375"/>
            <a:ext cx="4064000" cy="521970"/>
          </a:xfrm>
          <a:prstGeom prst="rect">
            <a:avLst/>
          </a:prstGeom>
        </p:spPr>
        <p:txBody>
          <a:bodyPr>
            <a:spAutoFit/>
          </a:bodyPr>
          <a:p>
            <a:pPr algn="l"/>
            <a:r>
              <a:rPr lang="zh-CN" altLang="en-US" sz="2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</a:rPr>
              <a:t>避免</a:t>
            </a:r>
            <a:r>
              <a:rPr lang="en-US" altLang="zh-CN" sz="2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2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</a:rPr>
              <a:t>自说自话</a:t>
            </a:r>
            <a:r>
              <a:rPr lang="en-US" altLang="zh-CN" sz="2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endParaRPr lang="en-US" altLang="zh-CN" sz="28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74515" y="5073565"/>
            <a:ext cx="4064000" cy="521970"/>
          </a:xfrm>
          <a:prstGeom prst="rect">
            <a:avLst/>
          </a:prstGeom>
        </p:spPr>
        <p:txBody>
          <a:bodyPr>
            <a:spAutoFit/>
          </a:bodyPr>
          <a:p>
            <a:pPr algn="l"/>
            <a:r>
              <a:rPr lang="zh-CN" altLang="en-US" sz="2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</a:rPr>
              <a:t>提高说服力和亲和力</a:t>
            </a:r>
            <a:endParaRPr lang="zh-CN" altLang="en-US" sz="28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74515" y="5831755"/>
            <a:ext cx="4064000" cy="521970"/>
          </a:xfrm>
          <a:prstGeom prst="rect">
            <a:avLst/>
          </a:prstGeom>
        </p:spPr>
        <p:txBody>
          <a:bodyPr>
            <a:spAutoFit/>
          </a:bodyPr>
          <a:p>
            <a:pPr algn="l"/>
            <a:r>
              <a:rPr lang="zh-CN" altLang="en-US" sz="2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</a:rPr>
              <a:t>符合英语写作习惯</a:t>
            </a:r>
            <a:endParaRPr lang="zh-CN" altLang="en-US" sz="28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bldLvl="0" animBg="1"/>
      <p:bldP spid="7" grpId="1"/>
      <p:bldP spid="6" grpId="0" animBg="1"/>
      <p:bldP spid="8" grpId="0" animBg="1"/>
      <p:bldP spid="11" grpId="0"/>
      <p:bldP spid="12" grpId="0"/>
      <p:bldP spid="13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/>
          <p:nvPr/>
        </p:nvPicPr>
        <p:blipFill>
          <a:blip r:embed="rId1">
            <a:alphaModFix amt="60000"/>
          </a:blip>
          <a:stretch>
            <a:fillRect/>
          </a:stretch>
        </p:blipFill>
        <p:spPr>
          <a:xfrm>
            <a:off x="0" y="2355850"/>
            <a:ext cx="12063095" cy="4311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0060" y="2541905"/>
            <a:ext cx="4440555" cy="88709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The 3 key points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08330" y="170180"/>
            <a:ext cx="5202555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pPr algn="ctr"/>
            <a:r>
              <a:rPr lang="en-US" altLang="zh-CN" sz="4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Audience awarness</a:t>
            </a:r>
            <a:endParaRPr lang="en-US" altLang="zh-CN" sz="4400" b="1" i="1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5169535" y="1080135"/>
            <a:ext cx="792480" cy="3810635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280150" y="913130"/>
            <a:ext cx="4440555" cy="8870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Cultural Context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280150" y="2668905"/>
            <a:ext cx="4440555" cy="8870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0000" tIns="46800" rIns="90000" bIns="46800" rtlCol="0" anchor="ctr" anchorCtr="0">
            <a:normAutofit fontScale="90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Information Needs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280150" y="4424680"/>
            <a:ext cx="4440555" cy="8870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Language &amp; Tone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309235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r>
              <a:rPr lang="en-US" altLang="zh-CN" sz="3600" b="1" i="1">
                <a:solidFill>
                  <a:schemeClr val="lt1"/>
                </a:solidFill>
                <a:latin typeface="+mn-lt"/>
                <a:ea typeface="+mn-ea"/>
              </a:rPr>
              <a:t> Step2 </a:t>
            </a:r>
            <a:r>
              <a:rPr lang="en-US" altLang="zh-CN" sz="3600" b="1" i="1">
                <a:solidFill>
                  <a:schemeClr val="lt1"/>
                </a:solidFill>
                <a:sym typeface="+mn-ea"/>
              </a:rPr>
              <a:t>Case Analysis </a:t>
            </a:r>
            <a:endParaRPr lang="en-US" altLang="zh-CN" sz="3600" dirty="0"/>
          </a:p>
          <a:p>
            <a:r>
              <a:rPr lang="en-US" altLang="zh-CN" sz="3600" b="1" i="1">
                <a:solidFill>
                  <a:schemeClr val="lt1"/>
                </a:solidFill>
                <a:latin typeface="+mn-lt"/>
                <a:ea typeface="+mn-ea"/>
              </a:rPr>
              <a:t> </a:t>
            </a:r>
            <a:endParaRPr lang="en-US" altLang="zh-CN" sz="36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285" y="663575"/>
            <a:ext cx="6595110" cy="601916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p>
            <a:pPr>
              <a:lnSpc>
                <a:spcPct val="8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你校发起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“Silk Road: Heritage in Innovation”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国际青年项目，聚焦丝绸之路文化与现代科技的融合创新。作为项目负责人李华，给海外友好学校的学生写一封邮件：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）阐释项目核心；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）介绍项目活动；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）强调参与价值。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注意：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写作词数应为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80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左右；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请按如下格式在答题纸的相应位置作答。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Dear students,</a:t>
            </a:r>
            <a:b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</a:b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----------------------------------------------------------------                                               Yours,</a:t>
            </a:r>
            <a:b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                                                         Li Hua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16395" y="663575"/>
            <a:ext cx="5281295" cy="57232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pPr algn="ctr"/>
            <a:r>
              <a:rPr lang="zh-CN" altLang="en-US" sz="3200" b="1">
                <a:latin typeface="方正仿宋_GBK" panose="02000000000000000000" charset="-122"/>
                <a:ea typeface="方正仿宋_GBK" panose="02000000000000000000" charset="-122"/>
              </a:rPr>
              <a:t>审题</a:t>
            </a:r>
            <a:endParaRPr lang="zh-CN" altLang="en-US" sz="3200" b="1">
              <a:latin typeface="方正仿宋_GBK" panose="02000000000000000000" charset="-122"/>
              <a:ea typeface="方正仿宋_GBK" panose="02000000000000000000" charset="-122"/>
            </a:endParaRPr>
          </a:p>
          <a:p>
            <a:pPr algn="l"/>
            <a:r>
              <a:rPr lang="zh-CN" altLang="en-US" sz="3200" b="1">
                <a:latin typeface="方正仿宋_GBK" panose="02000000000000000000" charset="-122"/>
                <a:ea typeface="方正仿宋_GBK" panose="02000000000000000000" charset="-122"/>
              </a:rPr>
              <a:t>文体：信件</a:t>
            </a:r>
            <a:endParaRPr lang="zh-CN" altLang="en-US" sz="3200" b="1">
              <a:latin typeface="方正仿宋_GBK" panose="02000000000000000000" charset="-122"/>
              <a:ea typeface="方正仿宋_GBK" panose="02000000000000000000" charset="-122"/>
            </a:endParaRPr>
          </a:p>
          <a:p>
            <a:pPr algn="l"/>
            <a:r>
              <a:rPr lang="zh-CN" altLang="en-US" sz="3200" b="1">
                <a:latin typeface="方正仿宋_GBK" panose="02000000000000000000" charset="-122"/>
                <a:ea typeface="方正仿宋_GBK" panose="02000000000000000000" charset="-122"/>
              </a:rPr>
              <a:t>时态：一般现在时</a:t>
            </a:r>
            <a:endParaRPr lang="zh-CN" altLang="en-US" sz="3200" b="1">
              <a:latin typeface="方正仿宋_GBK" panose="02000000000000000000" charset="-122"/>
              <a:ea typeface="方正仿宋_GBK" panose="02000000000000000000" charset="-122"/>
            </a:endParaRPr>
          </a:p>
          <a:p>
            <a:pPr algn="l"/>
            <a:r>
              <a:rPr lang="zh-CN" altLang="en-US" sz="3200" b="1">
                <a:latin typeface="方正仿宋_GBK" panose="02000000000000000000" charset="-122"/>
                <a:ea typeface="方正仿宋_GBK" panose="02000000000000000000" charset="-122"/>
              </a:rPr>
              <a:t>人称：第二人称</a:t>
            </a:r>
            <a:endParaRPr lang="zh-CN" altLang="en-US" sz="3200" b="1">
              <a:latin typeface="方正仿宋_GBK" panose="02000000000000000000" charset="-122"/>
              <a:ea typeface="方正仿宋_GBK" panose="02000000000000000000" charset="-122"/>
            </a:endParaRPr>
          </a:p>
          <a:p>
            <a:pPr algn="l"/>
            <a:r>
              <a:rPr lang="zh-CN" altLang="en-US" sz="3200" b="1">
                <a:latin typeface="方正仿宋_GBK" panose="02000000000000000000" charset="-122"/>
                <a:ea typeface="方正仿宋_GBK" panose="02000000000000000000" charset="-122"/>
              </a:rPr>
              <a:t>要点：项目核心</a:t>
            </a:r>
            <a:r>
              <a:rPr lang="en-US" altLang="zh-CN" sz="3200" b="1">
                <a:latin typeface="方正仿宋_GBK" panose="02000000000000000000" charset="-122"/>
                <a:ea typeface="方正仿宋_GBK" panose="02000000000000000000" charset="-122"/>
              </a:rPr>
              <a:t>+</a:t>
            </a:r>
            <a:r>
              <a:rPr lang="zh-CN" altLang="en-US" sz="3200" b="1">
                <a:latin typeface="方正仿宋_GBK" panose="02000000000000000000" charset="-122"/>
                <a:ea typeface="方正仿宋_GBK" panose="02000000000000000000" charset="-122"/>
              </a:rPr>
              <a:t>项目活动</a:t>
            </a:r>
            <a:r>
              <a:rPr lang="en-US" altLang="zh-CN" sz="3200" b="1">
                <a:latin typeface="方正仿宋_GBK" panose="02000000000000000000" charset="-122"/>
                <a:ea typeface="方正仿宋_GBK" panose="02000000000000000000" charset="-122"/>
              </a:rPr>
              <a:t>+</a:t>
            </a:r>
            <a:r>
              <a:rPr lang="zh-CN" altLang="en-US" sz="3200" b="1">
                <a:latin typeface="方正仿宋_GBK" panose="02000000000000000000" charset="-122"/>
                <a:ea typeface="方正仿宋_GBK" panose="02000000000000000000" charset="-122"/>
              </a:rPr>
              <a:t>参与价值</a:t>
            </a:r>
            <a:endParaRPr lang="zh-CN" altLang="en-US" sz="3200" b="1">
              <a:latin typeface="方正仿宋_GBK" panose="02000000000000000000" charset="-122"/>
              <a:ea typeface="方正仿宋_GBK" panose="02000000000000000000" charset="-122"/>
            </a:endParaRPr>
          </a:p>
          <a:p>
            <a:pPr algn="l"/>
            <a:r>
              <a:rPr lang="zh-CN" altLang="en-US" sz="3200" b="1">
                <a:latin typeface="方正仿宋_GBK" panose="02000000000000000000" charset="-122"/>
                <a:ea typeface="方正仿宋_GBK" panose="02000000000000000000" charset="-122"/>
              </a:rPr>
              <a:t>主题：</a:t>
            </a:r>
            <a:r>
              <a:rPr lang="en-US" altLang="zh-CN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Silk Road: Heritage in Innovation</a:t>
            </a:r>
            <a:endParaRPr lang="en-US" altLang="zh-CN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/>
            <a:r>
              <a:rPr lang="zh-CN" altLang="en-US" sz="3200" b="1">
                <a:latin typeface="方正仿宋_GBK" panose="02000000000000000000" charset="-122"/>
                <a:ea typeface="方正仿宋_GBK" panose="02000000000000000000" charset="-122"/>
              </a:rPr>
              <a:t>结构：</a:t>
            </a:r>
            <a:r>
              <a:rPr lang="en-US" altLang="zh-CN" sz="3200" b="1">
                <a:latin typeface="方正仿宋_GBK" panose="02000000000000000000" charset="-122"/>
                <a:ea typeface="方正仿宋_GBK" panose="02000000000000000000" charset="-122"/>
              </a:rPr>
              <a:t>Para 1(</a:t>
            </a:r>
            <a:r>
              <a:rPr lang="zh-CN" altLang="en-US" sz="3200" b="1">
                <a:latin typeface="方正仿宋_GBK" panose="02000000000000000000" charset="-122"/>
                <a:ea typeface="方正仿宋_GBK" panose="02000000000000000000" charset="-122"/>
              </a:rPr>
              <a:t>项目核心</a:t>
            </a:r>
            <a:r>
              <a:rPr lang="en-US" altLang="zh-CN" sz="3200" b="1">
                <a:latin typeface="方正仿宋_GBK" panose="02000000000000000000" charset="-122"/>
                <a:ea typeface="方正仿宋_GBK" panose="02000000000000000000" charset="-122"/>
              </a:rPr>
              <a:t>) </a:t>
            </a:r>
            <a:endParaRPr lang="en-US" altLang="zh-CN" sz="3200" b="1">
              <a:latin typeface="方正仿宋_GBK" panose="02000000000000000000" charset="-122"/>
              <a:ea typeface="方正仿宋_GBK" panose="02000000000000000000" charset="-122"/>
            </a:endParaRPr>
          </a:p>
          <a:p>
            <a:pPr algn="l"/>
            <a:r>
              <a:rPr lang="en-US" altLang="zh-CN" sz="3200" b="1">
                <a:latin typeface="方正仿宋_GBK" panose="02000000000000000000" charset="-122"/>
                <a:ea typeface="方正仿宋_GBK" panose="02000000000000000000" charset="-122"/>
              </a:rPr>
              <a:t>       Para 2(</a:t>
            </a:r>
            <a:r>
              <a:rPr lang="zh-CN" altLang="en-US" sz="3200" b="1">
                <a:latin typeface="方正仿宋_GBK" panose="02000000000000000000" charset="-122"/>
                <a:ea typeface="方正仿宋_GBK" panose="02000000000000000000" charset="-122"/>
              </a:rPr>
              <a:t>活动</a:t>
            </a:r>
            <a:r>
              <a:rPr lang="en-US" altLang="zh-CN" sz="3200" b="1">
                <a:latin typeface="方正仿宋_GBK" panose="02000000000000000000" charset="-122"/>
                <a:ea typeface="方正仿宋_GBK" panose="02000000000000000000" charset="-122"/>
              </a:rPr>
              <a:t>+</a:t>
            </a:r>
            <a:r>
              <a:rPr lang="zh-CN" altLang="en-US" sz="3200" b="1">
                <a:latin typeface="方正仿宋_GBK" panose="02000000000000000000" charset="-122"/>
                <a:ea typeface="方正仿宋_GBK" panose="02000000000000000000" charset="-122"/>
              </a:rPr>
              <a:t>价值</a:t>
            </a:r>
            <a:r>
              <a:rPr lang="en-US" altLang="zh-CN" sz="3200" b="1">
                <a:latin typeface="方正仿宋_GBK" panose="02000000000000000000" charset="-122"/>
                <a:ea typeface="方正仿宋_GBK" panose="02000000000000000000" charset="-122"/>
              </a:rPr>
              <a:t>)</a:t>
            </a:r>
            <a:endParaRPr lang="en-US" altLang="zh-CN" sz="3200" b="1">
              <a:latin typeface="方正仿宋_GBK" panose="02000000000000000000" charset="-122"/>
              <a:ea typeface="方正仿宋_GBK" panose="02000000000000000000" charset="-122"/>
            </a:endParaRPr>
          </a:p>
          <a:p>
            <a:pPr algn="l"/>
            <a:r>
              <a:rPr lang="en-US" altLang="zh-CN" sz="3200" b="1">
                <a:latin typeface="方正仿宋_GBK" panose="02000000000000000000" charset="-122"/>
                <a:ea typeface="方正仿宋_GBK" panose="02000000000000000000" charset="-122"/>
              </a:rPr>
              <a:t>       Para 3(</a:t>
            </a:r>
            <a:r>
              <a:rPr lang="zh-CN" altLang="en-US" sz="3200" b="1">
                <a:latin typeface="方正仿宋_GBK" panose="02000000000000000000" charset="-122"/>
                <a:ea typeface="方正仿宋_GBK" panose="02000000000000000000" charset="-122"/>
              </a:rPr>
              <a:t>邀请参加</a:t>
            </a:r>
            <a:r>
              <a:rPr lang="en-US" altLang="zh-CN" sz="3200" b="1">
                <a:latin typeface="方正仿宋_GBK" panose="02000000000000000000" charset="-122"/>
                <a:ea typeface="方正仿宋_GBK" panose="02000000000000000000" charset="-122"/>
              </a:rPr>
              <a:t>)</a:t>
            </a:r>
            <a:endParaRPr lang="en-US" altLang="zh-CN" sz="3200" b="1">
              <a:latin typeface="方正仿宋_GBK" panose="02000000000000000000" charset="-122"/>
              <a:ea typeface="方正仿宋_GBK" panose="020000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77820" y="4576445"/>
            <a:ext cx="8409940" cy="9912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p>
            <a:pPr algn="l"/>
            <a:r>
              <a:rPr lang="en-US" altLang="zh-CN" sz="2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</a:t>
            </a:r>
            <a:r>
              <a:rPr lang="en-US" altLang="zh-CN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If you are an overseas student, what information do you hope this email will contain?</a:t>
            </a:r>
            <a:endParaRPr lang="en-US" altLang="zh-CN" sz="28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005" y="4576445"/>
            <a:ext cx="1059815" cy="9912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15205" y="601980"/>
            <a:ext cx="7447280" cy="98361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DO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:Briefly explain "Silk Road"</a:t>
            </a:r>
            <a:br>
              <a:rPr lang="en-US" altLang="zh-CN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Avoid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: Assuming prior knowledge. 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14300" y="527685"/>
            <a:ext cx="4430395" cy="10579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Cultural Context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000" y="3245400"/>
            <a:ext cx="4064000" cy="384810"/>
          </a:xfrm>
          <a:prstGeom prst="rect">
            <a:avLst/>
          </a:prstGeom>
        </p:spPr>
        <p:txBody>
          <a:bodyPr>
            <a:spAutoFit/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14300" y="2454910"/>
            <a:ext cx="4793615" cy="8870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Information Needs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081270" y="2454910"/>
            <a:ext cx="7447280" cy="9836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0000" tIns="46800" rIns="90000" bIns="46800" rtlCol="0" anchor="ctr" anchorCtr="0">
            <a:normAutofit fontScale="90000" lnSpcReduction="20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Checklist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: Core message (heritage + innovation), activities, value. 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14300" y="4478655"/>
            <a:ext cx="4440555" cy="8870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Language &amp; Tone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5081270" y="4478655"/>
            <a:ext cx="4643120" cy="9836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Use "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you-attitude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" 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2" grpId="0" bldLvl="0" animBg="1"/>
      <p:bldP spid="9" grpId="0" bldLvl="0" animBg="1"/>
      <p:bldP spid="5" grpId="0" bldLvl="0" animBg="1"/>
      <p:bldP spid="10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66065" y="2614295"/>
            <a:ext cx="11311255" cy="3635375"/>
          </a:xfrm>
        </p:spPr>
        <p:txBody>
          <a:bodyPr>
            <a:noAutofit/>
          </a:bodyPr>
          <a:p>
            <a:pPr>
              <a:lnSpc>
                <a:spcPct val="11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The Silk Road was an ancient network of trade routes (active from ~130 BCE to 1450 CE) connecting China to the Mediterranean. While famous for silk trade, it also exchanged goods (spices, glass, paper)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ideas (Buddhism, mathematics) and technologies (gunpowder, compass).It is the symbol of early globalization and cultural exchange. It is also the key to understanding East-West historical connections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0" y="0"/>
            <a:ext cx="4430395" cy="10579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Background 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603750" y="0"/>
            <a:ext cx="5940425" cy="24491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309235" cy="647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r>
              <a:rPr lang="en-US" altLang="zh-CN" sz="3600" b="1" i="1">
                <a:solidFill>
                  <a:schemeClr val="lt1"/>
                </a:solidFill>
                <a:latin typeface="+mn-lt"/>
                <a:ea typeface="+mn-ea"/>
              </a:rPr>
              <a:t> </a:t>
            </a:r>
            <a:r>
              <a:rPr lang="en-US" altLang="zh-CN" sz="3600" b="1" i="1">
                <a:solidFill>
                  <a:schemeClr val="tx1"/>
                </a:solidFill>
                <a:latin typeface="+mn-lt"/>
                <a:ea typeface="+mn-ea"/>
              </a:rPr>
              <a:t>Who is the reader?</a:t>
            </a:r>
            <a:endParaRPr lang="en-US" altLang="zh-CN" sz="3600" dirty="0">
              <a:solidFill>
                <a:schemeClr val="tx1"/>
              </a:solidFill>
            </a:endParaRPr>
          </a:p>
          <a:p>
            <a:r>
              <a:rPr lang="en-US" altLang="zh-CN" sz="3600" b="1" i="1">
                <a:solidFill>
                  <a:schemeClr val="lt1"/>
                </a:solidFill>
                <a:latin typeface="+mn-lt"/>
                <a:ea typeface="+mn-ea"/>
              </a:rPr>
              <a:t> </a:t>
            </a:r>
            <a:endParaRPr lang="en-US" altLang="zh-CN" sz="36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285" y="663575"/>
            <a:ext cx="6595110" cy="601916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p>
            <a:pPr>
              <a:lnSpc>
                <a:spcPct val="8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你校发起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“Silk Road: Heritage in Innovation”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国际青年项目，聚焦丝绸之路文化与现代科技的融合创新。作为项目负责人李华，给海外友好学校的学生写一封邮件：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）阐释项目核心；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）介绍项目活动；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）强调参与价值。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注意：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写作词数应为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80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左右；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请按如下格式在答题纸的相应位置作答。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Dear students,</a:t>
            </a:r>
            <a:b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</a:b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----------------------------------------------------------------                                               Yours,</a:t>
            </a:r>
            <a:b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                                                         Li Hua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394325" y="1702435"/>
            <a:ext cx="1241425" cy="535305"/>
          </a:xfrm>
          <a:prstGeom prst="ellipse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12090" y="1968500"/>
            <a:ext cx="2332990" cy="535305"/>
          </a:xfrm>
          <a:prstGeom prst="ellipse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标注 15"/>
          <p:cNvSpPr/>
          <p:nvPr/>
        </p:nvSpPr>
        <p:spPr>
          <a:xfrm>
            <a:off x="6331585" y="663575"/>
            <a:ext cx="5483860" cy="4150995"/>
          </a:xfrm>
          <a:prstGeom prst="wedgeRoundRectCallout">
            <a:avLst>
              <a:gd name="adj1" fmla="val -64203"/>
              <a:gd name="adj2" fmla="val -1587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3200" b="1">
                <a:solidFill>
                  <a:schemeClr val="tx1"/>
                </a:solidFill>
              </a:rPr>
              <a:t>身份特点：</a:t>
            </a:r>
            <a:r>
              <a:rPr lang="zh-CN" altLang="en-US" sz="3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多数西方学生对</a:t>
            </a:r>
            <a:r>
              <a:rPr lang="en-US" altLang="zh-CN" sz="3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"</a:t>
            </a:r>
            <a:r>
              <a:rPr lang="zh-CN" altLang="en-US" sz="3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丝绸之路</a:t>
            </a:r>
            <a:r>
              <a:rPr lang="en-US" altLang="zh-CN" sz="3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"</a:t>
            </a:r>
            <a:r>
              <a:rPr lang="zh-CN" altLang="en-US" sz="3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仅有模糊概念，需用他们熟悉的参照物解释。</a:t>
            </a:r>
            <a:endParaRPr lang="zh-CN" altLang="en-US" sz="3200" b="1">
              <a:solidFill>
                <a:schemeClr val="tx1"/>
              </a:solidFill>
            </a:endParaRPr>
          </a:p>
          <a:p>
            <a:pPr algn="l"/>
            <a:r>
              <a:rPr lang="zh-CN" altLang="en-US" sz="3200" b="1">
                <a:solidFill>
                  <a:schemeClr val="tx1"/>
                </a:solidFill>
              </a:rPr>
              <a:t>年龄特点：</a:t>
            </a:r>
            <a:r>
              <a:rPr lang="zh-CN" altLang="en-US" sz="3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青少年对"科技+文化"的融合创新更感兴趣，而非单纯的历史知识</a:t>
            </a:r>
            <a:endParaRPr lang="zh-CN" altLang="en-US" sz="32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6430" y="4471670"/>
            <a:ext cx="5281295" cy="1311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pPr algn="l"/>
            <a:r>
              <a:rPr lang="en-US" altLang="zh-CN" sz="3200" b="1">
                <a:latin typeface="Times New Roman" panose="02020603050405020304" charset="0"/>
                <a:ea typeface="方正仿宋_GBK" panose="02000000000000000000" charset="-122"/>
                <a:cs typeface="Times New Roman" panose="02020603050405020304" charset="0"/>
              </a:rPr>
              <a:t>The Silk Road is a historic trade route.</a:t>
            </a:r>
            <a:endParaRPr lang="en-US" altLang="zh-CN" sz="3200" b="1">
              <a:latin typeface="Times New Roman" panose="02020603050405020304" charset="0"/>
              <a:ea typeface="方正仿宋_GBK" panose="02000000000000000000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6430" y="3495040"/>
            <a:ext cx="4237990" cy="669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pPr algn="l"/>
            <a:r>
              <a:rPr lang="en-US" altLang="zh-CN" sz="3200" b="1">
                <a:latin typeface="Times New Roman" panose="02020603050405020304" charset="0"/>
                <a:ea typeface="方正仿宋_GBK" panose="02000000000000000000" charset="-122"/>
                <a:cs typeface="Times New Roman" panose="02020603050405020304" charset="0"/>
              </a:rPr>
              <a:t>Which one is better?</a:t>
            </a:r>
            <a:endParaRPr lang="en-US" altLang="zh-CN" sz="3200" b="1">
              <a:latin typeface="Times New Roman" panose="02020603050405020304" charset="0"/>
              <a:ea typeface="方正仿宋_GBK" panose="02000000000000000000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50305" y="4471670"/>
            <a:ext cx="5564505" cy="18103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pPr algn="l"/>
            <a:r>
              <a:rPr lang="en-US" altLang="zh-CN" sz="3200" b="1">
                <a:latin typeface="Times New Roman" panose="02020603050405020304" charset="0"/>
                <a:ea typeface="方正仿宋_GBK" panose="02000000000000000000" charset="-122"/>
                <a:cs typeface="Times New Roman" panose="02020603050405020304" charset="0"/>
              </a:rPr>
              <a:t>Imagine Marco Polo using VR – that’s how we’ll blend Silk Road heritage with AI!"</a:t>
            </a:r>
            <a:endParaRPr lang="en-US" altLang="zh-CN" sz="3200" b="1">
              <a:latin typeface="Times New Roman" panose="02020603050405020304" charset="0"/>
              <a:ea typeface="方正仿宋_GBK" panose="02000000000000000000" charset="-122"/>
              <a:cs typeface="Times New Roman" panose="02020603050405020304" charset="0"/>
            </a:endParaRPr>
          </a:p>
        </p:txBody>
      </p:sp>
      <p:pic>
        <p:nvPicPr>
          <p:cNvPr id="6" name="图片 5" descr="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345" y="5394325"/>
            <a:ext cx="1381760" cy="1381760"/>
          </a:xfrm>
          <a:prstGeom prst="rect">
            <a:avLst/>
          </a:prstGeom>
        </p:spPr>
      </p:pic>
      <p:sp>
        <p:nvSpPr>
          <p:cNvPr id="9" name="矩形 8" descr="7b0a2020202022776f7264617274223a2022220a7d0a"/>
          <p:cNvSpPr/>
          <p:nvPr/>
        </p:nvSpPr>
        <p:spPr>
          <a:xfrm>
            <a:off x="4511675" y="5047615"/>
            <a:ext cx="2334895" cy="920115"/>
          </a:xfrm>
          <a:prstGeom prst="rect">
            <a:avLst/>
          </a:prstGeom>
          <a:noFill/>
          <a:ln>
            <a:noFill/>
          </a:ln>
        </p:spPr>
        <p:txBody>
          <a:bodyPr wrap="none" lIns="90170" tIns="46990" rIns="90170" bIns="46990" rtlCol="0" anchor="t">
            <a:normAutofit/>
            <a:scene3d>
              <a:camera prst="obliqueBottomRight">
                <a:rot lat="0" lon="0" rev="0"/>
              </a:camera>
              <a:lightRig rig="flat" dir="t"/>
            </a:scene3d>
            <a:sp3d extrusionH="285750" contourW="19050">
              <a:bevelT w="38100" h="31750" prst="artDeco"/>
              <a:extrusionClr>
                <a:srgbClr val="DC3C34"/>
              </a:extrusionClr>
              <a:contourClr>
                <a:srgbClr val="D21C2D"/>
              </a:contourClr>
            </a:sp3d>
          </a:bodyPr>
          <a:p>
            <a:pPr algn="ctr"/>
            <a:r>
              <a:rPr lang="en-US" altLang="zh-CN" sz="4800" b="1">
                <a:ln>
                  <a:solidFill>
                    <a:srgbClr val="D8523A"/>
                  </a:solidFill>
                </a:ln>
                <a:solidFill>
                  <a:srgbClr val="FF0000"/>
                </a:solidFill>
                <a:effectLst/>
                <a:latin typeface="汉仪菱心体简" panose="02010400000101010101" charset="-122"/>
                <a:ea typeface="汉仪菱心体简" panose="02010400000101010101" charset="-122"/>
              </a:rPr>
              <a:t>VS</a:t>
            </a:r>
            <a:endParaRPr lang="en-US" altLang="zh-CN" sz="4800" b="1">
              <a:ln>
                <a:solidFill>
                  <a:srgbClr val="D8523A"/>
                </a:solidFill>
              </a:ln>
              <a:solidFill>
                <a:srgbClr val="FF0000"/>
              </a:solidFill>
              <a:effectLst/>
              <a:latin typeface="汉仪菱心体简" panose="02010400000101010101" charset="-122"/>
              <a:ea typeface="汉仪菱心体简" panose="0201040000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2" grpId="0" bldLvl="0" animBg="1"/>
      <p:bldP spid="3" grpId="0" bldLvl="0" animBg="1"/>
      <p:bldP spid="4" grpId="0" bldLvl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85090" y="15875"/>
            <a:ext cx="4135755" cy="647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r>
              <a:rPr lang="en-US" altLang="zh-CN" sz="3600" b="1" i="1">
                <a:solidFill>
                  <a:schemeClr val="lt1"/>
                </a:solidFill>
                <a:latin typeface="+mn-lt"/>
                <a:ea typeface="+mn-ea"/>
              </a:rPr>
              <a:t> </a:t>
            </a:r>
            <a:r>
              <a:rPr lang="en-US" altLang="zh-CN" sz="36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Information Needs</a:t>
            </a:r>
            <a:endParaRPr lang="en-US" altLang="zh-CN" sz="3600" i="1" dirty="0">
              <a:solidFill>
                <a:schemeClr val="tx1"/>
              </a:solidFill>
            </a:endParaRPr>
          </a:p>
          <a:p>
            <a:r>
              <a:rPr lang="en-US" altLang="zh-CN" sz="3600" b="1" i="1">
                <a:solidFill>
                  <a:schemeClr val="lt1"/>
                </a:solidFill>
                <a:latin typeface="+mn-lt"/>
                <a:ea typeface="+mn-ea"/>
              </a:rPr>
              <a:t> </a:t>
            </a:r>
            <a:endParaRPr lang="en-US" altLang="zh-CN" sz="36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285" y="663575"/>
            <a:ext cx="6595110" cy="601916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p>
            <a:pPr>
              <a:lnSpc>
                <a:spcPct val="8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你校发起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“Silk Road: Heritage in Innovation”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国际青年项目，聚焦丝绸之路文化与现代科技的融合创新。作为项目负责人李华，给海外友好学校的学生写一封邮件：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）阐释项目核心；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）介绍项目活动；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）强调参与价值。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注意：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写作词数应为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80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左右；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请按如下格式在答题纸的相应位置作答。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Dear students,</a:t>
            </a:r>
            <a:b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</a:b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----------------------------------------------------------------                                               Yours,</a:t>
            </a:r>
            <a:b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                                                         Li Hua</a:t>
            </a:r>
            <a:b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635885" y="2299970"/>
            <a:ext cx="1054735" cy="447675"/>
          </a:xfrm>
          <a:prstGeom prst="ellipse">
            <a:avLst/>
          </a:prstGeom>
          <a:noFill/>
          <a:ln w="57150" cmpd="sng">
            <a:solidFill>
              <a:srgbClr val="D4F4F2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6" name="圆角矩形标注 15"/>
          <p:cNvSpPr/>
          <p:nvPr/>
        </p:nvSpPr>
        <p:spPr>
          <a:xfrm>
            <a:off x="1474470" y="16510"/>
            <a:ext cx="9296400" cy="2157095"/>
          </a:xfrm>
          <a:prstGeom prst="wedgeRoundRectCallout">
            <a:avLst>
              <a:gd name="adj1" fmla="val -29132"/>
              <a:gd name="adj2" fmla="val 6153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80000"/>
              </a:lnSpc>
            </a:pPr>
            <a:r>
              <a:rPr lang="en-US" altLang="zh-CN" sz="3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突出读者能获得的</a:t>
            </a:r>
            <a:r>
              <a:rPr lang="zh-CN" altLang="en-US" sz="2800" b="1">
                <a:solidFill>
                  <a:schemeClr val="tx1"/>
                </a:solidFill>
                <a:highlight>
                  <a:srgbClr val="FFFF00"/>
                </a:highligh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独特体验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（而非单纯介绍）。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例：</a:t>
            </a: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You'll discover how ancient traders' ideas help modern inventions!"</a:t>
            </a:r>
            <a:endParaRPr lang="en-US" altLang="zh-CN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90000"/>
              </a:lnSpc>
            </a:pP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You'll explore how history shapes future technology!"</a:t>
            </a:r>
            <a:endParaRPr lang="en-US" altLang="zh-CN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90000"/>
              </a:lnSpc>
            </a:pP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You'll see how old travel ways meet new smart tools!</a:t>
            </a:r>
            <a:endParaRPr lang="en-US" altLang="zh-CN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745105" y="3115945"/>
            <a:ext cx="945515" cy="1079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椭圆形标注 17"/>
          <p:cNvSpPr/>
          <p:nvPr/>
        </p:nvSpPr>
        <p:spPr>
          <a:xfrm>
            <a:off x="3932555" y="2174240"/>
            <a:ext cx="8258810" cy="2201545"/>
          </a:xfrm>
          <a:prstGeom prst="wedgeEllipseCallout">
            <a:avLst>
              <a:gd name="adj1" fmla="val -54556"/>
              <a:gd name="adj2" fmla="val -11769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30000"/>
              </a:lnSpc>
            </a:pPr>
            <a:r>
              <a:rPr lang="zh-CN" altLang="en-US" sz="2400"/>
              <a:t>强调参与感（用</a:t>
            </a:r>
            <a:r>
              <a:rPr lang="en-US" altLang="zh-CN" sz="2400"/>
              <a:t>"you"</a:t>
            </a:r>
            <a:r>
              <a:rPr lang="zh-CN" altLang="en-US" sz="2400"/>
              <a:t>代替</a:t>
            </a:r>
            <a:r>
              <a:rPr lang="en-US" altLang="zh-CN" sz="2400"/>
              <a:t>"we"</a:t>
            </a:r>
            <a:r>
              <a:rPr lang="zh-CN" altLang="en-US" sz="2400"/>
              <a:t>）</a:t>
            </a:r>
            <a:endParaRPr lang="zh-CN" altLang="en-US" sz="2400"/>
          </a:p>
          <a:p>
            <a:pPr algn="l">
              <a:lnSpc>
                <a:spcPct val="130000"/>
              </a:lnSpc>
            </a:pPr>
            <a:r>
              <a:rPr lang="zh-CN" altLang="en-US" sz="2400"/>
              <a:t>例：</a:t>
            </a:r>
            <a:r>
              <a:rPr lang="en-US" altLang="zh-CN" sz="2400"/>
              <a:t>You’ll co-create digital exhibits with global peers.</a:t>
            </a:r>
            <a:endParaRPr lang="en-US" altLang="zh-CN" sz="2400"/>
          </a:p>
        </p:txBody>
      </p:sp>
      <p:sp>
        <p:nvSpPr>
          <p:cNvPr id="19" name="椭圆 18"/>
          <p:cNvSpPr/>
          <p:nvPr/>
        </p:nvSpPr>
        <p:spPr>
          <a:xfrm>
            <a:off x="2745105" y="3111500"/>
            <a:ext cx="1054735" cy="447675"/>
          </a:xfrm>
          <a:prstGeom prst="ellipse">
            <a:avLst/>
          </a:prstGeom>
          <a:noFill/>
          <a:ln w="57150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0" name="矩形标注 19"/>
          <p:cNvSpPr/>
          <p:nvPr/>
        </p:nvSpPr>
        <p:spPr>
          <a:xfrm>
            <a:off x="1607185" y="3923030"/>
            <a:ext cx="7519035" cy="2238375"/>
          </a:xfrm>
          <a:prstGeom prst="wedgeRectCallout">
            <a:avLst>
              <a:gd name="adj1" fmla="val -23373"/>
              <a:gd name="adj2" fmla="val -7020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西方学生更看重</a:t>
            </a:r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"</a:t>
            </a:r>
            <a:r>
              <a:rPr lang="zh-CN" altLang="en-US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个人成长</a:t>
            </a:r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"</a:t>
            </a:r>
            <a:r>
              <a:rPr lang="zh-CN" altLang="en-US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而非</a:t>
            </a:r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"</a:t>
            </a:r>
            <a:r>
              <a:rPr lang="zh-CN" altLang="en-US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集体成就</a:t>
            </a:r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"</a:t>
            </a:r>
            <a:r>
              <a:rPr lang="zh-CN" altLang="en-US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，需调整说服逻辑。</a:t>
            </a:r>
            <a:endParaRPr lang="zh-CN" altLang="en-US" sz="280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例：</a:t>
            </a:r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Help us promote Chinese culture.</a:t>
            </a:r>
            <a:endParaRPr lang="en-US" altLang="zh-CN" sz="280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Develop your cross-cultural skills and stand out in future studies!</a:t>
            </a:r>
            <a:endParaRPr lang="en-US" altLang="zh-CN" sz="280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1" name="图片 20" descr="错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970" y="4878705"/>
            <a:ext cx="327660" cy="327660"/>
          </a:xfrm>
          <a:prstGeom prst="rect">
            <a:avLst/>
          </a:prstGeom>
        </p:spPr>
      </p:pic>
      <p:pic>
        <p:nvPicPr>
          <p:cNvPr id="22" name="图片 21" descr="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5" y="5627370"/>
            <a:ext cx="534035" cy="5340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 bldLvl="0" animBg="1"/>
      <p:bldP spid="18" grpId="0" animBg="1"/>
      <p:bldP spid="19" grpId="0" bldLvl="0" animBg="1"/>
      <p:bldP spid="20" grpId="0" bldLvl="0" animBg="1" uiExpand="1" build="allAtOnce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65.xml><?xml version="1.0" encoding="utf-8"?>
<p:tagLst xmlns:p="http://schemas.openxmlformats.org/presentationml/2006/main">
  <p:tag name="KSO_WM_UNIT_TEXT_SUBTYPE" val="a"/>
  <p:tag name="KSO_WM_UNIT_SUBTYPE" val="a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36744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68.xml><?xml version="1.0" encoding="utf-8"?>
<p:tagLst xmlns:p="http://schemas.openxmlformats.org/presentationml/2006/main">
  <p:tag name="KSO_WM_UNIT_TEXT_SUBTYPE" val="a"/>
  <p:tag name="KSO_WM_UNIT_SUBTYPE" val="a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21579339,21571667],&quot;12&quot;:[25089023],&quot;65&quot;:[20205081]}"/>
</p:tagLst>
</file>

<file path=ppt/tags/tag89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21579339,21571667,20253442,21568816],&quot;12&quot;:[25089023],&quot;65&quot;:[20205081]}"/>
</p:tagLst>
</file>

<file path=ppt/tags/tag91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21579339,21571667,20253442,21568816],&quot;12&quot;:[25089023],&quot;65&quot;:[20205081]}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9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5815</Words>
  <Application>WPS 演示</Application>
  <PresentationFormat>宽屏</PresentationFormat>
  <Paragraphs>177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微软雅黑</vt:lpstr>
      <vt:lpstr>华文新魏</vt:lpstr>
      <vt:lpstr>字语坊OS经典粗黑</vt:lpstr>
      <vt:lpstr>Times New Roman</vt:lpstr>
      <vt:lpstr>华文中宋</vt:lpstr>
      <vt:lpstr>方正仿宋_GBK</vt:lpstr>
      <vt:lpstr>华文楷体</vt:lpstr>
      <vt:lpstr>汉仪菱心体简</vt:lpstr>
      <vt:lpstr>方正楷体_GBK</vt:lpstr>
      <vt:lpstr>黑体</vt:lpstr>
      <vt:lpstr>Arial Unicode MS</vt:lpstr>
      <vt:lpstr>Calibri</vt:lpstr>
      <vt:lpstr>HelveticaNeue</vt:lpstr>
      <vt:lpstr>Segoe Print</vt:lpstr>
      <vt:lpstr>WPS</vt:lpstr>
      <vt:lpstr>PowerPoint 演示文稿</vt:lpstr>
      <vt:lpstr>PowerPoint 演示文稿</vt:lpstr>
      <vt:lpstr>PowerPoint 演示文稿</vt:lpstr>
      <vt:lpstr>The 3 key points</vt:lpstr>
      <vt:lpstr>     你校发起“Silk Road: Heritage in Innovation”国际青年项目，聚焦丝绸之路文化与现代科技的融合创新。作为项目负责人李华，给海外友好学校的学生写一封邮件： （1）阐释项目核心； （2）介绍项目活动； （3）强调参与价值。 注意：1.写作词数应为80左右；2.请按如下格式在答题纸的相应位置作答。 Dear students, ----------------------------------------------------------------                                               Yours,                                                                     Li Hua </vt:lpstr>
      <vt:lpstr>DO:Briefly explain "Silk Road" Avoid: Assuming prior knowledge. </vt:lpstr>
      <vt:lpstr>PowerPoint 演示文稿</vt:lpstr>
      <vt:lpstr>     你校发起“Silk Road: Heritage in Innovation”国际青年项目，聚焦丝绸之路文化与现代科技的融合创新。作为项目负责人李华，给海外友好学校的学生写一封邮件： （1）阐释项目核心； （2）介绍项目活动； （3）强调参与价值。 注意：1.写作词数应为80左右；2.请按如下格式在答题纸的相应位置作答。 Dear students, ----------------------------------------------------------------                                               Yours,                                                                     Li Hua </vt:lpstr>
      <vt:lpstr>     你校发起“Silk Road: Heritage in Innovation”国际青年项目，聚焦丝绸之路文化与现代科技的融合创新。作为项目负责人李华，给海外友好学校的学生写一封邮件： （1）阐释项目核心； （2）介绍项目活动； （3）强调参与价值。 注意：1.写作词数应为80左右；2.请按如下格式在答题纸的相应位置作答。 Dear students, ----------------------------------------------------------------                                               Yours,                                                                     Li Hua </vt:lpstr>
      <vt:lpstr>     你校发起“Silk Road: Heritage in Innovation”国际青年项目，聚焦丝绸之路文化与现代科技的融合创新。作为项目负责人李华，给海外友好学校的学生写一封邮件： （1）阐释项目核心； （2）介绍项目活动； （3）强调参与价值。 注意：1.写作词数应为80左右；2.请按如下格式在答题纸的相应位置作答。 Dear students, ----------------------------------------------------------------                                               Yours,                                                                     Li Hua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157</cp:revision>
  <dcterms:created xsi:type="dcterms:W3CDTF">2019-06-19T02:08:00Z</dcterms:created>
  <dcterms:modified xsi:type="dcterms:W3CDTF">2025-08-15T02:01:43Z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  <property fmtid="{D5CDD505-2E9C-101B-9397-08002B2CF9AE}" pid="3" name="ICV">
    <vt:lpwstr>183B3E704626464AA5A4F85E3C3C45D3_11</vt:lpwstr>
  </property>
</Properties>
</file>