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619" r:id="rId3"/>
    <p:sldId id="256" r:id="rId4"/>
    <p:sldId id="3599" r:id="rId5"/>
    <p:sldId id="3600" r:id="rId6"/>
    <p:sldId id="3601" r:id="rId7"/>
    <p:sldId id="3596" r:id="rId8"/>
    <p:sldId id="3610" r:id="rId9"/>
    <p:sldId id="3602" r:id="rId10"/>
    <p:sldId id="3604" r:id="rId11"/>
    <p:sldId id="3603" r:id="rId12"/>
    <p:sldId id="3605" r:id="rId13"/>
    <p:sldId id="3609" r:id="rId14"/>
    <p:sldId id="3606" r:id="rId15"/>
    <p:sldId id="3607" r:id="rId16"/>
    <p:sldId id="360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355A6-ADA6-49D3-A50B-0879547A3E3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AF06B-E077-419D-91A4-EDBA56369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DE49-9076-4F1F-ACAE-BEC702ADA2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388B-B520-45BF-A6CF-ECD8A12C20A7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98225" y="254635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sound://_wear__uss_10.mp3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75920" y="601345"/>
            <a:ext cx="730694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3" name="矩形 3"/>
          <p:cNvSpPr/>
          <p:nvPr/>
        </p:nvSpPr>
        <p:spPr>
          <a:xfrm>
            <a:off x="8201025" y="2262505"/>
            <a:ext cx="36036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45045" y="383540"/>
            <a:ext cx="4689475" cy="15189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180" y="2893695"/>
            <a:ext cx="3134995" cy="3133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6603" y="354842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felt ____________(stress) out.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78675" y="302525"/>
            <a:ext cx="168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1319" y="978875"/>
            <a:ext cx="10884089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tress sb (out)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to become or make somebody become too anxious or tired to be able to relax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使）焦虑不安，疲惫不堪 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stressed out </a:t>
            </a:r>
            <a:endParaRPr lang="zh-CN" altLang="en-US" sz="2800" u="sng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2305" y="2157012"/>
            <a:ext cx="1020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经过漫长的考试周，学生们都心力交瘁了。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a long week with exams, the students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were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all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stressed out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4495" y="3269828"/>
            <a:ext cx="1121846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n.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pressure or worry caused by the problems in somebody’s life</a:t>
            </a:r>
            <a:endParaRPr lang="en-US" altLang="zh-CN" sz="28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202124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精神压力；心理负担；紧张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8960" y="4447965"/>
            <a:ext cx="2886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处在压力之下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思想负担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有精神压力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管理压力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40289" y="4447965"/>
            <a:ext cx="2886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stress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stress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 from stress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stress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78773" y="4447965"/>
            <a:ext cx="2886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应对压力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自我释放压力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679976" y="4324748"/>
            <a:ext cx="3512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cope/deal with stress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yourself from stress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build="p"/>
      <p:bldP spid="7" grpId="0" animBg="1" build="p"/>
      <p:bldP spid="8" grpId="0"/>
      <p:bldP spid="9" grpId="0" build="p"/>
      <p:bldP spid="10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34369" y="2654489"/>
            <a:ext cx="1692323" cy="9007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1690147" y="1112293"/>
            <a:ext cx="1503429" cy="16058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316406" y="232013"/>
            <a:ext cx="265449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extra force used when pronouncing a particular word or syllable  </a:t>
            </a:r>
            <a:endParaRPr lang="en-US" altLang="zh-CN" sz="24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重音；重读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93726" y="300252"/>
            <a:ext cx="6098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alance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一词的重音在第</a:t>
            </a:r>
            <a:r>
              <a:rPr lang="zh-CN" altLang="en-US" sz="2800" dirty="0">
                <a:solidFill>
                  <a:srgbClr val="002060"/>
                </a:solidFill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一个</a:t>
            </a:r>
            <a:r>
              <a:rPr lang="zh-CN" altLang="en-US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音节上。</a:t>
            </a:r>
            <a:endParaRPr lang="en-US" altLang="zh-CN" sz="2800" b="0" i="0" dirty="0">
              <a:solidFill>
                <a:srgbClr val="002060"/>
              </a:solidFill>
              <a:effectLst/>
              <a:highlight>
                <a:srgbClr val="FFFFFF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“balance” </a:t>
            </a:r>
            <a:r>
              <a:rPr lang="en-US" altLang="zh-CN" sz="28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stress falls on the first syllable.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endCxn id="17" idx="1"/>
          </p:cNvCxnSpPr>
          <p:nvPr/>
        </p:nvCxnSpPr>
        <p:spPr>
          <a:xfrm>
            <a:off x="1491017" y="3535751"/>
            <a:ext cx="1948219" cy="13746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439236" y="4310262"/>
            <a:ext cx="265449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special importance given to something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强调；重要性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676029" y="3627018"/>
            <a:ext cx="51543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他强调了良好教育的重要性。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stressed the importance of 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good education.</a:t>
            </a:r>
            <a:endParaRPr lang="en-US" altLang="zh-CN" sz="2800" dirty="0">
              <a:solidFill>
                <a:srgbClr val="002060"/>
              </a:solidFill>
              <a:highlight>
                <a:srgbClr val="FFFFFF"/>
              </a:highligh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2) He </a:t>
            </a:r>
            <a:r>
              <a:rPr lang="en-US" altLang="zh-CN" sz="2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placed/laid stress on 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importance of a good education.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/>
      <p:bldP spid="17" grpId="0" animBg="1"/>
      <p:bldP spid="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6" y="232012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got so ____________(absorb) that I played the games day and night.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44806" y="232012"/>
            <a:ext cx="1699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01253" y="1008881"/>
            <a:ext cx="4285397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专心于，醉心于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be absorbed in…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be bent on…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be buried in…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be obsessed with/ by…</a:t>
            </a:r>
            <a:endParaRPr lang="en-US" altLang="zh-CN" sz="1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箭头: 左弧形 5"/>
          <p:cNvSpPr/>
          <p:nvPr/>
        </p:nvSpPr>
        <p:spPr>
          <a:xfrm>
            <a:off x="403746" y="896148"/>
            <a:ext cx="982639" cy="3575713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64693" y="4190945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 absorbed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I get 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 played the games day and night.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94597" y="4895012"/>
            <a:ext cx="8752764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 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句型中，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So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所修饰的词放在句首，主谓要部分倒装。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45958" y="1272759"/>
            <a:ext cx="579347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bsorb sb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 to interest somebody very much so that they pay no attention to anything else</a:t>
            </a:r>
            <a:endParaRPr lang="en-US" altLang="zh-CN" sz="24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吸引全部注意力；使全神贯注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 build="p"/>
      <p:bldP spid="6" grpId="0" animBg="1"/>
      <p:bldP spid="7" grpId="0"/>
      <p:bldP spid="9" grpId="0" animBg="1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6" y="232012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Playing was fun, but I felt even more ___________(wear) out.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18913" y="279780"/>
            <a:ext cx="129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940" y="1005385"/>
            <a:ext cx="1070439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wear sb out: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make yourself/somebody feel very tired</a:t>
            </a:r>
            <a:endParaRPr lang="en-US" altLang="zh-CN" sz="28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202124"/>
                </a:solidFill>
                <a:highlight>
                  <a:srgbClr val="FFFFFF"/>
                </a:highlight>
                <a:latin typeface="Segoe UI" panose="020B0502040204020203" pitchFamily="34" charset="0"/>
              </a:rPr>
              <a:t>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使疲乏；使筋疲力尽；使厌烦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7199" y="2161877"/>
            <a:ext cx="101471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你要是继续这样拼命工作，身体会吃不消的。</a:t>
            </a:r>
            <a:br>
              <a:rPr lang="zh-CN" altLang="en-US" sz="2800" b="0" i="0" u="none" strike="noStrike" dirty="0">
                <a:solidFill>
                  <a:srgbClr val="006699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hlinkClick r:id="rId1" tooltip="sentence pronunciation&#10;                    American"/>
              </a:rPr>
            </a:br>
            <a:r>
              <a:rPr lang="en-US" altLang="zh-CN" sz="2800" b="0" i="0" u="none" strike="noStrike" dirty="0">
                <a:solidFill>
                  <a:srgbClr val="006699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1) </a:t>
            </a:r>
            <a:r>
              <a:rPr lang="en-US" altLang="zh-CN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You’ll </a:t>
            </a:r>
            <a:r>
              <a:rPr lang="en-US" altLang="zh-CN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wear yourself out </a:t>
            </a:r>
            <a:r>
              <a:rPr lang="en-US" altLang="zh-CN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carry on working so hard.</a:t>
            </a:r>
            <a:endParaRPr lang="en-US" altLang="zh-CN" sz="28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zh-CN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You’ll  </a:t>
            </a:r>
            <a:r>
              <a:rPr lang="en-US" altLang="zh-CN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worn out </a:t>
            </a:r>
            <a:r>
              <a:rPr lang="en-US" altLang="zh-CN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carry on working so hard.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6508" y="3882788"/>
            <a:ext cx="7847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孩子们简直把我烦透了。 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kids have totally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worn me out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0" i="0" dirty="0">
              <a:solidFill>
                <a:srgbClr val="00206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have been 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totally </a:t>
            </a:r>
            <a:r>
              <a:rPr lang="en-US" altLang="zh-CN" sz="2800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worn out 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by the kids.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6" y="232012"/>
            <a:ext cx="11614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decided to ___________________(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控制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my life and find other  ways to relax.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47665" y="232012"/>
            <a:ext cx="2681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control of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59958" y="1965432"/>
            <a:ext cx="586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control of somebody/something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24665" y="1252028"/>
            <a:ext cx="2144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seize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055124" y="1516403"/>
            <a:ext cx="225188" cy="174008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38836" y="3574870"/>
            <a:ext cx="11614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It was a big struggle not to join my friends _______ playing online games as I’m mad _______ them.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33061" y="3574870"/>
            <a:ext cx="111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3164" y="4651865"/>
            <a:ext cx="10053851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sb in doing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to take part in an activity with other people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参加，加入（活动）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17509" y="3967720"/>
            <a:ext cx="111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7588" y="5804286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mad for…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84114" y="5804286"/>
            <a:ext cx="5192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be obsessed  with/by …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痴迷</a:t>
            </a: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 animBg="1"/>
      <p:bldP spid="7" grpId="0"/>
      <p:bldP spid="8" grpId="0" build="p"/>
      <p:bldP spid="9" grpId="0" animBg="1"/>
      <p:bldP spid="11" grpId="0" build="p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8877" y="276886"/>
            <a:ext cx="11614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 get___________(refresh)  through climbing, spend more time with my dad, and get to  meet new friends.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21725" y="230719"/>
            <a:ext cx="1637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refreshed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26210" y="1380654"/>
            <a:ext cx="256672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inspired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interested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confused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stuck 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trapped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get burnt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zh-CN" altLang="en-US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对话气泡: 椭圆形 4"/>
          <p:cNvSpPr/>
          <p:nvPr/>
        </p:nvSpPr>
        <p:spPr>
          <a:xfrm>
            <a:off x="897187" y="275970"/>
            <a:ext cx="2112143" cy="600501"/>
          </a:xfrm>
          <a:prstGeom prst="wedgeEllipseCallout">
            <a:avLst>
              <a:gd name="adj1" fmla="val 73150"/>
              <a:gd name="adj2" fmla="val 302274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左大括号 5"/>
          <p:cNvSpPr/>
          <p:nvPr/>
        </p:nvSpPr>
        <p:spPr>
          <a:xfrm>
            <a:off x="3398293" y="1624084"/>
            <a:ext cx="129653" cy="208810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5617" y="4227587"/>
            <a:ext cx="1161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 feel that I can change myself _______ the better.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8490" y="5076967"/>
            <a:ext cx="5686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hange for the better 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变得更好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变好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47563" y="4206199"/>
            <a:ext cx="807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  <p:bldP spid="5" grpId="0" animBg="1"/>
      <p:bldP spid="6" grpId="0" animBg="1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00618" y="620974"/>
            <a:ext cx="78815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B6U2  Using language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letter to the editor about your lifestyle  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3919" y="3467038"/>
            <a:ext cx="7738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u"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study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86939" y="2485619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1 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8364" y="232013"/>
            <a:ext cx="3541594" cy="81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18364" y="93232"/>
            <a:ext cx="1862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Phrases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7076" y="524839"/>
            <a:ext cx="5479576" cy="580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参加夏令营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缺乏热情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激发动力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定期锻炼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跳上滑板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酣然入睡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掌控自己的生活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力所能及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改变世界，从改变自己做起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58854" y="0"/>
            <a:ext cx="6814782" cy="6478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 the summer camp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take part in the summer camp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lack passion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stimulate one’s motivation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regularly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on the skateboard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sleep soundly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control of one’s own life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one’s power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 the world by changing yourself.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6603" y="354842"/>
            <a:ext cx="11614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Most __________(worry) , though, I got the flu easily and experienced many toothaches, too.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669" y="354842"/>
            <a:ext cx="1596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对话气泡: 椭圆形 4"/>
          <p:cNvSpPr/>
          <p:nvPr/>
        </p:nvSpPr>
        <p:spPr>
          <a:xfrm>
            <a:off x="743803" y="354842"/>
            <a:ext cx="2552131" cy="600501"/>
          </a:xfrm>
          <a:prstGeom prst="wedgeEllipseCallout">
            <a:avLst>
              <a:gd name="adj1" fmla="val -15753"/>
              <a:gd name="adj2" fmla="val 219319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43551" y="2044005"/>
            <a:ext cx="4067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形容词短语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通常用作状语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用来描述某件事情或情况的状态或性质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5977719" y="955343"/>
            <a:ext cx="56433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172734" y="964877"/>
            <a:ext cx="1253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fact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箭头: 上弧形 10"/>
          <p:cNvSpPr/>
          <p:nvPr/>
        </p:nvSpPr>
        <p:spPr>
          <a:xfrm rot="10800000">
            <a:off x="2109713" y="964877"/>
            <a:ext cx="5702492" cy="88151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对话气泡: 椭圆形 11"/>
          <p:cNvSpPr/>
          <p:nvPr/>
        </p:nvSpPr>
        <p:spPr>
          <a:xfrm>
            <a:off x="4537881" y="364375"/>
            <a:ext cx="1303362" cy="600501"/>
          </a:xfrm>
          <a:prstGeom prst="wedgeEllipseCallout">
            <a:avLst>
              <a:gd name="adj1" fmla="val 102048"/>
              <a:gd name="adj2" fmla="val 29204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356748" y="2446894"/>
            <a:ext cx="6544100" cy="21236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adv. used especially at the end of a sentence or clause to add a fact or an opinion that makes the previous statement less strong or less important</a:t>
            </a:r>
            <a:endParaRPr lang="en-US" altLang="zh-CN" sz="2400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dirty="0"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尤用于句末补充说明，使语气减弱）不过，可是，然而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1319" y="5011608"/>
            <a:ext cx="6673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我们队输了，可是这也不失为一场好球赛。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Our team lost. It was a good game,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1" grpId="0" animBg="1"/>
      <p:bldP spid="12" grpId="0" animBg="1"/>
      <p:bldP spid="13" grpId="0" animBg="1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03" r="50032"/>
          <a:stretch>
            <a:fillRect/>
          </a:stretch>
        </p:blipFill>
        <p:spPr>
          <a:xfrm>
            <a:off x="0" y="0"/>
            <a:ext cx="5181600" cy="6760923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1391920" y="1046480"/>
            <a:ext cx="3454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25120" y="1402080"/>
            <a:ext cx="2438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351517" y="124807"/>
            <a:ext cx="675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Every time 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I went out with friends, I brought snacks from home…</a:t>
            </a:r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algn="l"/>
            <a:endParaRPr lang="en-US" altLang="zh-CN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No matter when </a:t>
            </a:r>
            <a:r>
              <a:rPr lang="en-US" altLang="zh-CN" sz="32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I went out with friends, I brought snacks from home…</a:t>
            </a:r>
            <a:endParaRPr lang="zh-CN" altLang="en-US" sz="32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55051" y="6370321"/>
            <a:ext cx="23357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230352" y="5492307"/>
            <a:ext cx="675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within </a:t>
            </a:r>
            <a:r>
              <a:rPr lang="en-US" altLang="zh-CN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my own power </a:t>
            </a:r>
            <a:endParaRPr lang="en-US" altLang="zh-CN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within </a:t>
            </a:r>
            <a:r>
              <a:rPr lang="en-US" altLang="zh-CN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my reach   </a:t>
            </a:r>
            <a:r>
              <a:rPr lang="zh-CN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够得着</a:t>
            </a:r>
            <a:endParaRPr lang="en-US" altLang="zh-CN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对话气泡: 椭圆形 3"/>
          <p:cNvSpPr/>
          <p:nvPr/>
        </p:nvSpPr>
        <p:spPr>
          <a:xfrm>
            <a:off x="2111839" y="4281283"/>
            <a:ext cx="1006674" cy="600501"/>
          </a:xfrm>
          <a:prstGeom prst="wedgeEllipseCallout">
            <a:avLst>
              <a:gd name="adj1" fmla="val 286258"/>
              <a:gd name="adj2" fmla="val -129545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547816" y="3131722"/>
            <a:ext cx="5181600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sleep very well and very deeply </a:t>
            </a:r>
            <a:endParaRPr lang="en-US" altLang="zh-CN" sz="2800" b="1" i="0" dirty="0">
              <a:solidFill>
                <a:srgbClr val="00206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酣（睡）；（睡得）沉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34369" y="2654489"/>
            <a:ext cx="1972103" cy="120100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adj.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1787857" y="1418862"/>
            <a:ext cx="1433014" cy="12902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350526" y="730155"/>
            <a:ext cx="3459707" cy="892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 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. 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deep and peaceful</a:t>
            </a:r>
            <a:endParaRPr lang="en-US" altLang="zh-CN" sz="24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酣畅的；香甜的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85546" y="429904"/>
            <a:ext cx="4203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一夜酣睡</a:t>
            </a:r>
            <a:endParaRPr lang="en-US" altLang="zh-CN" sz="2800" b="1" i="0" dirty="0">
              <a:solidFill>
                <a:srgbClr val="002060"/>
              </a:solidFill>
              <a:effectLst/>
              <a:highlight>
                <a:srgbClr val="FFFFFF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night’s sleep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2306472" y="2709081"/>
            <a:ext cx="1419367" cy="5732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725840" y="2019364"/>
            <a:ext cx="3459706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sensible; that you can rely on and that will probably give good results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明智的；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合理的；可靠的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81081" y="2254998"/>
            <a:ext cx="4455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他给了我一些非常合理的忠告。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 gave me some very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en-US" altLang="zh-CN" sz="2800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advice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1961865" y="3749976"/>
            <a:ext cx="1688911" cy="11918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821374" y="4662790"/>
            <a:ext cx="3459707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 good condition; not damaged, hurt, etc.</a:t>
            </a:r>
            <a:endParaRPr lang="en-US" altLang="zh-CN" sz="28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完好的；健康的；无损伤的；未受伤的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47211" y="4662790"/>
            <a:ext cx="44559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我们安然无恙地到了家。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arrived home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safe and sound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240240" y="3855493"/>
            <a:ext cx="0" cy="12675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95785" y="5500048"/>
            <a:ext cx="211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soundly adv.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animBg="1"/>
      <p:bldP spid="11" grpId="0" build="p"/>
      <p:bldP spid="15" grpId="0" animBg="1"/>
      <p:bldP spid="18" grpId="0" build="p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80933" y="2396151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2 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8364" y="232013"/>
            <a:ext cx="3541594" cy="81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853683" y="284301"/>
            <a:ext cx="1862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Phrases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8491" y="101759"/>
            <a:ext cx="4510584" cy="6454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感到压力重重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疲惫不堪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调整自己的生活方式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掌控自己的生活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攀岩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痴迷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提高了生活品质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精神焕发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让自己变得更好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10.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欲变世界，先变其身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60710" y="119170"/>
            <a:ext cx="7312926" cy="6478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stressed out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worn out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 one’s lifestyle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control of one’s life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rock climbing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mad for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the quality of life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refreshed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 myself for the better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the change you want to see in the world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3948</Words>
  <Application>WPS 演示</Application>
  <PresentationFormat>宽屏</PresentationFormat>
  <Paragraphs>230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华文宋体</vt:lpstr>
      <vt:lpstr>Segoe UI</vt:lpstr>
      <vt:lpstr>微软雅黑</vt:lpstr>
      <vt:lpstr>Arial Unicode MS</vt:lpstr>
      <vt:lpstr>等线 Light</vt:lpstr>
      <vt:lpstr>等线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Louisa jiang</dc:creator>
  <cp:lastModifiedBy>Administrator</cp:lastModifiedBy>
  <cp:revision>42</cp:revision>
  <dcterms:created xsi:type="dcterms:W3CDTF">2024-04-07T06:57:00Z</dcterms:created>
  <dcterms:modified xsi:type="dcterms:W3CDTF">2024-04-23T05:23:57Z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