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378" r:id="rId3"/>
    <p:sldId id="292" r:id="rId4"/>
    <p:sldId id="328" r:id="rId5"/>
    <p:sldId id="349" r:id="rId6"/>
    <p:sldId id="347" r:id="rId7"/>
    <p:sldId id="350" r:id="rId8"/>
    <p:sldId id="352" r:id="rId9"/>
    <p:sldId id="351" r:id="rId10"/>
    <p:sldId id="341" r:id="rId11"/>
    <p:sldId id="330" r:id="rId12"/>
    <p:sldId id="342" r:id="rId13"/>
    <p:sldId id="345" r:id="rId14"/>
    <p:sldId id="343" r:id="rId15"/>
    <p:sldId id="359" r:id="rId16"/>
    <p:sldId id="357" r:id="rId17"/>
    <p:sldId id="360" r:id="rId18"/>
    <p:sldId id="365" r:id="rId19"/>
    <p:sldId id="366" r:id="rId20"/>
    <p:sldId id="334" r:id="rId21"/>
    <p:sldId id="362" r:id="rId22"/>
    <p:sldId id="363" r:id="rId23"/>
    <p:sldId id="364" r:id="rId24"/>
    <p:sldId id="367" r:id="rId25"/>
    <p:sldId id="368" r:id="rId26"/>
    <p:sldId id="372" r:id="rId27"/>
    <p:sldId id="374" r:id="rId28"/>
    <p:sldId id="371" r:id="rId29"/>
    <p:sldId id="331" r:id="rId30"/>
    <p:sldId id="271" r:id="rId31"/>
  </p:sldIdLst>
  <p:sldSz cx="12192000" cy="6858000"/>
  <p:notesSz cx="6858000" cy="9144000"/>
  <p:embeddedFontLst>
    <p:embeddedFont>
      <p:font typeface="楷体" panose="02010609060101010101"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6528"/>
    <a:srgbClr val="541A0E"/>
    <a:srgbClr val="F7CA88"/>
    <a:srgbClr val="245194"/>
    <a:srgbClr val="40A0DF"/>
    <a:srgbClr val="FF7F21"/>
    <a:srgbClr val="FF4C5D"/>
    <a:srgbClr val="C74E91"/>
    <a:srgbClr val="EA6446"/>
    <a:srgbClr val="003C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94660"/>
  </p:normalViewPr>
  <p:slideViewPr>
    <p:cSldViewPr showGuides="1">
      <p:cViewPr varScale="1">
        <p:scale>
          <a:sx n="108" d="100"/>
          <a:sy n="108" d="100"/>
        </p:scale>
        <p:origin x="702" y="90"/>
      </p:cViewPr>
      <p:guideLst>
        <p:guide orient="horz" pos="2091"/>
        <p:guide pos="38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135E15-589F-485A-A5A8-E5B7A7A846F0}"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49B6014-BE2F-4CF7-9434-D5AC3C2939B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3.jpeg"/><Relationship Id="rId14" Type="http://schemas.openxmlformats.org/officeDocument/2006/relationships/image" Target="../media/image2.png"/><Relationship Id="rId13" Type="http://schemas.openxmlformats.org/officeDocument/2006/relationships/tags" Target="../tags/tag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5810" cy="6858000"/>
            <a:chOff x="0" y="0"/>
            <a:chExt cx="19206" cy="10800"/>
          </a:xfrm>
        </p:grpSpPr>
        <p:pic>
          <p:nvPicPr>
            <p:cNvPr id="6" name="图片 5" descr="75ee096f9afd4fed8ed932d298aafbd4"/>
            <p:cNvPicPr>
              <a:picLocks noChangeAspect="1"/>
            </p:cNvPicPr>
            <p:nvPr/>
          </p:nvPicPr>
          <p:blipFill>
            <a:blip r:embed="rId12"/>
            <a:srcRect r="28151"/>
            <a:stretch>
              <a:fillRect/>
            </a:stretch>
          </p:blipFill>
          <p:spPr>
            <a:xfrm>
              <a:off x="0" y="0"/>
              <a:ext cx="19206" cy="10801"/>
            </a:xfrm>
            <a:prstGeom prst="rect">
              <a:avLst/>
            </a:prstGeom>
          </p:spPr>
        </p:pic>
        <p:pic>
          <p:nvPicPr>
            <p:cNvPr id="5" name="图片 4" descr="75ee096f9afd4fed8ed932d298aafbd4"/>
            <p:cNvPicPr>
              <a:picLocks noChangeAspect="1"/>
            </p:cNvPicPr>
            <p:nvPr/>
          </p:nvPicPr>
          <p:blipFill>
            <a:blip r:embed="rId12"/>
            <a:srcRect l="70672" b="25618"/>
            <a:stretch>
              <a:fillRect/>
            </a:stretch>
          </p:blipFill>
          <p:spPr>
            <a:xfrm>
              <a:off x="13569" y="0"/>
              <a:ext cx="5631" cy="5534"/>
            </a:xfrm>
            <a:prstGeom prst="rect">
              <a:avLst/>
            </a:prstGeom>
          </p:spPr>
        </p:pic>
      </p:grpSp>
      <p:pic>
        <p:nvPicPr>
          <p:cNvPr id="3" name="图片 2" descr="8523"/>
          <p:cNvPicPr>
            <a:picLocks noChangeAspect="1"/>
          </p:cNvPicPr>
          <p:nvPr userDrawn="1">
            <p:custDataLst>
              <p:tags r:id="rId13"/>
            </p:custDataLst>
          </p:nvPr>
        </p:nvPicPr>
        <p:blipFill>
          <a:blip r:embed="rId14"/>
          <a:stretch>
            <a:fillRect/>
          </a:stretch>
        </p:blipFill>
        <p:spPr>
          <a:xfrm>
            <a:off x="204470" y="203835"/>
            <a:ext cx="11783695" cy="6449695"/>
          </a:xfrm>
          <a:prstGeom prst="rect">
            <a:avLst/>
          </a:prstGeom>
        </p:spPr>
      </p:pic>
      <p:pic>
        <p:nvPicPr>
          <p:cNvPr id="5124" name="图片 6" descr="logo横版 png"/>
          <p:cNvPicPr>
            <a:picLocks noChangeAspect="1"/>
          </p:cNvPicPr>
          <p:nvPr userDrawn="1"/>
        </p:nvPicPr>
        <p:blipFill>
          <a:blip r:embed="rId15"/>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8.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2" Type="http://schemas.openxmlformats.org/officeDocument/2006/relationships/slideLayout" Target="../slideLayouts/slideLayout1.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tags" Target="../tags/tag21.xml"/></Relationships>
</file>

<file path=ppt/slides/_rels/slide2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7" Type="http://schemas.openxmlformats.org/officeDocument/2006/relationships/slideLayout" Target="../slideLayouts/slideLayout1.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tags" Target="../tags/tag2.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480060" y="925830"/>
            <a:ext cx="11353800" cy="991235"/>
          </a:xfrm>
          <a:prstGeom prst="rect">
            <a:avLst/>
          </a:prstGeom>
        </p:spPr>
        <p:txBody>
          <a:bodyPr wrap="square">
            <a:noAutofit/>
          </a:bodyPr>
          <a:p>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假定你是李华</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你在 </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rPr>
              <a:t>GlobalForum</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上看到了</a:t>
            </a:r>
            <a:r>
              <a:rPr lang="en-US" altLang="zh-CN" sz="2800">
                <a:solidFill>
                  <a:srgbClr val="000000"/>
                </a:solidFill>
                <a:latin typeface="Times New Roman" panose="02020603050405020304" charset="0"/>
                <a:ea typeface="宋体" panose="02010600030101010101" pitchFamily="2" charset="-122"/>
                <a:cs typeface="Times New Roman" panose="02020603050405020304" charset="0"/>
              </a:rPr>
              <a:t>Jason</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的求助帖。请给他回帖</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内容如下</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(1)</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你的看法；</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(2)</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你的建议。</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nvPicPr>
        <p:blipFill>
          <a:blip r:embed="rId1"/>
          <a:stretch>
            <a:fillRect/>
          </a:stretch>
        </p:blipFill>
        <p:spPr>
          <a:xfrm>
            <a:off x="622935" y="1772285"/>
            <a:ext cx="10624185" cy="3759835"/>
          </a:xfrm>
          <a:prstGeom prst="rect">
            <a:avLst/>
          </a:prstGeom>
        </p:spPr>
      </p:pic>
      <p:sp>
        <p:nvSpPr>
          <p:cNvPr id="7" name="文本框 6"/>
          <p:cNvSpPr txBox="1"/>
          <p:nvPr/>
        </p:nvSpPr>
        <p:spPr>
          <a:xfrm>
            <a:off x="664845" y="5445125"/>
            <a:ext cx="10473055" cy="953135"/>
          </a:xfrm>
          <a:prstGeom prst="rect">
            <a:avLst/>
          </a:prstGeom>
        </p:spPr>
        <p:txBody>
          <a:bodyPr wrap="square">
            <a:spAutoFit/>
          </a:bodyPr>
          <a:p>
            <a:pPr algn="l">
              <a:buClrTx/>
              <a:buSzTx/>
              <a:buFontTx/>
            </a:pP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注意: </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algn="l">
              <a:buClrTx/>
              <a:buSzTx/>
              <a:buFontTx/>
            </a:pP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(1)写作词数应为80个左右； </a:t>
            </a:r>
            <a:r>
              <a:rPr lang="en-US" altLang="zh-CN" sz="280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rPr>
              <a:t>(2)请在答题卡的相应位置作答。</a:t>
            </a:r>
            <a:endParaRPr lang="zh-CN" altLang="en-US" sz="28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4" name="椭圆 3"/>
          <p:cNvSpPr/>
          <p:nvPr/>
        </p:nvSpPr>
        <p:spPr>
          <a:xfrm>
            <a:off x="407035" y="1340485"/>
            <a:ext cx="948690" cy="546100"/>
          </a:xfrm>
          <a:prstGeom prst="ellipse">
            <a:avLst/>
          </a:prstGeom>
          <a:noFill/>
          <a:ln w="38100">
            <a:gradFill>
              <a:gsLst>
                <a:gs pos="50000">
                  <a:schemeClr val="accent2"/>
                </a:gs>
                <a:gs pos="0">
                  <a:schemeClr val="accent2">
                    <a:lumMod val="25000"/>
                    <a:lumOff val="75000"/>
                  </a:schemeClr>
                </a:gs>
                <a:gs pos="100000">
                  <a:schemeClr val="accent2">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699135" y="1844675"/>
            <a:ext cx="10592435" cy="91694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Discuss: </a:t>
            </a:r>
            <a:r>
              <a:rPr lang="zh-CN" altLang="en-US" sz="3200">
                <a:solidFill>
                  <a:schemeClr val="tx1"/>
                </a:solidFill>
                <a:latin typeface="Times New Roman" panose="02020603050405020304" charset="0"/>
                <a:cs typeface="Times New Roman" panose="02020603050405020304" charset="0"/>
              </a:rPr>
              <a:t>回帖和信件一样吗？</a:t>
            </a:r>
            <a:endParaRPr lang="zh-CN" altLang="en-US" sz="3200">
              <a:solidFill>
                <a:schemeClr val="tx1"/>
              </a:solidFill>
              <a:latin typeface="Times New Roman" panose="02020603050405020304" charset="0"/>
              <a:cs typeface="Times New Roman" panose="02020603050405020304" charset="0"/>
            </a:endParaRPr>
          </a:p>
        </p:txBody>
      </p:sp>
      <p:sp>
        <p:nvSpPr>
          <p:cNvPr id="8" name="圆角矩形 7"/>
          <p:cNvSpPr/>
          <p:nvPr/>
        </p:nvSpPr>
        <p:spPr>
          <a:xfrm>
            <a:off x="665480" y="2853055"/>
            <a:ext cx="10742295" cy="1650365"/>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3200">
                <a:solidFill>
                  <a:schemeClr val="tx1"/>
                </a:solidFill>
                <a:latin typeface="Times New Roman" panose="02020603050405020304" charset="0"/>
                <a:cs typeface="Times New Roman" panose="02020603050405020304" charset="0"/>
                <a:sym typeface="+mn-ea"/>
              </a:rPr>
              <a:t>信件一般是个人之间通过邮政、</a:t>
            </a:r>
            <a:r>
              <a:rPr lang="en-US" altLang="zh-CN" sz="3200">
                <a:solidFill>
                  <a:schemeClr val="tx1"/>
                </a:solidFill>
                <a:latin typeface="Times New Roman" panose="02020603050405020304" charset="0"/>
                <a:cs typeface="Times New Roman" panose="02020603050405020304" charset="0"/>
                <a:sym typeface="+mn-ea"/>
              </a:rPr>
              <a:t>e-mail</a:t>
            </a:r>
            <a:r>
              <a:rPr lang="zh-CN" altLang="en-US" sz="3200">
                <a:solidFill>
                  <a:schemeClr val="tx1"/>
                </a:solidFill>
                <a:latin typeface="Times New Roman" panose="02020603050405020304" charset="0"/>
                <a:cs typeface="Times New Roman" panose="02020603050405020304" charset="0"/>
                <a:sym typeface="+mn-ea"/>
              </a:rPr>
              <a:t>或其它方式传递的书面交流内容，格式较为正式，常包含寄件人和收件人的地址等信息</a:t>
            </a:r>
            <a:r>
              <a:rPr lang="en-US" altLang="zh-CN" sz="3200">
                <a:solidFill>
                  <a:schemeClr val="tx1"/>
                </a:solidFill>
                <a:latin typeface="Times New Roman" panose="02020603050405020304" charset="0"/>
                <a:cs typeface="Times New Roman" panose="02020603050405020304" charset="0"/>
                <a:sym typeface="+mn-ea"/>
              </a:rPr>
              <a:t> </a:t>
            </a:r>
            <a:r>
              <a:rPr lang="zh-CN" altLang="en-US" sz="3200">
                <a:solidFill>
                  <a:schemeClr val="tx1"/>
                </a:solidFill>
                <a:latin typeface="Times New Roman" panose="02020603050405020304" charset="0"/>
                <a:cs typeface="Times New Roman" panose="02020603050405020304" charset="0"/>
                <a:sym typeface="+mn-ea"/>
              </a:rPr>
              <a:t>。</a:t>
            </a:r>
            <a:endParaRPr lang="zh-CN" altLang="en-US" sz="3200">
              <a:solidFill>
                <a:schemeClr val="tx1"/>
              </a:solidFill>
              <a:latin typeface="Times New Roman" panose="02020603050405020304" charset="0"/>
              <a:cs typeface="Times New Roman" panose="02020603050405020304" charset="0"/>
            </a:endParaRPr>
          </a:p>
        </p:txBody>
      </p:sp>
      <p:sp>
        <p:nvSpPr>
          <p:cNvPr id="9" name="椭圆 8"/>
          <p:cNvSpPr/>
          <p:nvPr/>
        </p:nvSpPr>
        <p:spPr>
          <a:xfrm>
            <a:off x="4367530" y="1340485"/>
            <a:ext cx="948690" cy="546100"/>
          </a:xfrm>
          <a:prstGeom prst="ellipse">
            <a:avLst/>
          </a:prstGeom>
          <a:noFill/>
          <a:ln w="38100">
            <a:solidFill>
              <a:srgbClr val="00B0F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476885" y="1891665"/>
            <a:ext cx="10814685" cy="91694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a:gradFill>
              <a:gsLst>
                <a:gs pos="50000">
                  <a:schemeClr val="accent5"/>
                </a:gs>
                <a:gs pos="0">
                  <a:schemeClr val="accent5">
                    <a:lumMod val="25000"/>
                    <a:lumOff val="75000"/>
                  </a:schemeClr>
                </a:gs>
                <a:gs pos="100000">
                  <a:schemeClr val="accent5">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3200">
                <a:solidFill>
                  <a:schemeClr val="tx1"/>
                </a:solidFill>
                <a:latin typeface="Times New Roman" panose="02020603050405020304" charset="0"/>
                <a:cs typeface="Times New Roman" panose="02020603050405020304" charset="0"/>
              </a:rPr>
              <a:t>看法包括正反两方面的观点，但要有侧重点。</a:t>
            </a:r>
            <a:endParaRPr lang="zh-CN" altLang="en-US" sz="3200">
              <a:solidFill>
                <a:schemeClr val="tx1"/>
              </a:solidFill>
              <a:latin typeface="Times New Roman" panose="02020603050405020304" charset="0"/>
              <a:cs typeface="Times New Roman" panose="02020603050405020304" charset="0"/>
            </a:endParaRPr>
          </a:p>
        </p:txBody>
      </p:sp>
      <p:sp>
        <p:nvSpPr>
          <p:cNvPr id="11" name="椭圆 10"/>
          <p:cNvSpPr/>
          <p:nvPr/>
        </p:nvSpPr>
        <p:spPr>
          <a:xfrm>
            <a:off x="7103745" y="1340485"/>
            <a:ext cx="948690" cy="546100"/>
          </a:xfrm>
          <a:prstGeom prst="ellipse">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圆角矩形 11"/>
          <p:cNvSpPr/>
          <p:nvPr/>
        </p:nvSpPr>
        <p:spPr>
          <a:xfrm>
            <a:off x="622935" y="1988820"/>
            <a:ext cx="10742295" cy="234251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在提建议时，要</a:t>
            </a:r>
            <a:r>
              <a:rPr lang="zh-CN" altLang="en-US" sz="3200">
                <a:solidFill>
                  <a:schemeClr val="tx1"/>
                </a:solidFill>
                <a:highlight>
                  <a:srgbClr val="FFFF00"/>
                </a:highlight>
                <a:latin typeface="宋体" panose="02010600030101010101" pitchFamily="2" charset="-122"/>
                <a:ea typeface="宋体" panose="02010600030101010101" pitchFamily="2" charset="-122"/>
                <a:cs typeface="Times New Roman" panose="02020603050405020304" charset="0"/>
              </a:rPr>
              <a:t>角色带入</a:t>
            </a:r>
            <a:r>
              <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rPr>
              <a:t>，考虑对方感受，语气要温和、友善，避免使用命令式或指责式的语言，以免让对方感到被批评或贬低。</a:t>
            </a:r>
            <a:endParaRPr lang="zh-CN" altLang="en-US" sz="3200">
              <a:solidFill>
                <a:schemeClr val="tx1"/>
              </a:solidFill>
              <a:latin typeface="宋体" panose="02010600030101010101" pitchFamily="2" charset="-122"/>
              <a:ea typeface="宋体" panose="02010600030101010101" pitchFamily="2" charset="-122"/>
              <a:cs typeface="Times New Roman" panose="02020603050405020304" charset="0"/>
            </a:endParaRPr>
          </a:p>
        </p:txBody>
      </p:sp>
      <p:grpSp>
        <p:nvGrpSpPr>
          <p:cNvPr id="16" name="组合 15"/>
          <p:cNvGrpSpPr/>
          <p:nvPr/>
        </p:nvGrpSpPr>
        <p:grpSpPr>
          <a:xfrm>
            <a:off x="4255770" y="74930"/>
            <a:ext cx="4168775" cy="935355"/>
            <a:chOff x="6662" y="297"/>
            <a:chExt cx="6565" cy="1473"/>
          </a:xfrm>
          <a:noFill/>
        </p:grpSpPr>
        <p:pic>
          <p:nvPicPr>
            <p:cNvPr id="17" name="图片 16" descr="050012329460"/>
            <p:cNvPicPr>
              <a:picLocks noChangeAspect="1"/>
            </p:cNvPicPr>
            <p:nvPr/>
          </p:nvPicPr>
          <p:blipFill>
            <a:blip r:embed="rId2"/>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113"/>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ctr"/>
              <a:r>
                <a:rPr lang="zh-CN" altLang="en-US" sz="4000">
                  <a:latin typeface="楷体" panose="02010609060101010101" charset="-122"/>
                  <a:ea typeface="楷体" panose="02010609060101010101" charset="-122"/>
                  <a:sym typeface="+mn-ea"/>
                </a:rPr>
                <a:t>认真审题</a:t>
              </a:r>
              <a:endParaRPr lang="zh-CN" altLang="en-US" sz="4000">
                <a:latin typeface="楷体" panose="02010609060101010101" charset="-122"/>
                <a:ea typeface="楷体" panose="02010609060101010101" charset="-122"/>
                <a:sym typeface="+mn-ea"/>
              </a:endParaRPr>
            </a:p>
          </p:txBody>
        </p:sp>
      </p:grpSp>
      <p:sp>
        <p:nvSpPr>
          <p:cNvPr id="5" name="圆角矩形 4"/>
          <p:cNvSpPr/>
          <p:nvPr/>
        </p:nvSpPr>
        <p:spPr>
          <a:xfrm>
            <a:off x="622935" y="4547870"/>
            <a:ext cx="10742295" cy="2029460"/>
          </a:xfrm>
          <a:prstGeom prst="roundRect">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zh-CN" altLang="en-US" sz="3200">
                <a:solidFill>
                  <a:schemeClr val="tx1"/>
                </a:solidFill>
                <a:latin typeface="Times New Roman" panose="02020603050405020304" charset="0"/>
                <a:cs typeface="Times New Roman" panose="02020603050405020304" charset="0"/>
                <a:sym typeface="+mn-ea"/>
              </a:rPr>
              <a:t>回帖是在网络论坛、社交平台等线上交流场景中，针对他人发布的帖子内容进行的回复，虽然和信件一样都是书面交流，但在使用场景、格式规范上有明显区别, 不如信件那么正规，如开头语可以用“hi” 等。</a:t>
            </a:r>
            <a:endParaRPr lang="en-US" altLang="zh-CN" sz="3200">
              <a:solidFill>
                <a:schemeClr val="tx1"/>
              </a:solidFill>
              <a:latin typeface="Times New Roman" panose="02020603050405020304" charset="0"/>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6" dur="1000" fill="hold"/>
                                        <p:tgtEl>
                                          <p:spTgt spid="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xit" presetSubtype="12" fill="hold" grpId="2" nodeType="clickEffect">
                                  <p:stCondLst>
                                    <p:cond delay="0"/>
                                  </p:stCondLst>
                                  <p:childTnLst>
                                    <p:animEffect transition="out" filter="strips(downLeft)">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8" presetClass="exit" presetSubtype="12" fill="hold" grpId="2" nodeType="withEffect">
                                  <p:stCondLst>
                                    <p:cond delay="0"/>
                                  </p:stCondLst>
                                  <p:childTnLst>
                                    <p:animEffect transition="out" filter="strips(downLeft)">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grpId="2" nodeType="withEffect">
                                  <p:stCondLst>
                                    <p:cond delay="0"/>
                                  </p:stCondLst>
                                  <p:childTnLst>
                                    <p:animEffect transition="out" filter="blinds(horizontal)">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5"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25"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81" dur="1000" fill="hold"/>
                                        <p:tgtEl>
                                          <p:spTgt spid="10"/>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xit" presetSubtype="12" fill="hold" grpId="2" nodeType="clickEffect">
                                  <p:stCondLst>
                                    <p:cond delay="0"/>
                                  </p:stCondLst>
                                  <p:childTnLst>
                                    <p:animEffect transition="out" filter="strips(downLeft)">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5"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p:cTn id="9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98" dur="1000" fill="hold"/>
                                        <p:tgtEl>
                                          <p:spTgt spid="1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1"/>
                                        </p:tgtEl>
                                      </p:cBhvr>
                                    </p:animEffect>
                                  </p:childTnLst>
                                </p:cTn>
                              </p:par>
                            </p:childTnLst>
                          </p:cTn>
                        </p:par>
                      </p:childTnLst>
                    </p:cTn>
                  </p:par>
                  <p:par>
                    <p:cTn id="103" fill="hold">
                      <p:stCondLst>
                        <p:cond delay="indefinite"/>
                      </p:stCondLst>
                      <p:childTnLst>
                        <p:par>
                          <p:cTn id="104" fill="hold">
                            <p:stCondLst>
                              <p:cond delay="0"/>
                            </p:stCondLst>
                            <p:childTnLst>
                              <p:par>
                                <p:cTn id="105" presetID="25" presetClass="entr" presetSubtype="0"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10" dur="1000" fill="hold"/>
                                        <p:tgtEl>
                                          <p:spTgt spid="12"/>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P spid="8" grpId="0" bldLvl="0" animBg="1"/>
      <p:bldP spid="8" grpId="1" animBg="1"/>
      <p:bldP spid="6" grpId="2" animBg="1"/>
      <p:bldP spid="8" grpId="2" bldLvl="0" animBg="1"/>
      <p:bldP spid="9" grpId="0" bldLvl="0" animBg="1"/>
      <p:bldP spid="9" grpId="1" animBg="1"/>
      <p:bldP spid="10" grpId="0" bldLvl="0" animBg="1"/>
      <p:bldP spid="10" grpId="1" animBg="1"/>
      <p:bldP spid="10" grpId="2" animBg="1"/>
      <p:bldP spid="11" grpId="0" bldLvl="0" animBg="1"/>
      <p:bldP spid="11" grpId="1" animBg="1"/>
      <p:bldP spid="12" grpId="0" bldLvl="0" animBg="1"/>
      <p:bldP spid="12" grpId="1" animBg="1"/>
      <p:bldP spid="5" grpId="0" animBg="1"/>
      <p:bldP spid="5" grpId="1" animBg="1"/>
      <p:bldP spid="5"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___________2"/>
          <p:cNvPicPr>
            <a:picLocks noChangeAspect="1"/>
          </p:cNvPicPr>
          <p:nvPr/>
        </p:nvPicPr>
        <p:blipFill>
          <a:blip r:embed="rId1"/>
          <a:srcRect t="20214" b="19114"/>
          <a:stretch>
            <a:fillRect/>
          </a:stretch>
        </p:blipFill>
        <p:spPr>
          <a:xfrm>
            <a:off x="-168910" y="3146425"/>
            <a:ext cx="5692775" cy="3393440"/>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2</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
        <p:nvSpPr>
          <p:cNvPr id="8" name="圆角矩形 7"/>
          <p:cNvSpPr/>
          <p:nvPr/>
        </p:nvSpPr>
        <p:spPr>
          <a:xfrm>
            <a:off x="2207260" y="2033270"/>
            <a:ext cx="7947025"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To analyze the structure (</a:t>
            </a:r>
            <a:r>
              <a:rPr lang="zh-CN" altLang="en-US" sz="3200">
                <a:solidFill>
                  <a:schemeClr val="tx1"/>
                </a:solidFill>
                <a:latin typeface="Times New Roman" panose="02020603050405020304" charset="0"/>
                <a:cs typeface="Times New Roman" panose="02020603050405020304" charset="0"/>
              </a:rPr>
              <a:t>分析结构</a:t>
            </a:r>
            <a:r>
              <a:rPr lang="en-US" altLang="zh-CN" sz="3200">
                <a:solidFill>
                  <a:schemeClr val="tx1"/>
                </a:solidFill>
                <a:latin typeface="Times New Roman" panose="02020603050405020304" charset="0"/>
                <a:cs typeface="Times New Roman" panose="02020603050405020304" charset="0"/>
              </a:rPr>
              <a:t>) </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组合 2"/>
          <p:cNvGrpSpPr/>
          <p:nvPr/>
        </p:nvGrpSpPr>
        <p:grpSpPr>
          <a:xfrm>
            <a:off x="4319905" y="583565"/>
            <a:ext cx="3559175" cy="5488305"/>
            <a:chOff x="4744155" y="1821124"/>
            <a:chExt cx="2440485" cy="4407506"/>
          </a:xfrm>
        </p:grpSpPr>
        <p:sp>
          <p:nvSpPr>
            <p:cNvPr id="4" name="Freeform 5"/>
            <p:cNvSpPr/>
            <p:nvPr/>
          </p:nvSpPr>
          <p:spPr bwMode="auto">
            <a:xfrm>
              <a:off x="4829933" y="3368503"/>
              <a:ext cx="1445622" cy="1501966"/>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5" name="Freeform 6"/>
            <p:cNvSpPr/>
            <p:nvPr/>
          </p:nvSpPr>
          <p:spPr bwMode="auto">
            <a:xfrm>
              <a:off x="5739018" y="2644430"/>
              <a:ext cx="1445622" cy="1503648"/>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gradFill>
              <a:gsLst>
                <a:gs pos="50000">
                  <a:schemeClr val="accent2"/>
                </a:gs>
                <a:gs pos="0">
                  <a:schemeClr val="accent2">
                    <a:lumMod val="25000"/>
                    <a:lumOff val="75000"/>
                  </a:schemeClr>
                </a:gs>
                <a:gs pos="100000">
                  <a:schemeClr val="accent2">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6" name="Freeform 7"/>
            <p:cNvSpPr/>
            <p:nvPr/>
          </p:nvSpPr>
          <p:spPr bwMode="auto">
            <a:xfrm>
              <a:off x="4744155" y="1821124"/>
              <a:ext cx="1446463" cy="1503648"/>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gradFill>
              <a:gsLst>
                <a:gs pos="50000">
                  <a:schemeClr val="accent5"/>
                </a:gs>
                <a:gs pos="0">
                  <a:schemeClr val="accent5">
                    <a:lumMod val="25000"/>
                    <a:lumOff val="75000"/>
                  </a:schemeClr>
                </a:gs>
                <a:gs pos="100000">
                  <a:schemeClr val="accent5">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7" name="Freeform 8"/>
            <p:cNvSpPr/>
            <p:nvPr/>
          </p:nvSpPr>
          <p:spPr bwMode="auto">
            <a:xfrm>
              <a:off x="5820592" y="1908585"/>
              <a:ext cx="89143" cy="3808737"/>
            </a:xfrm>
            <a:custGeom>
              <a:avLst/>
              <a:gdLst>
                <a:gd name="T0" fmla="*/ 94 w 106"/>
                <a:gd name="T1" fmla="*/ 4529 h 4529"/>
                <a:gd name="T2" fmla="*/ 0 w 106"/>
                <a:gd name="T3" fmla="*/ 4484 h 4529"/>
                <a:gd name="T4" fmla="*/ 12 w 106"/>
                <a:gd name="T5" fmla="*/ 0 h 4529"/>
                <a:gd name="T6" fmla="*/ 106 w 106"/>
                <a:gd name="T7" fmla="*/ 0 h 4529"/>
                <a:gd name="T8" fmla="*/ 94 w 106"/>
                <a:gd name="T9" fmla="*/ 4529 h 4529"/>
              </a:gdLst>
              <a:ahLst/>
              <a:cxnLst>
                <a:cxn ang="0">
                  <a:pos x="T0" y="T1"/>
                </a:cxn>
                <a:cxn ang="0">
                  <a:pos x="T2" y="T3"/>
                </a:cxn>
                <a:cxn ang="0">
                  <a:pos x="T4" y="T5"/>
                </a:cxn>
                <a:cxn ang="0">
                  <a:pos x="T6" y="T7"/>
                </a:cxn>
                <a:cxn ang="0">
                  <a:pos x="T8" y="T9"/>
                </a:cxn>
              </a:cxnLst>
              <a:rect l="0" t="0" r="r" b="b"/>
              <a:pathLst>
                <a:path w="106" h="4529">
                  <a:moveTo>
                    <a:pt x="94" y="4529"/>
                  </a:moveTo>
                  <a:lnTo>
                    <a:pt x="0" y="4484"/>
                  </a:lnTo>
                  <a:lnTo>
                    <a:pt x="12" y="0"/>
                  </a:lnTo>
                  <a:lnTo>
                    <a:pt x="106" y="0"/>
                  </a:lnTo>
                  <a:lnTo>
                    <a:pt x="94" y="4529"/>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8" name="Freeform 9"/>
            <p:cNvSpPr/>
            <p:nvPr/>
          </p:nvSpPr>
          <p:spPr bwMode="auto">
            <a:xfrm>
              <a:off x="6037562" y="1908585"/>
              <a:ext cx="87460" cy="3811260"/>
            </a:xfrm>
            <a:custGeom>
              <a:avLst/>
              <a:gdLst>
                <a:gd name="T0" fmla="*/ 87 w 104"/>
                <a:gd name="T1" fmla="*/ 4498 h 4532"/>
                <a:gd name="T2" fmla="*/ 0 w 104"/>
                <a:gd name="T3" fmla="*/ 4532 h 4532"/>
                <a:gd name="T4" fmla="*/ 11 w 104"/>
                <a:gd name="T5" fmla="*/ 0 h 4532"/>
                <a:gd name="T6" fmla="*/ 104 w 104"/>
                <a:gd name="T7" fmla="*/ 3 h 4532"/>
                <a:gd name="T8" fmla="*/ 87 w 104"/>
                <a:gd name="T9" fmla="*/ 4498 h 4532"/>
              </a:gdLst>
              <a:ahLst/>
              <a:cxnLst>
                <a:cxn ang="0">
                  <a:pos x="T0" y="T1"/>
                </a:cxn>
                <a:cxn ang="0">
                  <a:pos x="T2" y="T3"/>
                </a:cxn>
                <a:cxn ang="0">
                  <a:pos x="T4" y="T5"/>
                </a:cxn>
                <a:cxn ang="0">
                  <a:pos x="T6" y="T7"/>
                </a:cxn>
                <a:cxn ang="0">
                  <a:pos x="T8" y="T9"/>
                </a:cxn>
              </a:cxnLst>
              <a:rect l="0" t="0" r="r" b="b"/>
              <a:pathLst>
                <a:path w="104" h="4532">
                  <a:moveTo>
                    <a:pt x="87" y="4498"/>
                  </a:moveTo>
                  <a:lnTo>
                    <a:pt x="0" y="4532"/>
                  </a:lnTo>
                  <a:lnTo>
                    <a:pt x="11" y="0"/>
                  </a:lnTo>
                  <a:lnTo>
                    <a:pt x="104" y="3"/>
                  </a:lnTo>
                  <a:lnTo>
                    <a:pt x="87" y="4498"/>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9" name="Freeform 10"/>
            <p:cNvSpPr/>
            <p:nvPr/>
          </p:nvSpPr>
          <p:spPr bwMode="auto">
            <a:xfrm>
              <a:off x="5896279" y="1908585"/>
              <a:ext cx="154738" cy="3811260"/>
            </a:xfrm>
            <a:custGeom>
              <a:avLst/>
              <a:gdLst>
                <a:gd name="T0" fmla="*/ 172 w 184"/>
                <a:gd name="T1" fmla="*/ 4532 h 4532"/>
                <a:gd name="T2" fmla="*/ 0 w 184"/>
                <a:gd name="T3" fmla="*/ 4529 h 4532"/>
                <a:gd name="T4" fmla="*/ 11 w 184"/>
                <a:gd name="T5" fmla="*/ 0 h 4532"/>
                <a:gd name="T6" fmla="*/ 184 w 184"/>
                <a:gd name="T7" fmla="*/ 0 h 4532"/>
                <a:gd name="T8" fmla="*/ 172 w 184"/>
                <a:gd name="T9" fmla="*/ 4532 h 4532"/>
              </a:gdLst>
              <a:ahLst/>
              <a:cxnLst>
                <a:cxn ang="0">
                  <a:pos x="T0" y="T1"/>
                </a:cxn>
                <a:cxn ang="0">
                  <a:pos x="T2" y="T3"/>
                </a:cxn>
                <a:cxn ang="0">
                  <a:pos x="T4" y="T5"/>
                </a:cxn>
                <a:cxn ang="0">
                  <a:pos x="T6" y="T7"/>
                </a:cxn>
                <a:cxn ang="0">
                  <a:pos x="T8" y="T9"/>
                </a:cxn>
              </a:cxnLst>
              <a:rect l="0" t="0" r="r" b="b"/>
              <a:pathLst>
                <a:path w="184" h="4532">
                  <a:moveTo>
                    <a:pt x="172" y="4532"/>
                  </a:moveTo>
                  <a:lnTo>
                    <a:pt x="0" y="4529"/>
                  </a:lnTo>
                  <a:lnTo>
                    <a:pt x="11" y="0"/>
                  </a:lnTo>
                  <a:lnTo>
                    <a:pt x="184" y="0"/>
                  </a:lnTo>
                  <a:lnTo>
                    <a:pt x="172" y="4532"/>
                  </a:ln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0" name="Freeform 11"/>
            <p:cNvSpPr/>
            <p:nvPr/>
          </p:nvSpPr>
          <p:spPr bwMode="auto">
            <a:xfrm>
              <a:off x="5820592" y="5613883"/>
              <a:ext cx="294338" cy="614747"/>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F3E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1" name="Freeform 12"/>
            <p:cNvSpPr/>
            <p:nvPr/>
          </p:nvSpPr>
          <p:spPr bwMode="auto">
            <a:xfrm>
              <a:off x="5919826" y="5983909"/>
              <a:ext cx="107644" cy="244721"/>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2" name="Rectangle 13"/>
            <p:cNvSpPr>
              <a:spLocks noChangeArrowheads="1"/>
            </p:cNvSpPr>
            <p:nvPr/>
          </p:nvSpPr>
          <p:spPr bwMode="auto">
            <a:xfrm>
              <a:off x="5830683" y="1908585"/>
              <a:ext cx="297702" cy="268268"/>
            </a:xfrm>
            <a:prstGeom prst="rect">
              <a:avLst/>
            </a:pr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3" name="Freeform 14"/>
            <p:cNvSpPr/>
            <p:nvPr/>
          </p:nvSpPr>
          <p:spPr bwMode="auto">
            <a:xfrm>
              <a:off x="5820592" y="2932882"/>
              <a:ext cx="373389" cy="2786963"/>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gradFill>
              <a:gsLst>
                <a:gs pos="50000">
                  <a:schemeClr val="accent5"/>
                </a:gs>
                <a:gs pos="0">
                  <a:schemeClr val="accent5">
                    <a:lumMod val="25000"/>
                    <a:lumOff val="75000"/>
                  </a:schemeClr>
                </a:gs>
                <a:gs pos="100000">
                  <a:schemeClr val="accent5">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4" name="Freeform 15"/>
            <p:cNvSpPr/>
            <p:nvPr/>
          </p:nvSpPr>
          <p:spPr bwMode="auto">
            <a:xfrm>
              <a:off x="5734813" y="3756189"/>
              <a:ext cx="381798" cy="195777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gradFill>
              <a:gsLst>
                <a:gs pos="50000">
                  <a:schemeClr val="accent2"/>
                </a:gs>
                <a:gs pos="0">
                  <a:schemeClr val="accent2">
                    <a:lumMod val="25000"/>
                    <a:lumOff val="75000"/>
                  </a:schemeClr>
                </a:gs>
                <a:gs pos="100000">
                  <a:schemeClr val="accent2">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5" name="Freeform 16"/>
            <p:cNvSpPr/>
            <p:nvPr/>
          </p:nvSpPr>
          <p:spPr bwMode="auto">
            <a:xfrm>
              <a:off x="5893756" y="4480260"/>
              <a:ext cx="386004" cy="1237061"/>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gradFill>
              <a:gsLst>
                <a:gs pos="50000">
                  <a:schemeClr val="accent6"/>
                </a:gs>
                <a:gs pos="0">
                  <a:schemeClr val="accent6">
                    <a:lumMod val="25000"/>
                    <a:lumOff val="75000"/>
                  </a:schemeClr>
                </a:gs>
                <a:gs pos="100000">
                  <a:schemeClr val="accent6">
                    <a:lumMod val="85000"/>
                  </a:schemeClr>
                </a:gs>
              </a:gsLst>
              <a:lin ang="5400000" scaled="1"/>
            </a:gra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6" name="Freeform 56"/>
            <p:cNvSpPr/>
            <p:nvPr/>
          </p:nvSpPr>
          <p:spPr bwMode="auto">
            <a:xfrm>
              <a:off x="5943373" y="2865605"/>
              <a:ext cx="78210" cy="51299"/>
            </a:xfrm>
            <a:custGeom>
              <a:avLst/>
              <a:gdLst>
                <a:gd name="T0" fmla="*/ 10 w 39"/>
                <a:gd name="T1" fmla="*/ 6 h 26"/>
                <a:gd name="T2" fmla="*/ 3 w 39"/>
                <a:gd name="T3" fmla="*/ 14 h 26"/>
                <a:gd name="T4" fmla="*/ 9 w 39"/>
                <a:gd name="T5" fmla="*/ 21 h 26"/>
                <a:gd name="T6" fmla="*/ 27 w 39"/>
                <a:gd name="T7" fmla="*/ 0 h 26"/>
                <a:gd name="T8" fmla="*/ 39 w 39"/>
                <a:gd name="T9" fmla="*/ 13 h 26"/>
                <a:gd name="T10" fmla="*/ 29 w 39"/>
                <a:gd name="T11" fmla="*/ 26 h 26"/>
                <a:gd name="T12" fmla="*/ 27 w 39"/>
                <a:gd name="T13" fmla="*/ 23 h 26"/>
                <a:gd name="T14" fmla="*/ 35 w 39"/>
                <a:gd name="T15" fmla="*/ 13 h 26"/>
                <a:gd name="T16" fmla="*/ 28 w 39"/>
                <a:gd name="T17" fmla="*/ 4 h 26"/>
                <a:gd name="T18" fmla="*/ 10 w 39"/>
                <a:gd name="T19" fmla="*/ 26 h 26"/>
                <a:gd name="T20" fmla="*/ 0 w 39"/>
                <a:gd name="T21" fmla="*/ 14 h 26"/>
                <a:gd name="T22" fmla="*/ 9 w 39"/>
                <a:gd name="T23" fmla="*/ 2 h 26"/>
                <a:gd name="T24" fmla="*/ 10 w 39"/>
                <a:gd name="T2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6">
                  <a:moveTo>
                    <a:pt x="10" y="6"/>
                  </a:moveTo>
                  <a:cubicBezTo>
                    <a:pt x="6" y="7"/>
                    <a:pt x="3" y="10"/>
                    <a:pt x="3" y="14"/>
                  </a:cubicBezTo>
                  <a:cubicBezTo>
                    <a:pt x="3" y="19"/>
                    <a:pt x="5" y="21"/>
                    <a:pt x="9" y="21"/>
                  </a:cubicBezTo>
                  <a:cubicBezTo>
                    <a:pt x="17" y="22"/>
                    <a:pt x="15" y="0"/>
                    <a:pt x="27" y="0"/>
                  </a:cubicBezTo>
                  <a:cubicBezTo>
                    <a:pt x="33" y="0"/>
                    <a:pt x="39" y="3"/>
                    <a:pt x="39" y="13"/>
                  </a:cubicBezTo>
                  <a:cubicBezTo>
                    <a:pt x="39" y="21"/>
                    <a:pt x="33" y="24"/>
                    <a:pt x="29" y="26"/>
                  </a:cubicBezTo>
                  <a:cubicBezTo>
                    <a:pt x="27" y="23"/>
                    <a:pt x="27" y="23"/>
                    <a:pt x="27" y="23"/>
                  </a:cubicBezTo>
                  <a:cubicBezTo>
                    <a:pt x="31" y="21"/>
                    <a:pt x="35" y="18"/>
                    <a:pt x="35" y="13"/>
                  </a:cubicBezTo>
                  <a:cubicBezTo>
                    <a:pt x="35" y="7"/>
                    <a:pt x="32" y="4"/>
                    <a:pt x="28" y="4"/>
                  </a:cubicBezTo>
                  <a:cubicBezTo>
                    <a:pt x="19" y="4"/>
                    <a:pt x="21" y="26"/>
                    <a:pt x="10" y="26"/>
                  </a:cubicBezTo>
                  <a:cubicBezTo>
                    <a:pt x="4" y="26"/>
                    <a:pt x="0" y="21"/>
                    <a:pt x="0" y="14"/>
                  </a:cubicBezTo>
                  <a:cubicBezTo>
                    <a:pt x="0" y="8"/>
                    <a:pt x="3" y="4"/>
                    <a:pt x="9" y="2"/>
                  </a:cubicBezTo>
                  <a:lnTo>
                    <a:pt x="10" y="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7" name="Freeform 57"/>
            <p:cNvSpPr>
              <a:spLocks noEditPoints="1"/>
            </p:cNvSpPr>
            <p:nvPr/>
          </p:nvSpPr>
          <p:spPr bwMode="auto">
            <a:xfrm>
              <a:off x="5943373" y="2797487"/>
              <a:ext cx="75687" cy="59709"/>
            </a:xfrm>
            <a:custGeom>
              <a:avLst/>
              <a:gdLst>
                <a:gd name="T0" fmla="*/ 90 w 90"/>
                <a:gd name="T1" fmla="*/ 71 h 71"/>
                <a:gd name="T2" fmla="*/ 0 w 90"/>
                <a:gd name="T3" fmla="*/ 43 h 71"/>
                <a:gd name="T4" fmla="*/ 0 w 90"/>
                <a:gd name="T5" fmla="*/ 29 h 71"/>
                <a:gd name="T6" fmla="*/ 90 w 90"/>
                <a:gd name="T7" fmla="*/ 0 h 71"/>
                <a:gd name="T8" fmla="*/ 90 w 90"/>
                <a:gd name="T9" fmla="*/ 12 h 71"/>
                <a:gd name="T10" fmla="*/ 62 w 90"/>
                <a:gd name="T11" fmla="*/ 19 h 71"/>
                <a:gd name="T12" fmla="*/ 62 w 90"/>
                <a:gd name="T13" fmla="*/ 52 h 71"/>
                <a:gd name="T14" fmla="*/ 90 w 90"/>
                <a:gd name="T15" fmla="*/ 59 h 71"/>
                <a:gd name="T16" fmla="*/ 90 w 90"/>
                <a:gd name="T17" fmla="*/ 71 h 71"/>
                <a:gd name="T18" fmla="*/ 55 w 90"/>
                <a:gd name="T19" fmla="*/ 50 h 71"/>
                <a:gd name="T20" fmla="*/ 55 w 90"/>
                <a:gd name="T21" fmla="*/ 22 h 71"/>
                <a:gd name="T22" fmla="*/ 7 w 90"/>
                <a:gd name="T23" fmla="*/ 36 h 71"/>
                <a:gd name="T24" fmla="*/ 7 w 90"/>
                <a:gd name="T25" fmla="*/ 36 h 71"/>
                <a:gd name="T26" fmla="*/ 55 w 90"/>
                <a:gd name="T2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1">
                  <a:moveTo>
                    <a:pt x="90" y="71"/>
                  </a:moveTo>
                  <a:lnTo>
                    <a:pt x="0" y="43"/>
                  </a:lnTo>
                  <a:lnTo>
                    <a:pt x="0" y="29"/>
                  </a:lnTo>
                  <a:lnTo>
                    <a:pt x="90" y="0"/>
                  </a:lnTo>
                  <a:lnTo>
                    <a:pt x="90" y="12"/>
                  </a:lnTo>
                  <a:lnTo>
                    <a:pt x="62" y="19"/>
                  </a:lnTo>
                  <a:lnTo>
                    <a:pt x="62" y="52"/>
                  </a:lnTo>
                  <a:lnTo>
                    <a:pt x="90" y="59"/>
                  </a:lnTo>
                  <a:lnTo>
                    <a:pt x="90" y="71"/>
                  </a:lnTo>
                  <a:close/>
                  <a:moveTo>
                    <a:pt x="55" y="50"/>
                  </a:moveTo>
                  <a:lnTo>
                    <a:pt x="55" y="22"/>
                  </a:lnTo>
                  <a:lnTo>
                    <a:pt x="7" y="36"/>
                  </a:lnTo>
                  <a:lnTo>
                    <a:pt x="7" y="36"/>
                  </a:lnTo>
                  <a:lnTo>
                    <a:pt x="55" y="5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8" name="Freeform 58"/>
            <p:cNvSpPr/>
            <p:nvPr/>
          </p:nvSpPr>
          <p:spPr bwMode="auto">
            <a:xfrm>
              <a:off x="5943373" y="2720117"/>
              <a:ext cx="75687" cy="63913"/>
            </a:xfrm>
            <a:custGeom>
              <a:avLst/>
              <a:gdLst>
                <a:gd name="T0" fmla="*/ 90 w 90"/>
                <a:gd name="T1" fmla="*/ 10 h 76"/>
                <a:gd name="T2" fmla="*/ 10 w 90"/>
                <a:gd name="T3" fmla="*/ 10 h 76"/>
                <a:gd name="T4" fmla="*/ 10 w 90"/>
                <a:gd name="T5" fmla="*/ 10 h 76"/>
                <a:gd name="T6" fmla="*/ 90 w 90"/>
                <a:gd name="T7" fmla="*/ 36 h 76"/>
                <a:gd name="T8" fmla="*/ 90 w 90"/>
                <a:gd name="T9" fmla="*/ 43 h 76"/>
                <a:gd name="T10" fmla="*/ 10 w 90"/>
                <a:gd name="T11" fmla="*/ 69 h 76"/>
                <a:gd name="T12" fmla="*/ 10 w 90"/>
                <a:gd name="T13" fmla="*/ 69 h 76"/>
                <a:gd name="T14" fmla="*/ 90 w 90"/>
                <a:gd name="T15" fmla="*/ 69 h 76"/>
                <a:gd name="T16" fmla="*/ 90 w 90"/>
                <a:gd name="T17" fmla="*/ 76 h 76"/>
                <a:gd name="T18" fmla="*/ 0 w 90"/>
                <a:gd name="T19" fmla="*/ 76 h 76"/>
                <a:gd name="T20" fmla="*/ 0 w 90"/>
                <a:gd name="T21" fmla="*/ 62 h 76"/>
                <a:gd name="T22" fmla="*/ 74 w 90"/>
                <a:gd name="T23" fmla="*/ 38 h 76"/>
                <a:gd name="T24" fmla="*/ 74 w 90"/>
                <a:gd name="T25" fmla="*/ 38 h 76"/>
                <a:gd name="T26" fmla="*/ 0 w 90"/>
                <a:gd name="T27" fmla="*/ 17 h 76"/>
                <a:gd name="T28" fmla="*/ 0 w 90"/>
                <a:gd name="T29" fmla="*/ 0 h 76"/>
                <a:gd name="T30" fmla="*/ 90 w 90"/>
                <a:gd name="T31" fmla="*/ 0 h 76"/>
                <a:gd name="T32" fmla="*/ 90 w 90"/>
                <a:gd name="T3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6">
                  <a:moveTo>
                    <a:pt x="90" y="10"/>
                  </a:moveTo>
                  <a:lnTo>
                    <a:pt x="10" y="10"/>
                  </a:lnTo>
                  <a:lnTo>
                    <a:pt x="10" y="10"/>
                  </a:lnTo>
                  <a:lnTo>
                    <a:pt x="90" y="36"/>
                  </a:lnTo>
                  <a:lnTo>
                    <a:pt x="90" y="43"/>
                  </a:lnTo>
                  <a:lnTo>
                    <a:pt x="10" y="69"/>
                  </a:lnTo>
                  <a:lnTo>
                    <a:pt x="10" y="69"/>
                  </a:lnTo>
                  <a:lnTo>
                    <a:pt x="90" y="69"/>
                  </a:lnTo>
                  <a:lnTo>
                    <a:pt x="90" y="76"/>
                  </a:lnTo>
                  <a:lnTo>
                    <a:pt x="0" y="76"/>
                  </a:lnTo>
                  <a:lnTo>
                    <a:pt x="0" y="62"/>
                  </a:lnTo>
                  <a:lnTo>
                    <a:pt x="74" y="38"/>
                  </a:lnTo>
                  <a:lnTo>
                    <a:pt x="74" y="38"/>
                  </a:lnTo>
                  <a:lnTo>
                    <a:pt x="0" y="17"/>
                  </a:lnTo>
                  <a:lnTo>
                    <a:pt x="0" y="0"/>
                  </a:lnTo>
                  <a:lnTo>
                    <a:pt x="90" y="0"/>
                  </a:lnTo>
                  <a:lnTo>
                    <a:pt x="90" y="1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19" name="Freeform 59"/>
            <p:cNvSpPr>
              <a:spLocks noEditPoints="1"/>
            </p:cNvSpPr>
            <p:nvPr/>
          </p:nvSpPr>
          <p:spPr bwMode="auto">
            <a:xfrm>
              <a:off x="5943373" y="2650317"/>
              <a:ext cx="75687" cy="47935"/>
            </a:xfrm>
            <a:custGeom>
              <a:avLst/>
              <a:gdLst>
                <a:gd name="T0" fmla="*/ 38 w 38"/>
                <a:gd name="T1" fmla="*/ 24 h 24"/>
                <a:gd name="T2" fmla="*/ 0 w 38"/>
                <a:gd name="T3" fmla="*/ 24 h 24"/>
                <a:gd name="T4" fmla="*/ 0 w 38"/>
                <a:gd name="T5" fmla="*/ 11 h 24"/>
                <a:gd name="T6" fmla="*/ 11 w 38"/>
                <a:gd name="T7" fmla="*/ 0 h 24"/>
                <a:gd name="T8" fmla="*/ 21 w 38"/>
                <a:gd name="T9" fmla="*/ 13 h 24"/>
                <a:gd name="T10" fmla="*/ 21 w 38"/>
                <a:gd name="T11" fmla="*/ 20 h 24"/>
                <a:gd name="T12" fmla="*/ 38 w 38"/>
                <a:gd name="T13" fmla="*/ 20 h 24"/>
                <a:gd name="T14" fmla="*/ 38 w 38"/>
                <a:gd name="T15" fmla="*/ 24 h 24"/>
                <a:gd name="T16" fmla="*/ 18 w 38"/>
                <a:gd name="T17" fmla="*/ 20 h 24"/>
                <a:gd name="T18" fmla="*/ 18 w 38"/>
                <a:gd name="T19" fmla="*/ 13 h 24"/>
                <a:gd name="T20" fmla="*/ 11 w 38"/>
                <a:gd name="T21" fmla="*/ 4 h 24"/>
                <a:gd name="T22" fmla="*/ 4 w 38"/>
                <a:gd name="T23" fmla="*/ 12 h 24"/>
                <a:gd name="T24" fmla="*/ 4 w 38"/>
                <a:gd name="T25" fmla="*/ 20 h 24"/>
                <a:gd name="T26" fmla="*/ 18 w 38"/>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4">
                  <a:moveTo>
                    <a:pt x="38" y="24"/>
                  </a:moveTo>
                  <a:cubicBezTo>
                    <a:pt x="0" y="24"/>
                    <a:pt x="0" y="24"/>
                    <a:pt x="0" y="24"/>
                  </a:cubicBezTo>
                  <a:cubicBezTo>
                    <a:pt x="0" y="11"/>
                    <a:pt x="0" y="11"/>
                    <a:pt x="0" y="11"/>
                  </a:cubicBezTo>
                  <a:cubicBezTo>
                    <a:pt x="0" y="3"/>
                    <a:pt x="5" y="0"/>
                    <a:pt x="11" y="0"/>
                  </a:cubicBezTo>
                  <a:cubicBezTo>
                    <a:pt x="17" y="0"/>
                    <a:pt x="21" y="4"/>
                    <a:pt x="21" y="13"/>
                  </a:cubicBezTo>
                  <a:cubicBezTo>
                    <a:pt x="21" y="20"/>
                    <a:pt x="21" y="20"/>
                    <a:pt x="21" y="20"/>
                  </a:cubicBezTo>
                  <a:cubicBezTo>
                    <a:pt x="38" y="20"/>
                    <a:pt x="38" y="20"/>
                    <a:pt x="38" y="20"/>
                  </a:cubicBezTo>
                  <a:lnTo>
                    <a:pt x="38" y="24"/>
                  </a:lnTo>
                  <a:close/>
                  <a:moveTo>
                    <a:pt x="18" y="20"/>
                  </a:moveTo>
                  <a:cubicBezTo>
                    <a:pt x="18" y="13"/>
                    <a:pt x="18" y="13"/>
                    <a:pt x="18" y="13"/>
                  </a:cubicBezTo>
                  <a:cubicBezTo>
                    <a:pt x="18" y="6"/>
                    <a:pt x="15" y="4"/>
                    <a:pt x="11" y="4"/>
                  </a:cubicBezTo>
                  <a:cubicBezTo>
                    <a:pt x="6" y="4"/>
                    <a:pt x="4" y="6"/>
                    <a:pt x="4" y="12"/>
                  </a:cubicBezTo>
                  <a:cubicBezTo>
                    <a:pt x="4" y="20"/>
                    <a:pt x="4" y="20"/>
                    <a:pt x="4" y="20"/>
                  </a:cubicBezTo>
                  <a:lnTo>
                    <a:pt x="18" y="2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0" name="Freeform 60"/>
            <p:cNvSpPr/>
            <p:nvPr/>
          </p:nvSpPr>
          <p:spPr bwMode="auto">
            <a:xfrm>
              <a:off x="5943373" y="2590609"/>
              <a:ext cx="75687" cy="43730"/>
            </a:xfrm>
            <a:custGeom>
              <a:avLst/>
              <a:gdLst>
                <a:gd name="T0" fmla="*/ 90 w 90"/>
                <a:gd name="T1" fmla="*/ 52 h 52"/>
                <a:gd name="T2" fmla="*/ 0 w 90"/>
                <a:gd name="T3" fmla="*/ 52 h 52"/>
                <a:gd name="T4" fmla="*/ 0 w 90"/>
                <a:gd name="T5" fmla="*/ 43 h 52"/>
                <a:gd name="T6" fmla="*/ 81 w 90"/>
                <a:gd name="T7" fmla="*/ 43 h 52"/>
                <a:gd name="T8" fmla="*/ 81 w 90"/>
                <a:gd name="T9" fmla="*/ 0 h 52"/>
                <a:gd name="T10" fmla="*/ 90 w 90"/>
                <a:gd name="T11" fmla="*/ 0 h 52"/>
                <a:gd name="T12" fmla="*/ 90 w 9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0" h="52">
                  <a:moveTo>
                    <a:pt x="90" y="52"/>
                  </a:moveTo>
                  <a:lnTo>
                    <a:pt x="0" y="52"/>
                  </a:lnTo>
                  <a:lnTo>
                    <a:pt x="0" y="43"/>
                  </a:lnTo>
                  <a:lnTo>
                    <a:pt x="81" y="43"/>
                  </a:lnTo>
                  <a:lnTo>
                    <a:pt x="81" y="0"/>
                  </a:lnTo>
                  <a:lnTo>
                    <a:pt x="90" y="0"/>
                  </a:lnTo>
                  <a:lnTo>
                    <a:pt x="90" y="5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1" name="Freeform 61"/>
            <p:cNvSpPr/>
            <p:nvPr/>
          </p:nvSpPr>
          <p:spPr bwMode="auto">
            <a:xfrm>
              <a:off x="5943373" y="2529219"/>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2" name="Freeform 62"/>
            <p:cNvSpPr/>
            <p:nvPr/>
          </p:nvSpPr>
          <p:spPr bwMode="auto">
            <a:xfrm>
              <a:off x="5943373" y="2437553"/>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3" name="Freeform 63"/>
            <p:cNvSpPr/>
            <p:nvPr/>
          </p:nvSpPr>
          <p:spPr bwMode="auto">
            <a:xfrm>
              <a:off x="5943373" y="2376162"/>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4" name="Freeform 64"/>
            <p:cNvSpPr/>
            <p:nvPr/>
          </p:nvSpPr>
          <p:spPr bwMode="auto">
            <a:xfrm>
              <a:off x="5943373" y="2314772"/>
              <a:ext cx="75687" cy="55504"/>
            </a:xfrm>
            <a:custGeom>
              <a:avLst/>
              <a:gdLst>
                <a:gd name="T0" fmla="*/ 90 w 90"/>
                <a:gd name="T1" fmla="*/ 54 h 66"/>
                <a:gd name="T2" fmla="*/ 90 w 90"/>
                <a:gd name="T3" fmla="*/ 66 h 66"/>
                <a:gd name="T4" fmla="*/ 43 w 90"/>
                <a:gd name="T5" fmla="*/ 40 h 66"/>
                <a:gd name="T6" fmla="*/ 0 w 90"/>
                <a:gd name="T7" fmla="*/ 64 h 66"/>
                <a:gd name="T8" fmla="*/ 0 w 90"/>
                <a:gd name="T9" fmla="*/ 52 h 66"/>
                <a:gd name="T10" fmla="*/ 33 w 90"/>
                <a:gd name="T11" fmla="*/ 33 h 66"/>
                <a:gd name="T12" fmla="*/ 0 w 90"/>
                <a:gd name="T13" fmla="*/ 14 h 66"/>
                <a:gd name="T14" fmla="*/ 0 w 90"/>
                <a:gd name="T15" fmla="*/ 4 h 66"/>
                <a:gd name="T16" fmla="*/ 43 w 90"/>
                <a:gd name="T17" fmla="*/ 28 h 66"/>
                <a:gd name="T18" fmla="*/ 90 w 90"/>
                <a:gd name="T19" fmla="*/ 0 h 66"/>
                <a:gd name="T20" fmla="*/ 90 w 90"/>
                <a:gd name="T21" fmla="*/ 11 h 66"/>
                <a:gd name="T22" fmla="*/ 52 w 90"/>
                <a:gd name="T23" fmla="*/ 33 h 66"/>
                <a:gd name="T24" fmla="*/ 90 w 90"/>
                <a:gd name="T2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6">
                  <a:moveTo>
                    <a:pt x="90" y="54"/>
                  </a:moveTo>
                  <a:lnTo>
                    <a:pt x="90" y="66"/>
                  </a:lnTo>
                  <a:lnTo>
                    <a:pt x="43" y="40"/>
                  </a:lnTo>
                  <a:lnTo>
                    <a:pt x="0" y="64"/>
                  </a:lnTo>
                  <a:lnTo>
                    <a:pt x="0" y="52"/>
                  </a:lnTo>
                  <a:lnTo>
                    <a:pt x="33" y="33"/>
                  </a:lnTo>
                  <a:lnTo>
                    <a:pt x="0" y="14"/>
                  </a:lnTo>
                  <a:lnTo>
                    <a:pt x="0" y="4"/>
                  </a:lnTo>
                  <a:lnTo>
                    <a:pt x="43" y="28"/>
                  </a:lnTo>
                  <a:lnTo>
                    <a:pt x="90" y="0"/>
                  </a:lnTo>
                  <a:lnTo>
                    <a:pt x="90" y="11"/>
                  </a:lnTo>
                  <a:lnTo>
                    <a:pt x="52" y="33"/>
                  </a:lnTo>
                  <a:lnTo>
                    <a:pt x="90" y="54"/>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5" name="Freeform 65"/>
            <p:cNvSpPr/>
            <p:nvPr/>
          </p:nvSpPr>
          <p:spPr bwMode="auto">
            <a:xfrm>
              <a:off x="5943373" y="2258427"/>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6" name="Freeform 78"/>
            <p:cNvSpPr/>
            <p:nvPr/>
          </p:nvSpPr>
          <p:spPr bwMode="auto">
            <a:xfrm>
              <a:off x="5189867" y="3716663"/>
              <a:ext cx="167353" cy="365820"/>
            </a:xfrm>
            <a:custGeom>
              <a:avLst/>
              <a:gdLst>
                <a:gd name="T0" fmla="*/ 4 w 84"/>
                <a:gd name="T1" fmla="*/ 184 h 184"/>
                <a:gd name="T2" fmla="*/ 4 w 84"/>
                <a:gd name="T3" fmla="*/ 168 h 184"/>
                <a:gd name="T4" fmla="*/ 35 w 84"/>
                <a:gd name="T5" fmla="*/ 168 h 184"/>
                <a:gd name="T6" fmla="*/ 35 w 84"/>
                <a:gd name="T7" fmla="*/ 21 h 184"/>
                <a:gd name="T8" fmla="*/ 0 w 84"/>
                <a:gd name="T9" fmla="*/ 25 h 184"/>
                <a:gd name="T10" fmla="*/ 0 w 84"/>
                <a:gd name="T11" fmla="*/ 13 h 184"/>
                <a:gd name="T12" fmla="*/ 35 w 84"/>
                <a:gd name="T13" fmla="*/ 0 h 184"/>
                <a:gd name="T14" fmla="*/ 53 w 84"/>
                <a:gd name="T15" fmla="*/ 0 h 184"/>
                <a:gd name="T16" fmla="*/ 53 w 84"/>
                <a:gd name="T17" fmla="*/ 168 h 184"/>
                <a:gd name="T18" fmla="*/ 84 w 84"/>
                <a:gd name="T19" fmla="*/ 168 h 184"/>
                <a:gd name="T20" fmla="*/ 84 w 84"/>
                <a:gd name="T21" fmla="*/ 184 h 184"/>
                <a:gd name="T22" fmla="*/ 4 w 84"/>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84">
                  <a:moveTo>
                    <a:pt x="4" y="184"/>
                  </a:moveTo>
                  <a:cubicBezTo>
                    <a:pt x="4" y="168"/>
                    <a:pt x="4" y="168"/>
                    <a:pt x="4" y="168"/>
                  </a:cubicBezTo>
                  <a:cubicBezTo>
                    <a:pt x="35" y="168"/>
                    <a:pt x="35" y="168"/>
                    <a:pt x="35" y="168"/>
                  </a:cubicBezTo>
                  <a:cubicBezTo>
                    <a:pt x="35" y="21"/>
                    <a:pt x="35" y="21"/>
                    <a:pt x="35" y="21"/>
                  </a:cubicBezTo>
                  <a:cubicBezTo>
                    <a:pt x="0" y="25"/>
                    <a:pt x="0" y="25"/>
                    <a:pt x="0" y="25"/>
                  </a:cubicBezTo>
                  <a:cubicBezTo>
                    <a:pt x="0" y="13"/>
                    <a:pt x="0" y="13"/>
                    <a:pt x="0" y="13"/>
                  </a:cubicBezTo>
                  <a:cubicBezTo>
                    <a:pt x="13" y="9"/>
                    <a:pt x="27" y="5"/>
                    <a:pt x="35" y="0"/>
                  </a:cubicBezTo>
                  <a:cubicBezTo>
                    <a:pt x="53" y="0"/>
                    <a:pt x="53" y="0"/>
                    <a:pt x="53" y="0"/>
                  </a:cubicBezTo>
                  <a:cubicBezTo>
                    <a:pt x="53" y="168"/>
                    <a:pt x="53" y="168"/>
                    <a:pt x="53" y="168"/>
                  </a:cubicBezTo>
                  <a:cubicBezTo>
                    <a:pt x="84" y="168"/>
                    <a:pt x="84" y="168"/>
                    <a:pt x="84" y="168"/>
                  </a:cubicBezTo>
                  <a:cubicBezTo>
                    <a:pt x="84" y="184"/>
                    <a:pt x="84" y="184"/>
                    <a:pt x="84" y="184"/>
                  </a:cubicBezTo>
                  <a:lnTo>
                    <a:pt x="4" y="184"/>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dirty="0">
                <a:ea typeface="微软雅黑" panose="020B0503020204020204" charset="-122"/>
                <a:cs typeface="Arial" panose="020B0604020202020204" pitchFamily="34" charset="0"/>
              </a:endParaRPr>
            </a:p>
          </p:txBody>
        </p:sp>
        <p:sp>
          <p:nvSpPr>
            <p:cNvPr id="27" name="Freeform 79"/>
            <p:cNvSpPr/>
            <p:nvPr/>
          </p:nvSpPr>
          <p:spPr bwMode="auto">
            <a:xfrm>
              <a:off x="6632124" y="2992590"/>
              <a:ext cx="232947" cy="364139"/>
            </a:xfrm>
            <a:custGeom>
              <a:avLst/>
              <a:gdLst>
                <a:gd name="T0" fmla="*/ 117 w 117"/>
                <a:gd name="T1" fmla="*/ 183 h 183"/>
                <a:gd name="T2" fmla="*/ 0 w 117"/>
                <a:gd name="T3" fmla="*/ 183 h 183"/>
                <a:gd name="T4" fmla="*/ 0 w 117"/>
                <a:gd name="T5" fmla="*/ 164 h 183"/>
                <a:gd name="T6" fmla="*/ 98 w 117"/>
                <a:gd name="T7" fmla="*/ 48 h 183"/>
                <a:gd name="T8" fmla="*/ 62 w 117"/>
                <a:gd name="T9" fmla="*/ 15 h 183"/>
                <a:gd name="T10" fmla="*/ 19 w 117"/>
                <a:gd name="T11" fmla="*/ 54 h 183"/>
                <a:gd name="T12" fmla="*/ 1 w 117"/>
                <a:gd name="T13" fmla="*/ 50 h 183"/>
                <a:gd name="T14" fmla="*/ 62 w 117"/>
                <a:gd name="T15" fmla="*/ 0 h 183"/>
                <a:gd name="T16" fmla="*/ 117 w 117"/>
                <a:gd name="T17" fmla="*/ 48 h 183"/>
                <a:gd name="T18" fmla="*/ 19 w 117"/>
                <a:gd name="T19" fmla="*/ 167 h 183"/>
                <a:gd name="T20" fmla="*/ 117 w 117"/>
                <a:gd name="T21" fmla="*/ 167 h 183"/>
                <a:gd name="T22" fmla="*/ 117 w 117"/>
                <a:gd name="T2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83">
                  <a:moveTo>
                    <a:pt x="117" y="183"/>
                  </a:moveTo>
                  <a:cubicBezTo>
                    <a:pt x="0" y="183"/>
                    <a:pt x="0" y="183"/>
                    <a:pt x="0" y="183"/>
                  </a:cubicBezTo>
                  <a:cubicBezTo>
                    <a:pt x="0" y="164"/>
                    <a:pt x="0" y="164"/>
                    <a:pt x="0" y="164"/>
                  </a:cubicBezTo>
                  <a:cubicBezTo>
                    <a:pt x="31" y="100"/>
                    <a:pt x="98" y="97"/>
                    <a:pt x="98" y="48"/>
                  </a:cubicBezTo>
                  <a:cubicBezTo>
                    <a:pt x="98" y="27"/>
                    <a:pt x="85" y="15"/>
                    <a:pt x="62" y="15"/>
                  </a:cubicBezTo>
                  <a:cubicBezTo>
                    <a:pt x="36" y="15"/>
                    <a:pt x="22" y="36"/>
                    <a:pt x="19" y="54"/>
                  </a:cubicBezTo>
                  <a:cubicBezTo>
                    <a:pt x="1" y="50"/>
                    <a:pt x="1" y="50"/>
                    <a:pt x="1" y="50"/>
                  </a:cubicBezTo>
                  <a:cubicBezTo>
                    <a:pt x="7" y="25"/>
                    <a:pt x="22" y="0"/>
                    <a:pt x="62" y="0"/>
                  </a:cubicBezTo>
                  <a:cubicBezTo>
                    <a:pt x="92" y="0"/>
                    <a:pt x="117" y="17"/>
                    <a:pt x="117" y="48"/>
                  </a:cubicBezTo>
                  <a:cubicBezTo>
                    <a:pt x="117" y="103"/>
                    <a:pt x="38" y="118"/>
                    <a:pt x="19" y="167"/>
                  </a:cubicBezTo>
                  <a:cubicBezTo>
                    <a:pt x="117" y="167"/>
                    <a:pt x="117" y="167"/>
                    <a:pt x="117" y="167"/>
                  </a:cubicBezTo>
                  <a:lnTo>
                    <a:pt x="117" y="183"/>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sp>
          <p:nvSpPr>
            <p:cNvPr id="28" name="Freeform 80"/>
            <p:cNvSpPr/>
            <p:nvPr/>
          </p:nvSpPr>
          <p:spPr bwMode="auto">
            <a:xfrm>
              <a:off x="5054472" y="2169285"/>
              <a:ext cx="248926" cy="370026"/>
            </a:xfrm>
            <a:custGeom>
              <a:avLst/>
              <a:gdLst>
                <a:gd name="T0" fmla="*/ 14 w 125"/>
                <a:gd name="T1" fmla="*/ 140 h 186"/>
                <a:gd name="T2" fmla="*/ 64 w 125"/>
                <a:gd name="T3" fmla="*/ 170 h 186"/>
                <a:gd name="T4" fmla="*/ 106 w 125"/>
                <a:gd name="T5" fmla="*/ 135 h 186"/>
                <a:gd name="T6" fmla="*/ 55 w 125"/>
                <a:gd name="T7" fmla="*/ 94 h 186"/>
                <a:gd name="T8" fmla="*/ 38 w 125"/>
                <a:gd name="T9" fmla="*/ 94 h 186"/>
                <a:gd name="T10" fmla="*/ 38 w 125"/>
                <a:gd name="T11" fmla="*/ 79 h 186"/>
                <a:gd name="T12" fmla="*/ 48 w 125"/>
                <a:gd name="T13" fmla="*/ 79 h 186"/>
                <a:gd name="T14" fmla="*/ 100 w 125"/>
                <a:gd name="T15" fmla="*/ 45 h 186"/>
                <a:gd name="T16" fmla="*/ 67 w 125"/>
                <a:gd name="T17" fmla="*/ 15 h 186"/>
                <a:gd name="T18" fmla="*/ 23 w 125"/>
                <a:gd name="T19" fmla="*/ 40 h 186"/>
                <a:gd name="T20" fmla="*/ 9 w 125"/>
                <a:gd name="T21" fmla="*/ 30 h 186"/>
                <a:gd name="T22" fmla="*/ 67 w 125"/>
                <a:gd name="T23" fmla="*/ 0 h 186"/>
                <a:gd name="T24" fmla="*/ 119 w 125"/>
                <a:gd name="T25" fmla="*/ 45 h 186"/>
                <a:gd name="T26" fmla="*/ 91 w 125"/>
                <a:gd name="T27" fmla="*/ 85 h 186"/>
                <a:gd name="T28" fmla="*/ 125 w 125"/>
                <a:gd name="T29" fmla="*/ 133 h 186"/>
                <a:gd name="T30" fmla="*/ 64 w 125"/>
                <a:gd name="T31" fmla="*/ 186 h 186"/>
                <a:gd name="T32" fmla="*/ 0 w 125"/>
                <a:gd name="T33" fmla="*/ 150 h 186"/>
                <a:gd name="T34" fmla="*/ 14 w 125"/>
                <a:gd name="T35" fmla="*/ 1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86">
                  <a:moveTo>
                    <a:pt x="14" y="140"/>
                  </a:moveTo>
                  <a:cubicBezTo>
                    <a:pt x="28" y="159"/>
                    <a:pt x="45" y="170"/>
                    <a:pt x="64" y="170"/>
                  </a:cubicBezTo>
                  <a:cubicBezTo>
                    <a:pt x="90" y="170"/>
                    <a:pt x="106" y="157"/>
                    <a:pt x="106" y="135"/>
                  </a:cubicBezTo>
                  <a:cubicBezTo>
                    <a:pt x="106" y="110"/>
                    <a:pt x="91" y="94"/>
                    <a:pt x="55" y="94"/>
                  </a:cubicBezTo>
                  <a:cubicBezTo>
                    <a:pt x="38" y="94"/>
                    <a:pt x="38" y="94"/>
                    <a:pt x="38" y="94"/>
                  </a:cubicBezTo>
                  <a:cubicBezTo>
                    <a:pt x="38" y="79"/>
                    <a:pt x="38" y="79"/>
                    <a:pt x="38" y="79"/>
                  </a:cubicBezTo>
                  <a:cubicBezTo>
                    <a:pt x="48" y="79"/>
                    <a:pt x="48" y="79"/>
                    <a:pt x="48" y="79"/>
                  </a:cubicBezTo>
                  <a:cubicBezTo>
                    <a:pt x="84" y="79"/>
                    <a:pt x="100" y="67"/>
                    <a:pt x="100" y="45"/>
                  </a:cubicBezTo>
                  <a:cubicBezTo>
                    <a:pt x="100" y="27"/>
                    <a:pt x="84" y="15"/>
                    <a:pt x="67" y="15"/>
                  </a:cubicBezTo>
                  <a:cubicBezTo>
                    <a:pt x="45" y="15"/>
                    <a:pt x="35" y="25"/>
                    <a:pt x="23" y="40"/>
                  </a:cubicBezTo>
                  <a:cubicBezTo>
                    <a:pt x="9" y="30"/>
                    <a:pt x="9" y="30"/>
                    <a:pt x="9" y="30"/>
                  </a:cubicBezTo>
                  <a:cubicBezTo>
                    <a:pt x="21" y="13"/>
                    <a:pt x="38" y="0"/>
                    <a:pt x="67" y="0"/>
                  </a:cubicBezTo>
                  <a:cubicBezTo>
                    <a:pt x="99" y="0"/>
                    <a:pt x="119" y="16"/>
                    <a:pt x="119" y="45"/>
                  </a:cubicBezTo>
                  <a:cubicBezTo>
                    <a:pt x="119" y="67"/>
                    <a:pt x="105" y="79"/>
                    <a:pt x="91" y="85"/>
                  </a:cubicBezTo>
                  <a:cubicBezTo>
                    <a:pt x="119" y="96"/>
                    <a:pt x="125" y="116"/>
                    <a:pt x="125" y="133"/>
                  </a:cubicBezTo>
                  <a:cubicBezTo>
                    <a:pt x="125" y="164"/>
                    <a:pt x="102" y="186"/>
                    <a:pt x="64" y="186"/>
                  </a:cubicBezTo>
                  <a:cubicBezTo>
                    <a:pt x="29" y="186"/>
                    <a:pt x="8" y="164"/>
                    <a:pt x="0" y="150"/>
                  </a:cubicBezTo>
                  <a:lnTo>
                    <a:pt x="14" y="140"/>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charset="-122"/>
                <a:cs typeface="Arial" panose="020B0604020202020204" pitchFamily="34" charset="0"/>
              </a:endParaRPr>
            </a:p>
          </p:txBody>
        </p:sp>
      </p:grpSp>
      <p:sp>
        <p:nvSpPr>
          <p:cNvPr id="33" name="对话气泡: 圆角矩形 28"/>
          <p:cNvSpPr/>
          <p:nvPr/>
        </p:nvSpPr>
        <p:spPr>
          <a:xfrm>
            <a:off x="335280" y="4077335"/>
            <a:ext cx="4197985" cy="2471420"/>
          </a:xfrm>
          <a:prstGeom prst="wedgeRoundRectCallout">
            <a:avLst>
              <a:gd name="adj1" fmla="val 72734"/>
              <a:gd name="adj2" fmla="val -76937"/>
              <a:gd name="adj3" fmla="val 16667"/>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dirty="0">
                <a:solidFill>
                  <a:schemeClr val="tx1"/>
                </a:solidFill>
                <a:highlight>
                  <a:srgbClr val="FFFF00"/>
                </a:highlight>
                <a:latin typeface="Times New Roman" panose="02020603050405020304" charset="0"/>
                <a:cs typeface="Times New Roman" panose="02020603050405020304" charset="0"/>
              </a:rPr>
              <a:t>开头段</a:t>
            </a:r>
            <a:endParaRPr lang="zh-CN" altLang="en-US" sz="2800" dirty="0">
              <a:solidFill>
                <a:schemeClr val="tx1"/>
              </a:solidFill>
              <a:highlight>
                <a:srgbClr val="FFFF00"/>
              </a:highlight>
              <a:latin typeface="Times New Roman" panose="02020603050405020304" charset="0"/>
              <a:cs typeface="Times New Roman" panose="02020603050405020304" charset="0"/>
            </a:endParaRPr>
          </a:p>
          <a:p>
            <a:pPr algn="ctr"/>
            <a:endParaRPr lang="en-US" altLang="zh-CN" sz="2800" dirty="0">
              <a:solidFill>
                <a:schemeClr val="tx1"/>
              </a:solidFill>
              <a:latin typeface="Times New Roman" panose="02020603050405020304" charset="0"/>
              <a:cs typeface="Times New Roman" panose="02020603050405020304" charset="0"/>
            </a:endParaRPr>
          </a:p>
          <a:p>
            <a:pPr algn="l"/>
            <a:r>
              <a:rPr lang="en-US" altLang="zh-CN" sz="2800" dirty="0">
                <a:solidFill>
                  <a:schemeClr val="tx1"/>
                </a:solidFill>
                <a:latin typeface="Times New Roman" panose="02020603050405020304" charset="0"/>
                <a:cs typeface="Times New Roman" panose="02020603050405020304" charset="0"/>
              </a:rPr>
              <a:t>Para 1: </a:t>
            </a:r>
            <a:r>
              <a:rPr lang="zh-CN" altLang="en-US" sz="2800" dirty="0">
                <a:solidFill>
                  <a:schemeClr val="tx1"/>
                </a:solidFill>
                <a:latin typeface="Times New Roman" panose="02020603050405020304" charset="0"/>
                <a:cs typeface="Times New Roman" panose="02020603050405020304" charset="0"/>
              </a:rPr>
              <a:t>表明自己看到对方帖子的感受及自己的看法。</a:t>
            </a:r>
            <a:endParaRPr lang="zh-CN" altLang="en-US" sz="2800" dirty="0">
              <a:solidFill>
                <a:schemeClr val="tx1"/>
              </a:solidFill>
              <a:latin typeface="Times New Roman" panose="02020603050405020304" charset="0"/>
              <a:cs typeface="Times New Roman" panose="02020603050405020304" charset="0"/>
            </a:endParaRPr>
          </a:p>
        </p:txBody>
      </p:sp>
      <p:sp>
        <p:nvSpPr>
          <p:cNvPr id="36" name="对话气泡: 圆角矩形 30"/>
          <p:cNvSpPr/>
          <p:nvPr/>
        </p:nvSpPr>
        <p:spPr>
          <a:xfrm>
            <a:off x="281940" y="863600"/>
            <a:ext cx="4095115" cy="2618105"/>
          </a:xfrm>
          <a:prstGeom prst="wedgeRoundRectCallout">
            <a:avLst>
              <a:gd name="adj1" fmla="val 66221"/>
              <a:gd name="adj2" fmla="val -5070"/>
              <a:gd name="adj3" fmla="val 16667"/>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r>
              <a:rPr lang="zh-CN" altLang="en-US" sz="2800" dirty="0">
                <a:solidFill>
                  <a:prstClr val="black"/>
                </a:solidFill>
                <a:highlight>
                  <a:srgbClr val="FFFF00"/>
                </a:highlight>
                <a:latin typeface="Times New Roman" panose="02020603050405020304" charset="0"/>
                <a:cs typeface="Times New Roman" panose="02020603050405020304" charset="0"/>
              </a:rPr>
              <a:t>结尾段</a:t>
            </a:r>
            <a:endParaRPr lang="zh-CN" altLang="en-US" sz="2800" dirty="0">
              <a:solidFill>
                <a:prstClr val="black"/>
              </a:solidFill>
              <a:highlight>
                <a:srgbClr val="FFFF00"/>
              </a:highlight>
              <a:latin typeface="Times New Roman" panose="02020603050405020304" charset="0"/>
              <a:cs typeface="Times New Roman" panose="02020603050405020304" charset="0"/>
            </a:endParaRPr>
          </a:p>
          <a:p>
            <a:pPr lvl="0" algn="ctr"/>
            <a:endParaRPr lang="en-US" altLang="zh-CN" sz="2800" dirty="0">
              <a:solidFill>
                <a:prstClr val="black"/>
              </a:solidFill>
              <a:latin typeface="Times New Roman" panose="02020603050405020304" charset="0"/>
              <a:cs typeface="Times New Roman" panose="02020603050405020304" charset="0"/>
            </a:endParaRPr>
          </a:p>
          <a:p>
            <a:pPr lvl="0" algn="ctr"/>
            <a:r>
              <a:rPr lang="en-US" altLang="zh-CN" sz="2800" dirty="0">
                <a:solidFill>
                  <a:prstClr val="black"/>
                </a:solidFill>
                <a:latin typeface="Times New Roman" panose="02020603050405020304" charset="0"/>
                <a:cs typeface="Times New Roman" panose="02020603050405020304" charset="0"/>
              </a:rPr>
              <a:t>Para 3: </a:t>
            </a:r>
            <a:r>
              <a:rPr lang="zh-CN" altLang="en-US" sz="2800" dirty="0">
                <a:solidFill>
                  <a:prstClr val="black"/>
                </a:solidFill>
                <a:latin typeface="Times New Roman" panose="02020603050405020304" charset="0"/>
                <a:cs typeface="Times New Roman" panose="02020603050405020304" charset="0"/>
              </a:rPr>
              <a:t>表达希望和祝福。</a:t>
            </a:r>
            <a:endParaRPr lang="en-US" altLang="zh-CN" sz="2800" dirty="0">
              <a:solidFill>
                <a:prstClr val="black"/>
              </a:solidFill>
              <a:latin typeface="Times New Roman" panose="02020603050405020304" charset="0"/>
              <a:cs typeface="Times New Roman" panose="02020603050405020304" charset="0"/>
            </a:endParaRPr>
          </a:p>
          <a:p>
            <a:pPr lvl="0" algn="ctr"/>
            <a:endParaRPr lang="en-US" altLang="zh-CN" sz="2800" dirty="0">
              <a:solidFill>
                <a:prstClr val="black"/>
              </a:solidFill>
              <a:latin typeface="Times New Roman" panose="02020603050405020304" charset="0"/>
              <a:cs typeface="Times New Roman" panose="02020603050405020304" charset="0"/>
            </a:endParaRPr>
          </a:p>
        </p:txBody>
      </p:sp>
      <p:sp>
        <p:nvSpPr>
          <p:cNvPr id="35" name="对话气泡: 圆角矩形 29"/>
          <p:cNvSpPr/>
          <p:nvPr/>
        </p:nvSpPr>
        <p:spPr>
          <a:xfrm>
            <a:off x="7463790" y="466090"/>
            <a:ext cx="4488815" cy="2783205"/>
          </a:xfrm>
          <a:prstGeom prst="wedgeRoundRectCallout">
            <a:avLst>
              <a:gd name="adj1" fmla="val -50937"/>
              <a:gd name="adj2" fmla="val 40353"/>
              <a:gd name="adj3" fmla="val 16667"/>
            </a:avLst>
          </a:prstGeom>
          <a:gradFill>
            <a:gsLst>
              <a:gs pos="50000">
                <a:schemeClr val="accent2"/>
              </a:gs>
              <a:gs pos="0">
                <a:schemeClr val="accent2">
                  <a:lumMod val="25000"/>
                  <a:lumOff val="75000"/>
                </a:schemeClr>
              </a:gs>
              <a:gs pos="100000">
                <a:schemeClr val="accent2">
                  <a:lumMod val="8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r>
              <a:rPr lang="zh-CN" altLang="en-US" sz="2800" dirty="0">
                <a:solidFill>
                  <a:prstClr val="black"/>
                </a:solidFill>
                <a:highlight>
                  <a:srgbClr val="FFFF00"/>
                </a:highlight>
                <a:latin typeface="Times New Roman" panose="02020603050405020304" charset="0"/>
                <a:cs typeface="Times New Roman" panose="02020603050405020304" charset="0"/>
              </a:rPr>
              <a:t>主体段</a:t>
            </a:r>
            <a:endParaRPr lang="zh-CN" altLang="en-US" sz="2800" dirty="0">
              <a:solidFill>
                <a:prstClr val="black"/>
              </a:solidFill>
              <a:highlight>
                <a:srgbClr val="FFFF00"/>
              </a:highlight>
              <a:latin typeface="Times New Roman" panose="02020603050405020304" charset="0"/>
              <a:cs typeface="Times New Roman" panose="02020603050405020304" charset="0"/>
            </a:endParaRPr>
          </a:p>
          <a:p>
            <a:pPr lvl="0" algn="ctr"/>
            <a:endParaRPr lang="en-US" altLang="zh-CN" sz="2800" dirty="0">
              <a:solidFill>
                <a:prstClr val="black"/>
              </a:solidFill>
              <a:highlight>
                <a:srgbClr val="FFFF00"/>
              </a:highlight>
              <a:latin typeface="Times New Roman" panose="02020603050405020304" charset="0"/>
              <a:cs typeface="Times New Roman" panose="02020603050405020304" charset="0"/>
            </a:endParaRPr>
          </a:p>
          <a:p>
            <a:pPr algn="l"/>
            <a:r>
              <a:rPr lang="en-US" altLang="zh-CN" sz="2800" dirty="0">
                <a:solidFill>
                  <a:prstClr val="black"/>
                </a:solidFill>
                <a:latin typeface="Times New Roman" panose="02020603050405020304" charset="0"/>
                <a:cs typeface="Times New Roman" panose="02020603050405020304" charset="0"/>
              </a:rPr>
              <a:t>Para 2: </a:t>
            </a:r>
            <a:r>
              <a:rPr lang="zh-CN" altLang="en-US" sz="2800" dirty="0">
                <a:solidFill>
                  <a:schemeClr val="tx1"/>
                </a:solidFill>
                <a:latin typeface="Times New Roman" panose="02020603050405020304" charset="0"/>
                <a:cs typeface="Times New Roman" panose="02020603050405020304" charset="0"/>
                <a:sym typeface="+mn-ea"/>
              </a:rPr>
              <a:t>围绕对方的提问展开回答或讨论，并提出合理性建议。（注意</a:t>
            </a:r>
            <a:r>
              <a:rPr lang="zh-CN" altLang="en-US" sz="2800" dirty="0">
                <a:solidFill>
                  <a:prstClr val="black"/>
                </a:solidFill>
                <a:latin typeface="Times New Roman" panose="02020603050405020304" charset="0"/>
                <a:cs typeface="Times New Roman" panose="02020603050405020304" charset="0"/>
              </a:rPr>
              <a:t>逻辑清晰，条理清楚）</a:t>
            </a:r>
            <a:endParaRPr lang="zh-CN" altLang="en-US" sz="2800" dirty="0">
              <a:solidFill>
                <a:prstClr val="black"/>
              </a:solidFill>
              <a:latin typeface="Times New Roman" panose="02020603050405020304" charset="0"/>
              <a:cs typeface="Times New Roman" panose="02020603050405020304" charset="0"/>
            </a:endParaRPr>
          </a:p>
        </p:txBody>
      </p:sp>
      <p:sp>
        <p:nvSpPr>
          <p:cNvPr id="30" name="圆角矩形 29"/>
          <p:cNvSpPr/>
          <p:nvPr/>
        </p:nvSpPr>
        <p:spPr>
          <a:xfrm>
            <a:off x="6943090" y="3500755"/>
            <a:ext cx="4842510" cy="27952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宋体" panose="02010600030101010101" pitchFamily="2" charset="-122"/>
                <a:ea typeface="宋体" panose="02010600030101010101" pitchFamily="2" charset="-122"/>
              </a:rPr>
              <a:t>注意格式，语气和建议的可操作性。尤其要考虑对方感受，即使你觉得对方的想法不太对，也不能强行将自己的观点灌输给对方，要尊重对方的个性、价值观和选择。</a:t>
            </a:r>
            <a:endParaRPr lang="zh-CN" altLang="en-US" sz="2800">
              <a:solidFill>
                <a:schemeClr val="tx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2" nodeType="clickEffect">
                                  <p:stCondLst>
                                    <p:cond delay="0"/>
                                  </p:stCondLst>
                                  <p:childTnLst>
                                    <p:animRot by="21600000">
                                      <p:cBhvr>
                                        <p:cTn id="36"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ldLvl="0" animBg="1"/>
      <p:bldP spid="36" grpId="0" bldLvl="0" animBg="1"/>
      <p:bldP spid="35" grpId="0" bldLvl="0" animBg="1"/>
      <p:bldP spid="30" grpId="0" animBg="1"/>
      <p:bldP spid="30" grpId="1" animBg="1"/>
      <p:bldP spid="30"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___________2"/>
          <p:cNvPicPr>
            <a:picLocks noChangeAspect="1"/>
          </p:cNvPicPr>
          <p:nvPr/>
        </p:nvPicPr>
        <p:blipFill>
          <a:blip r:embed="rId1"/>
          <a:srcRect t="20214" b="19114"/>
          <a:stretch>
            <a:fillRect/>
          </a:stretch>
        </p:blipFill>
        <p:spPr>
          <a:xfrm>
            <a:off x="-168910" y="3234690"/>
            <a:ext cx="5692775" cy="3305175"/>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3</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
        <p:nvSpPr>
          <p:cNvPr id="4" name="圆角矩形 3"/>
          <p:cNvSpPr/>
          <p:nvPr/>
        </p:nvSpPr>
        <p:spPr>
          <a:xfrm>
            <a:off x="2279650" y="2132330"/>
            <a:ext cx="79819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To build up relevant vocabulary (</a:t>
            </a:r>
            <a:r>
              <a:rPr lang="zh-CN" altLang="en-US" sz="3200">
                <a:solidFill>
                  <a:schemeClr val="tx1"/>
                </a:solidFill>
                <a:latin typeface="Times New Roman" panose="02020603050405020304" charset="0"/>
                <a:cs typeface="Times New Roman" panose="02020603050405020304" charset="0"/>
              </a:rPr>
              <a:t>积累词汇</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a:off x="4230370" y="188595"/>
            <a:ext cx="4168775" cy="935355"/>
            <a:chOff x="6662" y="297"/>
            <a:chExt cx="6565" cy="1473"/>
          </a:xfrm>
          <a:noFill/>
        </p:grpSpPr>
        <p:pic>
          <p:nvPicPr>
            <p:cNvPr id="4" name="图片 3"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6" name="文本框 5"/>
            <p:cNvSpPr txBox="1"/>
            <p:nvPr/>
          </p:nvSpPr>
          <p:spPr>
            <a:xfrm>
              <a:off x="7405" y="524"/>
              <a:ext cx="5138" cy="1113"/>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ctr"/>
              <a:r>
                <a:rPr lang="zh-CN" altLang="en-US" sz="4000">
                  <a:latin typeface="楷体" panose="02010609060101010101" charset="-122"/>
                  <a:ea typeface="楷体" panose="02010609060101010101" charset="-122"/>
                  <a:sym typeface="+mn-ea"/>
                </a:rPr>
                <a:t>回帖格式</a:t>
              </a:r>
              <a:endParaRPr lang="zh-CN" altLang="en-US" sz="4000">
                <a:latin typeface="楷体" panose="02010609060101010101" charset="-122"/>
                <a:ea typeface="楷体" panose="02010609060101010101" charset="-122"/>
                <a:sym typeface="+mn-ea"/>
              </a:endParaRPr>
            </a:p>
          </p:txBody>
        </p:sp>
      </p:grpSp>
      <p:sp>
        <p:nvSpPr>
          <p:cNvPr id="3" name="左大括号 2"/>
          <p:cNvSpPr/>
          <p:nvPr/>
        </p:nvSpPr>
        <p:spPr>
          <a:xfrm>
            <a:off x="595630" y="1700530"/>
            <a:ext cx="830580" cy="4237355"/>
          </a:xfrm>
          <a:prstGeom prst="leftBrace">
            <a:avLst/>
          </a:prstGeom>
          <a:ln w="38100">
            <a:solidFill>
              <a:srgbClr val="C0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4" name="圆角矩形 13"/>
          <p:cNvSpPr/>
          <p:nvPr/>
        </p:nvSpPr>
        <p:spPr>
          <a:xfrm>
            <a:off x="1487170" y="1412875"/>
            <a:ext cx="2114550" cy="6997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sym typeface="+mn-ea"/>
              </a:rPr>
              <a:t>开头称呼</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15" name="圆角矩形 14"/>
          <p:cNvSpPr/>
          <p:nvPr/>
        </p:nvSpPr>
        <p:spPr>
          <a:xfrm>
            <a:off x="1487170" y="3357245"/>
            <a:ext cx="2114550" cy="69977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zh-CN" altLang="en-US" sz="2800" b="1">
                <a:solidFill>
                  <a:schemeClr val="tx1"/>
                </a:solidFill>
                <a:latin typeface="宋体" panose="02010600030101010101" pitchFamily="2" charset="-122"/>
                <a:ea typeface="宋体" panose="02010600030101010101" pitchFamily="2" charset="-122"/>
                <a:sym typeface="+mn-ea"/>
              </a:rPr>
              <a:t>正文</a:t>
            </a:r>
            <a:endParaRPr lang="zh-CN" altLang="en-US" sz="2800" b="1">
              <a:solidFill>
                <a:schemeClr val="tx1"/>
              </a:solidFill>
              <a:latin typeface="宋体" panose="02010600030101010101" pitchFamily="2" charset="-122"/>
              <a:ea typeface="宋体" panose="02010600030101010101" pitchFamily="2" charset="-122"/>
              <a:sym typeface="+mn-ea"/>
            </a:endParaRPr>
          </a:p>
        </p:txBody>
      </p:sp>
      <p:sp>
        <p:nvSpPr>
          <p:cNvPr id="16" name="圆角矩形 15"/>
          <p:cNvSpPr/>
          <p:nvPr/>
        </p:nvSpPr>
        <p:spPr>
          <a:xfrm>
            <a:off x="1487170" y="5351780"/>
            <a:ext cx="2114550" cy="98615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38100">
            <a:solidFill>
              <a:srgbClr val="7030A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结尾祝福语</a:t>
            </a:r>
            <a:endParaRPr lang="zh-CN" altLang="en-US" sz="2800">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和署名</a:t>
            </a:r>
            <a:endParaRPr lang="zh-CN" altLang="en-US" sz="2800">
              <a:solidFill>
                <a:schemeClr val="tx1"/>
              </a:solidFill>
              <a:latin typeface="宋体" panose="02010600030101010101" pitchFamily="2" charset="-122"/>
              <a:ea typeface="宋体" panose="02010600030101010101" pitchFamily="2" charset="-122"/>
            </a:endParaRPr>
          </a:p>
          <a:p>
            <a:pPr algn="ctr"/>
            <a:endParaRPr lang="zh-CN" altLang="en-US" sz="2800">
              <a:solidFill>
                <a:schemeClr val="tx1"/>
              </a:solidFill>
              <a:latin typeface="宋体" panose="02010600030101010101" pitchFamily="2" charset="-122"/>
              <a:ea typeface="宋体" panose="02010600030101010101" pitchFamily="2" charset="-122"/>
            </a:endParaRPr>
          </a:p>
        </p:txBody>
      </p:sp>
      <p:sp>
        <p:nvSpPr>
          <p:cNvPr id="17" name="文本框 16"/>
          <p:cNvSpPr txBox="1"/>
          <p:nvPr/>
        </p:nvSpPr>
        <p:spPr>
          <a:xfrm>
            <a:off x="3791585" y="1484630"/>
            <a:ext cx="1728470" cy="521970"/>
          </a:xfrm>
          <a:prstGeom prst="rect">
            <a:avLst/>
          </a:prstGeom>
          <a:noFill/>
          <a:ln w="28575">
            <a:solidFill>
              <a:srgbClr val="FF7F21"/>
            </a:solidFill>
          </a:ln>
        </p:spPr>
        <p:txBody>
          <a:bodyPr wrap="square" rtlCol="0" anchor="t">
            <a:spAutoFit/>
          </a:bodyPr>
          <a:p>
            <a:pPr algn="ctr"/>
            <a:r>
              <a:rPr lang="zh-CN" altLang="en-US" sz="2800">
                <a:latin typeface="宋体" panose="02010600030101010101" pitchFamily="2" charset="-122"/>
                <a:ea typeface="宋体" panose="02010600030101010101" pitchFamily="2" charset="-122"/>
              </a:rPr>
              <a:t>顶格写</a:t>
            </a:r>
            <a:endParaRPr lang="zh-CN" altLang="en-US" sz="2800">
              <a:latin typeface="宋体" panose="02010600030101010101" pitchFamily="2" charset="-122"/>
              <a:ea typeface="宋体" panose="02010600030101010101" pitchFamily="2" charset="-122"/>
            </a:endParaRPr>
          </a:p>
        </p:txBody>
      </p:sp>
      <p:sp>
        <p:nvSpPr>
          <p:cNvPr id="19" name="文本框 18"/>
          <p:cNvSpPr txBox="1"/>
          <p:nvPr/>
        </p:nvSpPr>
        <p:spPr>
          <a:xfrm>
            <a:off x="7536180" y="1401445"/>
            <a:ext cx="4143375" cy="3963670"/>
          </a:xfrm>
          <a:prstGeom prst="rect">
            <a:avLst/>
          </a:prstGeom>
          <a:noFill/>
          <a:ln w="28575">
            <a:solidFill>
              <a:srgbClr val="7030A0"/>
            </a:solidFill>
          </a:ln>
        </p:spPr>
        <p:txBody>
          <a:bodyPr wrap="square" rtlCol="0" anchor="t">
            <a:noAutofit/>
          </a:bodyPr>
          <a:p>
            <a:r>
              <a:rPr lang="en-US" altLang="zh-CN" sz="2800">
                <a:latin typeface="Times New Roman" panose="02020603050405020304" charset="0"/>
                <a:cs typeface="Times New Roman" panose="02020603050405020304" charset="0"/>
                <a:sym typeface="+mn-ea"/>
              </a:rPr>
              <a:t>Hi Jason,</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pPr algn="dist"/>
            <a:r>
              <a:rPr lang="en-US" altLang="zh-CN" sz="2800">
                <a:latin typeface="Times New Roman" panose="02020603050405020304" charset="0"/>
                <a:cs typeface="Times New Roman" panose="02020603050405020304" charset="0"/>
                <a:sym typeface="+mn-ea"/>
              </a:rPr>
              <a:t>I’ve read your post and understand your confusion. AI does bring changes, but it also offers new chances...</a:t>
            </a:r>
            <a:endParaRPr lang="en-US" altLang="zh-CN" sz="2800">
              <a:latin typeface="Times New Roman" panose="02020603050405020304" charset="0"/>
              <a:cs typeface="Times New Roman" panose="02020603050405020304" charset="0"/>
            </a:endParaRPr>
          </a:p>
          <a:p>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Best regards,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Li Hua</a:t>
            </a:r>
            <a:endParaRPr lang="en-US" altLang="zh-CN" sz="2800">
              <a:latin typeface="Times New Roman" panose="02020603050405020304" charset="0"/>
              <a:cs typeface="Times New Roman" panose="02020603050405020304" charset="0"/>
              <a:sym typeface="+mn-ea"/>
            </a:endParaRPr>
          </a:p>
        </p:txBody>
      </p:sp>
      <p:sp>
        <p:nvSpPr>
          <p:cNvPr id="21" name="文本框 20"/>
          <p:cNvSpPr txBox="1"/>
          <p:nvPr/>
        </p:nvSpPr>
        <p:spPr>
          <a:xfrm>
            <a:off x="3791585" y="3363595"/>
            <a:ext cx="3483610" cy="1814830"/>
          </a:xfrm>
          <a:prstGeom prst="rect">
            <a:avLst/>
          </a:prstGeom>
          <a:noFill/>
          <a:ln w="28575">
            <a:solidFill>
              <a:srgbClr val="FF7F21"/>
            </a:solidFill>
          </a:ln>
        </p:spPr>
        <p:txBody>
          <a:bodyPr wrap="square" rtlCol="0" anchor="t">
            <a:spAutoFit/>
          </a:bodyPr>
          <a:p>
            <a:pPr algn="ctr"/>
            <a:r>
              <a:rPr lang="zh-CN" altLang="en-US" sz="2800">
                <a:latin typeface="宋体" panose="02010600030101010101" pitchFamily="2" charset="-122"/>
                <a:ea typeface="宋体" panose="02010600030101010101" pitchFamily="2" charset="-122"/>
              </a:rPr>
              <a:t>正文：可以空几个字符，也可以顶格写</a:t>
            </a:r>
            <a:r>
              <a:rPr lang="zh-CN" altLang="en-US" sz="2800">
                <a:highlight>
                  <a:srgbClr val="FFFF00"/>
                </a:highlight>
                <a:latin typeface="宋体" panose="02010600030101010101" pitchFamily="2" charset="-122"/>
                <a:ea typeface="宋体" panose="02010600030101010101" pitchFamily="2" charset="-122"/>
              </a:rPr>
              <a:t>（顶格写时，段落之间一般会空一行）</a:t>
            </a:r>
            <a:endParaRPr lang="zh-CN" altLang="en-US" sz="2800">
              <a:highlight>
                <a:srgbClr val="FFFF00"/>
              </a:highlight>
              <a:latin typeface="宋体" panose="02010600030101010101" pitchFamily="2" charset="-122"/>
              <a:ea typeface="宋体" panose="02010600030101010101" pitchFamily="2" charset="-122"/>
            </a:endParaRPr>
          </a:p>
        </p:txBody>
      </p:sp>
      <p:sp>
        <p:nvSpPr>
          <p:cNvPr id="22" name="文本框 21"/>
          <p:cNvSpPr txBox="1"/>
          <p:nvPr/>
        </p:nvSpPr>
        <p:spPr>
          <a:xfrm>
            <a:off x="3791585" y="5405120"/>
            <a:ext cx="6950075" cy="953135"/>
          </a:xfrm>
          <a:prstGeom prst="rect">
            <a:avLst/>
          </a:prstGeom>
          <a:noFill/>
          <a:ln w="28575">
            <a:solidFill>
              <a:srgbClr val="FF7F21"/>
            </a:solidFill>
          </a:ln>
        </p:spPr>
        <p:txBody>
          <a:bodyPr wrap="square" rtlCol="0" anchor="t">
            <a:spAutoFit/>
          </a:bodyPr>
          <a:p>
            <a:pPr lvl="0" algn="l">
              <a:buClrTx/>
              <a:buSzTx/>
              <a:buFontTx/>
            </a:pPr>
            <a:r>
              <a:rPr lang="zh-CN" altLang="en-US" sz="2800">
                <a:latin typeface="宋体" panose="02010600030101010101" pitchFamily="2" charset="-122"/>
                <a:ea typeface="宋体" panose="02010600030101010101" pitchFamily="2" charset="-122"/>
                <a:sym typeface="+mn-ea"/>
              </a:rPr>
              <a:t>写在正文下一行，可左对齐或靠右 ；</a:t>
            </a:r>
            <a:endParaRPr lang="zh-CN" altLang="en-US" sz="2800">
              <a:latin typeface="宋体" panose="02010600030101010101" pitchFamily="2" charset="-122"/>
              <a:ea typeface="宋体" panose="02010600030101010101" pitchFamily="2" charset="-122"/>
              <a:sym typeface="+mn-ea"/>
            </a:endParaRPr>
          </a:p>
          <a:p>
            <a:pPr lvl="0" algn="l">
              <a:buClrTx/>
              <a:buSzTx/>
              <a:buFontTx/>
            </a:pPr>
            <a:r>
              <a:rPr lang="zh-CN" altLang="en-US" sz="2800">
                <a:latin typeface="宋体" panose="02010600030101010101" pitchFamily="2" charset="-122"/>
                <a:ea typeface="宋体" panose="02010600030101010101" pitchFamily="2" charset="-122"/>
                <a:sym typeface="+mn-ea"/>
              </a:rPr>
              <a:t>另起一行写上自己的名字，如 “</a:t>
            </a:r>
            <a:r>
              <a:rPr lang="zh-CN" altLang="en-US" sz="2800">
                <a:latin typeface="Times New Roman" panose="02020603050405020304" charset="0"/>
                <a:ea typeface="宋体" panose="02010600030101010101" pitchFamily="2" charset="-122"/>
                <a:cs typeface="Times New Roman" panose="02020603050405020304" charset="0"/>
                <a:sym typeface="+mn-ea"/>
              </a:rPr>
              <a:t>Li Hua</a:t>
            </a:r>
            <a:r>
              <a:rPr lang="zh-CN" altLang="en-US" sz="2800">
                <a:latin typeface="宋体" panose="02010600030101010101" pitchFamily="2" charset="-122"/>
                <a:ea typeface="宋体" panose="02010600030101010101" pitchFamily="2" charset="-122"/>
                <a:sym typeface="+mn-ea"/>
              </a:rPr>
              <a:t>”。</a:t>
            </a:r>
            <a:endParaRPr lang="zh-CN" altLang="en-US" sz="2800">
              <a:latin typeface="宋体" panose="02010600030101010101" pitchFamily="2" charset="-122"/>
              <a:ea typeface="宋体" panose="02010600030101010101" pitchFamily="2" charset="-122"/>
              <a:sym typeface="+mn-ea"/>
            </a:endParaRPr>
          </a:p>
        </p:txBody>
      </p:sp>
      <p:sp>
        <p:nvSpPr>
          <p:cNvPr id="18" name="文本框 17"/>
          <p:cNvSpPr txBox="1"/>
          <p:nvPr/>
        </p:nvSpPr>
        <p:spPr>
          <a:xfrm>
            <a:off x="1271270" y="2135505"/>
            <a:ext cx="6086475" cy="1198880"/>
          </a:xfrm>
          <a:prstGeom prst="rect">
            <a:avLst/>
          </a:prstGeom>
          <a:noFill/>
          <a:ln w="28575">
            <a:gradFill>
              <a:gsLst>
                <a:gs pos="50000">
                  <a:schemeClr val="accent6"/>
                </a:gs>
                <a:gs pos="0">
                  <a:schemeClr val="accent6">
                    <a:lumMod val="25000"/>
                    <a:lumOff val="75000"/>
                  </a:schemeClr>
                </a:gs>
                <a:gs pos="100000">
                  <a:schemeClr val="accent6">
                    <a:lumMod val="85000"/>
                  </a:schemeClr>
                </a:gs>
              </a:gsLst>
              <a:lin ang="5400000" scaled="0"/>
            </a:gradFill>
            <a:prstDash val="sysDash"/>
          </a:ln>
        </p:spPr>
        <p:txBody>
          <a:bodyPr wrap="square" rtlCol="0" anchor="t">
            <a:spAutoFit/>
          </a:bodyPr>
          <a:p>
            <a:r>
              <a:rPr lang="zh-CN" altLang="en-US" sz="2400"/>
              <a:t>常用</a:t>
            </a:r>
            <a:r>
              <a:rPr lang="en-US" altLang="zh-CN" sz="2400"/>
              <a:t> </a:t>
            </a:r>
            <a:r>
              <a:rPr lang="en-US" altLang="zh-CN" sz="2400">
                <a:latin typeface="Times New Roman" panose="02020603050405020304" charset="0"/>
                <a:cs typeface="Times New Roman" panose="02020603050405020304" charset="0"/>
              </a:rPr>
              <a:t>“Dear</a:t>
            </a:r>
            <a:r>
              <a:rPr lang="en-US" altLang="zh-CN" sz="2400"/>
              <a:t> + </a:t>
            </a:r>
            <a:r>
              <a:rPr lang="zh-CN" altLang="en-US" sz="2400"/>
              <a:t>对方名字</a:t>
            </a:r>
            <a:r>
              <a:rPr lang="en-US" altLang="zh-CN" sz="2400">
                <a:latin typeface="Times New Roman" panose="02020603050405020304" charset="0"/>
                <a:cs typeface="Times New Roman" panose="02020603050405020304" charset="0"/>
              </a:rPr>
              <a:t>”</a:t>
            </a:r>
            <a:r>
              <a:rPr lang="en-US" altLang="zh-CN" sz="2400"/>
              <a:t> </a:t>
            </a:r>
            <a:r>
              <a:rPr lang="zh-CN" altLang="en-US" sz="2400"/>
              <a:t>，如</a:t>
            </a:r>
            <a:r>
              <a:rPr lang="en-US" altLang="zh-CN" sz="2400">
                <a:latin typeface="Times New Roman" panose="02020603050405020304" charset="0"/>
                <a:cs typeface="Times New Roman" panose="02020603050405020304" charset="0"/>
              </a:rPr>
              <a:t> “Dear Jason”</a:t>
            </a:r>
            <a:r>
              <a:rPr lang="en-US" altLang="zh-CN" sz="2400"/>
              <a:t> </a:t>
            </a:r>
            <a:r>
              <a:rPr lang="zh-CN" altLang="en-US" sz="2400">
                <a:ea typeface="宋体" panose="02010600030101010101" pitchFamily="2" charset="-122"/>
              </a:rPr>
              <a:t>。</a:t>
            </a:r>
            <a:r>
              <a:rPr lang="zh-CN" altLang="en-US" sz="2400"/>
              <a:t>也可以直接用</a:t>
            </a:r>
            <a:r>
              <a:rPr lang="en-US" altLang="zh-CN" sz="2400">
                <a:latin typeface="Times New Roman" panose="02020603050405020304" charset="0"/>
                <a:cs typeface="Times New Roman" panose="02020603050405020304" charset="0"/>
              </a:rPr>
              <a:t> “Hi </a:t>
            </a:r>
            <a:r>
              <a:rPr lang="en-US" altLang="zh-CN" sz="2400"/>
              <a:t>+ </a:t>
            </a:r>
            <a:r>
              <a:rPr lang="zh-CN" altLang="en-US" sz="2400"/>
              <a:t>对方名字</a:t>
            </a:r>
            <a:r>
              <a:rPr lang="en-US" altLang="zh-CN" sz="2400">
                <a:latin typeface="Times New Roman" panose="02020603050405020304" charset="0"/>
                <a:cs typeface="Times New Roman" panose="02020603050405020304" charset="0"/>
              </a:rPr>
              <a:t>”</a:t>
            </a:r>
            <a:r>
              <a:rPr lang="en-US" altLang="zh-CN" sz="2400"/>
              <a:t> </a:t>
            </a:r>
            <a:r>
              <a:rPr lang="zh-CN" altLang="en-US" sz="2400"/>
              <a:t>，像</a:t>
            </a:r>
            <a:r>
              <a:rPr lang="en-US" altLang="zh-CN" sz="2400"/>
              <a:t> </a:t>
            </a:r>
            <a:r>
              <a:rPr lang="en-US" altLang="zh-CN" sz="2400">
                <a:latin typeface="Times New Roman" panose="02020603050405020304" charset="0"/>
                <a:cs typeface="Times New Roman" panose="02020603050405020304" charset="0"/>
              </a:rPr>
              <a:t>“Hi Jason”</a:t>
            </a:r>
            <a:r>
              <a:rPr lang="en-US" altLang="zh-CN" sz="2400"/>
              <a:t> </a:t>
            </a:r>
            <a:r>
              <a:rPr lang="zh-CN" altLang="en-US" sz="2400"/>
              <a:t>。</a:t>
            </a:r>
            <a:endParaRPr lang="zh-CN" altLang="en-US" sz="2400"/>
          </a:p>
        </p:txBody>
      </p:sp>
      <p:sp>
        <p:nvSpPr>
          <p:cNvPr id="2" name="圆角矩形 1"/>
          <p:cNvSpPr/>
          <p:nvPr/>
        </p:nvSpPr>
        <p:spPr>
          <a:xfrm>
            <a:off x="1199515" y="2143125"/>
            <a:ext cx="6120130" cy="313753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lvl="0" algn="l">
              <a:buClrTx/>
              <a:buSzTx/>
              <a:buFontTx/>
            </a:pPr>
            <a:r>
              <a:rPr lang="zh-CN" altLang="en-US" sz="2800">
                <a:solidFill>
                  <a:schemeClr val="tx1"/>
                </a:solidFill>
                <a:latin typeface="宋体" panose="02010600030101010101" pitchFamily="2" charset="-122"/>
                <a:ea typeface="宋体" panose="02010600030101010101" pitchFamily="2" charset="-122"/>
                <a:sym typeface="+mn-ea"/>
              </a:rPr>
              <a:t>内容一般先表明看到对方帖子的感受，注意有效交际，礼貌得体，然后有针对性地围绕对方提问展开回答或讨论。可以从表达理解、提出具体建议、分享经验等角度来构思。阐述时要逻辑清晰，分点阐述会更有条理。</a:t>
            </a:r>
            <a:endParaRPr lang="zh-CN" altLang="en-US" sz="2800">
              <a:solidFill>
                <a:schemeClr val="tx1"/>
              </a:solidFill>
              <a:latin typeface="宋体" panose="02010600030101010101" pitchFamily="2" charset="-122"/>
              <a:ea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4" dur="1000" fill="hold"/>
                                        <p:tgtEl>
                                          <p:spTgt spid="1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58" dur="1000" fill="hold"/>
                                        <p:tgtEl>
                                          <p:spTgt spid="21"/>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70" dur="1000" fill="hold"/>
                                        <p:tgtEl>
                                          <p:spTgt spid="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p:cTn id="91"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94" dur="1000" fill="hold"/>
                                        <p:tgtEl>
                                          <p:spTgt spid="22"/>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25"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6" dur="1000" fill="hold"/>
                                        <p:tgtEl>
                                          <p:spTgt spid="19"/>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P spid="16" grpId="0" bldLvl="0" animBg="1"/>
      <p:bldP spid="16" grpId="1" animBg="1"/>
      <p:bldP spid="17" grpId="0" bldLvl="0" animBg="1"/>
      <p:bldP spid="17" grpId="1" animBg="1"/>
      <p:bldP spid="21" grpId="0" bldLvl="0" animBg="1"/>
      <p:bldP spid="21" grpId="1" animBg="1"/>
      <p:bldP spid="22" grpId="0" bldLvl="0" animBg="1"/>
      <p:bldP spid="22" grpId="1" animBg="1"/>
      <p:bldP spid="19" grpId="0" bldLvl="0" animBg="1"/>
      <p:bldP spid="19" grpId="1" animBg="1"/>
      <p:bldP spid="18" grpId="0" animBg="1"/>
      <p:bldP spid="18" grpId="1"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a:off x="4230370" y="188595"/>
            <a:ext cx="4168140" cy="934720"/>
            <a:chOff x="6662" y="297"/>
            <a:chExt cx="6564" cy="1472"/>
          </a:xfrm>
          <a:noFill/>
        </p:grpSpPr>
        <p:pic>
          <p:nvPicPr>
            <p:cNvPr id="4" name="图片 3"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6" name="文本框 5"/>
            <p:cNvSpPr txBox="1"/>
            <p:nvPr/>
          </p:nvSpPr>
          <p:spPr>
            <a:xfrm>
              <a:off x="7405" y="524"/>
              <a:ext cx="5138" cy="1113"/>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spAutoFit/>
            </a:bodyPr>
            <a:p>
              <a:pPr algn="ctr"/>
              <a:r>
                <a:rPr lang="zh-CN" altLang="en-US" sz="4000">
                  <a:latin typeface="楷体" panose="02010609060101010101" charset="-122"/>
                  <a:ea typeface="楷体" panose="02010609060101010101" charset="-122"/>
                  <a:sym typeface="+mn-ea"/>
                </a:rPr>
                <a:t>语言积累</a:t>
              </a:r>
              <a:endParaRPr lang="zh-CN" altLang="en-US" sz="4000">
                <a:latin typeface="楷体" panose="02010609060101010101" charset="-122"/>
                <a:ea typeface="楷体" panose="02010609060101010101" charset="-122"/>
                <a:sym typeface="+mn-ea"/>
              </a:endParaRPr>
            </a:p>
          </p:txBody>
        </p:sp>
      </p:grpSp>
      <p:sp>
        <p:nvSpPr>
          <p:cNvPr id="3" name="圆角矩形 2"/>
          <p:cNvSpPr/>
          <p:nvPr/>
        </p:nvSpPr>
        <p:spPr>
          <a:xfrm>
            <a:off x="479425" y="1196975"/>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表达理解与同情</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09295" y="2009140"/>
            <a:ext cx="93306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很遗憾听到你遭遇的麻烦。你有这种感受完全可以理解。</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3" name="圆角矩形 12"/>
          <p:cNvSpPr/>
          <p:nvPr/>
        </p:nvSpPr>
        <p:spPr>
          <a:xfrm>
            <a:off x="878205" y="4725035"/>
            <a:ext cx="10434955" cy="1275080"/>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l">
              <a:buClrTx/>
              <a:buSzTx/>
              <a:buFontTx/>
            </a:pPr>
            <a:r>
              <a:rPr lang="en-US" altLang="zh-CN" sz="2800">
                <a:solidFill>
                  <a:schemeClr val="tx1"/>
                </a:solidFill>
                <a:latin typeface="Times New Roman" panose="02020603050405020304" charset="0"/>
                <a:cs typeface="Times New Roman" panose="02020603050405020304" charset="0"/>
                <a:sym typeface="+mn-ea"/>
              </a:rPr>
              <a:t>I can totally relate to the issue you’re facing. It can be really tough for you.</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4" name="文本框 13"/>
          <p:cNvSpPr txBox="1"/>
          <p:nvPr/>
        </p:nvSpPr>
        <p:spPr>
          <a:xfrm>
            <a:off x="622935" y="4077335"/>
            <a:ext cx="1011682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我完全能理解你正在面临的问题。这对你来说肯定很艰难。</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圆角矩形 1"/>
          <p:cNvSpPr/>
          <p:nvPr/>
        </p:nvSpPr>
        <p:spPr>
          <a:xfrm>
            <a:off x="767080" y="2647315"/>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sym typeface="+mn-ea"/>
              </a:rPr>
              <a:t>I’m sorry to hear about the trouble you’ve been having. It’s completely understandable that you’re feeling this way. </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6" dur="1000" fill="hold"/>
                                        <p:tgtEl>
                                          <p:spTgt spid="13"/>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p:bldP spid="14" grpId="0"/>
      <p:bldP spid="12" grpId="1"/>
      <p:bldP spid="14" grpId="1"/>
      <p:bldP spid="2" grpId="0" animBg="1"/>
      <p:bldP spid="2" grpId="1"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5135245"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回帖表达看法的表达</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623570" y="1268730"/>
            <a:ext cx="1075309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在我看来，人工智能确实对某些工作构成了一些威胁，但同时也创造了新的职业道路。</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695325" y="3742055"/>
            <a:ext cx="1051306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我认为对人工智能取代工作的担忧被夸大了。人类拥有不可替代的技能。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591810" y="457200"/>
            <a:ext cx="6096000" cy="421640"/>
          </a:xfrm>
          <a:prstGeom prst="rect">
            <a:avLst/>
          </a:prstGeom>
          <a:noFill/>
          <a:ln w="38100">
            <a:solidFill>
              <a:srgbClr val="FF7F21"/>
            </a:solidFill>
            <a:prstDash val="sysDot"/>
          </a:ln>
        </p:spPr>
        <p:txBody>
          <a:bodyPr wrap="square" rtlCol="0" anchor="t">
            <a:noAutofit/>
          </a:bodyPr>
          <a:p>
            <a:r>
              <a:rPr lang="zh-CN" altLang="en-US" sz="2000">
                <a:latin typeface="宋体" panose="02010600030101010101" pitchFamily="2" charset="-122"/>
                <a:ea typeface="宋体" panose="02010600030101010101" pitchFamily="2" charset="-122"/>
              </a:rPr>
              <a:t>从不同的句式结构入手，让表达更丰富、更贴合情境</a:t>
            </a:r>
            <a:endParaRPr lang="zh-CN" altLang="en-US" sz="2000">
              <a:latin typeface="宋体" panose="02010600030101010101" pitchFamily="2" charset="-122"/>
              <a:ea typeface="宋体" panose="02010600030101010101" pitchFamily="2" charset="-122"/>
            </a:endParaRPr>
          </a:p>
        </p:txBody>
      </p:sp>
      <p:sp>
        <p:nvSpPr>
          <p:cNvPr id="5" name="圆角矩形 4"/>
          <p:cNvSpPr/>
          <p:nvPr/>
        </p:nvSpPr>
        <p:spPr>
          <a:xfrm>
            <a:off x="695325" y="2348865"/>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To my view, AI does pose some threats to certain jobs, but it also creates new career paths at the same time. </a:t>
            </a:r>
            <a:endParaRPr lang="zh-CN" altLang="en-US" sz="28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695325" y="486918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From my perspective, the fear of AI replacing jobs is overblown. Humans possess irreplaceable skills.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6" dur="1000" fill="hold"/>
                                        <p:tgtEl>
                                          <p:spTgt spid="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68" dur="1000" fill="hold"/>
                                        <p:tgtEl>
                                          <p:spTgt spid="6"/>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2" grpId="0"/>
      <p:bldP spid="12" grpId="1"/>
      <p:bldP spid="2" grpId="0"/>
      <p:bldP spid="2" grpId="1"/>
      <p:bldP spid="5" grpId="0" bldLvl="0" animBg="1"/>
      <p:bldP spid="5" grpId="1" animBg="1"/>
      <p:bldP spid="6" grpId="0" bldLvl="0" animBg="1"/>
      <p:bldP spid="6" grpId="1" animBg="1"/>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5135245"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回帖表达看法的表达</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custDataLst>
              <p:tags r:id="rId1"/>
            </p:custDataLst>
          </p:nvPr>
        </p:nvSpPr>
        <p:spPr>
          <a:xfrm>
            <a:off x="623570" y="1268730"/>
            <a:ext cx="1075309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3.</a:t>
            </a:r>
            <a:r>
              <a:rPr lang="zh-CN" altLang="en-US" sz="2800">
                <a:latin typeface="宋体" panose="02010600030101010101" pitchFamily="2" charset="-122"/>
                <a:ea typeface="宋体" panose="02010600030101010101" pitchFamily="2" charset="-122"/>
                <a:cs typeface="宋体" panose="02010600030101010101" pitchFamily="2" charset="-122"/>
              </a:rPr>
              <a:t>俗话说，</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黑暗中总有一线光明。</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同样，虽然人工智能带来了挑战，但也带来了机遇。</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2"/>
            </p:custDataLst>
          </p:nvPr>
        </p:nvSpPr>
        <p:spPr>
          <a:xfrm>
            <a:off x="695325" y="3742055"/>
            <a:ext cx="1051306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4.</a:t>
            </a:r>
            <a:r>
              <a:rPr lang="zh-CN" altLang="en-US" sz="2800">
                <a:latin typeface="宋体" panose="02010600030101010101" pitchFamily="2" charset="-122"/>
                <a:ea typeface="宋体" panose="02010600030101010101" pitchFamily="2" charset="-122"/>
                <a:cs typeface="宋体" panose="02010600030101010101" pitchFamily="2" charset="-122"/>
              </a:rPr>
              <a:t>我认为对人工智能取代工作的担忧被夸大了。人类拥有不可替代的技能。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591810" y="457200"/>
            <a:ext cx="6096000" cy="421640"/>
          </a:xfrm>
          <a:prstGeom prst="rect">
            <a:avLst/>
          </a:prstGeom>
          <a:noFill/>
          <a:ln w="38100">
            <a:solidFill>
              <a:srgbClr val="FF7F21"/>
            </a:solidFill>
            <a:prstDash val="sysDot"/>
          </a:ln>
        </p:spPr>
        <p:txBody>
          <a:bodyPr wrap="square" rtlCol="0" anchor="t">
            <a:noAutofit/>
          </a:bodyPr>
          <a:p>
            <a:r>
              <a:rPr lang="zh-CN" altLang="en-US" sz="2000" b="1">
                <a:latin typeface="宋体" panose="02010600030101010101" pitchFamily="2" charset="-122"/>
                <a:ea typeface="宋体" panose="02010600030101010101" pitchFamily="2" charset="-122"/>
              </a:rPr>
              <a:t>从不同的句式结构入手，让表达更丰富、更贴合情境</a:t>
            </a:r>
            <a:endParaRPr lang="zh-CN" altLang="en-US" sz="2000" b="1">
              <a:latin typeface="宋体" panose="02010600030101010101" pitchFamily="2" charset="-122"/>
              <a:ea typeface="宋体" panose="02010600030101010101" pitchFamily="2" charset="-122"/>
            </a:endParaRPr>
          </a:p>
        </p:txBody>
      </p:sp>
      <p:sp>
        <p:nvSpPr>
          <p:cNvPr id="5" name="圆角矩形 4"/>
          <p:cNvSpPr/>
          <p:nvPr>
            <p:custDataLst>
              <p:tags r:id="rId3"/>
            </p:custDataLst>
          </p:nvPr>
        </p:nvSpPr>
        <p:spPr>
          <a:xfrm>
            <a:off x="695325" y="242062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As the saying goes, “Every cloud has a silver lining.” Similarly, although AI brings challenges, it also brings opportunities. </a:t>
            </a:r>
            <a:endParaRPr lang="zh-CN" altLang="en-US" sz="2800">
              <a:solidFill>
                <a:schemeClr val="tx1"/>
              </a:solidFill>
              <a:latin typeface="Times New Roman" panose="02020603050405020304" charset="0"/>
              <a:cs typeface="Times New Roman" panose="02020603050405020304" charset="0"/>
            </a:endParaRPr>
          </a:p>
        </p:txBody>
      </p:sp>
      <p:sp>
        <p:nvSpPr>
          <p:cNvPr id="6" name="圆角矩形 5"/>
          <p:cNvSpPr/>
          <p:nvPr>
            <p:custDataLst>
              <p:tags r:id="rId4"/>
            </p:custDataLst>
          </p:nvPr>
        </p:nvSpPr>
        <p:spPr>
          <a:xfrm>
            <a:off x="695325" y="486918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From my perspective, the fear of AI replacing jobs is overblown. Humans possess irreplaceable skills.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4" dur="1000" fill="hold"/>
                                        <p:tgtEl>
                                          <p:spTgt spid="6"/>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bldLvl="0" animBg="1"/>
      <p:bldP spid="5" grpId="1" animBg="1"/>
      <p:bldP spid="6" grpId="0" bldLvl="0" animBg="1"/>
      <p:bldP spid="6" grpId="1"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5135245"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回帖表达看法的表达</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custDataLst>
              <p:tags r:id="rId1"/>
            </p:custDataLst>
          </p:nvPr>
        </p:nvSpPr>
        <p:spPr>
          <a:xfrm>
            <a:off x="623570" y="1268730"/>
            <a:ext cx="10753090"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5.</a:t>
            </a:r>
            <a:r>
              <a:rPr lang="zh-CN" altLang="en-US" sz="2800">
                <a:latin typeface="宋体" panose="02010600030101010101" pitchFamily="2" charset="-122"/>
                <a:ea typeface="宋体" panose="02010600030101010101" pitchFamily="2" charset="-122"/>
                <a:cs typeface="宋体" panose="02010600030101010101" pitchFamily="2" charset="-122"/>
              </a:rPr>
              <a:t>很多人担心人工智能会取代工作。然而，我持有不同的观点。</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2"/>
            </p:custDataLst>
          </p:nvPr>
        </p:nvSpPr>
        <p:spPr>
          <a:xfrm>
            <a:off x="695325" y="3742055"/>
            <a:ext cx="10513060"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6.</a:t>
            </a:r>
            <a:r>
              <a:rPr lang="zh-CN" altLang="en-US" sz="2800">
                <a:latin typeface="宋体" panose="02010600030101010101" pitchFamily="2" charset="-122"/>
                <a:ea typeface="宋体" panose="02010600030101010101" pitchFamily="2" charset="-122"/>
                <a:cs typeface="宋体" panose="02010600030101010101" pitchFamily="2" charset="-122"/>
              </a:rPr>
              <a:t>人工智能真的能完全取代人类吗？绝对不能。我认为人类有一些</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固有的技能是人工智能永远无法复制的。</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5591810" y="457200"/>
            <a:ext cx="6096000" cy="421640"/>
          </a:xfrm>
          <a:prstGeom prst="rect">
            <a:avLst/>
          </a:prstGeom>
          <a:noFill/>
          <a:ln w="38100">
            <a:solidFill>
              <a:srgbClr val="FF7F21"/>
            </a:solidFill>
            <a:prstDash val="sysDot"/>
          </a:ln>
        </p:spPr>
        <p:txBody>
          <a:bodyPr wrap="square" rtlCol="0" anchor="t">
            <a:noAutofit/>
          </a:bodyPr>
          <a:p>
            <a:r>
              <a:rPr lang="zh-CN" altLang="en-US" sz="2000">
                <a:latin typeface="宋体" panose="02010600030101010101" pitchFamily="2" charset="-122"/>
                <a:ea typeface="宋体" panose="02010600030101010101" pitchFamily="2" charset="-122"/>
              </a:rPr>
              <a:t>从不同的句式结构入手，让表达更丰富、更贴合情境</a:t>
            </a:r>
            <a:endParaRPr lang="zh-CN" altLang="en-US" sz="2000">
              <a:latin typeface="宋体" panose="02010600030101010101" pitchFamily="2" charset="-122"/>
              <a:ea typeface="宋体" panose="02010600030101010101" pitchFamily="2" charset="-122"/>
            </a:endParaRPr>
          </a:p>
        </p:txBody>
      </p:sp>
      <p:sp>
        <p:nvSpPr>
          <p:cNvPr id="5" name="圆角矩形 4"/>
          <p:cNvSpPr/>
          <p:nvPr>
            <p:custDataLst>
              <p:tags r:id="rId3"/>
            </p:custDataLst>
          </p:nvPr>
        </p:nvSpPr>
        <p:spPr>
          <a:xfrm>
            <a:off x="695325" y="2210435"/>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Many people are worried about AI taking over jobs. However, I hold a different view. </a:t>
            </a:r>
            <a:endParaRPr lang="zh-CN" altLang="en-US" sz="2800">
              <a:solidFill>
                <a:schemeClr val="tx1"/>
              </a:solidFill>
              <a:latin typeface="Times New Roman" panose="02020603050405020304" charset="0"/>
              <a:cs typeface="Times New Roman" panose="02020603050405020304" charset="0"/>
            </a:endParaRPr>
          </a:p>
        </p:txBody>
      </p:sp>
      <p:sp>
        <p:nvSpPr>
          <p:cNvPr id="6" name="圆角矩形 5"/>
          <p:cNvSpPr/>
          <p:nvPr>
            <p:custDataLst>
              <p:tags r:id="rId4"/>
            </p:custDataLst>
          </p:nvPr>
        </p:nvSpPr>
        <p:spPr>
          <a:xfrm>
            <a:off x="695325" y="486918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Can AI really replace humans completely? Absolutely not. I think there are inherent human skills that AI can never copied. </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4" dur="1000" fill="hold"/>
                                        <p:tgtEl>
                                          <p:spTgt spid="6"/>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bldLvl="0" animBg="1"/>
      <p:bldP spid="5" grpId="1" animBg="1"/>
      <p:bldP spid="6" grpId="0" bldLvl="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提出具体建议</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196975"/>
            <a:ext cx="1060640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你有没有考虑尝试一下</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？我在类似情况下用这个方法效果</a:t>
            </a:r>
            <a:endParaRPr lang="zh-CN" altLang="en-US" sz="2800">
              <a:latin typeface="宋体" panose="02010600030101010101" pitchFamily="2" charset="-122"/>
              <a:ea typeface="宋体" panose="02010600030101010101" pitchFamily="2" charset="-122"/>
              <a:cs typeface="宋体" panose="02010600030101010101" pitchFamily="2" charset="-122"/>
            </a:endParaRPr>
          </a:p>
          <a:p>
            <a:r>
              <a:rPr lang="zh-CN" altLang="en-US"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很好。</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796925" y="3819525"/>
            <a:ext cx="1067879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我觉得</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可能是个好主意。这有可能解决你提到的问题。</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695325" y="24206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Have you considered trying</a:t>
            </a:r>
            <a:r>
              <a:rPr lang="en-US" altLang="zh-CN" sz="2800">
                <a:solidFill>
                  <a:schemeClr val="tx1"/>
                </a:solidFill>
                <a:latin typeface="Arial" panose="020B0604020202020204" pitchFamily="34" charset="0"/>
                <a:cs typeface="Arial" panose="020B0604020202020204" pitchFamily="34" charset="0"/>
              </a:rPr>
              <a:t>…</a:t>
            </a:r>
            <a:r>
              <a:rPr lang="zh-CN" altLang="en-US" sz="2800">
                <a:solidFill>
                  <a:schemeClr val="tx1"/>
                </a:solidFill>
                <a:latin typeface="Arial" panose="020B0604020202020204" pitchFamily="34" charset="0"/>
                <a:ea typeface="宋体" panose="02010600030101010101" pitchFamily="2" charset="-122"/>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It worked really well for me when I was in a similar situation. </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767080" y="4580890"/>
            <a:ext cx="1058481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In my opinion,  it might be a good idea to</a:t>
            </a:r>
            <a:r>
              <a:rPr lang="en-US" altLang="zh-CN" sz="2800">
                <a:solidFill>
                  <a:schemeClr val="tx1"/>
                </a:solidFill>
                <a:latin typeface="Arial" panose="020B0604020202020204" pitchFamily="34" charset="0"/>
                <a:cs typeface="Arial" panose="020B0604020202020204" pitchFamily="34" charset="0"/>
              </a:rPr>
              <a:t>…, </a:t>
            </a:r>
            <a:r>
              <a:rPr lang="en-US" altLang="zh-CN" sz="2800">
                <a:solidFill>
                  <a:schemeClr val="tx1"/>
                </a:solidFill>
                <a:latin typeface="Times New Roman" panose="02020603050405020304" charset="0"/>
                <a:cs typeface="Times New Roman" panose="02020603050405020304" charset="0"/>
              </a:rPr>
              <a:t> which could potentially solve the problem you mentioned.</a:t>
            </a:r>
            <a:r>
              <a:rPr lang="en-US" altLang="zh-CN" sz="2800"/>
              <a:t>.</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2"/>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6" dur="1000" fill="hold"/>
                                        <p:tgtEl>
                                          <p:spTgt spid="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12" grpId="0"/>
      <p:bldP spid="2" grpId="0"/>
      <p:bldP spid="12" grpId="1"/>
      <p:bldP spid="2" grpId="1"/>
      <p:bldP spid="5" grpId="0" animBg="1"/>
      <p:bldP spid="5" grpId="1" animBg="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2207260" y="692785"/>
            <a:ext cx="8282940" cy="1014730"/>
          </a:xfrm>
          <a:prstGeom prst="rect">
            <a:avLst/>
          </a:prstGeom>
          <a:noFill/>
        </p:spPr>
        <p:txBody>
          <a:bodyPr wrap="square" rtlCol="0" anchor="t">
            <a:prstTxWarp prst="textChevron">
              <a:avLst/>
            </a:prstTxWarp>
            <a:spAutoFit/>
            <a:scene3d>
              <a:camera prst="orthographicFront"/>
              <a:lightRig rig="threePt" dir="t"/>
            </a:scene3d>
          </a:bodyPr>
          <a:p>
            <a:pPr lvl="0" algn="ctr">
              <a:buClrTx/>
              <a:buSzTx/>
              <a:buFontTx/>
            </a:pPr>
            <a:r>
              <a:rPr lang="zh-CN" altLang="en-US" sz="6000">
                <a:ln w="22225">
                  <a:solidFill>
                    <a:schemeClr val="accent2"/>
                  </a:solidFill>
                  <a:prstDash val="solid"/>
                </a:ln>
                <a:solidFill>
                  <a:schemeClr val="accent2">
                    <a:lumMod val="40000"/>
                    <a:lumOff val="60000"/>
                  </a:schemeClr>
                </a:solidFill>
                <a:effectLst/>
                <a:latin typeface="Times New Roman" panose="02020603050405020304"/>
                <a:ea typeface="Times New Roman" panose="02020603050405020304"/>
                <a:sym typeface="+mn-ea"/>
              </a:rPr>
              <a:t>回帖建议信</a:t>
            </a:r>
            <a:endParaRPr lang="zh-CN" altLang="en-US" sz="6000">
              <a:ln w="22225">
                <a:solidFill>
                  <a:schemeClr val="accent2"/>
                </a:solidFill>
                <a:prstDash val="solid"/>
              </a:ln>
              <a:solidFill>
                <a:schemeClr val="accent2">
                  <a:lumMod val="40000"/>
                  <a:lumOff val="60000"/>
                </a:schemeClr>
              </a:solidFill>
              <a:effectLst/>
              <a:latin typeface="Times New Roman" panose="02020603050405020304"/>
              <a:ea typeface="Times New Roman" panose="02020603050405020304"/>
              <a:sym typeface="+mn-ea"/>
            </a:endParaRPr>
          </a:p>
        </p:txBody>
      </p:sp>
      <p:sp>
        <p:nvSpPr>
          <p:cNvPr id="3" name="文本框 2"/>
          <p:cNvSpPr txBox="1"/>
          <p:nvPr/>
        </p:nvSpPr>
        <p:spPr>
          <a:xfrm>
            <a:off x="2478405" y="2060575"/>
            <a:ext cx="8625840" cy="625475"/>
          </a:xfrm>
          <a:prstGeom prst="rect">
            <a:avLst/>
          </a:prstGeom>
          <a:noFill/>
        </p:spPr>
        <p:txBody>
          <a:bodyPr wrap="square" rtlCol="0">
            <a:noAutofit/>
          </a:bodyPr>
          <a:p>
            <a:pPr algn="ctr"/>
            <a:r>
              <a:rPr lang="en-US" altLang="zh-CN" sz="4000">
                <a:latin typeface="宋体" panose="02010600030101010101" pitchFamily="2" charset="-122"/>
                <a:ea typeface="宋体" panose="02010600030101010101" pitchFamily="2" charset="-122"/>
              </a:rPr>
              <a:t>2025</a:t>
            </a:r>
            <a:r>
              <a:rPr lang="zh-CN" altLang="en-US" sz="4000">
                <a:latin typeface="楷体" panose="02010609060101010101" charset="-122"/>
                <a:ea typeface="楷体" panose="02010609060101010101" charset="-122"/>
              </a:rPr>
              <a:t>年</a:t>
            </a:r>
            <a:r>
              <a:rPr lang="en-US" altLang="zh-CN" sz="4000">
                <a:latin typeface="宋体" panose="02010600030101010101" pitchFamily="2" charset="-122"/>
                <a:ea typeface="宋体" panose="02010600030101010101" pitchFamily="2" charset="-122"/>
              </a:rPr>
              <a:t>3</a:t>
            </a:r>
            <a:r>
              <a:rPr lang="zh-CN" altLang="en-US" sz="4000">
                <a:latin typeface="楷体" panose="02010609060101010101" charset="-122"/>
                <a:ea typeface="楷体" panose="02010609060101010101" charset="-122"/>
              </a:rPr>
              <a:t>月山东济宁高三一模应用文</a:t>
            </a:r>
            <a:endParaRPr lang="zh-CN" altLang="en-US" sz="4000">
              <a:latin typeface="楷体" panose="02010609060101010101" charset="-122"/>
              <a:ea typeface="楷体" panose="02010609060101010101" charset="-122"/>
            </a:endParaRPr>
          </a:p>
        </p:txBody>
      </p:sp>
      <p:grpSp>
        <p:nvGrpSpPr>
          <p:cNvPr id="11" name="组合 10"/>
          <p:cNvGrpSpPr/>
          <p:nvPr/>
        </p:nvGrpSpPr>
        <p:grpSpPr>
          <a:xfrm rot="0">
            <a:off x="-164465" y="2298700"/>
            <a:ext cx="5408295" cy="4613910"/>
            <a:chOff x="-496" y="1119"/>
            <a:chExt cx="11008" cy="9290"/>
          </a:xfrm>
        </p:grpSpPr>
        <p:pic>
          <p:nvPicPr>
            <p:cNvPr id="9" name="图片 8" descr="d7fef701fc554fb78e06a95f4cfe26a7"/>
            <p:cNvPicPr>
              <a:picLocks noChangeAspect="1"/>
            </p:cNvPicPr>
            <p:nvPr/>
          </p:nvPicPr>
          <p:blipFill>
            <a:blip r:embed="rId1"/>
            <a:stretch>
              <a:fillRect/>
            </a:stretch>
          </p:blipFill>
          <p:spPr>
            <a:xfrm rot="780000">
              <a:off x="-496" y="1119"/>
              <a:ext cx="11008" cy="9290"/>
            </a:xfrm>
            <a:prstGeom prst="rect">
              <a:avLst/>
            </a:prstGeom>
          </p:spPr>
        </p:pic>
        <p:pic>
          <p:nvPicPr>
            <p:cNvPr id="10" name="图片 9" descr="83"/>
            <p:cNvPicPr>
              <a:picLocks noChangeAspect="1"/>
            </p:cNvPicPr>
            <p:nvPr/>
          </p:nvPicPr>
          <p:blipFill>
            <a:blip r:embed="rId2"/>
            <a:stretch>
              <a:fillRect/>
            </a:stretch>
          </p:blipFill>
          <p:spPr>
            <a:xfrm>
              <a:off x="2796" y="4834"/>
              <a:ext cx="3844" cy="3844"/>
            </a:xfrm>
            <a:prstGeom prst="rect">
              <a:avLst/>
            </a:prstGeom>
          </p:spPr>
        </p:pic>
      </p:grpSp>
      <p:pic>
        <p:nvPicPr>
          <p:cNvPr id="13" name="图片 12" descr="t04ade4bd1ce77a869f"/>
          <p:cNvPicPr>
            <a:picLocks noChangeAspect="1"/>
          </p:cNvPicPr>
          <p:nvPr/>
        </p:nvPicPr>
        <p:blipFill>
          <a:blip r:embed="rId3"/>
          <a:srcRect t="5685" b="7352"/>
          <a:stretch>
            <a:fillRect/>
          </a:stretch>
        </p:blipFill>
        <p:spPr>
          <a:xfrm>
            <a:off x="3341370" y="2686050"/>
            <a:ext cx="8130540" cy="3146425"/>
          </a:xfrm>
          <a:prstGeom prst="rect">
            <a:avLst/>
          </a:prstGeom>
        </p:spPr>
      </p:pic>
      <p:sp>
        <p:nvSpPr>
          <p:cNvPr id="14" name="文本框 13"/>
          <p:cNvSpPr txBox="1"/>
          <p:nvPr/>
        </p:nvSpPr>
        <p:spPr>
          <a:xfrm>
            <a:off x="5592445" y="6021705"/>
            <a:ext cx="5583555" cy="521970"/>
          </a:xfrm>
          <a:prstGeom prst="rect">
            <a:avLst/>
          </a:prstGeom>
          <a:noFill/>
        </p:spPr>
        <p:txBody>
          <a:bodyPr wrap="square" rtlCol="0">
            <a:spAutoFit/>
          </a:bodyPr>
          <a:p>
            <a:r>
              <a:rPr lang="zh-CN" altLang="en-US" sz="2800">
                <a:latin typeface="宋体" panose="02010600030101010101" pitchFamily="2" charset="-122"/>
                <a:ea typeface="宋体" panose="02010600030101010101" pitchFamily="2" charset="-122"/>
              </a:rPr>
              <a:t>杭州二中树兰高级中学：郭合英</a:t>
            </a:r>
            <a:endParaRPr lang="zh-CN" altLang="en-US" sz="28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个人经验分享</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196975"/>
            <a:ext cx="1060640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我曾经也有类似的经历，对我有帮助的是</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。你不妨试试。</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742315" y="3429000"/>
            <a:ext cx="1067879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就我而言，当我面临</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时，我采取了</a:t>
            </a:r>
            <a:r>
              <a:rPr lang="zh-CN" altLang="en-US" sz="2800">
                <a:latin typeface="Arial" panose="020B0604020202020204" pitchFamily="34" charset="0"/>
                <a:ea typeface="宋体" panose="02010600030101010101" pitchFamily="2" charset="-122"/>
                <a:cs typeface="Arial" panose="020B0604020202020204" pitchFamily="34" charset="0"/>
              </a:rPr>
              <a:t>……的办法</a:t>
            </a:r>
            <a:r>
              <a:rPr lang="zh-CN" altLang="en-US" sz="2800">
                <a:latin typeface="宋体" panose="02010600030101010101" pitchFamily="2" charset="-122"/>
                <a:ea typeface="宋体" panose="02010600030101010101" pitchFamily="2" charset="-122"/>
                <a:cs typeface="宋体" panose="02010600030101010101" pitchFamily="2" charset="-122"/>
              </a:rPr>
              <a:t>。这种方法对</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我来说真的很有效果。</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67080" y="19888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 once had a similar experience, and what helped me was</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You might as well give it a shot.</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767080" y="4580890"/>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In my case, when I faced </a:t>
            </a:r>
            <a:r>
              <a:rPr lang="en-US" altLang="zh-CN" sz="2800">
                <a:solidFill>
                  <a:schemeClr val="tx1"/>
                </a:solidFill>
                <a:latin typeface="Arial" panose="020B0604020202020204" pitchFamily="34" charset="0"/>
                <a:cs typeface="Arial" panose="020B0604020202020204" pitchFamily="34" charset="0"/>
              </a:rPr>
              <a:t>…</a:t>
            </a:r>
            <a:r>
              <a:rPr lang="en-US" altLang="zh-CN" sz="2800">
                <a:solidFill>
                  <a:schemeClr val="tx1"/>
                </a:solidFill>
                <a:latin typeface="Times New Roman" panose="02020603050405020304" charset="0"/>
                <a:cs typeface="Times New Roman" panose="02020603050405020304" charset="0"/>
              </a:rPr>
              <a:t>, I adopted a solution to …, which really made a difference to me.</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34671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sym typeface="+mn-ea"/>
              </a:rPr>
              <a:t>鼓励与安慰</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268730"/>
            <a:ext cx="1060640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别太担心。每个问题都有解决办法，我相信你能解决这个问题。</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振作起来！）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694690" y="3819525"/>
            <a:ext cx="1067879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这只是暂时的挫折。保持积极的心态，事情肯定会好转的。</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36600" y="24206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Don’t worry too much. Every problem has a solution, and I’m sure you'll figure this one out. Keep your chin up!</a:t>
            </a:r>
            <a:endParaRPr lang="zh-CN" altLang="en-US"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767080" y="4653280"/>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This is just a temporary setback. Stay positive, and things will definitely get better.</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95935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提供资源或联系方式</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268730"/>
            <a:ext cx="1060640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在</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网上有一篇关于相关</a:t>
            </a:r>
            <a:r>
              <a:rPr lang="zh-CN" altLang="en-US" sz="2800">
                <a:latin typeface="Arial" panose="020B0604020202020204" pitchFamily="34" charset="0"/>
                <a:ea typeface="宋体" panose="02010600030101010101" pitchFamily="2" charset="-122"/>
                <a:cs typeface="Arial" panose="020B0604020202020204" pitchFamily="34" charset="0"/>
              </a:rPr>
              <a:t>……</a:t>
            </a:r>
            <a:r>
              <a:rPr lang="zh-CN" altLang="en-US" sz="2800">
                <a:latin typeface="宋体" panose="02010600030101010101" pitchFamily="2" charset="-122"/>
                <a:ea typeface="宋体" panose="02010600030101010101" pitchFamily="2" charset="-122"/>
                <a:cs typeface="宋体" panose="02010600030101010101" pitchFamily="2" charset="-122"/>
              </a:rPr>
              <a:t>的很棒的文章。你可以去看看</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获取更多信息。</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694690" y="3819525"/>
            <a:ext cx="1067879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如果你需要更深入的建议，你可以联系</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专家姓名</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机构名称</a:t>
            </a:r>
            <a:r>
              <a:rPr lang="en-US" altLang="zh-CN" sz="2800">
                <a:latin typeface="宋体" panose="02010600030101010101" pitchFamily="2" charset="-122"/>
                <a:ea typeface="宋体" panose="02010600030101010101" pitchFamily="2" charset="-122"/>
                <a:cs typeface="宋体" panose="02010600030101010101" pitchFamily="2" charset="-122"/>
              </a:rPr>
              <a:t>)</a:t>
            </a:r>
            <a:r>
              <a:rPr lang="zh-CN" altLang="en-US" sz="2800">
                <a:latin typeface="宋体" panose="02010600030101010101" pitchFamily="2" charset="-122"/>
                <a:ea typeface="宋体" panose="02010600030101010101" pitchFamily="2" charset="-122"/>
                <a:cs typeface="宋体" panose="02010600030101010101" pitchFamily="2" charset="-122"/>
              </a:rPr>
              <a:t>。他们在这个领域非常专业。</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36600" y="242062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There’s a great article about (</a:t>
            </a:r>
            <a:r>
              <a:rPr lang="zh-CN" altLang="en-US" sz="2800">
                <a:solidFill>
                  <a:schemeClr val="tx1"/>
                </a:solidFill>
                <a:latin typeface="Times New Roman" panose="02020603050405020304" charset="0"/>
                <a:cs typeface="Times New Roman" panose="02020603050405020304" charset="0"/>
              </a:rPr>
              <a:t>相关主题</a:t>
            </a:r>
            <a:r>
              <a:rPr lang="en-US" altLang="zh-CN" sz="2800">
                <a:solidFill>
                  <a:schemeClr val="tx1"/>
                </a:solidFill>
                <a:latin typeface="Times New Roman" panose="02020603050405020304" charset="0"/>
                <a:cs typeface="Times New Roman" panose="02020603050405020304" charset="0"/>
              </a:rPr>
              <a:t>) on (</a:t>
            </a:r>
            <a:r>
              <a:rPr lang="zh-CN" altLang="en-US" sz="2800">
                <a:solidFill>
                  <a:schemeClr val="tx1"/>
                </a:solidFill>
                <a:latin typeface="Times New Roman" panose="02020603050405020304" charset="0"/>
                <a:cs typeface="Times New Roman" panose="02020603050405020304" charset="0"/>
              </a:rPr>
              <a:t>网站名称</a:t>
            </a:r>
            <a:r>
              <a:rPr lang="en-US" altLang="zh-CN" sz="2800">
                <a:solidFill>
                  <a:schemeClr val="tx1"/>
                </a:solidFill>
                <a:latin typeface="Times New Roman" panose="02020603050405020304" charset="0"/>
                <a:cs typeface="Times New Roman" panose="02020603050405020304" charset="0"/>
              </a:rPr>
              <a:t>). You can check it out for more information.</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695325" y="4940935"/>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If you need more in-depth advice, you might want to contact </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专家名</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机构名称</a:t>
            </a:r>
            <a:r>
              <a:rPr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a:solidFill>
                  <a:schemeClr val="tx1"/>
                </a:solidFill>
                <a:latin typeface="Times New Roman" panose="02020603050405020304" charset="0"/>
                <a:cs typeface="Times New Roman" panose="02020603050405020304" charset="0"/>
              </a:rPr>
              <a:t>. They’re really knowledgeable in this area.</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95935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尝试与灵活性</a:t>
            </a:r>
            <a:endParaRPr lang="zh-CN" altLang="en-US" sz="3600">
              <a:solidFill>
                <a:schemeClr val="tx1"/>
              </a:solidFill>
              <a:latin typeface="楷体" panose="02010609060101010101" charset="-122"/>
              <a:ea typeface="楷体" panose="02010609060101010101" charset="-122"/>
            </a:endParaRPr>
          </a:p>
        </p:txBody>
      </p:sp>
      <p:sp>
        <p:nvSpPr>
          <p:cNvPr id="12" name="文本框 11"/>
          <p:cNvSpPr txBox="1"/>
          <p:nvPr/>
        </p:nvSpPr>
        <p:spPr>
          <a:xfrm>
            <a:off x="767080" y="1268730"/>
            <a:ext cx="10606405" cy="521970"/>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我们试试这个，看看效果如何。如果不行，我们随时可以调整。</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custDataLst>
              <p:tags r:id="rId1"/>
            </p:custDataLst>
          </p:nvPr>
        </p:nvSpPr>
        <p:spPr>
          <a:xfrm>
            <a:off x="694690" y="3819525"/>
            <a:ext cx="10678795" cy="953135"/>
          </a:xfrm>
          <a:prstGeom prst="rect">
            <a:avLst/>
          </a:prstGeom>
          <a:noFill/>
        </p:spPr>
        <p:txBody>
          <a:bodyPr wrap="square" rtlCol="0">
            <a:spAutoFit/>
          </a:bodyPr>
          <a:p>
            <a:r>
              <a:rPr lang="en-US" altLang="zh-CN" sz="28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也许我们可以尝试</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并保持足够的灵活性，根据结果调整我们</a:t>
            </a:r>
            <a:r>
              <a:rPr lang="en-US" altLang="zh-CN" sz="2800">
                <a:latin typeface="宋体" panose="02010600030101010101" pitchFamily="2" charset="-122"/>
                <a:ea typeface="宋体" panose="02010600030101010101" pitchFamily="2" charset="-122"/>
                <a:cs typeface="宋体" panose="02010600030101010101" pitchFamily="2" charset="-122"/>
              </a:rPr>
              <a:t> </a:t>
            </a:r>
            <a:endParaRPr lang="en-US" altLang="zh-CN" sz="2800">
              <a:latin typeface="宋体" panose="02010600030101010101" pitchFamily="2" charset="-122"/>
              <a:ea typeface="宋体" panose="02010600030101010101" pitchFamily="2" charset="-122"/>
              <a:cs typeface="宋体" panose="02010600030101010101" pitchFamily="2" charset="-122"/>
            </a:endParaRPr>
          </a:p>
          <a:p>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的计划。</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5" name="圆角矩形 4"/>
          <p:cNvSpPr/>
          <p:nvPr/>
        </p:nvSpPr>
        <p:spPr>
          <a:xfrm>
            <a:off x="736600" y="2277110"/>
            <a:ext cx="10780395" cy="115887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Let’s give this a try and see how it goes. If it doesn’t work, we can adjust it at any time.</a:t>
            </a:r>
            <a:endParaRPr lang="en-US" altLang="zh-CN" sz="2800">
              <a:solidFill>
                <a:schemeClr val="tx1"/>
              </a:solidFill>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695325" y="4940935"/>
            <a:ext cx="10780395" cy="1218565"/>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800">
                <a:solidFill>
                  <a:schemeClr val="tx1"/>
                </a:solidFill>
                <a:latin typeface="Times New Roman" panose="02020603050405020304" charset="0"/>
                <a:cs typeface="Times New Roman" panose="02020603050405020304" charset="0"/>
              </a:rPr>
              <a:t>Chance is that we can have a go at... and be flexible enough to adjust our plan according to the results.</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12" grpId="0"/>
      <p:bldP spid="12" grpId="1"/>
      <p:bldP spid="2" grpId="0"/>
      <p:bldP spid="2" grpId="1"/>
      <p:bldP spid="5" grpId="0" animBg="1"/>
      <p:bldP spid="5" grpId="1" animBg="1"/>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35280" y="332740"/>
            <a:ext cx="495935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a:solidFill>
                  <a:schemeClr val="tx1"/>
                </a:solidFill>
                <a:latin typeface="楷体" panose="02010609060101010101" charset="-122"/>
                <a:ea typeface="楷体" panose="02010609060101010101" charset="-122"/>
              </a:rPr>
              <a:t>观点的得体表达</a:t>
            </a:r>
            <a:endParaRPr lang="zh-CN" altLang="en-US" sz="3600">
              <a:solidFill>
                <a:schemeClr val="tx1"/>
              </a:solidFill>
              <a:latin typeface="楷体" panose="02010609060101010101" charset="-122"/>
              <a:ea typeface="楷体" panose="02010609060101010101" charset="-122"/>
            </a:endParaRPr>
          </a:p>
        </p:txBody>
      </p:sp>
      <p:grpSp>
        <p:nvGrpSpPr>
          <p:cNvPr id="18" name="组合 17"/>
          <p:cNvGrpSpPr/>
          <p:nvPr>
            <p:custDataLst>
              <p:tags r:id="rId1"/>
            </p:custDataLst>
          </p:nvPr>
        </p:nvGrpSpPr>
        <p:grpSpPr>
          <a:xfrm>
            <a:off x="3935730" y="2060575"/>
            <a:ext cx="4247515" cy="2663825"/>
            <a:chOff x="6198" y="3245"/>
            <a:chExt cx="6689" cy="4195"/>
          </a:xfrm>
        </p:grpSpPr>
        <p:sp>
          <p:nvSpPr>
            <p:cNvPr id="6" name="椭圆 5"/>
            <p:cNvSpPr/>
            <p:nvPr/>
          </p:nvSpPr>
          <p:spPr>
            <a:xfrm>
              <a:off x="8211" y="4488"/>
              <a:ext cx="2633" cy="1592"/>
            </a:xfrm>
            <a:prstGeom prst="ellipse">
              <a:avLst/>
            </a:prstGeom>
            <a:noFill/>
            <a:ln w="7620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观点</a:t>
              </a:r>
              <a:endParaRPr lang="zh-CN" altLang="en-US" sz="2800" b="1">
                <a:solidFill>
                  <a:schemeClr val="tx1"/>
                </a:solidFill>
                <a:latin typeface="宋体" panose="02010600030101010101" pitchFamily="2" charset="-122"/>
                <a:ea typeface="宋体" panose="02010600030101010101" pitchFamily="2" charset="-122"/>
              </a:endParaRPr>
            </a:p>
            <a:p>
              <a:pPr algn="ctr"/>
              <a:r>
                <a:rPr lang="zh-CN" altLang="en-US" sz="2800" b="1">
                  <a:solidFill>
                    <a:schemeClr val="tx1"/>
                  </a:solidFill>
                  <a:latin typeface="宋体" panose="02010600030101010101" pitchFamily="2" charset="-122"/>
                  <a:ea typeface="宋体" panose="02010600030101010101" pitchFamily="2" charset="-122"/>
                </a:rPr>
                <a:t>表达</a:t>
              </a:r>
              <a:endParaRPr lang="zh-CN" altLang="en-US" sz="2800" b="1">
                <a:solidFill>
                  <a:schemeClr val="tx1"/>
                </a:solidFill>
                <a:latin typeface="宋体" panose="02010600030101010101" pitchFamily="2" charset="-122"/>
                <a:ea typeface="宋体" panose="02010600030101010101" pitchFamily="2" charset="-122"/>
              </a:endParaRPr>
            </a:p>
          </p:txBody>
        </p:sp>
        <p:cxnSp>
          <p:nvCxnSpPr>
            <p:cNvPr id="8" name="直接箭头连接符 7"/>
            <p:cNvCxnSpPr/>
            <p:nvPr>
              <p:custDataLst>
                <p:tags r:id="rId2"/>
              </p:custDataLst>
            </p:nvPr>
          </p:nvCxnSpPr>
          <p:spPr>
            <a:xfrm flipV="1">
              <a:off x="10394" y="3245"/>
              <a:ext cx="907" cy="1491"/>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3"/>
              </p:custDataLst>
            </p:nvPr>
          </p:nvCxnSpPr>
          <p:spPr>
            <a:xfrm>
              <a:off x="10847" y="5173"/>
              <a:ext cx="2041" cy="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10507" y="5854"/>
              <a:ext cx="1247" cy="1474"/>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H="1">
              <a:off x="7672" y="5854"/>
              <a:ext cx="1108" cy="1587"/>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a:off x="6198" y="5173"/>
              <a:ext cx="2015" cy="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flipV="1">
              <a:off x="7899" y="3245"/>
              <a:ext cx="795" cy="1361"/>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grpSp>
      <p:sp>
        <p:nvSpPr>
          <p:cNvPr id="17" name="文本框 16"/>
          <p:cNvSpPr txBox="1"/>
          <p:nvPr/>
        </p:nvSpPr>
        <p:spPr>
          <a:xfrm>
            <a:off x="1199515" y="1268730"/>
            <a:ext cx="468757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经过深思熟虑，在我看来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0" name="圆角矩形 19"/>
          <p:cNvSpPr/>
          <p:nvPr/>
        </p:nvSpPr>
        <p:spPr>
          <a:xfrm>
            <a:off x="1127125" y="692150"/>
            <a:ext cx="454914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in my considered opinionin</a:t>
            </a:r>
            <a:endParaRPr lang="en-US" altLang="zh-CN" sz="2800">
              <a:solidFill>
                <a:schemeClr val="tx1"/>
              </a:solidFill>
              <a:latin typeface="Times New Roman" panose="02020603050405020304" charset="0"/>
              <a:cs typeface="Times New Roman" panose="02020603050405020304" charset="0"/>
            </a:endParaRPr>
          </a:p>
        </p:txBody>
      </p:sp>
      <p:sp>
        <p:nvSpPr>
          <p:cNvPr id="21" name="文本框 20"/>
          <p:cNvSpPr txBox="1"/>
          <p:nvPr>
            <p:custDataLst>
              <p:tags r:id="rId4"/>
            </p:custDataLst>
          </p:nvPr>
        </p:nvSpPr>
        <p:spPr>
          <a:xfrm>
            <a:off x="6885940" y="1412875"/>
            <a:ext cx="366839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我持这样的观点</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2" name="圆角矩形 21"/>
          <p:cNvSpPr/>
          <p:nvPr>
            <p:custDataLst>
              <p:tags r:id="rId5"/>
            </p:custDataLst>
          </p:nvPr>
        </p:nvSpPr>
        <p:spPr>
          <a:xfrm>
            <a:off x="6816090" y="774700"/>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 am of the view that</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3" name="文本框 22"/>
          <p:cNvSpPr txBox="1"/>
          <p:nvPr>
            <p:custDataLst>
              <p:tags r:id="rId6"/>
            </p:custDataLst>
          </p:nvPr>
        </p:nvSpPr>
        <p:spPr>
          <a:xfrm>
            <a:off x="8328025" y="3007360"/>
            <a:ext cx="330136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恕我冒昧地提出</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7" name="圆角矩形 26"/>
          <p:cNvSpPr/>
          <p:nvPr>
            <p:custDataLst>
              <p:tags r:id="rId7"/>
            </p:custDataLst>
          </p:nvPr>
        </p:nvSpPr>
        <p:spPr>
          <a:xfrm>
            <a:off x="7320280" y="2420620"/>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In my humble submission</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8" name="文本框 27"/>
          <p:cNvSpPr txBox="1"/>
          <p:nvPr/>
        </p:nvSpPr>
        <p:spPr>
          <a:xfrm>
            <a:off x="7536180" y="4437380"/>
            <a:ext cx="4046220" cy="521970"/>
          </a:xfrm>
          <a:prstGeom prst="rect">
            <a:avLst/>
          </a:prstGeom>
          <a:noFill/>
        </p:spPr>
        <p:txBody>
          <a:bodyPr wrap="square" rtlCol="0">
            <a:spAutoFit/>
          </a:bodyPr>
          <a:p>
            <a:r>
              <a:rPr lang="zh-CN" altLang="en-US" sz="2800">
                <a:latin typeface="宋体" panose="02010600030101010101" pitchFamily="2" charset="-122"/>
                <a:ea typeface="宋体" panose="02010600030101010101" pitchFamily="2" charset="-122"/>
                <a:cs typeface="宋体" panose="02010600030101010101" pitchFamily="2" charset="-122"/>
              </a:rPr>
              <a:t>在我看来，依我之见</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29" name="圆角矩形 28"/>
          <p:cNvSpPr/>
          <p:nvPr/>
        </p:nvSpPr>
        <p:spPr>
          <a:xfrm>
            <a:off x="7344410" y="4959985"/>
            <a:ext cx="416560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to my way of thinking</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0" name="文本框 29"/>
          <p:cNvSpPr txBox="1"/>
          <p:nvPr>
            <p:custDataLst>
              <p:tags r:id="rId8"/>
            </p:custDataLst>
          </p:nvPr>
        </p:nvSpPr>
        <p:spPr>
          <a:xfrm>
            <a:off x="983615" y="4509135"/>
            <a:ext cx="387985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从我的分析角度来看</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31" name="圆角矩形 30"/>
          <p:cNvSpPr/>
          <p:nvPr/>
        </p:nvSpPr>
        <p:spPr>
          <a:xfrm>
            <a:off x="479425" y="5085080"/>
            <a:ext cx="496824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from my perspective of analysis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2" name="文本框 31"/>
          <p:cNvSpPr txBox="1"/>
          <p:nvPr>
            <p:custDataLst>
              <p:tags r:id="rId9"/>
            </p:custDataLst>
          </p:nvPr>
        </p:nvSpPr>
        <p:spPr>
          <a:xfrm>
            <a:off x="911225" y="3007360"/>
            <a:ext cx="256540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在我看来</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33" name="圆角矩形 32"/>
          <p:cNvSpPr/>
          <p:nvPr>
            <p:custDataLst>
              <p:tags r:id="rId10"/>
            </p:custDataLst>
          </p:nvPr>
        </p:nvSpPr>
        <p:spPr>
          <a:xfrm>
            <a:off x="407035" y="2465705"/>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as far as I’m concerned</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4" name="圆角矩形 33"/>
          <p:cNvSpPr/>
          <p:nvPr>
            <p:custDataLst>
              <p:tags r:id="rId11"/>
            </p:custDataLst>
          </p:nvPr>
        </p:nvSpPr>
        <p:spPr>
          <a:xfrm>
            <a:off x="407035" y="1889760"/>
            <a:ext cx="450723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in one’s opinion/view</a:t>
            </a:r>
            <a:endParaRPr lang="en-US" altLang="zh-CN" sz="280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childTnLst>
                                    <p:animEffect transition="out" filter="blinds(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9" dur="1000" fill="hold"/>
                                        <p:tgtEl>
                                          <p:spTgt spid="17"/>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51" dur="1000" fill="hold"/>
                                        <p:tgtEl>
                                          <p:spTgt spid="20"/>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63" dur="1000" fill="hold"/>
                                        <p:tgtEl>
                                          <p:spTgt spid="21"/>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75" dur="1000" fill="hold"/>
                                        <p:tgtEl>
                                          <p:spTgt spid="22"/>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87" dur="1000" fill="hold"/>
                                        <p:tgtEl>
                                          <p:spTgt spid="23"/>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25" presetClass="entr" presetSubtype="0"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 calcmode="lin" valueType="num">
                                      <p:cBhvr>
                                        <p:cTn id="96"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99" dur="1000" fill="hold"/>
                                        <p:tgtEl>
                                          <p:spTgt spid="27"/>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25" presetClass="entr" presetSubtype="0" fill="hold" grpId="0" nodeType="click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p:cTn id="108"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111" dur="1000" fill="hold"/>
                                        <p:tgtEl>
                                          <p:spTgt spid="28"/>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25" presetClass="entr" presetSubtype="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p:cTn id="120"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21"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22"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23" dur="1000" fill="hold"/>
                                        <p:tgtEl>
                                          <p:spTgt spid="29"/>
                                        </p:tgtEl>
                                        <p:attrNameLst>
                                          <p:attrName>ppt_h</p:attrName>
                                        </p:attrNameLst>
                                      </p:cBhvr>
                                      <p:tavLst>
                                        <p:tav tm="0">
                                          <p:val>
                                            <p:strVal val="#ppt_h"/>
                                          </p:val>
                                        </p:tav>
                                        <p:tav tm="100000">
                                          <p:val>
                                            <p:strVal val="#ppt_h"/>
                                          </p:val>
                                        </p:tav>
                                      </p:tavLst>
                                    </p:anim>
                                    <p:anim calcmode="lin" valueType="num">
                                      <p:cBhvr>
                                        <p:cTn id="124"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25"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26"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127" dur="1000" decel="50000">
                                          <p:stCondLst>
                                            <p:cond delay="0"/>
                                          </p:stCondLst>
                                        </p:cTn>
                                        <p:tgtEl>
                                          <p:spTgt spid="29"/>
                                        </p:tgtEl>
                                      </p:cBhvr>
                                    </p:animEffect>
                                  </p:childTnLst>
                                </p:cTn>
                              </p:par>
                            </p:childTnLst>
                          </p:cTn>
                        </p:par>
                      </p:childTnLst>
                    </p:cTn>
                  </p:par>
                  <p:par>
                    <p:cTn id="128" fill="hold">
                      <p:stCondLst>
                        <p:cond delay="indefinite"/>
                      </p:stCondLst>
                      <p:childTnLst>
                        <p:par>
                          <p:cTn id="129" fill="hold">
                            <p:stCondLst>
                              <p:cond delay="0"/>
                            </p:stCondLst>
                            <p:childTnLst>
                              <p:par>
                                <p:cTn id="130" presetID="25" presetClass="entr" presetSubtype="0" fill="hold" grpId="0" nodeType="clickEffect">
                                  <p:stCondLst>
                                    <p:cond delay="0"/>
                                  </p:stCondLst>
                                  <p:childTnLst>
                                    <p:set>
                                      <p:cBhvr>
                                        <p:cTn id="131" dur="1" fill="hold">
                                          <p:stCondLst>
                                            <p:cond delay="0"/>
                                          </p:stCondLst>
                                        </p:cTn>
                                        <p:tgtEl>
                                          <p:spTgt spid="30"/>
                                        </p:tgtEl>
                                        <p:attrNameLst>
                                          <p:attrName>style.visibility</p:attrName>
                                        </p:attrNameLst>
                                      </p:cBhvr>
                                      <p:to>
                                        <p:strVal val="visible"/>
                                      </p:to>
                                    </p:set>
                                    <p:anim calcmode="lin" valueType="num">
                                      <p:cBhvr>
                                        <p:cTn id="132"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133"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134"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 calcmode="lin" valueType="num">
                                      <p:cBhvr>
                                        <p:cTn id="136"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137"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138"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139" dur="1000" decel="50000">
                                          <p:stCondLst>
                                            <p:cond delay="0"/>
                                          </p:stCondLst>
                                        </p:cTn>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25" presetClass="entr" presetSubtype="0" fill="hold" grpId="0" nodeType="click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p:cTn id="144" dur="500" decel="50000" fill="hold">
                                          <p:stCondLst>
                                            <p:cond delay="0"/>
                                          </p:stCondLst>
                                        </p:cTn>
                                        <p:tgtEl>
                                          <p:spTgt spid="31"/>
                                        </p:tgtEl>
                                        <p:attrNameLst>
                                          <p:attrName>style.rotation</p:attrName>
                                        </p:attrNameLst>
                                      </p:cBhvr>
                                      <p:tavLst>
                                        <p:tav tm="0">
                                          <p:val>
                                            <p:fltVal val="-90"/>
                                          </p:val>
                                        </p:tav>
                                        <p:tav tm="100000">
                                          <p:val>
                                            <p:fltVal val="0"/>
                                          </p:val>
                                        </p:tav>
                                      </p:tavLst>
                                    </p:anim>
                                    <p:anim calcmode="lin" valueType="num">
                                      <p:cBhvr>
                                        <p:cTn id="145" dur="500" decel="50000" fill="hold">
                                          <p:stCondLst>
                                            <p:cond delay="0"/>
                                          </p:stCondLst>
                                        </p:cTn>
                                        <p:tgtEl>
                                          <p:spTgt spid="31"/>
                                        </p:tgtEl>
                                        <p:attrNameLst>
                                          <p:attrName>ppt_w</p:attrName>
                                        </p:attrNameLst>
                                      </p:cBhvr>
                                      <p:tavLst>
                                        <p:tav tm="0">
                                          <p:val>
                                            <p:strVal val="#ppt_w"/>
                                          </p:val>
                                        </p:tav>
                                        <p:tav tm="100000">
                                          <p:val>
                                            <p:strVal val="#ppt_w*.05"/>
                                          </p:val>
                                        </p:tav>
                                      </p:tavLst>
                                    </p:anim>
                                    <p:anim calcmode="lin" valueType="num">
                                      <p:cBhvr>
                                        <p:cTn id="146" dur="500" accel="50000" fill="hold">
                                          <p:stCondLst>
                                            <p:cond delay="500"/>
                                          </p:stCondLst>
                                        </p:cTn>
                                        <p:tgtEl>
                                          <p:spTgt spid="31"/>
                                        </p:tgtEl>
                                        <p:attrNameLst>
                                          <p:attrName>ppt_w</p:attrName>
                                        </p:attrNameLst>
                                      </p:cBhvr>
                                      <p:tavLst>
                                        <p:tav tm="0">
                                          <p:val>
                                            <p:strVal val="#ppt_w*.05"/>
                                          </p:val>
                                        </p:tav>
                                        <p:tav tm="100000">
                                          <p:val>
                                            <p:strVal val="#ppt_w"/>
                                          </p:val>
                                        </p:tav>
                                      </p:tavLst>
                                    </p:anim>
                                    <p:anim calcmode="lin" valueType="num">
                                      <p:cBhvr>
                                        <p:cTn id="147" dur="1000" fill="hold"/>
                                        <p:tgtEl>
                                          <p:spTgt spid="31"/>
                                        </p:tgtEl>
                                        <p:attrNameLst>
                                          <p:attrName>ppt_h</p:attrName>
                                        </p:attrNameLst>
                                      </p:cBhvr>
                                      <p:tavLst>
                                        <p:tav tm="0">
                                          <p:val>
                                            <p:strVal val="#ppt_h"/>
                                          </p:val>
                                        </p:tav>
                                        <p:tav tm="100000">
                                          <p:val>
                                            <p:strVal val="#ppt_h"/>
                                          </p:val>
                                        </p:tav>
                                      </p:tavLst>
                                    </p:anim>
                                    <p:anim calcmode="lin" valueType="num">
                                      <p:cBhvr>
                                        <p:cTn id="148" dur="500" decel="50000" fill="hold">
                                          <p:stCondLst>
                                            <p:cond delay="0"/>
                                          </p:stCondLst>
                                        </p:cTn>
                                        <p:tgtEl>
                                          <p:spTgt spid="31"/>
                                        </p:tgtEl>
                                        <p:attrNameLst>
                                          <p:attrName>ppt_x</p:attrName>
                                        </p:attrNameLst>
                                      </p:cBhvr>
                                      <p:tavLst>
                                        <p:tav tm="0">
                                          <p:val>
                                            <p:strVal val="#ppt_x+.4"/>
                                          </p:val>
                                        </p:tav>
                                        <p:tav tm="100000">
                                          <p:val>
                                            <p:strVal val="#ppt_x"/>
                                          </p:val>
                                        </p:tav>
                                      </p:tavLst>
                                    </p:anim>
                                    <p:anim calcmode="lin" valueType="num">
                                      <p:cBhvr>
                                        <p:cTn id="149" dur="500" decel="50000" fill="hold">
                                          <p:stCondLst>
                                            <p:cond delay="0"/>
                                          </p:stCondLst>
                                        </p:cTn>
                                        <p:tgtEl>
                                          <p:spTgt spid="31"/>
                                        </p:tgtEl>
                                        <p:attrNameLst>
                                          <p:attrName>ppt_y</p:attrName>
                                        </p:attrNameLst>
                                      </p:cBhvr>
                                      <p:tavLst>
                                        <p:tav tm="0">
                                          <p:val>
                                            <p:strVal val="#ppt_y-.2"/>
                                          </p:val>
                                        </p:tav>
                                        <p:tav tm="100000">
                                          <p:val>
                                            <p:strVal val="#ppt_y+.1"/>
                                          </p:val>
                                        </p:tav>
                                      </p:tavLst>
                                    </p:anim>
                                    <p:anim calcmode="lin" valueType="num">
                                      <p:cBhvr>
                                        <p:cTn id="150" dur="500" accel="50000" fill="hold">
                                          <p:stCondLst>
                                            <p:cond delay="500"/>
                                          </p:stCondLst>
                                        </p:cTn>
                                        <p:tgtEl>
                                          <p:spTgt spid="31"/>
                                        </p:tgtEl>
                                        <p:attrNameLst>
                                          <p:attrName>ppt_y</p:attrName>
                                        </p:attrNameLst>
                                      </p:cBhvr>
                                      <p:tavLst>
                                        <p:tav tm="0">
                                          <p:val>
                                            <p:strVal val="#ppt_y+.1"/>
                                          </p:val>
                                        </p:tav>
                                        <p:tav tm="100000">
                                          <p:val>
                                            <p:strVal val="#ppt_y"/>
                                          </p:val>
                                        </p:tav>
                                      </p:tavLst>
                                    </p:anim>
                                    <p:animEffect transition="in" filter="fade">
                                      <p:cBhvr>
                                        <p:cTn id="151" dur="1000" decel="50000">
                                          <p:stCondLst>
                                            <p:cond delay="0"/>
                                          </p:stCondLst>
                                        </p:cTn>
                                        <p:tgtEl>
                                          <p:spTgt spid="31"/>
                                        </p:tgtEl>
                                      </p:cBhvr>
                                    </p:animEffect>
                                  </p:childTnLst>
                                </p:cTn>
                              </p:par>
                            </p:childTnLst>
                          </p:cTn>
                        </p:par>
                      </p:childTnLst>
                    </p:cTn>
                  </p:par>
                  <p:par>
                    <p:cTn id="152" fill="hold">
                      <p:stCondLst>
                        <p:cond delay="indefinite"/>
                      </p:stCondLst>
                      <p:childTnLst>
                        <p:par>
                          <p:cTn id="153" fill="hold">
                            <p:stCondLst>
                              <p:cond delay="0"/>
                            </p:stCondLst>
                            <p:childTnLst>
                              <p:par>
                                <p:cTn id="154" presetID="25" presetClass="entr" presetSubtype="0" fill="hold" grpId="0" nodeType="click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p:cTn id="156"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57"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58"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159" dur="1000" fill="hold"/>
                                        <p:tgtEl>
                                          <p:spTgt spid="32"/>
                                        </p:tgtEl>
                                        <p:attrNameLst>
                                          <p:attrName>ppt_h</p:attrName>
                                        </p:attrNameLst>
                                      </p:cBhvr>
                                      <p:tavLst>
                                        <p:tav tm="0">
                                          <p:val>
                                            <p:strVal val="#ppt_h"/>
                                          </p:val>
                                        </p:tav>
                                        <p:tav tm="100000">
                                          <p:val>
                                            <p:strVal val="#ppt_h"/>
                                          </p:val>
                                        </p:tav>
                                      </p:tavLst>
                                    </p:anim>
                                    <p:anim calcmode="lin" valueType="num">
                                      <p:cBhvr>
                                        <p:cTn id="160"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161"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162"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163" dur="1000" decel="50000">
                                          <p:stCondLst>
                                            <p:cond delay="0"/>
                                          </p:stCondLst>
                                        </p:cTn>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25" presetClass="entr" presetSubtype="0"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169"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170"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71" dur="1000" fill="hold"/>
                                        <p:tgtEl>
                                          <p:spTgt spid="33"/>
                                        </p:tgtEl>
                                        <p:attrNameLst>
                                          <p:attrName>ppt_h</p:attrName>
                                        </p:attrNameLst>
                                      </p:cBhvr>
                                      <p:tavLst>
                                        <p:tav tm="0">
                                          <p:val>
                                            <p:strVal val="#ppt_h"/>
                                          </p:val>
                                        </p:tav>
                                        <p:tav tm="100000">
                                          <p:val>
                                            <p:strVal val="#ppt_h"/>
                                          </p:val>
                                        </p:tav>
                                      </p:tavLst>
                                    </p:anim>
                                    <p:anim calcmode="lin" valueType="num">
                                      <p:cBhvr>
                                        <p:cTn id="172"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73"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74"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75" dur="1000" decel="50000">
                                          <p:stCondLst>
                                            <p:cond delay="0"/>
                                          </p:stCondLst>
                                        </p:cTn>
                                        <p:tgtEl>
                                          <p:spTgt spid="33"/>
                                        </p:tgtEl>
                                      </p:cBhvr>
                                    </p:animEffect>
                                  </p:childTnLst>
                                </p:cTn>
                              </p:par>
                            </p:childTnLst>
                          </p:cTn>
                        </p:par>
                      </p:childTnLst>
                    </p:cTn>
                  </p:par>
                  <p:par>
                    <p:cTn id="176" fill="hold">
                      <p:stCondLst>
                        <p:cond delay="indefinite"/>
                      </p:stCondLst>
                      <p:childTnLst>
                        <p:par>
                          <p:cTn id="177" fill="hold">
                            <p:stCondLst>
                              <p:cond delay="0"/>
                            </p:stCondLst>
                            <p:childTnLst>
                              <p:par>
                                <p:cTn id="178" presetID="25" presetClass="entr" presetSubtype="0" fill="hold" grpId="0" nodeType="clickEffect">
                                  <p:stCondLst>
                                    <p:cond delay="0"/>
                                  </p:stCondLst>
                                  <p:childTnLst>
                                    <p:set>
                                      <p:cBhvr>
                                        <p:cTn id="179" dur="1" fill="hold">
                                          <p:stCondLst>
                                            <p:cond delay="0"/>
                                          </p:stCondLst>
                                        </p:cTn>
                                        <p:tgtEl>
                                          <p:spTgt spid="34"/>
                                        </p:tgtEl>
                                        <p:attrNameLst>
                                          <p:attrName>style.visibility</p:attrName>
                                        </p:attrNameLst>
                                      </p:cBhvr>
                                      <p:to>
                                        <p:strVal val="visible"/>
                                      </p:to>
                                    </p:set>
                                    <p:anim calcmode="lin" valueType="num">
                                      <p:cBhvr>
                                        <p:cTn id="180" dur="500" decel="50000" fill="hold">
                                          <p:stCondLst>
                                            <p:cond delay="0"/>
                                          </p:stCondLst>
                                        </p:cTn>
                                        <p:tgtEl>
                                          <p:spTgt spid="34"/>
                                        </p:tgtEl>
                                        <p:attrNameLst>
                                          <p:attrName>style.rotation</p:attrName>
                                        </p:attrNameLst>
                                      </p:cBhvr>
                                      <p:tavLst>
                                        <p:tav tm="0">
                                          <p:val>
                                            <p:fltVal val="-90"/>
                                          </p:val>
                                        </p:tav>
                                        <p:tav tm="100000">
                                          <p:val>
                                            <p:fltVal val="0"/>
                                          </p:val>
                                        </p:tav>
                                      </p:tavLst>
                                    </p:anim>
                                    <p:anim calcmode="lin" valueType="num">
                                      <p:cBhvr>
                                        <p:cTn id="181" dur="500" decel="50000" fill="hold">
                                          <p:stCondLst>
                                            <p:cond delay="0"/>
                                          </p:stCondLst>
                                        </p:cTn>
                                        <p:tgtEl>
                                          <p:spTgt spid="34"/>
                                        </p:tgtEl>
                                        <p:attrNameLst>
                                          <p:attrName>ppt_w</p:attrName>
                                        </p:attrNameLst>
                                      </p:cBhvr>
                                      <p:tavLst>
                                        <p:tav tm="0">
                                          <p:val>
                                            <p:strVal val="#ppt_w"/>
                                          </p:val>
                                        </p:tav>
                                        <p:tav tm="100000">
                                          <p:val>
                                            <p:strVal val="#ppt_w*.05"/>
                                          </p:val>
                                        </p:tav>
                                      </p:tavLst>
                                    </p:anim>
                                    <p:anim calcmode="lin" valueType="num">
                                      <p:cBhvr>
                                        <p:cTn id="182" dur="500" accel="50000" fill="hold">
                                          <p:stCondLst>
                                            <p:cond delay="500"/>
                                          </p:stCondLst>
                                        </p:cTn>
                                        <p:tgtEl>
                                          <p:spTgt spid="34"/>
                                        </p:tgtEl>
                                        <p:attrNameLst>
                                          <p:attrName>ppt_w</p:attrName>
                                        </p:attrNameLst>
                                      </p:cBhvr>
                                      <p:tavLst>
                                        <p:tav tm="0">
                                          <p:val>
                                            <p:strVal val="#ppt_w*.05"/>
                                          </p:val>
                                        </p:tav>
                                        <p:tav tm="100000">
                                          <p:val>
                                            <p:strVal val="#ppt_w"/>
                                          </p:val>
                                        </p:tav>
                                      </p:tavLst>
                                    </p:anim>
                                    <p:anim calcmode="lin" valueType="num">
                                      <p:cBhvr>
                                        <p:cTn id="183" dur="1000" fill="hold"/>
                                        <p:tgtEl>
                                          <p:spTgt spid="34"/>
                                        </p:tgtEl>
                                        <p:attrNameLst>
                                          <p:attrName>ppt_h</p:attrName>
                                        </p:attrNameLst>
                                      </p:cBhvr>
                                      <p:tavLst>
                                        <p:tav tm="0">
                                          <p:val>
                                            <p:strVal val="#ppt_h"/>
                                          </p:val>
                                        </p:tav>
                                        <p:tav tm="100000">
                                          <p:val>
                                            <p:strVal val="#ppt_h"/>
                                          </p:val>
                                        </p:tav>
                                      </p:tavLst>
                                    </p:anim>
                                    <p:anim calcmode="lin" valueType="num">
                                      <p:cBhvr>
                                        <p:cTn id="184" dur="500" decel="50000" fill="hold">
                                          <p:stCondLst>
                                            <p:cond delay="0"/>
                                          </p:stCondLst>
                                        </p:cTn>
                                        <p:tgtEl>
                                          <p:spTgt spid="34"/>
                                        </p:tgtEl>
                                        <p:attrNameLst>
                                          <p:attrName>ppt_x</p:attrName>
                                        </p:attrNameLst>
                                      </p:cBhvr>
                                      <p:tavLst>
                                        <p:tav tm="0">
                                          <p:val>
                                            <p:strVal val="#ppt_x+.4"/>
                                          </p:val>
                                        </p:tav>
                                        <p:tav tm="100000">
                                          <p:val>
                                            <p:strVal val="#ppt_x"/>
                                          </p:val>
                                        </p:tav>
                                      </p:tavLst>
                                    </p:anim>
                                    <p:anim calcmode="lin" valueType="num">
                                      <p:cBhvr>
                                        <p:cTn id="185" dur="500" decel="50000" fill="hold">
                                          <p:stCondLst>
                                            <p:cond delay="0"/>
                                          </p:stCondLst>
                                        </p:cTn>
                                        <p:tgtEl>
                                          <p:spTgt spid="34"/>
                                        </p:tgtEl>
                                        <p:attrNameLst>
                                          <p:attrName>ppt_y</p:attrName>
                                        </p:attrNameLst>
                                      </p:cBhvr>
                                      <p:tavLst>
                                        <p:tav tm="0">
                                          <p:val>
                                            <p:strVal val="#ppt_y-.2"/>
                                          </p:val>
                                        </p:tav>
                                        <p:tav tm="100000">
                                          <p:val>
                                            <p:strVal val="#ppt_y+.1"/>
                                          </p:val>
                                        </p:tav>
                                      </p:tavLst>
                                    </p:anim>
                                    <p:anim calcmode="lin" valueType="num">
                                      <p:cBhvr>
                                        <p:cTn id="186" dur="500" accel="50000" fill="hold">
                                          <p:stCondLst>
                                            <p:cond delay="500"/>
                                          </p:stCondLst>
                                        </p:cTn>
                                        <p:tgtEl>
                                          <p:spTgt spid="34"/>
                                        </p:tgtEl>
                                        <p:attrNameLst>
                                          <p:attrName>ppt_y</p:attrName>
                                        </p:attrNameLst>
                                      </p:cBhvr>
                                      <p:tavLst>
                                        <p:tav tm="0">
                                          <p:val>
                                            <p:strVal val="#ppt_y+.1"/>
                                          </p:val>
                                        </p:tav>
                                        <p:tav tm="100000">
                                          <p:val>
                                            <p:strVal val="#ppt_y"/>
                                          </p:val>
                                        </p:tav>
                                      </p:tavLst>
                                    </p:anim>
                                    <p:animEffect transition="in" filter="fade">
                                      <p:cBhvr>
                                        <p:cTn id="187" dur="1000" decel="500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bldLvl="0" animBg="1"/>
      <p:bldP spid="20" grpId="1" animBg="1"/>
      <p:bldP spid="21" grpId="0"/>
      <p:bldP spid="21" grpId="1"/>
      <p:bldP spid="23" grpId="0"/>
      <p:bldP spid="23" grpId="1"/>
      <p:bldP spid="28" grpId="0"/>
      <p:bldP spid="28" grpId="1"/>
      <p:bldP spid="30" grpId="0"/>
      <p:bldP spid="30" grpId="1"/>
      <p:bldP spid="32" grpId="0"/>
      <p:bldP spid="32" grpId="1"/>
      <p:bldP spid="22" grpId="0" animBg="1"/>
      <p:bldP spid="22" grpId="1" animBg="1"/>
      <p:bldP spid="27" grpId="0" animBg="1"/>
      <p:bldP spid="27" grpId="1" animBg="1"/>
      <p:bldP spid="29" grpId="0" animBg="1"/>
      <p:bldP spid="29" grpId="1" animBg="1"/>
      <p:bldP spid="31" grpId="0" animBg="1"/>
      <p:bldP spid="31" grpId="1" animBg="1"/>
      <p:bldP spid="33" grpId="0" animBg="1"/>
      <p:bldP spid="33" grpId="1" animBg="1"/>
      <p:bldP spid="34" grpId="0" animBg="1"/>
      <p:bldP spid="34" grpId="1" animBg="1"/>
      <p:bldP spid="3" grpId="0" animBg="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椭圆 11"/>
          <p:cNvSpPr/>
          <p:nvPr/>
        </p:nvSpPr>
        <p:spPr>
          <a:xfrm>
            <a:off x="5053965" y="2538773"/>
            <a:ext cx="2122170" cy="1483488"/>
          </a:xfrm>
          <a:prstGeom prst="ellipse">
            <a:avLst/>
          </a:prstGeom>
          <a:noFill/>
          <a:ln w="7620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tx1"/>
                </a:solidFill>
                <a:latin typeface="宋体" panose="02010600030101010101" pitchFamily="2" charset="-122"/>
                <a:ea typeface="宋体" panose="02010600030101010101" pitchFamily="2" charset="-122"/>
              </a:rPr>
              <a:t>回帖结尾的得体表达</a:t>
            </a:r>
            <a:endParaRPr lang="zh-CN" altLang="en-US" sz="2800" b="1">
              <a:solidFill>
                <a:schemeClr val="tx1"/>
              </a:solidFill>
              <a:latin typeface="宋体" panose="02010600030101010101" pitchFamily="2" charset="-122"/>
              <a:ea typeface="宋体" panose="02010600030101010101" pitchFamily="2" charset="-122"/>
            </a:endParaRPr>
          </a:p>
        </p:txBody>
      </p:sp>
      <p:cxnSp>
        <p:nvCxnSpPr>
          <p:cNvPr id="19" name="直接箭头连接符 18"/>
          <p:cNvCxnSpPr/>
          <p:nvPr/>
        </p:nvCxnSpPr>
        <p:spPr>
          <a:xfrm flipH="1" flipV="1">
            <a:off x="5015865" y="1844654"/>
            <a:ext cx="504190" cy="759489"/>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24" name="圆角矩形 23"/>
          <p:cNvSpPr/>
          <p:nvPr/>
        </p:nvSpPr>
        <p:spPr>
          <a:xfrm>
            <a:off x="2711450" y="1196975"/>
            <a:ext cx="313817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Yours sincerely</a:t>
            </a:r>
            <a:endParaRPr lang="en-US" altLang="zh-CN" sz="2800">
              <a:solidFill>
                <a:schemeClr val="tx1"/>
              </a:solidFill>
              <a:latin typeface="Times New Roman" panose="02020603050405020304" charset="0"/>
              <a:cs typeface="Times New Roman" panose="02020603050405020304" charset="0"/>
            </a:endParaRPr>
          </a:p>
        </p:txBody>
      </p:sp>
      <p:sp>
        <p:nvSpPr>
          <p:cNvPr id="25" name="文本框 24"/>
          <p:cNvSpPr txBox="1"/>
          <p:nvPr/>
        </p:nvSpPr>
        <p:spPr>
          <a:xfrm>
            <a:off x="551180" y="654050"/>
            <a:ext cx="2014855" cy="1884680"/>
          </a:xfrm>
          <a:prstGeom prst="rect">
            <a:avLst/>
          </a:prstGeom>
          <a:noFill/>
        </p:spPr>
        <p:txBody>
          <a:bodyPr wrap="square" rtlCol="0">
            <a:no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用于较为正式的场合</a:t>
            </a:r>
            <a:r>
              <a:rPr lang="en-US" altLang="zh-CN" sz="2800">
                <a:latin typeface="宋体" panose="02010600030101010101" pitchFamily="2" charset="-122"/>
                <a:ea typeface="宋体" panose="02010600030101010101" pitchFamily="2" charset="-122"/>
                <a:cs typeface="宋体" panose="02010600030101010101" pitchFamily="2" charset="-122"/>
              </a:rPr>
              <a:t>,</a:t>
            </a:r>
            <a:endParaRPr lang="en-US" altLang="zh-CN" sz="2800">
              <a:latin typeface="宋体" panose="02010600030101010101" pitchFamily="2" charset="-122"/>
              <a:ea typeface="宋体" panose="02010600030101010101" pitchFamily="2" charset="-122"/>
              <a:cs typeface="宋体" panose="02010600030101010101" pitchFamily="2" charset="-122"/>
            </a:endParaRPr>
          </a:p>
          <a:p>
            <a:pPr algn="l"/>
            <a:r>
              <a:rPr lang="zh-CN" altLang="en-US" sz="2800">
                <a:latin typeface="宋体" panose="02010600030101010101" pitchFamily="2" charset="-122"/>
                <a:ea typeface="宋体" panose="02010600030101010101" pitchFamily="2" charset="-122"/>
                <a:cs typeface="宋体" panose="02010600030101010101" pitchFamily="2" charset="-122"/>
              </a:rPr>
              <a:t>表达真诚的态度</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26" name="直接箭头连接符 25"/>
          <p:cNvCxnSpPr/>
          <p:nvPr>
            <p:custDataLst>
              <p:tags r:id="rId1"/>
            </p:custDataLst>
          </p:nvPr>
        </p:nvCxnSpPr>
        <p:spPr>
          <a:xfrm flipV="1">
            <a:off x="6671945" y="1928141"/>
            <a:ext cx="742950" cy="676275"/>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35" name="圆角矩形 34"/>
          <p:cNvSpPr/>
          <p:nvPr>
            <p:custDataLst>
              <p:tags r:id="rId2"/>
            </p:custDataLst>
          </p:nvPr>
        </p:nvSpPr>
        <p:spPr>
          <a:xfrm>
            <a:off x="5951855" y="1484630"/>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Yours faithfully</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36" name="文本框 35"/>
          <p:cNvSpPr txBox="1"/>
          <p:nvPr>
            <p:custDataLst>
              <p:tags r:id="rId3"/>
            </p:custDataLst>
          </p:nvPr>
        </p:nvSpPr>
        <p:spPr>
          <a:xfrm>
            <a:off x="9109075" y="461010"/>
            <a:ext cx="2773680" cy="1383665"/>
          </a:xfrm>
          <a:prstGeom prst="rect">
            <a:avLst/>
          </a:prstGeom>
          <a:noFill/>
        </p:spPr>
        <p:txBody>
          <a:bodyPr wrap="square" rtlCol="0">
            <a:spAutoFit/>
          </a:bodyPr>
          <a:p>
            <a:pPr algn="l"/>
            <a:r>
              <a:rPr lang="zh-CN" altLang="en-US" sz="2800">
                <a:latin typeface="宋体" panose="02010600030101010101" pitchFamily="2" charset="-122"/>
                <a:ea typeface="宋体" panose="02010600030101010101" pitchFamily="2" charset="-122"/>
                <a:cs typeface="宋体" panose="02010600030101010101" pitchFamily="2" charset="-122"/>
              </a:rPr>
              <a:t>用于商务或官方，体现对对方的尊重和忠诚。</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37" name="直接箭头连接符 36"/>
          <p:cNvCxnSpPr/>
          <p:nvPr>
            <p:custDataLst>
              <p:tags r:id="rId4"/>
            </p:custDataLst>
          </p:nvPr>
        </p:nvCxnSpPr>
        <p:spPr>
          <a:xfrm flipV="1">
            <a:off x="7176135" y="3284970"/>
            <a:ext cx="1008380" cy="17145"/>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38" name="圆角矩形 37"/>
          <p:cNvSpPr/>
          <p:nvPr/>
        </p:nvSpPr>
        <p:spPr>
          <a:xfrm>
            <a:off x="2711450" y="620395"/>
            <a:ext cx="313817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With best wishes</a:t>
            </a:r>
            <a:endParaRPr lang="en-US" altLang="zh-CN" sz="2800">
              <a:solidFill>
                <a:schemeClr val="tx1"/>
              </a:solidFill>
              <a:latin typeface="Times New Roman" panose="02020603050405020304" charset="0"/>
              <a:cs typeface="Times New Roman" panose="02020603050405020304" charset="0"/>
            </a:endParaRPr>
          </a:p>
        </p:txBody>
      </p:sp>
      <p:sp>
        <p:nvSpPr>
          <p:cNvPr id="39" name="圆角矩形 38"/>
          <p:cNvSpPr/>
          <p:nvPr>
            <p:custDataLst>
              <p:tags r:id="rId5"/>
            </p:custDataLst>
          </p:nvPr>
        </p:nvSpPr>
        <p:spPr>
          <a:xfrm>
            <a:off x="5965825" y="908685"/>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Kind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0" name="圆角矩形 39"/>
          <p:cNvSpPr/>
          <p:nvPr>
            <p:custDataLst>
              <p:tags r:id="rId6"/>
            </p:custDataLst>
          </p:nvPr>
        </p:nvSpPr>
        <p:spPr>
          <a:xfrm>
            <a:off x="8256270" y="2992120"/>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Best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1" name="文本框 40"/>
          <p:cNvSpPr txBox="1"/>
          <p:nvPr>
            <p:custDataLst>
              <p:tags r:id="rId7"/>
            </p:custDataLst>
          </p:nvPr>
        </p:nvSpPr>
        <p:spPr>
          <a:xfrm>
            <a:off x="8256270" y="1941830"/>
            <a:ext cx="2859405" cy="953135"/>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半正式结尾，简洁又不失礼貌</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42" name="直接箭头连接符 41"/>
          <p:cNvCxnSpPr/>
          <p:nvPr/>
        </p:nvCxnSpPr>
        <p:spPr>
          <a:xfrm>
            <a:off x="6743700" y="3860800"/>
            <a:ext cx="720090" cy="79248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43" name="圆角矩形 42"/>
          <p:cNvSpPr/>
          <p:nvPr>
            <p:custDataLst>
              <p:tags r:id="rId8"/>
            </p:custDataLst>
          </p:nvPr>
        </p:nvSpPr>
        <p:spPr>
          <a:xfrm>
            <a:off x="7247890" y="4715510"/>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Warm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4" name="文本框 43"/>
          <p:cNvSpPr txBox="1"/>
          <p:nvPr>
            <p:custDataLst>
              <p:tags r:id="rId9"/>
            </p:custDataLst>
          </p:nvPr>
        </p:nvSpPr>
        <p:spPr>
          <a:xfrm>
            <a:off x="7031990" y="5445125"/>
            <a:ext cx="4572635" cy="953135"/>
          </a:xfrm>
          <a:prstGeom prst="rect">
            <a:avLst/>
          </a:prstGeom>
          <a:noFill/>
        </p:spPr>
        <p:txBody>
          <a:bodyPr wrap="square" rtlCol="0">
            <a:spAutoFit/>
          </a:bodyPr>
          <a:p>
            <a:pPr algn="l"/>
            <a:r>
              <a:rPr lang="zh-CN" altLang="en-US" sz="2800">
                <a:latin typeface="宋体" panose="02010600030101010101" pitchFamily="2" charset="-122"/>
                <a:ea typeface="宋体" panose="02010600030101010101" pitchFamily="2" charset="-122"/>
                <a:cs typeface="宋体" panose="02010600030101010101" pitchFamily="2" charset="-122"/>
              </a:rPr>
              <a:t>比</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en-US" altLang="zh-CN" sz="2800">
                <a:latin typeface="Times New Roman" panose="02020603050405020304" charset="0"/>
                <a:ea typeface="宋体" panose="02010600030101010101" pitchFamily="2" charset="-122"/>
                <a:cs typeface="Times New Roman" panose="02020603050405020304" charset="0"/>
              </a:rPr>
              <a:t>Best regards</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更具亲和力，能传达出友好的情感。</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45" name="直接箭头连接符 44"/>
          <p:cNvCxnSpPr/>
          <p:nvPr/>
        </p:nvCxnSpPr>
        <p:spPr>
          <a:xfrm flipH="1">
            <a:off x="4871720" y="3860800"/>
            <a:ext cx="648335" cy="864235"/>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46" name="圆角矩形 45"/>
          <p:cNvSpPr/>
          <p:nvPr>
            <p:custDataLst>
              <p:tags r:id="rId10"/>
            </p:custDataLst>
          </p:nvPr>
        </p:nvSpPr>
        <p:spPr>
          <a:xfrm>
            <a:off x="2700020" y="4749165"/>
            <a:ext cx="2820035"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47" name="文本框 46"/>
          <p:cNvSpPr txBox="1"/>
          <p:nvPr>
            <p:custDataLst>
              <p:tags r:id="rId11"/>
            </p:custDataLst>
          </p:nvPr>
        </p:nvSpPr>
        <p:spPr>
          <a:xfrm>
            <a:off x="708660" y="5589270"/>
            <a:ext cx="5570220"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适用于不太熟悉的人之间的交流。</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cxnSp>
        <p:nvCxnSpPr>
          <p:cNvPr id="48" name="直接箭头连接符 47"/>
          <p:cNvCxnSpPr/>
          <p:nvPr/>
        </p:nvCxnSpPr>
        <p:spPr>
          <a:xfrm flipH="1">
            <a:off x="3935730" y="3284855"/>
            <a:ext cx="1151890" cy="0"/>
          </a:xfrm>
          <a:prstGeom prst="straightConnector1">
            <a:avLst/>
          </a:prstGeom>
          <a:ln w="76200">
            <a:solidFill>
              <a:srgbClr val="C74E91"/>
            </a:solidFill>
            <a:tailEnd type="arrow"/>
          </a:ln>
        </p:spPr>
        <p:style>
          <a:lnRef idx="2">
            <a:schemeClr val="accent1"/>
          </a:lnRef>
          <a:fillRef idx="0">
            <a:srgbClr val="FFFFFF"/>
          </a:fillRef>
          <a:effectRef idx="0">
            <a:srgbClr val="FFFFFF"/>
          </a:effectRef>
          <a:fontRef idx="minor">
            <a:schemeClr val="tx1"/>
          </a:fontRef>
        </p:style>
      </p:cxnSp>
      <p:sp>
        <p:nvSpPr>
          <p:cNvPr id="49" name="圆角矩形 48"/>
          <p:cNvSpPr/>
          <p:nvPr>
            <p:custDataLst>
              <p:tags r:id="rId12"/>
            </p:custDataLst>
          </p:nvPr>
        </p:nvSpPr>
        <p:spPr>
          <a:xfrm>
            <a:off x="1991360" y="3357245"/>
            <a:ext cx="1775460" cy="5759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Cheers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1" name="圆角矩形 50"/>
          <p:cNvSpPr/>
          <p:nvPr>
            <p:custDataLst>
              <p:tags r:id="rId13"/>
            </p:custDataLst>
          </p:nvPr>
        </p:nvSpPr>
        <p:spPr>
          <a:xfrm>
            <a:off x="5953760" y="332740"/>
            <a:ext cx="3241040" cy="5759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With kindest regards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2" name="圆角矩形 51"/>
          <p:cNvSpPr/>
          <p:nvPr>
            <p:custDataLst>
              <p:tags r:id="rId14"/>
            </p:custDataLst>
          </p:nvPr>
        </p:nvSpPr>
        <p:spPr>
          <a:xfrm>
            <a:off x="1991360" y="2726055"/>
            <a:ext cx="1775460" cy="5759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Take care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3" name="圆角矩形 52"/>
          <p:cNvSpPr/>
          <p:nvPr>
            <p:custDataLst>
              <p:tags r:id="rId15"/>
            </p:custDataLst>
          </p:nvPr>
        </p:nvSpPr>
        <p:spPr>
          <a:xfrm>
            <a:off x="1991360" y="2094865"/>
            <a:ext cx="2190750" cy="575945"/>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a:ln w="28575">
            <a:solidFill>
              <a:srgbClr val="FF4C5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2800">
                <a:solidFill>
                  <a:schemeClr val="tx1"/>
                </a:solidFill>
                <a:latin typeface="Times New Roman" panose="02020603050405020304" charset="0"/>
                <a:cs typeface="Times New Roman" panose="02020603050405020304" charset="0"/>
                <a:sym typeface="+mn-ea"/>
              </a:rPr>
              <a:t>(All the) best</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54" name="文本框 53"/>
          <p:cNvSpPr txBox="1"/>
          <p:nvPr>
            <p:custDataLst>
              <p:tags r:id="rId16"/>
            </p:custDataLst>
          </p:nvPr>
        </p:nvSpPr>
        <p:spPr>
          <a:xfrm>
            <a:off x="1199515" y="4077335"/>
            <a:ext cx="2516505" cy="521970"/>
          </a:xfrm>
          <a:prstGeom prst="rect">
            <a:avLst/>
          </a:prstGeom>
          <a:noFill/>
        </p:spPr>
        <p:txBody>
          <a:bodyPr wrap="square" rtlCol="0">
            <a:spAutoFit/>
          </a:bodyPr>
          <a:p>
            <a:pPr algn="ctr"/>
            <a:r>
              <a:rPr lang="zh-CN" altLang="en-US" sz="2800">
                <a:latin typeface="宋体" panose="02010600030101010101" pitchFamily="2" charset="-122"/>
                <a:ea typeface="宋体" panose="02010600030101010101" pitchFamily="2" charset="-122"/>
                <a:cs typeface="宋体" panose="02010600030101010101" pitchFamily="2" charset="-122"/>
              </a:rPr>
              <a:t>非正式结尾</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22" dur="1000" fill="hold"/>
                                        <p:tgtEl>
                                          <p:spTgt spid="2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34" dur="1000" fill="hold"/>
                                        <p:tgtEl>
                                          <p:spTgt spid="3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46" dur="1000" fill="hold"/>
                                        <p:tgtEl>
                                          <p:spTgt spid="25"/>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2" nodeType="clickEffect">
                                  <p:stCondLst>
                                    <p:cond delay="0"/>
                                  </p:stCondLst>
                                  <p:childTnLst>
                                    <p:animEffect transition="out" filter="blinds(horizontal)">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63" dur="1000" fill="hold"/>
                                        <p:tgtEl>
                                          <p:spTgt spid="26"/>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5"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p:cTn id="72"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75" dur="1000" fill="hold"/>
                                        <p:tgtEl>
                                          <p:spTgt spid="35"/>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 calcmode="lin" valueType="num">
                                      <p:cBhvr>
                                        <p:cTn id="84"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87" dur="1000" fill="hold"/>
                                        <p:tgtEl>
                                          <p:spTgt spid="39"/>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25" presetClass="entr" presetSubtype="0" fill="hold" grpId="0" nodeType="clickEffect">
                                  <p:stCondLst>
                                    <p:cond delay="0"/>
                                  </p:stCondLst>
                                  <p:childTnLst>
                                    <p:set>
                                      <p:cBhvr>
                                        <p:cTn id="95" dur="1" fill="hold">
                                          <p:stCondLst>
                                            <p:cond delay="0"/>
                                          </p:stCondLst>
                                        </p:cTn>
                                        <p:tgtEl>
                                          <p:spTgt spid="51"/>
                                        </p:tgtEl>
                                        <p:attrNameLst>
                                          <p:attrName>style.visibility</p:attrName>
                                        </p:attrNameLst>
                                      </p:cBhvr>
                                      <p:to>
                                        <p:strVal val="visible"/>
                                      </p:to>
                                    </p:set>
                                    <p:anim calcmode="lin" valueType="num">
                                      <p:cBhvr>
                                        <p:cTn id="96"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97"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98"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99" dur="1000" fill="hold"/>
                                        <p:tgtEl>
                                          <p:spTgt spid="51"/>
                                        </p:tgtEl>
                                        <p:attrNameLst>
                                          <p:attrName>ppt_h</p:attrName>
                                        </p:attrNameLst>
                                      </p:cBhvr>
                                      <p:tavLst>
                                        <p:tav tm="0">
                                          <p:val>
                                            <p:strVal val="#ppt_h"/>
                                          </p:val>
                                        </p:tav>
                                        <p:tav tm="100000">
                                          <p:val>
                                            <p:strVal val="#ppt_h"/>
                                          </p:val>
                                        </p:tav>
                                      </p:tavLst>
                                    </p:anim>
                                    <p:anim calcmode="lin" valueType="num">
                                      <p:cBhvr>
                                        <p:cTn id="100"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101"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102"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103" dur="1000" decel="50000">
                                          <p:stCondLst>
                                            <p:cond delay="0"/>
                                          </p:stCondLst>
                                        </p:cTn>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25" presetClass="entr" presetSubtype="0" fill="hold" grpId="0" nodeType="click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p:cTn id="108"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109"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110"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111" dur="1000" fill="hold"/>
                                        <p:tgtEl>
                                          <p:spTgt spid="36"/>
                                        </p:tgtEl>
                                        <p:attrNameLst>
                                          <p:attrName>ppt_h</p:attrName>
                                        </p:attrNameLst>
                                      </p:cBhvr>
                                      <p:tavLst>
                                        <p:tav tm="0">
                                          <p:val>
                                            <p:strVal val="#ppt_h"/>
                                          </p:val>
                                        </p:tav>
                                        <p:tav tm="100000">
                                          <p:val>
                                            <p:strVal val="#ppt_h"/>
                                          </p:val>
                                        </p:tav>
                                      </p:tavLst>
                                    </p:anim>
                                    <p:anim calcmode="lin" valueType="num">
                                      <p:cBhvr>
                                        <p:cTn id="112"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113"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114"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115" dur="1000" decel="50000">
                                          <p:stCondLst>
                                            <p:cond delay="0"/>
                                          </p:stCondLst>
                                        </p:cTn>
                                        <p:tgtEl>
                                          <p:spTgt spid="36"/>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xit" presetSubtype="10" fill="hold" grpId="2" nodeType="clickEffect">
                                  <p:stCondLst>
                                    <p:cond delay="0"/>
                                  </p:stCondLst>
                                  <p:childTnLst>
                                    <p:animEffect transition="out" filter="blinds(horizontal)">
                                      <p:cBhvr>
                                        <p:cTn id="119" dur="500"/>
                                        <p:tgtEl>
                                          <p:spTgt spid="36"/>
                                        </p:tgtEl>
                                      </p:cBhvr>
                                    </p:animEffect>
                                    <p:set>
                                      <p:cBhvr>
                                        <p:cTn id="120" dur="1" fill="hold">
                                          <p:stCondLst>
                                            <p:cond delay="499"/>
                                          </p:stCondLst>
                                        </p:cTn>
                                        <p:tgtEl>
                                          <p:spTgt spid="3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5" presetClass="entr" presetSubtype="0" fill="hold" nodeType="click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p:cTn id="125"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26"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27"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28" dur="1000" fill="hold"/>
                                        <p:tgtEl>
                                          <p:spTgt spid="37"/>
                                        </p:tgtEl>
                                        <p:attrNameLst>
                                          <p:attrName>ppt_h</p:attrName>
                                        </p:attrNameLst>
                                      </p:cBhvr>
                                      <p:tavLst>
                                        <p:tav tm="0">
                                          <p:val>
                                            <p:strVal val="#ppt_h"/>
                                          </p:val>
                                        </p:tav>
                                        <p:tav tm="100000">
                                          <p:val>
                                            <p:strVal val="#ppt_h"/>
                                          </p:val>
                                        </p:tav>
                                      </p:tavLst>
                                    </p:anim>
                                    <p:anim calcmode="lin" valueType="num">
                                      <p:cBhvr>
                                        <p:cTn id="129"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30"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31"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32" dur="1000" decel="50000">
                                          <p:stCondLst>
                                            <p:cond delay="0"/>
                                          </p:stCondLst>
                                        </p:cTn>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25" presetClass="entr" presetSubtype="0"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140" dur="1000" fill="hold"/>
                                        <p:tgtEl>
                                          <p:spTgt spid="40"/>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40"/>
                                        </p:tgtEl>
                                      </p:cBhvr>
                                    </p:animEffect>
                                  </p:childTnLst>
                                </p:cTn>
                              </p:par>
                            </p:childTnLst>
                          </p:cTn>
                        </p:par>
                      </p:childTnLst>
                    </p:cTn>
                  </p:par>
                  <p:par>
                    <p:cTn id="145" fill="hold">
                      <p:stCondLst>
                        <p:cond delay="indefinite"/>
                      </p:stCondLst>
                      <p:childTnLst>
                        <p:par>
                          <p:cTn id="146" fill="hold">
                            <p:stCondLst>
                              <p:cond delay="0"/>
                            </p:stCondLst>
                            <p:childTnLst>
                              <p:par>
                                <p:cTn id="147" presetID="25" presetClass="entr" presetSubtype="0" fill="hold" grpId="0" nodeType="click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p:cTn id="149"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50"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51"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52" dur="1000" fill="hold"/>
                                        <p:tgtEl>
                                          <p:spTgt spid="41"/>
                                        </p:tgtEl>
                                        <p:attrNameLst>
                                          <p:attrName>ppt_h</p:attrName>
                                        </p:attrNameLst>
                                      </p:cBhvr>
                                      <p:tavLst>
                                        <p:tav tm="0">
                                          <p:val>
                                            <p:strVal val="#ppt_h"/>
                                          </p:val>
                                        </p:tav>
                                        <p:tav tm="100000">
                                          <p:val>
                                            <p:strVal val="#ppt_h"/>
                                          </p:val>
                                        </p:tav>
                                      </p:tavLst>
                                    </p:anim>
                                    <p:anim calcmode="lin" valueType="num">
                                      <p:cBhvr>
                                        <p:cTn id="153"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54"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55"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56" dur="1000" decel="50000">
                                          <p:stCondLst>
                                            <p:cond delay="0"/>
                                          </p:stCondLst>
                                        </p:cTn>
                                        <p:tgtEl>
                                          <p:spTgt spid="41"/>
                                        </p:tgtEl>
                                      </p:cBhvr>
                                    </p:animEffect>
                                  </p:childTnLst>
                                </p:cTn>
                              </p:par>
                            </p:childTnLst>
                          </p:cTn>
                        </p:par>
                      </p:childTnLst>
                    </p:cTn>
                  </p:par>
                  <p:par>
                    <p:cTn id="157" fill="hold">
                      <p:stCondLst>
                        <p:cond delay="indefinite"/>
                      </p:stCondLst>
                      <p:childTnLst>
                        <p:par>
                          <p:cTn id="158" fill="hold">
                            <p:stCondLst>
                              <p:cond delay="0"/>
                            </p:stCondLst>
                            <p:childTnLst>
                              <p:par>
                                <p:cTn id="159" presetID="3" presetClass="exit" presetSubtype="10" fill="hold" grpId="2" nodeType="clickEffect">
                                  <p:stCondLst>
                                    <p:cond delay="0"/>
                                  </p:stCondLst>
                                  <p:childTnLst>
                                    <p:animEffect transition="out" filter="blinds(horizontal)">
                                      <p:cBhvr>
                                        <p:cTn id="160" dur="500"/>
                                        <p:tgtEl>
                                          <p:spTgt spid="41"/>
                                        </p:tgtEl>
                                      </p:cBhvr>
                                    </p:animEffect>
                                    <p:set>
                                      <p:cBhvr>
                                        <p:cTn id="161" dur="1" fill="hold">
                                          <p:stCondLst>
                                            <p:cond delay="499"/>
                                          </p:stCondLst>
                                        </p:cTn>
                                        <p:tgtEl>
                                          <p:spTgt spid="41"/>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5" presetClass="entr" presetSubtype="0" fill="hold" nodeType="clickEffect">
                                  <p:stCondLst>
                                    <p:cond delay="0"/>
                                  </p:stCondLst>
                                  <p:childTnLst>
                                    <p:set>
                                      <p:cBhvr>
                                        <p:cTn id="165" dur="1" fill="hold">
                                          <p:stCondLst>
                                            <p:cond delay="0"/>
                                          </p:stCondLst>
                                        </p:cTn>
                                        <p:tgtEl>
                                          <p:spTgt spid="42"/>
                                        </p:tgtEl>
                                        <p:attrNameLst>
                                          <p:attrName>style.visibility</p:attrName>
                                        </p:attrNameLst>
                                      </p:cBhvr>
                                      <p:to>
                                        <p:strVal val="visible"/>
                                      </p:to>
                                    </p:set>
                                    <p:anim calcmode="lin" valueType="num">
                                      <p:cBhvr>
                                        <p:cTn id="166"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67"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68"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69" dur="1000" fill="hold"/>
                                        <p:tgtEl>
                                          <p:spTgt spid="42"/>
                                        </p:tgtEl>
                                        <p:attrNameLst>
                                          <p:attrName>ppt_h</p:attrName>
                                        </p:attrNameLst>
                                      </p:cBhvr>
                                      <p:tavLst>
                                        <p:tav tm="0">
                                          <p:val>
                                            <p:strVal val="#ppt_h"/>
                                          </p:val>
                                        </p:tav>
                                        <p:tav tm="100000">
                                          <p:val>
                                            <p:strVal val="#ppt_h"/>
                                          </p:val>
                                        </p:tav>
                                      </p:tavLst>
                                    </p:anim>
                                    <p:anim calcmode="lin" valueType="num">
                                      <p:cBhvr>
                                        <p:cTn id="170"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71"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72"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73" dur="1000" decel="50000">
                                          <p:stCondLst>
                                            <p:cond delay="0"/>
                                          </p:stCondLst>
                                        </p:cTn>
                                        <p:tgtEl>
                                          <p:spTgt spid="42"/>
                                        </p:tgtEl>
                                      </p:cBhvr>
                                    </p:animEffect>
                                  </p:childTnLst>
                                </p:cTn>
                              </p:par>
                            </p:childTnLst>
                          </p:cTn>
                        </p:par>
                      </p:childTnLst>
                    </p:cTn>
                  </p:par>
                  <p:par>
                    <p:cTn id="174" fill="hold">
                      <p:stCondLst>
                        <p:cond delay="indefinite"/>
                      </p:stCondLst>
                      <p:childTnLst>
                        <p:par>
                          <p:cTn id="175" fill="hold">
                            <p:stCondLst>
                              <p:cond delay="0"/>
                            </p:stCondLst>
                            <p:childTnLst>
                              <p:par>
                                <p:cTn id="176" presetID="25" presetClass="entr" presetSubtype="0" fill="hold" grpId="0" nodeType="clickEffect">
                                  <p:stCondLst>
                                    <p:cond delay="0"/>
                                  </p:stCondLst>
                                  <p:childTnLst>
                                    <p:set>
                                      <p:cBhvr>
                                        <p:cTn id="177" dur="1" fill="hold">
                                          <p:stCondLst>
                                            <p:cond delay="0"/>
                                          </p:stCondLst>
                                        </p:cTn>
                                        <p:tgtEl>
                                          <p:spTgt spid="43"/>
                                        </p:tgtEl>
                                        <p:attrNameLst>
                                          <p:attrName>style.visibility</p:attrName>
                                        </p:attrNameLst>
                                      </p:cBhvr>
                                      <p:to>
                                        <p:strVal val="visible"/>
                                      </p:to>
                                    </p:set>
                                    <p:anim calcmode="lin" valueType="num">
                                      <p:cBhvr>
                                        <p:cTn id="178"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179"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180"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181" dur="1000" fill="hold"/>
                                        <p:tgtEl>
                                          <p:spTgt spid="43"/>
                                        </p:tgtEl>
                                        <p:attrNameLst>
                                          <p:attrName>ppt_h</p:attrName>
                                        </p:attrNameLst>
                                      </p:cBhvr>
                                      <p:tavLst>
                                        <p:tav tm="0">
                                          <p:val>
                                            <p:strVal val="#ppt_h"/>
                                          </p:val>
                                        </p:tav>
                                        <p:tav tm="100000">
                                          <p:val>
                                            <p:strVal val="#ppt_h"/>
                                          </p:val>
                                        </p:tav>
                                      </p:tavLst>
                                    </p:anim>
                                    <p:anim calcmode="lin" valueType="num">
                                      <p:cBhvr>
                                        <p:cTn id="182"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183"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184"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185" dur="1000" decel="50000">
                                          <p:stCondLst>
                                            <p:cond delay="0"/>
                                          </p:stCondLst>
                                        </p:cTn>
                                        <p:tgtEl>
                                          <p:spTgt spid="43"/>
                                        </p:tgtEl>
                                      </p:cBhvr>
                                    </p:animEffect>
                                  </p:childTnLst>
                                </p:cTn>
                              </p:par>
                            </p:childTnLst>
                          </p:cTn>
                        </p:par>
                      </p:childTnLst>
                    </p:cTn>
                  </p:par>
                  <p:par>
                    <p:cTn id="186" fill="hold">
                      <p:stCondLst>
                        <p:cond delay="indefinite"/>
                      </p:stCondLst>
                      <p:childTnLst>
                        <p:par>
                          <p:cTn id="187" fill="hold">
                            <p:stCondLst>
                              <p:cond delay="0"/>
                            </p:stCondLst>
                            <p:childTnLst>
                              <p:par>
                                <p:cTn id="188" presetID="25" presetClass="entr" presetSubtype="0" fill="hold" grpId="0" nodeType="clickEffect">
                                  <p:stCondLst>
                                    <p:cond delay="0"/>
                                  </p:stCondLst>
                                  <p:childTnLst>
                                    <p:set>
                                      <p:cBhvr>
                                        <p:cTn id="189" dur="1" fill="hold">
                                          <p:stCondLst>
                                            <p:cond delay="0"/>
                                          </p:stCondLst>
                                        </p:cTn>
                                        <p:tgtEl>
                                          <p:spTgt spid="44"/>
                                        </p:tgtEl>
                                        <p:attrNameLst>
                                          <p:attrName>style.visibility</p:attrName>
                                        </p:attrNameLst>
                                      </p:cBhvr>
                                      <p:to>
                                        <p:strVal val="visible"/>
                                      </p:to>
                                    </p:set>
                                    <p:anim calcmode="lin" valueType="num">
                                      <p:cBhvr>
                                        <p:cTn id="190"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191"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192"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93" dur="1000" fill="hold"/>
                                        <p:tgtEl>
                                          <p:spTgt spid="44"/>
                                        </p:tgtEl>
                                        <p:attrNameLst>
                                          <p:attrName>ppt_h</p:attrName>
                                        </p:attrNameLst>
                                      </p:cBhvr>
                                      <p:tavLst>
                                        <p:tav tm="0">
                                          <p:val>
                                            <p:strVal val="#ppt_h"/>
                                          </p:val>
                                        </p:tav>
                                        <p:tav tm="100000">
                                          <p:val>
                                            <p:strVal val="#ppt_h"/>
                                          </p:val>
                                        </p:tav>
                                      </p:tavLst>
                                    </p:anim>
                                    <p:anim calcmode="lin" valueType="num">
                                      <p:cBhvr>
                                        <p:cTn id="194"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95"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96"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97" dur="1000" decel="50000">
                                          <p:stCondLst>
                                            <p:cond delay="0"/>
                                          </p:stCondLst>
                                        </p:cTn>
                                        <p:tgtEl>
                                          <p:spTgt spid="44"/>
                                        </p:tgtEl>
                                      </p:cBhvr>
                                    </p:animEffect>
                                  </p:childTnLst>
                                </p:cTn>
                              </p:par>
                            </p:childTnLst>
                          </p:cTn>
                        </p:par>
                      </p:childTnLst>
                    </p:cTn>
                  </p:par>
                  <p:par>
                    <p:cTn id="198" fill="hold">
                      <p:stCondLst>
                        <p:cond delay="indefinite"/>
                      </p:stCondLst>
                      <p:childTnLst>
                        <p:par>
                          <p:cTn id="199" fill="hold">
                            <p:stCondLst>
                              <p:cond delay="0"/>
                            </p:stCondLst>
                            <p:childTnLst>
                              <p:par>
                                <p:cTn id="200" presetID="3" presetClass="exit" presetSubtype="10" fill="hold" grpId="2" nodeType="clickEffect">
                                  <p:stCondLst>
                                    <p:cond delay="0"/>
                                  </p:stCondLst>
                                  <p:childTnLst>
                                    <p:animEffect transition="out" filter="blinds(horizontal)">
                                      <p:cBhvr>
                                        <p:cTn id="201" dur="500"/>
                                        <p:tgtEl>
                                          <p:spTgt spid="44"/>
                                        </p:tgtEl>
                                      </p:cBhvr>
                                    </p:animEffect>
                                    <p:set>
                                      <p:cBhvr>
                                        <p:cTn id="202" dur="1" fill="hold">
                                          <p:stCondLst>
                                            <p:cond delay="499"/>
                                          </p:stCondLst>
                                        </p:cTn>
                                        <p:tgtEl>
                                          <p:spTgt spid="44"/>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25" presetClass="entr" presetSubtype="0" fill="hold" nodeType="clickEffect">
                                  <p:stCondLst>
                                    <p:cond delay="0"/>
                                  </p:stCondLst>
                                  <p:childTnLst>
                                    <p:set>
                                      <p:cBhvr>
                                        <p:cTn id="206" dur="1" fill="hold">
                                          <p:stCondLst>
                                            <p:cond delay="0"/>
                                          </p:stCondLst>
                                        </p:cTn>
                                        <p:tgtEl>
                                          <p:spTgt spid="45"/>
                                        </p:tgtEl>
                                        <p:attrNameLst>
                                          <p:attrName>style.visibility</p:attrName>
                                        </p:attrNameLst>
                                      </p:cBhvr>
                                      <p:to>
                                        <p:strVal val="visible"/>
                                      </p:to>
                                    </p:set>
                                    <p:anim calcmode="lin" valueType="num">
                                      <p:cBhvr>
                                        <p:cTn id="207"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208"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209"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210" dur="1000" fill="hold"/>
                                        <p:tgtEl>
                                          <p:spTgt spid="45"/>
                                        </p:tgtEl>
                                        <p:attrNameLst>
                                          <p:attrName>ppt_h</p:attrName>
                                        </p:attrNameLst>
                                      </p:cBhvr>
                                      <p:tavLst>
                                        <p:tav tm="0">
                                          <p:val>
                                            <p:strVal val="#ppt_h"/>
                                          </p:val>
                                        </p:tav>
                                        <p:tav tm="100000">
                                          <p:val>
                                            <p:strVal val="#ppt_h"/>
                                          </p:val>
                                        </p:tav>
                                      </p:tavLst>
                                    </p:anim>
                                    <p:anim calcmode="lin" valueType="num">
                                      <p:cBhvr>
                                        <p:cTn id="211"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212"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213"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214" dur="1000" decel="50000">
                                          <p:stCondLst>
                                            <p:cond delay="0"/>
                                          </p:stCondLst>
                                        </p:cTn>
                                        <p:tgtEl>
                                          <p:spTgt spid="45"/>
                                        </p:tgtEl>
                                      </p:cBhvr>
                                    </p:animEffect>
                                  </p:childTnLst>
                                </p:cTn>
                              </p:par>
                            </p:childTnLst>
                          </p:cTn>
                        </p:par>
                      </p:childTnLst>
                    </p:cTn>
                  </p:par>
                  <p:par>
                    <p:cTn id="215" fill="hold">
                      <p:stCondLst>
                        <p:cond delay="indefinite"/>
                      </p:stCondLst>
                      <p:childTnLst>
                        <p:par>
                          <p:cTn id="216" fill="hold">
                            <p:stCondLst>
                              <p:cond delay="0"/>
                            </p:stCondLst>
                            <p:childTnLst>
                              <p:par>
                                <p:cTn id="217" presetID="25" presetClass="entr" presetSubtype="0" fill="hold" grpId="0" nodeType="clickEffect">
                                  <p:stCondLst>
                                    <p:cond delay="0"/>
                                  </p:stCondLst>
                                  <p:childTnLst>
                                    <p:set>
                                      <p:cBhvr>
                                        <p:cTn id="218" dur="1" fill="hold">
                                          <p:stCondLst>
                                            <p:cond delay="0"/>
                                          </p:stCondLst>
                                        </p:cTn>
                                        <p:tgtEl>
                                          <p:spTgt spid="46"/>
                                        </p:tgtEl>
                                        <p:attrNameLst>
                                          <p:attrName>style.visibility</p:attrName>
                                        </p:attrNameLst>
                                      </p:cBhvr>
                                      <p:to>
                                        <p:strVal val="visible"/>
                                      </p:to>
                                    </p:set>
                                    <p:anim calcmode="lin" valueType="num">
                                      <p:cBhvr>
                                        <p:cTn id="219"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220"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221"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222" dur="1000" fill="hold"/>
                                        <p:tgtEl>
                                          <p:spTgt spid="46"/>
                                        </p:tgtEl>
                                        <p:attrNameLst>
                                          <p:attrName>ppt_h</p:attrName>
                                        </p:attrNameLst>
                                      </p:cBhvr>
                                      <p:tavLst>
                                        <p:tav tm="0">
                                          <p:val>
                                            <p:strVal val="#ppt_h"/>
                                          </p:val>
                                        </p:tav>
                                        <p:tav tm="100000">
                                          <p:val>
                                            <p:strVal val="#ppt_h"/>
                                          </p:val>
                                        </p:tav>
                                      </p:tavLst>
                                    </p:anim>
                                    <p:anim calcmode="lin" valueType="num">
                                      <p:cBhvr>
                                        <p:cTn id="223"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224"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225"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226" dur="1000" decel="50000">
                                          <p:stCondLst>
                                            <p:cond delay="0"/>
                                          </p:stCondLst>
                                        </p:cTn>
                                        <p:tgtEl>
                                          <p:spTgt spid="46"/>
                                        </p:tgtEl>
                                      </p:cBhvr>
                                    </p:animEffect>
                                  </p:childTnLst>
                                </p:cTn>
                              </p:par>
                            </p:childTnLst>
                          </p:cTn>
                        </p:par>
                      </p:childTnLst>
                    </p:cTn>
                  </p:par>
                  <p:par>
                    <p:cTn id="227" fill="hold">
                      <p:stCondLst>
                        <p:cond delay="indefinite"/>
                      </p:stCondLst>
                      <p:childTnLst>
                        <p:par>
                          <p:cTn id="228" fill="hold">
                            <p:stCondLst>
                              <p:cond delay="0"/>
                            </p:stCondLst>
                            <p:childTnLst>
                              <p:par>
                                <p:cTn id="229" presetID="25" presetClass="entr" presetSubtype="0" fill="hold" grpId="0" nodeType="clickEffect">
                                  <p:stCondLst>
                                    <p:cond delay="0"/>
                                  </p:stCondLst>
                                  <p:childTnLst>
                                    <p:set>
                                      <p:cBhvr>
                                        <p:cTn id="230" dur="1" fill="hold">
                                          <p:stCondLst>
                                            <p:cond delay="0"/>
                                          </p:stCondLst>
                                        </p:cTn>
                                        <p:tgtEl>
                                          <p:spTgt spid="47"/>
                                        </p:tgtEl>
                                        <p:attrNameLst>
                                          <p:attrName>style.visibility</p:attrName>
                                        </p:attrNameLst>
                                      </p:cBhvr>
                                      <p:to>
                                        <p:strVal val="visible"/>
                                      </p:to>
                                    </p:set>
                                    <p:anim calcmode="lin" valueType="num">
                                      <p:cBhvr>
                                        <p:cTn id="231"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232"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233"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34" dur="1000" fill="hold"/>
                                        <p:tgtEl>
                                          <p:spTgt spid="47"/>
                                        </p:tgtEl>
                                        <p:attrNameLst>
                                          <p:attrName>ppt_h</p:attrName>
                                        </p:attrNameLst>
                                      </p:cBhvr>
                                      <p:tavLst>
                                        <p:tav tm="0">
                                          <p:val>
                                            <p:strVal val="#ppt_h"/>
                                          </p:val>
                                        </p:tav>
                                        <p:tav tm="100000">
                                          <p:val>
                                            <p:strVal val="#ppt_h"/>
                                          </p:val>
                                        </p:tav>
                                      </p:tavLst>
                                    </p:anim>
                                    <p:anim calcmode="lin" valueType="num">
                                      <p:cBhvr>
                                        <p:cTn id="235"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36"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7"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38" dur="1000" decel="50000">
                                          <p:stCondLst>
                                            <p:cond delay="0"/>
                                          </p:stCondLst>
                                        </p:cTn>
                                        <p:tgtEl>
                                          <p:spTgt spid="47"/>
                                        </p:tgtEl>
                                      </p:cBhvr>
                                    </p:animEffect>
                                  </p:childTnLst>
                                </p:cTn>
                              </p:par>
                            </p:childTnLst>
                          </p:cTn>
                        </p:par>
                      </p:childTnLst>
                    </p:cTn>
                  </p:par>
                  <p:par>
                    <p:cTn id="239" fill="hold">
                      <p:stCondLst>
                        <p:cond delay="indefinite"/>
                      </p:stCondLst>
                      <p:childTnLst>
                        <p:par>
                          <p:cTn id="240" fill="hold">
                            <p:stCondLst>
                              <p:cond delay="0"/>
                            </p:stCondLst>
                            <p:childTnLst>
                              <p:par>
                                <p:cTn id="241" presetID="3" presetClass="exit" presetSubtype="10" fill="hold" grpId="2" nodeType="clickEffect">
                                  <p:stCondLst>
                                    <p:cond delay="0"/>
                                  </p:stCondLst>
                                  <p:childTnLst>
                                    <p:animEffect transition="out" filter="blinds(horizontal)">
                                      <p:cBhvr>
                                        <p:cTn id="242" dur="500"/>
                                        <p:tgtEl>
                                          <p:spTgt spid="47"/>
                                        </p:tgtEl>
                                      </p:cBhvr>
                                    </p:animEffect>
                                    <p:set>
                                      <p:cBhvr>
                                        <p:cTn id="243" dur="1" fill="hold">
                                          <p:stCondLst>
                                            <p:cond delay="499"/>
                                          </p:stCondLst>
                                        </p:cTn>
                                        <p:tgtEl>
                                          <p:spTgt spid="47"/>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25" presetClass="entr" presetSubtype="0" fill="hold" nodeType="clickEffect">
                                  <p:stCondLst>
                                    <p:cond delay="0"/>
                                  </p:stCondLst>
                                  <p:childTnLst>
                                    <p:set>
                                      <p:cBhvr>
                                        <p:cTn id="247" dur="1" fill="hold">
                                          <p:stCondLst>
                                            <p:cond delay="0"/>
                                          </p:stCondLst>
                                        </p:cTn>
                                        <p:tgtEl>
                                          <p:spTgt spid="48"/>
                                        </p:tgtEl>
                                        <p:attrNameLst>
                                          <p:attrName>style.visibility</p:attrName>
                                        </p:attrNameLst>
                                      </p:cBhvr>
                                      <p:to>
                                        <p:strVal val="visible"/>
                                      </p:to>
                                    </p:set>
                                    <p:anim calcmode="lin" valueType="num">
                                      <p:cBhvr>
                                        <p:cTn id="248" dur="500" decel="50000" fill="hold">
                                          <p:stCondLst>
                                            <p:cond delay="0"/>
                                          </p:stCondLst>
                                        </p:cTn>
                                        <p:tgtEl>
                                          <p:spTgt spid="48"/>
                                        </p:tgtEl>
                                        <p:attrNameLst>
                                          <p:attrName>style.rotation</p:attrName>
                                        </p:attrNameLst>
                                      </p:cBhvr>
                                      <p:tavLst>
                                        <p:tav tm="0">
                                          <p:val>
                                            <p:fltVal val="-90"/>
                                          </p:val>
                                        </p:tav>
                                        <p:tav tm="100000">
                                          <p:val>
                                            <p:fltVal val="0"/>
                                          </p:val>
                                        </p:tav>
                                      </p:tavLst>
                                    </p:anim>
                                    <p:anim calcmode="lin" valueType="num">
                                      <p:cBhvr>
                                        <p:cTn id="249" dur="500" decel="50000" fill="hold">
                                          <p:stCondLst>
                                            <p:cond delay="0"/>
                                          </p:stCondLst>
                                        </p:cTn>
                                        <p:tgtEl>
                                          <p:spTgt spid="48"/>
                                        </p:tgtEl>
                                        <p:attrNameLst>
                                          <p:attrName>ppt_w</p:attrName>
                                        </p:attrNameLst>
                                      </p:cBhvr>
                                      <p:tavLst>
                                        <p:tav tm="0">
                                          <p:val>
                                            <p:strVal val="#ppt_w"/>
                                          </p:val>
                                        </p:tav>
                                        <p:tav tm="100000">
                                          <p:val>
                                            <p:strVal val="#ppt_w*.05"/>
                                          </p:val>
                                        </p:tav>
                                      </p:tavLst>
                                    </p:anim>
                                    <p:anim calcmode="lin" valueType="num">
                                      <p:cBhvr>
                                        <p:cTn id="250" dur="500" accel="50000" fill="hold">
                                          <p:stCondLst>
                                            <p:cond delay="500"/>
                                          </p:stCondLst>
                                        </p:cTn>
                                        <p:tgtEl>
                                          <p:spTgt spid="48"/>
                                        </p:tgtEl>
                                        <p:attrNameLst>
                                          <p:attrName>ppt_w</p:attrName>
                                        </p:attrNameLst>
                                      </p:cBhvr>
                                      <p:tavLst>
                                        <p:tav tm="0">
                                          <p:val>
                                            <p:strVal val="#ppt_w*.05"/>
                                          </p:val>
                                        </p:tav>
                                        <p:tav tm="100000">
                                          <p:val>
                                            <p:strVal val="#ppt_w"/>
                                          </p:val>
                                        </p:tav>
                                      </p:tavLst>
                                    </p:anim>
                                    <p:anim calcmode="lin" valueType="num">
                                      <p:cBhvr>
                                        <p:cTn id="251" dur="1000" fill="hold"/>
                                        <p:tgtEl>
                                          <p:spTgt spid="48"/>
                                        </p:tgtEl>
                                        <p:attrNameLst>
                                          <p:attrName>ppt_h</p:attrName>
                                        </p:attrNameLst>
                                      </p:cBhvr>
                                      <p:tavLst>
                                        <p:tav tm="0">
                                          <p:val>
                                            <p:strVal val="#ppt_h"/>
                                          </p:val>
                                        </p:tav>
                                        <p:tav tm="100000">
                                          <p:val>
                                            <p:strVal val="#ppt_h"/>
                                          </p:val>
                                        </p:tav>
                                      </p:tavLst>
                                    </p:anim>
                                    <p:anim calcmode="lin" valueType="num">
                                      <p:cBhvr>
                                        <p:cTn id="252" dur="500" decel="50000" fill="hold">
                                          <p:stCondLst>
                                            <p:cond delay="0"/>
                                          </p:stCondLst>
                                        </p:cTn>
                                        <p:tgtEl>
                                          <p:spTgt spid="48"/>
                                        </p:tgtEl>
                                        <p:attrNameLst>
                                          <p:attrName>ppt_x</p:attrName>
                                        </p:attrNameLst>
                                      </p:cBhvr>
                                      <p:tavLst>
                                        <p:tav tm="0">
                                          <p:val>
                                            <p:strVal val="#ppt_x+.4"/>
                                          </p:val>
                                        </p:tav>
                                        <p:tav tm="100000">
                                          <p:val>
                                            <p:strVal val="#ppt_x"/>
                                          </p:val>
                                        </p:tav>
                                      </p:tavLst>
                                    </p:anim>
                                    <p:anim calcmode="lin" valueType="num">
                                      <p:cBhvr>
                                        <p:cTn id="253" dur="500" decel="50000" fill="hold">
                                          <p:stCondLst>
                                            <p:cond delay="0"/>
                                          </p:stCondLst>
                                        </p:cTn>
                                        <p:tgtEl>
                                          <p:spTgt spid="48"/>
                                        </p:tgtEl>
                                        <p:attrNameLst>
                                          <p:attrName>ppt_y</p:attrName>
                                        </p:attrNameLst>
                                      </p:cBhvr>
                                      <p:tavLst>
                                        <p:tav tm="0">
                                          <p:val>
                                            <p:strVal val="#ppt_y-.2"/>
                                          </p:val>
                                        </p:tav>
                                        <p:tav tm="100000">
                                          <p:val>
                                            <p:strVal val="#ppt_y+.1"/>
                                          </p:val>
                                        </p:tav>
                                      </p:tavLst>
                                    </p:anim>
                                    <p:anim calcmode="lin" valueType="num">
                                      <p:cBhvr>
                                        <p:cTn id="254" dur="500" accel="50000" fill="hold">
                                          <p:stCondLst>
                                            <p:cond delay="500"/>
                                          </p:stCondLst>
                                        </p:cTn>
                                        <p:tgtEl>
                                          <p:spTgt spid="48"/>
                                        </p:tgtEl>
                                        <p:attrNameLst>
                                          <p:attrName>ppt_y</p:attrName>
                                        </p:attrNameLst>
                                      </p:cBhvr>
                                      <p:tavLst>
                                        <p:tav tm="0">
                                          <p:val>
                                            <p:strVal val="#ppt_y+.1"/>
                                          </p:val>
                                        </p:tav>
                                        <p:tav tm="100000">
                                          <p:val>
                                            <p:strVal val="#ppt_y"/>
                                          </p:val>
                                        </p:tav>
                                      </p:tavLst>
                                    </p:anim>
                                    <p:animEffect transition="in" filter="fade">
                                      <p:cBhvr>
                                        <p:cTn id="255" dur="1000" decel="50000">
                                          <p:stCondLst>
                                            <p:cond delay="0"/>
                                          </p:stCondLst>
                                        </p:cTn>
                                        <p:tgtEl>
                                          <p:spTgt spid="48"/>
                                        </p:tgtEl>
                                      </p:cBhvr>
                                    </p:animEffect>
                                  </p:childTnLst>
                                </p:cTn>
                              </p:par>
                            </p:childTnLst>
                          </p:cTn>
                        </p:par>
                      </p:childTnLst>
                    </p:cTn>
                  </p:par>
                  <p:par>
                    <p:cTn id="256" fill="hold">
                      <p:stCondLst>
                        <p:cond delay="indefinite"/>
                      </p:stCondLst>
                      <p:childTnLst>
                        <p:par>
                          <p:cTn id="257" fill="hold">
                            <p:stCondLst>
                              <p:cond delay="0"/>
                            </p:stCondLst>
                            <p:childTnLst>
                              <p:par>
                                <p:cTn id="258" presetID="25" presetClass="entr" presetSubtype="0" fill="hold" grpId="0" nodeType="clickEffect">
                                  <p:stCondLst>
                                    <p:cond delay="0"/>
                                  </p:stCondLst>
                                  <p:childTnLst>
                                    <p:set>
                                      <p:cBhvr>
                                        <p:cTn id="259" dur="1" fill="hold">
                                          <p:stCondLst>
                                            <p:cond delay="0"/>
                                          </p:stCondLst>
                                        </p:cTn>
                                        <p:tgtEl>
                                          <p:spTgt spid="49"/>
                                        </p:tgtEl>
                                        <p:attrNameLst>
                                          <p:attrName>style.visibility</p:attrName>
                                        </p:attrNameLst>
                                      </p:cBhvr>
                                      <p:to>
                                        <p:strVal val="visible"/>
                                      </p:to>
                                    </p:set>
                                    <p:anim calcmode="lin" valueType="num">
                                      <p:cBhvr>
                                        <p:cTn id="260"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61"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62"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63" dur="1000" fill="hold"/>
                                        <p:tgtEl>
                                          <p:spTgt spid="49"/>
                                        </p:tgtEl>
                                        <p:attrNameLst>
                                          <p:attrName>ppt_h</p:attrName>
                                        </p:attrNameLst>
                                      </p:cBhvr>
                                      <p:tavLst>
                                        <p:tav tm="0">
                                          <p:val>
                                            <p:strVal val="#ppt_h"/>
                                          </p:val>
                                        </p:tav>
                                        <p:tav tm="100000">
                                          <p:val>
                                            <p:strVal val="#ppt_h"/>
                                          </p:val>
                                        </p:tav>
                                      </p:tavLst>
                                    </p:anim>
                                    <p:anim calcmode="lin" valueType="num">
                                      <p:cBhvr>
                                        <p:cTn id="264"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65"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66"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7" dur="1000" decel="50000">
                                          <p:stCondLst>
                                            <p:cond delay="0"/>
                                          </p:stCondLst>
                                        </p:cTn>
                                        <p:tgtEl>
                                          <p:spTgt spid="49"/>
                                        </p:tgtEl>
                                      </p:cBhvr>
                                    </p:animEffect>
                                  </p:childTnLst>
                                </p:cTn>
                              </p:par>
                            </p:childTnLst>
                          </p:cTn>
                        </p:par>
                      </p:childTnLst>
                    </p:cTn>
                  </p:par>
                  <p:par>
                    <p:cTn id="268" fill="hold">
                      <p:stCondLst>
                        <p:cond delay="indefinite"/>
                      </p:stCondLst>
                      <p:childTnLst>
                        <p:par>
                          <p:cTn id="269" fill="hold">
                            <p:stCondLst>
                              <p:cond delay="0"/>
                            </p:stCondLst>
                            <p:childTnLst>
                              <p:par>
                                <p:cTn id="270" presetID="25" presetClass="entr" presetSubtype="0" fill="hold" grpId="0" nodeType="clickEffect">
                                  <p:stCondLst>
                                    <p:cond delay="0"/>
                                  </p:stCondLst>
                                  <p:childTnLst>
                                    <p:set>
                                      <p:cBhvr>
                                        <p:cTn id="271" dur="1" fill="hold">
                                          <p:stCondLst>
                                            <p:cond delay="0"/>
                                          </p:stCondLst>
                                        </p:cTn>
                                        <p:tgtEl>
                                          <p:spTgt spid="52"/>
                                        </p:tgtEl>
                                        <p:attrNameLst>
                                          <p:attrName>style.visibility</p:attrName>
                                        </p:attrNameLst>
                                      </p:cBhvr>
                                      <p:to>
                                        <p:strVal val="visible"/>
                                      </p:to>
                                    </p:set>
                                    <p:anim calcmode="lin" valueType="num">
                                      <p:cBhvr>
                                        <p:cTn id="272"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273"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274"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275" dur="1000" fill="hold"/>
                                        <p:tgtEl>
                                          <p:spTgt spid="52"/>
                                        </p:tgtEl>
                                        <p:attrNameLst>
                                          <p:attrName>ppt_h</p:attrName>
                                        </p:attrNameLst>
                                      </p:cBhvr>
                                      <p:tavLst>
                                        <p:tav tm="0">
                                          <p:val>
                                            <p:strVal val="#ppt_h"/>
                                          </p:val>
                                        </p:tav>
                                        <p:tav tm="100000">
                                          <p:val>
                                            <p:strVal val="#ppt_h"/>
                                          </p:val>
                                        </p:tav>
                                      </p:tavLst>
                                    </p:anim>
                                    <p:anim calcmode="lin" valueType="num">
                                      <p:cBhvr>
                                        <p:cTn id="276"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277"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278"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279" dur="1000" decel="50000">
                                          <p:stCondLst>
                                            <p:cond delay="0"/>
                                          </p:stCondLst>
                                        </p:cTn>
                                        <p:tgtEl>
                                          <p:spTgt spid="52"/>
                                        </p:tgtEl>
                                      </p:cBhvr>
                                    </p:animEffect>
                                  </p:childTnLst>
                                </p:cTn>
                              </p:par>
                            </p:childTnLst>
                          </p:cTn>
                        </p:par>
                      </p:childTnLst>
                    </p:cTn>
                  </p:par>
                  <p:par>
                    <p:cTn id="280" fill="hold">
                      <p:stCondLst>
                        <p:cond delay="indefinite"/>
                      </p:stCondLst>
                      <p:childTnLst>
                        <p:par>
                          <p:cTn id="281" fill="hold">
                            <p:stCondLst>
                              <p:cond delay="0"/>
                            </p:stCondLst>
                            <p:childTnLst>
                              <p:par>
                                <p:cTn id="282" presetID="25" presetClass="entr" presetSubtype="0" fill="hold" grpId="0" nodeType="clickEffect">
                                  <p:stCondLst>
                                    <p:cond delay="0"/>
                                  </p:stCondLst>
                                  <p:childTnLst>
                                    <p:set>
                                      <p:cBhvr>
                                        <p:cTn id="283" dur="1" fill="hold">
                                          <p:stCondLst>
                                            <p:cond delay="0"/>
                                          </p:stCondLst>
                                        </p:cTn>
                                        <p:tgtEl>
                                          <p:spTgt spid="53"/>
                                        </p:tgtEl>
                                        <p:attrNameLst>
                                          <p:attrName>style.visibility</p:attrName>
                                        </p:attrNameLst>
                                      </p:cBhvr>
                                      <p:to>
                                        <p:strVal val="visible"/>
                                      </p:to>
                                    </p:set>
                                    <p:anim calcmode="lin" valueType="num">
                                      <p:cBhvr>
                                        <p:cTn id="284"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285"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286"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287" dur="1000" fill="hold"/>
                                        <p:tgtEl>
                                          <p:spTgt spid="53"/>
                                        </p:tgtEl>
                                        <p:attrNameLst>
                                          <p:attrName>ppt_h</p:attrName>
                                        </p:attrNameLst>
                                      </p:cBhvr>
                                      <p:tavLst>
                                        <p:tav tm="0">
                                          <p:val>
                                            <p:strVal val="#ppt_h"/>
                                          </p:val>
                                        </p:tav>
                                        <p:tav tm="100000">
                                          <p:val>
                                            <p:strVal val="#ppt_h"/>
                                          </p:val>
                                        </p:tav>
                                      </p:tavLst>
                                    </p:anim>
                                    <p:anim calcmode="lin" valueType="num">
                                      <p:cBhvr>
                                        <p:cTn id="288"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289"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290"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291" dur="1000" decel="50000">
                                          <p:stCondLst>
                                            <p:cond delay="0"/>
                                          </p:stCondLst>
                                        </p:cTn>
                                        <p:tgtEl>
                                          <p:spTgt spid="53"/>
                                        </p:tgtEl>
                                      </p:cBhvr>
                                    </p:animEffect>
                                  </p:childTnLst>
                                </p:cTn>
                              </p:par>
                            </p:childTnLst>
                          </p:cTn>
                        </p:par>
                      </p:childTnLst>
                    </p:cTn>
                  </p:par>
                  <p:par>
                    <p:cTn id="292" fill="hold">
                      <p:stCondLst>
                        <p:cond delay="indefinite"/>
                      </p:stCondLst>
                      <p:childTnLst>
                        <p:par>
                          <p:cTn id="293" fill="hold">
                            <p:stCondLst>
                              <p:cond delay="0"/>
                            </p:stCondLst>
                            <p:childTnLst>
                              <p:par>
                                <p:cTn id="294" presetID="25" presetClass="entr" presetSubtype="0" fill="hold" grpId="0" nodeType="clickEffect">
                                  <p:stCondLst>
                                    <p:cond delay="0"/>
                                  </p:stCondLst>
                                  <p:childTnLst>
                                    <p:set>
                                      <p:cBhvr>
                                        <p:cTn id="295" dur="1" fill="hold">
                                          <p:stCondLst>
                                            <p:cond delay="0"/>
                                          </p:stCondLst>
                                        </p:cTn>
                                        <p:tgtEl>
                                          <p:spTgt spid="54"/>
                                        </p:tgtEl>
                                        <p:attrNameLst>
                                          <p:attrName>style.visibility</p:attrName>
                                        </p:attrNameLst>
                                      </p:cBhvr>
                                      <p:to>
                                        <p:strVal val="visible"/>
                                      </p:to>
                                    </p:set>
                                    <p:anim calcmode="lin" valueType="num">
                                      <p:cBhvr>
                                        <p:cTn id="296"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297"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298"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299" dur="1000" fill="hold"/>
                                        <p:tgtEl>
                                          <p:spTgt spid="54"/>
                                        </p:tgtEl>
                                        <p:attrNameLst>
                                          <p:attrName>ppt_h</p:attrName>
                                        </p:attrNameLst>
                                      </p:cBhvr>
                                      <p:tavLst>
                                        <p:tav tm="0">
                                          <p:val>
                                            <p:strVal val="#ppt_h"/>
                                          </p:val>
                                        </p:tav>
                                        <p:tav tm="100000">
                                          <p:val>
                                            <p:strVal val="#ppt_h"/>
                                          </p:val>
                                        </p:tav>
                                      </p:tavLst>
                                    </p:anim>
                                    <p:anim calcmode="lin" valueType="num">
                                      <p:cBhvr>
                                        <p:cTn id="300"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301"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302"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303" dur="1000" decel="50000">
                                          <p:stCondLst>
                                            <p:cond delay="0"/>
                                          </p:stCondLst>
                                        </p:cTn>
                                        <p:tgtEl>
                                          <p:spTgt spid="54"/>
                                        </p:tgtEl>
                                      </p:cBhvr>
                                    </p:animEffect>
                                  </p:childTnLst>
                                </p:cTn>
                              </p:par>
                            </p:childTnLst>
                          </p:cTn>
                        </p:par>
                      </p:childTnLst>
                    </p:cTn>
                  </p:par>
                  <p:par>
                    <p:cTn id="304" fill="hold">
                      <p:stCondLst>
                        <p:cond delay="indefinite"/>
                      </p:stCondLst>
                      <p:childTnLst>
                        <p:par>
                          <p:cTn id="305" fill="hold">
                            <p:stCondLst>
                              <p:cond delay="0"/>
                            </p:stCondLst>
                            <p:childTnLst>
                              <p:par>
                                <p:cTn id="306" presetID="3" presetClass="exit" presetSubtype="10" fill="hold" grpId="2" nodeType="clickEffect">
                                  <p:stCondLst>
                                    <p:cond delay="0"/>
                                  </p:stCondLst>
                                  <p:childTnLst>
                                    <p:animEffect transition="out" filter="blinds(horizontal)">
                                      <p:cBhvr>
                                        <p:cTn id="307" dur="500"/>
                                        <p:tgtEl>
                                          <p:spTgt spid="54"/>
                                        </p:tgtEl>
                                      </p:cBhvr>
                                    </p:animEffect>
                                    <p:set>
                                      <p:cBhvr>
                                        <p:cTn id="308"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p:bldP spid="25" grpId="1"/>
      <p:bldP spid="25" grpId="2"/>
      <p:bldP spid="35" grpId="0" bldLvl="0" animBg="1"/>
      <p:bldP spid="35" grpId="1" animBg="1"/>
      <p:bldP spid="36" grpId="0"/>
      <p:bldP spid="36" grpId="1"/>
      <p:bldP spid="36" grpId="2"/>
      <p:bldP spid="38" grpId="0" bldLvl="0" animBg="1"/>
      <p:bldP spid="38" grpId="1" animBg="1"/>
      <p:bldP spid="39" grpId="0" bldLvl="0" animBg="1"/>
      <p:bldP spid="39" grpId="1" animBg="1"/>
      <p:bldP spid="40" grpId="0" bldLvl="0" animBg="1"/>
      <p:bldP spid="40" grpId="1" animBg="1"/>
      <p:bldP spid="41" grpId="0"/>
      <p:bldP spid="41" grpId="1"/>
      <p:bldP spid="41" grpId="2"/>
      <p:bldP spid="43" grpId="0" bldLvl="0" animBg="1"/>
      <p:bldP spid="43" grpId="1" animBg="1"/>
      <p:bldP spid="44" grpId="0"/>
      <p:bldP spid="44" grpId="1"/>
      <p:bldP spid="44" grpId="2"/>
      <p:bldP spid="46" grpId="0" bldLvl="0" animBg="1"/>
      <p:bldP spid="46" grpId="1" animBg="1"/>
      <p:bldP spid="47" grpId="0"/>
      <p:bldP spid="47" grpId="1"/>
      <p:bldP spid="47" grpId="2"/>
      <p:bldP spid="49" grpId="0" bldLvl="0" animBg="1"/>
      <p:bldP spid="49" grpId="1" animBg="1"/>
      <p:bldP spid="51" grpId="0" bldLvl="0" animBg="1"/>
      <p:bldP spid="51" grpId="1" animBg="1"/>
      <p:bldP spid="52" grpId="0" bldLvl="0" animBg="1"/>
      <p:bldP spid="52" grpId="1" animBg="1"/>
      <p:bldP spid="53" grpId="0" bldLvl="0" animBg="1"/>
      <p:bldP spid="53" grpId="1" animBg="1"/>
      <p:bldP spid="54" grpId="0"/>
      <p:bldP spid="54" grpId="1"/>
      <p:bldP spid="5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____________2"/>
          <p:cNvPicPr>
            <a:picLocks noChangeAspect="1"/>
          </p:cNvPicPr>
          <p:nvPr/>
        </p:nvPicPr>
        <p:blipFill>
          <a:blip r:embed="rId1"/>
          <a:srcRect t="20214" b="19114"/>
          <a:stretch>
            <a:fillRect/>
          </a:stretch>
        </p:blipFill>
        <p:spPr>
          <a:xfrm>
            <a:off x="-168910" y="3234690"/>
            <a:ext cx="5692775" cy="3305175"/>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4</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
        <p:nvSpPr>
          <p:cNvPr id="4" name="圆角矩形 3"/>
          <p:cNvSpPr/>
          <p:nvPr/>
        </p:nvSpPr>
        <p:spPr>
          <a:xfrm>
            <a:off x="2279650" y="2132330"/>
            <a:ext cx="79819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sym typeface="+mn-ea"/>
              </a:rPr>
              <a:t>To appreciate the model essays</a:t>
            </a:r>
            <a:r>
              <a:rPr lang="en-US" altLang="zh-CN" sz="3200">
                <a:solidFill>
                  <a:schemeClr val="tx1"/>
                </a:solidFill>
                <a:latin typeface="Times New Roman" panose="02020603050405020304" charset="0"/>
                <a:cs typeface="Times New Roman" panose="02020603050405020304" charset="0"/>
              </a:rPr>
              <a:t> (</a:t>
            </a:r>
            <a:r>
              <a:rPr lang="zh-CN" altLang="en-US" sz="3200">
                <a:solidFill>
                  <a:schemeClr val="tx1"/>
                </a:solidFill>
                <a:latin typeface="Times New Roman" panose="02020603050405020304" charset="0"/>
                <a:cs typeface="Times New Roman" panose="02020603050405020304" charset="0"/>
              </a:rPr>
              <a:t>欣赏范文</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圆角矩形 2"/>
          <p:cNvSpPr/>
          <p:nvPr/>
        </p:nvSpPr>
        <p:spPr>
          <a:xfrm>
            <a:off x="3863975" y="260350"/>
            <a:ext cx="4959350" cy="557530"/>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Times New Roman" panose="02020603050405020304" charset="0"/>
                <a:ea typeface="楷体" panose="02010609060101010101" charset="-122"/>
                <a:cs typeface="Times New Roman" panose="02020603050405020304" charset="0"/>
              </a:rPr>
              <a:t>Original works</a:t>
            </a:r>
            <a:endParaRPr lang="en-US" altLang="zh-CN" sz="3600">
              <a:solidFill>
                <a:schemeClr val="tx1"/>
              </a:solidFill>
              <a:latin typeface="Times New Roman" panose="02020603050405020304" charset="0"/>
              <a:ea typeface="楷体" panose="02010609060101010101" charset="-122"/>
              <a:cs typeface="Times New Roman" panose="02020603050405020304" charset="0"/>
            </a:endParaRPr>
          </a:p>
        </p:txBody>
      </p:sp>
      <p:sp>
        <p:nvSpPr>
          <p:cNvPr id="7" name="圆角矩形 6"/>
          <p:cNvSpPr/>
          <p:nvPr>
            <p:custDataLst>
              <p:tags r:id="rId1"/>
            </p:custDataLst>
          </p:nvPr>
        </p:nvSpPr>
        <p:spPr>
          <a:xfrm>
            <a:off x="337820" y="908685"/>
            <a:ext cx="11465560" cy="5707380"/>
          </a:xfrm>
          <a:prstGeom prst="roundRect">
            <a:avLst/>
          </a:prstGeom>
          <a:noFill/>
          <a:ln w="19050">
            <a:solidFill>
              <a:srgbClr val="C74E9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2400">
                <a:solidFill>
                  <a:srgbClr val="06071F"/>
                </a:solidFill>
                <a:latin typeface="Times New Roman" panose="02020603050405020304"/>
                <a:ea typeface="Times New Roman" panose="02020603050405020304"/>
                <a:sym typeface="+mn-ea"/>
              </a:rPr>
              <a:t>Hi Jason,</a:t>
            </a:r>
            <a:r>
              <a:rPr lang="en-US" altLang="zh-CN" sz="2400">
                <a:solidFill>
                  <a:schemeClr val="tx1"/>
                </a:solidFill>
                <a:latin typeface="Times New Roman" panose="02020603050405020304" charset="0"/>
                <a:cs typeface="Times New Roman" panose="02020603050405020304" charset="0"/>
              </a:rPr>
              <a:t> </a:t>
            </a:r>
            <a:endParaRPr lang="en-US" altLang="zh-CN" sz="2400">
              <a:solidFill>
                <a:schemeClr val="tx1"/>
              </a:solidFill>
              <a:latin typeface="Times New Roman" panose="02020603050405020304" charset="0"/>
              <a:cs typeface="Times New Roman" panose="02020603050405020304" charset="0"/>
            </a:endParaRPr>
          </a:p>
          <a:p>
            <a:pPr algn="just"/>
            <a:r>
              <a:rPr lang="en-US" altLang="zh-CN" sz="2400">
                <a:solidFill>
                  <a:schemeClr val="tx1"/>
                </a:solidFill>
                <a:latin typeface="Times New Roman" panose="02020603050405020304" charset="0"/>
                <a:cs typeface="Times New Roman" panose="02020603050405020304" charset="0"/>
                <a:sym typeface="+mn-ea"/>
              </a:rPr>
              <a:t>     I’ve read your post and totally relate to the issue you’re facing, which can be really tough for you to choose future career. However, as the saying goes, “Every cloud has a silver lining.” Similarly, although AI does bring challenges, it also brings new opportunities. </a:t>
            </a:r>
            <a:endParaRPr lang="en-US" altLang="zh-CN" sz="2400">
              <a:solidFill>
                <a:schemeClr val="tx1"/>
              </a:solidFill>
              <a:latin typeface="Times New Roman" panose="02020603050405020304" charset="0"/>
              <a:cs typeface="Times New Roman" panose="02020603050405020304" charset="0"/>
              <a:sym typeface="+mn-ea"/>
            </a:endParaRPr>
          </a:p>
          <a:p>
            <a:pPr algn="just"/>
            <a:r>
              <a:rPr lang="en-US" altLang="zh-CN" sz="2400">
                <a:solidFill>
                  <a:schemeClr val="tx1"/>
                </a:solidFill>
                <a:latin typeface="Times New Roman" panose="02020603050405020304" charset="0"/>
                <a:cs typeface="Times New Roman" panose="02020603050405020304" charset="0"/>
                <a:sym typeface="+mn-ea"/>
              </a:rPr>
              <a:t>     What tops my advice is to pursue emerging AI-related Fields, which is perfectly in line with current employment prospects, making it easy for you to find a suitable job. Additionally, you should focus on  “AI-Complementary” Skills, which can create more job opportunities for you. Eventually, it is a fantastic idea to reinvent traditional professions. Not only does it promote personal growth, but also drives industry innovation.</a:t>
            </a:r>
            <a:endParaRPr lang="en-US" altLang="zh-CN" sz="2400">
              <a:solidFill>
                <a:schemeClr val="tx1"/>
              </a:solidFill>
              <a:latin typeface="Times New Roman" panose="02020603050405020304" charset="0"/>
              <a:cs typeface="Times New Roman" panose="02020603050405020304" charset="0"/>
              <a:sym typeface="+mn-ea"/>
            </a:endParaRPr>
          </a:p>
          <a:p>
            <a:pPr algn="just"/>
            <a:r>
              <a:rPr lang="en-US" altLang="zh-CN" sz="2400">
                <a:solidFill>
                  <a:schemeClr val="tx1"/>
                </a:solidFill>
                <a:latin typeface="Times New Roman" panose="02020603050405020304" charset="0"/>
                <a:cs typeface="Times New Roman" panose="02020603050405020304" charset="0"/>
                <a:sym typeface="+mn-ea"/>
              </a:rPr>
              <a:t>     There’s some great articles about how to choose future career on XXX websites. You can check it out for more information.</a:t>
            </a:r>
            <a:endParaRPr lang="en-US" altLang="zh-CN" sz="2400">
              <a:solidFill>
                <a:schemeClr val="tx1"/>
              </a:solidFill>
              <a:latin typeface="Times New Roman" panose="02020603050405020304" charset="0"/>
              <a:cs typeface="Times New Roman" panose="02020603050405020304" charset="0"/>
            </a:endParaRPr>
          </a:p>
          <a:p>
            <a:pPr algn="l">
              <a:buClrTx/>
              <a:buSzTx/>
              <a:buFontTx/>
            </a:pPr>
            <a:r>
              <a:rPr lang="en-US" altLang="zh-CN" sz="2800">
                <a:solidFill>
                  <a:schemeClr val="tx1"/>
                </a:solidFill>
                <a:latin typeface="Times New Roman" panose="02020603050405020304" charset="0"/>
                <a:cs typeface="Times New Roman" panose="02020603050405020304" charset="0"/>
                <a:sym typeface="+mn-ea"/>
              </a:rPr>
              <a:t>                                                                                                 </a:t>
            </a:r>
            <a:r>
              <a:rPr lang="en-US" altLang="zh-CN" sz="2400">
                <a:solidFill>
                  <a:schemeClr val="tx1"/>
                </a:solidFill>
                <a:latin typeface="Times New Roman" panose="02020603050405020304" charset="0"/>
                <a:cs typeface="Times New Roman" panose="02020603050405020304" charset="0"/>
                <a:sym typeface="+mn-ea"/>
              </a:rPr>
              <a:t>Best regards,</a:t>
            </a:r>
            <a:endParaRPr lang="en-US" altLang="zh-CN" sz="2400">
              <a:solidFill>
                <a:schemeClr val="tx1"/>
              </a:solidFill>
              <a:latin typeface="Times New Roman" panose="02020603050405020304" charset="0"/>
              <a:cs typeface="Times New Roman" panose="02020603050405020304" charset="0"/>
              <a:sym typeface="+mn-ea"/>
            </a:endParaRPr>
          </a:p>
          <a:p>
            <a:pPr algn="l">
              <a:buClrTx/>
              <a:buSzTx/>
              <a:buFontTx/>
            </a:pPr>
            <a:r>
              <a:rPr lang="en-US" altLang="zh-CN" sz="2400">
                <a:solidFill>
                  <a:schemeClr val="tx1"/>
                </a:solidFill>
                <a:latin typeface="Times New Roman" panose="02020603050405020304" charset="0"/>
                <a:cs typeface="Times New Roman" panose="02020603050405020304" charset="0"/>
                <a:sym typeface="+mn-ea"/>
              </a:rPr>
              <a:t>                                                                                                                      Li Hua</a:t>
            </a:r>
            <a:endParaRPr lang="en-US" altLang="zh-CN" sz="240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par>
    </p:tnLst>
    <p:bldLst>
      <p:bldP spid="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571500" y="1124585"/>
            <a:ext cx="11003915" cy="5262245"/>
          </a:xfrm>
          <a:prstGeom prst="rect">
            <a:avLst/>
          </a:prstGeom>
        </p:spPr>
        <p:txBody>
          <a:bodyPr wrap="square">
            <a:spAutoFit/>
          </a:bodyPr>
          <a:p>
            <a:pPr algn="l"/>
            <a:r>
              <a:rPr lang="en-US" altLang="zh-CN" sz="2400">
                <a:solidFill>
                  <a:srgbClr val="06071F"/>
                </a:solidFill>
                <a:latin typeface="Times New Roman" panose="02020603050405020304"/>
                <a:ea typeface="Times New Roman" panose="02020603050405020304"/>
              </a:rPr>
              <a:t>Hi Jason, </a:t>
            </a:r>
            <a:endParaRPr lang="en-US" altLang="zh-CN" sz="2400">
              <a:solidFill>
                <a:srgbClr val="06071F"/>
              </a:solidFill>
              <a:latin typeface="Times New Roman" panose="02020603050405020304"/>
              <a:ea typeface="Times New Roman" panose="02020603050405020304"/>
            </a:endParaRPr>
          </a:p>
          <a:p>
            <a:pPr algn="just"/>
            <a:r>
              <a:rPr lang="en-US" altLang="zh-CN" sz="2400">
                <a:solidFill>
                  <a:srgbClr val="000000"/>
                </a:solidFill>
                <a:latin typeface="Times New Roman" panose="02020603050405020304"/>
                <a:ea typeface="Times New Roman" panose="02020603050405020304"/>
              </a:rPr>
              <a:t>       I totally get your concerns about planning a future career in this AI-driven era. The fast-paced tech changes can make it tough to see a clear way ahead. Indeed, the swift pace of technological progress can sometimes seem overwhelming, but viewing AI as a helpful tool rather than a barrier is a truly wonderful way to approach it. </a:t>
            </a:r>
            <a:endParaRPr lang="en-US" altLang="zh-CN" sz="2400">
              <a:solidFill>
                <a:srgbClr val="000000"/>
              </a:solidFill>
              <a:latin typeface="Times New Roman" panose="02020603050405020304"/>
              <a:ea typeface="Times New Roman" panose="02020603050405020304"/>
            </a:endParaRPr>
          </a:p>
          <a:p>
            <a:pPr algn="just"/>
            <a:r>
              <a:rPr lang="en-US" altLang="zh-CN" sz="2400">
                <a:solidFill>
                  <a:srgbClr val="000000"/>
                </a:solidFill>
                <a:latin typeface="Times New Roman" panose="02020603050405020304"/>
                <a:ea typeface="Times New Roman" panose="02020603050405020304"/>
              </a:rPr>
              <a:t>      My advice starts by thinking about what you’re good at, and what you’re passionate about. Personally, our deepest interests and enthusiasms form the cornerstone of a fulfilling career. Then, look into how AI connects with those things. Luckily, there are lots of AI-powered platforms and online resources, which can give you personalized career advice based on your skills and dreams. Don’t be afraid to try new things and stay open to opportunities. This way, you’ll not only adapt but also thrive in this evolving world. </a:t>
            </a:r>
            <a:endParaRPr lang="en-US" altLang="zh-CN" sz="2400">
              <a:solidFill>
                <a:srgbClr val="000000"/>
              </a:solidFill>
              <a:latin typeface="Times New Roman" panose="02020603050405020304"/>
              <a:ea typeface="Times New Roman" panose="02020603050405020304"/>
            </a:endParaRPr>
          </a:p>
          <a:p>
            <a:pPr algn="just"/>
            <a:r>
              <a:rPr lang="en-US" altLang="zh-CN" sz="2400">
                <a:solidFill>
                  <a:srgbClr val="000000"/>
                </a:solidFill>
                <a:latin typeface="Times New Roman" panose="02020603050405020304"/>
                <a:ea typeface="Times New Roman" panose="02020603050405020304"/>
              </a:rPr>
              <a:t>       With AI on your side, you can create a unique and rewarding career path that fits you perfectly.</a:t>
            </a:r>
            <a:endParaRPr lang="en-US" altLang="zh-CN" sz="2400">
              <a:solidFill>
                <a:srgbClr val="000000"/>
              </a:solidFill>
              <a:latin typeface="Times New Roman" panose="02020603050405020304"/>
              <a:ea typeface="Times New Roman" panose="02020603050405020304"/>
            </a:endParaRPr>
          </a:p>
        </p:txBody>
      </p:sp>
      <p:sp>
        <p:nvSpPr>
          <p:cNvPr id="5" name="圆角矩形 4"/>
          <p:cNvSpPr/>
          <p:nvPr/>
        </p:nvSpPr>
        <p:spPr>
          <a:xfrm>
            <a:off x="4439920" y="332740"/>
            <a:ext cx="4521200" cy="658495"/>
          </a:xfrm>
          <a:prstGeom prst="roundRect">
            <a:avLst/>
          </a:prstGeom>
          <a:gradFill>
            <a:gsLst>
              <a:gs pos="50000">
                <a:schemeClr val="accent4"/>
              </a:gs>
              <a:gs pos="0">
                <a:schemeClr val="accent4">
                  <a:lumMod val="25000"/>
                  <a:lumOff val="75000"/>
                </a:schemeClr>
              </a:gs>
              <a:gs pos="100000">
                <a:schemeClr val="accent4">
                  <a:lumMod val="85000"/>
                </a:schemeClr>
              </a:gs>
            </a:gsLst>
            <a:lin ang="5400000" scaled="1"/>
          </a:gradFill>
          <a:ln w="28575">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600">
                <a:solidFill>
                  <a:schemeClr val="tx1"/>
                </a:solidFill>
                <a:latin typeface="Times New Roman" panose="02020603050405020304" charset="0"/>
                <a:ea typeface="楷体" panose="02010609060101010101" charset="-122"/>
                <a:cs typeface="Times New Roman" panose="02020603050405020304" charset="0"/>
              </a:rPr>
              <a:t>A possible answer</a:t>
            </a:r>
            <a:endParaRPr lang="en-US" altLang="zh-CN" sz="3600">
              <a:solidFill>
                <a:schemeClr val="tx1"/>
              </a:solidFill>
              <a:latin typeface="Times New Roman" panose="02020603050405020304" charset="0"/>
              <a:ea typeface="楷体" panose="02010609060101010101"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cstate="print">
            <a:extLst>
              <a:ext uri="{28A0092B-C50C-407E-A947-70E740481C1C}">
                <a14:useLocalDpi xmlns:a14="http://schemas.microsoft.com/office/drawing/2010/main" val="0"/>
              </a:ext>
            </a:extLst>
          </a:blip>
          <a:srcRect l="12964" t="1122" r="5299" b="46249"/>
          <a:stretch>
            <a:fillRect/>
          </a:stretch>
        </p:blipFill>
        <p:spPr>
          <a:xfrm>
            <a:off x="9425940" y="-27305"/>
            <a:ext cx="2484120" cy="1856740"/>
          </a:xfrm>
          <a:prstGeom prst="rect">
            <a:avLst/>
          </a:prstGeom>
        </p:spPr>
      </p:pic>
      <p:pic>
        <p:nvPicPr>
          <p:cNvPr id="3" name="图片 2" descr="265305352630960300"/>
          <p:cNvPicPr>
            <a:picLocks noChangeAspect="1"/>
          </p:cNvPicPr>
          <p:nvPr/>
        </p:nvPicPr>
        <p:blipFill>
          <a:blip r:embed="rId2"/>
          <a:srcRect l="18770" t="31915" r="19912" b="22937"/>
          <a:stretch>
            <a:fillRect/>
          </a:stretch>
        </p:blipFill>
        <p:spPr>
          <a:xfrm>
            <a:off x="2286000" y="676275"/>
            <a:ext cx="7626985" cy="5132070"/>
          </a:xfrm>
          <a:prstGeom prst="rect">
            <a:avLst/>
          </a:prstGeom>
        </p:spPr>
      </p:pic>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12964" t="1122" r="5299" b="46249"/>
          <a:stretch>
            <a:fillRect/>
          </a:stretch>
        </p:blipFill>
        <p:spPr>
          <a:xfrm flipH="1">
            <a:off x="335280" y="4509135"/>
            <a:ext cx="2484120" cy="2021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59657c5a24dff66b573e06dbcaa713293627110c96b6d-1MP0by_fw658"/>
          <p:cNvPicPr>
            <a:picLocks noChangeAspect="1"/>
          </p:cNvPicPr>
          <p:nvPr/>
        </p:nvPicPr>
        <p:blipFill>
          <a:blip r:embed="rId1"/>
          <a:stretch>
            <a:fillRect/>
          </a:stretch>
        </p:blipFill>
        <p:spPr>
          <a:xfrm>
            <a:off x="119380" y="4039870"/>
            <a:ext cx="2497455" cy="2818130"/>
          </a:xfrm>
          <a:prstGeom prst="rect">
            <a:avLst/>
          </a:prstGeom>
        </p:spPr>
      </p:pic>
      <p:sp>
        <p:nvSpPr>
          <p:cNvPr id="2" name="文本框 1"/>
          <p:cNvSpPr txBox="1"/>
          <p:nvPr/>
        </p:nvSpPr>
        <p:spPr>
          <a:xfrm>
            <a:off x="903605" y="2999740"/>
            <a:ext cx="1873885" cy="645160"/>
          </a:xfrm>
          <a:prstGeom prst="rect">
            <a:avLst/>
          </a:prstGeom>
          <a:noFill/>
          <a:ln w="28575">
            <a:solidFill>
              <a:srgbClr val="00B050"/>
            </a:solidFill>
            <a:prstDash val="sysDash"/>
          </a:ln>
        </p:spPr>
        <p:txBody>
          <a:bodyPr wrap="square" rtlCol="0">
            <a:spAutoFit/>
          </a:bodyPr>
          <a:p>
            <a:pPr algn="ctr"/>
            <a:r>
              <a:rPr lang="en-US" altLang="zh-CN" sz="3600">
                <a:ln w="22225">
                  <a:solidFill>
                    <a:schemeClr val="accent2"/>
                  </a:solidFill>
                  <a:prstDash val="solid"/>
                </a:ln>
                <a:solidFill>
                  <a:srgbClr val="FF0000"/>
                </a:solidFill>
                <a:effectLst/>
                <a:latin typeface="Times New Roman" panose="02020603050405020304" charset="0"/>
                <a:cs typeface="Times New Roman" panose="02020603050405020304" charset="0"/>
              </a:rPr>
              <a:t>contents</a:t>
            </a:r>
            <a:endParaRPr lang="en-US" altLang="zh-CN" sz="3600">
              <a:ln w="22225">
                <a:solidFill>
                  <a:schemeClr val="accent2"/>
                </a:solidFill>
                <a:prstDash val="solid"/>
              </a:ln>
              <a:solidFill>
                <a:srgbClr val="FF0000"/>
              </a:solidFill>
              <a:effectLst/>
              <a:latin typeface="Times New Roman" panose="02020603050405020304" charset="0"/>
              <a:cs typeface="Times New Roman" panose="02020603050405020304" charset="0"/>
            </a:endParaRPr>
          </a:p>
        </p:txBody>
      </p:sp>
      <p:sp>
        <p:nvSpPr>
          <p:cNvPr id="3" name="左大括号 2"/>
          <p:cNvSpPr/>
          <p:nvPr/>
        </p:nvSpPr>
        <p:spPr>
          <a:xfrm>
            <a:off x="2908935" y="692785"/>
            <a:ext cx="391160" cy="5401945"/>
          </a:xfrm>
          <a:prstGeom prst="leftBrace">
            <a:avLst/>
          </a:prstGeom>
          <a:ln w="28575">
            <a:solidFill>
              <a:schemeClr val="tx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4" name="圆角矩形 3"/>
          <p:cNvSpPr/>
          <p:nvPr/>
        </p:nvSpPr>
        <p:spPr>
          <a:xfrm>
            <a:off x="3359785" y="476250"/>
            <a:ext cx="79692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1. To exam the topic carefully (</a:t>
            </a:r>
            <a:r>
              <a:rPr lang="zh-CN" altLang="en-US" sz="3200">
                <a:solidFill>
                  <a:schemeClr val="tx1"/>
                </a:solidFill>
                <a:latin typeface="Times New Roman" panose="02020603050405020304" charset="0"/>
                <a:cs typeface="Times New Roman" panose="02020603050405020304" charset="0"/>
              </a:rPr>
              <a:t>认真审题</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
        <p:nvSpPr>
          <p:cNvPr id="6" name="圆角矩形 5"/>
          <p:cNvSpPr/>
          <p:nvPr/>
        </p:nvSpPr>
        <p:spPr>
          <a:xfrm>
            <a:off x="3381375" y="2060575"/>
            <a:ext cx="7947025"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2. To analyze the structure (</a:t>
            </a:r>
            <a:r>
              <a:rPr lang="zh-CN" altLang="en-US" sz="3200">
                <a:solidFill>
                  <a:schemeClr val="tx1"/>
                </a:solidFill>
                <a:latin typeface="Times New Roman" panose="02020603050405020304" charset="0"/>
                <a:cs typeface="Times New Roman" panose="02020603050405020304" charset="0"/>
              </a:rPr>
              <a:t>分析结构</a:t>
            </a:r>
            <a:r>
              <a:rPr lang="en-US" altLang="zh-CN" sz="3200">
                <a:solidFill>
                  <a:schemeClr val="tx1"/>
                </a:solidFill>
                <a:latin typeface="Times New Roman" panose="02020603050405020304" charset="0"/>
                <a:cs typeface="Times New Roman" panose="02020603050405020304" charset="0"/>
              </a:rPr>
              <a:t>) </a:t>
            </a:r>
            <a:endParaRPr lang="en-US" altLang="zh-CN" sz="3200">
              <a:solidFill>
                <a:schemeClr val="tx1"/>
              </a:solidFill>
              <a:latin typeface="Times New Roman" panose="02020603050405020304" charset="0"/>
              <a:cs typeface="Times New Roman" panose="02020603050405020304" charset="0"/>
            </a:endParaRPr>
          </a:p>
        </p:txBody>
      </p:sp>
      <p:sp>
        <p:nvSpPr>
          <p:cNvPr id="7" name="圆角矩形 6"/>
          <p:cNvSpPr/>
          <p:nvPr/>
        </p:nvSpPr>
        <p:spPr>
          <a:xfrm>
            <a:off x="3394710" y="3644900"/>
            <a:ext cx="79819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3. To build up relevant vocabulary (</a:t>
            </a:r>
            <a:r>
              <a:rPr lang="zh-CN" altLang="en-US" sz="3200">
                <a:solidFill>
                  <a:schemeClr val="tx1"/>
                </a:solidFill>
                <a:latin typeface="Times New Roman" panose="02020603050405020304" charset="0"/>
                <a:cs typeface="Times New Roman" panose="02020603050405020304" charset="0"/>
              </a:rPr>
              <a:t>积累词汇</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sp>
        <p:nvSpPr>
          <p:cNvPr id="8" name="圆角矩形 7"/>
          <p:cNvSpPr/>
          <p:nvPr/>
        </p:nvSpPr>
        <p:spPr>
          <a:xfrm>
            <a:off x="3431540" y="5300980"/>
            <a:ext cx="79565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4. To appreciate the </a:t>
            </a:r>
            <a:r>
              <a:rPr lang="en-US" altLang="zh-CN" sz="3200">
                <a:solidFill>
                  <a:schemeClr val="tx1"/>
                </a:solidFill>
                <a:latin typeface="Times New Roman" panose="02020603050405020304" charset="0"/>
                <a:cs typeface="Times New Roman" panose="02020603050405020304" charset="0"/>
                <a:sym typeface="+mn-ea"/>
              </a:rPr>
              <a:t>model essays (</a:t>
            </a:r>
            <a:r>
              <a:rPr lang="zh-CN" altLang="en-US" sz="3200">
                <a:solidFill>
                  <a:schemeClr val="tx1"/>
                </a:solidFill>
                <a:latin typeface="Times New Roman" panose="02020603050405020304" charset="0"/>
                <a:cs typeface="Times New Roman" panose="02020603050405020304" charset="0"/>
                <a:sym typeface="+mn-ea"/>
              </a:rPr>
              <a:t>欣赏范文</a:t>
            </a:r>
            <a:r>
              <a:rPr lang="en-US" altLang="zh-CN" sz="3200">
                <a:solidFill>
                  <a:schemeClr val="tx1"/>
                </a:solidFill>
                <a:latin typeface="Times New Roman" panose="02020603050405020304" charset="0"/>
                <a:cs typeface="Times New Roman" panose="02020603050405020304" charset="0"/>
                <a:sym typeface="+mn-ea"/>
              </a:rPr>
              <a:t>)</a:t>
            </a:r>
            <a:endParaRPr lang="en-US" altLang="zh-CN" sz="32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6" dur="1000" fill="hold"/>
                                        <p:tgtEl>
                                          <p:spTgt spid="8"/>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P spid="7" grpId="0" bldLvl="0" animBg="1"/>
      <p:bldP spid="7" grpId="1" animBg="1"/>
      <p:bldP spid="8" grpId="0" bldLvl="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086735" y="159385"/>
            <a:ext cx="6760210"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Enjoy a short video</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pic>
        <p:nvPicPr>
          <p:cNvPr id="2" name="6a8bab7f73135af739eb90f99c87086b">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196215" y="1094105"/>
            <a:ext cx="11713210" cy="5485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086735" y="159385"/>
            <a:ext cx="6760210"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What does AI stand for?</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sp>
        <p:nvSpPr>
          <p:cNvPr id="2" name="圆角矩形 1"/>
          <p:cNvSpPr/>
          <p:nvPr/>
        </p:nvSpPr>
        <p:spPr>
          <a:xfrm>
            <a:off x="551180" y="1484630"/>
            <a:ext cx="8928735" cy="864235"/>
          </a:xfrm>
          <a:prstGeom prst="roundRect">
            <a:avLst/>
          </a:prstGeom>
          <a:solidFill>
            <a:schemeClr val="bg1"/>
          </a:solidFill>
          <a:ln w="38100">
            <a:gradFill>
              <a:gsLst>
                <a:gs pos="50000">
                  <a:schemeClr val="accent2"/>
                </a:gs>
                <a:gs pos="0">
                  <a:schemeClr val="accent2">
                    <a:lumMod val="25000"/>
                    <a:lumOff val="75000"/>
                  </a:schemeClr>
                </a:gs>
                <a:gs pos="100000">
                  <a:schemeClr val="accent2">
                    <a:lumMod val="85000"/>
                  </a:schemeClr>
                </a:gs>
              </a:gsLst>
              <a:lin ang="5400000" scaled="0"/>
            </a:gra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603050405020304" charset="0"/>
                <a:cs typeface="Times New Roman" panose="02020603050405020304" charset="0"/>
              </a:rPr>
              <a:t>AI</a:t>
            </a:r>
            <a:r>
              <a:rPr lang="zh-CN" altLang="en-US" sz="3200">
                <a:solidFill>
                  <a:schemeClr val="tx1"/>
                </a:solidFill>
                <a:latin typeface="Times New Roman" panose="02020603050405020304" charset="0"/>
                <a:cs typeface="Times New Roman" panose="02020603050405020304" charset="0"/>
              </a:rPr>
              <a:t>是</a:t>
            </a:r>
            <a:r>
              <a:rPr lang="en-US" altLang="zh-CN" sz="3200">
                <a:solidFill>
                  <a:schemeClr val="tx1"/>
                </a:solidFill>
                <a:latin typeface="Times New Roman" panose="02020603050405020304" charset="0"/>
                <a:cs typeface="Times New Roman" panose="02020603050405020304" charset="0"/>
              </a:rPr>
              <a:t>Artificial Intelligence</a:t>
            </a:r>
            <a:r>
              <a:rPr lang="zh-CN" altLang="en-US" sz="3200">
                <a:solidFill>
                  <a:schemeClr val="tx1"/>
                </a:solidFill>
                <a:latin typeface="Times New Roman" panose="02020603050405020304" charset="0"/>
                <a:cs typeface="Times New Roman" panose="02020603050405020304" charset="0"/>
              </a:rPr>
              <a:t>的缩写，意为人工智能。</a:t>
            </a:r>
            <a:endParaRPr lang="zh-CN" altLang="en-US" sz="3200">
              <a:solidFill>
                <a:schemeClr val="tx1"/>
              </a:solidFill>
              <a:latin typeface="Times New Roman" panose="02020603050405020304" charset="0"/>
              <a:cs typeface="Times New Roman" panose="02020603050405020304" charset="0"/>
            </a:endParaRPr>
          </a:p>
        </p:txBody>
      </p:sp>
      <p:pic>
        <p:nvPicPr>
          <p:cNvPr id="3" name="图片 2" descr="t04dda3f85360f2ce9d"/>
          <p:cNvPicPr>
            <a:picLocks noChangeAspect="1"/>
          </p:cNvPicPr>
          <p:nvPr/>
        </p:nvPicPr>
        <p:blipFill>
          <a:blip r:embed="rId2"/>
          <a:stretch>
            <a:fillRect/>
          </a:stretch>
        </p:blipFill>
        <p:spPr>
          <a:xfrm>
            <a:off x="1199515" y="2637155"/>
            <a:ext cx="3476625" cy="4314190"/>
          </a:xfrm>
          <a:prstGeom prst="rect">
            <a:avLst/>
          </a:prstGeom>
        </p:spPr>
      </p:pic>
      <p:pic>
        <p:nvPicPr>
          <p:cNvPr id="4" name="图片 3" descr="true"/>
          <p:cNvPicPr>
            <a:picLocks noChangeAspect="1"/>
          </p:cNvPicPr>
          <p:nvPr/>
        </p:nvPicPr>
        <p:blipFill>
          <a:blip r:embed="rId3"/>
          <a:stretch>
            <a:fillRect/>
          </a:stretch>
        </p:blipFill>
        <p:spPr>
          <a:xfrm>
            <a:off x="9479915" y="476885"/>
            <a:ext cx="2409825" cy="2409825"/>
          </a:xfrm>
          <a:prstGeom prst="rect">
            <a:avLst/>
          </a:prstGeom>
        </p:spPr>
      </p:pic>
      <p:pic>
        <p:nvPicPr>
          <p:cNvPr id="6" name="图片 5" descr="481425487066562588"/>
          <p:cNvPicPr>
            <a:picLocks noChangeAspect="1"/>
          </p:cNvPicPr>
          <p:nvPr/>
        </p:nvPicPr>
        <p:blipFill>
          <a:blip r:embed="rId4"/>
          <a:stretch>
            <a:fillRect/>
          </a:stretch>
        </p:blipFill>
        <p:spPr>
          <a:xfrm>
            <a:off x="6167755" y="2637155"/>
            <a:ext cx="3807460" cy="3807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par>
                                <p:cTn id="37" presetID="25"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2" dur="1000" fill="hold"/>
                                        <p:tgtEl>
                                          <p:spTgt spid="6"/>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54330" y="159385"/>
            <a:ext cx="11198225"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61"/>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Discuss: Benefits and drawbacks of AI</a:t>
              </a:r>
              <a:endParaRPr lang="en-US" altLang="zh-CN" sz="4000" i="0">
                <a:latin typeface="Times New Roman" panose="02020603050405020304" charset="0"/>
                <a:ea typeface="楷体" panose="02010609060101010101" charset="-122"/>
                <a:cs typeface="Times New Roman" panose="02020603050405020304" charset="0"/>
              </a:endParaRPr>
            </a:p>
            <a:p>
              <a:pPr algn="ctr"/>
              <a:r>
                <a:rPr lang="en-US" altLang="zh-CN" sz="4000">
                  <a:latin typeface="Times New Roman" panose="02020603050405020304" charset="0"/>
                  <a:ea typeface="楷体" panose="02010609060101010101" charset="-122"/>
                  <a:cs typeface="Times New Roman" panose="02020603050405020304" charset="0"/>
                  <a:sym typeface="+mn-ea"/>
                </a:rPr>
                <a:t> </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sp>
        <p:nvSpPr>
          <p:cNvPr id="2" name="圆角矩形 1"/>
          <p:cNvSpPr/>
          <p:nvPr/>
        </p:nvSpPr>
        <p:spPr>
          <a:xfrm>
            <a:off x="567055" y="134048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chemeClr val="tx1"/>
                </a:solidFill>
                <a:latin typeface="Times New Roman" panose="02020603050405020304" charset="0"/>
                <a:ea typeface="Inter"/>
                <a:cs typeface="Times New Roman" panose="02020603050405020304" charset="0"/>
                <a:sym typeface="+mn-ea"/>
              </a:rPr>
              <a:t>Enhanced Efficiency</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3" name="椭圆 2"/>
          <p:cNvSpPr/>
          <p:nvPr/>
        </p:nvSpPr>
        <p:spPr>
          <a:xfrm>
            <a:off x="4368165" y="2632710"/>
            <a:ext cx="2567305" cy="113538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marL="0" indent="0" algn="ctr">
              <a:spcAft>
                <a:spcPts val="200"/>
              </a:spcAft>
            </a:pPr>
            <a:r>
              <a:rPr lang="en-US" altLang="zh-CN" sz="3200" b="1">
                <a:solidFill>
                  <a:schemeClr val="tx1"/>
                </a:solidFill>
                <a:latin typeface="Inter"/>
                <a:ea typeface="Inter"/>
                <a:sym typeface="+mn-ea"/>
              </a:rPr>
              <a:t>Benefits</a:t>
            </a:r>
            <a:endParaRPr lang="en-US" altLang="zh-CN" sz="3200" b="1">
              <a:solidFill>
                <a:schemeClr val="tx1"/>
              </a:solidFill>
              <a:latin typeface="Inter"/>
              <a:ea typeface="Inter"/>
              <a:sym typeface="+mn-ea"/>
            </a:endParaRPr>
          </a:p>
        </p:txBody>
      </p:sp>
      <p:grpSp>
        <p:nvGrpSpPr>
          <p:cNvPr id="11" name="组合 10"/>
          <p:cNvGrpSpPr/>
          <p:nvPr/>
        </p:nvGrpSpPr>
        <p:grpSpPr>
          <a:xfrm>
            <a:off x="3647440" y="1704975"/>
            <a:ext cx="1207135" cy="1155700"/>
            <a:chOff x="5744" y="3019"/>
            <a:chExt cx="2102" cy="2024"/>
          </a:xfrm>
        </p:grpSpPr>
        <p:cxnSp>
          <p:nvCxnSpPr>
            <p:cNvPr id="4" name="直接箭头连接符 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0" name="组合 9"/>
            <p:cNvGrpSpPr/>
            <p:nvPr/>
          </p:nvGrpSpPr>
          <p:grpSpPr>
            <a:xfrm>
              <a:off x="5944" y="3219"/>
              <a:ext cx="1902" cy="1824"/>
              <a:chOff x="5944" y="3219"/>
              <a:chExt cx="1902" cy="1824"/>
            </a:xfrm>
          </p:grpSpPr>
          <p:cxnSp>
            <p:nvCxnSpPr>
              <p:cNvPr id="7" name="直接箭头连接符 6"/>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12" name="组合 11"/>
          <p:cNvGrpSpPr/>
          <p:nvPr/>
        </p:nvGrpSpPr>
        <p:grpSpPr>
          <a:xfrm rot="5760000">
            <a:off x="6580505" y="1693545"/>
            <a:ext cx="1207135" cy="1155700"/>
            <a:chOff x="5744" y="3019"/>
            <a:chExt cx="2102" cy="2024"/>
          </a:xfrm>
        </p:grpSpPr>
        <p:cxnSp>
          <p:nvCxnSpPr>
            <p:cNvPr id="13" name="直接箭头连接符 12"/>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4" name="组合 13"/>
            <p:cNvGrpSpPr/>
            <p:nvPr/>
          </p:nvGrpSpPr>
          <p:grpSpPr>
            <a:xfrm>
              <a:off x="5944" y="3219"/>
              <a:ext cx="1902" cy="1824"/>
              <a:chOff x="5944" y="3219"/>
              <a:chExt cx="1902" cy="1824"/>
            </a:xfrm>
          </p:grpSpPr>
          <p:cxnSp>
            <p:nvCxnSpPr>
              <p:cNvPr id="15" name="直接箭头连接符 14"/>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21" name="组合 20"/>
          <p:cNvGrpSpPr/>
          <p:nvPr/>
        </p:nvGrpSpPr>
        <p:grpSpPr>
          <a:xfrm rot="16860000">
            <a:off x="3526790" y="3489325"/>
            <a:ext cx="1207135" cy="1155700"/>
            <a:chOff x="5744" y="3019"/>
            <a:chExt cx="2102" cy="2024"/>
          </a:xfrm>
        </p:grpSpPr>
        <p:cxnSp>
          <p:nvCxnSpPr>
            <p:cNvPr id="22" name="直接箭头连接符 21"/>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23" name="组合 22"/>
            <p:cNvGrpSpPr/>
            <p:nvPr/>
          </p:nvGrpSpPr>
          <p:grpSpPr>
            <a:xfrm>
              <a:off x="5944" y="3219"/>
              <a:ext cx="1902" cy="1824"/>
              <a:chOff x="5944" y="3219"/>
              <a:chExt cx="1902" cy="1824"/>
            </a:xfrm>
          </p:grpSpPr>
          <p:cxnSp>
            <p:nvCxnSpPr>
              <p:cNvPr id="24" name="直接箭头连接符 23"/>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33" name="组合 32"/>
          <p:cNvGrpSpPr/>
          <p:nvPr/>
        </p:nvGrpSpPr>
        <p:grpSpPr>
          <a:xfrm rot="10380000">
            <a:off x="6557645" y="3550920"/>
            <a:ext cx="1207135" cy="1155700"/>
            <a:chOff x="5744" y="3019"/>
            <a:chExt cx="2102" cy="2024"/>
          </a:xfrm>
        </p:grpSpPr>
        <p:cxnSp>
          <p:nvCxnSpPr>
            <p:cNvPr id="34" name="直接箭头连接符 3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35" name="组合 34"/>
            <p:cNvGrpSpPr/>
            <p:nvPr/>
          </p:nvGrpSpPr>
          <p:grpSpPr>
            <a:xfrm>
              <a:off x="5944" y="3219"/>
              <a:ext cx="1902" cy="1824"/>
              <a:chOff x="5944" y="3219"/>
              <a:chExt cx="1902" cy="1824"/>
            </a:xfrm>
          </p:grpSpPr>
          <p:cxnSp>
            <p:nvCxnSpPr>
              <p:cNvPr id="36" name="直接箭头连接符 35"/>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sp>
        <p:nvSpPr>
          <p:cNvPr id="39" name="圆角矩形 38"/>
          <p:cNvSpPr/>
          <p:nvPr/>
        </p:nvSpPr>
        <p:spPr>
          <a:xfrm>
            <a:off x="479425" y="4337050"/>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Aft>
                <a:spcPts val="200"/>
              </a:spcAft>
              <a:buClrTx/>
              <a:buSzTx/>
              <a:buFontTx/>
            </a:pPr>
            <a:r>
              <a:rPr lang="en-US" altLang="zh-CN" sz="3200">
                <a:solidFill>
                  <a:schemeClr val="tx1"/>
                </a:solidFill>
                <a:latin typeface="Times New Roman" panose="02020603050405020304" charset="0"/>
                <a:ea typeface="Inter"/>
                <a:cs typeface="Times New Roman" panose="02020603050405020304" charset="0"/>
                <a:sym typeface="+mn-ea"/>
              </a:rPr>
              <a:t>Personalized Experience</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0" name="圆角矩形 39"/>
          <p:cNvSpPr/>
          <p:nvPr/>
        </p:nvSpPr>
        <p:spPr>
          <a:xfrm>
            <a:off x="8112125" y="1268730"/>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chemeClr val="tx1"/>
                </a:solidFill>
                <a:latin typeface="Times New Roman" panose="02020603050405020304" charset="0"/>
                <a:ea typeface="Inter"/>
                <a:cs typeface="Times New Roman" panose="02020603050405020304" charset="0"/>
                <a:sym typeface="+mn-ea"/>
              </a:rPr>
              <a:t>Improved Healthcare</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1" name="圆角矩形 40"/>
          <p:cNvSpPr/>
          <p:nvPr/>
        </p:nvSpPr>
        <p:spPr>
          <a:xfrm>
            <a:off x="8183880" y="432498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spcAft>
                <a:spcPts val="200"/>
              </a:spcAft>
              <a:buClrTx/>
              <a:buSzTx/>
              <a:buFontTx/>
            </a:pPr>
            <a:r>
              <a:rPr lang="en-US" altLang="zh-CN" sz="3200">
                <a:solidFill>
                  <a:schemeClr val="tx1"/>
                </a:solidFill>
                <a:latin typeface="Times New Roman" panose="02020603050405020304" charset="0"/>
                <a:ea typeface="Inter"/>
                <a:cs typeface="Times New Roman" panose="02020603050405020304" charset="0"/>
                <a:sym typeface="+mn-ea"/>
              </a:rPr>
              <a:t>Advanced Research</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2" name="圆角矩形 41"/>
          <p:cNvSpPr/>
          <p:nvPr/>
        </p:nvSpPr>
        <p:spPr>
          <a:xfrm>
            <a:off x="622935" y="2472055"/>
            <a:ext cx="289242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chemeClr val="tx1"/>
                </a:solidFill>
                <a:latin typeface="Times New Roman" panose="02020603050405020304" charset="0"/>
                <a:ea typeface="Inter"/>
                <a:cs typeface="Times New Roman" panose="02020603050405020304" charset="0"/>
                <a:sym typeface="+mn-ea"/>
              </a:rPr>
              <a:t>Robots can carry out complex operations , reducing errors and saving time.</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43" name="圆角矩形 42"/>
          <p:cNvSpPr/>
          <p:nvPr/>
        </p:nvSpPr>
        <p:spPr>
          <a:xfrm>
            <a:off x="8039735" y="2420620"/>
            <a:ext cx="344995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AI is used for diagnosing diseases, helping doctors make more accurate decisions .</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44" name="圆角矩形 43"/>
          <p:cNvSpPr/>
          <p:nvPr/>
        </p:nvSpPr>
        <p:spPr>
          <a:xfrm>
            <a:off x="8040370" y="2414270"/>
            <a:ext cx="3721100"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AI can handle and analyze large amounts of data in scientific research.</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45" name="圆角矩形 44"/>
          <p:cNvSpPr/>
          <p:nvPr/>
        </p:nvSpPr>
        <p:spPr>
          <a:xfrm>
            <a:off x="354330" y="2420620"/>
            <a:ext cx="401637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di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AI - driven recommendation systems are widely used in</a:t>
            </a:r>
            <a:endParaRPr lang="en-US" altLang="zh-CN" sz="2400">
              <a:solidFill>
                <a:srgbClr val="222222"/>
              </a:solidFill>
              <a:latin typeface="Times New Roman" panose="02020603050405020304" charset="0"/>
              <a:ea typeface="Inter"/>
              <a:cs typeface="Times New Roman" panose="02020603050405020304" charset="0"/>
              <a:sym typeface="+mn-ea"/>
            </a:endParaRPr>
          </a:p>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 e - commerce and media platforms. </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0" dur="1000" fill="hold"/>
                                        <p:tgtEl>
                                          <p:spTgt spid="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1"/>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xit" presetSubtype="12" fill="hold" grpId="2" nodeType="clickEffect">
                                  <p:stCondLst>
                                    <p:cond delay="0"/>
                                  </p:stCondLst>
                                  <p:childTnLst>
                                    <p:animEffect transition="out" filter="strips(downLeft)">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p:cTn id="46"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49" dur="1000" fill="hold"/>
                                        <p:tgtEl>
                                          <p:spTgt spid="43"/>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2"/>
                                        </p:tgtEl>
                                      </p:cBhvr>
                                    </p:animEffect>
                                  </p:childTnLst>
                                </p:cTn>
                              </p:par>
                              <p:par>
                                <p:cTn id="66" presetID="25"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71" dur="1000" fill="hold"/>
                                        <p:tgtEl>
                                          <p:spTgt spid="40"/>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xit" presetSubtype="12" fill="hold" grpId="2" nodeType="clickEffect">
                                  <p:stCondLst>
                                    <p:cond delay="0"/>
                                  </p:stCondLst>
                                  <p:childTnLst>
                                    <p:animEffect transition="out" filter="strips(downLeft)">
                                      <p:cBhvr>
                                        <p:cTn id="79" dur="500"/>
                                        <p:tgtEl>
                                          <p:spTgt spid="43"/>
                                        </p:tgtEl>
                                      </p:cBhvr>
                                    </p:animEffect>
                                    <p:set>
                                      <p:cBhvr>
                                        <p:cTn id="80" dur="1" fill="hold">
                                          <p:stCondLst>
                                            <p:cond delay="499"/>
                                          </p:stCondLst>
                                        </p:cTn>
                                        <p:tgtEl>
                                          <p:spTgt spid="4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p:cTn id="85"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88" dur="1000" fill="hold"/>
                                        <p:tgtEl>
                                          <p:spTgt spid="44"/>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5"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0" dur="1000" fill="hold"/>
                                        <p:tgtEl>
                                          <p:spTgt spid="3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3"/>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10" dur="1000" fill="hold"/>
                                        <p:tgtEl>
                                          <p:spTgt spid="41"/>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41"/>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xit" presetSubtype="12" fill="hold" grpId="2" nodeType="clickEffect">
                                  <p:stCondLst>
                                    <p:cond delay="0"/>
                                  </p:stCondLst>
                                  <p:childTnLst>
                                    <p:animEffect transition="out" filter="strips(downLeft)">
                                      <p:cBhvr>
                                        <p:cTn id="118" dur="500"/>
                                        <p:tgtEl>
                                          <p:spTgt spid="44"/>
                                        </p:tgtEl>
                                      </p:cBhvr>
                                    </p:animEffect>
                                    <p:set>
                                      <p:cBhvr>
                                        <p:cTn id="119" dur="1" fill="hold">
                                          <p:stCondLst>
                                            <p:cond delay="499"/>
                                          </p:stCondLst>
                                        </p:cTn>
                                        <p:tgtEl>
                                          <p:spTgt spid="4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5" presetClass="entr" presetSubtype="0" fill="hold" grpId="0" nodeType="clickEffect">
                                  <p:stCondLst>
                                    <p:cond delay="0"/>
                                  </p:stCondLst>
                                  <p:childTnLst>
                                    <p:set>
                                      <p:cBhvr>
                                        <p:cTn id="123" dur="1" fill="hold">
                                          <p:stCondLst>
                                            <p:cond delay="0"/>
                                          </p:stCondLst>
                                        </p:cTn>
                                        <p:tgtEl>
                                          <p:spTgt spid="45"/>
                                        </p:tgtEl>
                                        <p:attrNameLst>
                                          <p:attrName>style.visibility</p:attrName>
                                        </p:attrNameLst>
                                      </p:cBhvr>
                                      <p:to>
                                        <p:strVal val="visible"/>
                                      </p:to>
                                    </p:set>
                                    <p:anim calcmode="lin" valueType="num">
                                      <p:cBhvr>
                                        <p:cTn id="124"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125"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126"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127" dur="1000" fill="hold"/>
                                        <p:tgtEl>
                                          <p:spTgt spid="45"/>
                                        </p:tgtEl>
                                        <p:attrNameLst>
                                          <p:attrName>ppt_h</p:attrName>
                                        </p:attrNameLst>
                                      </p:cBhvr>
                                      <p:tavLst>
                                        <p:tav tm="0">
                                          <p:val>
                                            <p:strVal val="#ppt_h"/>
                                          </p:val>
                                        </p:tav>
                                        <p:tav tm="100000">
                                          <p:val>
                                            <p:strVal val="#ppt_h"/>
                                          </p:val>
                                        </p:tav>
                                      </p:tavLst>
                                    </p:anim>
                                    <p:anim calcmode="lin" valueType="num">
                                      <p:cBhvr>
                                        <p:cTn id="128"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129"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130"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131" dur="1000" decel="50000">
                                          <p:stCondLst>
                                            <p:cond delay="0"/>
                                          </p:stCondLst>
                                        </p:cTn>
                                        <p:tgtEl>
                                          <p:spTgt spid="45"/>
                                        </p:tgtEl>
                                      </p:cBhvr>
                                    </p:animEffect>
                                  </p:childTnLst>
                                </p:cTn>
                              </p:par>
                            </p:childTnLst>
                          </p:cTn>
                        </p:par>
                      </p:childTnLst>
                    </p:cTn>
                  </p:par>
                  <p:par>
                    <p:cTn id="132" fill="hold">
                      <p:stCondLst>
                        <p:cond delay="indefinite"/>
                      </p:stCondLst>
                      <p:childTnLst>
                        <p:par>
                          <p:cTn id="133" fill="hold">
                            <p:stCondLst>
                              <p:cond delay="0"/>
                            </p:stCondLst>
                            <p:childTnLst>
                              <p:par>
                                <p:cTn id="134" presetID="18" presetClass="exit" presetSubtype="12" fill="hold" grpId="2" nodeType="clickEffect">
                                  <p:stCondLst>
                                    <p:cond delay="0"/>
                                  </p:stCondLst>
                                  <p:childTnLst>
                                    <p:animEffect transition="out" filter="strips(downLeft)">
                                      <p:cBhvr>
                                        <p:cTn id="135" dur="500"/>
                                        <p:tgtEl>
                                          <p:spTgt spid="45"/>
                                        </p:tgtEl>
                                      </p:cBhvr>
                                    </p:animEffect>
                                    <p:set>
                                      <p:cBhvr>
                                        <p:cTn id="136" dur="1" fill="hold">
                                          <p:stCondLst>
                                            <p:cond delay="499"/>
                                          </p:stCondLst>
                                        </p:cTn>
                                        <p:tgtEl>
                                          <p:spTgt spid="4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5" presetClass="entr" presetSubtype="0" fill="hold" nodeType="clickEffect">
                                  <p:stCondLst>
                                    <p:cond delay="0"/>
                                  </p:stCondLst>
                                  <p:childTnLst>
                                    <p:set>
                                      <p:cBhvr>
                                        <p:cTn id="140" dur="1" fill="hold">
                                          <p:stCondLst>
                                            <p:cond delay="0"/>
                                          </p:stCondLst>
                                        </p:cTn>
                                        <p:tgtEl>
                                          <p:spTgt spid="21"/>
                                        </p:tgtEl>
                                        <p:attrNameLst>
                                          <p:attrName>style.visibility</p:attrName>
                                        </p:attrNameLst>
                                      </p:cBhvr>
                                      <p:to>
                                        <p:strVal val="visible"/>
                                      </p:to>
                                    </p:set>
                                    <p:anim calcmode="lin" valueType="num">
                                      <p:cBhvr>
                                        <p:cTn id="14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4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4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44" dur="1000" fill="hold"/>
                                        <p:tgtEl>
                                          <p:spTgt spid="21"/>
                                        </p:tgtEl>
                                        <p:attrNameLst>
                                          <p:attrName>ppt_h</p:attrName>
                                        </p:attrNameLst>
                                      </p:cBhvr>
                                      <p:tavLst>
                                        <p:tav tm="0">
                                          <p:val>
                                            <p:strVal val="#ppt_h"/>
                                          </p:val>
                                        </p:tav>
                                        <p:tav tm="100000">
                                          <p:val>
                                            <p:strVal val="#ppt_h"/>
                                          </p:val>
                                        </p:tav>
                                      </p:tavLst>
                                    </p:anim>
                                    <p:anim calcmode="lin" valueType="num">
                                      <p:cBhvr>
                                        <p:cTn id="14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4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4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48" dur="1000" decel="50000">
                                          <p:stCondLst>
                                            <p:cond delay="0"/>
                                          </p:stCondLst>
                                        </p:cTn>
                                        <p:tgtEl>
                                          <p:spTgt spid="21"/>
                                        </p:tgtEl>
                                      </p:cBhvr>
                                    </p:animEffect>
                                  </p:childTnLst>
                                </p:cTn>
                              </p:par>
                              <p:par>
                                <p:cTn id="149" presetID="25" presetClass="entr" presetSubtype="0" fill="hold" grpId="0" nodeType="with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p:cTn id="151"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54" dur="1000" fill="hold"/>
                                        <p:tgtEl>
                                          <p:spTgt spid="39"/>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2" grpId="0" animBg="1"/>
      <p:bldP spid="42" grpId="1" animBg="1"/>
      <p:bldP spid="42" grpId="2" animBg="1"/>
      <p:bldP spid="43" grpId="0" bldLvl="0" animBg="1"/>
      <p:bldP spid="43" grpId="1" animBg="1"/>
      <p:bldP spid="40" grpId="0" animBg="1"/>
      <p:bldP spid="40" grpId="1" animBg="1"/>
      <p:bldP spid="43" grpId="2" bldLvl="0" animBg="1"/>
      <p:bldP spid="44" grpId="0" bldLvl="0" animBg="1"/>
      <p:bldP spid="44" grpId="1" animBg="1"/>
      <p:bldP spid="41" grpId="0" animBg="1"/>
      <p:bldP spid="41" grpId="1" animBg="1"/>
      <p:bldP spid="44" grpId="2" animBg="1"/>
      <p:bldP spid="45" grpId="0" bldLvl="0" animBg="1"/>
      <p:bldP spid="45" grpId="1" animBg="1"/>
      <p:bldP spid="45" grpId="2" animBg="1"/>
      <p:bldP spid="39" grpId="0" animBg="1"/>
      <p:bldP spid="3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54330" y="159385"/>
            <a:ext cx="11198225"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Discuss: Benefits and drawbacks of AI</a:t>
              </a:r>
              <a:endParaRPr lang="en-US" altLang="zh-CN" sz="4000" i="0">
                <a:latin typeface="Times New Roman" panose="02020603050405020304" charset="0"/>
                <a:ea typeface="楷体" panose="02010609060101010101" charset="-122"/>
                <a:cs typeface="Times New Roman" panose="02020603050405020304" charset="0"/>
              </a:endParaRPr>
            </a:p>
            <a:p>
              <a:pPr algn="ctr"/>
              <a:r>
                <a:rPr lang="en-US" altLang="zh-CN" sz="4000">
                  <a:latin typeface="Times New Roman" panose="02020603050405020304" charset="0"/>
                  <a:ea typeface="楷体" panose="02010609060101010101" charset="-122"/>
                  <a:cs typeface="Times New Roman" panose="02020603050405020304" charset="0"/>
                  <a:sym typeface="+mn-ea"/>
                </a:rPr>
                <a:t> </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sp>
        <p:nvSpPr>
          <p:cNvPr id="2" name="圆角矩形 1"/>
          <p:cNvSpPr/>
          <p:nvPr/>
        </p:nvSpPr>
        <p:spPr>
          <a:xfrm>
            <a:off x="479425" y="119697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chemeClr val="tx1"/>
                </a:solidFill>
                <a:latin typeface="Times New Roman" panose="02020603050405020304" charset="0"/>
                <a:ea typeface="Inter"/>
                <a:cs typeface="Times New Roman" panose="02020603050405020304" charset="0"/>
                <a:sym typeface="+mn-ea"/>
              </a:rPr>
              <a:t>Job Displacement</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3" name="椭圆 2"/>
          <p:cNvSpPr/>
          <p:nvPr/>
        </p:nvSpPr>
        <p:spPr>
          <a:xfrm>
            <a:off x="3971925" y="2674620"/>
            <a:ext cx="3453765" cy="1135380"/>
          </a:xfrm>
          <a:prstGeom prst="ellipse">
            <a:avLst/>
          </a:prstGeom>
          <a:gradFill>
            <a:gsLst>
              <a:gs pos="50000">
                <a:schemeClr val="accent4"/>
              </a:gs>
              <a:gs pos="0">
                <a:schemeClr val="accent4">
                  <a:lumMod val="25000"/>
                  <a:lumOff val="75000"/>
                </a:schemeClr>
              </a:gs>
              <a:gs pos="100000">
                <a:schemeClr val="accent4">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marL="0" indent="0" algn="ctr">
              <a:spcAft>
                <a:spcPts val="200"/>
              </a:spcAft>
            </a:pPr>
            <a:r>
              <a:rPr lang="en-US" altLang="zh-CN" sz="3200" b="1">
                <a:solidFill>
                  <a:schemeClr val="tx1"/>
                </a:solidFill>
                <a:latin typeface="Inter"/>
                <a:ea typeface="Inter"/>
                <a:sym typeface="+mn-ea"/>
              </a:rPr>
              <a:t>Drawbacks</a:t>
            </a:r>
            <a:endParaRPr lang="en-US" altLang="zh-CN" sz="3200" b="1">
              <a:solidFill>
                <a:schemeClr val="tx1"/>
              </a:solidFill>
              <a:latin typeface="Inter"/>
              <a:ea typeface="Inter"/>
              <a:sym typeface="+mn-ea"/>
            </a:endParaRPr>
          </a:p>
        </p:txBody>
      </p:sp>
      <p:grpSp>
        <p:nvGrpSpPr>
          <p:cNvPr id="11" name="组合 10"/>
          <p:cNvGrpSpPr/>
          <p:nvPr/>
        </p:nvGrpSpPr>
        <p:grpSpPr>
          <a:xfrm>
            <a:off x="3647440" y="1704975"/>
            <a:ext cx="1207135" cy="1155700"/>
            <a:chOff x="5744" y="3019"/>
            <a:chExt cx="2102" cy="2024"/>
          </a:xfrm>
        </p:grpSpPr>
        <p:cxnSp>
          <p:nvCxnSpPr>
            <p:cNvPr id="4" name="直接箭头连接符 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0" name="组合 9"/>
            <p:cNvGrpSpPr/>
            <p:nvPr/>
          </p:nvGrpSpPr>
          <p:grpSpPr>
            <a:xfrm>
              <a:off x="5944" y="3219"/>
              <a:ext cx="1902" cy="1824"/>
              <a:chOff x="5944" y="3219"/>
              <a:chExt cx="1902" cy="1824"/>
            </a:xfrm>
          </p:grpSpPr>
          <p:cxnSp>
            <p:nvCxnSpPr>
              <p:cNvPr id="7" name="直接箭头连接符 6"/>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12" name="组合 11"/>
          <p:cNvGrpSpPr/>
          <p:nvPr/>
        </p:nvGrpSpPr>
        <p:grpSpPr>
          <a:xfrm rot="5760000">
            <a:off x="6580505" y="1693545"/>
            <a:ext cx="1207135" cy="1155700"/>
            <a:chOff x="5744" y="3019"/>
            <a:chExt cx="2102" cy="2024"/>
          </a:xfrm>
        </p:grpSpPr>
        <p:cxnSp>
          <p:nvCxnSpPr>
            <p:cNvPr id="13" name="直接箭头连接符 12"/>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14" name="组合 13"/>
            <p:cNvGrpSpPr/>
            <p:nvPr/>
          </p:nvGrpSpPr>
          <p:grpSpPr>
            <a:xfrm>
              <a:off x="5944" y="3219"/>
              <a:ext cx="1902" cy="1824"/>
              <a:chOff x="5944" y="3219"/>
              <a:chExt cx="1902" cy="1824"/>
            </a:xfrm>
          </p:grpSpPr>
          <p:cxnSp>
            <p:nvCxnSpPr>
              <p:cNvPr id="15" name="直接箭头连接符 14"/>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21" name="组合 20"/>
          <p:cNvGrpSpPr/>
          <p:nvPr/>
        </p:nvGrpSpPr>
        <p:grpSpPr>
          <a:xfrm rot="16860000">
            <a:off x="3526790" y="3489325"/>
            <a:ext cx="1207135" cy="1155700"/>
            <a:chOff x="5744" y="3019"/>
            <a:chExt cx="2102" cy="2024"/>
          </a:xfrm>
        </p:grpSpPr>
        <p:cxnSp>
          <p:nvCxnSpPr>
            <p:cNvPr id="22" name="直接箭头连接符 21"/>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23" name="组合 22"/>
            <p:cNvGrpSpPr/>
            <p:nvPr/>
          </p:nvGrpSpPr>
          <p:grpSpPr>
            <a:xfrm>
              <a:off x="5944" y="3219"/>
              <a:ext cx="1902" cy="1824"/>
              <a:chOff x="5944" y="3219"/>
              <a:chExt cx="1902" cy="1824"/>
            </a:xfrm>
          </p:grpSpPr>
          <p:cxnSp>
            <p:nvCxnSpPr>
              <p:cNvPr id="24" name="直接箭头连接符 23"/>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grpSp>
        <p:nvGrpSpPr>
          <p:cNvPr id="33" name="组合 32"/>
          <p:cNvGrpSpPr/>
          <p:nvPr/>
        </p:nvGrpSpPr>
        <p:grpSpPr>
          <a:xfrm rot="10800000">
            <a:off x="6557645" y="3550920"/>
            <a:ext cx="1207135" cy="1155700"/>
            <a:chOff x="5744" y="3019"/>
            <a:chExt cx="2102" cy="2024"/>
          </a:xfrm>
        </p:grpSpPr>
        <p:cxnSp>
          <p:nvCxnSpPr>
            <p:cNvPr id="34" name="直接箭头连接符 33"/>
            <p:cNvCxnSpPr/>
            <p:nvPr/>
          </p:nvCxnSpPr>
          <p:spPr>
            <a:xfrm flipH="1" flipV="1">
              <a:off x="5744" y="30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nvGrpSpPr>
            <p:cNvPr id="35" name="组合 34"/>
            <p:cNvGrpSpPr/>
            <p:nvPr/>
          </p:nvGrpSpPr>
          <p:grpSpPr>
            <a:xfrm>
              <a:off x="5944" y="3219"/>
              <a:ext cx="1902" cy="1824"/>
              <a:chOff x="5944" y="3219"/>
              <a:chExt cx="1902" cy="1824"/>
            </a:xfrm>
          </p:grpSpPr>
          <p:cxnSp>
            <p:nvCxnSpPr>
              <p:cNvPr id="36" name="直接箭头连接符 35"/>
              <p:cNvCxnSpPr/>
              <p:nvPr/>
            </p:nvCxnSpPr>
            <p:spPr>
              <a:xfrm flipH="1" flipV="1">
                <a:off x="5944" y="32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flipV="1">
                <a:off x="6144" y="34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H="1" flipV="1">
                <a:off x="6344" y="3619"/>
                <a:ext cx="1503" cy="1424"/>
              </a:xfrm>
              <a:prstGeom prst="straightConnector1">
                <a:avLst/>
              </a:prstGeom>
              <a:ln w="76200">
                <a:gradFill>
                  <a:gsLst>
                    <a:gs pos="50000">
                      <a:schemeClr val="accent6"/>
                    </a:gs>
                    <a:gs pos="0">
                      <a:schemeClr val="accent6">
                        <a:lumMod val="25000"/>
                        <a:lumOff val="75000"/>
                      </a:schemeClr>
                    </a:gs>
                    <a:gs pos="100000">
                      <a:schemeClr val="accent6">
                        <a:lumMod val="85000"/>
                      </a:schemeClr>
                    </a:gs>
                  </a:gsLst>
                  <a:lin ang="5400000" scaled="0"/>
                </a:gradFill>
                <a:tailEnd type="arrow"/>
              </a:ln>
            </p:spPr>
            <p:style>
              <a:lnRef idx="2">
                <a:schemeClr val="accent1"/>
              </a:lnRef>
              <a:fillRef idx="0">
                <a:srgbClr val="FFFFFF"/>
              </a:fillRef>
              <a:effectRef idx="0">
                <a:srgbClr val="FFFFFF"/>
              </a:effectRef>
              <a:fontRef idx="minor">
                <a:schemeClr val="tx1"/>
              </a:fontRef>
            </p:style>
          </p:cxnSp>
        </p:grpSp>
      </p:grpSp>
      <p:sp>
        <p:nvSpPr>
          <p:cNvPr id="39" name="圆角矩形 38"/>
          <p:cNvSpPr/>
          <p:nvPr/>
        </p:nvSpPr>
        <p:spPr>
          <a:xfrm>
            <a:off x="622935" y="4613275"/>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rgbClr val="222222"/>
                </a:solidFill>
                <a:latin typeface="Times New Roman" panose="02020603050405020304" charset="0"/>
                <a:ea typeface="Inter"/>
                <a:cs typeface="Times New Roman" panose="02020603050405020304" charset="0"/>
                <a:sym typeface="+mn-ea"/>
              </a:rPr>
              <a:t>Security Threats</a:t>
            </a:r>
            <a:endParaRPr lang="en-US" altLang="zh-CN" sz="3200">
              <a:solidFill>
                <a:srgbClr val="222222"/>
              </a:solidFill>
              <a:latin typeface="Times New Roman" panose="02020603050405020304" charset="0"/>
              <a:ea typeface="Inter"/>
              <a:cs typeface="Times New Roman" panose="02020603050405020304" charset="0"/>
              <a:sym typeface="+mn-ea"/>
            </a:endParaRPr>
          </a:p>
        </p:txBody>
      </p:sp>
      <p:sp>
        <p:nvSpPr>
          <p:cNvPr id="40" name="圆角矩形 39"/>
          <p:cNvSpPr/>
          <p:nvPr/>
        </p:nvSpPr>
        <p:spPr>
          <a:xfrm>
            <a:off x="8112125" y="1268730"/>
            <a:ext cx="3014980" cy="103314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rgbClr val="222222"/>
                </a:solidFill>
                <a:latin typeface="Times New Roman" panose="02020603050405020304" charset="0"/>
                <a:ea typeface="Inter"/>
                <a:cs typeface="Times New Roman" panose="02020603050405020304" charset="0"/>
                <a:sym typeface="+mn-ea"/>
              </a:rPr>
              <a:t>Privacy Issues</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1" name="圆角矩形 40"/>
          <p:cNvSpPr/>
          <p:nvPr/>
        </p:nvSpPr>
        <p:spPr>
          <a:xfrm>
            <a:off x="7893685" y="4431665"/>
            <a:ext cx="3233420" cy="1063625"/>
          </a:xfrm>
          <a:prstGeom prst="roundRect">
            <a:avLst/>
          </a:prstGeom>
          <a:gradFill>
            <a:gsLst>
              <a:gs pos="50000">
                <a:schemeClr val="accent6"/>
              </a:gs>
              <a:gs pos="0">
                <a:schemeClr val="accent6">
                  <a:lumMod val="25000"/>
                  <a:lumOff val="75000"/>
                </a:schemeClr>
              </a:gs>
              <a:gs pos="100000">
                <a:schemeClr val="accent6">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ctr">
              <a:spcAft>
                <a:spcPts val="200"/>
              </a:spcAft>
            </a:pPr>
            <a:r>
              <a:rPr lang="en-US" altLang="zh-CN" sz="3200">
                <a:solidFill>
                  <a:srgbClr val="222222"/>
                </a:solidFill>
                <a:latin typeface="Times New Roman" panose="02020603050405020304" charset="0"/>
                <a:ea typeface="Inter"/>
                <a:cs typeface="Times New Roman" panose="02020603050405020304" charset="0"/>
                <a:sym typeface="+mn-ea"/>
              </a:rPr>
              <a:t>Lack of Human Touch(</a:t>
            </a:r>
            <a:r>
              <a:rPr lang="zh-CN" altLang="en-US" sz="3200">
                <a:solidFill>
                  <a:srgbClr val="222222"/>
                </a:solidFill>
                <a:latin typeface="Times New Roman" panose="02020603050405020304" charset="0"/>
                <a:ea typeface="Inter"/>
                <a:cs typeface="Times New Roman" panose="02020603050405020304" charset="0"/>
                <a:sym typeface="+mn-ea"/>
              </a:rPr>
              <a:t>人文关怀</a:t>
            </a:r>
            <a:r>
              <a:rPr lang="en-US" altLang="zh-CN" sz="3200">
                <a:solidFill>
                  <a:srgbClr val="222222"/>
                </a:solidFill>
                <a:latin typeface="Times New Roman" panose="02020603050405020304" charset="0"/>
                <a:ea typeface="Inter"/>
                <a:cs typeface="Times New Roman" panose="02020603050405020304" charset="0"/>
                <a:sym typeface="+mn-ea"/>
              </a:rPr>
              <a:t>)</a:t>
            </a:r>
            <a:endParaRPr lang="en-US" altLang="zh-CN" sz="3200">
              <a:solidFill>
                <a:schemeClr val="tx1"/>
              </a:solidFill>
              <a:latin typeface="Times New Roman" panose="02020603050405020304" charset="0"/>
              <a:ea typeface="Inter"/>
              <a:cs typeface="Times New Roman" panose="02020603050405020304" charset="0"/>
              <a:sym typeface="+mn-ea"/>
            </a:endParaRPr>
          </a:p>
        </p:txBody>
      </p:sp>
      <p:sp>
        <p:nvSpPr>
          <p:cNvPr id="44" name="圆角矩形 43"/>
          <p:cNvSpPr/>
          <p:nvPr/>
        </p:nvSpPr>
        <p:spPr>
          <a:xfrm>
            <a:off x="349250" y="2414270"/>
            <a:ext cx="357314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The widespread adoption of AI may lead to the replacement of certain jobs.</a:t>
            </a:r>
            <a:r>
              <a:rPr lang="en-US" altLang="zh-CN" sz="2400">
                <a:solidFill>
                  <a:srgbClr val="222222"/>
                </a:solidFill>
                <a:latin typeface="Inter"/>
                <a:ea typeface="Inter"/>
                <a:sym typeface="+mn-ea"/>
              </a:rPr>
              <a:t> </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5" name="圆角矩形 4"/>
          <p:cNvSpPr/>
          <p:nvPr/>
        </p:nvSpPr>
        <p:spPr>
          <a:xfrm>
            <a:off x="7752080" y="2414270"/>
            <a:ext cx="357314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chemeClr val="tx1"/>
                </a:solidFill>
                <a:latin typeface="Times New Roman" panose="02020603050405020304" charset="0"/>
                <a:ea typeface="Inter"/>
                <a:cs typeface="Times New Roman" panose="02020603050405020304" charset="0"/>
                <a:sym typeface="+mn-ea"/>
              </a:rPr>
              <a:t>AI systems rely on large amounts of data.So ensuring the privacy and security of this data is a major concern.</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
        <p:nvSpPr>
          <p:cNvPr id="6" name="圆角矩形 5"/>
          <p:cNvSpPr/>
          <p:nvPr/>
        </p:nvSpPr>
        <p:spPr>
          <a:xfrm>
            <a:off x="7752080" y="2414270"/>
            <a:ext cx="3573145" cy="179832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just">
              <a:spcBef>
                <a:spcPct val="0"/>
              </a:spcBef>
              <a:spcAft>
                <a:spcPts val="400"/>
              </a:spcAft>
              <a:buFont typeface="Arial" panose="020B0604020202020204"/>
              <a:buNone/>
            </a:pPr>
            <a:r>
              <a:rPr lang="en-US" altLang="zh-CN" sz="2400">
                <a:solidFill>
                  <a:schemeClr val="tx1"/>
                </a:solidFill>
                <a:latin typeface="Times New Roman" panose="02020603050405020304" charset="0"/>
                <a:ea typeface="Inter"/>
                <a:cs typeface="Times New Roman" panose="02020603050405020304" charset="0"/>
                <a:sym typeface="+mn-ea"/>
              </a:rPr>
              <a:t>AI-based interactions may lack the human touch and empathy.</a:t>
            </a:r>
            <a:endParaRPr lang="zh-CN" altLang="en-US"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2" name="圆角矩形 41"/>
          <p:cNvSpPr/>
          <p:nvPr/>
        </p:nvSpPr>
        <p:spPr>
          <a:xfrm>
            <a:off x="335280" y="2348865"/>
            <a:ext cx="3542030" cy="1889760"/>
          </a:xfrm>
          <a:prstGeom prst="roundRect">
            <a:avLst/>
          </a:prstGeom>
          <a:gradFill>
            <a:gsLst>
              <a:gs pos="50000">
                <a:schemeClr val="accent5"/>
              </a:gs>
              <a:gs pos="0">
                <a:schemeClr val="accent5">
                  <a:lumMod val="25000"/>
                  <a:lumOff val="75000"/>
                </a:schemeClr>
              </a:gs>
              <a:gs pos="100000">
                <a:schemeClr val="accent5">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marL="0" indent="0" algn="dist">
              <a:spcBef>
                <a:spcPts val="400"/>
              </a:spcBef>
              <a:spcAft>
                <a:spcPct val="0"/>
              </a:spcAft>
              <a:buFont typeface="Arial" panose="020B0604020202020204"/>
              <a:buNone/>
            </a:pPr>
            <a:r>
              <a:rPr lang="en-US" altLang="zh-CN" sz="2400">
                <a:solidFill>
                  <a:srgbClr val="222222"/>
                </a:solidFill>
                <a:latin typeface="Times New Roman" panose="02020603050405020304" charset="0"/>
                <a:ea typeface="Inter"/>
                <a:cs typeface="Times New Roman" panose="02020603050405020304" charset="0"/>
                <a:sym typeface="+mn-ea"/>
              </a:rPr>
              <a:t>As AI becomes more integrated into critical systems. Hackers may attempt to  steal data to destroy these systems</a:t>
            </a:r>
            <a:r>
              <a:rPr lang="en-US" altLang="zh-CN" sz="2400">
                <a:solidFill>
                  <a:srgbClr val="222222"/>
                </a:solidFill>
                <a:latin typeface="Inter"/>
                <a:ea typeface="Inter"/>
                <a:sym typeface="+mn-ea"/>
              </a:rPr>
              <a:t>.</a:t>
            </a:r>
            <a:endParaRPr lang="en-US" altLang="zh-CN" sz="2400">
              <a:solidFill>
                <a:schemeClr val="tx1"/>
              </a:solidFill>
              <a:latin typeface="Times New Roman" panose="02020603050405020304" charset="0"/>
              <a:ea typeface="Inter"/>
              <a:cs typeface="Times New Roman" panose="0202060305040502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0" dur="1000" fill="hold"/>
                                        <p:tgtEl>
                                          <p:spTgt spid="4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
                                        </p:tgtEl>
                                      </p:cBhvr>
                                    </p:animEffect>
                                  </p:childTnLst>
                                </p:cTn>
                              </p:par>
                              <p:par>
                                <p:cTn id="27" presetID="2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xit" presetSubtype="12" fill="hold" grpId="2" nodeType="clickEffect">
                                  <p:stCondLst>
                                    <p:cond delay="0"/>
                                  </p:stCondLst>
                                  <p:childTnLst>
                                    <p:animEffect transition="out" filter="strips(downLeft)">
                                      <p:cBhvr>
                                        <p:cTn id="40" dur="500"/>
                                        <p:tgtEl>
                                          <p:spTgt spid="44"/>
                                        </p:tgtEl>
                                      </p:cBhvr>
                                    </p:animEffect>
                                    <p:set>
                                      <p:cBhvr>
                                        <p:cTn id="41" dur="1" fill="hold">
                                          <p:stCondLst>
                                            <p:cond delay="499"/>
                                          </p:stCondLst>
                                        </p:cTn>
                                        <p:tgtEl>
                                          <p:spTgt spid="4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9" dur="1000" fill="hold"/>
                                        <p:tgtEl>
                                          <p:spTgt spid="5"/>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2"/>
                                        </p:tgtEl>
                                      </p:cBhvr>
                                    </p:animEffect>
                                  </p:childTnLst>
                                </p:cTn>
                              </p:par>
                              <p:par>
                                <p:cTn id="66" presetID="25"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71" dur="1000" fill="hold"/>
                                        <p:tgtEl>
                                          <p:spTgt spid="40"/>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xit" presetSubtype="12" fill="hold" grpId="2" nodeType="clickEffect">
                                  <p:stCondLst>
                                    <p:cond delay="0"/>
                                  </p:stCondLst>
                                  <p:childTnLst>
                                    <p:animEffect transition="out" filter="strips(downLeft)">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88" dur="1000" fill="hold"/>
                                        <p:tgtEl>
                                          <p:spTgt spid="6"/>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6"/>
                                        </p:tgtEl>
                                      </p:cBhvr>
                                    </p:animEffect>
                                  </p:childTnLst>
                                </p:cTn>
                              </p:par>
                            </p:childTnLst>
                          </p:cTn>
                        </p:par>
                      </p:childTnLst>
                    </p:cTn>
                  </p:par>
                  <p:par>
                    <p:cTn id="93" fill="hold">
                      <p:stCondLst>
                        <p:cond delay="indefinite"/>
                      </p:stCondLst>
                      <p:childTnLst>
                        <p:par>
                          <p:cTn id="94" fill="hold">
                            <p:stCondLst>
                              <p:cond delay="0"/>
                            </p:stCondLst>
                            <p:childTnLst>
                              <p:par>
                                <p:cTn id="95" presetID="25" presetClass="entr" presetSubtype="0" fill="hold" nodeType="clickEffect">
                                  <p:stCondLst>
                                    <p:cond delay="0"/>
                                  </p:stCondLst>
                                  <p:childTnLst>
                                    <p:set>
                                      <p:cBhvr>
                                        <p:cTn id="96" dur="1" fill="hold">
                                          <p:stCondLst>
                                            <p:cond delay="0"/>
                                          </p:stCondLst>
                                        </p:cTn>
                                        <p:tgtEl>
                                          <p:spTgt spid="33"/>
                                        </p:tgtEl>
                                        <p:attrNameLst>
                                          <p:attrName>style.visibility</p:attrName>
                                        </p:attrNameLst>
                                      </p:cBhvr>
                                      <p:to>
                                        <p:strVal val="visible"/>
                                      </p:to>
                                    </p:set>
                                    <p:anim calcmode="lin" valueType="num">
                                      <p:cBhvr>
                                        <p:cTn id="97"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100" dur="1000" fill="hold"/>
                                        <p:tgtEl>
                                          <p:spTgt spid="33"/>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3"/>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10" dur="1000" fill="hold"/>
                                        <p:tgtEl>
                                          <p:spTgt spid="41"/>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41"/>
                                        </p:tgtEl>
                                      </p:cBhvr>
                                    </p:animEffect>
                                  </p:childTnLst>
                                </p:cTn>
                              </p:par>
                            </p:childTnLst>
                          </p:cTn>
                        </p:par>
                      </p:childTnLst>
                    </p:cTn>
                  </p:par>
                  <p:par>
                    <p:cTn id="115" fill="hold">
                      <p:stCondLst>
                        <p:cond delay="indefinite"/>
                      </p:stCondLst>
                      <p:childTnLst>
                        <p:par>
                          <p:cTn id="116" fill="hold">
                            <p:stCondLst>
                              <p:cond delay="0"/>
                            </p:stCondLst>
                            <p:childTnLst>
                              <p:par>
                                <p:cTn id="117" presetID="18" presetClass="exit" presetSubtype="12" fill="hold" grpId="2" nodeType="clickEffect">
                                  <p:stCondLst>
                                    <p:cond delay="0"/>
                                  </p:stCondLst>
                                  <p:childTnLst>
                                    <p:animEffect transition="out" filter="strips(downLeft)">
                                      <p:cBhvr>
                                        <p:cTn id="118" dur="500"/>
                                        <p:tgtEl>
                                          <p:spTgt spid="6"/>
                                        </p:tgtEl>
                                      </p:cBhvr>
                                    </p:animEffect>
                                    <p:set>
                                      <p:cBhvr>
                                        <p:cTn id="119" dur="1" fill="hold">
                                          <p:stCondLst>
                                            <p:cond delay="499"/>
                                          </p:stCondLst>
                                        </p:cTn>
                                        <p:tgtEl>
                                          <p:spTgt spid="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5" presetClass="entr" presetSubtype="0"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 calcmode="lin" valueType="num">
                                      <p:cBhvr>
                                        <p:cTn id="124"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125"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126"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127" dur="1000" fill="hold"/>
                                        <p:tgtEl>
                                          <p:spTgt spid="42"/>
                                        </p:tgtEl>
                                        <p:attrNameLst>
                                          <p:attrName>ppt_h</p:attrName>
                                        </p:attrNameLst>
                                      </p:cBhvr>
                                      <p:tavLst>
                                        <p:tav tm="0">
                                          <p:val>
                                            <p:strVal val="#ppt_h"/>
                                          </p:val>
                                        </p:tav>
                                        <p:tav tm="100000">
                                          <p:val>
                                            <p:strVal val="#ppt_h"/>
                                          </p:val>
                                        </p:tav>
                                      </p:tavLst>
                                    </p:anim>
                                    <p:anim calcmode="lin" valueType="num">
                                      <p:cBhvr>
                                        <p:cTn id="128"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129"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130"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131" dur="1000" decel="50000">
                                          <p:stCondLst>
                                            <p:cond delay="0"/>
                                          </p:stCondLst>
                                        </p:cTn>
                                        <p:tgtEl>
                                          <p:spTgt spid="42"/>
                                        </p:tgtEl>
                                      </p:cBhvr>
                                    </p:animEffect>
                                  </p:childTnLst>
                                </p:cTn>
                              </p:par>
                            </p:childTnLst>
                          </p:cTn>
                        </p:par>
                      </p:childTnLst>
                    </p:cTn>
                  </p:par>
                  <p:par>
                    <p:cTn id="132" fill="hold">
                      <p:stCondLst>
                        <p:cond delay="indefinite"/>
                      </p:stCondLst>
                      <p:childTnLst>
                        <p:par>
                          <p:cTn id="133" fill="hold">
                            <p:stCondLst>
                              <p:cond delay="0"/>
                            </p:stCondLst>
                            <p:childTnLst>
                              <p:par>
                                <p:cTn id="134" presetID="25" presetClass="entr" presetSubtype="0" fill="hold" nodeType="click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37"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38"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39" dur="1000" fill="hold"/>
                                        <p:tgtEl>
                                          <p:spTgt spid="21"/>
                                        </p:tgtEl>
                                        <p:attrNameLst>
                                          <p:attrName>ppt_h</p:attrName>
                                        </p:attrNameLst>
                                      </p:cBhvr>
                                      <p:tavLst>
                                        <p:tav tm="0">
                                          <p:val>
                                            <p:strVal val="#ppt_h"/>
                                          </p:val>
                                        </p:tav>
                                        <p:tav tm="100000">
                                          <p:val>
                                            <p:strVal val="#ppt_h"/>
                                          </p:val>
                                        </p:tav>
                                      </p:tavLst>
                                    </p:anim>
                                    <p:anim calcmode="lin" valueType="num">
                                      <p:cBhvr>
                                        <p:cTn id="140"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41"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42"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43" dur="1000" decel="50000">
                                          <p:stCondLst>
                                            <p:cond delay="0"/>
                                          </p:stCondLst>
                                        </p:cTn>
                                        <p:tgtEl>
                                          <p:spTgt spid="21"/>
                                        </p:tgtEl>
                                      </p:cBhvr>
                                    </p:animEffect>
                                  </p:childTnLst>
                                </p:cTn>
                              </p:par>
                              <p:par>
                                <p:cTn id="144" presetID="25" presetClass="entr" presetSubtype="0" fill="hold" grpId="0" nodeType="withEffect">
                                  <p:stCondLst>
                                    <p:cond delay="0"/>
                                  </p:stCondLst>
                                  <p:childTnLst>
                                    <p:set>
                                      <p:cBhvr>
                                        <p:cTn id="145" dur="1" fill="hold">
                                          <p:stCondLst>
                                            <p:cond delay="0"/>
                                          </p:stCondLst>
                                        </p:cTn>
                                        <p:tgtEl>
                                          <p:spTgt spid="39"/>
                                        </p:tgtEl>
                                        <p:attrNameLst>
                                          <p:attrName>style.visibility</p:attrName>
                                        </p:attrNameLst>
                                      </p:cBhvr>
                                      <p:to>
                                        <p:strVal val="visible"/>
                                      </p:to>
                                    </p:set>
                                    <p:anim calcmode="lin" valueType="num">
                                      <p:cBhvr>
                                        <p:cTn id="146"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147"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148"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149" dur="1000" fill="hold"/>
                                        <p:tgtEl>
                                          <p:spTgt spid="39"/>
                                        </p:tgtEl>
                                        <p:attrNameLst>
                                          <p:attrName>ppt_h</p:attrName>
                                        </p:attrNameLst>
                                      </p:cBhvr>
                                      <p:tavLst>
                                        <p:tav tm="0">
                                          <p:val>
                                            <p:strVal val="#ppt_h"/>
                                          </p:val>
                                        </p:tav>
                                        <p:tav tm="100000">
                                          <p:val>
                                            <p:strVal val="#ppt_h"/>
                                          </p:val>
                                        </p:tav>
                                      </p:tavLst>
                                    </p:anim>
                                    <p:anim calcmode="lin" valueType="num">
                                      <p:cBhvr>
                                        <p:cTn id="150"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151"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152"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153" dur="1000" decel="50000">
                                          <p:stCondLst>
                                            <p:cond delay="0"/>
                                          </p:stCondLst>
                                        </p:cTn>
                                        <p:tgtEl>
                                          <p:spTgt spid="39"/>
                                        </p:tgtEl>
                                      </p:cBhvr>
                                    </p:animEffect>
                                  </p:childTnLst>
                                </p:cTn>
                              </p:par>
                            </p:childTnLst>
                          </p:cTn>
                        </p:par>
                      </p:childTnLst>
                    </p:cTn>
                  </p:par>
                  <p:par>
                    <p:cTn id="154" fill="hold">
                      <p:stCondLst>
                        <p:cond delay="indefinite"/>
                      </p:stCondLst>
                      <p:childTnLst>
                        <p:par>
                          <p:cTn id="155" fill="hold">
                            <p:stCondLst>
                              <p:cond delay="0"/>
                            </p:stCondLst>
                            <p:childTnLst>
                              <p:par>
                                <p:cTn id="156" presetID="18" presetClass="exit" presetSubtype="12" fill="hold" grpId="2" nodeType="clickEffect">
                                  <p:stCondLst>
                                    <p:cond delay="0"/>
                                  </p:stCondLst>
                                  <p:childTnLst>
                                    <p:animEffect transition="out" filter="strips(downLeft)">
                                      <p:cBhvr>
                                        <p:cTn id="157" dur="500"/>
                                        <p:tgtEl>
                                          <p:spTgt spid="42"/>
                                        </p:tgtEl>
                                      </p:cBhvr>
                                    </p:animEffect>
                                    <p:set>
                                      <p:cBhvr>
                                        <p:cTn id="158"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4" grpId="1" animBg="1"/>
      <p:bldP spid="44" grpId="2" bldLvl="0" animBg="1"/>
      <p:bldP spid="2" grpId="0" animBg="1"/>
      <p:bldP spid="2" grpId="1" animBg="1"/>
      <p:bldP spid="5" grpId="0" bldLvl="0" animBg="1"/>
      <p:bldP spid="5" grpId="1" animBg="1"/>
      <p:bldP spid="5" grpId="2" bldLvl="0" animBg="1"/>
      <p:bldP spid="40" grpId="0" animBg="1"/>
      <p:bldP spid="40" grpId="1" animBg="1"/>
      <p:bldP spid="6" grpId="0" bldLvl="0" animBg="1"/>
      <p:bldP spid="6" grpId="1" animBg="1"/>
      <p:bldP spid="6" grpId="2" bldLvl="0" animBg="1"/>
      <p:bldP spid="41" grpId="0" animBg="1"/>
      <p:bldP spid="41" grpId="1" animBg="1"/>
      <p:bldP spid="42" grpId="0" bldLvl="0" animBg="1"/>
      <p:bldP spid="42" grpId="1" animBg="1"/>
      <p:bldP spid="42" grpId="2" bldLvl="0" animBg="1"/>
      <p:bldP spid="39" grpId="0" animBg="1"/>
      <p:bldP spid="3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354330" y="159385"/>
            <a:ext cx="11198225" cy="935355"/>
            <a:chOff x="6662" y="297"/>
            <a:chExt cx="6565" cy="1473"/>
          </a:xfrm>
          <a:noFill/>
        </p:grpSpPr>
        <p:pic>
          <p:nvPicPr>
            <p:cNvPr id="17" name="图片 16" descr="050012329460"/>
            <p:cNvPicPr>
              <a:picLocks noChangeAspect="1"/>
            </p:cNvPicPr>
            <p:nvPr/>
          </p:nvPicPr>
          <p:blipFill>
            <a:blip r:embed="rId1"/>
            <a:srcRect t="25813" b="27792"/>
            <a:stretch>
              <a:fillRect/>
            </a:stretch>
          </p:blipFill>
          <p:spPr>
            <a:xfrm>
              <a:off x="6662" y="297"/>
              <a:ext cx="6565" cy="1473"/>
            </a:xfrm>
            <a:prstGeom prst="rect">
              <a:avLst/>
            </a:prstGeom>
            <a:grpFill/>
          </p:spPr>
        </p:pic>
        <p:sp>
          <p:nvSpPr>
            <p:cNvPr id="18" name="文本框 17"/>
            <p:cNvSpPr txBox="1"/>
            <p:nvPr/>
          </p:nvSpPr>
          <p:spPr>
            <a:xfrm>
              <a:off x="7405" y="524"/>
              <a:ext cx="5138" cy="1029"/>
            </a:xfrm>
            <a:prstGeom prst="rect">
              <a:avLst/>
            </a:prstGeom>
            <a:solidFill>
              <a:srgbClr val="FF0000"/>
            </a:solidFill>
            <a:ln w="28575">
              <a:gradFill>
                <a:gsLst>
                  <a:gs pos="50000">
                    <a:schemeClr val="accent2"/>
                  </a:gs>
                  <a:gs pos="0">
                    <a:schemeClr val="accent2">
                      <a:lumMod val="25000"/>
                      <a:lumOff val="75000"/>
                    </a:schemeClr>
                  </a:gs>
                  <a:gs pos="100000">
                    <a:schemeClr val="accent2">
                      <a:lumMod val="85000"/>
                    </a:schemeClr>
                  </a:gs>
                </a:gsLst>
                <a:lin ang="5400000" scaled="0"/>
              </a:gradFill>
            </a:ln>
          </p:spPr>
          <p:txBody>
            <a:bodyPr wrap="square" rtlCol="0">
              <a:noAutofit/>
            </a:bodyPr>
            <a:p>
              <a:pPr algn="ctr"/>
              <a:r>
                <a:rPr lang="en-US" altLang="zh-CN" sz="4000">
                  <a:latin typeface="Times New Roman" panose="02020603050405020304" charset="0"/>
                  <a:ea typeface="楷体" panose="02010609060101010101" charset="-122"/>
                  <a:cs typeface="Times New Roman" panose="02020603050405020304" charset="0"/>
                  <a:sym typeface="+mn-ea"/>
                </a:rPr>
                <a:t>Discuss: </a:t>
              </a:r>
              <a:r>
                <a:rPr lang="en-US" altLang="zh-CN" sz="4000" i="0">
                  <a:latin typeface="Times New Roman" panose="02020603050405020304" charset="0"/>
                  <a:ea typeface="楷体" panose="02010609060101010101" charset="-122"/>
                  <a:cs typeface="Times New Roman" panose="02020603050405020304" charset="0"/>
                </a:rPr>
                <a:t>Will AI replace humans?</a:t>
              </a:r>
              <a:endParaRPr lang="en-US" altLang="zh-CN" sz="4000" i="0">
                <a:latin typeface="Times New Roman" panose="02020603050405020304" charset="0"/>
                <a:ea typeface="楷体" panose="02010609060101010101" charset="-122"/>
                <a:cs typeface="Times New Roman" panose="02020603050405020304" charset="0"/>
              </a:endParaRPr>
            </a:p>
            <a:p>
              <a:pPr algn="ctr"/>
              <a:r>
                <a:rPr lang="en-US" altLang="zh-CN" sz="4000">
                  <a:latin typeface="Times New Roman" panose="02020603050405020304" charset="0"/>
                  <a:ea typeface="楷体" panose="02010609060101010101" charset="-122"/>
                  <a:cs typeface="Times New Roman" panose="02020603050405020304" charset="0"/>
                  <a:sym typeface="+mn-ea"/>
                </a:rPr>
                <a:t> </a:t>
              </a:r>
              <a:endParaRPr lang="en-US" altLang="zh-CN" sz="4000">
                <a:latin typeface="Times New Roman" panose="02020603050405020304" charset="0"/>
                <a:ea typeface="楷体" panose="02010609060101010101" charset="-122"/>
                <a:cs typeface="Times New Roman" panose="02020603050405020304" charset="0"/>
                <a:sym typeface="+mn-ea"/>
              </a:endParaRPr>
            </a:p>
          </p:txBody>
        </p:sp>
      </p:grpSp>
      <p:pic>
        <p:nvPicPr>
          <p:cNvPr id="5" name="图片 4" descr="780 (1)"/>
          <p:cNvPicPr>
            <a:picLocks noChangeAspect="1"/>
          </p:cNvPicPr>
          <p:nvPr/>
        </p:nvPicPr>
        <p:blipFill>
          <a:blip r:embed="rId2"/>
          <a:srcRect t="2868" b="5433"/>
          <a:stretch>
            <a:fillRect/>
          </a:stretch>
        </p:blipFill>
        <p:spPr>
          <a:xfrm>
            <a:off x="2641600" y="1094740"/>
            <a:ext cx="7284720" cy="5431155"/>
          </a:xfrm>
          <a:prstGeom prst="rect">
            <a:avLst/>
          </a:prstGeom>
        </p:spPr>
      </p:pic>
      <p:sp>
        <p:nvSpPr>
          <p:cNvPr id="8" name="云形标注 7"/>
          <p:cNvSpPr/>
          <p:nvPr/>
        </p:nvSpPr>
        <p:spPr>
          <a:xfrm>
            <a:off x="354330" y="1268730"/>
            <a:ext cx="3456305" cy="2376170"/>
          </a:xfrm>
          <a:prstGeom prst="cloudCallout">
            <a:avLst>
              <a:gd name="adj1" fmla="val 46472"/>
              <a:gd name="adj2" fmla="val 69828"/>
            </a:avLst>
          </a:prstGeom>
          <a:gradFill>
            <a:gsLst>
              <a:gs pos="50000">
                <a:schemeClr val="accent2"/>
              </a:gs>
              <a:gs pos="0">
                <a:schemeClr val="accent2">
                  <a:lumMod val="25000"/>
                  <a:lumOff val="75000"/>
                </a:schemeClr>
              </a:gs>
              <a:gs pos="100000">
                <a:schemeClr val="accent2">
                  <a:lumMod val="85000"/>
                </a:schemeClr>
              </a:gs>
            </a:gsLst>
            <a:lin ang="5400000" scaled="1"/>
          </a:gradFill>
          <a:ln>
            <a:gradFill>
              <a:gsLst>
                <a:gs pos="50000">
                  <a:schemeClr val="accent6"/>
                </a:gs>
                <a:gs pos="0">
                  <a:schemeClr val="accent6">
                    <a:lumMod val="25000"/>
                    <a:lumOff val="75000"/>
                  </a:schemeClr>
                </a:gs>
                <a:gs pos="100000">
                  <a:schemeClr val="accent6">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a:solidFill>
                  <a:schemeClr val="tx1"/>
                </a:solidFill>
                <a:latin typeface="Times New Roman" panose="02020603050405020304" charset="0"/>
                <a:cs typeface="Times New Roman" panose="02020603050405020304" charset="0"/>
              </a:rPr>
              <a:t>YES, because</a:t>
            </a:r>
            <a:r>
              <a:rPr lang="en-US" altLang="zh-CN" sz="2800">
                <a:solidFill>
                  <a:schemeClr val="tx1"/>
                </a:solidFill>
                <a:latin typeface="Arial" panose="020B0604020202020204" pitchFamily="34" charset="0"/>
                <a:cs typeface="Arial" panose="020B0604020202020204" pitchFamily="34" charset="0"/>
              </a:rPr>
              <a:t>…</a:t>
            </a:r>
            <a:endParaRPr lang="en-US" altLang="zh-CN" sz="2800">
              <a:solidFill>
                <a:schemeClr val="tx1"/>
              </a:solidFill>
              <a:latin typeface="Arial" panose="020B0604020202020204" pitchFamily="34" charset="0"/>
              <a:cs typeface="Arial" panose="020B0604020202020204" pitchFamily="34" charset="0"/>
            </a:endParaRPr>
          </a:p>
        </p:txBody>
      </p:sp>
      <p:sp>
        <p:nvSpPr>
          <p:cNvPr id="9" name="云形标注 8"/>
          <p:cNvSpPr/>
          <p:nvPr/>
        </p:nvSpPr>
        <p:spPr>
          <a:xfrm>
            <a:off x="8399780" y="1196975"/>
            <a:ext cx="3456305" cy="2376170"/>
          </a:xfrm>
          <a:prstGeom prst="cloudCallout">
            <a:avLst>
              <a:gd name="adj1" fmla="val -47850"/>
              <a:gd name="adj2" fmla="val 74398"/>
            </a:avLst>
          </a:prstGeom>
          <a:gradFill>
            <a:gsLst>
              <a:gs pos="50000">
                <a:schemeClr val="accent6"/>
              </a:gs>
              <a:gs pos="0">
                <a:schemeClr val="accent6">
                  <a:lumMod val="25000"/>
                  <a:lumOff val="75000"/>
                </a:schemeClr>
              </a:gs>
              <a:gs pos="100000">
                <a:schemeClr val="accent6">
                  <a:lumMod val="85000"/>
                </a:schemeClr>
              </a:gs>
            </a:gsLst>
            <a:lin ang="5400000" scaled="1"/>
          </a:gradFill>
          <a:ln>
            <a:gradFill>
              <a:gsLst>
                <a:gs pos="50000">
                  <a:schemeClr val="accent2"/>
                </a:gs>
                <a:gs pos="0">
                  <a:schemeClr val="accent2">
                    <a:lumMod val="25000"/>
                    <a:lumOff val="75000"/>
                  </a:schemeClr>
                </a:gs>
                <a:gs pos="100000">
                  <a:schemeClr val="accent2">
                    <a:lumMod val="85000"/>
                  </a:schemeClr>
                </a:gs>
              </a:gsLst>
              <a:lin ang="5400000" scaled="0"/>
            </a:gra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buClrTx/>
              <a:buSzTx/>
              <a:buFontTx/>
            </a:pPr>
            <a:r>
              <a:rPr lang="en-US" altLang="zh-CN" sz="2800">
                <a:solidFill>
                  <a:schemeClr val="tx1"/>
                </a:solidFill>
                <a:latin typeface="Times New Roman" panose="02020603050405020304" charset="0"/>
                <a:cs typeface="Times New Roman" panose="02020603050405020304" charset="0"/>
              </a:rPr>
              <a:t>NO, because</a:t>
            </a:r>
            <a:r>
              <a:rPr lang="en-US" altLang="zh-CN" sz="2800">
                <a:solidFill>
                  <a:schemeClr val="tx1"/>
                </a:solidFill>
                <a:latin typeface="Arial" panose="020B0604020202020204" pitchFamily="34" charset="0"/>
                <a:cs typeface="Arial" panose="020B0604020202020204" pitchFamily="34" charset="0"/>
                <a:sym typeface="+mn-ea"/>
              </a:rPr>
              <a:t>…</a:t>
            </a:r>
            <a:endParaRPr lang="en-US" altLang="zh-CN" sz="2800">
              <a:solidFill>
                <a:schemeClr val="tx1"/>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圆角矩形 3"/>
          <p:cNvSpPr/>
          <p:nvPr/>
        </p:nvSpPr>
        <p:spPr>
          <a:xfrm>
            <a:off x="2111375" y="2005330"/>
            <a:ext cx="7969250" cy="864235"/>
          </a:xfrm>
          <a:prstGeom prst="roundRect">
            <a:avLst/>
          </a:prstGeom>
          <a:noFill/>
          <a:ln w="28575">
            <a:solidFill>
              <a:srgbClr val="FF0000"/>
            </a:solidFill>
          </a:ln>
          <a:extLst>
            <a:ext uri="{909E8E84-426E-40DD-AFC4-6F175D3DCCD1}">
              <a14:hiddenFill xmlns:a14="http://schemas.microsoft.com/office/drawing/2010/main">
                <a:solidFill>
                  <a:srgbClr val="92D05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tx1"/>
                </a:solidFill>
                <a:latin typeface="Times New Roman" panose="02020603050405020304" charset="0"/>
                <a:cs typeface="Times New Roman" panose="02020603050405020304" charset="0"/>
              </a:rPr>
              <a:t>To exam the topic carefully (</a:t>
            </a:r>
            <a:r>
              <a:rPr lang="zh-CN" altLang="en-US" sz="3200">
                <a:solidFill>
                  <a:schemeClr val="tx1"/>
                </a:solidFill>
                <a:latin typeface="Times New Roman" panose="02020603050405020304" charset="0"/>
                <a:cs typeface="Times New Roman" panose="02020603050405020304" charset="0"/>
              </a:rPr>
              <a:t>认真审题</a:t>
            </a:r>
            <a:r>
              <a:rPr lang="en-US" altLang="zh-CN" sz="3200">
                <a:solidFill>
                  <a:schemeClr val="tx1"/>
                </a:solidFill>
                <a:latin typeface="Times New Roman" panose="02020603050405020304" charset="0"/>
                <a:cs typeface="Times New Roman" panose="02020603050405020304" charset="0"/>
              </a:rPr>
              <a:t>)</a:t>
            </a:r>
            <a:endParaRPr lang="en-US" altLang="zh-CN" sz="3200">
              <a:solidFill>
                <a:schemeClr val="tx1"/>
              </a:solidFill>
              <a:latin typeface="Times New Roman" panose="02020603050405020304" charset="0"/>
              <a:cs typeface="Times New Roman" panose="02020603050405020304" charset="0"/>
            </a:endParaRPr>
          </a:p>
        </p:txBody>
      </p:sp>
      <p:pic>
        <p:nvPicPr>
          <p:cNvPr id="2" name="图片 1" descr="____________2"/>
          <p:cNvPicPr>
            <a:picLocks noChangeAspect="1"/>
          </p:cNvPicPr>
          <p:nvPr/>
        </p:nvPicPr>
        <p:blipFill>
          <a:blip r:embed="rId1"/>
          <a:srcRect t="20214" b="19114"/>
          <a:stretch>
            <a:fillRect/>
          </a:stretch>
        </p:blipFill>
        <p:spPr>
          <a:xfrm>
            <a:off x="-168910" y="2997200"/>
            <a:ext cx="5692775" cy="3542665"/>
          </a:xfrm>
          <a:prstGeom prst="rect">
            <a:avLst/>
          </a:prstGeom>
        </p:spPr>
      </p:pic>
      <p:grpSp>
        <p:nvGrpSpPr>
          <p:cNvPr id="6" name="组合 5"/>
          <p:cNvGrpSpPr/>
          <p:nvPr/>
        </p:nvGrpSpPr>
        <p:grpSpPr>
          <a:xfrm>
            <a:off x="9403080" y="44450"/>
            <a:ext cx="2788891" cy="1960880"/>
            <a:chOff x="14929" y="297"/>
            <a:chExt cx="4601" cy="3462"/>
          </a:xfrm>
        </p:grpSpPr>
        <p:pic>
          <p:nvPicPr>
            <p:cNvPr id="3" name="图片 2" descr="1190120739403938_b(1)"/>
            <p:cNvPicPr>
              <a:picLocks noChangeAspect="1"/>
            </p:cNvPicPr>
            <p:nvPr/>
          </p:nvPicPr>
          <p:blipFill>
            <a:blip r:embed="rId2"/>
            <a:srcRect l="8000" t="12204" r="6954" b="14296"/>
            <a:stretch>
              <a:fillRect/>
            </a:stretch>
          </p:blipFill>
          <p:spPr>
            <a:xfrm>
              <a:off x="14929" y="297"/>
              <a:ext cx="4601" cy="3462"/>
            </a:xfrm>
            <a:prstGeom prst="rect">
              <a:avLst/>
            </a:prstGeom>
          </p:spPr>
        </p:pic>
        <p:sp>
          <p:nvSpPr>
            <p:cNvPr id="5" name="文本框 4"/>
            <p:cNvSpPr txBox="1"/>
            <p:nvPr/>
          </p:nvSpPr>
          <p:spPr>
            <a:xfrm>
              <a:off x="15650" y="1318"/>
              <a:ext cx="2712" cy="1248"/>
            </a:xfrm>
            <a:prstGeom prst="rect">
              <a:avLst/>
            </a:prstGeom>
            <a:noFill/>
          </p:spPr>
          <p:txBody>
            <a:bodyPr wrap="square" rtlCol="0">
              <a:spAutoFit/>
              <a:scene3d>
                <a:camera prst="orthographicFront"/>
                <a:lightRig rig="threePt" dir="t"/>
              </a:scene3d>
            </a:bodyPr>
            <a:p>
              <a:r>
                <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rPr>
                <a:t>Part 1</a:t>
              </a:r>
              <a:endParaRPr lang="en-US" altLang="zh-CN" sz="4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highlight>
                  <a:srgbClr val="FFFF00"/>
                </a:highlight>
                <a:latin typeface="Times New Roman" panose="02020603050405020304" charset="0"/>
                <a:cs typeface="Times New Roman" panose="02020603050405020304" charset="0"/>
              </a:endParaRPr>
            </a:p>
          </p:txBody>
        </p:sp>
      </p:grpSp>
      <p:pic>
        <p:nvPicPr>
          <p:cNvPr id="7" name="图片 6" descr="385"/>
          <p:cNvPicPr>
            <a:picLocks noChangeAspect="1"/>
          </p:cNvPicPr>
          <p:nvPr/>
        </p:nvPicPr>
        <p:blipFill>
          <a:blip r:embed="rId3"/>
          <a:stretch>
            <a:fillRect/>
          </a:stretch>
        </p:blipFill>
        <p:spPr>
          <a:xfrm>
            <a:off x="7247890" y="2924810"/>
            <a:ext cx="3825240" cy="3568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379.45,&quot;left&quot;:49.1,&quot;top&quot;:99.9,&quot;width&quot;:846.7}"/>
</p:tagLst>
</file>

<file path=ppt/tags/tag11.xml><?xml version="1.0" encoding="utf-8"?>
<p:tagLst xmlns:p="http://schemas.openxmlformats.org/presentationml/2006/main">
  <p:tag name="KSO_WM_DIAGRAM_VIRTUALLY_FRAME" val="{&quot;height&quot;:413.45,&quot;left&quot;:32.05,&quot;top&quot;:122.6,&quot;width&quot;:887.4}"/>
</p:tagLst>
</file>

<file path=ppt/tags/tag12.xml><?xml version="1.0" encoding="utf-8"?>
<p:tagLst xmlns:p="http://schemas.openxmlformats.org/presentationml/2006/main">
  <p:tag name="KSO_WM_DIAGRAM_VIRTUALLY_FRAME" val="{&quot;height&quot;:413.45,&quot;left&quot;:32.05,&quot;top&quot;:122.6,&quot;width&quot;:887.4}"/>
</p:tagLst>
</file>

<file path=ppt/tags/tag13.xml><?xml version="1.0" encoding="utf-8"?>
<p:tagLst xmlns:p="http://schemas.openxmlformats.org/presentationml/2006/main">
  <p:tag name="KSO_WM_DIAGRAM_VIRTUALLY_FRAME" val="{&quot;height&quot;:413.45,&quot;left&quot;:32.05,&quot;top&quot;:122.6,&quot;width&quot;:887.4}"/>
</p:tagLst>
</file>

<file path=ppt/tags/tag14.xml><?xml version="1.0" encoding="utf-8"?>
<p:tagLst xmlns:p="http://schemas.openxmlformats.org/presentationml/2006/main">
  <p:tag name="KSO_WM_DIAGRAM_VIRTUALLY_FRAME" val="{&quot;height&quot;:413.45,&quot;left&quot;:32.05,&quot;top&quot;:122.6,&quot;width&quot;:887.4}"/>
</p:tagLst>
</file>

<file path=ppt/tags/tag15.xml><?xml version="1.0" encoding="utf-8"?>
<p:tagLst xmlns:p="http://schemas.openxmlformats.org/presentationml/2006/main">
  <p:tag name="KSO_WM_DIAGRAM_VIRTUALLY_FRAME" val="{&quot;height&quot;:413.45,&quot;left&quot;:32.05,&quot;top&quot;:122.6,&quot;width&quot;:887.4}"/>
</p:tagLst>
</file>

<file path=ppt/tags/tag16.xml><?xml version="1.0" encoding="utf-8"?>
<p:tagLst xmlns:p="http://schemas.openxmlformats.org/presentationml/2006/main">
  <p:tag name="KSO_WM_DIAGRAM_VIRTUALLY_FRAME" val="{&quot;height&quot;:413.45,&quot;left&quot;:32.05,&quot;top&quot;:122.6,&quot;width&quot;:887.4}"/>
</p:tagLst>
</file>

<file path=ppt/tags/tag17.xml><?xml version="1.0" encoding="utf-8"?>
<p:tagLst xmlns:p="http://schemas.openxmlformats.org/presentationml/2006/main">
  <p:tag name="KSO_WM_DIAGRAM_VIRTUALLY_FRAME" val="{&quot;height&quot;:413.45,&quot;left&quot;:32.05,&quot;top&quot;:122.6,&quot;width&quot;:887.4}"/>
</p:tagLst>
</file>

<file path=ppt/tags/tag18.xml><?xml version="1.0" encoding="utf-8"?>
<p:tagLst xmlns:p="http://schemas.openxmlformats.org/presentationml/2006/main">
  <p:tag name="KSO_WM_DIAGRAM_VIRTUALLY_FRAME" val="{&quot;height&quot;:413.45,&quot;left&quot;:32.05,&quot;top&quot;:122.6,&quot;width&quot;:887.4}"/>
</p:tagLst>
</file>

<file path=ppt/tags/tag19.xml><?xml version="1.0" encoding="utf-8"?>
<p:tagLst xmlns:p="http://schemas.openxmlformats.org/presentationml/2006/main">
  <p:tag name="KSO_WM_DIAGRAM_VIRTUALLY_FRAME" val="{&quot;height&quot;:413.45,&quot;left&quot;:32.05,&quot;top&quot;:122.6,&quot;width&quot;:887.4}"/>
</p:tagLst>
</file>

<file path=ppt/tags/tag2.xml><?xml version="1.0" encoding="utf-8"?>
<p:tagLst xmlns:p="http://schemas.openxmlformats.org/presentationml/2006/main">
  <p:tag name="KSO_WM_MEDIACOVER_FLAG" val="1"/>
  <p:tag name="KSO_WM_UNIT_MEDIACOVER_BTN_STATE" val="1"/>
  <p:tag name="KSO_WM_UNIT_MEDIACOVER_BTNRECT" val="0*0*0*0"/>
</p:tagLst>
</file>

<file path=ppt/tags/tag20.xml><?xml version="1.0" encoding="utf-8"?>
<p:tagLst xmlns:p="http://schemas.openxmlformats.org/presentationml/2006/main">
  <p:tag name="KSO_WM_DIAGRAM_VIRTUALLY_FRAME" val="{&quot;height&quot;:413.45,&quot;left&quot;:32.05,&quot;top&quot;:122.6,&quot;width&quot;:887.4}"/>
</p:tagLst>
</file>

<file path=ppt/tags/tag21.xml><?xml version="1.0" encoding="utf-8"?>
<p:tagLst xmlns:p="http://schemas.openxmlformats.org/presentationml/2006/main">
  <p:tag name="KSO_WM_DIAGRAM_VIRTUALLY_FRAME" val="{&quot;height&quot;:475.05,&quot;left&quot;:32.05,&quot;top&quot;:61,&quot;width&quot;:899.25}"/>
</p:tagLst>
</file>

<file path=ppt/tags/tag22.xml><?xml version="1.0" encoding="utf-8"?>
<p:tagLst xmlns:p="http://schemas.openxmlformats.org/presentationml/2006/main">
  <p:tag name="KSO_WM_DIAGRAM_VIRTUALLY_FRAME" val="{&quot;height&quot;:475.05,&quot;left&quot;:32.05,&quot;top&quot;:61,&quot;width&quot;:899.25}"/>
</p:tagLst>
</file>

<file path=ppt/tags/tag23.xml><?xml version="1.0" encoding="utf-8"?>
<p:tagLst xmlns:p="http://schemas.openxmlformats.org/presentationml/2006/main">
  <p:tag name="KSO_WM_DIAGRAM_VIRTUALLY_FRAME" val="{&quot;height&quot;:475.05,&quot;left&quot;:32.05,&quot;top&quot;:61,&quot;width&quot;:899.25}"/>
</p:tagLst>
</file>

<file path=ppt/tags/tag24.xml><?xml version="1.0" encoding="utf-8"?>
<p:tagLst xmlns:p="http://schemas.openxmlformats.org/presentationml/2006/main">
  <p:tag name="KSO_WM_DIAGRAM_VIRTUALLY_FRAME" val="{&quot;height&quot;:475.05,&quot;left&quot;:32.05,&quot;top&quot;:61,&quot;width&quot;:899.25}"/>
</p:tagLst>
</file>

<file path=ppt/tags/tag25.xml><?xml version="1.0" encoding="utf-8"?>
<p:tagLst xmlns:p="http://schemas.openxmlformats.org/presentationml/2006/main">
  <p:tag name="KSO_WM_DIAGRAM_VIRTUALLY_FRAME" val="{&quot;height&quot;:475.05,&quot;left&quot;:32.05,&quot;top&quot;:61,&quot;width&quot;:899.25}"/>
</p:tagLst>
</file>

<file path=ppt/tags/tag26.xml><?xml version="1.0" encoding="utf-8"?>
<p:tagLst xmlns:p="http://schemas.openxmlformats.org/presentationml/2006/main">
  <p:tag name="KSO_WM_DIAGRAM_VIRTUALLY_FRAME" val="{&quot;height&quot;:475.05,&quot;left&quot;:32.05,&quot;top&quot;:61,&quot;width&quot;:899.25}"/>
</p:tagLst>
</file>

<file path=ppt/tags/tag27.xml><?xml version="1.0" encoding="utf-8"?>
<p:tagLst xmlns:p="http://schemas.openxmlformats.org/presentationml/2006/main">
  <p:tag name="KSO_WM_DIAGRAM_VIRTUALLY_FRAME" val="{&quot;height&quot;:475.05,&quot;left&quot;:32.05,&quot;top&quot;:61,&quot;width&quot;:899.25}"/>
</p:tagLst>
</file>

<file path=ppt/tags/tag28.xml><?xml version="1.0" encoding="utf-8"?>
<p:tagLst xmlns:p="http://schemas.openxmlformats.org/presentationml/2006/main">
  <p:tag name="KSO_WM_DIAGRAM_VIRTUALLY_FRAME" val="{&quot;height&quot;:413.45,&quot;left&quot;:32.05,&quot;top&quot;:122.6,&quot;width&quot;:887.4}"/>
</p:tagLst>
</file>

<file path=ppt/tags/tag29.xml><?xml version="1.0" encoding="utf-8"?>
<p:tagLst xmlns:p="http://schemas.openxmlformats.org/presentationml/2006/main">
  <p:tag name="KSO_WM_DIAGRAM_VIRTUALLY_FRAME" val="{&quot;height&quot;:413.45,&quot;left&quot;:32.05,&quot;top&quot;:122.6,&quot;width&quot;:887.4}"/>
</p:tagLst>
</file>

<file path=ppt/tags/tag3.xml><?xml version="1.0" encoding="utf-8"?>
<p:tagLst xmlns:p="http://schemas.openxmlformats.org/presentationml/2006/main">
  <p:tag name="KSO_WM_DIAGRAM_VIRTUALLY_FRAME" val="{&quot;height&quot;:379.45,&quot;left&quot;:49.1,&quot;top&quot;:99.9,&quot;width&quot;:846.7}"/>
</p:tagLst>
</file>

<file path=ppt/tags/tag30.xml><?xml version="1.0" encoding="utf-8"?>
<p:tagLst xmlns:p="http://schemas.openxmlformats.org/presentationml/2006/main">
  <p:tag name="KSO_WM_DIAGRAM_VIRTUALLY_FRAME" val="{&quot;height&quot;:475.05,&quot;left&quot;:32.05,&quot;top&quot;:61,&quot;width&quot;:899.25}"/>
</p:tagLst>
</file>

<file path=ppt/tags/tag31.xml><?xml version="1.0" encoding="utf-8"?>
<p:tagLst xmlns:p="http://schemas.openxmlformats.org/presentationml/2006/main">
  <p:tag name="KSO_WM_DIAGRAM_VIRTUALLY_FRAME" val="{&quot;height&quot;:475.05,&quot;left&quot;:32.05,&quot;top&quot;:61,&quot;width&quot;:899.25}"/>
</p:tagLst>
</file>

<file path=ppt/tags/tag32.xml><?xml version="1.0" encoding="utf-8"?>
<p:tagLst xmlns:p="http://schemas.openxmlformats.org/presentationml/2006/main">
  <p:tag name="KSO_WM_DIAGRAM_VIRTUALLY_FRAME" val="{&quot;height&quot;:475.05,&quot;left&quot;:32.05,&quot;top&quot;:61,&quot;width&quot;:899.25}"/>
</p:tagLst>
</file>

<file path=ppt/tags/tag33.xml><?xml version="1.0" encoding="utf-8"?>
<p:tagLst xmlns:p="http://schemas.openxmlformats.org/presentationml/2006/main">
  <p:tag name="KSO_WM_DIAGRAM_VIRTUALLY_FRAME" val="{&quot;height&quot;:475.05,&quot;left&quot;:32.05,&quot;top&quot;:61,&quot;width&quot;:899.25}"/>
</p:tagLst>
</file>

<file path=ppt/tags/tag34.xml><?xml version="1.0" encoding="utf-8"?>
<p:tagLst xmlns:p="http://schemas.openxmlformats.org/presentationml/2006/main">
  <p:tag name="KSO_WM_DIAGRAM_VIRTUALLY_FRAME" val="{&quot;height&quot;:475.05,&quot;left&quot;:32.05,&quot;top&quot;:61,&quot;width&quot;:899.25}"/>
</p:tagLst>
</file>

<file path=ppt/tags/tag35.xml><?xml version="1.0" encoding="utf-8"?>
<p:tagLst xmlns:p="http://schemas.openxmlformats.org/presentationml/2006/main">
  <p:tag name="KSO_WM_DIAGRAM_VIRTUALLY_FRAME" val="{&quot;height&quot;:475.05,&quot;left&quot;:32.05,&quot;top&quot;:61,&quot;width&quot;:899.25}"/>
</p:tagLst>
</file>

<file path=ppt/tags/tag36.xml><?xml version="1.0" encoding="utf-8"?>
<p:tagLst xmlns:p="http://schemas.openxmlformats.org/presentationml/2006/main">
  <p:tag name="KSO_WM_DIAGRAM_VIRTUALLY_FRAME" val="{&quot;height&quot;:475.05,&quot;left&quot;:32.05,&quot;top&quot;:61,&quot;width&quot;:899.25}"/>
</p:tagLst>
</file>

<file path=ppt/tags/tag37.xml><?xml version="1.0" encoding="utf-8"?>
<p:tagLst xmlns:p="http://schemas.openxmlformats.org/presentationml/2006/main">
  <p:tag name="KSO_WM_DIAGRAM_VIRTUALLY_FRAME" val="{&quot;height&quot;:475.05,&quot;left&quot;:32.05,&quot;top&quot;:61,&quot;width&quot;:899.25}"/>
</p:tagLst>
</file>

<file path=ppt/tags/tag38.xml><?xml version="1.0" encoding="utf-8"?>
<p:tagLst xmlns:p="http://schemas.openxmlformats.org/presentationml/2006/main">
  <p:tag name="KSO_WM_DIAGRAM_VIRTUALLY_FRAME" val="{&quot;height&quot;:475.05,&quot;left&quot;:32.05,&quot;top&quot;:61,&quot;width&quot;:899.25}"/>
</p:tagLst>
</file>

<file path=ppt/tags/tag39.xml><?xml version="1.0" encoding="utf-8"?>
<p:tagLst xmlns:p="http://schemas.openxmlformats.org/presentationml/2006/main">
  <p:tag name="KSO_WM_DIAGRAM_VIRTUALLY_FRAME" val="{&quot;height&quot;:475.05,&quot;left&quot;:32.05,&quot;top&quot;:61,&quot;width&quot;:899.25}"/>
</p:tagLst>
</file>

<file path=ppt/tags/tag4.xml><?xml version="1.0" encoding="utf-8"?>
<p:tagLst xmlns:p="http://schemas.openxmlformats.org/presentationml/2006/main">
  <p:tag name="KSO_WM_DIAGRAM_VIRTUALLY_FRAME" val="{&quot;height&quot;:379.45,&quot;left&quot;:49.1,&quot;top&quot;:99.9,&quot;width&quot;:846.7}"/>
</p:tagLst>
</file>

<file path=ppt/tags/tag40.xml><?xml version="1.0" encoding="utf-8"?>
<p:tagLst xmlns:p="http://schemas.openxmlformats.org/presentationml/2006/main">
  <p:tag name="KSO_WM_DIAGRAM_VIRTUALLY_FRAME" val="{&quot;height&quot;:475.05,&quot;left&quot;:32.05,&quot;top&quot;:61,&quot;width&quot;:899.25}"/>
</p:tagLst>
</file>

<file path=ppt/tags/tag41.xml><?xml version="1.0" encoding="utf-8"?>
<p:tagLst xmlns:p="http://schemas.openxmlformats.org/presentationml/2006/main">
  <p:tag name="KSO_WM_DIAGRAM_VIRTUALLY_FRAME" val="{&quot;height&quot;:475.05,&quot;left&quot;:32.05,&quot;top&quot;:61,&quot;width&quot;:899.25}"/>
</p:tagLst>
</file>

<file path=ppt/tags/tag42.xml><?xml version="1.0" encoding="utf-8"?>
<p:tagLst xmlns:p="http://schemas.openxmlformats.org/presentationml/2006/main">
  <p:tag name="KSO_WM_DIAGRAM_VIRTUALLY_FRAME" val="{&quot;height&quot;:475.05,&quot;left&quot;:32.05,&quot;top&quot;:61,&quot;width&quot;:899.25}"/>
</p:tagLst>
</file>

<file path=ppt/tags/tag43.xml><?xml version="1.0" encoding="utf-8"?>
<p:tagLst xmlns:p="http://schemas.openxmlformats.org/presentationml/2006/main">
  <p:tag name="KSO_WM_DIAGRAM_VIRTUALLY_FRAME" val="{&quot;height&quot;:475.05,&quot;left&quot;:32.05,&quot;top&quot;:61,&quot;width&quot;:899.25}"/>
</p:tagLst>
</file>

<file path=ppt/tags/tag44.xml><?xml version="1.0" encoding="utf-8"?>
<p:tagLst xmlns:p="http://schemas.openxmlformats.org/presentationml/2006/main">
  <p:tag name="KSO_WM_DIAGRAM_VIRTUALLY_FRAME" val="{&quot;height&quot;:475.05,&quot;left&quot;:32.05,&quot;top&quot;:61,&quot;width&quot;:899.25}"/>
</p:tagLst>
</file>

<file path=ppt/tags/tag45.xml><?xml version="1.0" encoding="utf-8"?>
<p:tagLst xmlns:p="http://schemas.openxmlformats.org/presentationml/2006/main">
  <p:tag name="KSO_WM_DIAGRAM_VIRTUALLY_FRAME" val="{&quot;height&quot;:475.05,&quot;left&quot;:32.05,&quot;top&quot;:61,&quot;width&quot;:899.25}"/>
</p:tagLst>
</file>

<file path=ppt/tags/tag46.xml><?xml version="1.0" encoding="utf-8"?>
<p:tagLst xmlns:p="http://schemas.openxmlformats.org/presentationml/2006/main">
  <p:tag name="KSO_WM_DIAGRAM_VIRTUALLY_FRAME" val="{&quot;height&quot;:475.05,&quot;left&quot;:32.05,&quot;top&quot;:61,&quot;width&quot;:899.25}"/>
</p:tagLst>
</file>

<file path=ppt/tags/tag47.xml><?xml version="1.0" encoding="utf-8"?>
<p:tagLst xmlns:p="http://schemas.openxmlformats.org/presentationml/2006/main">
  <p:tag name="KSO_WM_DIAGRAM_VIRTUALLY_FRAME" val="{&quot;height&quot;:475.05,&quot;left&quot;:32.05,&quot;top&quot;:61,&quot;width&quot;:899.25}"/>
</p:tagLst>
</file>

<file path=ppt/tags/tag48.xml><?xml version="1.0" encoding="utf-8"?>
<p:tagLst xmlns:p="http://schemas.openxmlformats.org/presentationml/2006/main">
  <p:tag name="KSO_WM_DIAGRAM_VIRTUALLY_FRAME" val="{&quot;height&quot;:413.45,&quot;left&quot;:32.05,&quot;top&quot;:122.6,&quot;width&quot;:887.4}"/>
</p:tagLst>
</file>

<file path=ppt/tags/tag5.xml><?xml version="1.0" encoding="utf-8"?>
<p:tagLst xmlns:p="http://schemas.openxmlformats.org/presentationml/2006/main">
  <p:tag name="KSO_WM_DIAGRAM_VIRTUALLY_FRAME" val="{&quot;height&quot;:379.45,&quot;left&quot;:49.1,&quot;top&quot;:99.9,&quot;width&quot;:846.7}"/>
</p:tagLst>
</file>

<file path=ppt/tags/tag6.xml><?xml version="1.0" encoding="utf-8"?>
<p:tagLst xmlns:p="http://schemas.openxmlformats.org/presentationml/2006/main">
  <p:tag name="KSO_WM_DIAGRAM_VIRTUALLY_FRAME" val="{&quot;height&quot;:379.45,&quot;left&quot;:49.1,&quot;top&quot;:99.9,&quot;width&quot;:846.7}"/>
</p:tagLst>
</file>

<file path=ppt/tags/tag7.xml><?xml version="1.0" encoding="utf-8"?>
<p:tagLst xmlns:p="http://schemas.openxmlformats.org/presentationml/2006/main">
  <p:tag name="KSO_WM_DIAGRAM_VIRTUALLY_FRAME" val="{&quot;height&quot;:379.45,&quot;left&quot;:49.1,&quot;top&quot;:99.9,&quot;width&quot;:846.7}"/>
</p:tagLst>
</file>

<file path=ppt/tags/tag8.xml><?xml version="1.0" encoding="utf-8"?>
<p:tagLst xmlns:p="http://schemas.openxmlformats.org/presentationml/2006/main">
  <p:tag name="KSO_WM_DIAGRAM_VIRTUALLY_FRAME" val="{&quot;height&quot;:379.45,&quot;left&quot;:49.1,&quot;top&quot;:99.9,&quot;width&quot;:846.7}"/>
</p:tagLst>
</file>

<file path=ppt/tags/tag9.xml><?xml version="1.0" encoding="utf-8"?>
<p:tagLst xmlns:p="http://schemas.openxmlformats.org/presentationml/2006/main">
  <p:tag name="KSO_WM_DIAGRAM_VIRTUALLY_FRAME" val="{&quot;height&quot;:379.45,&quot;left&quot;:49.1,&quot;top&quot;:99.9,&quot;width&quot;:84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7584</Words>
  <Application>WPS 演示</Application>
  <PresentationFormat>宽屏</PresentationFormat>
  <Paragraphs>343</Paragraphs>
  <Slides>29</Slides>
  <Notes>0</Notes>
  <HiddenSlides>0</HiddenSlides>
  <MMClips>2</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29</vt:i4>
      </vt:variant>
    </vt:vector>
  </HeadingPairs>
  <TitlesOfParts>
    <vt:vector size="46" baseType="lpstr">
      <vt:lpstr>Arial</vt:lpstr>
      <vt:lpstr>宋体</vt:lpstr>
      <vt:lpstr>Wingdings</vt:lpstr>
      <vt:lpstr>Times New Roman</vt:lpstr>
      <vt:lpstr>楷体</vt:lpstr>
      <vt:lpstr>Times New Roman</vt:lpstr>
      <vt:lpstr>Inter</vt:lpstr>
      <vt:lpstr>Arial</vt:lpstr>
      <vt:lpstr>微软雅黑</vt:lpstr>
      <vt:lpstr>Arial Unicode MS</vt:lpstr>
      <vt:lpstr>阿里巴巴普惠体</vt:lpstr>
      <vt:lpstr>阿里巴巴普惠体 B</vt:lpstr>
      <vt:lpstr>Calibri</vt:lpstr>
      <vt:lpstr>Segoe Print</vt:lpstr>
      <vt:lpstr>HelveticaNeue</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Administrator</cp:lastModifiedBy>
  <cp:revision>84</cp:revision>
  <dcterms:created xsi:type="dcterms:W3CDTF">2025-03-12T11:36:00Z</dcterms:created>
  <dcterms:modified xsi:type="dcterms:W3CDTF">2025-03-28T06:17:36Z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7B72F4AEDFDD4796882B44D71C44CEE4</vt:lpwstr>
  </property>
  <property fmtid="{D5CDD505-2E9C-101B-9397-08002B2CF9AE}" pid="3" name="KSOProductBuildVer">
    <vt:lpwstr>2052-11.8.2.7978</vt:lpwstr>
  </property>
</Properties>
</file>