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13"/>
  </p:notesMasterIdLst>
  <p:handoutMasterIdLst>
    <p:handoutMasterId r:id="rId15"/>
  </p:handoutMasterIdLst>
  <p:sldIdLst>
    <p:sldId id="423" r:id="rId3"/>
    <p:sldId id="388" r:id="rId4"/>
    <p:sldId id="258" r:id="rId5"/>
    <p:sldId id="411" r:id="rId6"/>
    <p:sldId id="413" r:id="rId7"/>
    <p:sldId id="412" r:id="rId8"/>
    <p:sldId id="415" r:id="rId9"/>
    <p:sldId id="417" r:id="rId10"/>
    <p:sldId id="419" r:id="rId11"/>
    <p:sldId id="421" r:id="rId12"/>
    <p:sldId id="420" r:id="rId14"/>
  </p:sldIdLst>
  <p:sldSz cx="12192000" cy="6858000"/>
  <p:notesSz cx="6858000" cy="9144000"/>
  <p:defaultTextStyle>
    <a:defPPr rtl="0"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3" clrIdx="1"/>
  <p:cmAuthor id="2" name="Quine" initials="Q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1" autoAdjust="0"/>
    <p:restoredTop sz="94605" autoAdjust="0"/>
  </p:normalViewPr>
  <p:slideViewPr>
    <p:cSldViewPr snapToGrid="0">
      <p:cViewPr varScale="1">
        <p:scale>
          <a:sx n="65" d="100"/>
          <a:sy n="65" d="100"/>
        </p:scale>
        <p:origin x="52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D2096-651A-44EB-B335-0CD3A7FF11CE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24AC9-7495-4E3F-ADDF-5256D7C54D8E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2A8867F-CAF7-4926-B47A-8DDC82ADFD2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8DE52DB-2063-4BF0-9899-4431302C06D1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68DE52DB-2063-4BF0-9899-4431302C06D1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矩形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矩形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矩形​​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组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直接连接符​​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​​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sp>
        <p:nvSpPr>
          <p:cNvPr id="20" name="日期占位符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075EC1E-C64D-4101-8267-0B6FD8847CC8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22" name="幻灯片编号占位符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CEF045-27B8-4DAF-B6BC-E52B05B9C207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332E303-0D2A-4D78-B246-00723A3F99C8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F75CE96-05BA-4606-81C6-087C587193E9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矩形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矩形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矩形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组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直接连接符​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​​(S)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​​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345" algn="l"/>
              </a:tabLst>
              <a:defRPr sz="1600">
                <a:solidFill>
                  <a:schemeClr val="tx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fld id="{D31950EB-3303-4FE6-8AD1-5227D9F3C618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7327386-70E9-46DE-AADA-F771DCDAE73F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3C45F11-B51D-4F16-9E44-20F02718521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F8DC16A-F715-4C36-9292-DEF1F990B7BE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43AF9B7-E53B-423C-89F6-59EAF6D004F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矩形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矩形​​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872393E-9C8B-42B8-91E5-4A1FF04109F8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  <p:sp>
        <p:nvSpPr>
          <p:cNvPr id="11" name="矩形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矩形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单击图标以添加图片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727DDDF-338F-40F2-BD88-7C5A919ED619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矩形 7"/>
          <p:cNvSpPr/>
          <p:nvPr userDrawn="1"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ACB2E32-1F1E-45DE-9625-F2BA3EBC1D3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9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68618" y="355282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623570" y="1053465"/>
            <a:ext cx="7087870" cy="10160"/>
          </a:xfrm>
          <a:prstGeom prst="line">
            <a:avLst/>
          </a:prstGeom>
          <a:ln w="146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23570" y="974090"/>
            <a:ext cx="7068185" cy="825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04825" y="513715"/>
            <a:ext cx="10984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this class</a:t>
            </a:r>
            <a:endParaRPr lang="en-US" altLang="zh-CN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2035" y="3183255"/>
            <a:ext cx="6783070" cy="4914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had no idea where we were and it got dark.</a:t>
            </a:r>
            <a:endParaRPr lang="en-US" altLang="zh-CN" sz="2600" b="1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975100" y="3004185"/>
            <a:ext cx="1525270" cy="32575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500370" y="2691765"/>
            <a:ext cx="4733290" cy="4914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or phrases referring to sth?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9559290" y="2298700"/>
            <a:ext cx="379730" cy="39306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5705475" y="2289175"/>
            <a:ext cx="3860165" cy="392430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039340" y="1747520"/>
            <a:ext cx="3595265" cy="492443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clearly </a:t>
            </a:r>
            <a:r>
              <a:rPr lang="en-US" sz="2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</a:t>
            </a:r>
            <a:r>
              <a:rPr lang="en-US" sz="2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sz="2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06510" y="1747520"/>
            <a:ext cx="2179320" cy="4914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connection</a:t>
            </a:r>
            <a:endParaRPr lang="en-US" sz="2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3641090" y="3552190"/>
            <a:ext cx="1516380" cy="485140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5147945" y="3552190"/>
            <a:ext cx="2357755" cy="51117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982470" y="4044315"/>
            <a:ext cx="3240405" cy="4914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description(</a:t>
            </a:r>
            <a:r>
              <a:rPr lang="en-US" sz="2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3646366" y="4535805"/>
            <a:ext cx="12700" cy="444500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622049" y="4980305"/>
            <a:ext cx="2150110" cy="4914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pronouns</a:t>
            </a:r>
            <a:endParaRPr lang="en-US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878830" y="4063365"/>
            <a:ext cx="3843452" cy="4914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description(</a:t>
            </a:r>
            <a:r>
              <a:rPr lang="en-US" sz="2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7645817" y="4554855"/>
            <a:ext cx="12700" cy="444500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936531" y="4999355"/>
            <a:ext cx="3521710" cy="4914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description</a:t>
            </a:r>
            <a:endParaRPr lang="en-US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bldLvl="0" animBg="1"/>
      <p:bldP spid="16" grpId="0" animBg="1"/>
      <p:bldP spid="21" grpId="0" bldLvl="0" animBg="1"/>
      <p:bldP spid="24" grpId="0" animBg="1"/>
      <p:bldP spid="27" grpId="0" bldLvl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8931" y="31940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623570" y="1053465"/>
            <a:ext cx="7087870" cy="10160"/>
          </a:xfrm>
          <a:prstGeom prst="line">
            <a:avLst/>
          </a:prstGeom>
          <a:ln w="146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23570" y="974090"/>
            <a:ext cx="7068185" cy="825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04825" y="513715"/>
            <a:ext cx="10984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Practice: connect your writing with the given sentence</a:t>
            </a:r>
            <a:endParaRPr lang="en-US" altLang="zh-CN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0262" t="32590" r="71161" b="38186"/>
          <a:stretch>
            <a:fillRect/>
          </a:stretch>
        </p:blipFill>
        <p:spPr>
          <a:xfrm>
            <a:off x="991870" y="2055495"/>
            <a:ext cx="490220" cy="64389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667125" y="5288280"/>
            <a:ext cx="5001895" cy="8915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Luckily, some neighbors passing by</a:t>
            </a:r>
            <a:endParaRPr lang="en-US" altLang="zh-CN" sz="26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stopped and offered help. </a:t>
            </a:r>
            <a:endParaRPr lang="en-US" altLang="zh-CN" sz="26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44047" t="6278" r="37171" b="68217"/>
          <a:stretch>
            <a:fillRect/>
          </a:stretch>
        </p:blipFill>
        <p:spPr>
          <a:xfrm>
            <a:off x="1065530" y="3669030"/>
            <a:ext cx="407035" cy="46164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72248" y="2065020"/>
            <a:ext cx="6369685" cy="4914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few minutes later, the other cyclists arrived.</a:t>
            </a:r>
            <a:endParaRPr lang="en-US" altLang="zh-CN" sz="2600" b="1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l="8181" t="62551" r="70048" b="13242"/>
          <a:stretch>
            <a:fillRect/>
          </a:stretch>
        </p:blipFill>
        <p:spPr>
          <a:xfrm>
            <a:off x="1065530" y="5288280"/>
            <a:ext cx="471805" cy="43815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406526" y="3557905"/>
            <a:ext cx="7576820" cy="97091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auto">
              <a:lnSpc>
                <a:spcPct val="110000"/>
              </a:lnSpc>
            </a:pPr>
            <a:r>
              <a:rPr lang="en-US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“We have always lived here.” The man answered and </a:t>
            </a:r>
            <a:endParaRPr lang="en-US" altLang="zh-CN" sz="2600" b="1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10000"/>
              </a:lnSpc>
            </a:pPr>
            <a:r>
              <a:rPr lang="en-US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showed the Monk (</a:t>
            </a:r>
            <a:r>
              <a:rPr lang="zh-CN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道士</a:t>
            </a:r>
            <a:r>
              <a:rPr lang="en-US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their splendid house. </a:t>
            </a:r>
            <a:endParaRPr lang="en-US" altLang="zh-CN" sz="2600" b="1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5255260" y="1894205"/>
            <a:ext cx="373380" cy="29654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685665" y="1402715"/>
            <a:ext cx="2189480" cy="4914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connection</a:t>
            </a:r>
            <a:endParaRPr lang="en-US" sz="2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7778750" y="2298700"/>
            <a:ext cx="511810" cy="53340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290560" y="1504950"/>
            <a:ext cx="2189480" cy="12915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What did the other cyclists do?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3564255" y="3493770"/>
            <a:ext cx="373380" cy="29654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94660" y="2954655"/>
            <a:ext cx="3881120" cy="4914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ask a question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8261350" y="4239895"/>
            <a:ext cx="721995" cy="6286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983345" y="3446145"/>
            <a:ext cx="2189480" cy="12915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describe the splendid house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2571115" y="5135880"/>
            <a:ext cx="373380" cy="29654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178685" y="4575810"/>
            <a:ext cx="2309495" cy="4914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connection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5888355" y="5872480"/>
            <a:ext cx="721995" cy="6286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668770" y="5067300"/>
            <a:ext cx="1982470" cy="12915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specific: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the neigbors do?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8" grpId="0" bldLvl="0" animBg="1"/>
      <p:bldP spid="11" grpId="0" bldLvl="0" animBg="1"/>
      <p:bldP spid="13" grpId="0" bldLvl="0" animBg="1"/>
      <p:bldP spid="17" grpId="0" bldLvl="0" animBg="1"/>
      <p:bldP spid="2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556152"/>
            <a:ext cx="10487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1" b="15881"/>
          <a:stretch>
            <a:fillRect/>
          </a:stretch>
        </p:blipFill>
        <p:spPr>
          <a:xfrm>
            <a:off x="369570" y="1513840"/>
            <a:ext cx="3890010" cy="50342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76525" y="1367155"/>
            <a:ext cx="9338310" cy="16071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12000"/>
              </a:lnSpc>
            </a:pPr>
            <a:r>
              <a:rPr lang="en-US" altLang="zh-CN" sz="4400" b="1" ker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to connect your writing with</a:t>
            </a:r>
            <a:r>
              <a:rPr lang="en-US" altLang="zh-CN" sz="4400" b="1" ker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ker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4400" b="1" spc="-1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given sentence</a:t>
            </a:r>
            <a:r>
              <a:rPr lang="en-US" altLang="zh-CN" sz="4400" b="1" spc="-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1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story completion?</a:t>
            </a:r>
            <a:endParaRPr lang="en-US" altLang="zh-CN" sz="4400" b="1" spc="-1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5"/>
          <a:stretch>
            <a:fillRect/>
          </a:stretch>
        </p:blipFill>
        <p:spPr>
          <a:xfrm rot="1620000">
            <a:off x="7901305" y="3836670"/>
            <a:ext cx="1367155" cy="12103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09210" y="3825875"/>
            <a:ext cx="36010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鲁周焕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余杭高级中学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1950" y="333375"/>
            <a:ext cx="11373485" cy="667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136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1880"/>
              </a:lnSpc>
            </a:pP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22390"/>
          <a:stretch>
            <a:fillRect/>
          </a:stretch>
        </p:blipFill>
        <p:spPr>
          <a:xfrm>
            <a:off x="7654290" y="3326130"/>
            <a:ext cx="4081145" cy="3167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730" y="1949450"/>
            <a:ext cx="3390265" cy="1447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t="14782" r="17535" b="10971"/>
          <a:stretch>
            <a:fillRect/>
          </a:stretch>
        </p:blipFill>
        <p:spPr>
          <a:xfrm rot="20880000">
            <a:off x="7922260" y="1651635"/>
            <a:ext cx="2195830" cy="16732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l="7897" t="7584" r="3052" b="26274"/>
          <a:stretch>
            <a:fillRect/>
          </a:stretch>
        </p:blipFill>
        <p:spPr>
          <a:xfrm>
            <a:off x="7895590" y="3623310"/>
            <a:ext cx="3639185" cy="263017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 flipV="1">
            <a:off x="713740" y="1022985"/>
            <a:ext cx="6074410" cy="5080"/>
          </a:xfrm>
          <a:prstGeom prst="line">
            <a:avLst/>
          </a:prstGeom>
          <a:ln w="317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13740" y="864235"/>
            <a:ext cx="6064250" cy="1143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40" y="1651635"/>
            <a:ext cx="5962015" cy="4399915"/>
          </a:xfrm>
          <a:prstGeom prst="rect">
            <a:avLst/>
          </a:prstGeom>
        </p:spPr>
      </p:pic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1950" y="333375"/>
            <a:ext cx="11373485" cy="707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136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1880"/>
              </a:lnSpc>
            </a:pP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7005" y="146685"/>
            <a:ext cx="11868150" cy="6582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6377" t="7160" r="22652" b="9639"/>
          <a:stretch>
            <a:fillRect/>
          </a:stretch>
        </p:blipFill>
        <p:spPr>
          <a:xfrm>
            <a:off x="2785745" y="333375"/>
            <a:ext cx="8959215" cy="6244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4208" t="7160" r="76592" b="9639"/>
          <a:stretch>
            <a:fillRect/>
          </a:stretch>
        </p:blipFill>
        <p:spPr>
          <a:xfrm>
            <a:off x="361950" y="333375"/>
            <a:ext cx="2423795" cy="62439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0" y="1075690"/>
            <a:ext cx="4176395" cy="533527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28320" y="474980"/>
            <a:ext cx="10984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第二节 读后续写</a:t>
            </a:r>
            <a:endParaRPr lang="zh-CN" alt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5660" y="5944870"/>
            <a:ext cx="2308225" cy="2063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44173" y="1706880"/>
            <a:ext cx="5925185" cy="21424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♦Problems to be solved:</a:t>
            </a:r>
            <a:endParaRPr lang="en-US" altLang="zh-CN" sz="2600" b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ts val="2120"/>
              </a:lnSpc>
            </a:pPr>
            <a:endParaRPr lang="en-US" altLang="zh-CN" sz="2600" b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1. How to connect the given sentence </a:t>
            </a:r>
            <a:endParaRPr lang="en-US" altLang="zh-CN" sz="2600" b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with the last sentence of the previous</a:t>
            </a:r>
            <a:endParaRPr lang="en-US" altLang="zh-CN" sz="2600" b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paragraph?</a:t>
            </a:r>
            <a:endParaRPr lang="en-US" altLang="zh-CN" sz="2600" b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45748" y="4131945"/>
            <a:ext cx="5739765" cy="10109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l" fontAlgn="auto">
              <a:lnSpc>
                <a:spcPct val="115000"/>
              </a:lnSpc>
            </a:pPr>
            <a:r>
              <a:rPr lang="en-US" altLang="zh-CN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2. How to connect the given sentence </a:t>
            </a:r>
            <a:endParaRPr lang="en-US" altLang="zh-CN" sz="2600" b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with the following sentence?</a:t>
            </a:r>
            <a:endParaRPr lang="en-US" altLang="zh-CN" sz="2600" b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2291715" y="5501005"/>
            <a:ext cx="1382395" cy="44386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3143885" y="6023610"/>
            <a:ext cx="1061085" cy="2857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711835" y="1422400"/>
            <a:ext cx="6606540" cy="21590"/>
          </a:xfrm>
          <a:prstGeom prst="line">
            <a:avLst/>
          </a:prstGeom>
          <a:ln w="146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11835" y="1360805"/>
            <a:ext cx="6606540" cy="1397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rcRect l="10262" t="32590" r="71161" b="38186"/>
          <a:stretch>
            <a:fillRect/>
          </a:stretch>
        </p:blipFill>
        <p:spPr>
          <a:xfrm>
            <a:off x="975360" y="2135505"/>
            <a:ext cx="490220" cy="6438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44047" t="6278" r="37171" b="68217"/>
          <a:stretch>
            <a:fillRect/>
          </a:stretch>
        </p:blipFill>
        <p:spPr>
          <a:xfrm>
            <a:off x="1024255" y="3065780"/>
            <a:ext cx="407035" cy="461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8181" t="62551" r="70048" b="13242"/>
          <a:stretch>
            <a:fillRect/>
          </a:stretch>
        </p:blipFill>
        <p:spPr>
          <a:xfrm>
            <a:off x="934085" y="4812665"/>
            <a:ext cx="471805" cy="438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28370" t="33677" r="46225" b="40922"/>
          <a:stretch>
            <a:fillRect/>
          </a:stretch>
        </p:blipFill>
        <p:spPr>
          <a:xfrm>
            <a:off x="924560" y="3918585"/>
            <a:ext cx="550545" cy="4597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36053" y="2217420"/>
            <a:ext cx="6104255" cy="4914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that very moment, the helicopter arrived.</a:t>
            </a:r>
            <a:endParaRPr lang="en-US" altLang="zh-CN" sz="2600" b="1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9205" y="3065780"/>
            <a:ext cx="6783070" cy="4914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had no idea where we were and it got dark.</a:t>
            </a:r>
            <a:endParaRPr lang="en-US" altLang="zh-CN" sz="2600" b="1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61428" y="3928110"/>
            <a:ext cx="8132445" cy="4914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few weeks later, the boy arrived home from university.</a:t>
            </a:r>
            <a:endParaRPr lang="en-US" altLang="zh-CN" sz="2600" b="1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1261" y="4805045"/>
            <a:ext cx="10634980" cy="4914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drove through several states and saw lots of great sights along the way.</a:t>
            </a:r>
            <a:endParaRPr lang="en-US" altLang="zh-CN" sz="2600" b="1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458470"/>
            <a:ext cx="10984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 Do we have to connect the given sentence with the </a:t>
            </a:r>
            <a:endParaRPr lang="en-US" altLang="zh-CN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last sentence of the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previous paragraph? If so, how?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702310" y="1279525"/>
            <a:ext cx="6078220" cy="10160"/>
          </a:xfrm>
          <a:prstGeom prst="line">
            <a:avLst/>
          </a:prstGeom>
          <a:ln w="146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11835" y="1198880"/>
            <a:ext cx="6064250" cy="1143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00685" y="380365"/>
            <a:ext cx="10984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 How to connect the given sentence with </a:t>
            </a:r>
            <a:endParaRPr lang="en-US" altLang="zh-CN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 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last sentence of the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previous paragraph? </a:t>
            </a:r>
            <a:endParaRPr lang="en-US" altLang="zh-CN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rcRect l="10262" t="32590" r="71161" b="38186"/>
          <a:stretch>
            <a:fillRect/>
          </a:stretch>
        </p:blipFill>
        <p:spPr>
          <a:xfrm>
            <a:off x="982345" y="2045335"/>
            <a:ext cx="490220" cy="6438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44047" t="6278" r="37171" b="68217"/>
          <a:stretch>
            <a:fillRect/>
          </a:stretch>
        </p:blipFill>
        <p:spPr>
          <a:xfrm>
            <a:off x="1024255" y="3230880"/>
            <a:ext cx="407035" cy="4616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30973" y="2107565"/>
            <a:ext cx="6104255" cy="4914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that very moment, the helicopter arrived.</a:t>
            </a:r>
            <a:endParaRPr lang="en-US" altLang="zh-CN" sz="2600" b="1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90955" y="3278505"/>
            <a:ext cx="6783070" cy="4914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had no idea where we were and it got dark.</a:t>
            </a:r>
            <a:endParaRPr lang="en-US" altLang="zh-CN" sz="2600" b="1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815465" y="2094865"/>
            <a:ext cx="2534285" cy="50355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594100" y="3277235"/>
            <a:ext cx="2176780" cy="50355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stCxn id="13" idx="0"/>
            <a:endCxn id="19" idx="1"/>
          </p:cNvCxnSpPr>
          <p:nvPr/>
        </p:nvCxnSpPr>
        <p:spPr>
          <a:xfrm flipV="1">
            <a:off x="3082925" y="1881505"/>
            <a:ext cx="1266825" cy="213360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349750" y="1635760"/>
            <a:ext cx="3368675" cy="4914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kind of moment?</a:t>
            </a:r>
            <a:endParaRPr lang="en-US" sz="2600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4973955" y="2901950"/>
            <a:ext cx="1266825" cy="384810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240780" y="2660650"/>
            <a:ext cx="2101215" cy="4914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Which place?</a:t>
            </a:r>
            <a:endParaRPr lang="en-US" sz="260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l="8181" t="62551" r="70048" b="13242"/>
          <a:stretch>
            <a:fillRect/>
          </a:stretch>
        </p:blipFill>
        <p:spPr>
          <a:xfrm>
            <a:off x="924560" y="4772660"/>
            <a:ext cx="471805" cy="4381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rcRect l="28370" t="33677" r="46225" b="40922"/>
          <a:stretch>
            <a:fillRect/>
          </a:stretch>
        </p:blipFill>
        <p:spPr>
          <a:xfrm>
            <a:off x="924560" y="4051935"/>
            <a:ext cx="550545" cy="45974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261428" y="4004310"/>
            <a:ext cx="8132445" cy="4914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few weeks later, the boy arrived home from university.</a:t>
            </a:r>
            <a:endParaRPr lang="en-US" altLang="zh-CN" sz="2600" b="1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91261" y="4709795"/>
            <a:ext cx="10634980" cy="4914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drove through several states and saw lots of great sights along the way.</a:t>
            </a:r>
            <a:endParaRPr lang="en-US" altLang="zh-CN" sz="2600" b="1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885" y="3949065"/>
            <a:ext cx="546735" cy="5467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775" y="4654550"/>
            <a:ext cx="546735" cy="54673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9141460" y="1491615"/>
            <a:ext cx="1768475" cy="150177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016635" y="5473065"/>
            <a:ext cx="10224770" cy="8299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mpd="sng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♦ words or phrases refering to sth 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clearly what the given sentence refers to    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connection</a:t>
            </a:r>
            <a:endParaRPr lang="en-US" altLang="zh-CN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bldLvl="0" animBg="1"/>
      <p:bldP spid="14" grpId="0" bldLvl="0" animBg="1"/>
      <p:bldP spid="19" grpId="0" bldLvl="0" animBg="1"/>
      <p:bldP spid="21" grpId="0" bldLvl="0" animBg="1"/>
      <p:bldP spid="24" grpId="0"/>
      <p:bldP spid="25" grpId="0"/>
      <p:bldP spid="3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711835" y="1422400"/>
            <a:ext cx="6078220" cy="10160"/>
          </a:xfrm>
          <a:prstGeom prst="line">
            <a:avLst/>
          </a:prstGeom>
          <a:ln w="146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11835" y="1360805"/>
            <a:ext cx="6064250" cy="1143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03250" y="818515"/>
            <a:ext cx="10984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 Which version is better connected? </a:t>
            </a:r>
            <a:endParaRPr lang="en-US" altLang="zh-CN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rcRect l="10262" t="32590" r="71161" b="38186"/>
          <a:stretch>
            <a:fillRect/>
          </a:stretch>
        </p:blipFill>
        <p:spPr>
          <a:xfrm>
            <a:off x="858520" y="1649095"/>
            <a:ext cx="490220" cy="64389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95070" y="1706245"/>
            <a:ext cx="6783070" cy="4914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had no idea where we were and it got dark.</a:t>
            </a:r>
            <a:endParaRPr lang="en-US" altLang="zh-CN" sz="2600" b="1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5195" y="2375535"/>
            <a:ext cx="10504170" cy="829945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had no idea where we were and it got dark</a:t>
            </a:r>
            <a:r>
              <a:rPr 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We were totally at a loss what to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do next and unable to contain my emotion, I burst out crying... </a:t>
            </a:r>
            <a:endParaRPr lang="en-US" sz="2400"/>
          </a:p>
        </p:txBody>
      </p:sp>
      <p:sp>
        <p:nvSpPr>
          <p:cNvPr id="17" name="文本框 16"/>
          <p:cNvSpPr txBox="1"/>
          <p:nvPr/>
        </p:nvSpPr>
        <p:spPr>
          <a:xfrm>
            <a:off x="925195" y="3416935"/>
            <a:ext cx="10504170" cy="1198880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had no idea where we were and it got dark</a:t>
            </a:r>
            <a:r>
              <a:rPr 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lovely trees and plants around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us turned into a horrible scene and the howling of wolves faintly echoed in the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forest 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5510" y="4803775"/>
            <a:ext cx="10504170" cy="1200329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had no idea where we were and it got dark</a:t>
            </a:r>
            <a:r>
              <a:rPr 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“Sorry, my son. As a dad, I should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have predicted what would happen. It was me that was to blame for our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situation.” Dad said to me with tears brimming his eyes... </a:t>
            </a:r>
            <a:endParaRPr lang="en-US" sz="2400" dirty="0"/>
          </a:p>
        </p:txBody>
      </p:sp>
      <p:sp>
        <p:nvSpPr>
          <p:cNvPr id="14" name="云形标注 13"/>
          <p:cNvSpPr/>
          <p:nvPr/>
        </p:nvSpPr>
        <p:spPr>
          <a:xfrm>
            <a:off x="8199755" y="652145"/>
            <a:ext cx="3229610" cy="1550670"/>
          </a:xfrm>
          <a:prstGeom prst="cloudCallout">
            <a:avLst>
              <a:gd name="adj1" fmla="val -31163"/>
              <a:gd name="adj2" fmla="val 648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Which version is better connected?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9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702310" y="1279525"/>
            <a:ext cx="6078220" cy="10160"/>
          </a:xfrm>
          <a:prstGeom prst="line">
            <a:avLst/>
          </a:prstGeom>
          <a:ln w="146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11835" y="1198880"/>
            <a:ext cx="6064250" cy="1143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rcRect l="10262" t="32590" r="71161" b="38186"/>
          <a:stretch>
            <a:fillRect/>
          </a:stretch>
        </p:blipFill>
        <p:spPr>
          <a:xfrm>
            <a:off x="982345" y="2045335"/>
            <a:ext cx="490220" cy="6438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44047" t="6278" r="37171" b="68217"/>
          <a:stretch>
            <a:fillRect/>
          </a:stretch>
        </p:blipFill>
        <p:spPr>
          <a:xfrm>
            <a:off x="1024255" y="2935605"/>
            <a:ext cx="407035" cy="4616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30973" y="2107565"/>
            <a:ext cx="6104255" cy="4914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that very moment, the helicopter arrived.</a:t>
            </a:r>
            <a:endParaRPr lang="en-US" altLang="zh-CN" sz="2600" b="1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90955" y="2945130"/>
            <a:ext cx="6783070" cy="4914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had no idea where we were and it got dark.</a:t>
            </a:r>
            <a:endParaRPr lang="en-US" altLang="zh-CN" sz="2600" b="1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759325" y="2127250"/>
            <a:ext cx="1709420" cy="50355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063105" y="2936875"/>
            <a:ext cx="861060" cy="50355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stCxn id="13" idx="0"/>
            <a:endCxn id="19" idx="1"/>
          </p:cNvCxnSpPr>
          <p:nvPr/>
        </p:nvCxnSpPr>
        <p:spPr>
          <a:xfrm flipV="1">
            <a:off x="5614035" y="1881505"/>
            <a:ext cx="1449070" cy="24574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063105" y="1635760"/>
            <a:ext cx="3917950" cy="4914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the helicopter do?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7924165" y="2859405"/>
            <a:ext cx="525145" cy="25590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420735" y="2679700"/>
            <a:ext cx="3405505" cy="492443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kind of darkness?</a:t>
            </a:r>
            <a:endParaRPr lang="en-US" sz="2600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l="8181" t="62551" r="70048" b="13242"/>
          <a:stretch>
            <a:fillRect/>
          </a:stretch>
        </p:blipFill>
        <p:spPr>
          <a:xfrm>
            <a:off x="924560" y="5067935"/>
            <a:ext cx="471805" cy="4381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rcRect l="28370" t="33677" r="46225" b="40922"/>
          <a:stretch>
            <a:fillRect/>
          </a:stretch>
        </p:blipFill>
        <p:spPr>
          <a:xfrm>
            <a:off x="924560" y="4128135"/>
            <a:ext cx="550545" cy="45974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261428" y="4080510"/>
            <a:ext cx="8132445" cy="4914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few weeks later, the boy arrived home from university.</a:t>
            </a:r>
            <a:endParaRPr lang="en-US" altLang="zh-CN" sz="2600" b="1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91261" y="5024120"/>
            <a:ext cx="10634980" cy="4914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drove through several states and saw lots of great sights along the way.</a:t>
            </a:r>
            <a:endParaRPr lang="en-US" altLang="zh-CN" sz="2600" b="1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3250" y="392430"/>
            <a:ext cx="10984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 How will you connect the </a:t>
            </a:r>
            <a:endParaRPr lang="en-US" altLang="zh-CN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following sentence with the given sentence? </a:t>
            </a:r>
            <a:endParaRPr lang="en-US" altLang="zh-CN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384675" y="4074795"/>
            <a:ext cx="747395" cy="50355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768850" y="3819525"/>
            <a:ext cx="1569720" cy="24574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338570" y="3560445"/>
            <a:ext cx="3056255" cy="4914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the boy do?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37025" y="5652770"/>
            <a:ext cx="3917950" cy="4914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were the great sights?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924165" y="5067935"/>
            <a:ext cx="1729740" cy="50355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>
            <a:endCxn id="12" idx="3"/>
          </p:cNvCxnSpPr>
          <p:nvPr/>
        </p:nvCxnSpPr>
        <p:spPr>
          <a:xfrm flipH="1">
            <a:off x="8054975" y="5571490"/>
            <a:ext cx="704215" cy="32702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rcRect l="10262" t="32590" r="71161" b="38186"/>
          <a:stretch>
            <a:fillRect/>
          </a:stretch>
        </p:blipFill>
        <p:spPr>
          <a:xfrm>
            <a:off x="982345" y="2065020"/>
            <a:ext cx="490220" cy="643890"/>
          </a:xfrm>
          <a:prstGeom prst="rect">
            <a:avLst/>
          </a:prstGeom>
        </p:spPr>
      </p:pic>
      <p:pic>
        <p:nvPicPr>
          <p:cNvPr id="26" name="图片 25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1" grpId="0" bldLvl="0" animBg="1"/>
      <p:bldP spid="7" grpId="0" animBg="1"/>
      <p:bldP spid="11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8296" y="318770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92785" y="3202305"/>
            <a:ext cx="10504170" cy="1198880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We had no idea where we were and it got dark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The lovely trees and plants around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us turned into a horrible scene and the howling of wolves faintly echoed in the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forest . </a:t>
            </a:r>
            <a:endParaRPr lang="en-US" sz="2400"/>
          </a:p>
        </p:txBody>
      </p:sp>
      <p:sp>
        <p:nvSpPr>
          <p:cNvPr id="19" name="文本框 18"/>
          <p:cNvSpPr txBox="1"/>
          <p:nvPr/>
        </p:nvSpPr>
        <p:spPr>
          <a:xfrm>
            <a:off x="692785" y="2242820"/>
            <a:ext cx="10504170" cy="829945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few weeks later, the boy arrived home from university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No sooner had he spotted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into the home than Poppy rushed towards him with its tail wagging... </a:t>
            </a:r>
            <a:endParaRPr 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711835" y="1265555"/>
            <a:ext cx="10504170" cy="829945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At that very moment,the helicopter arrived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It hovered over the camp, its noise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disturbing the bear... </a:t>
            </a:r>
            <a:endParaRPr lang="en-US" sz="2400"/>
          </a:p>
        </p:txBody>
      </p:sp>
      <p:cxnSp>
        <p:nvCxnSpPr>
          <p:cNvPr id="6" name="直接连接符 5"/>
          <p:cNvCxnSpPr/>
          <p:nvPr/>
        </p:nvCxnSpPr>
        <p:spPr>
          <a:xfrm>
            <a:off x="711835" y="942975"/>
            <a:ext cx="6049645" cy="13335"/>
          </a:xfrm>
          <a:prstGeom prst="line">
            <a:avLst/>
          </a:prstGeom>
          <a:ln w="146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11835" y="855980"/>
            <a:ext cx="6064250" cy="1143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04825" y="386080"/>
            <a:ext cx="10984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 How does the following writing connect with the given sentence?</a:t>
            </a:r>
            <a:endParaRPr lang="en-US" altLang="zh-CN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2785" y="4610735"/>
            <a:ext cx="10504170" cy="1568450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We drove through several states and saw lots of great sights along the way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 From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the vast desert for endless miles to mountains with peaks peeping through mists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and clouds; from the breath-taking waterfall to magnificent historic sites, all of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these left us in awe and with deep depression.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354445" y="1265555"/>
            <a:ext cx="421640" cy="50355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821545" y="2242820"/>
            <a:ext cx="421640" cy="50355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endCxn id="13" idx="3"/>
          </p:cNvCxnSpPr>
          <p:nvPr/>
        </p:nvCxnSpPr>
        <p:spPr>
          <a:xfrm flipH="1" flipV="1">
            <a:off x="5387340" y="1486535"/>
            <a:ext cx="967105" cy="34290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589655" y="1264920"/>
            <a:ext cx="1797685" cy="44259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 flipH="1" flipV="1">
            <a:off x="4326255" y="2503170"/>
            <a:ext cx="5495290" cy="825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303905" y="2242820"/>
            <a:ext cx="1022985" cy="44259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807335" y="3590290"/>
            <a:ext cx="1983105" cy="50355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695315" y="3590290"/>
            <a:ext cx="2454910" cy="50355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>
            <a:stCxn id="22" idx="0"/>
            <a:endCxn id="26" idx="1"/>
          </p:cNvCxnSpPr>
          <p:nvPr/>
        </p:nvCxnSpPr>
        <p:spPr>
          <a:xfrm flipV="1">
            <a:off x="3799205" y="3369310"/>
            <a:ext cx="2333625" cy="220980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endCxn id="26" idx="3"/>
          </p:cNvCxnSpPr>
          <p:nvPr/>
        </p:nvCxnSpPr>
        <p:spPr>
          <a:xfrm flipH="1" flipV="1">
            <a:off x="6775450" y="3369310"/>
            <a:ext cx="273050" cy="220980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132830" y="3147695"/>
            <a:ext cx="642620" cy="44259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991360" y="4975225"/>
            <a:ext cx="961390" cy="50355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281930" y="5009515"/>
            <a:ext cx="1479550" cy="43497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5296535" y="5372735"/>
            <a:ext cx="1341755" cy="43497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277860" y="5372735"/>
            <a:ext cx="1714500" cy="43497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2456815" y="4832985"/>
            <a:ext cx="4462780" cy="142240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6927850" y="4643755"/>
            <a:ext cx="1468120" cy="44259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箭头连接符 33"/>
          <p:cNvCxnSpPr>
            <a:endCxn id="33" idx="1"/>
          </p:cNvCxnSpPr>
          <p:nvPr/>
        </p:nvCxnSpPr>
        <p:spPr>
          <a:xfrm flipV="1">
            <a:off x="5944235" y="4865370"/>
            <a:ext cx="983615" cy="14414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endCxn id="33" idx="3"/>
          </p:cNvCxnSpPr>
          <p:nvPr/>
        </p:nvCxnSpPr>
        <p:spPr>
          <a:xfrm flipH="1" flipV="1">
            <a:off x="8395970" y="4865370"/>
            <a:ext cx="793750" cy="50736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8150225" y="1744725"/>
            <a:ext cx="2800985" cy="583565"/>
          </a:xfrm>
          <a:prstGeom prst="rect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32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Pronouns</a:t>
            </a:r>
            <a:endParaRPr lang="en-US" sz="32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277860" y="3931045"/>
            <a:ext cx="2486660" cy="1076325"/>
          </a:xfrm>
          <a:prstGeom prst="rect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endParaRPr 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endParaRPr 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330450" y="1744726"/>
            <a:ext cx="4422140" cy="583565"/>
          </a:xfrm>
          <a:prstGeom prst="rect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description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6761480" y="1976493"/>
            <a:ext cx="1389380" cy="1143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1598295" y="4200405"/>
            <a:ext cx="5039995" cy="583565"/>
          </a:xfrm>
          <a:prstGeom prst="rect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description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右箭头 43"/>
          <p:cNvSpPr/>
          <p:nvPr/>
        </p:nvSpPr>
        <p:spPr>
          <a:xfrm>
            <a:off x="6638290" y="4414417"/>
            <a:ext cx="1639570" cy="1143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59740" y="375285"/>
            <a:ext cx="11008995" cy="4603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 Why do we connect the following sentence with the given sentence this way?</a:t>
            </a:r>
            <a:endParaRPr lang="en-US" altLang="zh-CN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6" grpId="1" animBg="1"/>
      <p:bldP spid="26" grpId="2" animBg="1"/>
      <p:bldP spid="27" grpId="0" bldLvl="0" animBg="1"/>
      <p:bldP spid="27" grpId="1" animBg="1"/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3" grpId="0" animBg="1"/>
      <p:bldP spid="33" grpId="1" animBg="1"/>
      <p:bldP spid="36" grpId="0" bldLvl="0" animBg="1"/>
      <p:bldP spid="38" grpId="0" bldLvl="0" animBg="1"/>
      <p:bldP spid="41" grpId="1" bldLvl="0" animBg="1"/>
      <p:bldP spid="42" grpId="0" animBg="1"/>
      <p:bldP spid="43" grpId="1" bldLvl="0" animBg="1"/>
      <p:bldP spid="44" grpId="0" bldLvl="0" animBg="1"/>
      <p:bldP spid="2" grpId="0" bldLvl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肥皂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花园 Savon 设计</Template>
  <TotalTime>0</TotalTime>
  <Words>3949</Words>
  <Application>WPS 演示</Application>
  <PresentationFormat>宽屏</PresentationFormat>
  <Paragraphs>194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Microsoft YaHei UI</vt:lpstr>
      <vt:lpstr>Times New Roman</vt:lpstr>
      <vt:lpstr>Century Gothic</vt:lpstr>
      <vt:lpstr>微软雅黑</vt:lpstr>
      <vt:lpstr>Arial Unicode MS</vt:lpstr>
      <vt:lpstr>HelveticaNeue</vt:lpstr>
      <vt:lpstr>Corbel</vt:lpstr>
      <vt:lpstr>华文新魏</vt:lpstr>
      <vt:lpstr>肥皂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南山有谷堆</cp:lastModifiedBy>
  <cp:revision>349</cp:revision>
  <dcterms:created xsi:type="dcterms:W3CDTF">2020-02-06T10:57:00Z</dcterms:created>
  <dcterms:modified xsi:type="dcterms:W3CDTF">2020-12-03T06:48:10Z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2052-11.8.2.8506</vt:lpwstr>
  </property>
</Properties>
</file>