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1140" r:id="rId3"/>
    <p:sldId id="256" r:id="rId4"/>
    <p:sldId id="1079" r:id="rId5"/>
    <p:sldId id="1116" r:id="rId7"/>
    <p:sldId id="1080" r:id="rId8"/>
    <p:sldId id="283" r:id="rId9"/>
    <p:sldId id="1083" r:id="rId10"/>
    <p:sldId id="1117" r:id="rId11"/>
    <p:sldId id="1126" r:id="rId12"/>
    <p:sldId id="519" r:id="rId13"/>
    <p:sldId id="1093" r:id="rId14"/>
    <p:sldId id="1125" r:id="rId15"/>
    <p:sldId id="1120" r:id="rId16"/>
    <p:sldId id="1121" r:id="rId17"/>
    <p:sldId id="1122" r:id="rId18"/>
    <p:sldId id="1123" r:id="rId19"/>
    <p:sldId id="1124" r:id="rId20"/>
    <p:sldId id="1129" r:id="rId21"/>
    <p:sldId id="1077" r:id="rId22"/>
    <p:sldId id="1130" r:id="rId23"/>
    <p:sldId id="1128" r:id="rId24"/>
    <p:sldId id="1131"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00FF"/>
    <a:srgbClr val="CC0000"/>
    <a:srgbClr val="005E00"/>
    <a:srgbClr val="CC00CC"/>
    <a:srgbClr val="003400"/>
    <a:srgbClr val="37BEFE"/>
    <a:srgbClr val="00AA48"/>
    <a:srgbClr val="CCECFF"/>
    <a:srgbClr val="4BC9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9"/>
  </p:normalViewPr>
  <p:slideViewPr>
    <p:cSldViewPr snapToGrid="0">
      <p:cViewPr varScale="1">
        <p:scale>
          <a:sx n="62" d="100"/>
          <a:sy n="62" d="100"/>
        </p:scale>
        <p:origin x="808"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08301-970A-45F6-9A29-2C26D57B5D1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6B9F8-08C7-432C-9389-A081CBEA589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6B6B9F8-08C7-432C-9389-A081CBEA589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6B6B9F8-08C7-432C-9389-A081CBEA589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
        <p:nvSpPr>
          <p:cNvPr id="1048701" name="任意多边形: 形状 8"/>
          <p:cNvSpPr/>
          <p:nvPr userDrawn="1"/>
        </p:nvSpPr>
        <p:spPr>
          <a:xfrm>
            <a:off x="10187935" y="-1090140"/>
            <a:ext cx="4008129" cy="2180279"/>
          </a:xfrm>
          <a:custGeom>
            <a:avLst/>
            <a:gdLst>
              <a:gd name="connsiteX0" fmla="*/ 109244 w 4008129"/>
              <a:gd name="connsiteY0" fmla="*/ 256317 h 2180279"/>
              <a:gd name="connsiteX1" fmla="*/ 942621 w 4008129"/>
              <a:gd name="connsiteY1" fmla="*/ 1876772 h 2180279"/>
              <a:gd name="connsiteX2" fmla="*/ 3581649 w 4008129"/>
              <a:gd name="connsiteY2" fmla="*/ 2050392 h 2180279"/>
              <a:gd name="connsiteX3" fmla="*/ 3801568 w 4008129"/>
              <a:gd name="connsiteY3" fmla="*/ 429937 h 2180279"/>
              <a:gd name="connsiteX4" fmla="*/ 1544505 w 4008129"/>
              <a:gd name="connsiteY4" fmla="*/ 1674 h 2180279"/>
              <a:gd name="connsiteX5" fmla="*/ 167117 w 4008129"/>
              <a:gd name="connsiteY5" fmla="*/ 279466 h 2180279"/>
              <a:gd name="connsiteX6" fmla="*/ 109244 w 4008129"/>
              <a:gd name="connsiteY6" fmla="*/ 256317 h 218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8129" h="2180279">
                <a:moveTo>
                  <a:pt x="109244" y="256317"/>
                </a:moveTo>
                <a:cubicBezTo>
                  <a:pt x="238495" y="522535"/>
                  <a:pt x="363887" y="1577760"/>
                  <a:pt x="942621" y="1876772"/>
                </a:cubicBezTo>
                <a:cubicBezTo>
                  <a:pt x="1521355" y="2175784"/>
                  <a:pt x="3105158" y="2291531"/>
                  <a:pt x="3581649" y="2050392"/>
                </a:cubicBezTo>
                <a:cubicBezTo>
                  <a:pt x="4058140" y="1809253"/>
                  <a:pt x="4141092" y="771390"/>
                  <a:pt x="3801568" y="429937"/>
                </a:cubicBezTo>
                <a:cubicBezTo>
                  <a:pt x="3462044" y="88484"/>
                  <a:pt x="2150247" y="26752"/>
                  <a:pt x="1544505" y="1674"/>
                </a:cubicBezTo>
                <a:cubicBezTo>
                  <a:pt x="938763" y="-23405"/>
                  <a:pt x="406327" y="240884"/>
                  <a:pt x="167117" y="279466"/>
                </a:cubicBezTo>
                <a:cubicBezTo>
                  <a:pt x="-72093" y="318048"/>
                  <a:pt x="-20007" y="-9901"/>
                  <a:pt x="109244" y="256317"/>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sp>
        <p:nvSpPr>
          <p:cNvPr id="1048702" name="任意多边形: 形状 12"/>
          <p:cNvSpPr/>
          <p:nvPr userDrawn="1"/>
        </p:nvSpPr>
        <p:spPr>
          <a:xfrm rot="869861">
            <a:off x="-1997982" y="5852278"/>
            <a:ext cx="6275278" cy="1529348"/>
          </a:xfrm>
          <a:custGeom>
            <a:avLst/>
            <a:gdLst>
              <a:gd name="connsiteX0" fmla="*/ 439908 w 7733604"/>
              <a:gd name="connsiteY0" fmla="*/ 1159748 h 2289554"/>
              <a:gd name="connsiteX1" fmla="*/ 2534925 w 7733604"/>
              <a:gd name="connsiteY1" fmla="*/ 372670 h 2289554"/>
              <a:gd name="connsiteX2" fmla="*/ 4201680 w 7733604"/>
              <a:gd name="connsiteY2" fmla="*/ 1206047 h 2289554"/>
              <a:gd name="connsiteX3" fmla="*/ 6261973 w 7733604"/>
              <a:gd name="connsiteY3" fmla="*/ 2280 h 2289554"/>
              <a:gd name="connsiteX4" fmla="*/ 7731958 w 7733604"/>
              <a:gd name="connsiteY4" fmla="*/ 939829 h 2289554"/>
              <a:gd name="connsiteX5" fmla="*/ 6389295 w 7733604"/>
              <a:gd name="connsiteY5" fmla="*/ 2213044 h 2289554"/>
              <a:gd name="connsiteX6" fmla="*/ 567229 w 7733604"/>
              <a:gd name="connsiteY6" fmla="*/ 2039424 h 2289554"/>
              <a:gd name="connsiteX7" fmla="*/ 439908 w 7733604"/>
              <a:gd name="connsiteY7" fmla="*/ 1159748 h 228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3604" h="2289554">
                <a:moveTo>
                  <a:pt x="439908" y="1159748"/>
                </a:moveTo>
                <a:cubicBezTo>
                  <a:pt x="767857" y="881956"/>
                  <a:pt x="1907963" y="364954"/>
                  <a:pt x="2534925" y="372670"/>
                </a:cubicBezTo>
                <a:cubicBezTo>
                  <a:pt x="3161887" y="380386"/>
                  <a:pt x="3580505" y="1267779"/>
                  <a:pt x="4201680" y="1206047"/>
                </a:cubicBezTo>
                <a:cubicBezTo>
                  <a:pt x="4822855" y="1144315"/>
                  <a:pt x="5673593" y="46650"/>
                  <a:pt x="6261973" y="2280"/>
                </a:cubicBezTo>
                <a:cubicBezTo>
                  <a:pt x="6850353" y="-42090"/>
                  <a:pt x="7710738" y="571368"/>
                  <a:pt x="7731958" y="939829"/>
                </a:cubicBezTo>
                <a:cubicBezTo>
                  <a:pt x="7753178" y="1308290"/>
                  <a:pt x="7583416" y="2029778"/>
                  <a:pt x="6389295" y="2213044"/>
                </a:cubicBezTo>
                <a:cubicBezTo>
                  <a:pt x="5195174" y="2396310"/>
                  <a:pt x="1553006" y="2214973"/>
                  <a:pt x="567229" y="2039424"/>
                </a:cubicBezTo>
                <a:cubicBezTo>
                  <a:pt x="-418548" y="1863875"/>
                  <a:pt x="111959" y="1437540"/>
                  <a:pt x="439908" y="1159748"/>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pic>
        <p:nvPicPr>
          <p:cNvPr id="2097155" name="图片 10"/>
          <p:cNvPicPr>
            <a:picLocks noChangeAspect="1"/>
          </p:cNvPicPr>
          <p:nvPr userDrawn="1"/>
        </p:nvPicPr>
        <p:blipFill rotWithShape="1">
          <a:blip r:embed="rId2" cstate="print"/>
          <a:srcRect r="7301" b="45178"/>
          <a:stretch>
            <a:fillRect/>
          </a:stretch>
        </p:blipFill>
        <p:spPr>
          <a:xfrm>
            <a:off x="10477048" y="4914899"/>
            <a:ext cx="1714952" cy="19431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A6B57-8BDF-41B8-9739-E5FC80FD29B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9BB11-2144-4FC6-98B5-DAE7759FA4DE}" type="slidenum">
              <a:rPr lang="zh-CN" altLang="en-US" smtClean="0"/>
            </a:fld>
            <a:endParaRPr lang="zh-CN" altLang="en-US"/>
          </a:p>
        </p:txBody>
      </p:sp>
      <p:pic>
        <p:nvPicPr>
          <p:cNvPr id="5124" name="图片 6" descr="logo横版 png"/>
          <p:cNvPicPr>
            <a:picLocks noChangeAspect="1"/>
          </p:cNvPicPr>
          <p:nvPr userDrawn="1"/>
        </p:nvPicPr>
        <p:blipFill>
          <a:blip r:embed="rId13"/>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6" Type="http://schemas.openxmlformats.org/officeDocument/2006/relationships/slideLayout" Target="../slideLayouts/slideLayout2.xml"/><Relationship Id="rId55" Type="http://schemas.openxmlformats.org/officeDocument/2006/relationships/image" Target="../media/image2.jpeg"/><Relationship Id="rId54" Type="http://schemas.openxmlformats.org/officeDocument/2006/relationships/tags" Target="../tags/tag61.xml"/><Relationship Id="rId53" Type="http://schemas.openxmlformats.org/officeDocument/2006/relationships/tags" Target="../tags/tag60.xml"/><Relationship Id="rId52" Type="http://schemas.openxmlformats.org/officeDocument/2006/relationships/tags" Target="../tags/tag59.xml"/><Relationship Id="rId51" Type="http://schemas.openxmlformats.org/officeDocument/2006/relationships/tags" Target="../tags/tag58.xml"/><Relationship Id="rId50" Type="http://schemas.openxmlformats.org/officeDocument/2006/relationships/tags" Target="../tags/tag57.xml"/><Relationship Id="rId5" Type="http://schemas.openxmlformats.org/officeDocument/2006/relationships/tags" Target="../tags/tag12.xml"/><Relationship Id="rId49" Type="http://schemas.openxmlformats.org/officeDocument/2006/relationships/tags" Target="../tags/tag56.xml"/><Relationship Id="rId48" Type="http://schemas.openxmlformats.org/officeDocument/2006/relationships/tags" Target="../tags/tag55.xml"/><Relationship Id="rId47" Type="http://schemas.openxmlformats.org/officeDocument/2006/relationships/tags" Target="../tags/tag54.xml"/><Relationship Id="rId46" Type="http://schemas.openxmlformats.org/officeDocument/2006/relationships/tags" Target="../tags/tag53.xml"/><Relationship Id="rId45" Type="http://schemas.openxmlformats.org/officeDocument/2006/relationships/tags" Target="../tags/tag52.xml"/><Relationship Id="rId44" Type="http://schemas.openxmlformats.org/officeDocument/2006/relationships/tags" Target="../tags/tag51.xml"/><Relationship Id="rId43" Type="http://schemas.openxmlformats.org/officeDocument/2006/relationships/tags" Target="../tags/tag50.xml"/><Relationship Id="rId42" Type="http://schemas.openxmlformats.org/officeDocument/2006/relationships/tags" Target="../tags/tag49.xml"/><Relationship Id="rId41" Type="http://schemas.openxmlformats.org/officeDocument/2006/relationships/tags" Target="../tags/tag48.xml"/><Relationship Id="rId40" Type="http://schemas.openxmlformats.org/officeDocument/2006/relationships/tags" Target="../tags/tag47.xml"/><Relationship Id="rId4" Type="http://schemas.openxmlformats.org/officeDocument/2006/relationships/tags" Target="../tags/tag11.xml"/><Relationship Id="rId39" Type="http://schemas.openxmlformats.org/officeDocument/2006/relationships/tags" Target="../tags/tag46.xml"/><Relationship Id="rId38" Type="http://schemas.openxmlformats.org/officeDocument/2006/relationships/tags" Target="../tags/tag45.xml"/><Relationship Id="rId37" Type="http://schemas.openxmlformats.org/officeDocument/2006/relationships/tags" Target="../tags/tag44.xml"/><Relationship Id="rId36" Type="http://schemas.openxmlformats.org/officeDocument/2006/relationships/tags" Target="../tags/tag43.xml"/><Relationship Id="rId35" Type="http://schemas.openxmlformats.org/officeDocument/2006/relationships/tags" Target="../tags/tag42.xml"/><Relationship Id="rId34" Type="http://schemas.openxmlformats.org/officeDocument/2006/relationships/tags" Target="../tags/tag41.xml"/><Relationship Id="rId33" Type="http://schemas.openxmlformats.org/officeDocument/2006/relationships/tags" Target="../tags/tag40.xml"/><Relationship Id="rId32" Type="http://schemas.openxmlformats.org/officeDocument/2006/relationships/tags" Target="../tags/tag39.xml"/><Relationship Id="rId31" Type="http://schemas.openxmlformats.org/officeDocument/2006/relationships/tags" Target="../tags/tag38.xml"/><Relationship Id="rId30" Type="http://schemas.openxmlformats.org/officeDocument/2006/relationships/tags" Target="../tags/tag37.xml"/><Relationship Id="rId3" Type="http://schemas.openxmlformats.org/officeDocument/2006/relationships/tags" Target="../tags/tag10.xml"/><Relationship Id="rId29" Type="http://schemas.openxmlformats.org/officeDocument/2006/relationships/tags" Target="../tags/tag36.xml"/><Relationship Id="rId28" Type="http://schemas.openxmlformats.org/officeDocument/2006/relationships/tags" Target="../tags/tag35.xml"/><Relationship Id="rId27" Type="http://schemas.openxmlformats.org/officeDocument/2006/relationships/tags" Target="../tags/tag34.xml"/><Relationship Id="rId26" Type="http://schemas.openxmlformats.org/officeDocument/2006/relationships/tags" Target="../tags/tag33.xml"/><Relationship Id="rId25" Type="http://schemas.openxmlformats.org/officeDocument/2006/relationships/tags" Target="../tags/tag32.xml"/><Relationship Id="rId24" Type="http://schemas.openxmlformats.org/officeDocument/2006/relationships/tags" Target="../tags/tag31.xml"/><Relationship Id="rId23" Type="http://schemas.openxmlformats.org/officeDocument/2006/relationships/tags" Target="../tags/tag30.xml"/><Relationship Id="rId22" Type="http://schemas.openxmlformats.org/officeDocument/2006/relationships/tags" Target="../tags/tag29.xml"/><Relationship Id="rId21" Type="http://schemas.openxmlformats.org/officeDocument/2006/relationships/tags" Target="../tags/tag28.xml"/><Relationship Id="rId20" Type="http://schemas.openxmlformats.org/officeDocument/2006/relationships/tags" Target="../tags/tag27.xml"/><Relationship Id="rId2" Type="http://schemas.openxmlformats.org/officeDocument/2006/relationships/tags" Target="../tags/tag9.xml"/><Relationship Id="rId19" Type="http://schemas.openxmlformats.org/officeDocument/2006/relationships/tags" Target="../tags/tag26.xml"/><Relationship Id="rId18" Type="http://schemas.openxmlformats.org/officeDocument/2006/relationships/tags" Target="../tags/tag25.xml"/><Relationship Id="rId17" Type="http://schemas.openxmlformats.org/officeDocument/2006/relationships/tags" Target="../tags/tag24.xml"/><Relationship Id="rId16" Type="http://schemas.openxmlformats.org/officeDocument/2006/relationships/tags" Target="../tags/tag23.xml"/><Relationship Id="rId15" Type="http://schemas.openxmlformats.org/officeDocument/2006/relationships/tags" Target="../tags/tag22.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slideLayout" Target="../slideLayouts/slideLayout2.xml"/><Relationship Id="rId11" Type="http://schemas.openxmlformats.org/officeDocument/2006/relationships/tags" Target="../tags/tag8.xml"/><Relationship Id="rId10" Type="http://schemas.openxmlformats.org/officeDocument/2006/relationships/image" Target="../media/image2.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2" descr="印度菜餐厅菜单封面上有米饭、咖喱鱼、蔬菜和肉饭的矢量框架。背景图片免费下载_海报banner/高清大图_千库网(图片编号622617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3" name="矩形: 圆角 32"/>
          <p:cNvSpPr/>
          <p:nvPr>
            <p:custDataLst>
              <p:tags r:id="rId2"/>
            </p:custDataLst>
          </p:nvPr>
        </p:nvSpPr>
        <p:spPr>
          <a:xfrm>
            <a:off x="5199357" y="1884518"/>
            <a:ext cx="1722945" cy="6387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grpSp>
        <p:nvGrpSpPr>
          <p:cNvPr id="55" name="组合 54"/>
          <p:cNvGrpSpPr/>
          <p:nvPr>
            <p:custDataLst>
              <p:tags r:id="rId3"/>
            </p:custDataLst>
          </p:nvPr>
        </p:nvGrpSpPr>
        <p:grpSpPr>
          <a:xfrm>
            <a:off x="25254" y="2639395"/>
            <a:ext cx="12182921" cy="2450197"/>
            <a:chOff x="25254" y="2523283"/>
            <a:chExt cx="12182921" cy="2450197"/>
          </a:xfrm>
        </p:grpSpPr>
        <p:sp>
          <p:nvSpPr>
            <p:cNvPr id="19" name="任意多边形: 形状 18"/>
            <p:cNvSpPr/>
            <p:nvPr>
              <p:custDataLst>
                <p:tags r:id="rId4"/>
              </p:custDataLst>
            </p:nvPr>
          </p:nvSpPr>
          <p:spPr>
            <a:xfrm>
              <a:off x="6060830" y="2523283"/>
              <a:ext cx="5532611" cy="292557"/>
            </a:xfrm>
            <a:custGeom>
              <a:avLst/>
              <a:gdLst/>
              <a:ahLst/>
              <a:cxnLst/>
              <a:rect l="0" t="0" r="0" b="0"/>
              <a:pathLst>
                <a:path>
                  <a:moveTo>
                    <a:pt x="0" y="0"/>
                  </a:moveTo>
                  <a:lnTo>
                    <a:pt x="0" y="199369"/>
                  </a:lnTo>
                  <a:lnTo>
                    <a:pt x="5532611" y="199369"/>
                  </a:lnTo>
                  <a:lnTo>
                    <a:pt x="553261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0" name="任意多边形: 形状 19"/>
            <p:cNvSpPr/>
            <p:nvPr>
              <p:custDataLst>
                <p:tags r:id="rId5"/>
              </p:custDataLst>
            </p:nvPr>
          </p:nvSpPr>
          <p:spPr>
            <a:xfrm>
              <a:off x="6060830" y="2523283"/>
              <a:ext cx="4303141" cy="292557"/>
            </a:xfrm>
            <a:custGeom>
              <a:avLst/>
              <a:gdLst/>
              <a:ahLst/>
              <a:cxnLst/>
              <a:rect l="0" t="0" r="0" b="0"/>
              <a:pathLst>
                <a:path>
                  <a:moveTo>
                    <a:pt x="0" y="0"/>
                  </a:moveTo>
                  <a:lnTo>
                    <a:pt x="0" y="199369"/>
                  </a:lnTo>
                  <a:lnTo>
                    <a:pt x="4303141" y="199369"/>
                  </a:lnTo>
                  <a:lnTo>
                    <a:pt x="430314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1" name="任意多边形: 形状 20"/>
            <p:cNvSpPr/>
            <p:nvPr>
              <p:custDataLst>
                <p:tags r:id="rId6"/>
              </p:custDataLst>
            </p:nvPr>
          </p:nvSpPr>
          <p:spPr>
            <a:xfrm>
              <a:off x="6060830" y="2523283"/>
              <a:ext cx="3073672" cy="292557"/>
            </a:xfrm>
            <a:custGeom>
              <a:avLst/>
              <a:gdLst/>
              <a:ahLst/>
              <a:cxnLst/>
              <a:rect l="0" t="0" r="0" b="0"/>
              <a:pathLst>
                <a:path>
                  <a:moveTo>
                    <a:pt x="0" y="0"/>
                  </a:moveTo>
                  <a:lnTo>
                    <a:pt x="0" y="199369"/>
                  </a:lnTo>
                  <a:lnTo>
                    <a:pt x="3073672" y="199369"/>
                  </a:lnTo>
                  <a:lnTo>
                    <a:pt x="3073672"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6" name="任意多边形: 形状 25"/>
            <p:cNvSpPr/>
            <p:nvPr>
              <p:custDataLst>
                <p:tags r:id="rId7"/>
              </p:custDataLst>
            </p:nvPr>
          </p:nvSpPr>
          <p:spPr>
            <a:xfrm>
              <a:off x="6060830" y="2523283"/>
              <a:ext cx="1844203" cy="292557"/>
            </a:xfrm>
            <a:custGeom>
              <a:avLst/>
              <a:gdLst/>
              <a:ahLst/>
              <a:cxnLst/>
              <a:rect l="0" t="0" r="0" b="0"/>
              <a:pathLst>
                <a:path>
                  <a:moveTo>
                    <a:pt x="0" y="0"/>
                  </a:moveTo>
                  <a:lnTo>
                    <a:pt x="0" y="199369"/>
                  </a:lnTo>
                  <a:lnTo>
                    <a:pt x="1844203" y="199369"/>
                  </a:lnTo>
                  <a:lnTo>
                    <a:pt x="1844203"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7" name="任意多边形: 形状 26"/>
            <p:cNvSpPr/>
            <p:nvPr>
              <p:custDataLst>
                <p:tags r:id="rId8"/>
              </p:custDataLst>
            </p:nvPr>
          </p:nvSpPr>
          <p:spPr>
            <a:xfrm>
              <a:off x="6060830" y="2523283"/>
              <a:ext cx="614734" cy="292557"/>
            </a:xfrm>
            <a:custGeom>
              <a:avLst/>
              <a:gdLst/>
              <a:ahLst/>
              <a:cxnLst/>
              <a:rect l="0" t="0" r="0" b="0"/>
              <a:pathLst>
                <a:path>
                  <a:moveTo>
                    <a:pt x="0" y="0"/>
                  </a:moveTo>
                  <a:lnTo>
                    <a:pt x="0" y="199369"/>
                  </a:lnTo>
                  <a:lnTo>
                    <a:pt x="614734" y="199369"/>
                  </a:lnTo>
                  <a:lnTo>
                    <a:pt x="614734"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8" name="任意多边形: 形状 27"/>
            <p:cNvSpPr/>
            <p:nvPr>
              <p:custDataLst>
                <p:tags r:id="rId9"/>
              </p:custDataLst>
            </p:nvPr>
          </p:nvSpPr>
          <p:spPr>
            <a:xfrm>
              <a:off x="5446095" y="2523283"/>
              <a:ext cx="614734" cy="292557"/>
            </a:xfrm>
            <a:custGeom>
              <a:avLst/>
              <a:gdLst/>
              <a:ahLst/>
              <a:cxnLst/>
              <a:rect l="0" t="0" r="0" b="0"/>
              <a:pathLst>
                <a:path>
                  <a:moveTo>
                    <a:pt x="614734" y="0"/>
                  </a:moveTo>
                  <a:lnTo>
                    <a:pt x="614734"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9" name="任意多边形: 形状 28"/>
            <p:cNvSpPr/>
            <p:nvPr>
              <p:custDataLst>
                <p:tags r:id="rId10"/>
              </p:custDataLst>
            </p:nvPr>
          </p:nvSpPr>
          <p:spPr>
            <a:xfrm>
              <a:off x="4216626" y="2523283"/>
              <a:ext cx="1844203" cy="292557"/>
            </a:xfrm>
            <a:custGeom>
              <a:avLst/>
              <a:gdLst/>
              <a:ahLst/>
              <a:cxnLst/>
              <a:rect l="0" t="0" r="0" b="0"/>
              <a:pathLst>
                <a:path>
                  <a:moveTo>
                    <a:pt x="1844203" y="0"/>
                  </a:moveTo>
                  <a:lnTo>
                    <a:pt x="1844203"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0" name="任意多边形: 形状 29"/>
            <p:cNvSpPr/>
            <p:nvPr>
              <p:custDataLst>
                <p:tags r:id="rId11"/>
              </p:custDataLst>
            </p:nvPr>
          </p:nvSpPr>
          <p:spPr>
            <a:xfrm>
              <a:off x="2987157" y="2523283"/>
              <a:ext cx="3073672" cy="292557"/>
            </a:xfrm>
            <a:custGeom>
              <a:avLst/>
              <a:gdLst/>
              <a:ahLst/>
              <a:cxnLst/>
              <a:rect l="0" t="0" r="0" b="0"/>
              <a:pathLst>
                <a:path>
                  <a:moveTo>
                    <a:pt x="3073672" y="0"/>
                  </a:moveTo>
                  <a:lnTo>
                    <a:pt x="3073672"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1" name="任意多边形: 形状 30"/>
            <p:cNvSpPr/>
            <p:nvPr>
              <p:custDataLst>
                <p:tags r:id="rId12"/>
              </p:custDataLst>
            </p:nvPr>
          </p:nvSpPr>
          <p:spPr>
            <a:xfrm>
              <a:off x="1757688" y="2523283"/>
              <a:ext cx="4303141" cy="292557"/>
            </a:xfrm>
            <a:custGeom>
              <a:avLst/>
              <a:gdLst/>
              <a:ahLst/>
              <a:cxnLst/>
              <a:rect l="0" t="0" r="0" b="0"/>
              <a:pathLst>
                <a:path>
                  <a:moveTo>
                    <a:pt x="4303141" y="0"/>
                  </a:moveTo>
                  <a:lnTo>
                    <a:pt x="430314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2" name="任意多边形: 形状 31"/>
            <p:cNvSpPr/>
            <p:nvPr>
              <p:custDataLst>
                <p:tags r:id="rId13"/>
              </p:custDataLst>
            </p:nvPr>
          </p:nvSpPr>
          <p:spPr>
            <a:xfrm>
              <a:off x="528218" y="2523283"/>
              <a:ext cx="5532611" cy="292557"/>
            </a:xfrm>
            <a:custGeom>
              <a:avLst/>
              <a:gdLst/>
              <a:ahLst/>
              <a:cxnLst/>
              <a:rect l="0" t="0" r="0" b="0"/>
              <a:pathLst>
                <a:path>
                  <a:moveTo>
                    <a:pt x="5532611" y="0"/>
                  </a:moveTo>
                  <a:lnTo>
                    <a:pt x="553261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5" name="矩形: 圆角 34"/>
            <p:cNvSpPr/>
            <p:nvPr>
              <p:custDataLst>
                <p:tags r:id="rId14"/>
              </p:custDataLst>
            </p:nvPr>
          </p:nvSpPr>
          <p:spPr>
            <a:xfrm>
              <a:off x="25254"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6" name="任意多边形: 形状 35"/>
            <p:cNvSpPr/>
            <p:nvPr>
              <p:custDataLst>
                <p:tags r:id="rId15"/>
              </p:custDataLst>
            </p:nvPr>
          </p:nvSpPr>
          <p:spPr>
            <a:xfrm>
              <a:off x="137024"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无灵主语</a:t>
              </a:r>
              <a:endParaRPr lang="zh-CN" altLang="en-US" sz="2400" b="1" kern="1200">
                <a:latin typeface="微软雅黑" panose="020B0503020204020204" pitchFamily="34" charset="-122"/>
                <a:ea typeface="微软雅黑" panose="020B0503020204020204" pitchFamily="34" charset="-122"/>
              </a:endParaRPr>
            </a:p>
          </p:txBody>
        </p:sp>
        <p:sp>
          <p:nvSpPr>
            <p:cNvPr id="37" name="矩形: 圆角 36"/>
            <p:cNvSpPr/>
            <p:nvPr>
              <p:custDataLst>
                <p:tags r:id="rId16"/>
              </p:custDataLst>
            </p:nvPr>
          </p:nvSpPr>
          <p:spPr>
            <a:xfrm>
              <a:off x="1254723"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8" name="任意多边形: 形状 37"/>
            <p:cNvSpPr/>
            <p:nvPr>
              <p:custDataLst>
                <p:tags r:id="rId17"/>
              </p:custDataLst>
            </p:nvPr>
          </p:nvSpPr>
          <p:spPr>
            <a:xfrm>
              <a:off x="1366493"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动作链</a:t>
              </a:r>
              <a:endParaRPr lang="zh-CN" altLang="en-US" sz="2400" b="1" kern="1200">
                <a:latin typeface="微软雅黑" panose="020B0503020204020204" pitchFamily="34" charset="-122"/>
                <a:ea typeface="微软雅黑" panose="020B0503020204020204" pitchFamily="34" charset="-122"/>
              </a:endParaRPr>
            </a:p>
          </p:txBody>
        </p:sp>
        <p:sp>
          <p:nvSpPr>
            <p:cNvPr id="39" name="矩形: 圆角 38"/>
            <p:cNvSpPr/>
            <p:nvPr>
              <p:custDataLst>
                <p:tags r:id="rId18"/>
              </p:custDataLst>
            </p:nvPr>
          </p:nvSpPr>
          <p:spPr>
            <a:xfrm>
              <a:off x="2484192"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0" name="任意多边形: 形状 39"/>
            <p:cNvSpPr/>
            <p:nvPr>
              <p:custDataLst>
                <p:tags r:id="rId19"/>
              </p:custDataLst>
            </p:nvPr>
          </p:nvSpPr>
          <p:spPr>
            <a:xfrm>
              <a:off x="2595962"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分词作状语</a:t>
              </a:r>
              <a:endParaRPr lang="zh-CN" altLang="en-US" sz="2400" b="1" kern="1200">
                <a:latin typeface="微软雅黑" panose="020B0503020204020204" pitchFamily="34" charset="-122"/>
                <a:ea typeface="微软雅黑" panose="020B0503020204020204" pitchFamily="34" charset="-122"/>
              </a:endParaRPr>
            </a:p>
          </p:txBody>
        </p:sp>
        <p:sp>
          <p:nvSpPr>
            <p:cNvPr id="41" name="矩形: 圆角 40"/>
            <p:cNvSpPr/>
            <p:nvPr>
              <p:custDataLst>
                <p:tags r:id="rId20"/>
              </p:custDataLst>
            </p:nvPr>
          </p:nvSpPr>
          <p:spPr>
            <a:xfrm>
              <a:off x="3713661"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2" name="任意多边形: 形状 41"/>
            <p:cNvSpPr/>
            <p:nvPr>
              <p:custDataLst>
                <p:tags r:id="rId21"/>
              </p:custDataLst>
            </p:nvPr>
          </p:nvSpPr>
          <p:spPr>
            <a:xfrm>
              <a:off x="3825431"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latin typeface="微软雅黑" panose="020B0503020204020204" pitchFamily="34" charset="-122"/>
                  <a:ea typeface="微软雅黑" panose="020B0503020204020204" pitchFamily="34" charset="-122"/>
                </a:rPr>
                <a:t>With </a:t>
              </a:r>
              <a:r>
                <a:rPr lang="zh-CN" altLang="en-US" sz="2400" b="1" kern="1200" dirty="0">
                  <a:latin typeface="微软雅黑" panose="020B0503020204020204" pitchFamily="34" charset="-122"/>
                  <a:ea typeface="微软雅黑" panose="020B0503020204020204" pitchFamily="34" charset="-122"/>
                </a:rPr>
                <a:t>复合结构</a:t>
              </a:r>
              <a:endParaRPr lang="zh-CN" altLang="en-US" sz="2400" b="1" kern="1200" dirty="0">
                <a:latin typeface="微软雅黑" panose="020B0503020204020204" pitchFamily="34" charset="-122"/>
                <a:ea typeface="微软雅黑" panose="020B0503020204020204" pitchFamily="34" charset="-122"/>
              </a:endParaRPr>
            </a:p>
          </p:txBody>
        </p:sp>
        <p:sp>
          <p:nvSpPr>
            <p:cNvPr id="43" name="矩形: 圆角 42"/>
            <p:cNvSpPr/>
            <p:nvPr>
              <p:custDataLst>
                <p:tags r:id="rId22"/>
              </p:custDataLst>
            </p:nvPr>
          </p:nvSpPr>
          <p:spPr>
            <a:xfrm>
              <a:off x="4943130"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4" name="任意多边形: 形状 43"/>
            <p:cNvSpPr/>
            <p:nvPr>
              <p:custDataLst>
                <p:tags r:id="rId23"/>
              </p:custDataLst>
            </p:nvPr>
          </p:nvSpPr>
          <p:spPr>
            <a:xfrm>
              <a:off x="5054900"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独立主格</a:t>
              </a:r>
              <a:endParaRPr lang="zh-CN" altLang="en-US" sz="2400" b="1" kern="1200">
                <a:latin typeface="微软雅黑" panose="020B0503020204020204" pitchFamily="34" charset="-122"/>
                <a:ea typeface="微软雅黑" panose="020B0503020204020204" pitchFamily="34" charset="-122"/>
              </a:endParaRPr>
            </a:p>
          </p:txBody>
        </p:sp>
        <p:sp>
          <p:nvSpPr>
            <p:cNvPr id="45" name="矩形: 圆角 44"/>
            <p:cNvSpPr/>
            <p:nvPr>
              <p:custDataLst>
                <p:tags r:id="rId24"/>
              </p:custDataLst>
            </p:nvPr>
          </p:nvSpPr>
          <p:spPr>
            <a:xfrm>
              <a:off x="617259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6" name="任意多边形: 形状 45"/>
            <p:cNvSpPr/>
            <p:nvPr>
              <p:custDataLst>
                <p:tags r:id="rId25"/>
              </p:custDataLst>
            </p:nvPr>
          </p:nvSpPr>
          <p:spPr>
            <a:xfrm>
              <a:off x="628436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从句</a:t>
              </a:r>
              <a:endParaRPr lang="zh-CN" altLang="en-US" sz="2400" b="1" kern="1200">
                <a:latin typeface="微软雅黑" panose="020B0503020204020204" pitchFamily="34" charset="-122"/>
                <a:ea typeface="微软雅黑" panose="020B0503020204020204" pitchFamily="34" charset="-122"/>
              </a:endParaRPr>
            </a:p>
          </p:txBody>
        </p:sp>
        <p:sp>
          <p:nvSpPr>
            <p:cNvPr id="47" name="矩形: 圆角 46"/>
            <p:cNvSpPr/>
            <p:nvPr>
              <p:custDataLst>
                <p:tags r:id="rId26"/>
              </p:custDataLst>
            </p:nvPr>
          </p:nvSpPr>
          <p:spPr>
            <a:xfrm>
              <a:off x="740206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8" name="任意多边形: 形状 47"/>
            <p:cNvSpPr/>
            <p:nvPr>
              <p:custDataLst>
                <p:tags r:id="rId27"/>
              </p:custDataLst>
            </p:nvPr>
          </p:nvSpPr>
          <p:spPr>
            <a:xfrm>
              <a:off x="751383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倒装句</a:t>
              </a:r>
              <a:endParaRPr lang="zh-CN" altLang="en-US" sz="2400" b="1" kern="1200">
                <a:latin typeface="微软雅黑" panose="020B0503020204020204" pitchFamily="34" charset="-122"/>
                <a:ea typeface="微软雅黑" panose="020B0503020204020204" pitchFamily="34" charset="-122"/>
              </a:endParaRPr>
            </a:p>
          </p:txBody>
        </p:sp>
        <p:sp>
          <p:nvSpPr>
            <p:cNvPr id="49" name="矩形: 圆角 48"/>
            <p:cNvSpPr/>
            <p:nvPr>
              <p:custDataLst>
                <p:tags r:id="rId28"/>
              </p:custDataLst>
            </p:nvPr>
          </p:nvSpPr>
          <p:spPr>
            <a:xfrm>
              <a:off x="8631538"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0" name="任意多边形: 形状 49"/>
            <p:cNvSpPr/>
            <p:nvPr>
              <p:custDataLst>
                <p:tags r:id="rId29"/>
              </p:custDataLst>
            </p:nvPr>
          </p:nvSpPr>
          <p:spPr>
            <a:xfrm>
              <a:off x="8743308"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虚拟语气</a:t>
              </a:r>
              <a:endParaRPr lang="zh-CN" altLang="en-US" sz="2400" b="1" kern="1200">
                <a:latin typeface="微软雅黑" panose="020B0503020204020204" pitchFamily="34" charset="-122"/>
                <a:ea typeface="微软雅黑" panose="020B0503020204020204" pitchFamily="34" charset="-122"/>
              </a:endParaRPr>
            </a:p>
          </p:txBody>
        </p:sp>
        <p:sp>
          <p:nvSpPr>
            <p:cNvPr id="51" name="矩形: 圆角 50"/>
            <p:cNvSpPr/>
            <p:nvPr>
              <p:custDataLst>
                <p:tags r:id="rId30"/>
              </p:custDataLst>
            </p:nvPr>
          </p:nvSpPr>
          <p:spPr>
            <a:xfrm>
              <a:off x="9861007"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2" name="任意多边形: 形状 51"/>
            <p:cNvSpPr/>
            <p:nvPr>
              <p:custDataLst>
                <p:tags r:id="rId31"/>
              </p:custDataLst>
            </p:nvPr>
          </p:nvSpPr>
          <p:spPr>
            <a:xfrm>
              <a:off x="9972777"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强调句</a:t>
              </a:r>
              <a:endParaRPr lang="zh-CN" altLang="en-US" sz="2400" b="1" kern="1200">
                <a:latin typeface="微软雅黑" panose="020B0503020204020204" pitchFamily="34" charset="-122"/>
                <a:ea typeface="微软雅黑" panose="020B0503020204020204" pitchFamily="34" charset="-122"/>
              </a:endParaRPr>
            </a:p>
          </p:txBody>
        </p:sp>
        <p:sp>
          <p:nvSpPr>
            <p:cNvPr id="53" name="矩形: 圆角 52"/>
            <p:cNvSpPr/>
            <p:nvPr>
              <p:custDataLst>
                <p:tags r:id="rId32"/>
              </p:custDataLst>
            </p:nvPr>
          </p:nvSpPr>
          <p:spPr>
            <a:xfrm>
              <a:off x="11090476"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4" name="任意多边形: 形状 53"/>
            <p:cNvSpPr/>
            <p:nvPr>
              <p:custDataLst>
                <p:tags r:id="rId33"/>
              </p:custDataLst>
            </p:nvPr>
          </p:nvSpPr>
          <p:spPr>
            <a:xfrm>
              <a:off x="11202246"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长短句结合</a:t>
              </a:r>
              <a:endParaRPr lang="zh-CN" altLang="en-US" sz="2400" b="1" kern="1200">
                <a:latin typeface="微软雅黑" panose="020B0503020204020204" pitchFamily="34" charset="-122"/>
                <a:ea typeface="微软雅黑" panose="020B0503020204020204" pitchFamily="34" charset="-122"/>
              </a:endParaRPr>
            </a:p>
          </p:txBody>
        </p:sp>
      </p:grpSp>
      <p:sp>
        <p:nvSpPr>
          <p:cNvPr id="34" name="任意多边形: 形状 33"/>
          <p:cNvSpPr/>
          <p:nvPr>
            <p:custDataLst>
              <p:tags r:id="rId34"/>
            </p:custDataLst>
          </p:nvPr>
        </p:nvSpPr>
        <p:spPr>
          <a:xfrm>
            <a:off x="5311127" y="1990699"/>
            <a:ext cx="1722945" cy="638765"/>
          </a:xfrm>
          <a:custGeom>
            <a:avLst/>
            <a:gdLst>
              <a:gd name="connsiteX0" fmla="*/ 0 w 1722945"/>
              <a:gd name="connsiteY0" fmla="*/ 63877 h 638765"/>
              <a:gd name="connsiteX1" fmla="*/ 63877 w 1722945"/>
              <a:gd name="connsiteY1" fmla="*/ 0 h 638765"/>
              <a:gd name="connsiteX2" fmla="*/ 1659069 w 1722945"/>
              <a:gd name="connsiteY2" fmla="*/ 0 h 638765"/>
              <a:gd name="connsiteX3" fmla="*/ 1722946 w 1722945"/>
              <a:gd name="connsiteY3" fmla="*/ 63877 h 638765"/>
              <a:gd name="connsiteX4" fmla="*/ 1722945 w 1722945"/>
              <a:gd name="connsiteY4" fmla="*/ 574889 h 638765"/>
              <a:gd name="connsiteX5" fmla="*/ 1659068 w 1722945"/>
              <a:gd name="connsiteY5" fmla="*/ 638766 h 638765"/>
              <a:gd name="connsiteX6" fmla="*/ 63877 w 1722945"/>
              <a:gd name="connsiteY6" fmla="*/ 638765 h 638765"/>
              <a:gd name="connsiteX7" fmla="*/ 0 w 1722945"/>
              <a:gd name="connsiteY7" fmla="*/ 574888 h 638765"/>
              <a:gd name="connsiteX8" fmla="*/ 0 w 1722945"/>
              <a:gd name="connsiteY8" fmla="*/ 63877 h 63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945" h="638765">
                <a:moveTo>
                  <a:pt x="0" y="63877"/>
                </a:moveTo>
                <a:cubicBezTo>
                  <a:pt x="0" y="28599"/>
                  <a:pt x="28599" y="0"/>
                  <a:pt x="63877" y="0"/>
                </a:cubicBezTo>
                <a:lnTo>
                  <a:pt x="1659069" y="0"/>
                </a:lnTo>
                <a:cubicBezTo>
                  <a:pt x="1694347" y="0"/>
                  <a:pt x="1722946" y="28599"/>
                  <a:pt x="1722946" y="63877"/>
                </a:cubicBezTo>
                <a:cubicBezTo>
                  <a:pt x="1722946" y="234214"/>
                  <a:pt x="1722945" y="404552"/>
                  <a:pt x="1722945" y="574889"/>
                </a:cubicBezTo>
                <a:cubicBezTo>
                  <a:pt x="1722945" y="610167"/>
                  <a:pt x="1694346" y="638766"/>
                  <a:pt x="1659068" y="638766"/>
                </a:cubicBezTo>
                <a:lnTo>
                  <a:pt x="63877" y="638765"/>
                </a:lnTo>
                <a:cubicBezTo>
                  <a:pt x="28599" y="638765"/>
                  <a:pt x="0" y="610166"/>
                  <a:pt x="0" y="574888"/>
                </a:cubicBezTo>
                <a:lnTo>
                  <a:pt x="0" y="638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0629" tIns="140629" rIns="140629" bIns="140629"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latin typeface="微软雅黑" panose="020B0503020204020204" pitchFamily="34" charset="-122"/>
                <a:ea typeface="微软雅黑" panose="020B0503020204020204" pitchFamily="34" charset="-122"/>
              </a:rPr>
              <a:t>语言</a:t>
            </a:r>
            <a:endParaRPr lang="zh-CN" altLang="en-US" sz="3200" b="1" kern="1200" dirty="0">
              <a:latin typeface="微软雅黑" panose="020B0503020204020204" pitchFamily="34" charset="-122"/>
              <a:ea typeface="微软雅黑" panose="020B0503020204020204" pitchFamily="34" charset="-122"/>
            </a:endParaRPr>
          </a:p>
        </p:txBody>
      </p:sp>
      <p:grpSp>
        <p:nvGrpSpPr>
          <p:cNvPr id="56" name="组合 55"/>
          <p:cNvGrpSpPr/>
          <p:nvPr>
            <p:custDataLst>
              <p:tags r:id="rId35"/>
            </p:custDataLst>
          </p:nvPr>
        </p:nvGrpSpPr>
        <p:grpSpPr>
          <a:xfrm>
            <a:off x="618679" y="598374"/>
            <a:ext cx="10963520" cy="1200136"/>
            <a:chOff x="618679" y="598374"/>
            <a:chExt cx="10963520" cy="1200136"/>
          </a:xfrm>
        </p:grpSpPr>
        <p:grpSp>
          <p:nvGrpSpPr>
            <p:cNvPr id="2" name="组合 1"/>
            <p:cNvGrpSpPr/>
            <p:nvPr>
              <p:custDataLst>
                <p:tags r:id="rId36"/>
              </p:custDataLst>
            </p:nvPr>
          </p:nvGrpSpPr>
          <p:grpSpPr>
            <a:xfrm>
              <a:off x="618679" y="611651"/>
              <a:ext cx="1788629" cy="793993"/>
              <a:chOff x="50467" y="2004605"/>
              <a:chExt cx="2050481" cy="793993"/>
            </a:xfrm>
          </p:grpSpPr>
          <p:sp>
            <p:nvSpPr>
              <p:cNvPr id="16" name="矩形: 圆角 15"/>
              <p:cNvSpPr/>
              <p:nvPr>
                <p:custDataLst>
                  <p:tags r:id="rId37"/>
                </p:custDataLst>
              </p:nvPr>
            </p:nvSpPr>
            <p:spPr>
              <a:xfrm>
                <a:off x="5046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7" name="矩形: 圆角 4"/>
              <p:cNvSpPr txBox="1"/>
              <p:nvPr>
                <p:custDataLst>
                  <p:tags r:id="rId38"/>
                </p:custDataLst>
              </p:nvPr>
            </p:nvSpPr>
            <p:spPr>
              <a:xfrm>
                <a:off x="7372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心理描写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3" name="组合 2"/>
            <p:cNvGrpSpPr/>
            <p:nvPr>
              <p:custDataLst>
                <p:tags r:id="rId39"/>
              </p:custDataLst>
            </p:nvPr>
          </p:nvGrpSpPr>
          <p:grpSpPr>
            <a:xfrm>
              <a:off x="2454229" y="611651"/>
              <a:ext cx="1788629" cy="793993"/>
              <a:chOff x="2189651" y="2004605"/>
              <a:chExt cx="2050481" cy="793993"/>
            </a:xfrm>
          </p:grpSpPr>
          <p:sp>
            <p:nvSpPr>
              <p:cNvPr id="14" name="矩形: 圆角 13"/>
              <p:cNvSpPr/>
              <p:nvPr>
                <p:custDataLst>
                  <p:tags r:id="rId40"/>
                </p:custDataLst>
              </p:nvPr>
            </p:nvSpPr>
            <p:spPr>
              <a:xfrm>
                <a:off x="2189651"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5" name="矩形: 圆角 6"/>
              <p:cNvSpPr txBox="1"/>
              <p:nvPr>
                <p:custDataLst>
                  <p:tags r:id="rId41"/>
                </p:custDataLst>
              </p:nvPr>
            </p:nvSpPr>
            <p:spPr>
              <a:xfrm>
                <a:off x="2212906"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神态描写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4" name="组合 3"/>
            <p:cNvGrpSpPr/>
            <p:nvPr>
              <p:custDataLst>
                <p:tags r:id="rId42"/>
              </p:custDataLst>
            </p:nvPr>
          </p:nvGrpSpPr>
          <p:grpSpPr>
            <a:xfrm>
              <a:off x="4289779" y="630508"/>
              <a:ext cx="1788629" cy="793993"/>
              <a:chOff x="4328834" y="2004605"/>
              <a:chExt cx="2050481" cy="793993"/>
            </a:xfrm>
          </p:grpSpPr>
          <p:sp>
            <p:nvSpPr>
              <p:cNvPr id="12" name="矩形: 圆角 11"/>
              <p:cNvSpPr/>
              <p:nvPr>
                <p:custDataLst>
                  <p:tags r:id="rId43"/>
                </p:custDataLst>
              </p:nvPr>
            </p:nvSpPr>
            <p:spPr>
              <a:xfrm>
                <a:off x="4328834"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3" name="矩形: 圆角 8"/>
              <p:cNvSpPr txBox="1"/>
              <p:nvPr>
                <p:custDataLst>
                  <p:tags r:id="rId44"/>
                </p:custDataLst>
              </p:nvPr>
            </p:nvSpPr>
            <p:spPr>
              <a:xfrm>
                <a:off x="4352089"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9900FF"/>
                    </a:solidFill>
                    <a:latin typeface="微软雅黑" panose="020B0503020204020204" pitchFamily="34" charset="-122"/>
                    <a:ea typeface="微软雅黑" panose="020B0503020204020204" pitchFamily="34" charset="-122"/>
                  </a:rPr>
                  <a:t>动作描写</a:t>
                </a:r>
                <a:endParaRPr lang="zh-CN" altLang="en-US" sz="2400" b="1" kern="1200" dirty="0">
                  <a:solidFill>
                    <a:srgbClr val="9900FF"/>
                  </a:solidFill>
                  <a:latin typeface="微软雅黑" panose="020B0503020204020204" pitchFamily="34" charset="-122"/>
                  <a:ea typeface="微软雅黑" panose="020B0503020204020204" pitchFamily="34" charset="-122"/>
                </a:endParaRPr>
              </a:p>
            </p:txBody>
          </p:sp>
        </p:grpSp>
        <p:grpSp>
          <p:nvGrpSpPr>
            <p:cNvPr id="5" name="组合 4"/>
            <p:cNvGrpSpPr/>
            <p:nvPr>
              <p:custDataLst>
                <p:tags r:id="rId45"/>
              </p:custDataLst>
            </p:nvPr>
          </p:nvGrpSpPr>
          <p:grpSpPr>
            <a:xfrm>
              <a:off x="6125329" y="611651"/>
              <a:ext cx="1788629" cy="793993"/>
              <a:chOff x="6468017" y="2004605"/>
              <a:chExt cx="2050481" cy="793993"/>
            </a:xfrm>
          </p:grpSpPr>
          <p:sp>
            <p:nvSpPr>
              <p:cNvPr id="10" name="矩形: 圆角 9"/>
              <p:cNvSpPr/>
              <p:nvPr>
                <p:custDataLst>
                  <p:tags r:id="rId46"/>
                </p:custDataLst>
              </p:nvPr>
            </p:nvSpPr>
            <p:spPr>
              <a:xfrm>
                <a:off x="646801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1" name="矩形: 圆角 10"/>
              <p:cNvSpPr txBox="1"/>
              <p:nvPr>
                <p:custDataLst>
                  <p:tags r:id="rId47"/>
                </p:custDataLst>
              </p:nvPr>
            </p:nvSpPr>
            <p:spPr>
              <a:xfrm>
                <a:off x="649127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外貌描写</a:t>
                </a:r>
                <a:endParaRPr lang="zh-CN" altLang="en-US" sz="2400" b="1" kern="1200" dirty="0">
                  <a:latin typeface="微软雅黑" panose="020B0503020204020204" pitchFamily="34" charset="-122"/>
                  <a:ea typeface="微软雅黑" panose="020B0503020204020204" pitchFamily="34" charset="-122"/>
                </a:endParaRPr>
              </a:p>
            </p:txBody>
          </p:sp>
        </p:grpSp>
        <p:grpSp>
          <p:nvGrpSpPr>
            <p:cNvPr id="7" name="组合 6"/>
            <p:cNvGrpSpPr/>
            <p:nvPr>
              <p:custDataLst>
                <p:tags r:id="rId48"/>
              </p:custDataLst>
            </p:nvPr>
          </p:nvGrpSpPr>
          <p:grpSpPr>
            <a:xfrm>
              <a:off x="7960879" y="607253"/>
              <a:ext cx="1788629" cy="793993"/>
              <a:chOff x="8607200" y="2004605"/>
              <a:chExt cx="2050481" cy="793993"/>
            </a:xfrm>
          </p:grpSpPr>
          <p:sp>
            <p:nvSpPr>
              <p:cNvPr id="8" name="矩形: 圆角 7"/>
              <p:cNvSpPr/>
              <p:nvPr>
                <p:custDataLst>
                  <p:tags r:id="rId49"/>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9" name="矩形: 圆角 12"/>
              <p:cNvSpPr txBox="1"/>
              <p:nvPr>
                <p:custDataLst>
                  <p:tags r:id="rId50"/>
                </p:custDataLst>
              </p:nvPr>
            </p:nvSpPr>
            <p:spPr>
              <a:xfrm>
                <a:off x="8630455"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环境描写</a:t>
                </a:r>
                <a:endParaRPr lang="zh-CN" altLang="en-US" sz="2400" b="1" kern="1200">
                  <a:latin typeface="微软雅黑" panose="020B0503020204020204" pitchFamily="34" charset="-122"/>
                  <a:ea typeface="微软雅黑" panose="020B0503020204020204" pitchFamily="34" charset="-122"/>
                </a:endParaRPr>
              </a:p>
            </p:txBody>
          </p:sp>
        </p:grpSp>
        <p:sp>
          <p:nvSpPr>
            <p:cNvPr id="22" name="右大括号 21"/>
            <p:cNvSpPr/>
            <p:nvPr>
              <p:custDataLst>
                <p:tags r:id="rId51"/>
              </p:custDataLst>
            </p:nvPr>
          </p:nvSpPr>
          <p:spPr>
            <a:xfrm rot="5400000">
              <a:off x="6033284" y="-2821410"/>
              <a:ext cx="328474" cy="8911366"/>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b="1"/>
            </a:p>
          </p:txBody>
        </p:sp>
        <p:grpSp>
          <p:nvGrpSpPr>
            <p:cNvPr id="23" name="组合 22"/>
            <p:cNvGrpSpPr/>
            <p:nvPr>
              <p:custDataLst>
                <p:tags r:id="rId52"/>
              </p:custDataLst>
            </p:nvPr>
          </p:nvGrpSpPr>
          <p:grpSpPr>
            <a:xfrm>
              <a:off x="9793570" y="598374"/>
              <a:ext cx="1788629" cy="793993"/>
              <a:chOff x="8607200" y="2004605"/>
              <a:chExt cx="2050481" cy="793993"/>
            </a:xfrm>
          </p:grpSpPr>
          <p:sp>
            <p:nvSpPr>
              <p:cNvPr id="24" name="矩形: 圆角 23"/>
              <p:cNvSpPr/>
              <p:nvPr>
                <p:custDataLst>
                  <p:tags r:id="rId53"/>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25" name="矩形: 圆角 12"/>
              <p:cNvSpPr txBox="1"/>
              <p:nvPr>
                <p:custDataLst>
                  <p:tags r:id="rId54"/>
                </p:custDataLst>
              </p:nvPr>
            </p:nvSpPr>
            <p:spPr>
              <a:xfrm>
                <a:off x="8630454" y="2046635"/>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对话描写</a:t>
                </a:r>
                <a:endParaRPr lang="zh-CN" altLang="en-US" sz="2400" b="1" kern="1200">
                  <a:latin typeface="微软雅黑" panose="020B0503020204020204" pitchFamily="34" charset="-122"/>
                  <a:ea typeface="微软雅黑" panose="020B0503020204020204" pitchFamily="34" charset="-122"/>
                </a:endParaRPr>
              </a:p>
            </p:txBody>
          </p:sp>
        </p:grpSp>
      </p:grpSp>
      <p:sp>
        <p:nvSpPr>
          <p:cNvPr id="6" name="文本框 5"/>
          <p:cNvSpPr txBox="1"/>
          <p:nvPr/>
        </p:nvSpPr>
        <p:spPr>
          <a:xfrm>
            <a:off x="121151" y="5904326"/>
            <a:ext cx="11264622" cy="646331"/>
          </a:xfrm>
          <a:prstGeom prst="rect">
            <a:avLst/>
          </a:prstGeom>
          <a:solidFill>
            <a:schemeClr val="bg1"/>
          </a:solidFill>
        </p:spPr>
        <p:txBody>
          <a:bodyPr wrap="none" rtlCol="0">
            <a:spAutoFit/>
          </a:bodyPr>
          <a:lstStyle/>
          <a:p>
            <a:r>
              <a:rPr lang="zh-CN" altLang="en-US" sz="3600" b="1" dirty="0">
                <a:solidFill>
                  <a:srgbClr val="EA0000"/>
                </a:solidFill>
              </a:rPr>
              <a:t>考生构思情节的同时，要考虑合适的语言句式以及修辞</a:t>
            </a:r>
            <a:endParaRPr lang="zh-CN" altLang="en-US" sz="3600" b="1" dirty="0">
              <a:solidFill>
                <a:srgbClr val="EA0000"/>
              </a:solidFill>
            </a:endParaRPr>
          </a:p>
        </p:txBody>
      </p:sp>
      <p:pic>
        <p:nvPicPr>
          <p:cNvPr id="5124" name="图片 6" descr="logo横版 png"/>
          <p:cNvPicPr>
            <a:picLocks noChangeAspect="1"/>
          </p:cNvPicPr>
          <p:nvPr/>
        </p:nvPicPr>
        <p:blipFill>
          <a:blip r:embed="rId55"/>
          <a:stretch>
            <a:fillRect/>
          </a:stretch>
        </p:blipFill>
        <p:spPr>
          <a:xfrm>
            <a:off x="11477625" y="82550"/>
            <a:ext cx="608013" cy="6429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文本框 23"/>
          <p:cNvSpPr txBox="1"/>
          <p:nvPr/>
        </p:nvSpPr>
        <p:spPr>
          <a:xfrm>
            <a:off x="-1" y="640485"/>
            <a:ext cx="12115971" cy="6001643"/>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 Para1:At that moment Nala </a:t>
            </a:r>
            <a:r>
              <a:rPr lang="en-US" altLang="zh-CN" sz="3200" b="1" kern="0" dirty="0">
                <a:solidFill>
                  <a:srgbClr val="FF0000"/>
                </a:solidFill>
                <a:latin typeface="Times New Roman" panose="02020603050405020304" pitchFamily="18" charset="0"/>
                <a:cs typeface="Times New Roman" panose="02020603050405020304" pitchFamily="18" charset="0"/>
              </a:rPr>
              <a:t>had a think.</a:t>
            </a:r>
            <a:endParaRPr lang="en-US" altLang="zh-CN" sz="3200" b="1" kern="0" dirty="0">
              <a:solidFill>
                <a:srgbClr val="FF0000"/>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Para2:Just then, she spotted </a:t>
            </a:r>
            <a:r>
              <a:rPr lang="en-US" altLang="zh-CN" sz="3200" b="1" kern="0" dirty="0">
                <a:solidFill>
                  <a:srgbClr val="FF0000"/>
                </a:solidFill>
                <a:latin typeface="Times New Roman" panose="02020603050405020304" pitchFamily="18" charset="0"/>
                <a:cs typeface="Times New Roman" panose="02020603050405020304" pitchFamily="18" charset="0"/>
              </a:rPr>
              <a:t>Grandma’s dresses </a:t>
            </a:r>
            <a:r>
              <a:rPr lang="en-US" altLang="zh-CN" sz="3200" b="1" kern="0" dirty="0">
                <a:solidFill>
                  <a:srgbClr val="0000FF"/>
                </a:solidFill>
                <a:latin typeface="Times New Roman" panose="02020603050405020304" pitchFamily="18" charset="0"/>
                <a:cs typeface="Times New Roman" panose="02020603050405020304" pitchFamily="18" charset="0"/>
              </a:rPr>
              <a:t>and </a:t>
            </a:r>
            <a:r>
              <a:rPr lang="en-US" altLang="zh-CN" sz="3200" b="1" kern="0" dirty="0">
                <a:solidFill>
                  <a:srgbClr val="FF0000"/>
                </a:solidFill>
                <a:latin typeface="Times New Roman" panose="02020603050405020304" pitchFamily="18" charset="0"/>
                <a:cs typeface="Times New Roman" panose="02020603050405020304" pitchFamily="18" charset="0"/>
              </a:rPr>
              <a:t>the straw hat </a:t>
            </a:r>
            <a:r>
              <a:rPr lang="en-US" altLang="zh-CN" sz="3200" b="1" kern="0" dirty="0">
                <a:solidFill>
                  <a:srgbClr val="0000FF"/>
                </a:solidFill>
                <a:latin typeface="Times New Roman" panose="02020603050405020304" pitchFamily="18" charset="0"/>
                <a:cs typeface="Times New Roman" panose="02020603050405020304" pitchFamily="18" charset="0"/>
              </a:rPr>
              <a:t>hanging over a chair.</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10162117"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Plot the continuation story</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76030" y="1165005"/>
            <a:ext cx="11907453" cy="1554272"/>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pitchFamily="18" charset="0"/>
                <a:cs typeface="Times New Roman" panose="02020603050405020304" pitchFamily="18" charset="0"/>
              </a:rPr>
              <a:t>Link1:</a:t>
            </a:r>
            <a:r>
              <a:rPr lang="zh-CN" altLang="en-US" sz="3200" b="1" dirty="0">
                <a:solidFill>
                  <a:srgbClr val="00AA48"/>
                </a:solidFill>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What was the think( idea)?  How did Nala feel?</a:t>
            </a:r>
            <a:endParaRPr lang="en-US" altLang="zh-CN" sz="3200" b="1" dirty="0">
              <a:latin typeface="Times New Roman" panose="02020603050405020304" pitchFamily="18" charset="0"/>
              <a:cs typeface="Times New Roman" panose="02020603050405020304" pitchFamily="18" charset="0"/>
            </a:endParaRPr>
          </a:p>
          <a:p>
            <a:pPr>
              <a:lnSpc>
                <a:spcPts val="3840"/>
              </a:lnSpc>
            </a:pPr>
            <a:r>
              <a:rPr lang="en-US" altLang="zh-CN" sz="3200" b="1" dirty="0">
                <a:solidFill>
                  <a:srgbClr val="0000FF"/>
                </a:solidFill>
                <a:latin typeface="Times New Roman" panose="02020603050405020304" pitchFamily="18" charset="0"/>
                <a:cs typeface="Times New Roman" panose="02020603050405020304" pitchFamily="18" charset="0"/>
              </a:rPr>
              <a:t>Body:  </a:t>
            </a:r>
            <a:r>
              <a:rPr lang="en-US" altLang="zh-CN" sz="3200" b="1" dirty="0">
                <a:latin typeface="Times New Roman" panose="02020603050405020304" pitchFamily="18" charset="0"/>
                <a:cs typeface="Times New Roman" panose="02020603050405020304" pitchFamily="18" charset="0"/>
              </a:rPr>
              <a:t>What  did  Nala do?  How did Nanny react?</a:t>
            </a:r>
            <a:endParaRPr lang="en-US" altLang="zh-CN" sz="3200" b="1" dirty="0">
              <a:latin typeface="Times New Roman" panose="02020603050405020304" pitchFamily="18" charset="0"/>
              <a:cs typeface="Times New Roman" panose="02020603050405020304" pitchFamily="18" charset="0"/>
            </a:endParaRPr>
          </a:p>
          <a:p>
            <a:pPr>
              <a:lnSpc>
                <a:spcPts val="3840"/>
              </a:lnSpc>
            </a:pPr>
            <a:r>
              <a:rPr lang="en-US" altLang="zh-CN" sz="3200" b="1" dirty="0">
                <a:solidFill>
                  <a:srgbClr val="00AA48"/>
                </a:solidFill>
                <a:latin typeface="Times New Roman" panose="02020603050405020304" pitchFamily="18" charset="0"/>
                <a:cs typeface="Times New Roman" panose="02020603050405020304" pitchFamily="18" charset="0"/>
              </a:rPr>
              <a:t>Link2:</a:t>
            </a:r>
            <a:r>
              <a:rPr lang="zh-CN" altLang="en-US" sz="3200" b="1" dirty="0">
                <a:solidFill>
                  <a:srgbClr val="00AA48"/>
                </a:solidFill>
                <a:latin typeface="Times New Roman" panose="02020603050405020304" pitchFamily="18" charset="0"/>
                <a:cs typeface="Times New Roman" panose="02020603050405020304" pitchFamily="18" charset="0"/>
              </a:rPr>
              <a:t> </a:t>
            </a:r>
            <a:r>
              <a:rPr lang="en-US" altLang="zh-CN" sz="3200" b="1" dirty="0">
                <a:solidFill>
                  <a:srgbClr val="CC00CC"/>
                </a:solidFill>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What was the result? How did Nala feel?</a:t>
            </a:r>
            <a:endParaRPr lang="en-US" altLang="zh-CN" sz="3200" b="1" dirty="0">
              <a:latin typeface="Times New Roman" panose="02020603050405020304" pitchFamily="18" charset="0"/>
              <a:cs typeface="Times New Roman" panose="02020603050405020304" pitchFamily="18" charset="0"/>
            </a:endParaRPr>
          </a:p>
        </p:txBody>
      </p:sp>
      <p:sp>
        <p:nvSpPr>
          <p:cNvPr id="1048746" name="文本框 10"/>
          <p:cNvSpPr txBox="1"/>
          <p:nvPr/>
        </p:nvSpPr>
        <p:spPr>
          <a:xfrm>
            <a:off x="0" y="4284802"/>
            <a:ext cx="12298166" cy="2554545"/>
          </a:xfrm>
          <a:prstGeom prst="rect">
            <a:avLst/>
          </a:prstGeom>
          <a:solidFill>
            <a:schemeClr val="bg1"/>
          </a:solidFill>
        </p:spPr>
        <p:txBody>
          <a:bodyPr wrap="square" rtlCol="0">
            <a:spAutoFit/>
          </a:bodyPr>
          <a:lstStyle/>
          <a:p>
            <a:pPr lvl="0"/>
            <a:r>
              <a:rPr lang="en-US" altLang="zh-CN" sz="3200" b="1" dirty="0">
                <a:solidFill>
                  <a:srgbClr val="00AA48"/>
                </a:solidFill>
                <a:latin typeface="Times New Roman" panose="02020603050405020304" pitchFamily="18" charset="0"/>
                <a:cs typeface="Times New Roman" panose="02020603050405020304" pitchFamily="18" charset="0"/>
                <a:sym typeface="+mn-ea"/>
              </a:rPr>
              <a:t>Link3:  </a:t>
            </a:r>
            <a:r>
              <a:rPr lang="en-US" altLang="zh-CN" sz="3200" b="1" dirty="0">
                <a:latin typeface="Times New Roman" panose="02020603050405020304" pitchFamily="18" charset="0"/>
                <a:cs typeface="Times New Roman" panose="02020603050405020304" pitchFamily="18" charset="0"/>
                <a:sym typeface="+mn-ea"/>
              </a:rPr>
              <a:t>What did Nala do then? How did she feel?</a:t>
            </a:r>
            <a:endParaRPr lang="en-US" altLang="zh-CN" sz="3200" b="1" dirty="0">
              <a:latin typeface="Times New Roman" panose="02020603050405020304" pitchFamily="18" charset="0"/>
              <a:cs typeface="Times New Roman" panose="02020603050405020304" pitchFamily="18" charset="0"/>
              <a:sym typeface="+mn-ea"/>
            </a:endParaRPr>
          </a:p>
          <a:p>
            <a:r>
              <a:rPr lang="en-US" altLang="zh-CN" sz="3200" b="1" dirty="0">
                <a:solidFill>
                  <a:srgbClr val="0000FF"/>
                </a:solidFill>
                <a:latin typeface="Times New Roman" panose="02020603050405020304" pitchFamily="18" charset="0"/>
                <a:cs typeface="Times New Roman" panose="02020603050405020304" pitchFamily="18" charset="0"/>
              </a:rPr>
              <a:t>Body:</a:t>
            </a:r>
            <a:r>
              <a:rPr lang="zh-CN" altLang="en-US" sz="3200" b="1" dirty="0">
                <a:solidFill>
                  <a:srgbClr val="0000FF"/>
                </a:solidFill>
                <a:latin typeface="Times New Roman" panose="02020603050405020304" pitchFamily="18" charset="0"/>
                <a:cs typeface="Times New Roman" panose="02020603050405020304" pitchFamily="18" charset="0"/>
              </a:rPr>
              <a:t>  </a:t>
            </a:r>
            <a:r>
              <a:rPr lang="en-US" altLang="zh-CN" sz="3200" b="1" dirty="0">
                <a:solidFill>
                  <a:srgbClr val="0000FF"/>
                </a:solidFill>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How did Nanny respond to Nala?  How did Nala  </a:t>
            </a:r>
            <a:endParaRPr lang="en-US" altLang="zh-CN" sz="3200" b="1" dirty="0">
              <a:latin typeface="Times New Roman" panose="02020603050405020304" pitchFamily="18" charset="0"/>
              <a:cs typeface="Times New Roman" panose="02020603050405020304" pitchFamily="18" charset="0"/>
            </a:endParaRPr>
          </a:p>
          <a:p>
            <a:r>
              <a:rPr lang="en-US" altLang="zh-CN" sz="3200" b="1" dirty="0">
                <a:latin typeface="Times New Roman" panose="02020603050405020304" pitchFamily="18" charset="0"/>
                <a:cs typeface="Times New Roman" panose="02020603050405020304" pitchFamily="18" charset="0"/>
              </a:rPr>
              <a:t>              accomplish milking ?  </a:t>
            </a:r>
            <a:endParaRPr lang="en-US" altLang="zh-CN" sz="3200" b="1" dirty="0">
              <a:latin typeface="Times New Roman" panose="02020603050405020304" pitchFamily="18" charset="0"/>
              <a:cs typeface="Times New Roman" panose="02020603050405020304" pitchFamily="18" charset="0"/>
              <a:sym typeface="+mn-ea"/>
            </a:endParaRPr>
          </a:p>
          <a:p>
            <a:pPr lvl="0"/>
            <a:r>
              <a:rPr lang="en-US" altLang="zh-CN" sz="3200" b="1" dirty="0">
                <a:solidFill>
                  <a:srgbClr val="00AA48"/>
                </a:solidFill>
                <a:latin typeface="Times New Roman" panose="02020603050405020304" pitchFamily="18" charset="0"/>
                <a:cs typeface="Times New Roman" panose="02020603050405020304" pitchFamily="18" charset="0"/>
                <a:sym typeface="+mn-ea"/>
              </a:rPr>
              <a:t>Ending:</a:t>
            </a:r>
            <a:r>
              <a:rPr lang="en-US" altLang="zh-CN" sz="3200" b="1" dirty="0">
                <a:solidFill>
                  <a:srgbClr val="FF0000"/>
                </a:solidFill>
                <a:latin typeface="Times New Roman" panose="02020603050405020304" pitchFamily="18" charset="0"/>
                <a:cs typeface="Times New Roman" panose="02020603050405020304" pitchFamily="18" charset="0"/>
                <a:sym typeface="+mn-ea"/>
              </a:rPr>
              <a:t> </a:t>
            </a:r>
            <a:r>
              <a:rPr lang="en-US" altLang="zh-CN" sz="3200" b="1" dirty="0">
                <a:solidFill>
                  <a:srgbClr val="CC00CC"/>
                </a:solidFill>
                <a:latin typeface="Times New Roman" panose="02020603050405020304" pitchFamily="18" charset="0"/>
                <a:cs typeface="Times New Roman" panose="02020603050405020304" pitchFamily="18" charset="0"/>
                <a:sym typeface="+mn-ea"/>
              </a:rPr>
              <a:t> </a:t>
            </a:r>
            <a:r>
              <a:rPr lang="en-US" altLang="zh-CN" sz="3200" b="1" dirty="0">
                <a:latin typeface="Times New Roman" panose="02020603050405020304" pitchFamily="18" charset="0"/>
                <a:cs typeface="Times New Roman" panose="02020603050405020304" pitchFamily="18" charset="0"/>
                <a:sym typeface="+mn-ea"/>
              </a:rPr>
              <a:t>①How was the relationship between Nala and Nanny now?   </a:t>
            </a:r>
            <a:endParaRPr lang="en-US" altLang="zh-CN" sz="3200" b="1" dirty="0">
              <a:latin typeface="Times New Roman" panose="02020603050405020304" pitchFamily="18" charset="0"/>
              <a:cs typeface="Times New Roman" panose="02020603050405020304" pitchFamily="18" charset="0"/>
              <a:sym typeface="+mn-ea"/>
            </a:endParaRPr>
          </a:p>
          <a:p>
            <a:pPr lvl="0"/>
            <a:r>
              <a:rPr lang="en-US" altLang="zh-CN" sz="3200" b="1" dirty="0">
                <a:latin typeface="Times New Roman" panose="02020603050405020304" pitchFamily="18" charset="0"/>
                <a:cs typeface="Times New Roman" panose="02020603050405020304" pitchFamily="18" charset="0"/>
                <a:sym typeface="+mn-ea"/>
              </a:rPr>
              <a:t>               ② What lesson did Nala learn from the experience? </a:t>
            </a:r>
            <a:endParaRPr lang="en-US" altLang="zh-CN" sz="3200" b="1" dirty="0">
              <a:latin typeface="Times New Roman" panose="02020603050405020304" pitchFamily="18" charset="0"/>
              <a:cs typeface="Times New Roman" panose="02020603050405020304" pitchFamily="18" charset="0"/>
              <a:sym typeface="+mn-ea"/>
            </a:endParaRPr>
          </a:p>
        </p:txBody>
      </p:sp>
      <p:sp>
        <p:nvSpPr>
          <p:cNvPr id="2" name="圆角矩形 13"/>
          <p:cNvSpPr/>
          <p:nvPr/>
        </p:nvSpPr>
        <p:spPr>
          <a:xfrm>
            <a:off x="9565240" y="3122454"/>
            <a:ext cx="2475563" cy="4390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13"/>
          <p:cNvSpPr/>
          <p:nvPr/>
        </p:nvSpPr>
        <p:spPr>
          <a:xfrm>
            <a:off x="5214408" y="3195510"/>
            <a:ext cx="3683012" cy="4533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13"/>
          <p:cNvSpPr/>
          <p:nvPr/>
        </p:nvSpPr>
        <p:spPr>
          <a:xfrm>
            <a:off x="5020185" y="748584"/>
            <a:ext cx="2653048" cy="40090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874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4874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48746">
                                            <p:txEl>
                                              <p:pRg st="0" end="0"/>
                                            </p:txEl>
                                          </p:spTgt>
                                        </p:tgtEl>
                                        <p:attrNameLst>
                                          <p:attrName>style.visibility</p:attrName>
                                        </p:attrNameLst>
                                      </p:cBhvr>
                                      <p:to>
                                        <p:strVal val="visible"/>
                                      </p:to>
                                    </p:set>
                                    <p:animEffect transition="in" filter="fade">
                                      <p:cBhvr>
                                        <p:cTn id="37" dur="500"/>
                                        <p:tgtEl>
                                          <p:spTgt spid="104874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48746">
                                            <p:txEl>
                                              <p:pRg st="1" end="1"/>
                                            </p:txEl>
                                          </p:spTgt>
                                        </p:tgtEl>
                                        <p:attrNameLst>
                                          <p:attrName>style.visibility</p:attrName>
                                        </p:attrNameLst>
                                      </p:cBhvr>
                                      <p:to>
                                        <p:strVal val="visible"/>
                                      </p:to>
                                    </p:set>
                                    <p:animEffect transition="in" filter="fade">
                                      <p:cBhvr>
                                        <p:cTn id="42" dur="500"/>
                                        <p:tgtEl>
                                          <p:spTgt spid="104874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48746">
                                            <p:txEl>
                                              <p:pRg st="2" end="2"/>
                                            </p:txEl>
                                          </p:spTgt>
                                        </p:tgtEl>
                                        <p:attrNameLst>
                                          <p:attrName>style.visibility</p:attrName>
                                        </p:attrNameLst>
                                      </p:cBhvr>
                                      <p:to>
                                        <p:strVal val="visible"/>
                                      </p:to>
                                    </p:set>
                                    <p:animEffect transition="in" filter="fade">
                                      <p:cBhvr>
                                        <p:cTn id="47" dur="500"/>
                                        <p:tgtEl>
                                          <p:spTgt spid="104874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048746">
                                            <p:txEl>
                                              <p:pRg st="3" end="3"/>
                                            </p:txEl>
                                          </p:spTgt>
                                        </p:tgtEl>
                                        <p:attrNameLst>
                                          <p:attrName>style.visibility</p:attrName>
                                        </p:attrNameLst>
                                      </p:cBhvr>
                                      <p:to>
                                        <p:strVal val="visible"/>
                                      </p:to>
                                    </p:set>
                                    <p:anim calcmode="lin" valueType="num">
                                      <p:cBhvr additive="base">
                                        <p:cTn id="52" dur="500" fill="hold"/>
                                        <p:tgtEl>
                                          <p:spTgt spid="1048746">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0487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048746">
                                            <p:txEl>
                                              <p:pRg st="4" end="4"/>
                                            </p:txEl>
                                          </p:spTgt>
                                        </p:tgtEl>
                                        <p:attrNameLst>
                                          <p:attrName>style.visibility</p:attrName>
                                        </p:attrNameLst>
                                      </p:cBhvr>
                                      <p:to>
                                        <p:strVal val="visible"/>
                                      </p:to>
                                    </p:set>
                                    <p:anim calcmode="lin" valueType="num">
                                      <p:cBhvr additive="base">
                                        <p:cTn id="58" dur="500" fill="hold"/>
                                        <p:tgtEl>
                                          <p:spTgt spid="1048746">
                                            <p:txEl>
                                              <p:pRg st="4" end="4"/>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0487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bldLvl="0" animBg="1"/>
      <p:bldP spid="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1" y="87329"/>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link1</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2" name="文本框 11"/>
          <p:cNvSpPr txBox="1"/>
          <p:nvPr/>
        </p:nvSpPr>
        <p:spPr>
          <a:xfrm>
            <a:off x="42906" y="748584"/>
            <a:ext cx="11925297" cy="584775"/>
          </a:xfrm>
          <a:prstGeom prst="rect">
            <a:avLst/>
          </a:prstGeom>
          <a:solidFill>
            <a:schemeClr val="bg1"/>
          </a:solidFill>
        </p:spPr>
        <p:txBody>
          <a:bodyPr wrap="square">
            <a:spAutoFit/>
          </a:bodyPr>
          <a:lstStyle/>
          <a:p>
            <a:pPr indent="304800" algn="just"/>
            <a:r>
              <a:rPr lang="en-US" altLang="zh-CN" sz="3200" b="1" kern="0" dirty="0">
                <a:solidFill>
                  <a:srgbClr val="0000FF"/>
                </a:solidFill>
                <a:latin typeface="Times New Roman" panose="02020603050405020304" pitchFamily="18" charset="0"/>
                <a:cs typeface="Times New Roman" panose="02020603050405020304" pitchFamily="18" charset="0"/>
              </a:rPr>
              <a:t>Para1:At that moment Nala </a:t>
            </a:r>
            <a:r>
              <a:rPr lang="en-US" altLang="zh-CN" sz="3200" b="1" kern="0" dirty="0">
                <a:solidFill>
                  <a:srgbClr val="FF0000"/>
                </a:solidFill>
                <a:latin typeface="Times New Roman" panose="02020603050405020304" pitchFamily="18" charset="0"/>
                <a:cs typeface="Times New Roman" panose="02020603050405020304" pitchFamily="18" charset="0"/>
              </a:rPr>
              <a:t>had a think.</a:t>
            </a:r>
            <a:endParaRPr lang="en-US" altLang="zh-CN" sz="3200" b="1" kern="0" dirty="0">
              <a:solidFill>
                <a:srgbClr val="FF0000"/>
              </a:solidFill>
              <a:latin typeface="Times New Roman" panose="02020603050405020304" pitchFamily="18" charset="0"/>
              <a:cs typeface="Times New Roman" panose="02020603050405020304" pitchFamily="18" charset="0"/>
            </a:endParaRPr>
          </a:p>
        </p:txBody>
      </p:sp>
      <p:sp>
        <p:nvSpPr>
          <p:cNvPr id="1048745" name="文本框 9"/>
          <p:cNvSpPr txBox="1"/>
          <p:nvPr/>
        </p:nvSpPr>
        <p:spPr>
          <a:xfrm>
            <a:off x="9176" y="1411937"/>
            <a:ext cx="12173648" cy="2041585"/>
          </a:xfrm>
          <a:prstGeom prst="rect">
            <a:avLst/>
          </a:prstGeom>
          <a:solidFill>
            <a:schemeClr val="bg1"/>
          </a:solidFill>
        </p:spPr>
        <p:txBody>
          <a:bodyPr wrap="square" rtlCol="0">
            <a:spAutoFit/>
          </a:bodyPr>
          <a:lstStyle/>
          <a:p>
            <a:pPr>
              <a:lnSpc>
                <a:spcPts val="3840"/>
              </a:lnSpc>
            </a:pPr>
            <a:r>
              <a:rPr lang="en-US" altLang="zh-CN" sz="3200" b="1" kern="100" dirty="0">
                <a:latin typeface="等线" panose="02010600030101010101" charset="-122"/>
                <a:ea typeface="等线" panose="02010600030101010101" charset="-122"/>
                <a:cs typeface="Times New Roman" panose="02020603050405020304" pitchFamily="18" charset="0"/>
              </a:rPr>
              <a:t> Link1A:  </a:t>
            </a:r>
            <a:r>
              <a:rPr lang="en-US" altLang="zh-CN" sz="3200" kern="100" dirty="0">
                <a:latin typeface="等线" panose="02010600030101010101" charset="-122"/>
                <a:ea typeface="等线" panose="02010600030101010101" charset="-122"/>
                <a:cs typeface="Times New Roman" panose="02020603050405020304" pitchFamily="18" charset="0"/>
              </a:rPr>
              <a:t>(</a:t>
            </a:r>
            <a:r>
              <a:rPr lang="zh-CN" altLang="en-US" sz="3200" kern="100" dirty="0">
                <a:latin typeface="等线" panose="02010600030101010101" charset="-122"/>
                <a:ea typeface="等线" panose="02010600030101010101" charset="-122"/>
                <a:cs typeface="Times New Roman" panose="02020603050405020304" pitchFamily="18" charset="0"/>
              </a:rPr>
              <a:t>呼应原文最后一句：</a:t>
            </a:r>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Grandma never yelled at her!  </a:t>
            </a:r>
            <a:r>
              <a:rPr lang="zh-CN" altLang="en-US" sz="3200" kern="100" dirty="0">
                <a:latin typeface="Calibri" panose="020F0502020204030204" pitchFamily="34" charset="0"/>
                <a:ea typeface="宋体" panose="02010600030101010101" pitchFamily="2" charset="-122"/>
                <a:cs typeface="Times New Roman" panose="02020603050405020304" pitchFamily="18" charset="0"/>
              </a:rPr>
              <a:t>推知</a:t>
            </a:r>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Nala </a:t>
            </a:r>
            <a:r>
              <a:rPr lang="zh-CN" altLang="en-US" sz="3200" kern="100" dirty="0">
                <a:latin typeface="Calibri" panose="020F0502020204030204" pitchFamily="34" charset="0"/>
                <a:ea typeface="宋体" panose="02010600030101010101" pitchFamily="2" charset="-122"/>
                <a:cs typeface="Times New Roman" panose="02020603050405020304" pitchFamily="18" charset="0"/>
              </a:rPr>
              <a:t>反思自己的做法</a:t>
            </a:r>
            <a:r>
              <a:rPr lang="zh-CN" altLang="en-US" sz="3200" kern="100" dirty="0">
                <a:latin typeface="等线" panose="02010600030101010101" charset="-122"/>
                <a:ea typeface="等线" panose="02010600030101010101" charset="-122"/>
                <a:cs typeface="Times New Roman" panose="02020603050405020304" pitchFamily="18" charset="0"/>
              </a:rPr>
              <a:t>） </a:t>
            </a:r>
            <a:r>
              <a:rPr lang="en-US" altLang="zh-CN" sz="3200" b="1" dirty="0">
                <a:solidFill>
                  <a:srgbClr val="0000FF"/>
                </a:solidFill>
              </a:rPr>
              <a:t>Frustrated as Nala was, </a:t>
            </a:r>
            <a:r>
              <a:rPr lang="en-US" altLang="zh-CN" sz="3200" b="1" dirty="0">
                <a:solidFill>
                  <a:srgbClr val="FF0000"/>
                </a:solidFill>
              </a:rPr>
              <a:t>she determined to coax Nanny with her favorite fresh grass / oats ( </a:t>
            </a:r>
            <a:r>
              <a:rPr lang="zh-CN" altLang="en-US" sz="3200" b="1" dirty="0">
                <a:solidFill>
                  <a:srgbClr val="FF0000"/>
                </a:solidFill>
              </a:rPr>
              <a:t>燕麦也是羊爱吃的食物。）</a:t>
            </a:r>
            <a:r>
              <a:rPr lang="en-US" altLang="zh-CN" sz="3200" b="1" dirty="0">
                <a:solidFill>
                  <a:srgbClr val="FF0000"/>
                </a:solidFill>
              </a:rPr>
              <a:t>.</a:t>
            </a:r>
            <a:endParaRPr lang="en-US" altLang="zh-CN" sz="3200" b="1" dirty="0">
              <a:solidFill>
                <a:srgbClr val="9900CC"/>
              </a:solidFill>
              <a:latin typeface="Times New Roman" panose="02020603050405020304" pitchFamily="18" charset="0"/>
              <a:cs typeface="Times New Roman" panose="02020603050405020304" pitchFamily="18" charset="0"/>
            </a:endParaRPr>
          </a:p>
        </p:txBody>
      </p:sp>
      <p:sp>
        <p:nvSpPr>
          <p:cNvPr id="2" name="文本框 9"/>
          <p:cNvSpPr txBox="1"/>
          <p:nvPr/>
        </p:nvSpPr>
        <p:spPr>
          <a:xfrm>
            <a:off x="-4218" y="3601489"/>
            <a:ext cx="12173648" cy="1554272"/>
          </a:xfrm>
          <a:prstGeom prst="rect">
            <a:avLst/>
          </a:prstGeom>
          <a:solidFill>
            <a:schemeClr val="bg1"/>
          </a:solidFill>
        </p:spPr>
        <p:txBody>
          <a:bodyPr wrap="square" rtlCol="0">
            <a:spAutoFit/>
          </a:bodyPr>
          <a:lstStyle/>
          <a:p>
            <a:pPr>
              <a:lnSpc>
                <a:spcPts val="3840"/>
              </a:lnSpc>
            </a:pPr>
            <a:r>
              <a:rPr lang="en-US" altLang="zh-CN" sz="3200" b="1" kern="100" dirty="0">
                <a:latin typeface="等线" panose="02010600030101010101" charset="-122"/>
                <a:ea typeface="等线" panose="02010600030101010101" charset="-122"/>
                <a:cs typeface="Times New Roman" panose="02020603050405020304" pitchFamily="18" charset="0"/>
              </a:rPr>
              <a:t> Link1B:   </a:t>
            </a:r>
            <a:r>
              <a:rPr lang="en-US" altLang="zh-CN" sz="3200" kern="100" dirty="0">
                <a:latin typeface="等线" panose="02010600030101010101" charset="-122"/>
                <a:cs typeface="Times New Roman" panose="02020603050405020304" pitchFamily="18" charset="0"/>
              </a:rPr>
              <a:t>:  (</a:t>
            </a:r>
            <a:r>
              <a:rPr lang="zh-CN" altLang="en-US" sz="3200" kern="100" dirty="0">
                <a:latin typeface="等线" panose="02010600030101010101" charset="-122"/>
                <a:cs typeface="Times New Roman" panose="02020603050405020304" pitchFamily="18" charset="0"/>
              </a:rPr>
              <a:t>呼应首句</a:t>
            </a:r>
            <a:r>
              <a:rPr lang="en-US" altLang="zh-CN" sz="3200" kern="100" dirty="0">
                <a:latin typeface="等线" panose="02010600030101010101" charset="-122"/>
                <a:cs typeface="Times New Roman" panose="02020603050405020304" pitchFamily="18" charset="0"/>
              </a:rPr>
              <a:t>had a think </a:t>
            </a:r>
            <a:r>
              <a:rPr lang="zh-CN" altLang="en-US" sz="3200" kern="100" dirty="0">
                <a:latin typeface="等线" panose="02010600030101010101" charset="-122"/>
                <a:cs typeface="Times New Roman" panose="02020603050405020304" pitchFamily="18" charset="0"/>
              </a:rPr>
              <a:t>为叙事对象：） </a:t>
            </a:r>
            <a:r>
              <a:rPr lang="en-US" altLang="zh-CN" sz="3200" b="1" kern="100" dirty="0">
                <a:solidFill>
                  <a:srgbClr val="0000FF"/>
                </a:solidFill>
                <a:latin typeface="等线" panose="02010600030101010101" charset="-122"/>
                <a:ea typeface="等线" panose="02010600030101010101" charset="-122"/>
                <a:cs typeface="Times New Roman" panose="02020603050405020304" pitchFamily="18" charset="0"/>
              </a:rPr>
              <a:t>As she glanced at the lush grass, </a:t>
            </a:r>
            <a:r>
              <a:rPr lang="en-US" altLang="zh-CN" sz="3200" b="1" kern="100" dirty="0">
                <a:solidFill>
                  <a:srgbClr val="FF0000"/>
                </a:solidFill>
                <a:latin typeface="等线" panose="02010600030101010101" charset="-122"/>
                <a:ea typeface="等线" panose="02010600030101010101" charset="-122"/>
                <a:cs typeface="Times New Roman" panose="02020603050405020304" pitchFamily="18" charset="0"/>
              </a:rPr>
              <a:t>a brilliant idea hit her like a bolt of lightning!</a:t>
            </a:r>
            <a:endParaRPr lang="en-US" altLang="zh-CN" sz="3200" b="1" kern="100" dirty="0">
              <a:solidFill>
                <a:srgbClr val="FF0000"/>
              </a:solidFill>
              <a:latin typeface="等线" panose="02010600030101010101" charset="-122"/>
              <a:ea typeface="等线" panose="02010600030101010101" charset="-122"/>
              <a:cs typeface="Times New Roman" panose="02020603050405020304" pitchFamily="18" charset="0"/>
            </a:endParaRPr>
          </a:p>
          <a:p>
            <a:pPr>
              <a:lnSpc>
                <a:spcPts val="3840"/>
              </a:lnSpc>
            </a:pPr>
            <a:r>
              <a:rPr lang="en-US" altLang="zh-CN" sz="3200" b="1" kern="100" dirty="0">
                <a:solidFill>
                  <a:srgbClr val="9900CC"/>
                </a:solidFill>
                <a:latin typeface="等线" panose="02010600030101010101" charset="-122"/>
                <a:ea typeface="等线" panose="02010600030101010101" charset="-122"/>
                <a:cs typeface="Times New Roman" panose="02020603050405020304" pitchFamily="18" charset="0"/>
              </a:rPr>
              <a:t>“Grass!” </a:t>
            </a:r>
            <a:r>
              <a:rPr lang="en-US" altLang="zh-CN" sz="3200" b="1" kern="100" dirty="0">
                <a:solidFill>
                  <a:srgbClr val="FF0000"/>
                </a:solidFill>
                <a:latin typeface="等线" panose="02010600030101010101" charset="-122"/>
                <a:ea typeface="等线" panose="02010600030101010101" charset="-122"/>
                <a:cs typeface="Times New Roman" panose="02020603050405020304" pitchFamily="18" charset="0"/>
              </a:rPr>
              <a:t>she exclaimed, </a:t>
            </a:r>
            <a:r>
              <a:rPr lang="en-US" altLang="zh-CN" sz="3200" b="1" kern="100" dirty="0">
                <a:solidFill>
                  <a:srgbClr val="9900CC"/>
                </a:solidFill>
                <a:latin typeface="等线" panose="02010600030101010101" charset="-122"/>
                <a:ea typeface="等线" panose="02010600030101010101" charset="-122"/>
                <a:cs typeface="Times New Roman" panose="02020603050405020304" pitchFamily="18" charset="0"/>
              </a:rPr>
              <a:t>eyes sparkling with thrill! </a:t>
            </a:r>
            <a:endParaRPr lang="en-US" altLang="zh-CN" sz="3200" b="1" kern="100" dirty="0">
              <a:solidFill>
                <a:srgbClr val="9900CC"/>
              </a:solidFill>
              <a:latin typeface="等线" panose="02010600030101010101" charset="-122"/>
              <a:ea typeface="等线" panose="02010600030101010101"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1" y="87329"/>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link1</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2" name="文本框 11"/>
          <p:cNvSpPr txBox="1"/>
          <p:nvPr/>
        </p:nvSpPr>
        <p:spPr>
          <a:xfrm>
            <a:off x="42907" y="748584"/>
            <a:ext cx="8032582" cy="584775"/>
          </a:xfrm>
          <a:prstGeom prst="rect">
            <a:avLst/>
          </a:prstGeom>
          <a:solidFill>
            <a:schemeClr val="bg1"/>
          </a:solidFill>
        </p:spPr>
        <p:txBody>
          <a:bodyPr wrap="square">
            <a:spAutoFit/>
          </a:bodyPr>
          <a:lstStyle/>
          <a:p>
            <a:pPr indent="304800" algn="just"/>
            <a:r>
              <a:rPr lang="en-US" altLang="zh-CN" sz="3200" b="1" kern="0" dirty="0">
                <a:solidFill>
                  <a:srgbClr val="0000FF"/>
                </a:solidFill>
                <a:latin typeface="Times New Roman" panose="02020603050405020304" pitchFamily="18" charset="0"/>
                <a:cs typeface="Times New Roman" panose="02020603050405020304" pitchFamily="18" charset="0"/>
              </a:rPr>
              <a:t>Para1:At that moment Nala </a:t>
            </a:r>
            <a:r>
              <a:rPr lang="en-US" altLang="zh-CN" sz="3200" b="1" kern="0" dirty="0">
                <a:solidFill>
                  <a:srgbClr val="FF0000"/>
                </a:solidFill>
                <a:latin typeface="Times New Roman" panose="02020603050405020304" pitchFamily="18" charset="0"/>
                <a:cs typeface="Times New Roman" panose="02020603050405020304" pitchFamily="18" charset="0"/>
              </a:rPr>
              <a:t>had a think.</a:t>
            </a:r>
            <a:endParaRPr lang="en-US" altLang="zh-CN" sz="3200" b="1" kern="0" dirty="0">
              <a:solidFill>
                <a:srgbClr val="FF0000"/>
              </a:solidFill>
              <a:latin typeface="Times New Roman" panose="02020603050405020304" pitchFamily="18" charset="0"/>
              <a:cs typeface="Times New Roman" panose="02020603050405020304" pitchFamily="18" charset="0"/>
            </a:endParaRPr>
          </a:p>
        </p:txBody>
      </p:sp>
      <p:sp>
        <p:nvSpPr>
          <p:cNvPr id="1048745" name="文本框 9"/>
          <p:cNvSpPr txBox="1"/>
          <p:nvPr/>
        </p:nvSpPr>
        <p:spPr>
          <a:xfrm>
            <a:off x="0" y="3949654"/>
            <a:ext cx="12173648" cy="1554272"/>
          </a:xfrm>
          <a:prstGeom prst="rect">
            <a:avLst/>
          </a:prstGeom>
          <a:solidFill>
            <a:schemeClr val="bg1"/>
          </a:solidFill>
        </p:spPr>
        <p:txBody>
          <a:bodyPr wrap="square" rtlCol="0">
            <a:spAutoFit/>
          </a:bodyPr>
          <a:lstStyle/>
          <a:p>
            <a:pPr>
              <a:lnSpc>
                <a:spcPts val="3840"/>
              </a:lnSpc>
            </a:pPr>
            <a:r>
              <a:rPr lang="en-US" altLang="zh-CN" sz="3200" b="1" kern="100" dirty="0">
                <a:latin typeface="等线" panose="02010600030101010101" charset="-122"/>
                <a:ea typeface="等线" panose="02010600030101010101" charset="-122"/>
                <a:cs typeface="Times New Roman" panose="02020603050405020304" pitchFamily="18" charset="0"/>
              </a:rPr>
              <a:t> Link1D:  </a:t>
            </a:r>
            <a:r>
              <a:rPr lang="en-US" altLang="zh-CN" sz="3200" kern="100" dirty="0">
                <a:latin typeface="等线" panose="02010600030101010101" charset="-122"/>
                <a:ea typeface="等线" panose="02010600030101010101" charset="-122"/>
                <a:cs typeface="Times New Roman" panose="02020603050405020304" pitchFamily="18" charset="0"/>
              </a:rPr>
              <a:t>(</a:t>
            </a:r>
            <a:r>
              <a:rPr lang="zh-CN" altLang="en-US" sz="3200" kern="100" dirty="0">
                <a:latin typeface="等线" panose="02010600030101010101" charset="-122"/>
                <a:ea typeface="等线" panose="02010600030101010101" charset="-122"/>
                <a:cs typeface="Times New Roman" panose="02020603050405020304" pitchFamily="18" charset="0"/>
              </a:rPr>
              <a:t>呼应原文</a:t>
            </a:r>
            <a:r>
              <a:rPr lang="en-US" altLang="zh-CN" sz="3200" kern="100" dirty="0">
                <a:latin typeface="等线" panose="02010600030101010101" charset="-122"/>
                <a:ea typeface="等线" panose="02010600030101010101" charset="-122"/>
                <a:cs typeface="Times New Roman" panose="02020603050405020304" pitchFamily="18" charset="0"/>
              </a:rPr>
              <a:t>oats,</a:t>
            </a:r>
            <a:r>
              <a:rPr lang="zh-CN" altLang="en-US" sz="3200" kern="100" dirty="0">
                <a:latin typeface="等线" panose="02010600030101010101" charset="-122"/>
                <a:ea typeface="等线" panose="02010600030101010101" charset="-122"/>
                <a:cs typeface="Times New Roman" panose="02020603050405020304" pitchFamily="18" charset="0"/>
              </a:rPr>
              <a:t>羊也喜欢的食物） </a:t>
            </a:r>
            <a:r>
              <a:rPr lang="en-US" altLang="zh-CN" sz="3200" b="1" kern="100" dirty="0">
                <a:solidFill>
                  <a:srgbClr val="CC0000"/>
                </a:solidFill>
                <a:latin typeface="等线" panose="02010600030101010101" charset="-122"/>
                <a:ea typeface="等线" panose="02010600030101010101" charset="-122"/>
                <a:cs typeface="Times New Roman" panose="02020603050405020304" pitchFamily="18" charset="0"/>
              </a:rPr>
              <a:t>Nala decided to change her way to approach Nanny </a:t>
            </a:r>
            <a:r>
              <a:rPr lang="en-US" altLang="zh-CN" sz="3200" b="1" kern="100" dirty="0">
                <a:latin typeface="等线" panose="02010600030101010101" charset="-122"/>
                <a:ea typeface="等线" panose="02010600030101010101" charset="-122"/>
                <a:cs typeface="Times New Roman" panose="02020603050405020304" pitchFamily="18" charset="0"/>
              </a:rPr>
              <a:t>and </a:t>
            </a:r>
            <a:r>
              <a:rPr lang="en-US" altLang="zh-CN" sz="3200" b="1" kern="100" dirty="0">
                <a:solidFill>
                  <a:srgbClr val="FF0000"/>
                </a:solidFill>
                <a:latin typeface="等线" panose="02010600030101010101" charset="-122"/>
                <a:ea typeface="等线" panose="02010600030101010101" charset="-122"/>
                <a:cs typeface="Times New Roman" panose="02020603050405020304" pitchFamily="18" charset="0"/>
              </a:rPr>
              <a:t>went back to the barn to grab some delicious oats to tempt her</a:t>
            </a:r>
            <a:r>
              <a:rPr lang="en-US" altLang="zh-CN" sz="3200" b="1" dirty="0">
                <a:solidFill>
                  <a:srgbClr val="FF0000"/>
                </a:solidFill>
              </a:rPr>
              <a:t>. </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42906" y="1643866"/>
            <a:ext cx="12149094" cy="2041585"/>
          </a:xfrm>
          <a:prstGeom prst="rect">
            <a:avLst/>
          </a:prstGeom>
          <a:solidFill>
            <a:schemeClr val="bg1"/>
          </a:solidFill>
        </p:spPr>
        <p:txBody>
          <a:bodyPr wrap="square">
            <a:spAutoFit/>
          </a:bodyPr>
          <a:lstStyle/>
          <a:p>
            <a:pPr>
              <a:lnSpc>
                <a:spcPts val="3840"/>
              </a:lnSpc>
            </a:pPr>
            <a:r>
              <a:rPr lang="en-US" altLang="zh-CN" sz="3200" b="1" kern="100" dirty="0">
                <a:latin typeface="等线" panose="02010600030101010101" charset="-122"/>
                <a:ea typeface="等线" panose="02010600030101010101" charset="-122"/>
                <a:cs typeface="Times New Roman" panose="02020603050405020304" pitchFamily="18" charset="0"/>
              </a:rPr>
              <a:t>Link1 C:   (</a:t>
            </a:r>
            <a:r>
              <a:rPr lang="zh-CN" altLang="en-US" sz="3200" b="1" kern="100" dirty="0">
                <a:latin typeface="等线" panose="02010600030101010101" charset="-122"/>
                <a:cs typeface="Times New Roman" panose="02020603050405020304" pitchFamily="18" charset="0"/>
              </a:rPr>
              <a:t>原文最后一句：</a:t>
            </a:r>
            <a:r>
              <a:rPr lang="en-US" altLang="zh-CN" sz="3200" b="1" kern="100" dirty="0">
                <a:latin typeface="等线" panose="02010600030101010101" charset="-122"/>
                <a:cs typeface="Times New Roman" panose="02020603050405020304" pitchFamily="18" charset="0"/>
              </a:rPr>
              <a:t>Grandma never yelled at her!  </a:t>
            </a:r>
            <a:r>
              <a:rPr lang="zh-CN" altLang="en-US" sz="3200" b="1" kern="100" dirty="0">
                <a:latin typeface="等线" panose="02010600030101010101" charset="-122"/>
                <a:cs typeface="Times New Roman" panose="02020603050405020304" pitchFamily="18" charset="0"/>
              </a:rPr>
              <a:t>推知</a:t>
            </a:r>
            <a:r>
              <a:rPr lang="en-US" altLang="zh-CN" sz="3200" b="1" kern="100" dirty="0">
                <a:latin typeface="等线" panose="02010600030101010101" charset="-122"/>
                <a:cs typeface="Times New Roman" panose="02020603050405020304" pitchFamily="18" charset="0"/>
              </a:rPr>
              <a:t>Nala </a:t>
            </a:r>
            <a:r>
              <a:rPr lang="zh-CN" altLang="en-US" sz="3200" b="1" kern="100" dirty="0">
                <a:latin typeface="等线" panose="02010600030101010101" charset="-122"/>
                <a:cs typeface="Times New Roman" panose="02020603050405020304" pitchFamily="18" charset="0"/>
              </a:rPr>
              <a:t>反思自己的做法）</a:t>
            </a:r>
            <a:r>
              <a:rPr lang="en-US" altLang="zh-CN" sz="3200" b="1" kern="100" dirty="0">
                <a:solidFill>
                  <a:srgbClr val="9900FF"/>
                </a:solidFill>
                <a:latin typeface="等线" panose="02010600030101010101" charset="-122"/>
                <a:cs typeface="Times New Roman" panose="02020603050405020304" pitchFamily="18" charset="0"/>
              </a:rPr>
              <a:t>Realizing that</a:t>
            </a:r>
            <a:r>
              <a:rPr lang="zh-CN" altLang="en-US" sz="3200" b="1" kern="100" dirty="0">
                <a:solidFill>
                  <a:srgbClr val="9900FF"/>
                </a:solidFill>
                <a:latin typeface="等线" panose="02010600030101010101" charset="-122"/>
                <a:cs typeface="Times New Roman" panose="02020603050405020304" pitchFamily="18" charset="0"/>
              </a:rPr>
              <a:t> </a:t>
            </a:r>
            <a:r>
              <a:rPr lang="en-US" altLang="zh-CN" sz="3200" b="1" kern="100" dirty="0">
                <a:solidFill>
                  <a:srgbClr val="9900FF"/>
                </a:solidFill>
                <a:latin typeface="等线" panose="02010600030101010101" charset="-122"/>
                <a:cs typeface="Times New Roman" panose="02020603050405020304" pitchFamily="18" charset="0"/>
              </a:rPr>
              <a:t>she was kind of forceful with </a:t>
            </a:r>
            <a:r>
              <a:rPr lang="en-US" altLang="zh-CN" sz="3200" b="1" kern="100" dirty="0">
                <a:solidFill>
                  <a:srgbClr val="9900FF"/>
                </a:solidFill>
                <a:latin typeface="等线" panose="02010600030101010101" charset="-122"/>
                <a:ea typeface="等线" panose="02010600030101010101" charset="-122"/>
                <a:cs typeface="Times New Roman" panose="02020603050405020304" pitchFamily="18" charset="0"/>
              </a:rPr>
              <a:t>Nanny,   </a:t>
            </a:r>
            <a:r>
              <a:rPr lang="en-US" altLang="zh-CN" sz="3200" b="1" kern="100" dirty="0">
                <a:solidFill>
                  <a:srgbClr val="FF0000"/>
                </a:solidFill>
                <a:latin typeface="等线" panose="02010600030101010101" charset="-122"/>
                <a:ea typeface="等线" panose="02010600030101010101" charset="-122"/>
                <a:cs typeface="Times New Roman" panose="02020603050405020304" pitchFamily="18" charset="0"/>
              </a:rPr>
              <a:t>Nala softened her voice and mimicked bleating, </a:t>
            </a:r>
            <a:r>
              <a:rPr lang="en-US" altLang="zh-CN" sz="3200" b="1" kern="100" dirty="0">
                <a:solidFill>
                  <a:srgbClr val="9900FF"/>
                </a:solidFill>
                <a:latin typeface="等线" panose="02010600030101010101" charset="-122"/>
                <a:ea typeface="等线" panose="02010600030101010101" charset="-122"/>
                <a:cs typeface="Times New Roman" panose="02020603050405020304" pitchFamily="18" charset="0"/>
              </a:rPr>
              <a:t>trying to attract Nanny’s attention.</a:t>
            </a:r>
            <a:endParaRPr lang="zh-CN" altLang="en-US" sz="3200" b="1" kern="100" dirty="0">
              <a:solidFill>
                <a:srgbClr val="9900FF"/>
              </a:solidFill>
              <a:latin typeface="等线" panose="02010600030101010101" charset="-122"/>
              <a:ea typeface="等线" panose="02010600030101010101"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2" name="文本框 23"/>
          <p:cNvSpPr txBox="1"/>
          <p:nvPr/>
        </p:nvSpPr>
        <p:spPr>
          <a:xfrm>
            <a:off x="34585" y="488095"/>
            <a:ext cx="12216554" cy="6494085"/>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Para1:At that moment Nala </a:t>
            </a:r>
            <a:r>
              <a:rPr lang="en-US" altLang="zh-CN" sz="3200" b="1" kern="0" dirty="0">
                <a:solidFill>
                  <a:srgbClr val="FF0000"/>
                </a:solidFill>
                <a:latin typeface="Times New Roman" panose="02020603050405020304" pitchFamily="18" charset="0"/>
                <a:cs typeface="Times New Roman" panose="02020603050405020304" pitchFamily="18" charset="0"/>
              </a:rPr>
              <a:t>had a think.</a:t>
            </a:r>
            <a:endParaRPr lang="en-US" altLang="zh-CN" sz="3200" b="1" kern="0" dirty="0">
              <a:solidFill>
                <a:srgbClr val="FF0000"/>
              </a:solidFill>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Para2:Just then, she spotted </a:t>
            </a:r>
            <a:r>
              <a:rPr lang="en-US" altLang="zh-CN" sz="3200" b="1" kern="0" dirty="0">
                <a:solidFill>
                  <a:srgbClr val="FF0000"/>
                </a:solidFill>
                <a:latin typeface="Times New Roman" panose="02020603050405020304" pitchFamily="18" charset="0"/>
                <a:cs typeface="Times New Roman" panose="02020603050405020304" pitchFamily="18" charset="0"/>
              </a:rPr>
              <a:t>Grandma’s dresses </a:t>
            </a:r>
            <a:r>
              <a:rPr lang="en-US" altLang="zh-CN" sz="3200" b="1" kern="0" dirty="0">
                <a:solidFill>
                  <a:srgbClr val="0000FF"/>
                </a:solidFill>
                <a:latin typeface="Times New Roman" panose="02020603050405020304" pitchFamily="18" charset="0"/>
                <a:cs typeface="Times New Roman" panose="02020603050405020304" pitchFamily="18" charset="0"/>
              </a:rPr>
              <a:t>and </a:t>
            </a:r>
            <a:r>
              <a:rPr lang="en-US" altLang="zh-CN" sz="3200" b="1" kern="0" dirty="0">
                <a:solidFill>
                  <a:srgbClr val="FF0000"/>
                </a:solidFill>
                <a:latin typeface="Times New Roman" panose="02020603050405020304" pitchFamily="18" charset="0"/>
                <a:cs typeface="Times New Roman" panose="02020603050405020304" pitchFamily="18" charset="0"/>
              </a:rPr>
              <a:t>the straw hat </a:t>
            </a:r>
            <a:r>
              <a:rPr lang="en-US" altLang="zh-CN" sz="3200" b="1" kern="0" dirty="0">
                <a:solidFill>
                  <a:srgbClr val="0000FF"/>
                </a:solidFill>
                <a:latin typeface="Times New Roman" panose="02020603050405020304" pitchFamily="18" charset="0"/>
                <a:cs typeface="Times New Roman" panose="02020603050405020304" pitchFamily="18" charset="0"/>
              </a:rPr>
              <a:t>hanging over a chair.</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link2</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34585" y="1089538"/>
            <a:ext cx="12216553" cy="3503523"/>
          </a:xfrm>
          <a:prstGeom prst="rect">
            <a:avLst/>
          </a:prstGeom>
          <a:solidFill>
            <a:schemeClr val="bg1"/>
          </a:solidFill>
        </p:spPr>
        <p:txBody>
          <a:bodyPr wrap="square" rtlCol="0">
            <a:spAutoFit/>
          </a:bodyPr>
          <a:lstStyle/>
          <a:p>
            <a:pPr>
              <a:lnSpc>
                <a:spcPts val="3840"/>
              </a:lnSpc>
            </a:pPr>
            <a:r>
              <a:rPr lang="en-US" altLang="zh-CN" sz="3200" b="1" dirty="0">
                <a:latin typeface="Times New Roman" panose="02020603050405020304" pitchFamily="18" charset="0"/>
                <a:cs typeface="Times New Roman" panose="02020603050405020304" pitchFamily="18" charset="0"/>
              </a:rPr>
              <a:t>Link2 A:  (</a:t>
            </a:r>
            <a:r>
              <a:rPr lang="zh-CN" altLang="en-US" sz="3200" b="1" dirty="0">
                <a:latin typeface="Times New Roman" panose="02020603050405020304" pitchFamily="18" charset="0"/>
                <a:cs typeface="Times New Roman" panose="02020603050405020304" pitchFamily="18" charset="0"/>
              </a:rPr>
              <a:t>呼应第二段所给句首句，暗示</a:t>
            </a:r>
            <a:r>
              <a:rPr lang="zh-CN" altLang="en-US" sz="3200" b="1" dirty="0">
                <a:solidFill>
                  <a:srgbClr val="00AA48"/>
                </a:solidFill>
                <a:latin typeface="Times New Roman" panose="02020603050405020304" pitchFamily="18" charset="0"/>
                <a:cs typeface="Times New Roman" panose="02020603050405020304" pitchFamily="18" charset="0"/>
              </a:rPr>
              <a:t>“</a:t>
            </a:r>
            <a:r>
              <a:rPr lang="en-US" altLang="zh-CN" sz="3200" b="1" dirty="0">
                <a:solidFill>
                  <a:srgbClr val="00AA48"/>
                </a:solidFill>
                <a:latin typeface="Times New Roman" panose="02020603050405020304" pitchFamily="18" charset="0"/>
                <a:cs typeface="Times New Roman" panose="02020603050405020304" pitchFamily="18" charset="0"/>
              </a:rPr>
              <a:t>Nala</a:t>
            </a:r>
            <a:r>
              <a:rPr lang="zh-CN" altLang="en-US" sz="3200" b="1" dirty="0">
                <a:solidFill>
                  <a:srgbClr val="00AA48"/>
                </a:solidFill>
                <a:latin typeface="Times New Roman" panose="02020603050405020304" pitchFamily="18" charset="0"/>
                <a:cs typeface="Times New Roman" panose="02020603050405020304" pitchFamily="18" charset="0"/>
              </a:rPr>
              <a:t>第一段想到的主意没有起作用”</a:t>
            </a:r>
            <a:r>
              <a:rPr lang="en-US" altLang="zh-CN" sz="3200" b="1" dirty="0">
                <a:solidFill>
                  <a:srgbClr val="00AA48"/>
                </a:solidFill>
                <a:latin typeface="Times New Roman" panose="02020603050405020304" pitchFamily="18" charset="0"/>
                <a:cs typeface="Times New Roman" panose="02020603050405020304" pitchFamily="18" charset="0"/>
              </a:rPr>
              <a:t>) </a:t>
            </a:r>
            <a:r>
              <a:rPr lang="en-US" altLang="zh-CN" sz="3200" b="1" dirty="0">
                <a:solidFill>
                  <a:srgbClr val="FF0000"/>
                </a:solidFill>
              </a:rPr>
              <a:t>Nala’s painstaking efforts ended up in failure!  She was at her wit’s end ! Nanny still froze on her spot, </a:t>
            </a:r>
            <a:r>
              <a:rPr lang="en-US" altLang="zh-CN" sz="3200" b="1" dirty="0">
                <a:solidFill>
                  <a:srgbClr val="9900CC"/>
                </a:solidFill>
              </a:rPr>
              <a:t>refusing to follow Nala to the milking shed and bleating increasingly impatiently. </a:t>
            </a:r>
            <a:r>
              <a:rPr lang="en-US" altLang="zh-CN" sz="3200" b="1" dirty="0">
                <a:latin typeface="Times New Roman" panose="02020603050405020304" pitchFamily="18" charset="0"/>
                <a:cs typeface="Times New Roman" panose="02020603050405020304" pitchFamily="18" charset="0"/>
              </a:rPr>
              <a:t>“</a:t>
            </a:r>
            <a:r>
              <a:rPr lang="en-US" altLang="zh-CN" sz="3200" b="1" dirty="0">
                <a:solidFill>
                  <a:srgbClr val="9900CC"/>
                </a:solidFill>
              </a:rPr>
              <a:t>Nanny only trusts granny. ” </a:t>
            </a:r>
            <a:r>
              <a:rPr lang="en-US" altLang="zh-CN" sz="3200" b="1" dirty="0">
                <a:solidFill>
                  <a:srgbClr val="FF0000"/>
                </a:solidFill>
              </a:rPr>
              <a:t>Nala sighed heavily with a sinking heart, </a:t>
            </a:r>
            <a:r>
              <a:rPr lang="en-US" altLang="zh-CN" sz="3200" b="1" dirty="0">
                <a:solidFill>
                  <a:srgbClr val="7030A0"/>
                </a:solidFill>
              </a:rPr>
              <a:t>looking around blankly. </a:t>
            </a:r>
            <a:endParaRPr lang="en-US" altLang="zh-CN" sz="3200" b="1" dirty="0">
              <a:solidFill>
                <a:srgbClr val="7030A0"/>
              </a:solidFill>
            </a:endParaRPr>
          </a:p>
          <a:p>
            <a:pPr>
              <a:lnSpc>
                <a:spcPts val="3840"/>
              </a:lnSpc>
            </a:pPr>
            <a:r>
              <a:rPr lang="en-US" altLang="zh-CN" sz="3200" b="1" dirty="0">
                <a:solidFill>
                  <a:srgbClr val="FF0000"/>
                </a:solidFill>
              </a:rPr>
              <a:t>  </a:t>
            </a:r>
            <a:endParaRPr lang="en-US" altLang="zh-CN" sz="3200" b="1" i="1" dirty="0">
              <a:solidFill>
                <a:srgbClr val="FF0000"/>
              </a:solidFill>
            </a:endParaRPr>
          </a:p>
        </p:txBody>
      </p:sp>
      <p:sp>
        <p:nvSpPr>
          <p:cNvPr id="4" name="文本框 9"/>
          <p:cNvSpPr txBox="1"/>
          <p:nvPr/>
        </p:nvSpPr>
        <p:spPr>
          <a:xfrm>
            <a:off x="34584" y="4078842"/>
            <a:ext cx="11969393" cy="1569660"/>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rPr>
              <a:t>Link2B:   ( </a:t>
            </a:r>
            <a:r>
              <a:rPr lang="zh-CN" altLang="en-US" sz="3200" b="1" dirty="0">
                <a:latin typeface="Times New Roman" panose="02020603050405020304" pitchFamily="18" charset="0"/>
                <a:cs typeface="Times New Roman" panose="02020603050405020304" pitchFamily="18" charset="0"/>
              </a:rPr>
              <a:t>呼应原文</a:t>
            </a:r>
            <a:r>
              <a:rPr lang="en-US" altLang="zh-CN" sz="3200" b="1" dirty="0">
                <a:latin typeface="Times New Roman" panose="02020603050405020304" pitchFamily="18" charset="0"/>
                <a:cs typeface="Times New Roman" panose="02020603050405020304" pitchFamily="18" charset="0"/>
              </a:rPr>
              <a:t>Nanny </a:t>
            </a:r>
            <a:r>
              <a:rPr lang="zh-CN" altLang="en-US" sz="3200" b="1" dirty="0">
                <a:latin typeface="Times New Roman" panose="02020603050405020304" pitchFamily="18" charset="0"/>
                <a:cs typeface="Times New Roman" panose="02020603050405020304" pitchFamily="18" charset="0"/>
              </a:rPr>
              <a:t>拒绝配合</a:t>
            </a:r>
            <a:r>
              <a:rPr lang="en-US" altLang="zh-CN" sz="3200" b="1" dirty="0">
                <a:latin typeface="Times New Roman" panose="02020603050405020304" pitchFamily="18" charset="0"/>
                <a:cs typeface="Times New Roman" panose="02020603050405020304" pitchFamily="18" charset="0"/>
              </a:rPr>
              <a:t>Nala</a:t>
            </a:r>
            <a:r>
              <a:rPr lang="zh-CN" altLang="en-US" sz="3200" b="1" dirty="0">
                <a:latin typeface="Times New Roman" panose="02020603050405020304" pitchFamily="18" charset="0"/>
                <a:cs typeface="Times New Roman" panose="02020603050405020304" pitchFamily="18" charset="0"/>
              </a:rPr>
              <a:t>）</a:t>
            </a:r>
            <a:r>
              <a:rPr lang="en-US" altLang="zh-CN" sz="3200" b="1" dirty="0">
                <a:solidFill>
                  <a:srgbClr val="FF0000"/>
                </a:solidFill>
                <a:latin typeface="Times New Roman" panose="02020603050405020304" pitchFamily="18" charset="0"/>
                <a:cs typeface="Times New Roman" panose="02020603050405020304" pitchFamily="18" charset="0"/>
              </a:rPr>
              <a:t>Nanny’s bleating became increasingly impatient, </a:t>
            </a:r>
            <a:r>
              <a:rPr lang="en-US" altLang="zh-CN" sz="3200" b="1" dirty="0">
                <a:solidFill>
                  <a:srgbClr val="0000FF"/>
                </a:solidFill>
                <a:latin typeface="Times New Roman" panose="02020603050405020304" pitchFamily="18" charset="0"/>
                <a:cs typeface="Times New Roman" panose="02020603050405020304" pitchFamily="18" charset="0"/>
              </a:rPr>
              <a:t>which upset Nala and gave Nala a hard blow.  </a:t>
            </a:r>
            <a:endParaRPr lang="en-US" altLang="zh-CN" sz="3200" b="1" dirty="0">
              <a:solidFill>
                <a:srgbClr val="0000FF"/>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24553" y="756661"/>
            <a:ext cx="12295072" cy="1077218"/>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Para2:Just then, she spotted </a:t>
            </a:r>
            <a:r>
              <a:rPr lang="en-US" altLang="zh-CN" sz="3200" b="1" kern="0" dirty="0">
                <a:solidFill>
                  <a:srgbClr val="FF0000"/>
                </a:solidFill>
                <a:latin typeface="Times New Roman" panose="02020603050405020304" pitchFamily="18" charset="0"/>
                <a:cs typeface="Times New Roman" panose="02020603050405020304" pitchFamily="18" charset="0"/>
              </a:rPr>
              <a:t>Grandma’s dresses </a:t>
            </a:r>
            <a:r>
              <a:rPr lang="en-US" altLang="zh-CN" sz="3200" b="1" kern="0" dirty="0">
                <a:solidFill>
                  <a:srgbClr val="0000FF"/>
                </a:solidFill>
                <a:latin typeface="Times New Roman" panose="02020603050405020304" pitchFamily="18" charset="0"/>
                <a:cs typeface="Times New Roman" panose="02020603050405020304" pitchFamily="18" charset="0"/>
              </a:rPr>
              <a:t>and </a:t>
            </a:r>
            <a:r>
              <a:rPr lang="en-US" altLang="zh-CN" sz="3200" b="1" kern="0" dirty="0">
                <a:solidFill>
                  <a:srgbClr val="FF0000"/>
                </a:solidFill>
                <a:latin typeface="Times New Roman" panose="02020603050405020304" pitchFamily="18" charset="0"/>
                <a:cs typeface="Times New Roman" panose="02020603050405020304" pitchFamily="18" charset="0"/>
              </a:rPr>
              <a:t>the straw hat </a:t>
            </a:r>
            <a:r>
              <a:rPr lang="en-US" altLang="zh-CN" sz="3200" b="1" kern="0" dirty="0">
                <a:solidFill>
                  <a:srgbClr val="0000FF"/>
                </a:solidFill>
                <a:latin typeface="Times New Roman" panose="02020603050405020304" pitchFamily="18" charset="0"/>
                <a:cs typeface="Times New Roman" panose="02020603050405020304" pitchFamily="18" charset="0"/>
              </a:rPr>
              <a:t>hanging over a chair.</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link3</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9"/>
          <p:cNvSpPr txBox="1"/>
          <p:nvPr/>
        </p:nvSpPr>
        <p:spPr>
          <a:xfrm>
            <a:off x="-2715" y="1901767"/>
            <a:ext cx="12165301" cy="1569660"/>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rPr>
              <a:t>Link3A:   ( dresses and the straw hat </a:t>
            </a:r>
            <a:r>
              <a:rPr lang="zh-CN" altLang="en-US" sz="3200" b="1" dirty="0">
                <a:latin typeface="Times New Roman" panose="02020603050405020304" pitchFamily="18" charset="0"/>
                <a:cs typeface="Times New Roman" panose="02020603050405020304" pitchFamily="18" charset="0"/>
              </a:rPr>
              <a:t>是平时奶奶挤羊奶的日常装扮</a:t>
            </a:r>
            <a:r>
              <a:rPr lang="zh-CN" altLang="en-US" sz="3200" b="1" dirty="0">
                <a:solidFill>
                  <a:srgbClr val="0000FF"/>
                </a:solidFill>
                <a:latin typeface="Times New Roman" panose="02020603050405020304" pitchFamily="18" charset="0"/>
                <a:cs typeface="Times New Roman" panose="02020603050405020304" pitchFamily="18" charset="0"/>
              </a:rPr>
              <a:t>）</a:t>
            </a:r>
            <a:r>
              <a:rPr lang="en-US" altLang="zh-CN" sz="3200" b="1" dirty="0">
                <a:solidFill>
                  <a:srgbClr val="0000FF"/>
                </a:solidFill>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An idea popped up in her head. </a:t>
            </a:r>
            <a:r>
              <a:rPr lang="zh-CN" altLang="en-US" sz="3200" b="1" dirty="0">
                <a:solidFill>
                  <a:srgbClr val="9900CC"/>
                </a:solidFill>
              </a:rPr>
              <a:t>“ </a:t>
            </a:r>
            <a:r>
              <a:rPr lang="en-US" altLang="zh-CN" sz="3200" b="1" dirty="0">
                <a:solidFill>
                  <a:srgbClr val="9900CC"/>
                </a:solidFill>
              </a:rPr>
              <a:t>Why not dress up as my dearest Granny!” </a:t>
            </a:r>
            <a:r>
              <a:rPr lang="en-US" altLang="zh-CN" sz="3200" b="1" dirty="0">
                <a:solidFill>
                  <a:srgbClr val="FF0000"/>
                </a:solidFill>
              </a:rPr>
              <a:t>Nala thought to herself. </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sp>
        <p:nvSpPr>
          <p:cNvPr id="4" name="文本框 9"/>
          <p:cNvSpPr txBox="1"/>
          <p:nvPr/>
        </p:nvSpPr>
        <p:spPr>
          <a:xfrm>
            <a:off x="-2715" y="3823837"/>
            <a:ext cx="12162586" cy="2062103"/>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rPr>
              <a:t>Link3B:   ( </a:t>
            </a:r>
            <a:r>
              <a:rPr lang="zh-CN" altLang="en-US" sz="3200" b="1" dirty="0">
                <a:latin typeface="Times New Roman" panose="02020603050405020304" pitchFamily="18" charset="0"/>
                <a:cs typeface="Times New Roman" panose="02020603050405020304" pitchFamily="18" charset="0"/>
              </a:rPr>
              <a:t>呼应第一段</a:t>
            </a:r>
            <a:r>
              <a:rPr lang="en-US" altLang="zh-CN" sz="3200" b="1" dirty="0">
                <a:latin typeface="Times New Roman" panose="02020603050405020304" pitchFamily="18" charset="0"/>
                <a:cs typeface="Times New Roman" panose="02020603050405020304" pitchFamily="18" charset="0"/>
              </a:rPr>
              <a:t>Nanny </a:t>
            </a:r>
            <a:r>
              <a:rPr lang="zh-CN" altLang="en-US" sz="3200" b="1" dirty="0">
                <a:latin typeface="Times New Roman" panose="02020603050405020304" pitchFamily="18" charset="0"/>
                <a:cs typeface="Times New Roman" panose="02020603050405020304" pitchFamily="18" charset="0"/>
              </a:rPr>
              <a:t>拒绝配合</a:t>
            </a:r>
            <a:r>
              <a:rPr lang="en-US" altLang="zh-CN" sz="3200" b="1" dirty="0">
                <a:latin typeface="Times New Roman" panose="02020603050405020304" pitchFamily="18" charset="0"/>
                <a:cs typeface="Times New Roman" panose="02020603050405020304" pitchFamily="18" charset="0"/>
              </a:rPr>
              <a:t>Nala</a:t>
            </a:r>
            <a:r>
              <a:rPr lang="zh-CN" altLang="en-US" sz="3200" b="1" dirty="0">
                <a:solidFill>
                  <a:srgbClr val="FF0000"/>
                </a:solidFill>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A spark of hope was reignited in Nala’s heart! </a:t>
            </a:r>
            <a:r>
              <a:rPr lang="en-US" altLang="zh-CN" sz="3200" b="1" dirty="0">
                <a:latin typeface="Times New Roman" panose="02020603050405020304" pitchFamily="18" charset="0"/>
                <a:cs typeface="Times New Roman" panose="02020603050405020304" pitchFamily="18" charset="0"/>
              </a:rPr>
              <a:t> Without any hesitation, </a:t>
            </a:r>
            <a:r>
              <a:rPr lang="en-US" altLang="zh-CN" sz="3200" b="1" dirty="0">
                <a:solidFill>
                  <a:srgbClr val="CC0000"/>
                </a:solidFill>
                <a:latin typeface="Times New Roman" panose="02020603050405020304" pitchFamily="18" charset="0"/>
                <a:cs typeface="Times New Roman" panose="02020603050405020304" pitchFamily="18" charset="0"/>
              </a:rPr>
              <a:t>Nala dashed to the chair, grabbed Grandma’s dresses and the straw hat and put them on as quickly as possible.  </a:t>
            </a:r>
            <a:endParaRPr lang="en-US" altLang="zh-CN" sz="3200" b="1" dirty="0">
              <a:solidFill>
                <a:srgbClr val="CC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756661"/>
            <a:ext cx="12216554" cy="1077218"/>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Para2:Just then, she spotted </a:t>
            </a:r>
            <a:r>
              <a:rPr lang="en-US" altLang="zh-CN" sz="3200" b="1" kern="0" dirty="0">
                <a:solidFill>
                  <a:srgbClr val="FF0000"/>
                </a:solidFill>
                <a:latin typeface="Times New Roman" panose="02020603050405020304" pitchFamily="18" charset="0"/>
                <a:cs typeface="Times New Roman" panose="02020603050405020304" pitchFamily="18" charset="0"/>
              </a:rPr>
              <a:t>Grandma’s dresses </a:t>
            </a:r>
            <a:r>
              <a:rPr lang="en-US" altLang="zh-CN" sz="3200" b="1" kern="0" dirty="0">
                <a:solidFill>
                  <a:srgbClr val="0000FF"/>
                </a:solidFill>
                <a:latin typeface="Times New Roman" panose="02020603050405020304" pitchFamily="18" charset="0"/>
                <a:cs typeface="Times New Roman" panose="02020603050405020304" pitchFamily="18" charset="0"/>
              </a:rPr>
              <a:t>and </a:t>
            </a:r>
            <a:r>
              <a:rPr lang="en-US" altLang="zh-CN" sz="3200" b="1" kern="0" dirty="0">
                <a:solidFill>
                  <a:srgbClr val="FF0000"/>
                </a:solidFill>
                <a:latin typeface="Times New Roman" panose="02020603050405020304" pitchFamily="18" charset="0"/>
                <a:cs typeface="Times New Roman" panose="02020603050405020304" pitchFamily="18" charset="0"/>
              </a:rPr>
              <a:t>the straw hat </a:t>
            </a:r>
            <a:r>
              <a:rPr lang="en-US" altLang="zh-CN" sz="3200" b="1" kern="0" dirty="0">
                <a:solidFill>
                  <a:srgbClr val="0000FF"/>
                </a:solidFill>
                <a:latin typeface="Times New Roman" panose="02020603050405020304" pitchFamily="18" charset="0"/>
                <a:cs typeface="Times New Roman" panose="02020603050405020304" pitchFamily="18" charset="0"/>
              </a:rPr>
              <a:t>hanging over a chair.</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78521" y="0"/>
            <a:ext cx="12258517" cy="756661"/>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ending</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10"/>
          <p:cNvSpPr txBox="1"/>
          <p:nvPr/>
        </p:nvSpPr>
        <p:spPr>
          <a:xfrm>
            <a:off x="-14982" y="1833879"/>
            <a:ext cx="12153014" cy="1568450"/>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sym typeface="+mn-ea"/>
              </a:rPr>
              <a:t>Ending A: (</a:t>
            </a:r>
            <a:r>
              <a:rPr lang="zh-CN" altLang="en-US" sz="3200" b="1" dirty="0">
                <a:latin typeface="Times New Roman" panose="02020603050405020304" pitchFamily="18" charset="0"/>
                <a:cs typeface="Times New Roman" panose="02020603050405020304" pitchFamily="18" charset="0"/>
                <a:sym typeface="+mn-ea"/>
              </a:rPr>
              <a:t>提炼主题式</a:t>
            </a:r>
            <a:r>
              <a:rPr lang="en-US" altLang="zh-CN" sz="3200" b="1" dirty="0">
                <a:latin typeface="Times New Roman" panose="02020603050405020304" pitchFamily="18" charset="0"/>
                <a:cs typeface="Times New Roman" panose="02020603050405020304" pitchFamily="18" charset="0"/>
                <a:sym typeface="+mn-ea"/>
              </a:rPr>
              <a:t>)  </a:t>
            </a:r>
            <a:r>
              <a:rPr lang="en-US" altLang="zh-CN" sz="3200" b="1" dirty="0">
                <a:solidFill>
                  <a:srgbClr val="FF0000"/>
                </a:solidFill>
                <a:latin typeface="Times New Roman" panose="02020603050405020304" pitchFamily="18" charset="0"/>
                <a:cs typeface="Times New Roman" panose="02020603050405020304" pitchFamily="18" charset="0"/>
                <a:sym typeface="+mn-ea"/>
              </a:rPr>
              <a:t>It dawned on Nala that </a:t>
            </a:r>
            <a:r>
              <a:rPr lang="en-US" altLang="zh-CN" sz="3200" b="1" dirty="0">
                <a:solidFill>
                  <a:srgbClr val="7030A0"/>
                </a:solidFill>
                <a:latin typeface="Times New Roman" panose="02020603050405020304" pitchFamily="18" charset="0"/>
                <a:cs typeface="Times New Roman" panose="02020603050405020304" pitchFamily="18" charset="0"/>
                <a:sym typeface="+mn-ea"/>
              </a:rPr>
              <a:t>treating animals is much like treating friends,</a:t>
            </a:r>
            <a:r>
              <a:rPr lang="en-US" altLang="zh-CN" sz="3200" b="1" dirty="0">
                <a:latin typeface="Times New Roman" panose="02020603050405020304" pitchFamily="18" charset="0"/>
                <a:cs typeface="Times New Roman" panose="02020603050405020304" pitchFamily="18" charset="0"/>
                <a:sym typeface="+mn-ea"/>
              </a:rPr>
              <a:t> </a:t>
            </a:r>
            <a:r>
              <a:rPr lang="en-US" altLang="zh-CN" sz="3200" b="1" i="1" dirty="0">
                <a:solidFill>
                  <a:srgbClr val="0000FF"/>
                </a:solidFill>
                <a:latin typeface="Times New Roman" panose="02020603050405020304" pitchFamily="18" charset="0"/>
                <a:cs typeface="Times New Roman" panose="02020603050405020304" pitchFamily="18" charset="0"/>
                <a:sym typeface="+mn-ea"/>
              </a:rPr>
              <a:t>both of which need understanding , thoughtfulness as well as patience.   </a:t>
            </a:r>
            <a:endParaRPr lang="en-US" altLang="zh-CN" sz="3200" b="1" i="1" dirty="0">
              <a:solidFill>
                <a:srgbClr val="0000FF"/>
              </a:solidFill>
              <a:latin typeface="Times New Roman" panose="02020603050405020304" pitchFamily="18" charset="0"/>
              <a:cs typeface="Times New Roman" panose="02020603050405020304" pitchFamily="18" charset="0"/>
              <a:sym typeface="+mn-ea"/>
            </a:endParaRPr>
          </a:p>
        </p:txBody>
      </p:sp>
      <p:sp>
        <p:nvSpPr>
          <p:cNvPr id="5" name="文本框 10"/>
          <p:cNvSpPr txBox="1"/>
          <p:nvPr/>
        </p:nvSpPr>
        <p:spPr>
          <a:xfrm>
            <a:off x="-14982" y="3895822"/>
            <a:ext cx="12089473" cy="2062103"/>
          </a:xfrm>
          <a:prstGeom prst="rect">
            <a:avLst/>
          </a:prstGeom>
          <a:solidFill>
            <a:schemeClr val="bg1"/>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sym typeface="+mn-ea"/>
              </a:rPr>
              <a:t>Ending B: (</a:t>
            </a:r>
            <a:r>
              <a:rPr lang="zh-CN" altLang="en-US" sz="3200" b="1" dirty="0">
                <a:latin typeface="Times New Roman" panose="02020603050405020304" pitchFamily="18" charset="0"/>
                <a:cs typeface="Times New Roman" panose="02020603050405020304" pitchFamily="18" charset="0"/>
                <a:sym typeface="+mn-ea"/>
              </a:rPr>
              <a:t>情景式结尾</a:t>
            </a:r>
            <a:r>
              <a:rPr lang="en-US" altLang="zh-CN" sz="3200" b="1" dirty="0">
                <a:latin typeface="Times New Roman" panose="02020603050405020304" pitchFamily="18" charset="0"/>
                <a:cs typeface="Times New Roman" panose="02020603050405020304" pitchFamily="18" charset="0"/>
                <a:sym typeface="+mn-ea"/>
              </a:rPr>
              <a:t>) </a:t>
            </a:r>
            <a:r>
              <a:rPr lang="en-US" altLang="zh-CN" sz="3200" b="1" dirty="0">
                <a:solidFill>
                  <a:srgbClr val="0000FF"/>
                </a:solidFill>
                <a:latin typeface="Times New Roman" panose="02020603050405020304" pitchFamily="18" charset="0"/>
                <a:cs typeface="Times New Roman" panose="02020603050405020304" pitchFamily="18" charset="0"/>
                <a:sym typeface="+mn-ea"/>
              </a:rPr>
              <a:t>When Nala turned up in her granny’s bedroom with a bucket of milk,  </a:t>
            </a:r>
            <a:r>
              <a:rPr lang="en-US" altLang="zh-CN" sz="3200" b="1" dirty="0">
                <a:solidFill>
                  <a:srgbClr val="FF0000"/>
                </a:solidFill>
                <a:latin typeface="Times New Roman" panose="02020603050405020304" pitchFamily="18" charset="0"/>
                <a:cs typeface="Times New Roman" panose="02020603050405020304" pitchFamily="18" charset="0"/>
                <a:sym typeface="+mn-ea"/>
              </a:rPr>
              <a:t>Granny cracked a radiant smile on her pale wrinkled face, </a:t>
            </a:r>
            <a:r>
              <a:rPr lang="en-US" altLang="zh-CN" sz="3200" b="1" dirty="0">
                <a:solidFill>
                  <a:srgbClr val="7030A0"/>
                </a:solidFill>
                <a:latin typeface="Times New Roman" panose="02020603050405020304" pitchFamily="18" charset="0"/>
                <a:cs typeface="Times New Roman" panose="02020603050405020304" pitchFamily="18" charset="0"/>
                <a:sym typeface="+mn-ea"/>
              </a:rPr>
              <a:t>giving Nala a thumbs-up for being a great help. </a:t>
            </a:r>
            <a:endParaRPr lang="en-US" altLang="zh-CN" sz="3200" b="1" dirty="0">
              <a:solidFill>
                <a:srgbClr val="7030A0"/>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337930"/>
            <a:ext cx="12000216" cy="6437660"/>
          </a:xfrm>
          <a:prstGeom prst="rect">
            <a:avLst/>
          </a:prstGeom>
          <a:solidFill>
            <a:schemeClr val="bg1"/>
          </a:solidFill>
        </p:spPr>
        <p:txBody>
          <a:bodyPr wrap="square">
            <a:spAutoFit/>
          </a:bodyPr>
          <a:lstStyle/>
          <a:p>
            <a:pPr algn="just"/>
            <a:r>
              <a:rPr lang="en-US" altLang="zh-CN" sz="3200" i="1" dirty="0">
                <a:solidFill>
                  <a:srgbClr val="0000FF"/>
                </a:solidFill>
              </a:rPr>
              <a:t>Para1:At that moment Nala had a think.</a:t>
            </a:r>
            <a:endParaRPr lang="en-US" altLang="zh-CN" sz="3200" i="1" dirty="0">
              <a:solidFill>
                <a:srgbClr val="0000FF"/>
              </a:solidFill>
            </a:endParaRPr>
          </a:p>
          <a:p>
            <a:pPr algn="just">
              <a:lnSpc>
                <a:spcPts val="3840"/>
              </a:lnSpc>
            </a:pPr>
            <a:r>
              <a:rPr lang="en-US" altLang="zh-CN" sz="3200" b="1" kern="100" dirty="0">
                <a:solidFill>
                  <a:srgbClr val="0000FF"/>
                </a:solidFill>
                <a:latin typeface="Times New Roman" panose="02020603050405020304" pitchFamily="18" charset="0"/>
                <a:ea typeface="等线" panose="02010600030101010101" charset="-122"/>
                <a:cs typeface="Times New Roman" panose="02020603050405020304" pitchFamily="18" charset="0"/>
              </a:rPr>
              <a:t>As she glanced at the lush grass,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a brilliant idea hit her like a bolt of lightning!  </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“Grass!”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she exclaimed, </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eyes sparkling with thrill! </a:t>
            </a:r>
            <a:r>
              <a:rPr lang="en-US" altLang="zh-CN" sz="3200" b="1" kern="100" dirty="0">
                <a:solidFill>
                  <a:srgbClr val="0000FF"/>
                </a:solidFill>
                <a:latin typeface="Times New Roman" panose="02020603050405020304" pitchFamily="18" charset="0"/>
                <a:ea typeface="等线" panose="02010600030101010101" charset="-122"/>
                <a:cs typeface="Times New Roman" panose="02020603050405020304" pitchFamily="18" charset="0"/>
              </a:rPr>
              <a:t>Nala</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flew </a:t>
            </a:r>
            <a:r>
              <a:rPr lang="en-US" altLang="zh-CN" sz="3200" b="1" kern="100" dirty="0">
                <a:solidFill>
                  <a:srgbClr val="0000FF"/>
                </a:solidFill>
                <a:latin typeface="Times New Roman" panose="02020603050405020304" pitchFamily="18" charset="0"/>
                <a:ea typeface="等线" panose="02010600030101010101" charset="-122"/>
                <a:cs typeface="Times New Roman" panose="02020603050405020304" pitchFamily="18" charset="0"/>
              </a:rPr>
              <a:t>towards the meadow,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selected</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 </a:t>
            </a:r>
            <a:r>
              <a:rPr lang="en-US" altLang="zh-CN" sz="3200" b="1" kern="100" dirty="0">
                <a:solidFill>
                  <a:srgbClr val="0000FF"/>
                </a:solidFill>
                <a:latin typeface="Times New Roman" panose="02020603050405020304" pitchFamily="18" charset="0"/>
                <a:ea typeface="等线" panose="02010600030101010101" charset="-122"/>
                <a:cs typeface="Times New Roman" panose="02020603050405020304" pitchFamily="18" charset="0"/>
              </a:rPr>
              <a:t>the most tender and juicy grass </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grabbed </a:t>
            </a:r>
            <a:r>
              <a:rPr lang="en-US" altLang="zh-CN" sz="3200" b="1" kern="100" dirty="0">
                <a:solidFill>
                  <a:srgbClr val="0000FF"/>
                </a:solidFill>
                <a:latin typeface="Times New Roman" panose="02020603050405020304" pitchFamily="18" charset="0"/>
                <a:ea typeface="等线" panose="02010600030101010101" charset="-122"/>
                <a:cs typeface="Times New Roman" panose="02020603050405020304" pitchFamily="18" charset="0"/>
              </a:rPr>
              <a:t>a significant bunch </a:t>
            </a:r>
            <a:r>
              <a:rPr lang="en-US" altLang="zh-CN" sz="3200" b="1" kern="100" dirty="0">
                <a:latin typeface="Times New Roman" panose="02020603050405020304" pitchFamily="18" charset="0"/>
                <a:ea typeface="等线" panose="02010600030101010101" charset="-122"/>
                <a:cs typeface="Times New Roman" panose="02020603050405020304" pitchFamily="18" charset="0"/>
              </a:rPr>
              <a:t>and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zoomed</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 </a:t>
            </a:r>
            <a:r>
              <a:rPr lang="en-US" altLang="zh-CN" sz="3200" b="1" kern="100" dirty="0">
                <a:solidFill>
                  <a:srgbClr val="0000FF"/>
                </a:solidFill>
                <a:latin typeface="Times New Roman" panose="02020603050405020304" pitchFamily="18" charset="0"/>
                <a:ea typeface="等线" panose="02010600030101010101" charset="-122"/>
                <a:cs typeface="Times New Roman" panose="02020603050405020304" pitchFamily="18" charset="0"/>
              </a:rPr>
              <a:t>across the farm to the still-bleating goat. </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 </a:t>
            </a:r>
            <a:r>
              <a:rPr lang="en-US" altLang="zh-CN" sz="3200" b="1" kern="100" dirty="0">
                <a:solidFill>
                  <a:srgbClr val="005E00"/>
                </a:solidFill>
                <a:latin typeface="Times New Roman" panose="02020603050405020304" pitchFamily="18" charset="0"/>
                <a:ea typeface="等线" panose="02010600030101010101" charset="-122"/>
                <a:cs typeface="Times New Roman" panose="02020603050405020304" pitchFamily="18" charset="0"/>
              </a:rPr>
              <a:t>What disappointed Nala most was that </a:t>
            </a:r>
            <a:r>
              <a:rPr lang="en-US" altLang="zh-CN" sz="3200" b="1" kern="100" dirty="0">
                <a:solidFill>
                  <a:srgbClr val="0000FF"/>
                </a:solidFill>
                <a:latin typeface="Times New Roman" panose="02020603050405020304" pitchFamily="18" charset="0"/>
                <a:ea typeface="等线" panose="02010600030101010101" charset="-122"/>
                <a:cs typeface="Times New Roman" panose="02020603050405020304" pitchFamily="18" charset="0"/>
              </a:rPr>
              <a:t>Nanny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turned a blind eye to </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the feast!   Nala’s painstaking efforts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ended up in failure</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She was at her wit’s end </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Nanny still froze on her spot</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 staring at Nala in a suspicious way and bleating increasingly impatiently.  “Nanny only trusts granny. ”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Nala sighed heavily </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with a sinking heart</a:t>
            </a:r>
            <a:r>
              <a:rPr lang="en-US" altLang="zh-CN" sz="3200" b="1" kern="100" dirty="0">
                <a:solidFill>
                  <a:srgbClr val="9900CC"/>
                </a:solidFill>
                <a:latin typeface="Times New Roman" panose="02020603050405020304" pitchFamily="18" charset="0"/>
                <a:cs typeface="Times New Roman" panose="02020603050405020304" pitchFamily="18" charset="0"/>
              </a:rPr>
              <a:t>, looking around blankly. </a:t>
            </a:r>
            <a:endPar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endParaRPr>
          </a:p>
          <a:p>
            <a:pPr>
              <a:lnSpc>
                <a:spcPts val="3840"/>
              </a:lnSpc>
            </a:pPr>
            <a:endPar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3200" dirty="0">
                <a:solidFill>
                  <a:srgbClr val="0000FF"/>
                </a:solidFill>
              </a:rPr>
              <a:t> </a:t>
            </a:r>
            <a:endParaRPr lang="en-US" altLang="zh-CN" sz="3200" i="1" dirty="0">
              <a:solidFill>
                <a:srgbClr val="0000FF"/>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69574"/>
            <a:ext cx="12192000" cy="6432530"/>
          </a:xfrm>
          <a:prstGeom prst="rect">
            <a:avLst/>
          </a:prstGeom>
          <a:solidFill>
            <a:schemeClr val="bg1"/>
          </a:solidFill>
        </p:spPr>
        <p:txBody>
          <a:bodyPr wrap="square">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Para2:Just then, she spotted </a:t>
            </a:r>
            <a:r>
              <a:rPr lang="en-US" altLang="zh-CN" sz="3200" b="1" kern="0" dirty="0">
                <a:solidFill>
                  <a:srgbClr val="FF0000"/>
                </a:solidFill>
                <a:latin typeface="Times New Roman" panose="02020603050405020304" pitchFamily="18" charset="0"/>
                <a:cs typeface="Times New Roman" panose="02020603050405020304" pitchFamily="18" charset="0"/>
              </a:rPr>
              <a:t>Grandma’s dresses </a:t>
            </a:r>
            <a:r>
              <a:rPr lang="en-US" altLang="zh-CN" sz="3200" b="1" kern="0" dirty="0">
                <a:solidFill>
                  <a:srgbClr val="0000FF"/>
                </a:solidFill>
                <a:latin typeface="Times New Roman" panose="02020603050405020304" pitchFamily="18" charset="0"/>
                <a:cs typeface="Times New Roman" panose="02020603050405020304" pitchFamily="18" charset="0"/>
              </a:rPr>
              <a:t>and </a:t>
            </a:r>
            <a:r>
              <a:rPr lang="en-US" altLang="zh-CN" sz="3200" b="1" kern="0" dirty="0">
                <a:solidFill>
                  <a:srgbClr val="FF0000"/>
                </a:solidFill>
                <a:latin typeface="Times New Roman" panose="02020603050405020304" pitchFamily="18" charset="0"/>
                <a:cs typeface="Times New Roman" panose="02020603050405020304" pitchFamily="18" charset="0"/>
              </a:rPr>
              <a:t>the straw hat </a:t>
            </a:r>
            <a:r>
              <a:rPr lang="en-US" altLang="zh-CN" sz="3200" b="1" kern="0" dirty="0">
                <a:solidFill>
                  <a:srgbClr val="0000FF"/>
                </a:solidFill>
                <a:latin typeface="Times New Roman" panose="02020603050405020304" pitchFamily="18" charset="0"/>
                <a:cs typeface="Times New Roman" panose="02020603050405020304" pitchFamily="18" charset="0"/>
              </a:rPr>
              <a:t>hanging over a chair. </a:t>
            </a:r>
            <a:r>
              <a:rPr lang="zh-CN" altLang="en-US" sz="3200" b="1" kern="0" dirty="0">
                <a:solidFill>
                  <a:srgbClr val="0000FF"/>
                </a:solidFill>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A spark of hope was reignited in Nala’s heart! </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7030A0"/>
                </a:solidFill>
                <a:latin typeface="Times New Roman" panose="02020603050405020304" pitchFamily="18" charset="0"/>
                <a:cs typeface="Times New Roman" panose="02020603050405020304" pitchFamily="18" charset="0"/>
              </a:rPr>
              <a:t>Without any hesitation, </a:t>
            </a:r>
            <a:r>
              <a:rPr lang="en-US" altLang="zh-CN" sz="3200" b="1" dirty="0">
                <a:solidFill>
                  <a:srgbClr val="0000FF"/>
                </a:solidFill>
                <a:latin typeface="Times New Roman" panose="02020603050405020304" pitchFamily="18" charset="0"/>
                <a:cs typeface="Times New Roman" panose="02020603050405020304" pitchFamily="18" charset="0"/>
              </a:rPr>
              <a:t>Nala</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dashed to the chair</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grabbed </a:t>
            </a:r>
            <a:r>
              <a:rPr lang="en-US" altLang="zh-CN" sz="3200" b="1" dirty="0">
                <a:solidFill>
                  <a:srgbClr val="0000FF"/>
                </a:solidFill>
                <a:latin typeface="Times New Roman" panose="02020603050405020304" pitchFamily="18" charset="0"/>
                <a:cs typeface="Times New Roman" panose="02020603050405020304" pitchFamily="18" charset="0"/>
              </a:rPr>
              <a:t>Grandma’s dresses and the straw hat </a:t>
            </a:r>
            <a:r>
              <a:rPr lang="en-US" altLang="zh-CN" sz="3200" b="1" dirty="0">
                <a:latin typeface="Times New Roman" panose="02020603050405020304" pitchFamily="18" charset="0"/>
                <a:cs typeface="Times New Roman" panose="02020603050405020304" pitchFamily="18" charset="0"/>
              </a:rPr>
              <a:t>and</a:t>
            </a:r>
            <a:r>
              <a:rPr lang="en-US" altLang="zh-CN" sz="3200" b="1" dirty="0">
                <a:solidFill>
                  <a:srgbClr val="0000FF"/>
                </a:solidFill>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put them on </a:t>
            </a:r>
            <a:r>
              <a:rPr lang="en-US" altLang="zh-CN" sz="3200" b="1" dirty="0">
                <a:solidFill>
                  <a:srgbClr val="0000FF"/>
                </a:solidFill>
                <a:latin typeface="Times New Roman" panose="02020603050405020304" pitchFamily="18" charset="0"/>
                <a:cs typeface="Times New Roman" panose="02020603050405020304" pitchFamily="18" charset="0"/>
              </a:rPr>
              <a:t>as quickly as possible.  Now Nala </a:t>
            </a:r>
            <a:r>
              <a:rPr lang="en-US" altLang="zh-CN" sz="3200" b="1" dirty="0">
                <a:solidFill>
                  <a:srgbClr val="FF0000"/>
                </a:solidFill>
                <a:latin typeface="Times New Roman" panose="02020603050405020304" pitchFamily="18" charset="0"/>
                <a:cs typeface="Times New Roman" panose="02020603050405020304" pitchFamily="18" charset="0"/>
              </a:rPr>
              <a:t>looked like </a:t>
            </a:r>
            <a:r>
              <a:rPr lang="en-US" altLang="zh-CN" sz="3200" b="1" dirty="0">
                <a:solidFill>
                  <a:srgbClr val="0000FF"/>
                </a:solidFill>
                <a:latin typeface="Times New Roman" panose="02020603050405020304" pitchFamily="18" charset="0"/>
                <a:cs typeface="Times New Roman" panose="02020603050405020304" pitchFamily="18" charset="0"/>
              </a:rPr>
              <a:t>a small version of her Granny! </a:t>
            </a:r>
            <a:r>
              <a:rPr lang="en-US" altLang="zh-CN" sz="3200" b="1" dirty="0">
                <a:solidFill>
                  <a:srgbClr val="7030A0"/>
                </a:solidFill>
                <a:latin typeface="Times New Roman" panose="02020603050405020304" pitchFamily="18" charset="0"/>
                <a:cs typeface="Times New Roman" panose="02020603050405020304" pitchFamily="18" charset="0"/>
              </a:rPr>
              <a:t>Seeing the familiar figure approaching, </a:t>
            </a:r>
            <a:r>
              <a:rPr lang="en-US" altLang="zh-CN" sz="3200" b="1" dirty="0">
                <a:solidFill>
                  <a:srgbClr val="0000FF"/>
                </a:solidFill>
                <a:latin typeface="Times New Roman" panose="02020603050405020304" pitchFamily="18" charset="0"/>
                <a:cs typeface="Times New Roman" panose="02020603050405020304" pitchFamily="18" charset="0"/>
              </a:rPr>
              <a:t>Nanny</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CC0000"/>
                </a:solidFill>
                <a:latin typeface="Times New Roman" panose="02020603050405020304" pitchFamily="18" charset="0"/>
                <a:cs typeface="Times New Roman" panose="02020603050405020304" pitchFamily="18" charset="0"/>
              </a:rPr>
              <a:t>breathed a sigh of relief , </a:t>
            </a:r>
            <a:r>
              <a:rPr lang="en-US" altLang="zh-CN" sz="3200" b="1" dirty="0">
                <a:solidFill>
                  <a:srgbClr val="7030A0"/>
                </a:solidFill>
                <a:latin typeface="Times New Roman" panose="02020603050405020304" pitchFamily="18" charset="0"/>
                <a:cs typeface="Times New Roman" panose="02020603050405020304" pitchFamily="18" charset="0"/>
              </a:rPr>
              <a:t>following Nala to the milking shed  </a:t>
            </a:r>
            <a:r>
              <a:rPr lang="en-US" altLang="zh-CN" sz="3200" b="1" dirty="0">
                <a:solidFill>
                  <a:srgbClr val="0000FF"/>
                </a:solidFill>
                <a:latin typeface="Times New Roman" panose="02020603050405020304" pitchFamily="18" charset="0"/>
                <a:cs typeface="Times New Roman" panose="02020603050405020304" pitchFamily="18" charset="0"/>
              </a:rPr>
              <a:t>and</a:t>
            </a:r>
            <a:r>
              <a:rPr lang="en-US" altLang="zh-CN" sz="3200" b="1" dirty="0">
                <a:solidFill>
                  <a:srgbClr val="CC0000"/>
                </a:solidFill>
                <a:latin typeface="Times New Roman" panose="02020603050405020304" pitchFamily="18" charset="0"/>
                <a:cs typeface="Times New Roman" panose="02020603050405020304" pitchFamily="18" charset="0"/>
              </a:rPr>
              <a:t> </a:t>
            </a:r>
            <a:r>
              <a:rPr lang="en-US" altLang="zh-CN" sz="3200" b="1" dirty="0">
                <a:solidFill>
                  <a:srgbClr val="7030A0"/>
                </a:solidFill>
                <a:latin typeface="Times New Roman" panose="02020603050405020304" pitchFamily="18" charset="0"/>
                <a:cs typeface="Times New Roman" panose="02020603050405020304" pitchFamily="18" charset="0"/>
              </a:rPr>
              <a:t>bleating merrily.  </a:t>
            </a:r>
            <a:r>
              <a:rPr lang="en-US" altLang="zh-CN" sz="3200" b="1" dirty="0">
                <a:solidFill>
                  <a:srgbClr val="CC0000"/>
                </a:solidFill>
                <a:latin typeface="Times New Roman" panose="02020603050405020304" pitchFamily="18" charset="0"/>
                <a:cs typeface="Times New Roman" panose="02020603050405020304" pitchFamily="18" charset="0"/>
              </a:rPr>
              <a:t>“ Please be well-behaved, </a:t>
            </a:r>
            <a:r>
              <a:rPr lang="en-US" altLang="zh-CN" sz="3200" b="1" dirty="0">
                <a:solidFill>
                  <a:srgbClr val="0000FF"/>
                </a:solidFill>
                <a:latin typeface="Times New Roman" panose="02020603050405020304" pitchFamily="18" charset="0"/>
                <a:cs typeface="Times New Roman" panose="02020603050405020304" pitchFamily="18" charset="0"/>
              </a:rPr>
              <a:t>Nanny</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CC0000"/>
                </a:solidFill>
                <a:latin typeface="Times New Roman" panose="02020603050405020304" pitchFamily="18" charset="0"/>
                <a:cs typeface="Times New Roman" panose="02020603050405020304" pitchFamily="18" charset="0"/>
              </a:rPr>
              <a:t>Nala soothed the goat </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7030A0"/>
                </a:solidFill>
                <a:latin typeface="Times New Roman" panose="02020603050405020304" pitchFamily="18" charset="0"/>
                <a:cs typeface="Times New Roman" panose="02020603050405020304" pitchFamily="18" charset="0"/>
              </a:rPr>
              <a:t>stroking her head softly and patiently.</a:t>
            </a:r>
            <a:r>
              <a:rPr lang="en-US" altLang="zh-CN" sz="3200" b="1" dirty="0">
                <a:latin typeface="Times New Roman" panose="02020603050405020304" pitchFamily="18" charset="0"/>
                <a:cs typeface="Times New Roman" panose="02020603050405020304" pitchFamily="18" charset="0"/>
              </a:rPr>
              <a:t> </a:t>
            </a:r>
            <a:r>
              <a:rPr lang="en-US" altLang="zh-CN" sz="2800" b="1" kern="100" dirty="0">
                <a:solidFill>
                  <a:srgbClr val="FF0000"/>
                </a:solidFill>
                <a:effectLst/>
                <a:latin typeface="等线" panose="02010600030101010101" charset="-122"/>
                <a:ea typeface="等线" panose="02010600030101010101" charset="-122"/>
                <a:cs typeface="Times New Roman" panose="02020603050405020304" pitchFamily="18" charset="0"/>
              </a:rPr>
              <a:t>The milking process went extremely smoothly, </a:t>
            </a:r>
            <a:r>
              <a:rPr lang="en-US" altLang="zh-CN" sz="2800" b="1" kern="100" dirty="0">
                <a:solidFill>
                  <a:srgbClr val="7030A0"/>
                </a:solidFill>
                <a:effectLst/>
                <a:latin typeface="等线" panose="02010600030101010101" charset="-122"/>
                <a:ea typeface="等线" panose="02010600030101010101" charset="-122"/>
                <a:cs typeface="Times New Roman" panose="02020603050405020304" pitchFamily="18" charset="0"/>
              </a:rPr>
              <a:t>filling her heart with an overwhelming sense of achievement.</a:t>
            </a:r>
            <a:endParaRPr lang="zh-CN" altLang="zh-CN" sz="2800" b="1" kern="100" dirty="0">
              <a:solidFill>
                <a:srgbClr val="7030A0"/>
              </a:solidFill>
              <a:effectLst/>
              <a:latin typeface="等线" panose="02010600030101010101" charset="-122"/>
              <a:ea typeface="等线" panose="02010600030101010101" charset="-122"/>
              <a:cs typeface="Times New Roman" panose="02020603050405020304" pitchFamily="18" charset="0"/>
            </a:endParaRPr>
          </a:p>
          <a:p>
            <a:pPr algn="just"/>
            <a:r>
              <a:rPr lang="en-US" altLang="zh-CN" sz="3200" b="1" dirty="0">
                <a:solidFill>
                  <a:srgbClr val="7030A0"/>
                </a:solidFill>
                <a:latin typeface="Times New Roman" panose="02020603050405020304" pitchFamily="18" charset="0"/>
                <a:cs typeface="Times New Roman" panose="02020603050405020304" pitchFamily="18" charset="0"/>
              </a:rPr>
              <a:t>  </a:t>
            </a:r>
            <a:r>
              <a:rPr lang="en-US" altLang="zh-CN" sz="3200" b="1" dirty="0">
                <a:solidFill>
                  <a:srgbClr val="0000FF"/>
                </a:solidFill>
                <a:latin typeface="Times New Roman" panose="02020603050405020304" pitchFamily="18" charset="0"/>
                <a:cs typeface="Times New Roman" panose="02020603050405020304" pitchFamily="18" charset="0"/>
              </a:rPr>
              <a:t>When Nala turned up in her granny’s bedroom with a bucket of milk</a:t>
            </a:r>
            <a:r>
              <a:rPr lang="en-US" altLang="zh-CN" sz="3200" b="1" dirty="0">
                <a:solidFill>
                  <a:srgbClr val="CC0000"/>
                </a:solidFill>
                <a:latin typeface="Times New Roman" panose="02020603050405020304" pitchFamily="18" charset="0"/>
                <a:cs typeface="Times New Roman" panose="02020603050405020304" pitchFamily="18" charset="0"/>
              </a:rPr>
              <a:t>,  Granny cracked a radiant smile on her pale wrinkled face</a:t>
            </a:r>
            <a:r>
              <a:rPr lang="en-US" altLang="zh-CN" sz="3200" b="1" dirty="0">
                <a:solidFill>
                  <a:srgbClr val="7030A0"/>
                </a:solidFill>
                <a:latin typeface="Times New Roman" panose="02020603050405020304" pitchFamily="18" charset="0"/>
                <a:cs typeface="Times New Roman" panose="02020603050405020304" pitchFamily="18" charset="0"/>
              </a:rPr>
              <a:t>, </a:t>
            </a:r>
            <a:r>
              <a:rPr lang="en-US" altLang="zh-CN" sz="3200" b="1" dirty="0">
                <a:solidFill>
                  <a:srgbClr val="7030A0"/>
                </a:solidFill>
                <a:latin typeface="Times New Roman" panose="02020603050405020304" pitchFamily="18" charset="0"/>
                <a:cs typeface="Times New Roman" panose="02020603050405020304" pitchFamily="18" charset="0"/>
                <a:sym typeface="+mn-ea"/>
              </a:rPr>
              <a:t>giving Nala a thumbs-up for being a great help. </a:t>
            </a:r>
            <a:endParaRPr lang="en-US" altLang="zh-CN" sz="3200" b="1" dirty="0">
              <a:solidFill>
                <a:srgbClr val="7030A0"/>
              </a:solidFill>
              <a:highlight>
                <a:srgbClr val="FFFF00"/>
              </a:highlight>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有孩子的农场景观。与农场动物,奶牛,猪,鸡和谷仓的图片.乡村的暑假.素材图片免费下载-千库网"/>
          <p:cNvPicPr>
            <a:picLocks noChangeAspect="1" noChangeArrowheads="1"/>
          </p:cNvPicPr>
          <p:nvPr/>
        </p:nvPicPr>
        <p:blipFill rotWithShape="1">
          <a:blip r:embed="rId1">
            <a:extLst>
              <a:ext uri="{28A0092B-C50C-407E-A947-70E740481C1C}">
                <a14:useLocalDpi xmlns:a14="http://schemas.microsoft.com/office/drawing/2010/main" val="0"/>
              </a:ext>
            </a:extLst>
          </a:blip>
          <a:srcRect l="4643" t="9053" r="4255" b="9301"/>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标题 1"/>
          <p:cNvSpPr txBox="1"/>
          <p:nvPr/>
        </p:nvSpPr>
        <p:spPr>
          <a:xfrm>
            <a:off x="349321" y="139048"/>
            <a:ext cx="10685824" cy="55410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t> </a:t>
            </a:r>
            <a:r>
              <a:rPr lang="zh-CN" altLang="en-US" dirty="0"/>
              <a:t>附：阅卷总体情况反馈 </a:t>
            </a:r>
            <a:endParaRPr lang="zh-CN" altLang="en-US" dirty="0"/>
          </a:p>
        </p:txBody>
      </p:sp>
      <p:sp>
        <p:nvSpPr>
          <p:cNvPr id="6" name="内容占位符 2"/>
          <p:cNvSpPr txBox="1"/>
          <p:nvPr/>
        </p:nvSpPr>
        <p:spPr>
          <a:xfrm>
            <a:off x="1" y="946506"/>
            <a:ext cx="12298680" cy="5152958"/>
          </a:xfrm>
          <a:prstGeom prst="rect">
            <a:avLst/>
          </a:prstGeom>
          <a:solidFill>
            <a:schemeClr val="bg1"/>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t>1.</a:t>
            </a:r>
            <a:r>
              <a:rPr lang="zh-CN" altLang="en-US" dirty="0"/>
              <a:t>首先从审题上看，文本内容理解不清，对于</a:t>
            </a:r>
            <a:r>
              <a:rPr lang="en-US" altLang="zh-CN" dirty="0"/>
              <a:t>had a think</a:t>
            </a:r>
            <a:r>
              <a:rPr lang="zh-CN" altLang="en-US" dirty="0"/>
              <a:t>的理解不到位，认为是“想了一下”的意思，导致第一段的内容集中于内心的想法与情绪，没有尝试的描写。实际上</a:t>
            </a:r>
            <a:r>
              <a:rPr lang="en-US" altLang="zh-CN" dirty="0"/>
              <a:t>at that moment</a:t>
            </a:r>
            <a:r>
              <a:rPr lang="zh-CN" altLang="en-US" dirty="0"/>
              <a:t>就意味着</a:t>
            </a:r>
            <a:r>
              <a:rPr lang="en-US" altLang="zh-CN" dirty="0"/>
              <a:t>had a think</a:t>
            </a:r>
            <a:r>
              <a:rPr lang="zh-CN" altLang="en-US" dirty="0"/>
              <a:t>不应该是“想了一下”，而应该是“有了一个想法”。</a:t>
            </a:r>
            <a:endParaRPr lang="zh-CN" altLang="en-US" dirty="0"/>
          </a:p>
          <a:p>
            <a:pPr marL="0" indent="0">
              <a:buNone/>
            </a:pPr>
            <a:r>
              <a:rPr lang="en-US" altLang="zh-CN" dirty="0"/>
              <a:t>2.</a:t>
            </a:r>
            <a:r>
              <a:rPr lang="zh-CN" altLang="en-US" dirty="0"/>
              <a:t>行文逻辑性不强，第一段结尾有部分考生没写到“</a:t>
            </a:r>
            <a:r>
              <a:rPr lang="en-US" altLang="zh-CN" dirty="0" err="1"/>
              <a:t>Nala</a:t>
            </a:r>
            <a:r>
              <a:rPr lang="zh-CN" altLang="en-US" dirty="0"/>
              <a:t>回到工具棚”，甚至出现了在第一段就已经成功将</a:t>
            </a:r>
            <a:r>
              <a:rPr lang="en-US" altLang="zh-CN" dirty="0"/>
              <a:t>Nanny</a:t>
            </a:r>
            <a:r>
              <a:rPr lang="zh-CN" altLang="en-US" dirty="0"/>
              <a:t>引入挤奶棚的情节，与第二段逻辑衔接不够。部分考生在第二段开始就写向</a:t>
            </a:r>
            <a:r>
              <a:rPr lang="en-US" altLang="zh-CN" dirty="0"/>
              <a:t>grandma</a:t>
            </a:r>
            <a:r>
              <a:rPr lang="zh-CN" altLang="en-US" dirty="0"/>
              <a:t>求助，因为没能成功完成挤奶的任务而愧疚，也没提及装扮成</a:t>
            </a:r>
            <a:r>
              <a:rPr lang="en-US" altLang="zh-CN" dirty="0"/>
              <a:t>grandma</a:t>
            </a:r>
            <a:r>
              <a:rPr lang="zh-CN" altLang="en-US" dirty="0"/>
              <a:t>的样子来解决问题，表明学生未读出第二段首句的提示，缺乏解读文本意识。</a:t>
            </a:r>
            <a:endParaRPr lang="zh-CN" altLang="en-US" dirty="0"/>
          </a:p>
          <a:p>
            <a:pPr marL="0" indent="0">
              <a:buNone/>
            </a:pPr>
            <a:r>
              <a:rPr lang="en-US" altLang="zh-CN" dirty="0"/>
              <a:t>3.</a:t>
            </a:r>
            <a:r>
              <a:rPr lang="zh-CN" altLang="en-US" dirty="0"/>
              <a:t>因前面客观题较难，部分考生写作文的时间不够，仓促而就。</a:t>
            </a:r>
            <a:endParaRPr lang="zh-CN" altLang="en-US" dirty="0"/>
          </a:p>
          <a:p>
            <a:pPr marL="0" indent="0">
              <a:buNone/>
            </a:pPr>
            <a:r>
              <a:rPr lang="en-US" altLang="zh-CN" dirty="0"/>
              <a:t>4.</a:t>
            </a:r>
            <a:r>
              <a:rPr lang="zh-CN" altLang="en-US" dirty="0"/>
              <a:t>书写不规范，不整洁，涂改过多。</a:t>
            </a:r>
            <a:endParaRPr lang="zh-CN" altLang="en-US" dirty="0"/>
          </a:p>
          <a:p>
            <a:pPr marL="0" indent="0">
              <a:buNone/>
            </a:pPr>
            <a:r>
              <a:rPr lang="en-US" altLang="zh-CN" dirty="0"/>
              <a:t>5.</a:t>
            </a:r>
            <a:r>
              <a:rPr lang="zh-CN" altLang="en-US" dirty="0"/>
              <a:t>语言丰富性和准确性加强，语法错误较多。</a:t>
            </a:r>
            <a:endParaRPr lang="zh-CN" altLang="en-US" dirty="0"/>
          </a:p>
          <a:p>
            <a:pPr marL="457200" indent="-457200">
              <a:buAutoNum type="arabicPeriod"/>
            </a:pPr>
            <a:endParaRPr lang="en-US" altLang="zh-CN" sz="2400" dirty="0"/>
          </a:p>
          <a:p>
            <a:pPr marL="457200" indent="-457200">
              <a:buAutoNum type="arabicPeriod"/>
            </a:pPr>
            <a:endParaRPr lang="en-US" altLang="zh-CN" sz="2400" dirty="0"/>
          </a:p>
          <a:p>
            <a:pPr marL="457200" indent="-457200">
              <a:buAutoNum type="arabicPeriod"/>
            </a:pPr>
            <a:endParaRPr lang="en-US" altLang="zh-CN" sz="2400" dirty="0"/>
          </a:p>
          <a:p>
            <a:pPr marL="457200" indent="-457200">
              <a:buAutoNum type="arabicPeriod"/>
            </a:pPr>
            <a:endParaRPr lang="en-US" altLang="zh-CN" sz="2400" dirty="0"/>
          </a:p>
          <a:p>
            <a:pPr marL="457200" indent="-457200">
              <a:buAutoNum type="arabicPeriod"/>
            </a:pPr>
            <a:endParaRPr lang="en-US" altLang="zh-CN" sz="24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rcRect l="1" t="1" r="-1685" b="6161"/>
          <a:stretch>
            <a:fillRect/>
          </a:stretch>
        </p:blipFill>
        <p:spPr>
          <a:xfrm>
            <a:off x="0" y="0"/>
            <a:ext cx="12411182" cy="6945330"/>
          </a:xfrm>
          <a:prstGeom prst="rect">
            <a:avLst/>
          </a:prstGeom>
        </p:spPr>
      </p:pic>
      <p:sp>
        <p:nvSpPr>
          <p:cNvPr id="4" name="文本框 3"/>
          <p:cNvSpPr txBox="1"/>
          <p:nvPr/>
        </p:nvSpPr>
        <p:spPr>
          <a:xfrm>
            <a:off x="2239766" y="3636959"/>
            <a:ext cx="3750067" cy="646331"/>
          </a:xfrm>
          <a:prstGeom prst="rect">
            <a:avLst/>
          </a:prstGeom>
          <a:solidFill>
            <a:srgbClr val="92D050"/>
          </a:solidFill>
        </p:spPr>
        <p:txBody>
          <a:bodyPr wrap="square" rtlCol="0">
            <a:spAutoFit/>
          </a:bodyPr>
          <a:lstStyle/>
          <a:p>
            <a:r>
              <a:rPr lang="en-US" altLang="zh-CN" sz="3600" dirty="0">
                <a:solidFill>
                  <a:srgbClr val="CC00CC"/>
                </a:solidFill>
              </a:rPr>
              <a:t> </a:t>
            </a:r>
            <a:r>
              <a:rPr lang="zh-CN" altLang="en-US" sz="3600" dirty="0">
                <a:solidFill>
                  <a:srgbClr val="CC00CC"/>
                </a:solidFill>
              </a:rPr>
              <a:t>人与自然动物篇</a:t>
            </a:r>
            <a:endParaRPr lang="zh-CN" altLang="en-US" sz="3600" dirty="0">
              <a:solidFill>
                <a:srgbClr val="CC00CC"/>
              </a:solidFill>
            </a:endParaRPr>
          </a:p>
        </p:txBody>
      </p:sp>
      <p:sp>
        <p:nvSpPr>
          <p:cNvPr id="5" name="文本框 4"/>
          <p:cNvSpPr txBox="1"/>
          <p:nvPr/>
        </p:nvSpPr>
        <p:spPr>
          <a:xfrm>
            <a:off x="10125791" y="6007889"/>
            <a:ext cx="1627845" cy="646331"/>
          </a:xfrm>
          <a:prstGeom prst="rect">
            <a:avLst/>
          </a:prstGeom>
          <a:solidFill>
            <a:schemeClr val="bg1"/>
          </a:solidFill>
        </p:spPr>
        <p:txBody>
          <a:bodyPr wrap="square" rtlCol="0">
            <a:spAutoFit/>
          </a:bodyPr>
          <a:lstStyle/>
          <a:p>
            <a:r>
              <a:rPr lang="zh-CN" altLang="en-US" sz="3600" dirty="0">
                <a:solidFill>
                  <a:srgbClr val="0000FF"/>
                </a:solidFill>
              </a:rPr>
              <a:t>郑素红</a:t>
            </a:r>
            <a:endParaRPr lang="zh-CN" altLang="en-US" sz="3600" dirty="0">
              <a:solidFill>
                <a:srgbClr val="0000FF"/>
              </a:solidFill>
            </a:endParaRPr>
          </a:p>
        </p:txBody>
      </p:sp>
      <p:sp>
        <p:nvSpPr>
          <p:cNvPr id="2" name="矩形 1"/>
          <p:cNvSpPr/>
          <p:nvPr/>
        </p:nvSpPr>
        <p:spPr>
          <a:xfrm>
            <a:off x="78659" y="1297857"/>
            <a:ext cx="10264876" cy="1569660"/>
          </a:xfrm>
          <a:prstGeom prst="rect">
            <a:avLst/>
          </a:prstGeom>
          <a:noFill/>
        </p:spPr>
        <p:txBody>
          <a:bodyPr wrap="square" lIns="91440" tIns="45720" rIns="91440" bIns="45720">
            <a:spAutoFit/>
          </a:bodyPr>
          <a:lstStyle/>
          <a:p>
            <a:pPr algn="ctr"/>
            <a:r>
              <a:rPr lang="zh-CN" altLang="en-US" sz="9600" b="1" dirty="0">
                <a:ln w="22225">
                  <a:solidFill>
                    <a:schemeClr val="accent2"/>
                  </a:solidFill>
                  <a:prstDash val="solid"/>
                </a:ln>
                <a:solidFill>
                  <a:srgbClr val="FF0000"/>
                </a:solidFill>
              </a:rPr>
              <a:t>农场小帮手</a:t>
            </a:r>
            <a:endParaRPr lang="zh-CN" altLang="en-US" sz="9600" b="1" dirty="0">
              <a:ln w="22225">
                <a:solidFill>
                  <a:schemeClr val="accent2"/>
                </a:solidFill>
                <a:prstDash val="solid"/>
              </a:ln>
              <a:solidFill>
                <a:srgbClr val="FF0000"/>
              </a:solidFill>
            </a:endParaRPr>
          </a:p>
        </p:txBody>
      </p:sp>
      <p:sp>
        <p:nvSpPr>
          <p:cNvPr id="3" name="文本框 2"/>
          <p:cNvSpPr txBox="1"/>
          <p:nvPr/>
        </p:nvSpPr>
        <p:spPr>
          <a:xfrm>
            <a:off x="6292646" y="2867518"/>
            <a:ext cx="4392478" cy="523220"/>
          </a:xfrm>
          <a:prstGeom prst="rect">
            <a:avLst/>
          </a:prstGeom>
          <a:solidFill>
            <a:srgbClr val="92D050"/>
          </a:solidFill>
        </p:spPr>
        <p:txBody>
          <a:bodyPr wrap="square" rtlCol="0">
            <a:spAutoFit/>
          </a:bodyPr>
          <a:lstStyle/>
          <a:p>
            <a:r>
              <a:rPr lang="en-US" altLang="zh-CN" sz="2800" b="1" dirty="0">
                <a:solidFill>
                  <a:srgbClr val="C00000"/>
                </a:solidFill>
              </a:rPr>
              <a:t>---2025</a:t>
            </a:r>
            <a:r>
              <a:rPr lang="zh-CN" altLang="en-US" sz="2800" b="1" dirty="0">
                <a:solidFill>
                  <a:srgbClr val="C00000"/>
                </a:solidFill>
              </a:rPr>
              <a:t>届</a:t>
            </a:r>
            <a:r>
              <a:rPr lang="en-US" altLang="zh-CN" sz="2800" b="1" dirty="0">
                <a:solidFill>
                  <a:srgbClr val="C00000"/>
                </a:solidFill>
              </a:rPr>
              <a:t>-12</a:t>
            </a:r>
            <a:r>
              <a:rPr lang="zh-CN" altLang="en-US" sz="2800" b="1" dirty="0">
                <a:solidFill>
                  <a:srgbClr val="C00000"/>
                </a:solidFill>
              </a:rPr>
              <a:t>金丽衢</a:t>
            </a:r>
            <a:endParaRPr lang="zh-CN" altLang="en-US" sz="2800" b="1" dirty="0">
              <a:solidFill>
                <a:srgbClr val="C0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7000"/>
          <a:stretch>
            <a:fillRect/>
          </a:stretch>
        </p:blipFill>
        <p:spPr>
          <a:xfrm>
            <a:off x="87015" y="80010"/>
            <a:ext cx="8245455" cy="5817870"/>
          </a:xfrm>
          <a:prstGeom prst="rect">
            <a:avLst/>
          </a:prstGeom>
        </p:spPr>
      </p:pic>
      <p:sp>
        <p:nvSpPr>
          <p:cNvPr id="3" name="文本框 2"/>
          <p:cNvSpPr txBox="1"/>
          <p:nvPr/>
        </p:nvSpPr>
        <p:spPr>
          <a:xfrm>
            <a:off x="8529568" y="80010"/>
            <a:ext cx="3423424" cy="4708981"/>
          </a:xfrm>
          <a:prstGeom prst="rect">
            <a:avLst/>
          </a:prstGeom>
          <a:solidFill>
            <a:schemeClr val="bg1"/>
          </a:solidFill>
        </p:spPr>
        <p:txBody>
          <a:bodyPr wrap="square" rtlCol="0">
            <a:spAutoFit/>
          </a:bodyPr>
          <a:lstStyle/>
          <a:p>
            <a:r>
              <a:rPr lang="zh-CN" altLang="en-US" sz="2000" dirty="0"/>
              <a:t>考生习作点评：</a:t>
            </a:r>
            <a:endParaRPr lang="en-US" altLang="zh-CN" sz="2000" dirty="0"/>
          </a:p>
          <a:p>
            <a:pPr marL="342900" indent="-342900">
              <a:buAutoNum type="arabicPeriod"/>
            </a:pPr>
            <a:r>
              <a:rPr lang="zh-CN" altLang="en-US" sz="2000" dirty="0"/>
              <a:t>三处衔接紧凑，符合故事发展逻辑；第一段的情节设计非常有层次感：先用新鲜的草哄骗</a:t>
            </a:r>
            <a:r>
              <a:rPr lang="en-US" altLang="zh-CN" sz="2000" dirty="0"/>
              <a:t>Nanny </a:t>
            </a:r>
            <a:r>
              <a:rPr lang="zh-CN" altLang="en-US" sz="2000" dirty="0"/>
              <a:t>到了挤奶棚，结果拒绝让</a:t>
            </a:r>
            <a:r>
              <a:rPr lang="en-US" altLang="zh-CN" sz="2000" dirty="0" err="1"/>
              <a:t>Nala</a:t>
            </a:r>
            <a:r>
              <a:rPr lang="en-US" altLang="zh-CN" sz="2000" dirty="0"/>
              <a:t> </a:t>
            </a:r>
            <a:r>
              <a:rPr lang="zh-CN" altLang="en-US" sz="2000" dirty="0"/>
              <a:t>挤奶，然后再想到向奶奶求助，自然地过度到第二段。情节构思非常巧妙。</a:t>
            </a:r>
            <a:endParaRPr lang="en-US" altLang="zh-CN" sz="2000" dirty="0"/>
          </a:p>
          <a:p>
            <a:pPr marL="342900" indent="-342900">
              <a:buAutoNum type="arabicPeriod"/>
            </a:pPr>
            <a:r>
              <a:rPr lang="zh-CN" altLang="en-US" sz="2000" dirty="0"/>
              <a:t>句式多样丰富，非谓语，二连形；二连动等运用娴熟，表达自然。</a:t>
            </a:r>
            <a:endParaRPr lang="en-US" altLang="zh-CN" sz="2000" dirty="0"/>
          </a:p>
          <a:p>
            <a:pPr marL="342900" indent="-342900">
              <a:buAutoNum type="arabicPeriod"/>
            </a:pPr>
            <a:r>
              <a:rPr lang="en-US" altLang="zh-CN" sz="2000" dirty="0"/>
              <a:t> </a:t>
            </a:r>
            <a:r>
              <a:rPr lang="zh-CN" altLang="en-US" sz="2000" dirty="0"/>
              <a:t>回扣原文也很自然贴切。最后和奶奶说起这次趣事，情感流露非常到位。</a:t>
            </a:r>
            <a:endParaRPr lang="en-US" altLang="zh-CN" sz="20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有孩子的农场景观。与农场动物,奶牛,猪,鸡和谷仓的图片.乡村的暑假.素材图片免费下载-千库网"/>
          <p:cNvPicPr>
            <a:picLocks noChangeAspect="1" noChangeArrowheads="1"/>
          </p:cNvPicPr>
          <p:nvPr/>
        </p:nvPicPr>
        <p:blipFill rotWithShape="1">
          <a:blip r:embed="rId1">
            <a:extLst>
              <a:ext uri="{28A0092B-C50C-407E-A947-70E740481C1C}">
                <a14:useLocalDpi xmlns:a14="http://schemas.microsoft.com/office/drawing/2010/main" val="0"/>
              </a:ext>
            </a:extLst>
          </a:blip>
          <a:srcRect l="4643" t="9053" r="4255" b="9301"/>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内容占位符 2"/>
          <p:cNvSpPr txBox="1"/>
          <p:nvPr/>
        </p:nvSpPr>
        <p:spPr>
          <a:xfrm>
            <a:off x="0" y="667812"/>
            <a:ext cx="5897365" cy="6164498"/>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zh-CN" altLang="en-US" sz="2400" b="1" kern="100" dirty="0">
                <a:solidFill>
                  <a:srgbClr val="FF0000"/>
                </a:solidFill>
                <a:latin typeface="等线" panose="02010600030101010101" charset="-122"/>
                <a:cs typeface="Times New Roman" panose="02020603050405020304" pitchFamily="18" charset="0"/>
              </a:rPr>
              <a:t>其他各种说：（续：湖丽衢</a:t>
            </a:r>
            <a:r>
              <a:rPr lang="en-US" altLang="zh-CN" sz="2400" b="1" kern="100" dirty="0">
                <a:solidFill>
                  <a:srgbClr val="FF0000"/>
                </a:solidFill>
                <a:latin typeface="等线" panose="02010600030101010101" charset="-122"/>
                <a:cs typeface="Times New Roman" panose="02020603050405020304" pitchFamily="18" charset="0"/>
              </a:rPr>
              <a:t>--</a:t>
            </a:r>
            <a:r>
              <a:rPr lang="zh-CN" altLang="en-US" sz="2400" b="1" kern="100" dirty="0">
                <a:solidFill>
                  <a:srgbClr val="FF0000"/>
                </a:solidFill>
                <a:latin typeface="等线" panose="02010600030101010101" charset="-122"/>
                <a:cs typeface="Times New Roman" panose="02020603050405020304" pitchFamily="18" charset="0"/>
              </a:rPr>
              <a:t>辛辣友谊</a:t>
            </a:r>
            <a:r>
              <a:rPr lang="en-US" altLang="zh-CN" sz="2400" b="1" kern="100" dirty="0">
                <a:solidFill>
                  <a:srgbClr val="FF0000"/>
                </a:solidFill>
                <a:latin typeface="等线" panose="02010600030101010101" charset="-122"/>
                <a:cs typeface="Times New Roman" panose="02020603050405020304" pitchFamily="18" charset="0"/>
              </a:rPr>
              <a:t>)</a:t>
            </a:r>
            <a:endParaRPr lang="en-US" altLang="zh-CN" sz="2400" b="1" kern="100" dirty="0">
              <a:solidFill>
                <a:srgbClr val="FF0000"/>
              </a:solidFill>
              <a:latin typeface="等线" panose="02010600030101010101" charset="-122"/>
              <a:cs typeface="Times New Roman" panose="02020603050405020304" pitchFamily="18" charset="0"/>
            </a:endParaRPr>
          </a:p>
          <a:p>
            <a:pPr algn="just"/>
            <a:r>
              <a:rPr lang="en-US" altLang="zh-CN" sz="2400" b="1" kern="100" dirty="0">
                <a:latin typeface="等线" panose="02010600030101010101" charset="-122"/>
                <a:cs typeface="Times New Roman" panose="02020603050405020304" pitchFamily="18" charset="0"/>
              </a:rPr>
              <a:t>1. </a:t>
            </a:r>
            <a:r>
              <a:rPr lang="zh-CN" altLang="en-US" sz="2400" b="1" kern="100" dirty="0">
                <a:latin typeface="等线" panose="02010600030101010101" charset="-122"/>
                <a:cs typeface="Times New Roman" panose="02020603050405020304" pitchFamily="18" charset="0"/>
              </a:rPr>
              <a:t>咕哝着说</a:t>
            </a:r>
            <a:r>
              <a:rPr lang="en-US" altLang="zh-CN" sz="2400" b="1" kern="100" dirty="0">
                <a:latin typeface="等线" panose="02010600030101010101" charset="-122"/>
                <a:cs typeface="Times New Roman" panose="02020603050405020304" pitchFamily="18" charset="0"/>
              </a:rPr>
              <a:t> </a:t>
            </a:r>
            <a:r>
              <a:rPr lang="en-US" altLang="zh-CN" sz="2400" b="1" kern="100" dirty="0">
                <a:effectLst/>
                <a:latin typeface="等线" panose="02010600030101010101" charset="-122"/>
                <a:ea typeface="等线" panose="02010600030101010101" charset="-122"/>
                <a:cs typeface="Times New Roman" panose="02020603050405020304" pitchFamily="18" charset="0"/>
              </a:rPr>
              <a:t>murmur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2.</a:t>
            </a:r>
            <a:r>
              <a:rPr lang="zh-CN" altLang="en-US" sz="2400" b="1" kern="100" dirty="0">
                <a:latin typeface="等线" panose="02010600030101010101" charset="-122"/>
                <a:ea typeface="等线" panose="02010600030101010101" charset="-122"/>
                <a:cs typeface="Times New Roman" panose="02020603050405020304" pitchFamily="18" charset="0"/>
              </a:rPr>
              <a:t>结结巴巴说 </a:t>
            </a:r>
            <a:r>
              <a:rPr lang="en-US" altLang="zh-CN" sz="2400" b="1" kern="100" dirty="0">
                <a:effectLst/>
                <a:latin typeface="等线" panose="02010600030101010101" charset="-122"/>
                <a:ea typeface="等线" panose="02010600030101010101" charset="-122"/>
                <a:cs typeface="Times New Roman" panose="02020603050405020304" pitchFamily="18" charset="0"/>
              </a:rPr>
              <a:t>stutter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3.</a:t>
            </a:r>
            <a:r>
              <a:rPr lang="zh-CN" altLang="zh-CN" sz="2400" b="1" kern="100" dirty="0">
                <a:effectLst/>
                <a:latin typeface="等线" panose="02010600030101010101" charset="-122"/>
                <a:ea typeface="等线" panose="02010600030101010101" charset="-122"/>
                <a:cs typeface="Times New Roman" panose="02020603050405020304" pitchFamily="18" charset="0"/>
              </a:rPr>
              <a:t>宣告：</a:t>
            </a:r>
            <a:r>
              <a:rPr lang="en-US" altLang="zh-CN" sz="2400" b="1" kern="100" dirty="0">
                <a:effectLst/>
                <a:latin typeface="等线" panose="02010600030101010101" charset="-122"/>
                <a:ea typeface="等线" panose="02010600030101010101" charset="-122"/>
                <a:cs typeface="Times New Roman" panose="02020603050405020304" pitchFamily="18" charset="0"/>
              </a:rPr>
              <a:t>announce/declare</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4. </a:t>
            </a:r>
            <a:r>
              <a:rPr lang="zh-CN" altLang="zh-CN" sz="2400" b="1" kern="100" dirty="0">
                <a:effectLst/>
                <a:latin typeface="等线" panose="02010600030101010101" charset="-122"/>
                <a:ea typeface="等线" panose="02010600030101010101" charset="-122"/>
                <a:cs typeface="Times New Roman" panose="02020603050405020304" pitchFamily="18" charset="0"/>
              </a:rPr>
              <a:t>保证：</a:t>
            </a:r>
            <a:r>
              <a:rPr lang="en-US" altLang="zh-CN" sz="2400" b="1" kern="100" dirty="0">
                <a:effectLst/>
                <a:latin typeface="等线" panose="02010600030101010101" charset="-122"/>
                <a:ea typeface="等线" panose="02010600030101010101" charset="-122"/>
                <a:cs typeface="Times New Roman" panose="02020603050405020304" pitchFamily="18" charset="0"/>
              </a:rPr>
              <a:t>promise/assure</a:t>
            </a:r>
            <a:r>
              <a:rPr lang="en-US" altLang="zh-CN" sz="2400" b="1" kern="100" dirty="0">
                <a:latin typeface="等线" panose="02010600030101010101" charset="-122"/>
                <a:ea typeface="等线" panose="02010600030101010101" charset="-122"/>
                <a:cs typeface="Times New Roman" panose="02020603050405020304" pitchFamily="18" charset="0"/>
              </a:rPr>
              <a:t>/</a:t>
            </a:r>
            <a:r>
              <a:rPr lang="zh-CN" altLang="en-US" sz="2400" b="1" kern="100" dirty="0">
                <a:latin typeface="等线" panose="02010600030101010101" charset="-122"/>
                <a:ea typeface="等线" panose="02010600030101010101" charset="-122"/>
                <a:cs typeface="Times New Roman" panose="02020603050405020304" pitchFamily="18" charset="0"/>
              </a:rPr>
              <a:t> </a:t>
            </a:r>
            <a:r>
              <a:rPr lang="en-US" altLang="zh-CN" sz="2400" b="1" kern="100" dirty="0">
                <a:latin typeface="等线" panose="02010600030101010101" charset="-122"/>
                <a:ea typeface="等线" panose="02010600030101010101" charset="-122"/>
                <a:cs typeface="Times New Roman" panose="02020603050405020304" pitchFamily="18" charset="0"/>
              </a:rPr>
              <a:t>guarantee</a:t>
            </a:r>
            <a:r>
              <a:rPr lang="zh-CN" altLang="en-US" sz="2400" b="1" kern="100" dirty="0">
                <a:latin typeface="等线" panose="02010600030101010101" charset="-122"/>
                <a:ea typeface="等线" panose="02010600030101010101" charset="-122"/>
                <a:cs typeface="Times New Roman" panose="02020603050405020304" pitchFamily="18" charset="0"/>
              </a:rPr>
              <a:t> </a:t>
            </a:r>
            <a:endParaRPr lang="en-US" altLang="zh-CN" sz="2400" b="1" kern="100" dirty="0">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5. </a:t>
            </a:r>
            <a:r>
              <a:rPr lang="zh-CN" altLang="zh-CN" sz="2400" b="1" kern="100" dirty="0">
                <a:effectLst/>
                <a:latin typeface="等线" panose="02010600030101010101" charset="-122"/>
                <a:ea typeface="等线" panose="02010600030101010101" charset="-122"/>
                <a:cs typeface="Times New Roman" panose="02020603050405020304" pitchFamily="18" charset="0"/>
              </a:rPr>
              <a:t>建议：</a:t>
            </a:r>
            <a:r>
              <a:rPr lang="en-US" altLang="zh-CN" sz="2400" b="1" kern="100" dirty="0">
                <a:effectLst/>
                <a:latin typeface="等线" panose="02010600030101010101" charset="-122"/>
                <a:ea typeface="等线" panose="02010600030101010101" charset="-122"/>
                <a:cs typeface="Times New Roman" panose="02020603050405020304" pitchFamily="18" charset="0"/>
              </a:rPr>
              <a:t>advise /propose/suggest</a:t>
            </a:r>
            <a:r>
              <a:rPr lang="zh-CN" altLang="zh-CN" sz="2400" b="1" kern="100" dirty="0">
                <a:effectLst/>
                <a:latin typeface="等线" panose="02010600030101010101" charset="-122"/>
                <a:ea typeface="等线" panose="02010600030101010101" charset="-122"/>
                <a:cs typeface="Times New Roman" panose="02020603050405020304" pitchFamily="18" charset="0"/>
              </a:rPr>
              <a:t>；</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6. </a:t>
            </a:r>
            <a:r>
              <a:rPr lang="zh-CN" altLang="zh-CN" sz="2400" b="1" kern="100" dirty="0">
                <a:effectLst/>
                <a:latin typeface="等线" panose="02010600030101010101" charset="-122"/>
                <a:ea typeface="等线" panose="02010600030101010101" charset="-122"/>
                <a:cs typeface="Times New Roman" panose="02020603050405020304" pitchFamily="18" charset="0"/>
              </a:rPr>
              <a:t>恳请</a:t>
            </a:r>
            <a:r>
              <a:rPr lang="en-US" altLang="zh-CN" sz="2400" b="1" kern="100" dirty="0">
                <a:effectLst/>
                <a:latin typeface="等线" panose="02010600030101010101" charset="-122"/>
                <a:ea typeface="等线" panose="02010600030101010101" charset="-122"/>
                <a:cs typeface="Times New Roman" panose="02020603050405020304" pitchFamily="18" charset="0"/>
              </a:rPr>
              <a:t>  plead / beg / appeal to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7. </a:t>
            </a:r>
            <a:r>
              <a:rPr lang="zh-CN" altLang="zh-CN" sz="2400" b="1" kern="100" dirty="0">
                <a:effectLst/>
                <a:latin typeface="等线" panose="02010600030101010101" charset="-122"/>
                <a:ea typeface="等线" panose="02010600030101010101" charset="-122"/>
                <a:cs typeface="Times New Roman" panose="02020603050405020304" pitchFamily="18" charset="0"/>
              </a:rPr>
              <a:t>问与答：</a:t>
            </a:r>
            <a:r>
              <a:rPr lang="en-US" altLang="zh-CN" sz="2400" b="1" kern="100" dirty="0">
                <a:effectLst/>
                <a:latin typeface="等线" panose="02010600030101010101" charset="-122"/>
                <a:ea typeface="等线" panose="02010600030101010101" charset="-122"/>
                <a:cs typeface="Times New Roman" panose="02020603050405020304" pitchFamily="18" charset="0"/>
              </a:rPr>
              <a:t>ask</a:t>
            </a:r>
            <a:r>
              <a:rPr lang="zh-CN" altLang="zh-CN" sz="2400" b="1" kern="100" dirty="0">
                <a:effectLst/>
                <a:latin typeface="等线" panose="02010600030101010101" charset="-122"/>
                <a:ea typeface="等线" panose="02010600030101010101" charset="-122"/>
                <a:cs typeface="Times New Roman" panose="02020603050405020304" pitchFamily="18" charset="0"/>
              </a:rPr>
              <a:t>，</a:t>
            </a:r>
            <a:r>
              <a:rPr lang="en-US" altLang="zh-CN" sz="2400" b="1" kern="100" dirty="0">
                <a:effectLst/>
                <a:latin typeface="等线" panose="02010600030101010101" charset="-122"/>
                <a:ea typeface="等线" panose="02010600030101010101" charset="-122"/>
                <a:cs typeface="Times New Roman" panose="02020603050405020304" pitchFamily="18" charset="0"/>
              </a:rPr>
              <a:t>answer</a:t>
            </a:r>
            <a:r>
              <a:rPr lang="zh-CN" altLang="zh-CN" sz="2400" b="1" kern="100" dirty="0">
                <a:effectLst/>
                <a:latin typeface="等线" panose="02010600030101010101" charset="-122"/>
                <a:ea typeface="等线" panose="02010600030101010101" charset="-122"/>
                <a:cs typeface="Times New Roman" panose="02020603050405020304" pitchFamily="18" charset="0"/>
              </a:rPr>
              <a:t>回答</a:t>
            </a:r>
            <a:r>
              <a:rPr lang="en-US" altLang="zh-CN" sz="2400" b="1" kern="100" dirty="0">
                <a:effectLst/>
                <a:latin typeface="等线" panose="02010600030101010101" charset="-122"/>
                <a:ea typeface="等线" panose="02010600030101010101" charset="-122"/>
                <a:cs typeface="Times New Roman" panose="02020603050405020304" pitchFamily="18" charset="0"/>
              </a:rPr>
              <a:t>/reply</a:t>
            </a:r>
            <a:r>
              <a:rPr lang="zh-CN" altLang="zh-CN" sz="2400" b="1" kern="100" dirty="0">
                <a:effectLst/>
                <a:latin typeface="等线" panose="02010600030101010101" charset="-122"/>
                <a:ea typeface="等线" panose="02010600030101010101" charset="-122"/>
                <a:cs typeface="Times New Roman" panose="02020603050405020304" pitchFamily="18" charset="0"/>
              </a:rPr>
              <a:t>回复</a:t>
            </a:r>
            <a:r>
              <a:rPr lang="en-US" altLang="zh-CN" sz="2400" b="1" kern="100" dirty="0">
                <a:effectLst/>
                <a:latin typeface="等线" panose="02010600030101010101" charset="-122"/>
                <a:ea typeface="等线" panose="02010600030101010101" charset="-122"/>
                <a:cs typeface="Times New Roman" panose="02020603050405020304" pitchFamily="18" charset="0"/>
              </a:rPr>
              <a:t> / replied in a calm voice</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8. </a:t>
            </a:r>
            <a:r>
              <a:rPr lang="zh-CN" altLang="zh-CN" sz="2400" b="1" kern="100" dirty="0">
                <a:effectLst/>
                <a:latin typeface="等线" panose="02010600030101010101" charset="-122"/>
                <a:ea typeface="等线" panose="02010600030101010101" charset="-122"/>
                <a:cs typeface="Times New Roman" panose="02020603050405020304" pitchFamily="18" charset="0"/>
              </a:rPr>
              <a:t>喊叫：</a:t>
            </a:r>
            <a:r>
              <a:rPr lang="en-US" altLang="zh-CN" sz="2400" b="1" kern="100" dirty="0">
                <a:effectLst/>
                <a:latin typeface="等线" panose="02010600030101010101" charset="-122"/>
                <a:ea typeface="等线" panose="02010600030101010101" charset="-122"/>
                <a:cs typeface="Times New Roman" panose="02020603050405020304" pitchFamily="18" charset="0"/>
              </a:rPr>
              <a:t>cry out /call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9. </a:t>
            </a:r>
            <a:r>
              <a:rPr lang="zh-CN" altLang="zh-CN" sz="2400" b="1" kern="100" dirty="0">
                <a:effectLst/>
                <a:latin typeface="等线" panose="02010600030101010101" charset="-122"/>
                <a:ea typeface="等线" panose="02010600030101010101" charset="-122"/>
                <a:cs typeface="Times New Roman" panose="02020603050405020304" pitchFamily="18" charset="0"/>
              </a:rPr>
              <a:t>大喊</a:t>
            </a:r>
            <a:r>
              <a:rPr lang="en-US" altLang="zh-CN" sz="2400" b="1" kern="100" dirty="0">
                <a:effectLst/>
                <a:latin typeface="等线" panose="02010600030101010101" charset="-122"/>
                <a:ea typeface="等线" panose="02010600030101010101" charset="-122"/>
                <a:cs typeface="Times New Roman" panose="02020603050405020304" pitchFamily="18" charset="0"/>
              </a:rPr>
              <a:t>shout/yell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10. </a:t>
            </a:r>
            <a:r>
              <a:rPr lang="zh-CN" altLang="zh-CN" sz="2400" b="1" kern="100" dirty="0">
                <a:effectLst/>
                <a:latin typeface="等线" panose="02010600030101010101" charset="-122"/>
                <a:ea typeface="等线" panose="02010600030101010101" charset="-122"/>
                <a:cs typeface="Times New Roman" panose="02020603050405020304" pitchFamily="18" charset="0"/>
              </a:rPr>
              <a:t>尖叫</a:t>
            </a:r>
            <a:r>
              <a:rPr lang="en-US" altLang="zh-CN" sz="2400" b="1" kern="100" dirty="0">
                <a:effectLst/>
                <a:latin typeface="等线" panose="02010600030101010101" charset="-122"/>
                <a:ea typeface="等线" panose="02010600030101010101" charset="-122"/>
                <a:cs typeface="Times New Roman" panose="02020603050405020304" pitchFamily="18" charset="0"/>
              </a:rPr>
              <a:t>scream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11. </a:t>
            </a:r>
            <a:r>
              <a:rPr lang="zh-CN" altLang="zh-CN" sz="2400" b="1" kern="100" dirty="0">
                <a:effectLst/>
                <a:latin typeface="等线" panose="02010600030101010101" charset="-122"/>
                <a:ea typeface="等线" panose="02010600030101010101" charset="-122"/>
                <a:cs typeface="Times New Roman" panose="02020603050405020304" pitchFamily="18" charset="0"/>
              </a:rPr>
              <a:t>惊叫（因高兴、愤怒、痛苦、惊讶等发生的喊叫）</a:t>
            </a:r>
            <a:r>
              <a:rPr lang="en-US" altLang="zh-CN" sz="2400" b="1" kern="100" dirty="0">
                <a:effectLst/>
                <a:latin typeface="等线" panose="02010600030101010101" charset="-122"/>
                <a:ea typeface="等线" panose="02010600030101010101" charset="-122"/>
                <a:cs typeface="Times New Roman" panose="02020603050405020304" pitchFamily="18" charset="0"/>
              </a:rPr>
              <a:t>exclaim /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marL="457200" indent="-457200">
              <a:buAutoNum type="arabicPeriod"/>
            </a:pPr>
            <a:endParaRPr lang="en-US" altLang="zh-CN" sz="2400" dirty="0"/>
          </a:p>
          <a:p>
            <a:pPr marL="457200" indent="-457200">
              <a:buAutoNum type="arabicPeriod"/>
            </a:pPr>
            <a:endParaRPr lang="en-US" altLang="zh-CN" sz="2400" dirty="0"/>
          </a:p>
          <a:p>
            <a:pPr marL="457200" indent="-457200">
              <a:buAutoNum type="arabicPeriod"/>
            </a:pPr>
            <a:endParaRPr lang="en-US" altLang="zh-CN" sz="2400" dirty="0"/>
          </a:p>
          <a:p>
            <a:pPr marL="457200" indent="-457200">
              <a:buAutoNum type="arabicPeriod"/>
            </a:pPr>
            <a:endParaRPr lang="en-US" altLang="zh-CN" sz="2400" dirty="0"/>
          </a:p>
          <a:p>
            <a:pPr marL="457200" indent="-457200">
              <a:buAutoNum type="arabicPeriod"/>
            </a:pPr>
            <a:endParaRPr lang="en-US" altLang="zh-CN" sz="2400" dirty="0"/>
          </a:p>
        </p:txBody>
      </p:sp>
      <p:sp>
        <p:nvSpPr>
          <p:cNvPr id="2" name="内容占位符 2"/>
          <p:cNvSpPr txBox="1"/>
          <p:nvPr/>
        </p:nvSpPr>
        <p:spPr>
          <a:xfrm>
            <a:off x="5669624" y="667813"/>
            <a:ext cx="6522376" cy="6164498"/>
          </a:xfrm>
          <a:prstGeom prst="rect">
            <a:avLst/>
          </a:prstGeom>
          <a:solidFill>
            <a:schemeClr val="bg1"/>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12. </a:t>
            </a:r>
            <a:r>
              <a:rPr lang="zh-CN" altLang="zh-CN" sz="2400" b="1" kern="100" dirty="0">
                <a:effectLst/>
                <a:latin typeface="等线" panose="02010600030101010101" charset="-122"/>
                <a:ea typeface="等线" panose="02010600030101010101" charset="-122"/>
                <a:cs typeface="Times New Roman" panose="02020603050405020304" pitchFamily="18" charset="0"/>
              </a:rPr>
              <a:t>发出特别响地声音 </a:t>
            </a:r>
            <a:r>
              <a:rPr lang="en-US" altLang="zh-CN" sz="2400" b="1" kern="100" dirty="0">
                <a:effectLst/>
                <a:latin typeface="等线" panose="02010600030101010101" charset="-122"/>
                <a:ea typeface="等线" panose="02010600030101010101" charset="-122"/>
                <a:cs typeface="Times New Roman" panose="02020603050405020304" pitchFamily="18" charset="0"/>
              </a:rPr>
              <a:t>let out a surprisingly loud voice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13. </a:t>
            </a:r>
            <a:r>
              <a:rPr lang="zh-CN" altLang="zh-CN" sz="2400" b="1" kern="100" dirty="0">
                <a:effectLst/>
                <a:latin typeface="等线" panose="02010600030101010101" charset="-122"/>
                <a:ea typeface="等线" panose="02010600030101010101" charset="-122"/>
                <a:cs typeface="Times New Roman" panose="02020603050405020304" pitchFamily="18" charset="0"/>
              </a:rPr>
              <a:t>声嘶力竭地大叫</a:t>
            </a:r>
            <a:r>
              <a:rPr lang="en-US" altLang="zh-CN" sz="2400" b="1" kern="100" dirty="0">
                <a:effectLst/>
                <a:latin typeface="等线" panose="02010600030101010101" charset="-122"/>
                <a:ea typeface="等线" panose="02010600030101010101" charset="-122"/>
                <a:cs typeface="Times New Roman" panose="02020603050405020304" pitchFamily="18" charset="0"/>
              </a:rPr>
              <a:t>shout at the top of one’s lungs / voice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14. </a:t>
            </a:r>
            <a:r>
              <a:rPr lang="zh-CN" altLang="zh-CN" sz="2400" b="1" kern="100" dirty="0">
                <a:effectLst/>
                <a:latin typeface="等线" panose="02010600030101010101" charset="-122"/>
                <a:ea typeface="等线" panose="02010600030101010101" charset="-122"/>
                <a:cs typeface="Times New Roman" panose="02020603050405020304" pitchFamily="18" charset="0"/>
              </a:rPr>
              <a:t>补充说道</a:t>
            </a:r>
            <a:r>
              <a:rPr lang="en-US" altLang="zh-CN" sz="2400" b="1" kern="100" dirty="0">
                <a:effectLst/>
                <a:latin typeface="等线" panose="02010600030101010101" charset="-122"/>
                <a:ea typeface="等线" panose="02010600030101010101" charset="-122"/>
                <a:cs typeface="Times New Roman" panose="02020603050405020304" pitchFamily="18" charset="0"/>
              </a:rPr>
              <a:t>add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15. </a:t>
            </a:r>
            <a:r>
              <a:rPr lang="zh-CN" altLang="zh-CN" sz="2400" b="1" kern="100" dirty="0">
                <a:effectLst/>
                <a:latin typeface="等线" panose="02010600030101010101" charset="-122"/>
                <a:ea typeface="等线" panose="02010600030101010101" charset="-122"/>
                <a:cs typeface="Times New Roman" panose="02020603050405020304" pitchFamily="18" charset="0"/>
              </a:rPr>
              <a:t>继续说道</a:t>
            </a:r>
            <a:r>
              <a:rPr lang="en-US" altLang="zh-CN" sz="2400" b="1" kern="100" dirty="0">
                <a:effectLst/>
                <a:latin typeface="等线" panose="02010600030101010101" charset="-122"/>
                <a:ea typeface="等线" panose="02010600030101010101" charset="-122"/>
                <a:cs typeface="Times New Roman" panose="02020603050405020304" pitchFamily="18" charset="0"/>
              </a:rPr>
              <a:t> continue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16. </a:t>
            </a:r>
            <a:r>
              <a:rPr lang="zh-CN" altLang="zh-CN" sz="2400" b="1" kern="100" dirty="0">
                <a:effectLst/>
                <a:latin typeface="等线" panose="02010600030101010101" charset="-122"/>
                <a:ea typeface="等线" panose="02010600030101010101" charset="-122"/>
                <a:cs typeface="Times New Roman" panose="02020603050405020304" pitchFamily="18" charset="0"/>
              </a:rPr>
              <a:t>解释道</a:t>
            </a:r>
            <a:r>
              <a:rPr lang="en-US" altLang="zh-CN" sz="2400" b="1" kern="100" dirty="0">
                <a:effectLst/>
                <a:latin typeface="等线" panose="02010600030101010101" charset="-122"/>
                <a:ea typeface="等线" panose="02010600030101010101" charset="-122"/>
                <a:cs typeface="Times New Roman" panose="02020603050405020304" pitchFamily="18" charset="0"/>
              </a:rPr>
              <a:t>explain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17.  </a:t>
            </a:r>
            <a:r>
              <a:rPr lang="zh-CN" altLang="zh-CN" sz="2400" b="1" kern="100" dirty="0">
                <a:effectLst/>
                <a:latin typeface="等线" panose="02010600030101010101" charset="-122"/>
                <a:ea typeface="等线" panose="02010600030101010101" charset="-122"/>
                <a:cs typeface="Times New Roman" panose="02020603050405020304" pitchFamily="18" charset="0"/>
              </a:rPr>
              <a:t>陈述道</a:t>
            </a:r>
            <a:r>
              <a:rPr lang="en-US" altLang="zh-CN" sz="2400" b="1" kern="100" dirty="0">
                <a:effectLst/>
                <a:latin typeface="等线" panose="02010600030101010101" charset="-122"/>
                <a:ea typeface="等线" panose="02010600030101010101" charset="-122"/>
                <a:cs typeface="Times New Roman" panose="02020603050405020304" pitchFamily="18" charset="0"/>
              </a:rPr>
              <a:t>state</a:t>
            </a:r>
            <a:r>
              <a:rPr lang="zh-CN" altLang="zh-CN" sz="2400" b="1" kern="100" dirty="0">
                <a:effectLst/>
                <a:latin typeface="等线" panose="02010600030101010101" charset="-122"/>
                <a:ea typeface="等线" panose="02010600030101010101" charset="-122"/>
                <a:cs typeface="Times New Roman" panose="02020603050405020304" pitchFamily="18" charset="0"/>
              </a:rPr>
              <a:t>；</a:t>
            </a:r>
            <a:endParaRPr lang="en-US" altLang="zh-CN" sz="2400" b="1" kern="100" dirty="0">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18. </a:t>
            </a:r>
            <a:r>
              <a:rPr lang="zh-CN" altLang="zh-CN" sz="2400" b="1" kern="100" dirty="0">
                <a:effectLst/>
                <a:latin typeface="等线" panose="02010600030101010101" charset="-122"/>
                <a:ea typeface="等线" panose="02010600030101010101" charset="-122"/>
                <a:cs typeface="Times New Roman" panose="02020603050405020304" pitchFamily="18" charset="0"/>
              </a:rPr>
              <a:t>抗议道</a:t>
            </a:r>
            <a:r>
              <a:rPr lang="en-US" altLang="zh-CN" sz="2400" b="1" kern="100" dirty="0">
                <a:effectLst/>
                <a:latin typeface="等线" panose="02010600030101010101" charset="-122"/>
                <a:ea typeface="等线" panose="02010600030101010101" charset="-122"/>
                <a:cs typeface="Times New Roman" panose="02020603050405020304" pitchFamily="18" charset="0"/>
              </a:rPr>
              <a:t>protest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19. </a:t>
            </a:r>
            <a:r>
              <a:rPr lang="zh-CN" altLang="zh-CN" sz="2400" b="1" kern="100" dirty="0">
                <a:effectLst/>
                <a:latin typeface="等线" panose="02010600030101010101" charset="-122"/>
                <a:ea typeface="等线" panose="02010600030101010101" charset="-122"/>
                <a:cs typeface="Times New Roman" panose="02020603050405020304" pitchFamily="18" charset="0"/>
              </a:rPr>
              <a:t>哭诉道</a:t>
            </a:r>
            <a:r>
              <a:rPr lang="en-US" altLang="zh-CN" sz="2400" b="1" kern="100" dirty="0">
                <a:effectLst/>
                <a:latin typeface="等线" panose="02010600030101010101" charset="-122"/>
                <a:ea typeface="等线" panose="02010600030101010101" charset="-122"/>
                <a:cs typeface="Times New Roman" panose="02020603050405020304" pitchFamily="18" charset="0"/>
              </a:rPr>
              <a:t>sob</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20. </a:t>
            </a:r>
            <a:r>
              <a:rPr lang="zh-CN" altLang="zh-CN" sz="2400" b="1" kern="100" dirty="0">
                <a:effectLst/>
                <a:latin typeface="等线" panose="02010600030101010101" charset="-122"/>
                <a:ea typeface="等线" panose="02010600030101010101" charset="-122"/>
                <a:cs typeface="Times New Roman" panose="02020603050405020304" pitchFamily="18" charset="0"/>
              </a:rPr>
              <a:t>同意地说</a:t>
            </a:r>
            <a:r>
              <a:rPr lang="en-US" altLang="zh-CN" sz="2400" b="1" kern="100" dirty="0">
                <a:effectLst/>
                <a:latin typeface="等线" panose="02010600030101010101" charset="-122"/>
                <a:ea typeface="等线" panose="02010600030101010101" charset="-122"/>
                <a:cs typeface="Times New Roman" panose="02020603050405020304" pitchFamily="18" charset="0"/>
              </a:rPr>
              <a:t>agree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21. </a:t>
            </a:r>
            <a:r>
              <a:rPr lang="zh-CN" altLang="zh-CN" sz="2400" b="1" kern="100" dirty="0">
                <a:effectLst/>
                <a:latin typeface="等线" panose="02010600030101010101" charset="-122"/>
                <a:ea typeface="等线" panose="02010600030101010101" charset="-122"/>
                <a:cs typeface="Times New Roman" panose="02020603050405020304" pitchFamily="18" charset="0"/>
              </a:rPr>
              <a:t>安慰道</a:t>
            </a:r>
            <a:r>
              <a:rPr lang="en-US" altLang="zh-CN" sz="2400" b="1" kern="100" dirty="0">
                <a:effectLst/>
                <a:latin typeface="等线" panose="02010600030101010101" charset="-122"/>
                <a:ea typeface="等线" panose="02010600030101010101" charset="-122"/>
                <a:cs typeface="Times New Roman" panose="02020603050405020304" pitchFamily="18" charset="0"/>
              </a:rPr>
              <a:t>comfort /soothe/ console</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22.  </a:t>
            </a:r>
            <a:r>
              <a:rPr lang="zh-CN" altLang="zh-CN" sz="2400" b="1" kern="100" dirty="0">
                <a:effectLst/>
                <a:latin typeface="等线" panose="02010600030101010101" charset="-122"/>
                <a:ea typeface="等线" panose="02010600030101010101" charset="-122"/>
                <a:cs typeface="Times New Roman" panose="02020603050405020304" pitchFamily="18" charset="0"/>
              </a:rPr>
              <a:t>询问</a:t>
            </a:r>
            <a:r>
              <a:rPr lang="en-US" altLang="zh-CN" sz="2400" b="1" kern="100" dirty="0">
                <a:effectLst/>
                <a:latin typeface="等线" panose="02010600030101010101" charset="-122"/>
                <a:ea typeface="等线" panose="02010600030101010101" charset="-122"/>
                <a:cs typeface="Times New Roman" panose="02020603050405020304" pitchFamily="18" charset="0"/>
              </a:rPr>
              <a:t> inquire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23. </a:t>
            </a:r>
            <a:r>
              <a:rPr lang="zh-CN" altLang="zh-CN" sz="2400" b="1" kern="100" dirty="0">
                <a:effectLst/>
                <a:latin typeface="等线" panose="02010600030101010101" charset="-122"/>
                <a:ea typeface="等线" panose="02010600030101010101" charset="-122"/>
                <a:cs typeface="Times New Roman" panose="02020603050405020304" pitchFamily="18" charset="0"/>
              </a:rPr>
              <a:t>叹息道</a:t>
            </a:r>
            <a:r>
              <a:rPr lang="en-US" altLang="zh-CN" sz="2400" b="1" kern="100" dirty="0">
                <a:effectLst/>
                <a:latin typeface="等线" panose="02010600030101010101" charset="-122"/>
                <a:ea typeface="等线" panose="02010600030101010101" charset="-122"/>
                <a:cs typeface="Times New Roman" panose="02020603050405020304" pitchFamily="18" charset="0"/>
              </a:rPr>
              <a:t> sigh     </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marL="457200" indent="-457200">
              <a:buAutoNum type="arabicPeriod"/>
            </a:pPr>
            <a:endParaRPr lang="en-US" altLang="zh-CN" sz="2400" dirty="0"/>
          </a:p>
          <a:p>
            <a:pPr marL="457200" indent="-457200">
              <a:buAutoNum type="arabicPeriod"/>
            </a:pPr>
            <a:endParaRPr lang="en-US" altLang="zh-CN" sz="2400" dirty="0"/>
          </a:p>
          <a:p>
            <a:pPr marL="457200" indent="-457200">
              <a:buAutoNum type="arabicPeriod"/>
            </a:pPr>
            <a:endParaRPr lang="en-US" altLang="zh-CN" sz="2400" dirty="0"/>
          </a:p>
          <a:p>
            <a:pPr marL="457200" indent="-457200">
              <a:buAutoNum type="arabicPeriod"/>
            </a:pPr>
            <a:endParaRPr lang="en-US" altLang="zh-CN" sz="2400" dirty="0"/>
          </a:p>
          <a:p>
            <a:pPr marL="457200" indent="-457200">
              <a:buAutoNum type="arabicPeriod"/>
            </a:pPr>
            <a:endParaRPr lang="en-US" altLang="zh-CN" sz="2400" dirty="0"/>
          </a:p>
        </p:txBody>
      </p:sp>
      <p:sp>
        <p:nvSpPr>
          <p:cNvPr id="3" name="文本框 2"/>
          <p:cNvSpPr txBox="1"/>
          <p:nvPr/>
        </p:nvSpPr>
        <p:spPr>
          <a:xfrm>
            <a:off x="4787756" y="83036"/>
            <a:ext cx="2404153" cy="584775"/>
          </a:xfrm>
          <a:prstGeom prst="rect">
            <a:avLst/>
          </a:prstGeom>
          <a:noFill/>
        </p:spPr>
        <p:txBody>
          <a:bodyPr wrap="square" rtlCol="0">
            <a:spAutoFit/>
          </a:bodyPr>
          <a:lstStyle/>
          <a:p>
            <a:r>
              <a:rPr lang="zh-CN" altLang="en-US" sz="3200" b="1" dirty="0">
                <a:solidFill>
                  <a:srgbClr val="0000FF"/>
                </a:solidFill>
              </a:rPr>
              <a:t>续写微技能</a:t>
            </a:r>
            <a:endParaRPr lang="zh-CN" altLang="en-US" sz="3200" b="1"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悠闲自在，令人向往的美国农场生活，是需要雇农民帮你的～_移民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398" y="1"/>
            <a:ext cx="12241397" cy="653415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6218" y="1582220"/>
            <a:ext cx="12070163" cy="4401205"/>
          </a:xfrm>
          <a:prstGeom prst="rect">
            <a:avLst/>
          </a:prstGeom>
          <a:solidFill>
            <a:schemeClr val="bg1"/>
          </a:solidFill>
        </p:spPr>
        <p:txBody>
          <a:bodyPr wrap="square" rtlCol="0">
            <a:spAutoFit/>
          </a:bodyPr>
          <a:lstStyle/>
          <a:p>
            <a:r>
              <a:rPr lang="zh-CN" altLang="en-US" sz="2800" b="1" dirty="0"/>
              <a:t>年长者的语料</a:t>
            </a:r>
            <a:r>
              <a:rPr lang="zh-CN" altLang="en-US" sz="2800" dirty="0">
                <a:solidFill>
                  <a:srgbClr val="FF0000"/>
                </a:solidFill>
              </a:rPr>
              <a:t>：</a:t>
            </a:r>
            <a:endParaRPr lang="en-US" altLang="zh-CN" sz="2800" dirty="0">
              <a:solidFill>
                <a:srgbClr val="FF0000"/>
              </a:solidFill>
            </a:endParaRPr>
          </a:p>
          <a:p>
            <a:pPr marL="514350" indent="-514350">
              <a:buAutoNum type="arabicPeriod"/>
            </a:pPr>
            <a:r>
              <a:rPr lang="en-US" altLang="zh-CN" sz="2800" b="1" u="sng" dirty="0">
                <a:solidFill>
                  <a:srgbClr val="7030A0"/>
                </a:solidFill>
              </a:rPr>
              <a:t>Staring at Little Nala affectionately</a:t>
            </a:r>
            <a:r>
              <a:rPr lang="en-US" altLang="zh-CN" sz="2800" b="1" u="sng" dirty="0">
                <a:solidFill>
                  <a:srgbClr val="FF0000"/>
                </a:solidFill>
              </a:rPr>
              <a:t>, </a:t>
            </a:r>
            <a:r>
              <a:rPr lang="en-US" altLang="zh-CN" sz="2800" b="1" dirty="0">
                <a:solidFill>
                  <a:srgbClr val="FF0000"/>
                </a:solidFill>
              </a:rPr>
              <a:t>Granny eventually breathed a sigh of relief,  </a:t>
            </a:r>
            <a:r>
              <a:rPr lang="en-US" altLang="zh-CN" sz="2800" b="1" dirty="0">
                <a:solidFill>
                  <a:srgbClr val="7030A0"/>
                </a:solidFill>
              </a:rPr>
              <a:t>realizing Nala literally grown up into an able farm help.</a:t>
            </a:r>
            <a:endParaRPr lang="en-US" altLang="zh-CN" sz="2800" b="1" dirty="0">
              <a:solidFill>
                <a:srgbClr val="7030A0"/>
              </a:solidFill>
            </a:endParaRPr>
          </a:p>
          <a:p>
            <a:pPr marL="514350" indent="-514350">
              <a:buAutoNum type="arabicPeriod"/>
            </a:pPr>
            <a:r>
              <a:rPr lang="en-US" altLang="zh-CN" sz="2800" b="1" dirty="0">
                <a:solidFill>
                  <a:srgbClr val="FF0000"/>
                </a:solidFill>
              </a:rPr>
              <a:t> A radiant smile cracked on </a:t>
            </a:r>
            <a:r>
              <a:rPr lang="en-US" altLang="zh-CN" sz="2800" b="1" u="sng" dirty="0">
                <a:solidFill>
                  <a:srgbClr val="FF0000"/>
                </a:solidFill>
              </a:rPr>
              <a:t>her wrinkled face </a:t>
            </a:r>
            <a:r>
              <a:rPr lang="en-US" altLang="zh-CN" sz="2800" b="1" dirty="0">
                <a:solidFill>
                  <a:srgbClr val="0000FF"/>
                </a:solidFill>
              </a:rPr>
              <a:t>as Nala announced that she had accomplished the seemingly-impossible milking mission. </a:t>
            </a:r>
            <a:endParaRPr lang="en-US" altLang="zh-CN" sz="2800" b="1" dirty="0">
              <a:solidFill>
                <a:srgbClr val="0000FF"/>
              </a:solidFill>
            </a:endParaRPr>
          </a:p>
          <a:p>
            <a:pPr marL="514350" indent="-514350">
              <a:buAutoNum type="arabicPeriod"/>
            </a:pPr>
            <a:r>
              <a:rPr lang="en-US" altLang="zh-CN" sz="2800" b="1" dirty="0">
                <a:solidFill>
                  <a:srgbClr val="7030A0"/>
                </a:solidFill>
              </a:rPr>
              <a:t>Eye fixed on </a:t>
            </a:r>
            <a:r>
              <a:rPr lang="en-US" altLang="zh-CN" sz="2800" b="1" u="sng" dirty="0">
                <a:solidFill>
                  <a:srgbClr val="7030A0"/>
                </a:solidFill>
              </a:rPr>
              <a:t>my mother’s weathered face, </a:t>
            </a:r>
            <a:r>
              <a:rPr lang="en-US" altLang="zh-CN" sz="2800" b="1" dirty="0">
                <a:solidFill>
                  <a:srgbClr val="FF0000"/>
                </a:solidFill>
              </a:rPr>
              <a:t>I held </a:t>
            </a:r>
            <a:r>
              <a:rPr lang="en-US" altLang="zh-CN" sz="2800" b="1" u="sng" dirty="0">
                <a:solidFill>
                  <a:srgbClr val="FF0000"/>
                </a:solidFill>
              </a:rPr>
              <a:t>her calloused hands </a:t>
            </a:r>
            <a:r>
              <a:rPr lang="en-US" altLang="zh-CN" sz="2800" b="1" dirty="0">
                <a:solidFill>
                  <a:srgbClr val="FF0000"/>
                </a:solidFill>
              </a:rPr>
              <a:t>tightly, led her to the front of my classmates proudly and introduced my mother emotionally. </a:t>
            </a:r>
            <a:endParaRPr lang="en-US" altLang="zh-CN" sz="2800" b="1" dirty="0">
              <a:solidFill>
                <a:srgbClr val="FF0000"/>
              </a:solidFill>
            </a:endParaRPr>
          </a:p>
          <a:p>
            <a:pPr marL="514350" indent="-514350">
              <a:buAutoNum type="arabicPeriod"/>
            </a:pPr>
            <a:r>
              <a:rPr lang="en-US" altLang="zh-CN" sz="2800" b="1" dirty="0">
                <a:solidFill>
                  <a:srgbClr val="FF0000"/>
                </a:solidFill>
              </a:rPr>
              <a:t> The old </a:t>
            </a:r>
            <a:r>
              <a:rPr lang="en-US" altLang="zh-CN" sz="2800" b="1" u="sng" dirty="0">
                <a:solidFill>
                  <a:srgbClr val="FF0000"/>
                </a:solidFill>
              </a:rPr>
              <a:t>grey-headed</a:t>
            </a:r>
            <a:r>
              <a:rPr lang="en-US" altLang="zh-CN" sz="2800" b="1" dirty="0">
                <a:solidFill>
                  <a:srgbClr val="FF0000"/>
                </a:solidFill>
              </a:rPr>
              <a:t> man dragged his weary legs, </a:t>
            </a:r>
            <a:r>
              <a:rPr lang="en-US" altLang="zh-CN" sz="2800" b="1" dirty="0">
                <a:solidFill>
                  <a:srgbClr val="7030A0"/>
                </a:solidFill>
              </a:rPr>
              <a:t>with his bent back almost dropping to the ground.</a:t>
            </a:r>
            <a:endParaRPr lang="zh-CN" altLang="en-US" sz="2800" b="1" dirty="0">
              <a:solidFill>
                <a:srgbClr val="7030A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20823" y="0"/>
            <a:ext cx="12127634" cy="7341771"/>
          </a:xfrm>
          <a:prstGeom prst="rect">
            <a:avLst/>
          </a:prstGeom>
          <a:solidFill>
            <a:schemeClr val="bg1"/>
          </a:solidFill>
        </p:spPr>
        <p:txBody>
          <a:bodyPr wrap="square">
            <a:spAutoFit/>
          </a:bodyPr>
          <a:lstStyle/>
          <a:p>
            <a:pPr indent="304800" algn="just"/>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Nala loved spending her school holidays on Grandma’s little farm! But this time, her granny was so sick, and couldn’t get out of bed!</a:t>
            </a:r>
            <a:endParaRPr lang="en-US" altLang="zh-CN" sz="28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“Don’t worry,” Nala told her granny, “I’ll look after everything!” She knew how to feed all the animals: it was easy! The chickens and ducks had pellets(</a:t>
            </a:r>
            <a:r>
              <a:rPr lang="zh-CN" altLang="en-US" sz="2800" kern="100" dirty="0">
                <a:latin typeface="Calibri" panose="020F0502020204030204" pitchFamily="34" charset="0"/>
                <a:ea typeface="宋体" panose="02010600030101010101" pitchFamily="2" charset="-122"/>
                <a:cs typeface="Times New Roman" panose="02020603050405020304" pitchFamily="18" charset="0"/>
              </a:rPr>
              <a:t>丸</a:t>
            </a:r>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The horse had oats(</a:t>
            </a:r>
            <a:r>
              <a:rPr lang="zh-CN" altLang="en-US" sz="2800" kern="100" dirty="0">
                <a:latin typeface="Calibri" panose="020F0502020204030204" pitchFamily="34" charset="0"/>
                <a:ea typeface="宋体" panose="02010600030101010101" pitchFamily="2" charset="-122"/>
                <a:cs typeface="Times New Roman" panose="02020603050405020304" pitchFamily="18" charset="0"/>
              </a:rPr>
              <a:t>燕麦</a:t>
            </a:r>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There was plenty of grass for the four sheep and the goat.</a:t>
            </a:r>
            <a:endParaRPr lang="en-US" altLang="zh-CN" sz="28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She could also water the vegetables and collect eggs from the chicken coop.</a:t>
            </a:r>
            <a:endParaRPr lang="en-US" altLang="zh-CN" sz="28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“What a great help you are,” Grandma said when Nala brought her a bowl of soup for lunch. “It’s no trouble!” Nala smiled.</a:t>
            </a:r>
            <a:endParaRPr lang="en-US" altLang="zh-CN" sz="28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“I’ll have to get up soon,” Grandma sighed. “Nanny will need milking.” Nanny the goat had to be milked every day. In fact, she would come outside and bleat (</a:t>
            </a:r>
            <a:r>
              <a:rPr lang="zh-CN" altLang="en-US" sz="2800" kern="100" dirty="0">
                <a:latin typeface="Calibri" panose="020F0502020204030204" pitchFamily="34" charset="0"/>
                <a:ea typeface="宋体" panose="02010600030101010101" pitchFamily="2" charset="-122"/>
                <a:cs typeface="Times New Roman" panose="02020603050405020304" pitchFamily="18" charset="0"/>
              </a:rPr>
              <a:t>咩咩叫</a:t>
            </a:r>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when it was time! But Nala thought that her granny still looked pale and shaky......</a:t>
            </a:r>
            <a:endParaRPr lang="en-US" altLang="zh-CN" sz="28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“I can do it!” Nala said confidently. She hadn’t tried milking yet, but she had watched Grandma closely! Grandma would always put on her special dress and straw hat, get the bucket from the tool shed(</a:t>
            </a:r>
            <a:r>
              <a:rPr lang="zh-CN" altLang="en-US" sz="2800" kern="100" dirty="0">
                <a:latin typeface="Calibri" panose="020F0502020204030204" pitchFamily="34" charset="0"/>
                <a:ea typeface="宋体" panose="02010600030101010101" pitchFamily="2" charset="-122"/>
                <a:cs typeface="Times New Roman" panose="02020603050405020304" pitchFamily="18" charset="0"/>
              </a:rPr>
              <a:t>棚</a:t>
            </a:r>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get Nanny to the milking shed, and get everything done.</a:t>
            </a:r>
            <a:endParaRPr lang="en-US" altLang="zh-CN" sz="28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300"/>
              </a:lnSpc>
            </a:pP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0" y="60290"/>
            <a:ext cx="12148457" cy="7316105"/>
          </a:xfrm>
          <a:prstGeom prst="rect">
            <a:avLst/>
          </a:prstGeom>
          <a:solidFill>
            <a:schemeClr val="bg1"/>
          </a:solidFill>
        </p:spPr>
        <p:txBody>
          <a:bodyPr wrap="square">
            <a:spAutoFit/>
          </a:bodyPr>
          <a:lstStyle/>
          <a:p>
            <a:pPr indent="304800" algn="just"/>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     When Nanny bleated to be milked, Nala went out to see her. She expected the goat to follow her to the milking shed like she did with Grandma, but the animal just stood there.</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    “Come on, Nanny,” Nala said. “I’m milking you today. Grandma’s sick, so we have to work together.”</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    Nanny just bleated impatiently, moving her feet uncomfortably.</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    “Maybe I need to speak more firmly,” Nala thought. “Now listen, Nanny. I want you to follow me to the milking shed, right now!” But Nanny trotted away across the yard!</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    “Hey, come back here!” Nala called. Nanny stopped and turned around. She didn’t like this little stranger. Grandma never yelled at her!</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Para1:At that moment Nala had a think.</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Para2:Just then, she spotted Grandma’s dresses and the straw hat hanging over a chair.</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300"/>
              </a:lnSpc>
            </a:pP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草地上的羊高清摄影大图-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145484" y="108323"/>
            <a:ext cx="4534728" cy="523220"/>
          </a:xfrm>
          <a:prstGeom prst="rect">
            <a:avLst/>
          </a:prstGeom>
          <a:noFill/>
        </p:spPr>
        <p:txBody>
          <a:bodyPr wrap="square">
            <a:spAutoFit/>
          </a:bodyPr>
          <a:lstStyle/>
          <a:p>
            <a:r>
              <a:rPr lang="en-US" altLang="zh-CN" sz="2800" b="1" dirty="0">
                <a:solidFill>
                  <a:srgbClr val="CC00CC"/>
                </a:solidFill>
                <a:highlight>
                  <a:srgbClr val="C0C0C0"/>
                </a:highlight>
                <a:latin typeface="Times New Roman" panose="02020603050405020304" pitchFamily="18" charset="0"/>
                <a:cs typeface="Times New Roman" panose="02020603050405020304" pitchFamily="18" charset="0"/>
                <a:sym typeface="+mn-ea"/>
              </a:rPr>
              <a:t>Read for elements</a:t>
            </a:r>
            <a:endParaRPr lang="zh-CN" altLang="en-US" sz="2800" dirty="0">
              <a:solidFill>
                <a:srgbClr val="CC00CC"/>
              </a:solidFill>
            </a:endParaRPr>
          </a:p>
        </p:txBody>
      </p:sp>
      <p:sp>
        <p:nvSpPr>
          <p:cNvPr id="5" name="文本框 4"/>
          <p:cNvSpPr txBox="1"/>
          <p:nvPr/>
        </p:nvSpPr>
        <p:spPr>
          <a:xfrm>
            <a:off x="0" y="1272895"/>
            <a:ext cx="12067344" cy="4182683"/>
          </a:xfrm>
          <a:prstGeom prst="rect">
            <a:avLst/>
          </a:prstGeom>
          <a:solidFill>
            <a:schemeClr val="bg1"/>
          </a:solidFill>
        </p:spPr>
        <p:txBody>
          <a:bodyPr wrap="square" rtlCol="0">
            <a:noAutofit/>
          </a:bodyPr>
          <a:lstStyle/>
          <a:p>
            <a:pPr marL="514350" indent="-514350">
              <a:buFontTx/>
              <a:buAutoNum type="arabicPeriod"/>
            </a:pPr>
            <a:r>
              <a:rPr lang="en-US" altLang="zh-CN" sz="3600" b="1" dirty="0">
                <a:solidFill>
                  <a:srgbClr val="FF0000"/>
                </a:solidFill>
                <a:latin typeface="Times New Roman" panose="02020603050405020304" pitchFamily="18" charset="0"/>
                <a:cs typeface="Times New Roman" panose="02020603050405020304" pitchFamily="18" charset="0"/>
              </a:rPr>
              <a:t>characters</a:t>
            </a:r>
            <a:r>
              <a:rPr lang="zh-CN" altLang="en-US" sz="3600" b="1" dirty="0">
                <a:solidFill>
                  <a:srgbClr val="FF0000"/>
                </a:solidFill>
                <a:latin typeface="Times New Roman" panose="02020603050405020304" pitchFamily="18" charset="0"/>
                <a:cs typeface="Times New Roman" panose="02020603050405020304" pitchFamily="18" charset="0"/>
              </a:rPr>
              <a:t>：</a:t>
            </a:r>
            <a:r>
              <a:rPr lang="en-US" altLang="zh-CN" sz="3600" b="1" dirty="0">
                <a:solidFill>
                  <a:srgbClr val="FF0000"/>
                </a:solidFill>
                <a:latin typeface="Times New Roman" panose="02020603050405020304" pitchFamily="18" charset="0"/>
                <a:cs typeface="Times New Roman" panose="02020603050405020304" pitchFamily="18" charset="0"/>
              </a:rPr>
              <a:t> </a:t>
            </a:r>
            <a:r>
              <a:rPr lang="en-US" altLang="zh-CN" sz="3600" b="1" dirty="0">
                <a:solidFill>
                  <a:srgbClr val="0000FF"/>
                </a:solidFill>
                <a:latin typeface="Times New Roman" panose="02020603050405020304" pitchFamily="18" charset="0"/>
                <a:cs typeface="Times New Roman" panose="02020603050405020304" pitchFamily="18" charset="0"/>
              </a:rPr>
              <a:t>Nala  Nanny ( a goat)   (</a:t>
            </a:r>
            <a:r>
              <a:rPr lang="zh-CN" altLang="en-US" sz="3600" b="1" dirty="0">
                <a:solidFill>
                  <a:srgbClr val="0000FF"/>
                </a:solidFill>
                <a:latin typeface="Times New Roman" panose="02020603050405020304" pitchFamily="18" charset="0"/>
                <a:cs typeface="Times New Roman" panose="02020603050405020304" pitchFamily="18" charset="0"/>
              </a:rPr>
              <a:t> </a:t>
            </a:r>
            <a:r>
              <a:rPr lang="en-US" altLang="zh-CN" sz="3600" b="1" dirty="0">
                <a:solidFill>
                  <a:srgbClr val="0000FF"/>
                </a:solidFill>
                <a:latin typeface="Times New Roman" panose="02020603050405020304" pitchFamily="18" charset="0"/>
                <a:cs typeface="Times New Roman" panose="02020603050405020304" pitchFamily="18" charset="0"/>
              </a:rPr>
              <a:t>leading )</a:t>
            </a:r>
            <a:endParaRPr lang="en-US" altLang="zh-CN" sz="3600" b="1" dirty="0">
              <a:solidFill>
                <a:srgbClr val="0000FF"/>
              </a:solidFill>
              <a:latin typeface="Times New Roman" panose="02020603050405020304" pitchFamily="18" charset="0"/>
              <a:cs typeface="Times New Roman" panose="02020603050405020304" pitchFamily="18" charset="0"/>
            </a:endParaRPr>
          </a:p>
          <a:p>
            <a:r>
              <a:rPr lang="en-US" altLang="zh-CN" sz="3600" b="1" dirty="0">
                <a:solidFill>
                  <a:srgbClr val="FF0000"/>
                </a:solidFill>
                <a:latin typeface="Times New Roman" panose="02020603050405020304" pitchFamily="18" charset="0"/>
                <a:cs typeface="Times New Roman" panose="02020603050405020304" pitchFamily="18" charset="0"/>
              </a:rPr>
              <a:t>                            </a:t>
            </a:r>
            <a:r>
              <a:rPr lang="en-US" altLang="zh-CN" sz="3600" b="1" dirty="0">
                <a:solidFill>
                  <a:srgbClr val="0000FF"/>
                </a:solidFill>
                <a:latin typeface="Times New Roman" panose="02020603050405020304" pitchFamily="18" charset="0"/>
                <a:cs typeface="Times New Roman" panose="02020603050405020304" pitchFamily="18" charset="0"/>
              </a:rPr>
              <a:t>Grandma    </a:t>
            </a:r>
            <a:r>
              <a:rPr lang="en-US" altLang="zh-CN" sz="3600" dirty="0">
                <a:solidFill>
                  <a:srgbClr val="0000FF"/>
                </a:solidFill>
                <a:latin typeface="Times New Roman" panose="02020603050405020304" pitchFamily="18" charset="0"/>
                <a:cs typeface="Times New Roman" panose="02020603050405020304" pitchFamily="18" charset="0"/>
              </a:rPr>
              <a:t>    </a:t>
            </a:r>
            <a:r>
              <a:rPr lang="en-US" altLang="zh-CN" sz="3600" b="1" dirty="0">
                <a:solidFill>
                  <a:srgbClr val="FF0000"/>
                </a:solidFill>
                <a:latin typeface="Times New Roman" panose="02020603050405020304" pitchFamily="18" charset="0"/>
                <a:cs typeface="Times New Roman" panose="02020603050405020304" pitchFamily="18" charset="0"/>
              </a:rPr>
              <a:t>               ( supporting)    </a:t>
            </a:r>
            <a:r>
              <a:rPr lang="en-US" altLang="zh-CN" sz="3600" dirty="0">
                <a:solidFill>
                  <a:srgbClr val="0000FF"/>
                </a:solidFill>
                <a:latin typeface="Times New Roman" panose="02020603050405020304" pitchFamily="18" charset="0"/>
                <a:cs typeface="Times New Roman" panose="02020603050405020304" pitchFamily="18" charset="0"/>
              </a:rPr>
              <a:t> </a:t>
            </a:r>
            <a:endParaRPr lang="en-US" altLang="zh-CN" sz="3600" b="1" dirty="0">
              <a:solidFill>
                <a:srgbClr val="FF0000"/>
              </a:solidFill>
              <a:latin typeface="Times New Roman" panose="02020603050405020304" pitchFamily="18" charset="0"/>
              <a:cs typeface="Times New Roman" panose="02020603050405020304" pitchFamily="18" charset="0"/>
            </a:endParaRPr>
          </a:p>
          <a:p>
            <a:r>
              <a:rPr lang="en-US" altLang="zh-CN" sz="3600" b="1" dirty="0">
                <a:solidFill>
                  <a:srgbClr val="FF0000"/>
                </a:solidFill>
                <a:latin typeface="Times New Roman" panose="02020603050405020304" pitchFamily="18" charset="0"/>
                <a:cs typeface="Times New Roman" panose="02020603050405020304" pitchFamily="18" charset="0"/>
              </a:rPr>
              <a:t>2.  narrative perspective: </a:t>
            </a:r>
            <a:r>
              <a:rPr lang="zh-CN" altLang="en-US" sz="3600" dirty="0">
                <a:latin typeface="Times New Roman" panose="02020603050405020304" pitchFamily="18" charset="0"/>
                <a:cs typeface="Times New Roman" panose="02020603050405020304" pitchFamily="18" charset="0"/>
              </a:rPr>
              <a:t>   </a:t>
            </a:r>
            <a:r>
              <a:rPr lang="en-US" altLang="zh-CN" sz="3600" dirty="0">
                <a:latin typeface="Times New Roman" panose="02020603050405020304" pitchFamily="18" charset="0"/>
                <a:cs typeface="Times New Roman" panose="02020603050405020304" pitchFamily="18" charset="0"/>
              </a:rPr>
              <a:t>third-person    </a:t>
            </a:r>
            <a:r>
              <a:rPr lang="en-US" altLang="zh-CN" sz="3600" dirty="0">
                <a:solidFill>
                  <a:srgbClr val="0000FF"/>
                </a:solidFill>
                <a:latin typeface="Times New Roman" panose="02020603050405020304" pitchFamily="18" charset="0"/>
                <a:cs typeface="Times New Roman" panose="02020603050405020304" pitchFamily="18" charset="0"/>
              </a:rPr>
              <a:t> </a:t>
            </a:r>
            <a:endParaRPr lang="en-US" altLang="zh-CN" sz="3600" dirty="0">
              <a:latin typeface="Times New Roman" panose="02020603050405020304" pitchFamily="18" charset="0"/>
              <a:cs typeface="Times New Roman" panose="02020603050405020304" pitchFamily="18" charset="0"/>
            </a:endParaRPr>
          </a:p>
          <a:p>
            <a:r>
              <a:rPr lang="en-US" altLang="zh-CN" sz="3600" b="1" dirty="0">
                <a:solidFill>
                  <a:srgbClr val="FF0000"/>
                </a:solidFill>
                <a:latin typeface="Times New Roman" panose="02020603050405020304" pitchFamily="18" charset="0"/>
                <a:cs typeface="Times New Roman" panose="02020603050405020304" pitchFamily="18" charset="0"/>
              </a:rPr>
              <a:t>3.  time</a:t>
            </a:r>
            <a:r>
              <a:rPr lang="zh-CN" altLang="en-US" sz="3600" b="1" dirty="0">
                <a:solidFill>
                  <a:srgbClr val="FF0000"/>
                </a:solidFill>
                <a:latin typeface="Times New Roman" panose="02020603050405020304" pitchFamily="18" charset="0"/>
                <a:cs typeface="Times New Roman" panose="02020603050405020304" pitchFamily="18" charset="0"/>
              </a:rPr>
              <a:t>：</a:t>
            </a:r>
            <a:r>
              <a:rPr lang="en-US" altLang="zh-CN" sz="3600" b="1" dirty="0">
                <a:solidFill>
                  <a:srgbClr val="7030A0"/>
                </a:solidFill>
                <a:latin typeface="Times New Roman" panose="02020603050405020304" pitchFamily="18" charset="0"/>
                <a:cs typeface="Times New Roman" panose="02020603050405020304" pitchFamily="18" charset="0"/>
              </a:rPr>
              <a:t>a </a:t>
            </a:r>
            <a:r>
              <a:rPr lang="en-US" altLang="zh-CN" sz="3600" dirty="0">
                <a:solidFill>
                  <a:srgbClr val="7030A0"/>
                </a:solidFill>
                <a:latin typeface="Times New Roman" panose="02020603050405020304" pitchFamily="18" charset="0"/>
                <a:cs typeface="Times New Roman" panose="02020603050405020304" pitchFamily="18" charset="0"/>
              </a:rPr>
              <a:t>school holiday </a:t>
            </a:r>
            <a:endParaRPr lang="en-US" altLang="zh-CN" sz="3600" dirty="0">
              <a:solidFill>
                <a:srgbClr val="7030A0"/>
              </a:solidFill>
              <a:latin typeface="Times New Roman" panose="02020603050405020304" pitchFamily="18" charset="0"/>
              <a:cs typeface="Times New Roman" panose="02020603050405020304" pitchFamily="18" charset="0"/>
            </a:endParaRPr>
          </a:p>
          <a:p>
            <a:pPr marL="742950" indent="-742950">
              <a:buAutoNum type="arabicPeriod" startAt="4"/>
            </a:pPr>
            <a:r>
              <a:rPr lang="en-US" altLang="zh-CN" sz="3600" b="1" dirty="0">
                <a:solidFill>
                  <a:srgbClr val="FF0000"/>
                </a:solidFill>
                <a:latin typeface="Times New Roman" panose="02020603050405020304" pitchFamily="18" charset="0"/>
                <a:cs typeface="Times New Roman" panose="02020603050405020304" pitchFamily="18" charset="0"/>
              </a:rPr>
              <a:t>place</a:t>
            </a:r>
            <a:r>
              <a:rPr lang="zh-CN" altLang="en-US" sz="3600" b="1" dirty="0">
                <a:solidFill>
                  <a:srgbClr val="0000FF"/>
                </a:solidFill>
                <a:latin typeface="Times New Roman" panose="02020603050405020304" pitchFamily="18" charset="0"/>
                <a:cs typeface="Times New Roman" panose="02020603050405020304" pitchFamily="18" charset="0"/>
              </a:rPr>
              <a:t>：</a:t>
            </a:r>
            <a:r>
              <a:rPr lang="en-US" altLang="zh-CN" sz="3600" dirty="0">
                <a:solidFill>
                  <a:srgbClr val="0000FF"/>
                </a:solidFill>
              </a:rPr>
              <a:t>  on her grandma’s little farm</a:t>
            </a:r>
            <a:endParaRPr lang="en-US" altLang="zh-CN" sz="3600" dirty="0">
              <a:solidFill>
                <a:srgbClr val="0000FF"/>
              </a:solidFill>
            </a:endParaRPr>
          </a:p>
          <a:p>
            <a:pPr marL="742950" indent="-742950">
              <a:buAutoNum type="arabicPeriod" startAt="4"/>
            </a:pPr>
            <a:r>
              <a:rPr lang="en-US" altLang="zh-CN" sz="3600" b="1" dirty="0">
                <a:solidFill>
                  <a:srgbClr val="FF0000"/>
                </a:solidFill>
              </a:rPr>
              <a:t> Event :  </a:t>
            </a:r>
            <a:r>
              <a:rPr lang="en-US" altLang="zh-CN" sz="3600" b="1" dirty="0">
                <a:solidFill>
                  <a:srgbClr val="0000FF"/>
                </a:solidFill>
              </a:rPr>
              <a:t>Grandma was ill and Nala ran errands on the farm . And she had difficulty in milking Nanny .</a:t>
            </a:r>
            <a:endParaRPr lang="zh-CN" altLang="en-US" sz="3600" b="1" dirty="0">
              <a:solidFill>
                <a:srgbClr val="CC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22530" y="6558"/>
            <a:ext cx="1060351" cy="1417747"/>
          </a:xfrm>
          <a:prstGeom prst="rect">
            <a:avLst/>
          </a:prstGeom>
          <a:solidFill>
            <a:schemeClr val="bg1"/>
          </a:solidFill>
        </p:spPr>
        <p:txBody>
          <a:bodyPr wrap="square" rtlCol="0">
            <a:noAutofit/>
          </a:bodyPr>
          <a:lstStyle/>
          <a:p>
            <a:r>
              <a:rPr lang="en-US" altLang="zh-CN" sz="2800" dirty="0"/>
              <a:t>  </a:t>
            </a:r>
            <a:r>
              <a:rPr lang="en-US" altLang="zh-CN" sz="2800" b="1" dirty="0">
                <a:solidFill>
                  <a:srgbClr val="FF0000"/>
                </a:solidFill>
              </a:rPr>
              <a:t>5.</a:t>
            </a:r>
            <a:endParaRPr lang="en-US" altLang="zh-CN" sz="2800" b="1" dirty="0">
              <a:solidFill>
                <a:srgbClr val="FF0000"/>
              </a:solidFill>
            </a:endParaRPr>
          </a:p>
          <a:p>
            <a:r>
              <a:rPr lang="en-US" altLang="zh-CN" sz="2800" b="1" dirty="0">
                <a:solidFill>
                  <a:srgbClr val="FF0000"/>
                </a:solidFill>
              </a:rPr>
              <a:t>story </a:t>
            </a:r>
            <a:endParaRPr lang="en-US" altLang="zh-CN" sz="2800" b="1" dirty="0">
              <a:solidFill>
                <a:srgbClr val="FF0000"/>
              </a:solidFill>
            </a:endParaRPr>
          </a:p>
          <a:p>
            <a:r>
              <a:rPr lang="en-US" altLang="zh-CN" sz="2800" b="1" dirty="0">
                <a:solidFill>
                  <a:srgbClr val="FF0000"/>
                </a:solidFill>
              </a:rPr>
              <a:t>line</a:t>
            </a:r>
            <a:endParaRPr lang="zh-CN" altLang="en-US" sz="2800" b="1" dirty="0">
              <a:solidFill>
                <a:srgbClr val="FF0000"/>
              </a:solidFill>
            </a:endParaRPr>
          </a:p>
        </p:txBody>
      </p:sp>
      <p:grpSp>
        <p:nvGrpSpPr>
          <p:cNvPr id="22" name="组合 8"/>
          <p:cNvGrpSpPr/>
          <p:nvPr/>
        </p:nvGrpSpPr>
        <p:grpSpPr bwMode="auto">
          <a:xfrm>
            <a:off x="1124585" y="300355"/>
            <a:ext cx="10233025" cy="5133340"/>
            <a:chOff x="867" y="2113"/>
            <a:chExt cx="16116" cy="5900"/>
          </a:xfrm>
        </p:grpSpPr>
        <p:cxnSp>
          <p:nvCxnSpPr>
            <p:cNvPr id="23" name="直接连接符 22"/>
            <p:cNvCxnSpPr/>
            <p:nvPr>
              <p:custDataLst>
                <p:tags r:id="rId2"/>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4"/>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5"/>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6"/>
            </p:custDataLst>
          </p:nvPr>
        </p:nvSpPr>
        <p:spPr bwMode="auto">
          <a:xfrm>
            <a:off x="746888" y="6142549"/>
            <a:ext cx="2225184" cy="646331"/>
          </a:xfrm>
          <a:prstGeom prst="rect">
            <a:avLst/>
          </a:prstGeom>
          <a:solidFill>
            <a:schemeClr val="bg1"/>
          </a:solidFill>
          <a:ln w="9525">
            <a:noFill/>
            <a:miter lim="800000"/>
          </a:ln>
        </p:spPr>
        <p:txBody>
          <a:bodyPr wrap="square">
            <a:spAutoFit/>
          </a:bodyPr>
          <a:lstStyle/>
          <a:p>
            <a:r>
              <a:rPr lang="en-US" altLang="zh-CN" sz="3600" b="1" dirty="0">
                <a:solidFill>
                  <a:srgbClr val="C00000"/>
                </a:solidFill>
                <a:latin typeface="Times New Roman" panose="02020603050405020304" pitchFamily="18" charset="0"/>
              </a:rPr>
              <a:t>Beginning</a:t>
            </a:r>
            <a:endParaRPr lang="en-US" altLang="zh-CN" sz="3600" b="1" dirty="0">
              <a:solidFill>
                <a:srgbClr val="C00000"/>
              </a:solidFill>
              <a:latin typeface="Times New Roman" panose="02020603050405020304" pitchFamily="18" charset="0"/>
            </a:endParaRPr>
          </a:p>
        </p:txBody>
      </p:sp>
      <p:sp>
        <p:nvSpPr>
          <p:cNvPr id="28" name="文本框 10"/>
          <p:cNvSpPr txBox="1">
            <a:spLocks noChangeArrowheads="1"/>
          </p:cNvSpPr>
          <p:nvPr>
            <p:custDataLst>
              <p:tags r:id="rId7"/>
            </p:custDataLst>
          </p:nvPr>
        </p:nvSpPr>
        <p:spPr bwMode="auto">
          <a:xfrm>
            <a:off x="6767614" y="-208"/>
            <a:ext cx="1666875"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Climax</a:t>
            </a:r>
            <a:endParaRPr lang="en-US" altLang="zh-CN" sz="3600" b="1" dirty="0">
              <a:solidFill>
                <a:srgbClr val="C00000"/>
              </a:solidFill>
              <a:latin typeface="Times New Roman" panose="02020603050405020304" pitchFamily="18" charset="0"/>
            </a:endParaRPr>
          </a:p>
        </p:txBody>
      </p:sp>
      <p:sp>
        <p:nvSpPr>
          <p:cNvPr id="29" name="文本框 11"/>
          <p:cNvSpPr txBox="1">
            <a:spLocks noChangeArrowheads="1"/>
          </p:cNvSpPr>
          <p:nvPr>
            <p:custDataLst>
              <p:tags r:id="rId8"/>
            </p:custDataLst>
          </p:nvPr>
        </p:nvSpPr>
        <p:spPr bwMode="auto">
          <a:xfrm>
            <a:off x="9412684" y="5634325"/>
            <a:ext cx="1835150"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Ending</a:t>
            </a:r>
            <a:endParaRPr lang="en-US" altLang="zh-CN" sz="3600" b="1" dirty="0">
              <a:solidFill>
                <a:srgbClr val="C00000"/>
              </a:solidFill>
              <a:latin typeface="Times New Roman" panose="02020603050405020304" pitchFamily="18" charset="0"/>
            </a:endParaRPr>
          </a:p>
        </p:txBody>
      </p:sp>
      <p:sp>
        <p:nvSpPr>
          <p:cNvPr id="2" name="文本框 1"/>
          <p:cNvSpPr txBox="1"/>
          <p:nvPr/>
        </p:nvSpPr>
        <p:spPr>
          <a:xfrm>
            <a:off x="0" y="4600298"/>
            <a:ext cx="5868359" cy="1569660"/>
          </a:xfrm>
          <a:prstGeom prst="rect">
            <a:avLst/>
          </a:prstGeom>
          <a:solidFill>
            <a:schemeClr val="bg1"/>
          </a:solidFill>
        </p:spPr>
        <p:txBody>
          <a:bodyPr wrap="square" rtlCol="0">
            <a:spAutoFit/>
          </a:bodyPr>
          <a:lstStyle/>
          <a:p>
            <a:r>
              <a:rPr lang="en-US" altLang="zh-CN" sz="2400" dirty="0">
                <a:solidFill>
                  <a:srgbClr val="0000FF"/>
                </a:solidFill>
              </a:rPr>
              <a:t> Nala loved spending her school holidays on Grandma’s little farm! But this time, her granny was so sick, and couldn’t get out of bed!</a:t>
            </a:r>
            <a:endParaRPr lang="en-US" altLang="zh-CN" sz="2400" dirty="0">
              <a:solidFill>
                <a:srgbClr val="0000FF"/>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20822" y="3930900"/>
            <a:ext cx="6583202" cy="461665"/>
          </a:xfrm>
          <a:prstGeom prst="rect">
            <a:avLst/>
          </a:prstGeom>
          <a:solidFill>
            <a:schemeClr val="bg1"/>
          </a:solidFill>
        </p:spPr>
        <p:txBody>
          <a:bodyPr wrap="square" rtlCol="0">
            <a:spAutoFit/>
          </a:bodyPr>
          <a:lstStyle/>
          <a:p>
            <a:r>
              <a:rPr lang="en-US" altLang="zh-CN" sz="2400" dirty="0">
                <a:solidFill>
                  <a:srgbClr val="0000FF"/>
                </a:solidFill>
              </a:rPr>
              <a:t>Nala told her granny, “I’ll look after everything!”</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162304" y="3006576"/>
            <a:ext cx="6341238" cy="766121"/>
          </a:xfrm>
          <a:prstGeom prst="rect">
            <a:avLst/>
          </a:prstGeom>
          <a:solidFill>
            <a:schemeClr val="bg1"/>
          </a:solidFill>
        </p:spPr>
        <p:txBody>
          <a:bodyPr wrap="square" rtlCol="0">
            <a:noAutofit/>
          </a:bodyPr>
          <a:lstStyle/>
          <a:p>
            <a:r>
              <a:rPr lang="en-US" altLang="zh-CN" sz="2400" dirty="0">
                <a:solidFill>
                  <a:srgbClr val="0000FF"/>
                </a:solidFill>
              </a:rPr>
              <a:t>“I’ll have to get up soon,” Grandma sighed. “Nanny will need milking.” </a:t>
            </a:r>
            <a:endParaRPr lang="en-US" altLang="zh-CN" sz="2400" dirty="0">
              <a:solidFill>
                <a:srgbClr val="0000FF"/>
              </a:solidFill>
              <a:latin typeface="Times New Roman" panose="02020603050405020304" pitchFamily="18" charset="0"/>
              <a:cs typeface="Times New Roman" panose="02020603050405020304" pitchFamily="18" charset="0"/>
            </a:endParaRPr>
          </a:p>
          <a:p>
            <a:r>
              <a:rPr lang="en-US" altLang="zh-CN" sz="2400" dirty="0"/>
              <a:t> </a:t>
            </a:r>
            <a:endParaRPr lang="zh-CN" altLang="zh-CN" sz="2400" dirty="0"/>
          </a:p>
        </p:txBody>
      </p:sp>
      <p:sp>
        <p:nvSpPr>
          <p:cNvPr id="7" name="文本框 6"/>
          <p:cNvSpPr txBox="1"/>
          <p:nvPr/>
        </p:nvSpPr>
        <p:spPr>
          <a:xfrm>
            <a:off x="7328535" y="1063625"/>
            <a:ext cx="4886960" cy="954107"/>
          </a:xfrm>
          <a:prstGeom prst="rect">
            <a:avLst/>
          </a:prstGeom>
          <a:solidFill>
            <a:schemeClr val="bg1"/>
          </a:solidFill>
        </p:spPr>
        <p:txBody>
          <a:bodyPr wrap="square" rtlCol="0" anchor="t">
            <a:spAutoFit/>
          </a:bodyPr>
          <a:lstStyle/>
          <a:p>
            <a:pPr algn="just"/>
            <a:r>
              <a:rPr lang="en-US" altLang="zh-CN" sz="2800" kern="100" dirty="0">
                <a:solidFill>
                  <a:srgbClr val="CC00CC"/>
                </a:solidFill>
                <a:latin typeface="Times New Roman Regular"/>
                <a:ea typeface="宋体" panose="02010600030101010101" pitchFamily="2" charset="-122"/>
                <a:cs typeface="Times New Roman" panose="02020603050405020304" pitchFamily="18" charset="0"/>
              </a:rPr>
              <a:t>Para1:At that moment Nala </a:t>
            </a:r>
            <a:r>
              <a:rPr lang="en-US" altLang="zh-CN" sz="2800" b="1" kern="100" dirty="0">
                <a:solidFill>
                  <a:srgbClr val="0000FF"/>
                </a:solidFill>
                <a:latin typeface="Times New Roman Regular"/>
                <a:ea typeface="宋体" panose="02010600030101010101" pitchFamily="2" charset="-122"/>
                <a:cs typeface="Times New Roman" panose="02020603050405020304" pitchFamily="18" charset="0"/>
              </a:rPr>
              <a:t>had a think.</a:t>
            </a:r>
            <a:endParaRPr lang="en-US" altLang="zh-CN" sz="2800" b="1" kern="100" dirty="0">
              <a:solidFill>
                <a:srgbClr val="0000FF"/>
              </a:solidFill>
              <a:latin typeface="Times New Roman Regular"/>
              <a:ea typeface="宋体" panose="02010600030101010101" pitchFamily="2" charset="-122"/>
              <a:cs typeface="Times New Roman" panose="02020603050405020304" pitchFamily="18" charset="0"/>
            </a:endParaRPr>
          </a:p>
        </p:txBody>
      </p:sp>
      <p:sp>
        <p:nvSpPr>
          <p:cNvPr id="10" name="文本框 9"/>
          <p:cNvSpPr txBox="1"/>
          <p:nvPr/>
        </p:nvSpPr>
        <p:spPr>
          <a:xfrm>
            <a:off x="7201204" y="3654141"/>
            <a:ext cx="5013325" cy="1384995"/>
          </a:xfrm>
          <a:prstGeom prst="rect">
            <a:avLst/>
          </a:prstGeom>
          <a:solidFill>
            <a:schemeClr val="bg1"/>
          </a:solidFill>
        </p:spPr>
        <p:txBody>
          <a:bodyPr wrap="square" rtlCol="0" anchor="t">
            <a:spAutoFit/>
          </a:bodyPr>
          <a:lstStyle/>
          <a:p>
            <a:r>
              <a:rPr lang="en-US" altLang="zh-CN" sz="2800" dirty="0">
                <a:solidFill>
                  <a:srgbClr val="CC00CC"/>
                </a:solidFill>
                <a:latin typeface="Times New Roman" panose="02020603050405020304" pitchFamily="18" charset="0"/>
                <a:cs typeface="Times New Roman" panose="02020603050405020304" pitchFamily="18" charset="0"/>
                <a:sym typeface="+mn-ea"/>
              </a:rPr>
              <a:t>Para2:Just then, she spotted </a:t>
            </a:r>
            <a:r>
              <a:rPr lang="en-US" altLang="zh-CN" sz="2800" b="1" dirty="0">
                <a:solidFill>
                  <a:srgbClr val="0000FF"/>
                </a:solidFill>
                <a:latin typeface="Times New Roman" panose="02020603050405020304" pitchFamily="18" charset="0"/>
                <a:cs typeface="Times New Roman" panose="02020603050405020304" pitchFamily="18" charset="0"/>
                <a:sym typeface="+mn-ea"/>
              </a:rPr>
              <a:t>Grandma’s dresses and the straw hat </a:t>
            </a:r>
            <a:r>
              <a:rPr lang="en-US" altLang="zh-CN" sz="2800" dirty="0">
                <a:solidFill>
                  <a:srgbClr val="CC00CC"/>
                </a:solidFill>
                <a:latin typeface="Times New Roman" panose="02020603050405020304" pitchFamily="18" charset="0"/>
                <a:cs typeface="Times New Roman" panose="02020603050405020304" pitchFamily="18" charset="0"/>
                <a:sym typeface="+mn-ea"/>
              </a:rPr>
              <a:t>hanging over a chair.</a:t>
            </a:r>
            <a:endParaRPr lang="en-US" altLang="zh-CN" sz="2800" dirty="0">
              <a:solidFill>
                <a:srgbClr val="CC00CC"/>
              </a:solidFill>
              <a:latin typeface="Times New Roman" panose="02020603050405020304" pitchFamily="18" charset="0"/>
              <a:cs typeface="Times New Roman" panose="02020603050405020304" pitchFamily="18" charset="0"/>
              <a:sym typeface="+mn-ea"/>
            </a:endParaRPr>
          </a:p>
        </p:txBody>
      </p:sp>
      <p:pic>
        <p:nvPicPr>
          <p:cNvPr id="12" name="图片 11"/>
          <p:cNvPicPr>
            <a:picLocks noChangeAspect="1"/>
          </p:cNvPicPr>
          <p:nvPr/>
        </p:nvPicPr>
        <p:blipFill>
          <a:blip r:embed="rId9"/>
          <a:stretch>
            <a:fillRect/>
          </a:stretch>
        </p:blipFill>
        <p:spPr>
          <a:xfrm>
            <a:off x="11373208" y="2092725"/>
            <a:ext cx="666115" cy="767715"/>
          </a:xfrm>
          <a:prstGeom prst="rect">
            <a:avLst/>
          </a:prstGeom>
        </p:spPr>
      </p:pic>
      <p:pic>
        <p:nvPicPr>
          <p:cNvPr id="13" name="图片 12"/>
          <p:cNvPicPr>
            <a:picLocks noChangeAspect="1"/>
          </p:cNvPicPr>
          <p:nvPr/>
        </p:nvPicPr>
        <p:blipFill>
          <a:blip r:embed="rId9"/>
          <a:stretch>
            <a:fillRect/>
          </a:stretch>
        </p:blipFill>
        <p:spPr>
          <a:xfrm>
            <a:off x="11372836" y="4526076"/>
            <a:ext cx="666115" cy="767715"/>
          </a:xfrm>
          <a:prstGeom prst="rect">
            <a:avLst/>
          </a:prstGeom>
        </p:spPr>
      </p:pic>
      <p:sp>
        <p:nvSpPr>
          <p:cNvPr id="8" name="文本框 7"/>
          <p:cNvSpPr txBox="1"/>
          <p:nvPr/>
        </p:nvSpPr>
        <p:spPr>
          <a:xfrm>
            <a:off x="162304" y="1875758"/>
            <a:ext cx="6451346" cy="766121"/>
          </a:xfrm>
          <a:prstGeom prst="rect">
            <a:avLst/>
          </a:prstGeom>
          <a:solidFill>
            <a:schemeClr val="bg1"/>
          </a:solidFill>
        </p:spPr>
        <p:txBody>
          <a:bodyPr wrap="square" rtlCol="0" anchor="t">
            <a:noAutofit/>
          </a:bodyPr>
          <a:lstStyle/>
          <a:p>
            <a:r>
              <a:rPr lang="en-US" altLang="zh-CN" dirty="0">
                <a:solidFill>
                  <a:srgbClr val="0000FF"/>
                </a:solidFill>
              </a:rPr>
              <a:t>Nala said confidently that she could milk Nanny. She hadn’t tried milking yet, but she had watched Grandma closely! </a:t>
            </a:r>
            <a:endParaRPr lang="en-US" altLang="zh-CN" sz="2400" dirty="0">
              <a:solidFill>
                <a:srgbClr val="0000FF"/>
              </a:solidFill>
              <a:latin typeface="Times New Roman" panose="02020603050405020304" pitchFamily="18" charset="0"/>
              <a:cs typeface="Times New Roman" panose="02020603050405020304" pitchFamily="18" charset="0"/>
              <a:sym typeface="+mn-ea"/>
            </a:endParaRPr>
          </a:p>
        </p:txBody>
      </p:sp>
      <p:sp>
        <p:nvSpPr>
          <p:cNvPr id="11" name="文本框 10"/>
          <p:cNvSpPr txBox="1"/>
          <p:nvPr/>
        </p:nvSpPr>
        <p:spPr>
          <a:xfrm>
            <a:off x="1124586" y="334743"/>
            <a:ext cx="5598710" cy="868900"/>
          </a:xfrm>
          <a:prstGeom prst="rect">
            <a:avLst/>
          </a:prstGeom>
          <a:solidFill>
            <a:schemeClr val="bg1"/>
          </a:solidFill>
        </p:spPr>
        <p:txBody>
          <a:bodyPr wrap="square" rtlCol="0" anchor="t">
            <a:noAutofit/>
          </a:bodyPr>
          <a:lstStyle/>
          <a:p>
            <a:r>
              <a:rPr lang="en-US" altLang="zh-CN" sz="2400" dirty="0">
                <a:solidFill>
                  <a:srgbClr val="0000FF"/>
                </a:solidFill>
                <a:latin typeface="Times New Roman" panose="02020603050405020304" pitchFamily="18" charset="0"/>
                <a:cs typeface="Times New Roman" panose="02020603050405020304" pitchFamily="18" charset="0"/>
                <a:sym typeface="+mn-ea"/>
              </a:rPr>
              <a:t> Nala tried to get Nanny to the milking shed but Nanny trotted away across the yard!</a:t>
            </a:r>
            <a:endParaRPr lang="en-US" altLang="zh-CN" sz="2400" dirty="0">
              <a:solidFill>
                <a:srgbClr val="0000FF"/>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869536" y="5064680"/>
            <a:ext cx="2630866" cy="523220"/>
          </a:xfrm>
          <a:prstGeom prst="rect">
            <a:avLst/>
          </a:prstGeom>
          <a:solidFill>
            <a:srgbClr val="FFFF00"/>
          </a:solidFill>
        </p:spPr>
        <p:txBody>
          <a:bodyPr wrap="square">
            <a:spAutoFit/>
          </a:bodyPr>
          <a:lstStyle/>
          <a:p>
            <a:r>
              <a:rPr lang="en-US" altLang="zh-CN" sz="2800" b="1" dirty="0">
                <a:solidFill>
                  <a:srgbClr val="0000FF"/>
                </a:solidFill>
                <a:latin typeface="Times New Roman" panose="02020603050405020304" pitchFamily="18" charset="0"/>
                <a:cs typeface="Times New Roman" panose="02020603050405020304" pitchFamily="18" charset="0"/>
              </a:rPr>
              <a:t>background</a:t>
            </a:r>
            <a:endParaRPr lang="zh-CN" altLang="en-US" sz="2800" dirty="0"/>
          </a:p>
        </p:txBody>
      </p:sp>
      <p:sp>
        <p:nvSpPr>
          <p:cNvPr id="17" name="箭头: 左 16"/>
          <p:cNvSpPr/>
          <p:nvPr/>
        </p:nvSpPr>
        <p:spPr>
          <a:xfrm>
            <a:off x="5362035" y="5103617"/>
            <a:ext cx="304096" cy="27065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0"/>
          <a:stretch>
            <a:fillRect/>
          </a:stretch>
        </p:blipFill>
        <p:spPr>
          <a:xfrm>
            <a:off x="11477625" y="82550"/>
            <a:ext cx="608013" cy="642938"/>
          </a:xfrm>
          <a:prstGeom prst="rect">
            <a:avLst/>
          </a:prstGeom>
          <a:noFill/>
          <a:ln w="9525">
            <a:noFill/>
          </a:ln>
        </p:spPr>
      </p:pic>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par>
                                <p:cTn id="33" presetID="3" presetClass="entr" presetSubtype="1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linds(horizontal)">
                                      <p:cBhvr>
                                        <p:cTn id="40" dur="500"/>
                                        <p:tgtEl>
                                          <p:spTgt spid="10"/>
                                        </p:tgtEl>
                                      </p:cBhvr>
                                    </p:animEffect>
                                  </p:childTnLst>
                                </p:cTn>
                              </p:par>
                              <p:par>
                                <p:cTn id="41" presetID="3"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10" grpId="0" animBg="1"/>
      <p:bldP spid="8" grpId="0" animBg="1"/>
      <p:bldP spid="11"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tc>
                <a:tc>
                  <a:txBody>
                    <a:bodyPr/>
                    <a:lstStyle/>
                    <a:p>
                      <a:r>
                        <a:rPr lang="zh-CN" altLang="en-US" sz="3200" dirty="0"/>
                        <a:t>              </a:t>
                      </a:r>
                      <a:r>
                        <a:rPr lang="en-US" altLang="zh-CN" sz="3200" dirty="0"/>
                        <a:t>echoes  </a:t>
                      </a:r>
                      <a:endParaRPr lang="zh-CN" altLang="en-US" sz="3200" dirty="0"/>
                    </a:p>
                  </a:txBody>
                  <a:tcPr/>
                </a:tc>
              </a:tr>
              <a:tr h="4888038">
                <a:tc>
                  <a:txBody>
                    <a:bodyPr/>
                    <a:lstStyle/>
                    <a:p>
                      <a:r>
                        <a:rPr lang="en-US" altLang="zh-CN" sz="2800" dirty="0">
                          <a:solidFill>
                            <a:schemeClr val="tx1"/>
                          </a:solidFill>
                        </a:rPr>
                        <a:t>   </a:t>
                      </a:r>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“Don’t worry,” Nala told her granny, “I’ll look after everything!” She knew how to feed all the animals: it was easy! The chickens and ducks had pellets(</a:t>
                      </a:r>
                      <a:r>
                        <a:rPr lang="zh-CN" altLang="en-US" sz="2800" kern="100" dirty="0">
                          <a:latin typeface="Calibri" panose="020F0502020204030204" pitchFamily="34" charset="0"/>
                          <a:ea typeface="宋体" panose="02010600030101010101" pitchFamily="2" charset="-122"/>
                          <a:cs typeface="Times New Roman" panose="02020603050405020304" pitchFamily="18" charset="0"/>
                        </a:rPr>
                        <a:t>丸</a:t>
                      </a:r>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The horse had oats(</a:t>
                      </a:r>
                      <a:r>
                        <a:rPr lang="zh-CN" altLang="en-US" sz="2800" kern="100" dirty="0">
                          <a:latin typeface="Calibri" panose="020F0502020204030204" pitchFamily="34" charset="0"/>
                          <a:ea typeface="宋体" panose="02010600030101010101" pitchFamily="2" charset="-122"/>
                          <a:cs typeface="Times New Roman" panose="02020603050405020304" pitchFamily="18" charset="0"/>
                        </a:rPr>
                        <a:t>燕麦</a:t>
                      </a:r>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a:t>
                      </a:r>
                      <a:r>
                        <a:rPr lang="en-US" altLang="zh-CN" sz="2800" kern="100" dirty="0">
                          <a:solidFill>
                            <a:srgbClr val="CC0000"/>
                          </a:solidFill>
                          <a:latin typeface="Calibri" panose="020F0502020204030204" pitchFamily="34" charset="0"/>
                          <a:ea typeface="宋体" panose="02010600030101010101" pitchFamily="2" charset="-122"/>
                          <a:cs typeface="Times New Roman" panose="02020603050405020304" pitchFamily="18" charset="0"/>
                        </a:rPr>
                        <a:t>There was plenty of grass for the four sheep and the goat.</a:t>
                      </a:r>
                      <a:endParaRPr lang="en-US" altLang="zh-CN" sz="2800" dirty="0">
                        <a:solidFill>
                          <a:srgbClr val="CC0000"/>
                        </a:solidFill>
                      </a:endParaRPr>
                    </a:p>
                  </a:txBody>
                  <a:tcPr/>
                </a:tc>
                <a:tc>
                  <a:txBody>
                    <a:bodyPr/>
                    <a:lstStyle/>
                    <a:p>
                      <a:pPr marL="514350" marR="0" indent="-514350" algn="l" defTabSz="914400" rtl="0" eaLnBrk="1" fontAlgn="auto" latinLnBrk="0" hangingPunct="1">
                        <a:lnSpc>
                          <a:spcPct val="100000"/>
                        </a:lnSpc>
                        <a:spcBef>
                          <a:spcPts val="0"/>
                        </a:spcBef>
                        <a:spcAft>
                          <a:spcPts val="0"/>
                        </a:spcAft>
                        <a:buClrTx/>
                        <a:buSzTx/>
                        <a:buFontTx/>
                        <a:buAutoNum type="arabicPeriod"/>
                        <a:defRPr/>
                      </a:pPr>
                      <a:r>
                        <a:rPr lang="en-US" altLang="zh-CN" sz="2800" b="0" dirty="0">
                          <a:solidFill>
                            <a:srgbClr val="CC00CC"/>
                          </a:solidFill>
                        </a:rPr>
                        <a:t>“Grass!” she exclaimed, eyes sparkling with thrill! Nala flew towards the meadow, selected the most tender and juicy grass , grabbed a significant bunch and zoomed across the farm to the still-bleating goat.</a:t>
                      </a:r>
                      <a:endParaRPr lang="en-US" altLang="zh-CN" sz="2800" b="0" dirty="0">
                        <a:solidFill>
                          <a:srgbClr val="CC00CC"/>
                        </a:solidFill>
                      </a:endParaRPr>
                    </a:p>
                    <a:p>
                      <a:pPr marL="514350" marR="0" indent="-514350" algn="l" defTabSz="914400" rtl="0" eaLnBrk="1" fontAlgn="auto" latinLnBrk="0" hangingPunct="1">
                        <a:lnSpc>
                          <a:spcPct val="100000"/>
                        </a:lnSpc>
                        <a:spcBef>
                          <a:spcPts val="0"/>
                        </a:spcBef>
                        <a:spcAft>
                          <a:spcPts val="0"/>
                        </a:spcAft>
                        <a:buClrTx/>
                        <a:buSzTx/>
                        <a:buFontTx/>
                        <a:buAutoNum type="arabicPeriod"/>
                        <a:defRPr/>
                      </a:pPr>
                      <a:r>
                        <a:rPr lang="en-US" altLang="zh-CN" sz="2800" b="0" dirty="0">
                          <a:solidFill>
                            <a:srgbClr val="CC00CC"/>
                          </a:solidFill>
                        </a:rPr>
                        <a:t>(</a:t>
                      </a:r>
                      <a:r>
                        <a:rPr lang="zh-CN" altLang="en-US" sz="2800" b="0" dirty="0">
                          <a:solidFill>
                            <a:srgbClr val="CC00CC"/>
                          </a:solidFill>
                        </a:rPr>
                        <a:t>反向表达一下山羊不吃</a:t>
                      </a:r>
                      <a:r>
                        <a:rPr lang="en-US" altLang="zh-CN" sz="2800" b="0" dirty="0">
                          <a:solidFill>
                            <a:srgbClr val="CC00CC"/>
                          </a:solidFill>
                        </a:rPr>
                        <a:t>Nala</a:t>
                      </a:r>
                      <a:r>
                        <a:rPr lang="zh-CN" altLang="en-US" sz="2800" b="0" dirty="0">
                          <a:solidFill>
                            <a:srgbClr val="CC00CC"/>
                          </a:solidFill>
                        </a:rPr>
                        <a:t>采摘的草 ）</a:t>
                      </a:r>
                      <a:r>
                        <a:rPr lang="en-US" altLang="zh-CN" sz="2800" b="0" dirty="0">
                          <a:solidFill>
                            <a:srgbClr val="CC00CC"/>
                          </a:solidFill>
                        </a:rPr>
                        <a:t>  What disappointed Nala most was that Nanny turned a blind eye to the feast!   Nala’s painstaking efforts ended up in failure! </a:t>
                      </a:r>
                      <a:endParaRPr lang="en-US" altLang="zh-CN" sz="2800" b="0" dirty="0">
                        <a:solidFill>
                          <a:srgbClr val="CC00CC"/>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“I can do it!” Nala said confidently. She hadn’t tried milking yet, but she had watched Grandma closely! Grandma would always put on her special dress and straw hat, get the bucket from the tool shed(</a:t>
                      </a:r>
                      <a:r>
                        <a:rPr kumimoji="0" lang="zh-CN" altLang="en-US"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棚</a:t>
                      </a: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get Nanny to the milking shed, and get everything done.</a:t>
                      </a:r>
                      <a:endParaRPr kumimoji="0" lang="en-US" altLang="zh-CN" sz="2800" b="0" i="0" u="none" strike="noStrike" kern="1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altLang="zh-CN" b="1" dirty="0">
                          <a:solidFill>
                            <a:srgbClr val="CC00CC"/>
                          </a:solidFill>
                        </a:rPr>
                        <a:t> </a:t>
                      </a:r>
                      <a:r>
                        <a:rPr lang="en-US" altLang="zh-CN" sz="2800" b="1" dirty="0">
                          <a:solidFill>
                            <a:srgbClr val="CC00CC"/>
                          </a:solidFill>
                        </a:rPr>
                        <a:t>3. Without any hesitation, Nala dashed to the chair, grabbed Grandma’s dresses and the straw hat and put them on as quickly as possible.  Now Nala looked like a small version of her Granny!</a:t>
                      </a:r>
                      <a:endParaRPr lang="en-US" altLang="zh-CN" sz="2800" b="1" dirty="0">
                        <a:solidFill>
                          <a:srgbClr val="CC00CC"/>
                        </a:solidFill>
                      </a:endParaRPr>
                    </a:p>
                    <a:p>
                      <a:r>
                        <a:rPr lang="en-US" altLang="zh-CN" sz="2800" b="1" dirty="0">
                          <a:solidFill>
                            <a:srgbClr val="CC00CC"/>
                          </a:solidFill>
                        </a:rPr>
                        <a:t>4. An idea popped up in her head. “ Why not dress up as my dearest Granny!” Nala thought to herself. </a:t>
                      </a:r>
                      <a:endParaRPr lang="en-US" altLang="zh-CN" sz="2800" b="0" dirty="0">
                        <a:solidFill>
                          <a:srgbClr val="0000FF"/>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02743"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“Come on, Nanny,” Nala said. “I’m milking you today. Grandma’s sick, so we have to work together.”</a:t>
                      </a:r>
                      <a:endPar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9900FF"/>
                          </a:solidFill>
                          <a:effectLst/>
                          <a:uLnTx/>
                          <a:uFillTx/>
                          <a:latin typeface="Tahoma" panose="020B0604030504040204" pitchFamily="34" charset="0"/>
                          <a:ea typeface="Tahoma" panose="020B0604030504040204" pitchFamily="34" charset="0"/>
                          <a:cs typeface="Tahoma" panose="020B0604030504040204" pitchFamily="34" charset="0"/>
                        </a:rPr>
                        <a:t>Nanny just bleated </a:t>
                      </a:r>
                      <a:r>
                        <a:rPr kumimoji="0" lang="en-US" altLang="zh-CN" sz="28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impatiently, </a:t>
                      </a:r>
                      <a:r>
                        <a:rPr kumimoji="0" lang="en-US" altLang="zh-CN" sz="2800" b="0" i="0" u="none" strike="noStrike" kern="100" cap="none" spc="0" normalizeH="0" baseline="0" noProof="0" dirty="0">
                          <a:ln>
                            <a:noFill/>
                          </a:ln>
                          <a:solidFill>
                            <a:srgbClr val="9900FF"/>
                          </a:solidFill>
                          <a:effectLst/>
                          <a:uLnTx/>
                          <a:uFillTx/>
                          <a:latin typeface="Tahoma" panose="020B0604030504040204" pitchFamily="34" charset="0"/>
                          <a:ea typeface="Tahoma" panose="020B0604030504040204" pitchFamily="34" charset="0"/>
                          <a:cs typeface="Tahoma" panose="020B0604030504040204" pitchFamily="34" charset="0"/>
                        </a:rPr>
                        <a:t>moving her feet </a:t>
                      </a:r>
                      <a:r>
                        <a:rPr kumimoji="0" lang="en-US" altLang="zh-CN" sz="28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uncomfortably.</a:t>
                      </a:r>
                      <a:endParaRPr kumimoji="0" lang="en-US" altLang="zh-CN" sz="28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“Maybe I need to speak more firmly,” </a:t>
                      </a:r>
                      <a:r>
                        <a:rPr kumimoji="0" lang="en-US" altLang="zh-CN" sz="2800" b="0" i="0" u="none" strike="noStrike" kern="100" cap="none" spc="0" normalizeH="0" baseline="0" noProof="0" dirty="0" err="1">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Nala</a:t>
                      </a: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thought. “Now listen, Nanny. I want you to follow me to the milking shed, right now!” But Nanny trotted away across the yard!</a:t>
                      </a:r>
                      <a:endPar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altLang="zh-CN" b="1" dirty="0">
                          <a:solidFill>
                            <a:srgbClr val="CC00CC"/>
                          </a:solidFill>
                        </a:rPr>
                        <a:t> </a:t>
                      </a:r>
                      <a:r>
                        <a:rPr lang="en-US" altLang="zh-CN" sz="2800" b="1" dirty="0">
                          <a:solidFill>
                            <a:srgbClr val="0000FF"/>
                          </a:solidFill>
                        </a:rPr>
                        <a:t>5. </a:t>
                      </a:r>
                      <a:r>
                        <a:rPr lang="en-US" altLang="zh-CN" sz="2800" b="1" dirty="0">
                          <a:solidFill>
                            <a:srgbClr val="FF0000"/>
                          </a:solidFill>
                        </a:rPr>
                        <a:t>The milking process went extremely smoothly, </a:t>
                      </a:r>
                      <a:r>
                        <a:rPr lang="en-US" altLang="zh-CN" sz="2800" b="1" dirty="0">
                          <a:solidFill>
                            <a:srgbClr val="7030A0"/>
                          </a:solidFill>
                        </a:rPr>
                        <a:t>filling her heart with an overwhelming sense of achievement. </a:t>
                      </a:r>
                      <a:endParaRPr lang="en-US" altLang="zh-CN" sz="2800" b="1" dirty="0">
                        <a:solidFill>
                          <a:srgbClr val="7030A0"/>
                        </a:solidFill>
                      </a:endParaRPr>
                    </a:p>
                    <a:p>
                      <a:r>
                        <a:rPr lang="en-US" altLang="zh-CN" sz="2800" b="1" dirty="0">
                          <a:solidFill>
                            <a:srgbClr val="7030A0"/>
                          </a:solidFill>
                          <a:latin typeface="Times New Roman" panose="02020603050405020304" pitchFamily="18" charset="0"/>
                          <a:cs typeface="Times New Roman" panose="02020603050405020304" pitchFamily="18" charset="0"/>
                        </a:rPr>
                        <a:t>6.Seeing the familiar figure approaching, </a:t>
                      </a:r>
                      <a:r>
                        <a:rPr lang="en-US" altLang="zh-CN" sz="2800" b="1" dirty="0">
                          <a:solidFill>
                            <a:srgbClr val="0000FF"/>
                          </a:solidFill>
                          <a:latin typeface="Times New Roman" panose="02020603050405020304" pitchFamily="18" charset="0"/>
                          <a:cs typeface="Times New Roman" panose="02020603050405020304" pitchFamily="18" charset="0"/>
                        </a:rPr>
                        <a:t>Nanny</a:t>
                      </a:r>
                      <a:r>
                        <a:rPr lang="en-US" altLang="zh-CN" sz="2800" b="1" dirty="0">
                          <a:latin typeface="Times New Roman" panose="02020603050405020304" pitchFamily="18" charset="0"/>
                          <a:cs typeface="Times New Roman" panose="02020603050405020304" pitchFamily="18" charset="0"/>
                        </a:rPr>
                        <a:t> </a:t>
                      </a:r>
                      <a:r>
                        <a:rPr lang="en-US" altLang="zh-CN" sz="2800" b="1" dirty="0">
                          <a:solidFill>
                            <a:srgbClr val="CC0000"/>
                          </a:solidFill>
                          <a:latin typeface="Times New Roman" panose="02020603050405020304" pitchFamily="18" charset="0"/>
                          <a:cs typeface="Times New Roman" panose="02020603050405020304" pitchFamily="18" charset="0"/>
                        </a:rPr>
                        <a:t>breathed a sigh of relief , </a:t>
                      </a:r>
                      <a:r>
                        <a:rPr lang="en-US" altLang="zh-CN" sz="2800" b="1" dirty="0">
                          <a:solidFill>
                            <a:srgbClr val="7030A0"/>
                          </a:solidFill>
                          <a:latin typeface="Times New Roman" panose="02020603050405020304" pitchFamily="18" charset="0"/>
                          <a:cs typeface="Times New Roman" panose="02020603050405020304" pitchFamily="18" charset="0"/>
                        </a:rPr>
                        <a:t>following Nala to the milking shed  </a:t>
                      </a:r>
                      <a:r>
                        <a:rPr lang="en-US" altLang="zh-CN" sz="2800" b="1" dirty="0">
                          <a:solidFill>
                            <a:srgbClr val="0000FF"/>
                          </a:solidFill>
                          <a:latin typeface="Times New Roman" panose="02020603050405020304" pitchFamily="18" charset="0"/>
                          <a:cs typeface="Times New Roman" panose="02020603050405020304" pitchFamily="18" charset="0"/>
                        </a:rPr>
                        <a:t>and</a:t>
                      </a:r>
                      <a:r>
                        <a:rPr lang="en-US" altLang="zh-CN" sz="2800" b="1" dirty="0">
                          <a:solidFill>
                            <a:srgbClr val="CC0000"/>
                          </a:solidFill>
                          <a:latin typeface="Times New Roman" panose="02020603050405020304" pitchFamily="18" charset="0"/>
                          <a:cs typeface="Times New Roman" panose="02020603050405020304" pitchFamily="18" charset="0"/>
                        </a:rPr>
                        <a:t> </a:t>
                      </a:r>
                      <a:r>
                        <a:rPr lang="en-US" altLang="zh-CN" sz="2800" b="1" dirty="0">
                          <a:solidFill>
                            <a:srgbClr val="7030A0"/>
                          </a:solidFill>
                          <a:latin typeface="Times New Roman" panose="02020603050405020304" pitchFamily="18" charset="0"/>
                          <a:cs typeface="Times New Roman" panose="02020603050405020304" pitchFamily="18" charset="0"/>
                        </a:rPr>
                        <a:t>bleating </a:t>
                      </a:r>
                      <a:r>
                        <a:rPr lang="en-US" altLang="zh-CN" sz="2800" b="1" dirty="0">
                          <a:solidFill>
                            <a:srgbClr val="FF0000"/>
                          </a:solidFill>
                          <a:latin typeface="Times New Roman" panose="02020603050405020304" pitchFamily="18" charset="0"/>
                          <a:cs typeface="Times New Roman" panose="02020603050405020304" pitchFamily="18" charset="0"/>
                        </a:rPr>
                        <a:t>merrily. </a:t>
                      </a:r>
                      <a:endParaRPr lang="en-US" altLang="zh-CN" sz="2800" b="1" dirty="0">
                        <a:solidFill>
                          <a:srgbClr val="FF0000"/>
                        </a:solidFill>
                        <a:latin typeface="Times New Roman" panose="02020603050405020304" pitchFamily="18" charset="0"/>
                        <a:cs typeface="Times New Roman" panose="02020603050405020304" pitchFamily="18" charset="0"/>
                      </a:endParaRPr>
                    </a:p>
                    <a:p>
                      <a:r>
                        <a:rPr lang="en-US" altLang="zh-CN" sz="2800" b="1" dirty="0">
                          <a:solidFill>
                            <a:srgbClr val="9900FF"/>
                          </a:solidFill>
                          <a:latin typeface="Times New Roman" panose="02020603050405020304" pitchFamily="18" charset="0"/>
                          <a:cs typeface="Times New Roman" panose="02020603050405020304" pitchFamily="18" charset="0"/>
                        </a:rPr>
                        <a:t>7. Reflecting on the</a:t>
                      </a:r>
                      <a:r>
                        <a:rPr lang="en-US" altLang="zh-CN" sz="2800" b="1" baseline="0" dirty="0">
                          <a:solidFill>
                            <a:srgbClr val="9900FF"/>
                          </a:solidFill>
                          <a:latin typeface="Times New Roman" panose="02020603050405020304" pitchFamily="18" charset="0"/>
                          <a:cs typeface="Times New Roman" panose="02020603050405020304" pitchFamily="18" charset="0"/>
                        </a:rPr>
                        <a:t> way she treated Nanny, </a:t>
                      </a:r>
                      <a:r>
                        <a:rPr lang="en-US" altLang="zh-CN" sz="2800" b="1" baseline="0" dirty="0" err="1">
                          <a:solidFill>
                            <a:srgbClr val="FF0000"/>
                          </a:solidFill>
                          <a:latin typeface="Times New Roman" panose="02020603050405020304" pitchFamily="18" charset="0"/>
                          <a:cs typeface="Times New Roman" panose="02020603050405020304" pitchFamily="18" charset="0"/>
                        </a:rPr>
                        <a:t>Nala</a:t>
                      </a:r>
                      <a:r>
                        <a:rPr lang="en-US" altLang="zh-CN" sz="2800" b="1" baseline="0" dirty="0">
                          <a:solidFill>
                            <a:srgbClr val="FF0000"/>
                          </a:solidFill>
                          <a:latin typeface="Times New Roman" panose="02020603050405020304" pitchFamily="18" charset="0"/>
                          <a:cs typeface="Times New Roman" panose="02020603050405020304" pitchFamily="18" charset="0"/>
                        </a:rPr>
                        <a:t> realized that she needed a trick to deal with Nanny. </a:t>
                      </a:r>
                      <a:endParaRPr lang="en-US" altLang="zh-CN" sz="2800" b="1" dirty="0">
                        <a:solidFill>
                          <a:srgbClr val="FF0000"/>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AS_UNIQUEID" val="1257"/>
</p:tagLst>
</file>

<file path=ppt/tags/tag11.xml><?xml version="1.0" encoding="utf-8"?>
<p:tagLst xmlns:p="http://schemas.openxmlformats.org/presentationml/2006/main">
  <p:tag name="AS_UNIQUEID" val="1258"/>
</p:tagLst>
</file>

<file path=ppt/tags/tag12.xml><?xml version="1.0" encoding="utf-8"?>
<p:tagLst xmlns:p="http://schemas.openxmlformats.org/presentationml/2006/main">
  <p:tag name="AS_UNIQUEID" val="1259"/>
</p:tagLst>
</file>

<file path=ppt/tags/tag13.xml><?xml version="1.0" encoding="utf-8"?>
<p:tagLst xmlns:p="http://schemas.openxmlformats.org/presentationml/2006/main">
  <p:tag name="AS_UNIQUEID" val="1260"/>
</p:tagLst>
</file>

<file path=ppt/tags/tag14.xml><?xml version="1.0" encoding="utf-8"?>
<p:tagLst xmlns:p="http://schemas.openxmlformats.org/presentationml/2006/main">
  <p:tag name="AS_UNIQUEID" val="1261"/>
</p:tagLst>
</file>

<file path=ppt/tags/tag15.xml><?xml version="1.0" encoding="utf-8"?>
<p:tagLst xmlns:p="http://schemas.openxmlformats.org/presentationml/2006/main">
  <p:tag name="AS_UNIQUEID" val="1262"/>
</p:tagLst>
</file>

<file path=ppt/tags/tag16.xml><?xml version="1.0" encoding="utf-8"?>
<p:tagLst xmlns:p="http://schemas.openxmlformats.org/presentationml/2006/main">
  <p:tag name="AS_UNIQUEID" val="1263"/>
</p:tagLst>
</file>

<file path=ppt/tags/tag17.xml><?xml version="1.0" encoding="utf-8"?>
<p:tagLst xmlns:p="http://schemas.openxmlformats.org/presentationml/2006/main">
  <p:tag name="AS_UNIQUEID" val="1264"/>
</p:tagLst>
</file>

<file path=ppt/tags/tag18.xml><?xml version="1.0" encoding="utf-8"?>
<p:tagLst xmlns:p="http://schemas.openxmlformats.org/presentationml/2006/main">
  <p:tag name="AS_UNIQUEID" val="1265"/>
</p:tagLst>
</file>

<file path=ppt/tags/tag19.xml><?xml version="1.0" encoding="utf-8"?>
<p:tagLst xmlns:p="http://schemas.openxmlformats.org/presentationml/2006/main">
  <p:tag name="AS_UNIQUEID" val="1266"/>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UNIQUEID" val="1267"/>
</p:tagLst>
</file>

<file path=ppt/tags/tag21.xml><?xml version="1.0" encoding="utf-8"?>
<p:tagLst xmlns:p="http://schemas.openxmlformats.org/presentationml/2006/main">
  <p:tag name="AS_UNIQUEID" val="1268"/>
</p:tagLst>
</file>

<file path=ppt/tags/tag22.xml><?xml version="1.0" encoding="utf-8"?>
<p:tagLst xmlns:p="http://schemas.openxmlformats.org/presentationml/2006/main">
  <p:tag name="AS_UNIQUEID" val="1269"/>
</p:tagLst>
</file>

<file path=ppt/tags/tag23.xml><?xml version="1.0" encoding="utf-8"?>
<p:tagLst xmlns:p="http://schemas.openxmlformats.org/presentationml/2006/main">
  <p:tag name="AS_UNIQUEID" val="1270"/>
</p:tagLst>
</file>

<file path=ppt/tags/tag24.xml><?xml version="1.0" encoding="utf-8"?>
<p:tagLst xmlns:p="http://schemas.openxmlformats.org/presentationml/2006/main">
  <p:tag name="AS_UNIQUEID" val="1271"/>
</p:tagLst>
</file>

<file path=ppt/tags/tag25.xml><?xml version="1.0" encoding="utf-8"?>
<p:tagLst xmlns:p="http://schemas.openxmlformats.org/presentationml/2006/main">
  <p:tag name="AS_UNIQUEID" val="1272"/>
</p:tagLst>
</file>

<file path=ppt/tags/tag26.xml><?xml version="1.0" encoding="utf-8"?>
<p:tagLst xmlns:p="http://schemas.openxmlformats.org/presentationml/2006/main">
  <p:tag name="AS_UNIQUEID" val="1273"/>
</p:tagLst>
</file>

<file path=ppt/tags/tag27.xml><?xml version="1.0" encoding="utf-8"?>
<p:tagLst xmlns:p="http://schemas.openxmlformats.org/presentationml/2006/main">
  <p:tag name="AS_UNIQUEID" val="1274"/>
</p:tagLst>
</file>

<file path=ppt/tags/tag28.xml><?xml version="1.0" encoding="utf-8"?>
<p:tagLst xmlns:p="http://schemas.openxmlformats.org/presentationml/2006/main">
  <p:tag name="AS_UNIQUEID" val="1275"/>
</p:tagLst>
</file>

<file path=ppt/tags/tag29.xml><?xml version="1.0" encoding="utf-8"?>
<p:tagLst xmlns:p="http://schemas.openxmlformats.org/presentationml/2006/main">
  <p:tag name="AS_UNIQUEID" val="1276"/>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AS_UNIQUEID" val="1277"/>
</p:tagLst>
</file>

<file path=ppt/tags/tag31.xml><?xml version="1.0" encoding="utf-8"?>
<p:tagLst xmlns:p="http://schemas.openxmlformats.org/presentationml/2006/main">
  <p:tag name="AS_UNIQUEID" val="1278"/>
</p:tagLst>
</file>

<file path=ppt/tags/tag32.xml><?xml version="1.0" encoding="utf-8"?>
<p:tagLst xmlns:p="http://schemas.openxmlformats.org/presentationml/2006/main">
  <p:tag name="AS_UNIQUEID" val="1279"/>
</p:tagLst>
</file>

<file path=ppt/tags/tag33.xml><?xml version="1.0" encoding="utf-8"?>
<p:tagLst xmlns:p="http://schemas.openxmlformats.org/presentationml/2006/main">
  <p:tag name="AS_UNIQUEID" val="1280"/>
</p:tagLst>
</file>

<file path=ppt/tags/tag34.xml><?xml version="1.0" encoding="utf-8"?>
<p:tagLst xmlns:p="http://schemas.openxmlformats.org/presentationml/2006/main">
  <p:tag name="AS_UNIQUEID" val="1281"/>
</p:tagLst>
</file>

<file path=ppt/tags/tag35.xml><?xml version="1.0" encoding="utf-8"?>
<p:tagLst xmlns:p="http://schemas.openxmlformats.org/presentationml/2006/main">
  <p:tag name="AS_UNIQUEID" val="1282"/>
</p:tagLst>
</file>

<file path=ppt/tags/tag36.xml><?xml version="1.0" encoding="utf-8"?>
<p:tagLst xmlns:p="http://schemas.openxmlformats.org/presentationml/2006/main">
  <p:tag name="AS_UNIQUEID" val="1283"/>
</p:tagLst>
</file>

<file path=ppt/tags/tag37.xml><?xml version="1.0" encoding="utf-8"?>
<p:tagLst xmlns:p="http://schemas.openxmlformats.org/presentationml/2006/main">
  <p:tag name="AS_UNIQUEID" val="1284"/>
</p:tagLst>
</file>

<file path=ppt/tags/tag38.xml><?xml version="1.0" encoding="utf-8"?>
<p:tagLst xmlns:p="http://schemas.openxmlformats.org/presentationml/2006/main">
  <p:tag name="AS_UNIQUEID" val="1285"/>
</p:tagLst>
</file>

<file path=ppt/tags/tag39.xml><?xml version="1.0" encoding="utf-8"?>
<p:tagLst xmlns:p="http://schemas.openxmlformats.org/presentationml/2006/main">
  <p:tag name="AS_UNIQUEID" val="1286"/>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AS_UNIQUEID" val="1287"/>
</p:tagLst>
</file>

<file path=ppt/tags/tag41.xml><?xml version="1.0" encoding="utf-8"?>
<p:tagLst xmlns:p="http://schemas.openxmlformats.org/presentationml/2006/main">
  <p:tag name="AS_UNIQUEID" val="1288"/>
</p:tagLst>
</file>

<file path=ppt/tags/tag42.xml><?xml version="1.0" encoding="utf-8"?>
<p:tagLst xmlns:p="http://schemas.openxmlformats.org/presentationml/2006/main">
  <p:tag name="AS_UNIQUEID" val="1289"/>
</p:tagLst>
</file>

<file path=ppt/tags/tag43.xml><?xml version="1.0" encoding="utf-8"?>
<p:tagLst xmlns:p="http://schemas.openxmlformats.org/presentationml/2006/main">
  <p:tag name="AS_UNIQUEID" val="1290"/>
</p:tagLst>
</file>

<file path=ppt/tags/tag44.xml><?xml version="1.0" encoding="utf-8"?>
<p:tagLst xmlns:p="http://schemas.openxmlformats.org/presentationml/2006/main">
  <p:tag name="AS_UNIQUEID" val="1291"/>
</p:tagLst>
</file>

<file path=ppt/tags/tag45.xml><?xml version="1.0" encoding="utf-8"?>
<p:tagLst xmlns:p="http://schemas.openxmlformats.org/presentationml/2006/main">
  <p:tag name="AS_UNIQUEID" val="1292"/>
</p:tagLst>
</file>

<file path=ppt/tags/tag46.xml><?xml version="1.0" encoding="utf-8"?>
<p:tagLst xmlns:p="http://schemas.openxmlformats.org/presentationml/2006/main">
  <p:tag name="AS_UNIQUEID" val="1293"/>
</p:tagLst>
</file>

<file path=ppt/tags/tag47.xml><?xml version="1.0" encoding="utf-8"?>
<p:tagLst xmlns:p="http://schemas.openxmlformats.org/presentationml/2006/main">
  <p:tag name="AS_UNIQUEID" val="1294"/>
</p:tagLst>
</file>

<file path=ppt/tags/tag48.xml><?xml version="1.0" encoding="utf-8"?>
<p:tagLst xmlns:p="http://schemas.openxmlformats.org/presentationml/2006/main">
  <p:tag name="AS_UNIQUEID" val="1295"/>
</p:tagLst>
</file>

<file path=ppt/tags/tag49.xml><?xml version="1.0" encoding="utf-8"?>
<p:tagLst xmlns:p="http://schemas.openxmlformats.org/presentationml/2006/main">
  <p:tag name="AS_UNIQUEID" val="1296"/>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AS_UNIQUEID" val="1297"/>
</p:tagLst>
</file>

<file path=ppt/tags/tag51.xml><?xml version="1.0" encoding="utf-8"?>
<p:tagLst xmlns:p="http://schemas.openxmlformats.org/presentationml/2006/main">
  <p:tag name="AS_UNIQUEID" val="1298"/>
</p:tagLst>
</file>

<file path=ppt/tags/tag52.xml><?xml version="1.0" encoding="utf-8"?>
<p:tagLst xmlns:p="http://schemas.openxmlformats.org/presentationml/2006/main">
  <p:tag name="AS_UNIQUEID" val="1299"/>
</p:tagLst>
</file>

<file path=ppt/tags/tag53.xml><?xml version="1.0" encoding="utf-8"?>
<p:tagLst xmlns:p="http://schemas.openxmlformats.org/presentationml/2006/main">
  <p:tag name="AS_UNIQUEID" val="1300"/>
</p:tagLst>
</file>

<file path=ppt/tags/tag54.xml><?xml version="1.0" encoding="utf-8"?>
<p:tagLst xmlns:p="http://schemas.openxmlformats.org/presentationml/2006/main">
  <p:tag name="AS_UNIQUEID" val="1301"/>
</p:tagLst>
</file>

<file path=ppt/tags/tag55.xml><?xml version="1.0" encoding="utf-8"?>
<p:tagLst xmlns:p="http://schemas.openxmlformats.org/presentationml/2006/main">
  <p:tag name="AS_UNIQUEID" val="1302"/>
</p:tagLst>
</file>

<file path=ppt/tags/tag56.xml><?xml version="1.0" encoding="utf-8"?>
<p:tagLst xmlns:p="http://schemas.openxmlformats.org/presentationml/2006/main">
  <p:tag name="AS_UNIQUEID" val="1303"/>
</p:tagLst>
</file>

<file path=ppt/tags/tag57.xml><?xml version="1.0" encoding="utf-8"?>
<p:tagLst xmlns:p="http://schemas.openxmlformats.org/presentationml/2006/main">
  <p:tag name="AS_UNIQUEID" val="1304"/>
</p:tagLst>
</file>

<file path=ppt/tags/tag58.xml><?xml version="1.0" encoding="utf-8"?>
<p:tagLst xmlns:p="http://schemas.openxmlformats.org/presentationml/2006/main">
  <p:tag name="AS_UNIQUEID" val="1305"/>
</p:tagLst>
</file>

<file path=ppt/tags/tag59.xml><?xml version="1.0" encoding="utf-8"?>
<p:tagLst xmlns:p="http://schemas.openxmlformats.org/presentationml/2006/main">
  <p:tag name="AS_UNIQUEID" val="1306"/>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AS_UNIQUEID" val="1307"/>
</p:tagLst>
</file>

<file path=ppt/tags/tag61.xml><?xml version="1.0" encoding="utf-8"?>
<p:tagLst xmlns:p="http://schemas.openxmlformats.org/presentationml/2006/main">
  <p:tag name="AS_UNIQUEID" val="1308"/>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AS_UNIQUEID" val="125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11154</Words>
  <Application>WPS 演示</Application>
  <PresentationFormat>宽屏</PresentationFormat>
  <Paragraphs>287</Paragraphs>
  <Slides>22</Slides>
  <Notes>8</Notes>
  <HiddenSlides>1</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22</vt:i4>
      </vt:variant>
    </vt:vector>
  </HeadingPairs>
  <TitlesOfParts>
    <vt:vector size="39" baseType="lpstr">
      <vt:lpstr>Arial</vt:lpstr>
      <vt:lpstr>宋体</vt:lpstr>
      <vt:lpstr>Wingdings</vt:lpstr>
      <vt:lpstr>思源黑体</vt:lpstr>
      <vt:lpstr>HelveticaNeue</vt:lpstr>
      <vt:lpstr>华文新魏</vt:lpstr>
      <vt:lpstr>Calibri</vt:lpstr>
      <vt:lpstr>Times New Roman</vt:lpstr>
      <vt:lpstr>Times New Roman Regular</vt:lpstr>
      <vt:lpstr>Tahoma</vt:lpstr>
      <vt:lpstr>微软雅黑</vt:lpstr>
      <vt:lpstr>Segoe Print</vt:lpstr>
      <vt:lpstr>Arial Unicode MS</vt:lpstr>
      <vt:lpstr>等线 Light</vt:lpstr>
      <vt:lpstr>等线</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ＦＵ　ＪＩＡＨＵＩ</dc:creator>
  <cp:lastModifiedBy>Administrator</cp:lastModifiedBy>
  <cp:revision>520</cp:revision>
  <dcterms:created xsi:type="dcterms:W3CDTF">2024-05-24T10:01:00Z</dcterms:created>
  <dcterms:modified xsi:type="dcterms:W3CDTF">2024-12-10T01:59:01Z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