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464" r:id="rId3"/>
    <p:sldId id="433" r:id="rId4"/>
    <p:sldId id="431" r:id="rId5"/>
    <p:sldId id="441" r:id="rId7"/>
    <p:sldId id="425" r:id="rId8"/>
    <p:sldId id="443" r:id="rId9"/>
    <p:sldId id="426" r:id="rId10"/>
    <p:sldId id="442" r:id="rId11"/>
    <p:sldId id="427" r:id="rId12"/>
    <p:sldId id="436" r:id="rId13"/>
    <p:sldId id="429" r:id="rId14"/>
    <p:sldId id="444" r:id="rId15"/>
    <p:sldId id="430" r:id="rId16"/>
    <p:sldId id="445" r:id="rId17"/>
    <p:sldId id="428" r:id="rId18"/>
    <p:sldId id="437" r:id="rId19"/>
    <p:sldId id="447" r:id="rId20"/>
    <p:sldId id="451" r:id="rId21"/>
    <p:sldId id="452" r:id="rId22"/>
    <p:sldId id="448" r:id="rId23"/>
    <p:sldId id="450" r:id="rId24"/>
    <p:sldId id="446" r:id="rId25"/>
    <p:sldId id="449" r:id="rId26"/>
    <p:sldId id="439" r:id="rId27"/>
    <p:sldId id="440" r:id="rId28"/>
    <p:sldId id="420" r:id="rId29"/>
  </p:sldIdLst>
  <p:sldSz cx="9144000" cy="5143500" type="screen16x9"/>
  <p:notesSz cx="6858000" cy="9144000"/>
  <p:embeddedFontLst>
    <p:embeddedFont>
      <p:font typeface="微软雅黑" panose="020B0503020204020204" pitchFamily="34" charset="-122"/>
      <p:regular r:id="rId33"/>
    </p:embeddedFont>
    <p:embeddedFont>
      <p:font typeface="华文新魏" panose="02010800040101010101" pitchFamily="2" charset="-122"/>
      <p:regular r:id="rId34"/>
    </p:embeddedFont>
    <p:embeddedFont>
      <p:font typeface="MingLiU_HKSCS-ExtB" panose="02020500000000000000" pitchFamily="18" charset="-120"/>
      <p:regular r:id="rId35"/>
    </p:embeddedFont>
    <p:embeddedFont>
      <p:font typeface="仿宋" panose="02010609060101010101" pitchFamily="49" charset="-122"/>
      <p:regular r:id="rId36"/>
    </p:embeddedFont>
    <p:embeddedFont>
      <p:font typeface="楷体" panose="02010609060101010101" pitchFamily="49" charset="-122"/>
      <p:regular r:id="rId37"/>
    </p:embeddedFont>
    <p:embeddedFont>
      <p:font typeface="Vani" panose="020B0502040204020203" pitchFamily="34" charset="0"/>
      <p:regular r:id="rId38"/>
      <p:bold r:id="rId39"/>
    </p:embeddedFont>
    <p:embeddedFont>
      <p:font typeface="Castellar" panose="020A0402060406010301" pitchFamily="18" charset="0"/>
      <p:regular r:id="rId40"/>
    </p:embeddedFont>
    <p:embeddedFont>
      <p:font typeface="Calibri" panose="020F0502020204030204" charset="0"/>
      <p:regular r:id="rId41"/>
      <p:bold r:id="rId42"/>
      <p:italic r:id="rId43"/>
      <p:boldItalic r:id="rId44"/>
    </p:embeddedFont>
    <p:embeddedFont>
      <p:font typeface="MingLiU_HKSCS" panose="02020500000000000000" pitchFamily="18" charset="-120"/>
      <p:regular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541"/>
    <a:srgbClr val="56DFDF"/>
    <a:srgbClr val="FAC14D"/>
    <a:srgbClr val="FFFF99"/>
    <a:srgbClr val="FFFFFF"/>
    <a:srgbClr val="000000"/>
    <a:srgbClr val="FFF4C5"/>
    <a:srgbClr val="E6F4E0"/>
    <a:srgbClr val="188582"/>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9" autoAdjust="0"/>
  </p:normalViewPr>
  <p:slideViewPr>
    <p:cSldViewPr>
      <p:cViewPr varScale="1">
        <p:scale>
          <a:sx n="89" d="100"/>
          <a:sy n="89" d="100"/>
        </p:scale>
        <p:origin x="-288" y="-96"/>
      </p:cViewPr>
      <p:guideLst>
        <p:guide orient="horz" pos="1588"/>
        <p:guide pos="2857"/>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5" Type="http://schemas.openxmlformats.org/officeDocument/2006/relationships/font" Target="fonts/font13.fntdata"/><Relationship Id="rId44" Type="http://schemas.openxmlformats.org/officeDocument/2006/relationships/font" Target="fonts/font12.fntdata"/><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2.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r>
              <a:rPr lang="en-US" altLang="zh-CN"/>
              <a:t>ks5u精品课件</a:t>
            </a:r>
            <a:endParaRPr lang="en-US" altLang="zh-CN"/>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E6C30D3B-2292-4AEB-B5BC-95A8EC68BD11}"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4.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pic>
        <p:nvPicPr>
          <p:cNvPr id="12" name="图片 11" descr="水印"/>
          <p:cNvPicPr>
            <a:picLocks noChangeAspect="1"/>
          </p:cNvPicPr>
          <p:nvPr userDrawn="1"/>
        </p:nvPicPr>
        <p:blipFill>
          <a:blip r:embed="rId10"/>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0.GIF"/><Relationship Id="rId2" Type="http://schemas.openxmlformats.org/officeDocument/2006/relationships/hyperlink" Target="../Local%20Settings/&#26032;&#35838;&#26631;&#39640;&#19968;&#31532;&#22235;&#20876;/Unit%204/Unit%201/Unit%201/SARA01C.WAV" TargetMode="Externa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843558"/>
            <a:ext cx="9144000" cy="3507740"/>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400" b="1" dirty="0" smtClean="0"/>
              <a:t>“Good </a:t>
            </a:r>
            <a:r>
              <a:rPr lang="en-US" altLang="zh-CN" sz="2400" b="1" dirty="0" smtClean="0">
                <a:solidFill>
                  <a:srgbClr val="0070C0"/>
                </a:solidFill>
              </a:rPr>
              <a:t>wand(</a:t>
            </a:r>
            <a:r>
              <a:rPr lang="zh-CN" altLang="en-US" sz="2000" b="1" dirty="0" smtClean="0">
                <a:solidFill>
                  <a:srgbClr val="0070C0"/>
                </a:solidFill>
                <a:latin typeface="楷体" panose="02010609060101010101" pitchFamily="49" charset="-122"/>
                <a:ea typeface="楷体" panose="02010609060101010101" pitchFamily="49" charset="-122"/>
              </a:rPr>
              <a:t>魔杖</a:t>
            </a:r>
            <a:r>
              <a:rPr lang="en-US" altLang="zh-CN" sz="2400" b="1" dirty="0" smtClean="0">
                <a:solidFill>
                  <a:srgbClr val="0070C0"/>
                </a:solidFill>
              </a:rPr>
              <a:t>)</a:t>
            </a:r>
            <a:r>
              <a:rPr lang="en-US" altLang="zh-CN" sz="2400" b="1" dirty="0" smtClean="0"/>
              <a:t>, that one. But I suppose they </a:t>
            </a:r>
            <a:r>
              <a:rPr lang="en-US" altLang="zh-CN" sz="2400" b="1" dirty="0" smtClean="0">
                <a:solidFill>
                  <a:srgbClr val="0070C0"/>
                </a:solidFill>
              </a:rPr>
              <a:t>snapped it in half(</a:t>
            </a:r>
            <a:r>
              <a:rPr lang="zh-CN" altLang="en-US" sz="2000" b="1" dirty="0" smtClean="0">
                <a:solidFill>
                  <a:srgbClr val="0070C0"/>
                </a:solidFill>
                <a:latin typeface="楷体" panose="02010609060101010101" pitchFamily="49" charset="-122"/>
                <a:ea typeface="楷体" panose="02010609060101010101" pitchFamily="49" charset="-122"/>
              </a:rPr>
              <a:t>折断成两半</a:t>
            </a:r>
            <a:r>
              <a:rPr lang="en-US" altLang="zh-CN" sz="2400" b="1" dirty="0" smtClean="0">
                <a:solidFill>
                  <a:srgbClr val="0070C0"/>
                </a:solidFill>
              </a:rPr>
              <a:t>) </a:t>
            </a:r>
            <a:r>
              <a:rPr lang="en-US" altLang="zh-CN" sz="2400" b="1" dirty="0" smtClean="0"/>
              <a:t>when you </a:t>
            </a:r>
            <a:r>
              <a:rPr lang="en-US" altLang="zh-CN" sz="2400" b="1" dirty="0" smtClean="0">
                <a:solidFill>
                  <a:srgbClr val="0070C0"/>
                </a:solidFill>
              </a:rPr>
              <a:t>got</a:t>
            </a:r>
            <a:r>
              <a:rPr lang="en-US" altLang="zh-CN" sz="2400" b="1" dirty="0" smtClean="0"/>
              <a:t> </a:t>
            </a:r>
            <a:r>
              <a:rPr lang="en-US" altLang="zh-CN" sz="2400" b="1" dirty="0" smtClean="0">
                <a:solidFill>
                  <a:srgbClr val="0070C0"/>
                </a:solidFill>
              </a:rPr>
              <a:t>expelled(</a:t>
            </a:r>
            <a:r>
              <a:rPr lang="zh-CN" altLang="en-US" sz="2000" b="1" dirty="0" smtClean="0">
                <a:solidFill>
                  <a:srgbClr val="0070C0"/>
                </a:solidFill>
                <a:latin typeface="楷体" panose="02010609060101010101" pitchFamily="49" charset="-122"/>
                <a:ea typeface="楷体" panose="02010609060101010101" pitchFamily="49" charset="-122"/>
              </a:rPr>
              <a:t>被开除</a:t>
            </a:r>
            <a:r>
              <a:rPr lang="en-US" altLang="zh-CN" sz="2400" b="1" dirty="0" smtClean="0">
                <a:solidFill>
                  <a:srgbClr val="0070C0"/>
                </a:solidFill>
              </a:rPr>
              <a:t>)</a:t>
            </a:r>
            <a:r>
              <a:rPr lang="en-US" altLang="zh-CN" sz="2400" b="1" dirty="0" smtClean="0"/>
              <a:t>?” said Mr. </a:t>
            </a:r>
            <a:r>
              <a:rPr lang="en-US" altLang="zh-CN" sz="2400" b="1" dirty="0" err="1" smtClean="0"/>
              <a:t>Ollivander</a:t>
            </a:r>
            <a:r>
              <a:rPr lang="en-US" altLang="zh-CN" sz="2400" b="1" dirty="0" smtClean="0"/>
              <a:t>, suddenly </a:t>
            </a:r>
            <a:r>
              <a:rPr lang="en-US" altLang="zh-CN" sz="2400" b="1" dirty="0" smtClean="0">
                <a:solidFill>
                  <a:srgbClr val="0070C0"/>
                </a:solidFill>
              </a:rPr>
              <a:t>stern(</a:t>
            </a:r>
            <a:r>
              <a:rPr lang="zh-CN" altLang="en-US" sz="2000" b="1" dirty="0" smtClean="0">
                <a:solidFill>
                  <a:srgbClr val="0070C0"/>
                </a:solidFill>
                <a:latin typeface="楷体" panose="02010609060101010101" pitchFamily="49" charset="-122"/>
                <a:ea typeface="楷体" panose="02010609060101010101" pitchFamily="49" charset="-122"/>
              </a:rPr>
              <a:t>严厉的</a:t>
            </a:r>
            <a:r>
              <a:rPr lang="en-US" altLang="zh-CN" sz="2400" b="1" dirty="0" smtClean="0">
                <a:solidFill>
                  <a:srgbClr val="0070C0"/>
                </a:solidFill>
              </a:rPr>
              <a:t>)</a:t>
            </a:r>
            <a:r>
              <a:rPr lang="en-US" altLang="zh-CN" sz="2400" b="1" dirty="0" smtClean="0"/>
              <a:t>. </a:t>
            </a:r>
            <a:endParaRPr lang="en-US" altLang="zh-CN" sz="2400" b="1" dirty="0" smtClean="0"/>
          </a:p>
          <a:p>
            <a:pPr algn="just"/>
            <a:r>
              <a:rPr lang="en-US" altLang="zh-CN" sz="2400" b="1" dirty="0" smtClean="0"/>
              <a:t>“</a:t>
            </a:r>
            <a:r>
              <a:rPr lang="en-US" altLang="zh-CN" sz="2400" b="1" dirty="0" err="1" smtClean="0"/>
              <a:t>Er</a:t>
            </a:r>
            <a:r>
              <a:rPr lang="en-US" altLang="zh-CN" sz="2400" b="1" dirty="0" smtClean="0"/>
              <a:t> -- yes, they did, yes,” said </a:t>
            </a:r>
            <a:r>
              <a:rPr lang="en-US" altLang="zh-CN" sz="2400" b="1" dirty="0" err="1" smtClean="0"/>
              <a:t>Hagrid</a:t>
            </a:r>
            <a:r>
              <a:rPr lang="en-US" altLang="zh-CN" sz="2400" b="1" dirty="0" smtClean="0"/>
              <a:t>, </a:t>
            </a:r>
            <a:r>
              <a:rPr lang="en-US" altLang="zh-CN" sz="2400" b="1" dirty="0" smtClean="0">
                <a:solidFill>
                  <a:srgbClr val="FF0000"/>
                </a:solidFill>
              </a:rPr>
              <a:t>shuffling (</a:t>
            </a:r>
            <a:r>
              <a:rPr lang="zh-CN" altLang="en-US" sz="2000" b="1" dirty="0" smtClean="0">
                <a:solidFill>
                  <a:srgbClr val="FF0000"/>
                </a:solidFill>
                <a:latin typeface="楷体" panose="02010609060101010101" pitchFamily="49" charset="-122"/>
                <a:ea typeface="楷体" panose="02010609060101010101" pitchFamily="49" charset="-122"/>
              </a:rPr>
              <a:t>蹭</a:t>
            </a:r>
            <a:r>
              <a:rPr lang="en-US" altLang="zh-CN" sz="2400" b="1" dirty="0" smtClean="0">
                <a:solidFill>
                  <a:srgbClr val="FF0000"/>
                </a:solidFill>
              </a:rPr>
              <a:t>) his feet</a:t>
            </a:r>
            <a:r>
              <a:rPr lang="en-US" altLang="zh-CN" sz="2400" b="1" dirty="0" smtClean="0"/>
              <a:t>. “I’ve still got the pieces, though,” he added brightly. </a:t>
            </a:r>
            <a:endParaRPr lang="en-US" altLang="zh-CN" sz="2400" b="1" dirty="0" smtClean="0"/>
          </a:p>
          <a:p>
            <a:pPr algn="just"/>
            <a:r>
              <a:rPr lang="zh-CN" altLang="en-US" sz="2000" b="1" dirty="0" smtClean="0">
                <a:latin typeface="宋体" panose="02010600030101010101" pitchFamily="2" charset="-122"/>
                <a:ea typeface="宋体" panose="02010600030101010101" pitchFamily="2" charset="-122"/>
              </a:rPr>
              <a:t>“棒极了，那根魔杖。但我想，当你被开除的时候，他们把它掰成了两半？”奥利万德先生突然严厉地说。</a:t>
            </a:r>
            <a:endParaRPr lang="en-US" altLang="zh-CN" sz="2000" b="1" dirty="0" smtClean="0">
              <a:latin typeface="宋体" panose="02010600030101010101" pitchFamily="2" charset="-122"/>
              <a:ea typeface="宋体" panose="02010600030101010101" pitchFamily="2" charset="-122"/>
            </a:endParaRPr>
          </a:p>
          <a:p>
            <a:pPr algn="just"/>
            <a:r>
              <a:rPr lang="zh-CN" altLang="en-US" sz="2000" b="1" dirty="0" smtClean="0">
                <a:latin typeface="宋体" panose="02010600030101010101" pitchFamily="2" charset="-122"/>
                <a:ea typeface="宋体" panose="02010600030101010101" pitchFamily="2" charset="-122"/>
              </a:rPr>
              <a:t>“呃，是的，是的。”海格说，来回蹭着脚。“但是，我仍然留着这些碎片。”他欢快地补充道。</a:t>
            </a:r>
            <a:r>
              <a:rPr lang="zh-CN" altLang="en-US" b="1" dirty="0">
                <a:latin typeface="宋体" panose="02010600030101010101" pitchFamily="2" charset="-122"/>
                <a:ea typeface="宋体" panose="02010600030101010101" pitchFamily="2" charset="-122"/>
                <a:sym typeface="+mn-ea"/>
              </a:rPr>
              <a:t>(哈利波特与魔法石</a:t>
            </a:r>
            <a:r>
              <a:rPr lang="zh-CN" altLang="en-US" b="1" dirty="0">
                <a:ea typeface="宋体" panose="02010600030101010101" pitchFamily="2" charset="-122"/>
                <a:cs typeface="+mn-lt"/>
                <a:sym typeface="+mn-ea"/>
              </a:rPr>
              <a:t>Chapter </a:t>
            </a:r>
            <a:r>
              <a:rPr lang="en-US" altLang="zh-CN" b="1" dirty="0">
                <a:ea typeface="宋体" panose="02010600030101010101" pitchFamily="2" charset="-122"/>
                <a:cs typeface="+mn-lt"/>
                <a:sym typeface="+mn-ea"/>
              </a:rPr>
              <a:t>5</a:t>
            </a:r>
            <a:r>
              <a:rPr lang="zh-CN" altLang="en-US" b="1" dirty="0">
                <a:latin typeface="宋体" panose="02010600030101010101" pitchFamily="2" charset="-122"/>
                <a:ea typeface="宋体" panose="02010600030101010101" pitchFamily="2" charset="-122"/>
                <a:sym typeface="+mn-ea"/>
              </a:rPr>
              <a:t>)</a:t>
            </a:r>
            <a:endParaRPr lang="zh-CN" altLang="en-US" b="1" dirty="0">
              <a:latin typeface="宋体" panose="02010600030101010101" pitchFamily="2" charset="-122"/>
              <a:ea typeface="宋体" panose="02010600030101010101" pitchFamily="2" charset="-122"/>
              <a:sym typeface="+mn-ea"/>
            </a:endParaRPr>
          </a:p>
          <a:p>
            <a:pPr algn="just"/>
            <a:endParaRPr lang="zh-CN" altLang="en-US" b="1" dirty="0">
              <a:latin typeface="宋体" panose="02010600030101010101" pitchFamily="2" charset="-122"/>
              <a:ea typeface="宋体" panose="02010600030101010101" pitchFamily="2" charset="-122"/>
              <a:sym typeface="+mn-ea"/>
            </a:endParaRPr>
          </a:p>
        </p:txBody>
      </p:sp>
      <p:cxnSp>
        <p:nvCxnSpPr>
          <p:cNvPr id="47" name="直接连接符 46"/>
          <p:cNvCxnSpPr/>
          <p:nvPr/>
        </p:nvCxnSpPr>
        <p:spPr>
          <a:xfrm>
            <a:off x="3707904" y="555526"/>
            <a:ext cx="424847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5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043608" cy="976248"/>
          </a:xfrm>
          <a:prstGeom prst="rect">
            <a:avLst/>
          </a:prstGeom>
          <a:noFill/>
        </p:spPr>
      </p:pic>
      <p:sp>
        <p:nvSpPr>
          <p:cNvPr id="49" name="矩形 48"/>
          <p:cNvSpPr/>
          <p:nvPr/>
        </p:nvSpPr>
        <p:spPr>
          <a:xfrm>
            <a:off x="179512" y="4083918"/>
            <a:ext cx="8856984"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t> Mr. </a:t>
            </a:r>
            <a:r>
              <a:rPr lang="en-US" altLang="zh-CN" sz="2400" b="1" dirty="0" err="1" smtClean="0"/>
              <a:t>Ollivander</a:t>
            </a:r>
            <a:r>
              <a:rPr lang="en-US" altLang="zh-CN" sz="2400" b="1" dirty="0" smtClean="0"/>
              <a:t>, </a:t>
            </a:r>
            <a:r>
              <a:rPr lang="zh-CN" altLang="en-US" sz="2400" b="1" dirty="0" smtClean="0"/>
              <a:t> </a:t>
            </a:r>
            <a:r>
              <a:rPr lang="en-US" altLang="zh-CN" sz="2400" b="1" dirty="0" smtClean="0"/>
              <a:t>the wand maker, asked </a:t>
            </a:r>
            <a:r>
              <a:rPr lang="en-US" altLang="zh-CN" sz="2400" b="1" dirty="0" err="1" smtClean="0"/>
              <a:t>Hagrid</a:t>
            </a:r>
            <a:r>
              <a:rPr lang="en-US" altLang="zh-CN" sz="2400" b="1" dirty="0" smtClean="0"/>
              <a:t>, about his wand when </a:t>
            </a:r>
            <a:r>
              <a:rPr lang="en-US" altLang="zh-CN" sz="2400" b="1" dirty="0" err="1" smtClean="0"/>
              <a:t>Hagrid</a:t>
            </a:r>
            <a:r>
              <a:rPr lang="en-US" altLang="zh-CN" sz="2400" b="1" dirty="0" smtClean="0"/>
              <a:t> accompanied Harry to make a wand.</a:t>
            </a:r>
            <a:endParaRPr lang="zh-CN" altLang="en-US" sz="2400" dirty="0"/>
          </a:p>
        </p:txBody>
      </p:sp>
      <p:sp>
        <p:nvSpPr>
          <p:cNvPr id="7" name="矩形 6"/>
          <p:cNvSpPr/>
          <p:nvPr/>
        </p:nvSpPr>
        <p:spPr>
          <a:xfrm>
            <a:off x="1475656" y="123478"/>
            <a:ext cx="720080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二</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：动作</a:t>
            </a:r>
            <a:r>
              <a:rPr lang="zh-CN" altLang="zh-CN" sz="2800" b="1" dirty="0" smtClean="0">
                <a:latin typeface="楷体" panose="02010609060101010101" pitchFamily="49" charset="-122"/>
                <a:ea typeface="楷体" panose="02010609060101010101" pitchFamily="49" charset="-122"/>
              </a:rPr>
              <a:t>描写</a:t>
            </a:r>
            <a:r>
              <a:rPr lang="zh-CN" altLang="en-US" sz="2800" b="1" dirty="0" smtClean="0">
                <a:solidFill>
                  <a:srgbClr val="FF0000"/>
                </a:solidFill>
                <a:latin typeface="楷体" panose="02010609060101010101" pitchFamily="49" charset="-122"/>
                <a:ea typeface="楷体" panose="02010609060101010101" pitchFamily="49" charset="-122"/>
              </a:rPr>
              <a:t>与语言描写</a:t>
            </a:r>
            <a:r>
              <a:rPr lang="zh-CN" altLang="zh-CN" sz="2800" b="1" dirty="0" smtClean="0">
                <a:solidFill>
                  <a:srgbClr val="FF0000"/>
                </a:solidFill>
                <a:latin typeface="楷体" panose="02010609060101010101" pitchFamily="49" charset="-122"/>
                <a:ea typeface="楷体" panose="02010609060101010101" pitchFamily="49" charset="-122"/>
              </a:rPr>
              <a:t>相结合</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679129"/>
            <a:ext cx="8712967" cy="3108543"/>
          </a:xfrm>
          <a:prstGeom prst="rect">
            <a:avLst/>
          </a:prstGeom>
        </p:spPr>
        <p:txBody>
          <a:bodyPr wrap="square">
            <a:spAutoFit/>
          </a:bodyPr>
          <a:lstStyle/>
          <a:p>
            <a:pPr algn="just"/>
            <a:r>
              <a:rPr lang="en-US" altLang="zh-CN" sz="2800" b="1" dirty="0" smtClean="0"/>
              <a:t>“Good </a:t>
            </a:r>
            <a:r>
              <a:rPr lang="en-US" altLang="zh-CN" sz="2800" b="1" dirty="0" smtClean="0">
                <a:solidFill>
                  <a:srgbClr val="0070C0"/>
                </a:solidFill>
              </a:rPr>
              <a:t>wand</a:t>
            </a:r>
            <a:r>
              <a:rPr lang="en-US" altLang="zh-CN" sz="2800" b="1" dirty="0">
                <a:solidFill>
                  <a:srgbClr val="0070C0"/>
                </a:solidFill>
              </a:rPr>
              <a:t>(</a:t>
            </a:r>
            <a:r>
              <a:rPr lang="zh-CN" altLang="en-US" sz="2800" b="1" dirty="0" smtClean="0">
                <a:solidFill>
                  <a:srgbClr val="0070C0"/>
                </a:solidFill>
                <a:latin typeface="楷体" panose="02010609060101010101" pitchFamily="49" charset="-122"/>
                <a:ea typeface="楷体" panose="02010609060101010101" pitchFamily="49" charset="-122"/>
              </a:rPr>
              <a:t>魔杖</a:t>
            </a:r>
            <a:r>
              <a:rPr lang="en-US" altLang="zh-CN" sz="2800" b="1" dirty="0" smtClean="0">
                <a:solidFill>
                  <a:srgbClr val="0070C0"/>
                </a:solidFill>
              </a:rPr>
              <a:t>)</a:t>
            </a:r>
            <a:r>
              <a:rPr lang="en-US" altLang="zh-CN" sz="2800" b="1" dirty="0" smtClean="0"/>
              <a:t>, that one. But I suppose they </a:t>
            </a:r>
            <a:r>
              <a:rPr lang="en-US" altLang="zh-CN" sz="2800" b="1" dirty="0" smtClean="0">
                <a:solidFill>
                  <a:srgbClr val="0070C0"/>
                </a:solidFill>
              </a:rPr>
              <a:t>snapped it in half(</a:t>
            </a:r>
            <a:r>
              <a:rPr lang="zh-CN" altLang="en-US" sz="2800" b="1" dirty="0" smtClean="0">
                <a:solidFill>
                  <a:srgbClr val="0070C0"/>
                </a:solidFill>
                <a:latin typeface="楷体" panose="02010609060101010101" pitchFamily="49" charset="-122"/>
                <a:ea typeface="楷体" panose="02010609060101010101" pitchFamily="49" charset="-122"/>
              </a:rPr>
              <a:t>折断成两半</a:t>
            </a:r>
            <a:r>
              <a:rPr lang="en-US" altLang="zh-CN" sz="2800" b="1" dirty="0" smtClean="0">
                <a:solidFill>
                  <a:srgbClr val="0070C0"/>
                </a:solidFill>
              </a:rPr>
              <a:t>) </a:t>
            </a:r>
            <a:r>
              <a:rPr lang="en-US" altLang="zh-CN" sz="2800" b="1" dirty="0" smtClean="0"/>
              <a:t>when you </a:t>
            </a:r>
            <a:r>
              <a:rPr lang="en-US" altLang="zh-CN" sz="2800" b="1" dirty="0" smtClean="0">
                <a:solidFill>
                  <a:srgbClr val="0070C0"/>
                </a:solidFill>
              </a:rPr>
              <a:t>got</a:t>
            </a:r>
            <a:r>
              <a:rPr lang="en-US" altLang="zh-CN" sz="2800" b="1" dirty="0" smtClean="0"/>
              <a:t> </a:t>
            </a:r>
            <a:r>
              <a:rPr lang="en-US" altLang="zh-CN" sz="2800" b="1" dirty="0" smtClean="0">
                <a:solidFill>
                  <a:srgbClr val="0070C0"/>
                </a:solidFill>
              </a:rPr>
              <a:t>expelled(</a:t>
            </a:r>
            <a:r>
              <a:rPr lang="zh-CN" altLang="en-US" sz="2800" b="1" dirty="0" smtClean="0">
                <a:solidFill>
                  <a:srgbClr val="0070C0"/>
                </a:solidFill>
                <a:latin typeface="楷体" panose="02010609060101010101" pitchFamily="49" charset="-122"/>
                <a:ea typeface="楷体" panose="02010609060101010101" pitchFamily="49" charset="-122"/>
              </a:rPr>
              <a:t>被开除</a:t>
            </a:r>
            <a:r>
              <a:rPr lang="en-US" altLang="zh-CN" sz="2800" b="1" dirty="0" smtClean="0">
                <a:solidFill>
                  <a:srgbClr val="0070C0"/>
                </a:solidFill>
              </a:rPr>
              <a:t>)</a:t>
            </a:r>
            <a:r>
              <a:rPr lang="en-US" altLang="zh-CN" sz="2800" b="1" dirty="0" smtClean="0"/>
              <a:t>?” said Mr. Ollivander, suddenly </a:t>
            </a:r>
            <a:r>
              <a:rPr lang="en-US" altLang="zh-CN" sz="2800" b="1" dirty="0" smtClean="0">
                <a:solidFill>
                  <a:srgbClr val="0070C0"/>
                </a:solidFill>
              </a:rPr>
              <a:t>stern(</a:t>
            </a:r>
            <a:r>
              <a:rPr lang="zh-CN" altLang="en-US" sz="2800" b="1" dirty="0" smtClean="0">
                <a:solidFill>
                  <a:srgbClr val="0070C0"/>
                </a:solidFill>
                <a:latin typeface="楷体" panose="02010609060101010101" pitchFamily="49" charset="-122"/>
                <a:ea typeface="楷体" panose="02010609060101010101" pitchFamily="49" charset="-122"/>
              </a:rPr>
              <a:t>严厉的</a:t>
            </a:r>
            <a:r>
              <a:rPr lang="en-US" altLang="zh-CN" sz="2800" b="1" dirty="0" smtClean="0">
                <a:solidFill>
                  <a:srgbClr val="0070C0"/>
                </a:solidFill>
              </a:rPr>
              <a:t>)</a:t>
            </a:r>
            <a:r>
              <a:rPr lang="en-US" altLang="zh-CN" sz="2800" b="1" dirty="0" smtClean="0"/>
              <a:t>. </a:t>
            </a:r>
            <a:endParaRPr lang="en-US" altLang="zh-CN" sz="2800" b="1" dirty="0" smtClean="0"/>
          </a:p>
          <a:p>
            <a:pPr algn="just"/>
            <a:r>
              <a:rPr lang="en-US" altLang="zh-CN" sz="2800" b="1" dirty="0" smtClean="0"/>
              <a:t>“Er -- yes, they did, yes,” said Hagrid, </a:t>
            </a:r>
            <a:r>
              <a:rPr lang="en-US" altLang="zh-CN" sz="2800" b="1" dirty="0" smtClean="0">
                <a:solidFill>
                  <a:srgbClr val="FF0000"/>
                </a:solidFill>
              </a:rPr>
              <a:t>shuffling (</a:t>
            </a:r>
            <a:r>
              <a:rPr lang="zh-CN" altLang="en-US" sz="2800" b="1" dirty="0">
                <a:solidFill>
                  <a:srgbClr val="FF0000"/>
                </a:solidFill>
                <a:latin typeface="楷体" panose="02010609060101010101" pitchFamily="49" charset="-122"/>
                <a:ea typeface="楷体" panose="02010609060101010101" pitchFamily="49" charset="-122"/>
              </a:rPr>
              <a:t>蹭</a:t>
            </a:r>
            <a:r>
              <a:rPr lang="en-US" altLang="zh-CN" sz="2800" b="1" dirty="0">
                <a:solidFill>
                  <a:srgbClr val="FF0000"/>
                </a:solidFill>
              </a:rPr>
              <a:t>)</a:t>
            </a:r>
            <a:r>
              <a:rPr lang="en-US" altLang="zh-CN" sz="2800" b="1" dirty="0" smtClean="0">
                <a:solidFill>
                  <a:srgbClr val="FF0000"/>
                </a:solidFill>
              </a:rPr>
              <a:t> his feet</a:t>
            </a:r>
            <a:r>
              <a:rPr lang="en-US" altLang="zh-CN" sz="2800" b="1" dirty="0" smtClean="0"/>
              <a:t>. “I’ve still got the pieces, though,” he added brightly. </a:t>
            </a:r>
            <a:endParaRPr lang="en-US" altLang="zh-CN" sz="2800" b="1" dirty="0" smtClean="0"/>
          </a:p>
        </p:txBody>
      </p:sp>
      <p:sp>
        <p:nvSpPr>
          <p:cNvPr id="59" name="圆角矩形 113"/>
          <p:cNvSpPr/>
          <p:nvPr/>
        </p:nvSpPr>
        <p:spPr>
          <a:xfrm>
            <a:off x="2627784" y="38490"/>
            <a:ext cx="3240360"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2915816" y="555526"/>
            <a:ext cx="273630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7474148" y="4744406"/>
            <a:ext cx="1642740"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5" name="圆角矩形 113"/>
          <p:cNvSpPr/>
          <p:nvPr/>
        </p:nvSpPr>
        <p:spPr>
          <a:xfrm>
            <a:off x="0" y="3795886"/>
            <a:ext cx="6696744" cy="910035"/>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b="1" dirty="0" smtClean="0">
                <a:solidFill>
                  <a:schemeClr val="tx1"/>
                </a:solidFill>
                <a:ea typeface="楷体" panose="02010609060101010101" pitchFamily="49" charset="-122"/>
              </a:rPr>
              <a:t>Being asked about the past, </a:t>
            </a:r>
            <a:r>
              <a:rPr lang="en-US" altLang="zh-CN" sz="2800" b="1" dirty="0" err="1" smtClean="0">
                <a:solidFill>
                  <a:schemeClr val="tx1"/>
                </a:solidFill>
                <a:ea typeface="楷体" panose="02010609060101010101" pitchFamily="49" charset="-122"/>
              </a:rPr>
              <a:t>Hagrid</a:t>
            </a:r>
            <a:r>
              <a:rPr lang="en-US" altLang="zh-CN" sz="2800" b="1" dirty="0" smtClean="0">
                <a:solidFill>
                  <a:schemeClr val="tx1"/>
                </a:solidFill>
                <a:ea typeface="楷体" panose="02010609060101010101" pitchFamily="49" charset="-122"/>
              </a:rPr>
              <a:t> was feeling a bit embarrassed.</a:t>
            </a:r>
            <a:endParaRPr lang="zh-CN" altLang="en-US" sz="2800" b="1" dirty="0">
              <a:solidFill>
                <a:schemeClr val="tx1"/>
              </a:solidFill>
              <a:ea typeface="楷体" panose="02010609060101010101" pitchFamily="49" charset="-122"/>
            </a:endParaRPr>
          </a:p>
        </p:txBody>
      </p:sp>
      <p:sp>
        <p:nvSpPr>
          <p:cNvPr id="2" name="矩形 1"/>
          <p:cNvSpPr/>
          <p:nvPr/>
        </p:nvSpPr>
        <p:spPr>
          <a:xfrm>
            <a:off x="2715456" y="92509"/>
            <a:ext cx="3080679" cy="584775"/>
          </a:xfrm>
          <a:prstGeom prst="rect">
            <a:avLst/>
          </a:prstGeom>
        </p:spPr>
        <p:txBody>
          <a:bodyPr wrap="square">
            <a:spAutoFit/>
          </a:bodyPr>
          <a:lstStyle/>
          <a:p>
            <a:pPr algn="ctr"/>
            <a:r>
              <a:rPr lang="en-US" altLang="zh-CN" sz="3200" b="1" dirty="0" smtClean="0">
                <a:ea typeface="楷体" panose="02010609060101010101" pitchFamily="49" charset="-122"/>
              </a:rPr>
              <a:t>embarrassment</a:t>
            </a:r>
            <a:endParaRPr lang="zh-CN" altLang="en-US" sz="3200" b="1" dirty="0">
              <a:solidFill>
                <a:srgbClr val="FFFFFF"/>
              </a:solidFill>
            </a:endParaRPr>
          </a:p>
        </p:txBody>
      </p:sp>
      <p:sp>
        <p:nvSpPr>
          <p:cNvPr id="14" name="椭圆 13"/>
          <p:cNvSpPr/>
          <p:nvPr/>
        </p:nvSpPr>
        <p:spPr>
          <a:xfrm>
            <a:off x="323528" y="2427734"/>
            <a:ext cx="864096"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228184" y="2427734"/>
            <a:ext cx="1584176"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39502"/>
            <a:ext cx="9144000" cy="2984500"/>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t>“But you don’t use them?” said Mr. </a:t>
            </a:r>
            <a:r>
              <a:rPr lang="en-US" altLang="zh-CN" sz="2800" b="1" dirty="0" err="1" smtClean="0"/>
              <a:t>Ollivander</a:t>
            </a:r>
            <a:r>
              <a:rPr lang="en-US" altLang="zh-CN" sz="2800" b="1" dirty="0" smtClean="0"/>
              <a:t> </a:t>
            </a:r>
            <a:r>
              <a:rPr lang="en-US" altLang="zh-CN" sz="2800" b="1" dirty="0" smtClean="0">
                <a:solidFill>
                  <a:srgbClr val="0070C0"/>
                </a:solidFill>
              </a:rPr>
              <a:t>sharply</a:t>
            </a:r>
            <a:r>
              <a:rPr lang="en-US" altLang="zh-CN" sz="2800" b="1" dirty="0" smtClean="0"/>
              <a:t>. </a:t>
            </a:r>
            <a:endParaRPr lang="en-US" altLang="zh-CN" sz="2800" b="1" dirty="0" smtClean="0"/>
          </a:p>
          <a:p>
            <a:pPr algn="just"/>
            <a:r>
              <a:rPr lang="en-US" altLang="zh-CN" sz="2800" b="1" dirty="0" smtClean="0"/>
              <a:t>“Oh, no, sir,” said </a:t>
            </a:r>
            <a:r>
              <a:rPr lang="en-US" altLang="zh-CN" sz="2800" b="1" dirty="0" err="1" smtClean="0"/>
              <a:t>Hagrid</a:t>
            </a:r>
            <a:r>
              <a:rPr lang="en-US" altLang="zh-CN" sz="2800" b="1" dirty="0" smtClean="0"/>
              <a:t> quickly. Harry noticed he </a:t>
            </a:r>
            <a:r>
              <a:rPr lang="en-US" altLang="zh-CN" sz="2800" b="1" dirty="0" smtClean="0">
                <a:solidFill>
                  <a:srgbClr val="FF0000"/>
                </a:solidFill>
              </a:rPr>
              <a:t>gripped</a:t>
            </a:r>
            <a:r>
              <a:rPr lang="en-US" altLang="zh-CN" sz="2800" b="1" dirty="0" smtClean="0"/>
              <a:t>(</a:t>
            </a:r>
            <a:r>
              <a:rPr lang="zh-CN" altLang="en-US" sz="2800" b="1" dirty="0" smtClean="0">
                <a:latin typeface="楷体" panose="02010609060101010101" pitchFamily="49" charset="-122"/>
                <a:ea typeface="楷体" panose="02010609060101010101" pitchFamily="49" charset="-122"/>
              </a:rPr>
              <a:t>紧抓</a:t>
            </a:r>
            <a:r>
              <a:rPr lang="en-US" altLang="zh-CN" sz="2800" b="1" dirty="0" smtClean="0"/>
              <a:t>) his pink umbrella very tightly as he spoke.</a:t>
            </a:r>
            <a:endParaRPr lang="en-US" altLang="zh-CN" sz="2800" b="1" dirty="0" smtClean="0"/>
          </a:p>
          <a:p>
            <a:pPr algn="just"/>
            <a:r>
              <a:rPr lang="en-US" altLang="zh-CN" sz="2800" b="1" dirty="0" smtClean="0"/>
              <a:t>“Hmmm,” said Mr. </a:t>
            </a:r>
            <a:r>
              <a:rPr lang="en-US" altLang="zh-CN" sz="2800" b="1" dirty="0" err="1" smtClean="0"/>
              <a:t>Ollivander</a:t>
            </a:r>
            <a:r>
              <a:rPr lang="en-US" altLang="zh-CN" sz="2800" b="1" dirty="0" smtClean="0"/>
              <a:t>, </a:t>
            </a:r>
            <a:r>
              <a:rPr lang="en-US" altLang="zh-CN" sz="2800" b="1" dirty="0" smtClean="0">
                <a:solidFill>
                  <a:srgbClr val="0070C0"/>
                </a:solidFill>
              </a:rPr>
              <a:t>giving </a:t>
            </a:r>
            <a:r>
              <a:rPr lang="en-US" altLang="zh-CN" sz="2800" b="1" dirty="0" err="1" smtClean="0">
                <a:solidFill>
                  <a:srgbClr val="0070C0"/>
                </a:solidFill>
              </a:rPr>
              <a:t>Hagrid</a:t>
            </a:r>
            <a:r>
              <a:rPr lang="en-US" altLang="zh-CN" sz="2800" b="1" dirty="0" smtClean="0">
                <a:solidFill>
                  <a:srgbClr val="0070C0"/>
                </a:solidFill>
              </a:rPr>
              <a:t> a piercing (</a:t>
            </a:r>
            <a:r>
              <a:rPr lang="zh-CN" altLang="en-US" sz="2800" b="1" dirty="0" smtClean="0">
                <a:solidFill>
                  <a:srgbClr val="0070C0"/>
                </a:solidFill>
                <a:latin typeface="楷体" panose="02010609060101010101" pitchFamily="49" charset="-122"/>
                <a:ea typeface="楷体" panose="02010609060101010101" pitchFamily="49" charset="-122"/>
              </a:rPr>
              <a:t>穿透的</a:t>
            </a:r>
            <a:r>
              <a:rPr lang="en-US" altLang="zh-CN" sz="2800" b="1" dirty="0" smtClean="0">
                <a:solidFill>
                  <a:srgbClr val="0070C0"/>
                </a:solidFill>
              </a:rPr>
              <a:t>) look.</a:t>
            </a:r>
            <a:endParaRPr lang="en-US" altLang="zh-CN" sz="2800" b="1" dirty="0" smtClean="0">
              <a:solidFill>
                <a:srgbClr val="0070C0"/>
              </a:solidFill>
            </a:endParaRPr>
          </a:p>
          <a:p>
            <a:pPr algn="just"/>
            <a:r>
              <a:rPr lang="zh-CN" altLang="en-US" sz="2000" b="1" dirty="0">
                <a:latin typeface="宋体" panose="02010600030101010101" pitchFamily="2" charset="-122"/>
                <a:ea typeface="宋体" panose="02010600030101010101" pitchFamily="2" charset="-122"/>
                <a:sym typeface="+mn-ea"/>
              </a:rPr>
              <a:t>(哈利波特与魔法石</a:t>
            </a:r>
            <a:r>
              <a:rPr lang="zh-CN" altLang="en-US" sz="2000" b="1" dirty="0">
                <a:ea typeface="宋体" panose="02010600030101010101" pitchFamily="2" charset="-122"/>
                <a:cs typeface="+mn-lt"/>
                <a:sym typeface="+mn-ea"/>
              </a:rPr>
              <a:t>Chapter </a:t>
            </a:r>
            <a:r>
              <a:rPr lang="en-US" altLang="zh-CN" sz="2000" b="1" dirty="0">
                <a:ea typeface="宋体" panose="02010600030101010101" pitchFamily="2" charset="-122"/>
                <a:cs typeface="+mn-lt"/>
                <a:sym typeface="+mn-ea"/>
              </a:rPr>
              <a:t>5</a:t>
            </a:r>
            <a:r>
              <a:rPr lang="zh-CN" altLang="en-US" sz="2000" b="1" dirty="0">
                <a:latin typeface="宋体" panose="02010600030101010101" pitchFamily="2" charset="-122"/>
                <a:ea typeface="宋体" panose="02010600030101010101" pitchFamily="2" charset="-122"/>
                <a:sym typeface="+mn-ea"/>
              </a:rPr>
              <a:t>)</a:t>
            </a:r>
            <a:endParaRPr lang="zh-CN" altLang="en-US" sz="2000" b="1" dirty="0">
              <a:latin typeface="宋体" panose="02010600030101010101" pitchFamily="2" charset="-122"/>
              <a:ea typeface="宋体" panose="02010600030101010101" pitchFamily="2" charset="-122"/>
              <a:sym typeface="+mn-ea"/>
            </a:endParaRPr>
          </a:p>
        </p:txBody>
      </p:sp>
      <p:sp>
        <p:nvSpPr>
          <p:cNvPr id="49" name="矩形 48"/>
          <p:cNvSpPr/>
          <p:nvPr/>
        </p:nvSpPr>
        <p:spPr>
          <a:xfrm>
            <a:off x="179512" y="3579862"/>
            <a:ext cx="8712968"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t> Mr. </a:t>
            </a:r>
            <a:r>
              <a:rPr lang="en-US" altLang="zh-CN" sz="2400" b="1" dirty="0" err="1" smtClean="0"/>
              <a:t>Ollivander</a:t>
            </a:r>
            <a:r>
              <a:rPr lang="en-US" altLang="zh-CN" sz="2400" b="1" dirty="0" smtClean="0"/>
              <a:t> suspected that </a:t>
            </a:r>
            <a:r>
              <a:rPr lang="en-US" altLang="zh-CN" sz="2400" b="1" dirty="0" err="1" smtClean="0"/>
              <a:t>Hagrid</a:t>
            </a:r>
            <a:r>
              <a:rPr lang="en-US" altLang="zh-CN" sz="2400" b="1" dirty="0" smtClean="0"/>
              <a:t> was still using his wand  after he had been expelled from the school.</a:t>
            </a:r>
            <a:endParaRPr lang="zh-CN" altLang="en-US" sz="2400" dirty="0"/>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555526"/>
            <a:ext cx="8784975" cy="3539430"/>
          </a:xfrm>
          <a:prstGeom prst="rect">
            <a:avLst/>
          </a:prstGeom>
        </p:spPr>
        <p:txBody>
          <a:bodyPr wrap="square">
            <a:spAutoFit/>
          </a:bodyPr>
          <a:lstStyle/>
          <a:p>
            <a:pPr algn="just"/>
            <a:r>
              <a:rPr lang="en-US" altLang="zh-CN" sz="3200" b="1" dirty="0" smtClean="0"/>
              <a:t>“But you don’t use them?” said Mr. Ollivander </a:t>
            </a:r>
            <a:r>
              <a:rPr lang="en-US" altLang="zh-CN" sz="3200" b="1" dirty="0" smtClean="0">
                <a:solidFill>
                  <a:srgbClr val="0070C0"/>
                </a:solidFill>
              </a:rPr>
              <a:t>sharply</a:t>
            </a:r>
            <a:r>
              <a:rPr lang="en-US" altLang="zh-CN" sz="3200" b="1" dirty="0" smtClean="0"/>
              <a:t>. </a:t>
            </a:r>
            <a:endParaRPr lang="en-US" altLang="zh-CN" sz="3200" b="1" dirty="0" smtClean="0"/>
          </a:p>
          <a:p>
            <a:pPr algn="just"/>
            <a:r>
              <a:rPr lang="en-US" altLang="zh-CN" sz="3200" b="1" dirty="0" smtClean="0"/>
              <a:t>“Oh, no, sir,” said Hagrid quickly. Harry noticed he </a:t>
            </a:r>
            <a:r>
              <a:rPr lang="en-US" altLang="zh-CN" sz="3200" b="1" dirty="0" smtClean="0">
                <a:solidFill>
                  <a:srgbClr val="FF0000"/>
                </a:solidFill>
              </a:rPr>
              <a:t>gripped</a:t>
            </a:r>
            <a:r>
              <a:rPr lang="en-US" altLang="zh-CN" sz="3200" b="1" dirty="0" smtClean="0"/>
              <a:t>(</a:t>
            </a:r>
            <a:r>
              <a:rPr lang="zh-CN" altLang="en-US" sz="2800" b="1" dirty="0" smtClean="0">
                <a:latin typeface="楷体" panose="02010609060101010101" pitchFamily="49" charset="-122"/>
                <a:ea typeface="楷体" panose="02010609060101010101" pitchFamily="49" charset="-122"/>
              </a:rPr>
              <a:t>紧抓</a:t>
            </a:r>
            <a:r>
              <a:rPr lang="en-US" altLang="zh-CN" sz="3200" b="1" dirty="0" smtClean="0"/>
              <a:t>) his pink umbrella very tightly as he spoke.</a:t>
            </a:r>
            <a:endParaRPr lang="en-US" altLang="zh-CN" sz="3200" b="1" dirty="0" smtClean="0"/>
          </a:p>
          <a:p>
            <a:pPr algn="just"/>
            <a:r>
              <a:rPr lang="en-US" altLang="zh-CN" sz="3200" b="1" dirty="0" smtClean="0"/>
              <a:t>“Hmmm,” said Mr. Ollivander, </a:t>
            </a:r>
            <a:r>
              <a:rPr lang="en-US" altLang="zh-CN" sz="3200" b="1" dirty="0" smtClean="0">
                <a:solidFill>
                  <a:srgbClr val="0070C0"/>
                </a:solidFill>
              </a:rPr>
              <a:t>giving Hagrid a piercing (</a:t>
            </a:r>
            <a:r>
              <a:rPr lang="zh-CN" altLang="en-US" sz="2800" b="1" dirty="0" smtClean="0">
                <a:solidFill>
                  <a:srgbClr val="0070C0"/>
                </a:solidFill>
                <a:latin typeface="楷体" panose="02010609060101010101" pitchFamily="49" charset="-122"/>
                <a:ea typeface="楷体" panose="02010609060101010101" pitchFamily="49" charset="-122"/>
              </a:rPr>
              <a:t>穿透的</a:t>
            </a:r>
            <a:r>
              <a:rPr lang="en-US" altLang="zh-CN" sz="3200" b="1" dirty="0" smtClean="0">
                <a:solidFill>
                  <a:srgbClr val="0070C0"/>
                </a:solidFill>
              </a:rPr>
              <a:t>) </a:t>
            </a:r>
            <a:r>
              <a:rPr lang="en-US" altLang="zh-CN" sz="3200" b="1" dirty="0">
                <a:solidFill>
                  <a:srgbClr val="0070C0"/>
                </a:solidFill>
              </a:rPr>
              <a:t>look.</a:t>
            </a:r>
            <a:endParaRPr lang="en-US" altLang="zh-CN" sz="3200" b="1" dirty="0" smtClean="0">
              <a:solidFill>
                <a:srgbClr val="0070C0"/>
              </a:solidFill>
            </a:endParaRPr>
          </a:p>
        </p:txBody>
      </p:sp>
      <p:sp>
        <p:nvSpPr>
          <p:cNvPr id="59" name="圆角矩形 113"/>
          <p:cNvSpPr/>
          <p:nvPr/>
        </p:nvSpPr>
        <p:spPr>
          <a:xfrm>
            <a:off x="2915816" y="38490"/>
            <a:ext cx="2520280" cy="58904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134780" y="602174"/>
            <a:ext cx="208529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7474148" y="4744406"/>
            <a:ext cx="1642740"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5" name="圆角矩形 113"/>
          <p:cNvSpPr/>
          <p:nvPr/>
        </p:nvSpPr>
        <p:spPr>
          <a:xfrm>
            <a:off x="281029" y="4515966"/>
            <a:ext cx="6307195" cy="58914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err="1" smtClean="0">
                <a:solidFill>
                  <a:schemeClr val="tx1"/>
                </a:solidFill>
                <a:ea typeface="楷体" panose="02010609060101010101" pitchFamily="49" charset="-122"/>
              </a:rPr>
              <a:t>Mr.Ollivander</a:t>
            </a:r>
            <a:r>
              <a:rPr lang="en-US" altLang="zh-CN" sz="3200" b="1" dirty="0" smtClean="0">
                <a:solidFill>
                  <a:schemeClr val="tx1"/>
                </a:solidFill>
                <a:ea typeface="楷体" panose="02010609060101010101" pitchFamily="49" charset="-122"/>
              </a:rPr>
              <a:t> knew he was lying.</a:t>
            </a:r>
            <a:endParaRPr lang="zh-CN" altLang="en-US" sz="3200" b="1" dirty="0">
              <a:solidFill>
                <a:schemeClr val="tx1"/>
              </a:solidFill>
              <a:ea typeface="楷体" panose="02010609060101010101" pitchFamily="49" charset="-122"/>
            </a:endParaRPr>
          </a:p>
        </p:txBody>
      </p:sp>
      <p:sp>
        <p:nvSpPr>
          <p:cNvPr id="2" name="矩形 1"/>
          <p:cNvSpPr/>
          <p:nvPr/>
        </p:nvSpPr>
        <p:spPr>
          <a:xfrm>
            <a:off x="3059832" y="0"/>
            <a:ext cx="2307043" cy="584775"/>
          </a:xfrm>
          <a:prstGeom prst="rect">
            <a:avLst/>
          </a:prstGeom>
        </p:spPr>
        <p:txBody>
          <a:bodyPr wrap="square">
            <a:spAutoFit/>
          </a:bodyPr>
          <a:lstStyle/>
          <a:p>
            <a:pPr algn="ctr"/>
            <a:r>
              <a:rPr lang="en-US" altLang="zh-CN" sz="3200" b="1" dirty="0">
                <a:solidFill>
                  <a:srgbClr val="FFFFFF"/>
                </a:solidFill>
              </a:rPr>
              <a:t>nervousness</a:t>
            </a:r>
            <a:endParaRPr lang="zh-CN" altLang="en-US" sz="3200" b="1" dirty="0">
              <a:solidFill>
                <a:srgbClr val="FFFFFF"/>
              </a:solidFill>
            </a:endParaRPr>
          </a:p>
        </p:txBody>
      </p:sp>
      <p:sp>
        <p:nvSpPr>
          <p:cNvPr id="14" name="圆角矩形 113"/>
          <p:cNvSpPr/>
          <p:nvPr/>
        </p:nvSpPr>
        <p:spPr>
          <a:xfrm>
            <a:off x="323528" y="4011910"/>
            <a:ext cx="3202467" cy="57705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solidFill>
                  <a:schemeClr val="tx1"/>
                </a:solidFill>
                <a:ea typeface="楷体" panose="02010609060101010101" pitchFamily="49" charset="-122"/>
              </a:rPr>
              <a:t>Hagrid was lying. </a:t>
            </a:r>
            <a:endParaRPr lang="zh-CN" altLang="en-US" sz="3200" b="1" dirty="0">
              <a:solidFill>
                <a:schemeClr val="tx1"/>
              </a:solidFill>
              <a:ea typeface="楷体" panose="02010609060101010101" pitchFamily="49" charset="-122"/>
            </a:endParaRPr>
          </a:p>
        </p:txBody>
      </p:sp>
      <p:sp>
        <p:nvSpPr>
          <p:cNvPr id="15" name="椭圆 14"/>
          <p:cNvSpPr/>
          <p:nvPr/>
        </p:nvSpPr>
        <p:spPr>
          <a:xfrm>
            <a:off x="251520" y="1563638"/>
            <a:ext cx="1512168" cy="576064"/>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39552" y="2139702"/>
            <a:ext cx="187220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51520" y="3075806"/>
            <a:ext cx="187220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868144" y="3075806"/>
            <a:ext cx="1296144" cy="504056"/>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699542"/>
            <a:ext cx="8784976" cy="243014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ea typeface="楷体" panose="02010609060101010101" pitchFamily="49" charset="-122"/>
              </a:rPr>
              <a:t>“An’ I’ve also got a letter from Professor Dumbledore,” said </a:t>
            </a:r>
            <a:r>
              <a:rPr lang="en-US" altLang="zh-CN" sz="2800" b="1" dirty="0" err="1" smtClean="0">
                <a:ea typeface="楷体" panose="02010609060101010101" pitchFamily="49" charset="-122"/>
              </a:rPr>
              <a:t>Hagrid</a:t>
            </a:r>
            <a:r>
              <a:rPr lang="en-US" altLang="zh-CN" sz="2800" b="1" dirty="0" smtClean="0">
                <a:ea typeface="楷体" panose="02010609060101010101" pitchFamily="49" charset="-122"/>
              </a:rPr>
              <a:t> </a:t>
            </a:r>
            <a:r>
              <a:rPr lang="en-US" altLang="zh-CN" sz="2800" b="1" dirty="0" smtClean="0">
                <a:solidFill>
                  <a:srgbClr val="00B0F0"/>
                </a:solidFill>
                <a:ea typeface="楷体" panose="02010609060101010101" pitchFamily="49" charset="-122"/>
              </a:rPr>
              <a:t>importantly</a:t>
            </a:r>
            <a:r>
              <a:rPr lang="en-US" altLang="zh-CN" sz="2800" b="1" dirty="0" smtClean="0">
                <a:ea typeface="楷体" panose="02010609060101010101" pitchFamily="49" charset="-122"/>
              </a:rPr>
              <a:t>, </a:t>
            </a:r>
            <a:r>
              <a:rPr lang="en-US" altLang="zh-CN" sz="2800" b="1" dirty="0" smtClean="0">
                <a:solidFill>
                  <a:srgbClr val="FF0000"/>
                </a:solidFill>
                <a:ea typeface="楷体" panose="02010609060101010101" pitchFamily="49" charset="-122"/>
              </a:rPr>
              <a:t>throwing out his chest</a:t>
            </a:r>
            <a:r>
              <a:rPr lang="en-US" altLang="zh-CN" sz="2800" b="1" dirty="0" smtClean="0">
                <a:ea typeface="楷体" panose="02010609060101010101" pitchFamily="49" charset="-122"/>
              </a:rPr>
              <a:t>.</a:t>
            </a:r>
            <a:endParaRPr lang="en-US" altLang="zh-CN" sz="2800" b="1" dirty="0" smtClean="0">
              <a:ea typeface="楷体" panose="02010609060101010101" pitchFamily="49" charset="-122"/>
            </a:endParaRPr>
          </a:p>
          <a:p>
            <a:pPr algn="just"/>
            <a:r>
              <a:rPr lang="zh-CN" altLang="en-US" sz="2400" b="1" dirty="0" smtClean="0">
                <a:latin typeface="宋体" panose="02010600030101010101" pitchFamily="2" charset="-122"/>
                <a:ea typeface="宋体" panose="02010600030101010101" pitchFamily="2" charset="-122"/>
              </a:rPr>
              <a:t>“我还带了邓布利多教授的一封信，”海格很神气地说，挺起胸膛。</a:t>
            </a:r>
            <a:endParaRPr lang="zh-CN" altLang="en-US" sz="2400" b="1" dirty="0" smtClean="0">
              <a:latin typeface="宋体" panose="02010600030101010101" pitchFamily="2" charset="-122"/>
              <a:ea typeface="宋体" panose="02010600030101010101" pitchFamily="2" charset="-122"/>
            </a:endParaRPr>
          </a:p>
          <a:p>
            <a:pPr algn="just"/>
            <a:r>
              <a:rPr lang="zh-CN" altLang="en-US" sz="2000" b="1" dirty="0">
                <a:latin typeface="宋体" panose="02010600030101010101" pitchFamily="2" charset="-122"/>
                <a:ea typeface="宋体" panose="02010600030101010101" pitchFamily="2" charset="-122"/>
              </a:rPr>
              <a:t>(哈利波特与魔法石</a:t>
            </a:r>
            <a:r>
              <a:rPr lang="zh-CN" altLang="en-US" sz="2000" b="1" dirty="0">
                <a:ea typeface="宋体" panose="02010600030101010101" pitchFamily="2" charset="-122"/>
                <a:cs typeface="+mn-lt"/>
              </a:rPr>
              <a:t>Chapter 5</a:t>
            </a:r>
            <a:r>
              <a:rPr lang="zh-CN" altLang="en-US" sz="2000" b="1" dirty="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p:txBody>
      </p:sp>
      <p:sp>
        <p:nvSpPr>
          <p:cNvPr id="49" name="矩形 48"/>
          <p:cNvSpPr/>
          <p:nvPr/>
        </p:nvSpPr>
        <p:spPr>
          <a:xfrm>
            <a:off x="179512" y="3651870"/>
            <a:ext cx="8712968" cy="1200329"/>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err="1" smtClean="0">
                <a:ea typeface="楷体" panose="02010609060101010101" pitchFamily="49" charset="-122"/>
              </a:rPr>
              <a:t>Hagrid</a:t>
            </a:r>
            <a:r>
              <a:rPr lang="en-US" altLang="zh-CN" sz="2400" b="1" dirty="0" smtClean="0">
                <a:ea typeface="楷体" panose="02010609060101010101" pitchFamily="49" charset="-122"/>
              </a:rPr>
              <a:t> accompanied Harry to take some money from the safe. The goblin needed to see prove first before he gave them the money.</a:t>
            </a:r>
            <a:endParaRPr lang="zh-CN" altLang="en-US" sz="2400" dirty="0"/>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1" y="679129"/>
            <a:ext cx="8568952" cy="954107"/>
          </a:xfrm>
          <a:prstGeom prst="rect">
            <a:avLst/>
          </a:prstGeom>
        </p:spPr>
        <p:txBody>
          <a:bodyPr wrap="square">
            <a:spAutoFit/>
          </a:bodyPr>
          <a:lstStyle/>
          <a:p>
            <a:pPr algn="just"/>
            <a:r>
              <a:rPr lang="en-US" altLang="zh-CN" sz="2800" b="1" dirty="0" smtClean="0">
                <a:ea typeface="楷体" panose="02010609060101010101" pitchFamily="49" charset="-122"/>
              </a:rPr>
              <a:t>“An’ I’ve also got a letter from Professor Dumbledore,” said Hagrid </a:t>
            </a:r>
            <a:r>
              <a:rPr lang="en-US" altLang="zh-CN" sz="2800" b="1" dirty="0" smtClean="0">
                <a:solidFill>
                  <a:srgbClr val="00B0F0"/>
                </a:solidFill>
                <a:ea typeface="楷体" panose="02010609060101010101" pitchFamily="49" charset="-122"/>
              </a:rPr>
              <a:t>importantly</a:t>
            </a:r>
            <a:r>
              <a:rPr lang="en-US" altLang="zh-CN" sz="2800" b="1" dirty="0" smtClean="0">
                <a:ea typeface="楷体" panose="02010609060101010101" pitchFamily="49" charset="-122"/>
              </a:rPr>
              <a:t>, </a:t>
            </a:r>
            <a:r>
              <a:rPr lang="en-US" altLang="zh-CN" sz="2800" b="1" dirty="0" smtClean="0">
                <a:solidFill>
                  <a:srgbClr val="FF0000"/>
                </a:solidFill>
                <a:ea typeface="楷体" panose="02010609060101010101" pitchFamily="49" charset="-122"/>
              </a:rPr>
              <a:t>throwing out his chest</a:t>
            </a:r>
            <a:r>
              <a:rPr lang="en-US" altLang="zh-CN" sz="2800" b="1" dirty="0" smtClean="0">
                <a:ea typeface="楷体" panose="02010609060101010101" pitchFamily="49" charset="-122"/>
              </a:rPr>
              <a:t>.</a:t>
            </a:r>
            <a:endParaRPr lang="en-US" altLang="zh-CN" sz="2800" b="1" dirty="0" smtClean="0">
              <a:ea typeface="楷体" panose="02010609060101010101" pitchFamily="49" charset="-122"/>
            </a:endParaRPr>
          </a:p>
        </p:txBody>
      </p:sp>
      <p:sp>
        <p:nvSpPr>
          <p:cNvPr id="59" name="圆角矩形 113"/>
          <p:cNvSpPr/>
          <p:nvPr/>
        </p:nvSpPr>
        <p:spPr>
          <a:xfrm>
            <a:off x="3622219" y="38490"/>
            <a:ext cx="1682194"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923928" y="602174"/>
            <a:ext cx="995701"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514003" y="78954"/>
            <a:ext cx="1728192" cy="523220"/>
          </a:xfrm>
          <a:prstGeom prst="rect">
            <a:avLst/>
          </a:prstGeom>
        </p:spPr>
        <p:txBody>
          <a:bodyPr wrap="square">
            <a:spAutoFit/>
          </a:bodyPr>
          <a:lstStyle/>
          <a:p>
            <a:pPr algn="ctr"/>
            <a:r>
              <a:rPr lang="en-US" altLang="zh-CN" sz="2800" b="1" dirty="0" smtClean="0">
                <a:solidFill>
                  <a:srgbClr val="FFFFFF"/>
                </a:solidFill>
              </a:rPr>
              <a:t>pride</a:t>
            </a:r>
            <a:endParaRPr lang="zh-CN" altLang="en-US" sz="2800" b="1" dirty="0">
              <a:solidFill>
                <a:srgbClr val="FFFFFF"/>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8009892" y="4751697"/>
            <a:ext cx="954596"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4" name="椭圆 13"/>
          <p:cNvSpPr/>
          <p:nvPr/>
        </p:nvSpPr>
        <p:spPr>
          <a:xfrm>
            <a:off x="467543" y="1779663"/>
            <a:ext cx="3250399" cy="822944"/>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r>
              <a:rPr lang="en-US" altLang="zh-CN" sz="3200" b="1" dirty="0">
                <a:ea typeface="楷体" panose="02010609060101010101" pitchFamily="49" charset="-122"/>
              </a:rPr>
              <a:t>importantly</a:t>
            </a:r>
            <a:endParaRPr lang="zh-CN" altLang="en-US" sz="3200" b="1" dirty="0">
              <a:solidFill>
                <a:schemeClr val="bg1"/>
              </a:solidFill>
              <a:ea typeface="宋体" panose="02010600030101010101" pitchFamily="2" charset="-122"/>
            </a:endParaRPr>
          </a:p>
        </p:txBody>
      </p:sp>
      <p:grpSp>
        <p:nvGrpSpPr>
          <p:cNvPr id="16" name="组合 15"/>
          <p:cNvGrpSpPr/>
          <p:nvPr/>
        </p:nvGrpSpPr>
        <p:grpSpPr>
          <a:xfrm>
            <a:off x="201635" y="2638549"/>
            <a:ext cx="6624736" cy="1150513"/>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FF0000"/>
                  </a:solidFill>
                  <a:ea typeface="楷体" panose="02010609060101010101" pitchFamily="49" charset="-122"/>
                </a:rPr>
                <a:t>throwing out his chest </a:t>
              </a:r>
              <a:endParaRPr lang="zh-CN" altLang="en-US" sz="3200" b="1" dirty="0"/>
            </a:p>
          </p:txBody>
        </p:sp>
      </p:grpSp>
      <p:grpSp>
        <p:nvGrpSpPr>
          <p:cNvPr id="19" name="组合 18"/>
          <p:cNvGrpSpPr/>
          <p:nvPr/>
        </p:nvGrpSpPr>
        <p:grpSpPr>
          <a:xfrm>
            <a:off x="458415" y="3815929"/>
            <a:ext cx="4464497" cy="1081065"/>
            <a:chOff x="4052582" y="3262663"/>
            <a:chExt cx="2616625" cy="689596"/>
          </a:xfrm>
        </p:grpSpPr>
        <p:sp>
          <p:nvSpPr>
            <p:cNvPr id="20" name="圆角矩形 19"/>
            <p:cNvSpPr/>
            <p:nvPr/>
          </p:nvSpPr>
          <p:spPr>
            <a:xfrm>
              <a:off x="4052582" y="3262663"/>
              <a:ext cx="2616625" cy="689596"/>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圆角矩形 113"/>
            <p:cNvSpPr/>
            <p:nvPr/>
          </p:nvSpPr>
          <p:spPr>
            <a:xfrm>
              <a:off x="4263601" y="3313250"/>
              <a:ext cx="2262660" cy="582448"/>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7030A0"/>
                  </a:solidFill>
                  <a:ea typeface="宋体" panose="02010600030101010101" pitchFamily="2" charset="-122"/>
                </a:rPr>
                <a:t>Hagrid felt proud.</a:t>
              </a:r>
              <a:endParaRPr lang="zh-CN" altLang="en-US" sz="3200" b="1" dirty="0">
                <a:solidFill>
                  <a:srgbClr val="7030A0"/>
                </a:solidFill>
                <a:ea typeface="宋体" panose="02010600030101010101" pitchFamily="2" charset="-122"/>
              </a:endParaRPr>
            </a:p>
          </p:txBody>
        </p:sp>
      </p:grpSp>
      <p:pic>
        <p:nvPicPr>
          <p:cNvPr id="5122" name="Picture 2" descr="https://ss2.bdstatic.com/70cFvnSh_Q1YnxGkpoWK1HF6hhy/it/u=2254476528,1180295594&amp;fm=15&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779663"/>
            <a:ext cx="1504950" cy="2095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path" presetSubtype="0" fill="hold" grpId="1" nodeType="clickEffect">
                                  <p:stCondLst>
                                    <p:cond delay="0"/>
                                  </p:stCondLst>
                                  <p:childTnLst>
                                    <p:animMotion origin="layout" path="M -3.33333E-6 -1.60494E-6 L 0.16875 -0.04074 " pathEditMode="relative" rAng="0" ptsTypes="AA">
                                      <p:cBhvr>
                                        <p:cTn id="16" dur="500" spd="-100000" fill="hold"/>
                                        <p:tgtEl>
                                          <p:spTgt spid="14"/>
                                        </p:tgtEl>
                                        <p:attrNameLst>
                                          <p:attrName>ppt_x</p:attrName>
                                          <p:attrName>ppt_y</p:attrName>
                                        </p:attrNameLst>
                                      </p:cBhvr>
                                      <p:rCtr x="8438" y="-2037"/>
                                    </p:animMotion>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64" presetClass="path" presetSubtype="0" fill="hold" nodeType="withEffect">
                                  <p:stCondLst>
                                    <p:cond delay="0"/>
                                  </p:stCondLst>
                                  <p:childTnLst>
                                    <p:animMotion origin="layout" path="M -3.61111E-6 3.20988E-6 L -0.05121 -0.27871 " pathEditMode="relative" rAng="0" ptsTypes="AA">
                                      <p:cBhvr>
                                        <p:cTn id="25" dur="500" spd="-100000" fill="hold"/>
                                        <p:tgtEl>
                                          <p:spTgt spid="16"/>
                                        </p:tgtEl>
                                        <p:attrNameLst>
                                          <p:attrName>ppt_x</p:attrName>
                                          <p:attrName>ppt_y</p:attrName>
                                        </p:attrNameLst>
                                      </p:cBhvr>
                                      <p:rCtr x="-2569" y="-13951"/>
                                    </p:animMotion>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915566"/>
            <a:ext cx="9144000" cy="304609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400" b="1" dirty="0" smtClean="0">
                <a:ea typeface="楷体" panose="02010609060101010101" pitchFamily="49" charset="-122"/>
              </a:rPr>
              <a:t>The storm </a:t>
            </a:r>
            <a:r>
              <a:rPr lang="en-US" altLang="zh-CN" sz="2400" b="1" dirty="0" smtClean="0">
                <a:solidFill>
                  <a:srgbClr val="7030A0"/>
                </a:solidFill>
                <a:ea typeface="楷体" panose="02010609060101010101" pitchFamily="49" charset="-122"/>
              </a:rPr>
              <a:t>raged</a:t>
            </a:r>
            <a:r>
              <a:rPr lang="en-US" altLang="zh-CN" sz="2400" b="1" dirty="0" smtClean="0">
                <a:ea typeface="楷体" panose="02010609060101010101" pitchFamily="49" charset="-122"/>
              </a:rPr>
              <a:t> more and more ferociously as the night went on. Harry couldn’t sleep. He </a:t>
            </a:r>
            <a:r>
              <a:rPr lang="en-US" altLang="zh-CN" sz="2400" b="1" dirty="0" smtClean="0">
                <a:solidFill>
                  <a:srgbClr val="FF0000"/>
                </a:solidFill>
                <a:ea typeface="楷体" panose="02010609060101010101" pitchFamily="49" charset="-122"/>
              </a:rPr>
              <a:t>shivered</a:t>
            </a:r>
            <a:r>
              <a:rPr lang="en-US" altLang="zh-CN" sz="2400" b="1" dirty="0" smtClean="0">
                <a:ea typeface="楷体" panose="02010609060101010101" pitchFamily="49" charset="-122"/>
              </a:rPr>
              <a:t> and </a:t>
            </a:r>
            <a:r>
              <a:rPr lang="en-US" altLang="zh-CN" sz="2400" b="1" dirty="0" smtClean="0">
                <a:solidFill>
                  <a:srgbClr val="FF0000"/>
                </a:solidFill>
                <a:ea typeface="楷体" panose="02010609060101010101" pitchFamily="49" charset="-122"/>
              </a:rPr>
              <a:t>turned</a:t>
            </a:r>
            <a:r>
              <a:rPr lang="en-US" altLang="zh-CN" sz="2400" b="1" dirty="0" smtClean="0">
                <a:ea typeface="楷体" panose="02010609060101010101" pitchFamily="49" charset="-122"/>
              </a:rPr>
              <a:t> over, trying to get comfortable, his stomach </a:t>
            </a:r>
            <a:r>
              <a:rPr lang="en-US" altLang="zh-CN" sz="2400" b="1" dirty="0" smtClean="0">
                <a:solidFill>
                  <a:srgbClr val="FF0000"/>
                </a:solidFill>
                <a:ea typeface="楷体" panose="02010609060101010101" pitchFamily="49" charset="-122"/>
              </a:rPr>
              <a:t>rumbling</a:t>
            </a:r>
            <a:r>
              <a:rPr lang="en-US" altLang="zh-CN" sz="2400" b="1" dirty="0" smtClean="0">
                <a:ea typeface="楷体" panose="02010609060101010101" pitchFamily="49" charset="-122"/>
              </a:rPr>
              <a:t> with hunger. Dudley’s snores </a:t>
            </a:r>
            <a:r>
              <a:rPr lang="en-US" altLang="zh-CN" sz="2400" b="1" dirty="0" smtClean="0">
                <a:solidFill>
                  <a:srgbClr val="7030A0"/>
                </a:solidFill>
                <a:ea typeface="楷体" panose="02010609060101010101" pitchFamily="49" charset="-122"/>
              </a:rPr>
              <a:t>were drowned </a:t>
            </a:r>
            <a:r>
              <a:rPr lang="en-US" altLang="zh-CN" sz="2400" b="1" dirty="0" smtClean="0">
                <a:ea typeface="楷体" panose="02010609060101010101" pitchFamily="49" charset="-122"/>
              </a:rPr>
              <a:t>by the low rolls of thunder that started near midnight.</a:t>
            </a:r>
            <a:r>
              <a:rPr lang="zh-CN" altLang="en-US" sz="2400" b="1" dirty="0" smtClean="0">
                <a:ea typeface="楷体" panose="02010609060101010101" pitchFamily="49" charset="-122"/>
              </a:rPr>
              <a:t>随着夜幕的降临，暴风雨越来越猛烈。哈利无法入睡。他打了个寒战，翻了个身，想舒服一点。他的肚子饿得咕咕叫。达力的鼾声被午夜时分低沉雷声淹没了。</a:t>
            </a:r>
            <a:endParaRPr lang="zh-CN" altLang="en-US" sz="2400" b="1" dirty="0" smtClean="0">
              <a:ea typeface="楷体" panose="02010609060101010101" pitchFamily="49" charset="-122"/>
            </a:endParaRPr>
          </a:p>
          <a:p>
            <a:pPr algn="just"/>
            <a:r>
              <a:rPr lang="zh-CN" altLang="en-US" sz="2000" b="1" dirty="0" smtClean="0">
                <a:ea typeface="楷体" panose="02010609060101010101" pitchFamily="49" charset="-122"/>
              </a:rPr>
              <a:t>(哈利波特与魔法石Chapter </a:t>
            </a:r>
            <a:r>
              <a:rPr lang="en-US" altLang="zh-CN" sz="2000" b="1" dirty="0" smtClean="0">
                <a:ea typeface="楷体" panose="02010609060101010101" pitchFamily="49" charset="-122"/>
              </a:rPr>
              <a:t>3</a:t>
            </a:r>
            <a:r>
              <a:rPr lang="zh-CN" altLang="en-US" sz="2000" b="1" dirty="0" smtClean="0">
                <a:ea typeface="楷体" panose="02010609060101010101" pitchFamily="49" charset="-122"/>
              </a:rPr>
              <a:t>)</a:t>
            </a:r>
            <a:endParaRPr lang="zh-CN" altLang="en-US" sz="2000" b="1" dirty="0" smtClean="0">
              <a:ea typeface="楷体" panose="02010609060101010101" pitchFamily="49" charset="-122"/>
            </a:endParaRPr>
          </a:p>
        </p:txBody>
      </p:sp>
      <p:cxnSp>
        <p:nvCxnSpPr>
          <p:cNvPr id="47" name="直接连接符 46"/>
          <p:cNvCxnSpPr/>
          <p:nvPr/>
        </p:nvCxnSpPr>
        <p:spPr>
          <a:xfrm flipV="1">
            <a:off x="3302150" y="555526"/>
            <a:ext cx="4150170" cy="39222"/>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5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043608" cy="976248"/>
          </a:xfrm>
          <a:prstGeom prst="rect">
            <a:avLst/>
          </a:prstGeom>
          <a:noFill/>
        </p:spPr>
      </p:pic>
      <p:sp>
        <p:nvSpPr>
          <p:cNvPr id="40" name="矩形 39"/>
          <p:cNvSpPr/>
          <p:nvPr/>
        </p:nvSpPr>
        <p:spPr>
          <a:xfrm>
            <a:off x="1007096" y="123478"/>
            <a:ext cx="8136904" cy="954107"/>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三</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：动作描写</a:t>
            </a:r>
            <a:r>
              <a:rPr lang="zh-CN" altLang="en-US" sz="2800" b="1" dirty="0" smtClean="0">
                <a:solidFill>
                  <a:srgbClr val="FF0000"/>
                </a:solidFill>
                <a:latin typeface="楷体" panose="02010609060101010101" pitchFamily="49" charset="-122"/>
                <a:ea typeface="楷体" panose="02010609060101010101" pitchFamily="49" charset="-122"/>
              </a:rPr>
              <a:t>与环境描写相结合</a:t>
            </a:r>
            <a:endParaRPr lang="zh-CN" altLang="en-US" sz="2800" b="1" dirty="0" smtClean="0">
              <a:solidFill>
                <a:srgbClr val="FF0000"/>
              </a:solidFill>
              <a:latin typeface="楷体" panose="02010609060101010101" pitchFamily="49" charset="-122"/>
              <a:ea typeface="楷体" panose="02010609060101010101" pitchFamily="49" charset="-122"/>
            </a:endParaRPr>
          </a:p>
          <a:p>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49" name="矩形 48"/>
          <p:cNvSpPr/>
          <p:nvPr/>
        </p:nvSpPr>
        <p:spPr>
          <a:xfrm>
            <a:off x="179512" y="3939396"/>
            <a:ext cx="8712968" cy="1569660"/>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ea typeface="宋体" panose="02010600030101010101" pitchFamily="2" charset="-122"/>
              </a:rPr>
              <a:t>Uncle Vernon took Harry and his family so that </a:t>
            </a:r>
            <a:r>
              <a:rPr lang="en-US" altLang="zh-CN" sz="2400" b="1" dirty="0" err="1" smtClean="0">
                <a:ea typeface="宋体" panose="02010600030101010101" pitchFamily="2" charset="-122"/>
              </a:rPr>
              <a:t>Hagrid</a:t>
            </a:r>
            <a:r>
              <a:rPr lang="en-US" altLang="zh-CN" sz="2400" b="1" dirty="0" smtClean="0">
                <a:ea typeface="宋体" panose="02010600030101010101" pitchFamily="2" charset="-122"/>
              </a:rPr>
              <a:t> cou</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ldn’t find Harry. They spent the nigh at a hotel on a stormy night.</a:t>
            </a:r>
            <a:endPar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2400" dirty="0"/>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23528" y="843558"/>
            <a:ext cx="8352928" cy="2246769"/>
          </a:xfrm>
          <a:prstGeom prst="rect">
            <a:avLst/>
          </a:prstGeom>
        </p:spPr>
        <p:txBody>
          <a:bodyPr wrap="square">
            <a:spAutoFit/>
          </a:bodyPr>
          <a:lstStyle/>
          <a:p>
            <a:pPr algn="just"/>
            <a:r>
              <a:rPr lang="en-US" altLang="zh-CN" sz="2800" b="1" dirty="0" smtClean="0">
                <a:ea typeface="楷体" panose="02010609060101010101" pitchFamily="49" charset="-122"/>
              </a:rPr>
              <a:t>The storm </a:t>
            </a:r>
            <a:r>
              <a:rPr lang="en-US" altLang="zh-CN" sz="2800" b="1" dirty="0" smtClean="0">
                <a:solidFill>
                  <a:srgbClr val="7030A0"/>
                </a:solidFill>
                <a:ea typeface="楷体" panose="02010609060101010101" pitchFamily="49" charset="-122"/>
              </a:rPr>
              <a:t>raged</a:t>
            </a:r>
            <a:r>
              <a:rPr lang="en-US" altLang="zh-CN" sz="2800" b="1" dirty="0" smtClean="0">
                <a:ea typeface="楷体" panose="02010609060101010101" pitchFamily="49" charset="-122"/>
              </a:rPr>
              <a:t> more and more ferociously as the night went on. Harry couldn’t sleep. He </a:t>
            </a:r>
            <a:r>
              <a:rPr lang="en-US" altLang="zh-CN" sz="2800" b="1" dirty="0" smtClean="0">
                <a:solidFill>
                  <a:srgbClr val="FF0000"/>
                </a:solidFill>
                <a:ea typeface="楷体" panose="02010609060101010101" pitchFamily="49" charset="-122"/>
              </a:rPr>
              <a:t>shivered</a:t>
            </a:r>
            <a:r>
              <a:rPr lang="en-US" altLang="zh-CN" sz="2800" b="1" dirty="0" smtClean="0">
                <a:ea typeface="楷体" panose="02010609060101010101" pitchFamily="49" charset="-122"/>
              </a:rPr>
              <a:t> and </a:t>
            </a:r>
            <a:r>
              <a:rPr lang="en-US" altLang="zh-CN" sz="2800" b="1" dirty="0" smtClean="0">
                <a:solidFill>
                  <a:srgbClr val="FF0000"/>
                </a:solidFill>
                <a:ea typeface="楷体" panose="02010609060101010101" pitchFamily="49" charset="-122"/>
              </a:rPr>
              <a:t>turned</a:t>
            </a:r>
            <a:r>
              <a:rPr lang="en-US" altLang="zh-CN" sz="2800" b="1" dirty="0" smtClean="0">
                <a:ea typeface="楷体" panose="02010609060101010101" pitchFamily="49" charset="-122"/>
              </a:rPr>
              <a:t> over, trying to get comfortable, his stomach </a:t>
            </a:r>
            <a:r>
              <a:rPr lang="en-US" altLang="zh-CN" sz="2800" b="1" dirty="0" smtClean="0">
                <a:solidFill>
                  <a:srgbClr val="FF0000"/>
                </a:solidFill>
                <a:ea typeface="楷体" panose="02010609060101010101" pitchFamily="49" charset="-122"/>
              </a:rPr>
              <a:t>rumbling</a:t>
            </a:r>
            <a:r>
              <a:rPr lang="en-US" altLang="zh-CN" sz="2800" b="1" dirty="0" smtClean="0">
                <a:ea typeface="楷体" panose="02010609060101010101" pitchFamily="49" charset="-122"/>
              </a:rPr>
              <a:t> with hunger. Dudley’s snores </a:t>
            </a:r>
            <a:r>
              <a:rPr lang="en-US" altLang="zh-CN" sz="2800" b="1" dirty="0" smtClean="0">
                <a:solidFill>
                  <a:srgbClr val="7030A0"/>
                </a:solidFill>
                <a:ea typeface="楷体" panose="02010609060101010101" pitchFamily="49" charset="-122"/>
              </a:rPr>
              <a:t>were drowned </a:t>
            </a:r>
            <a:r>
              <a:rPr lang="en-US" altLang="zh-CN" sz="2800" b="1" dirty="0" smtClean="0">
                <a:ea typeface="楷体" panose="02010609060101010101" pitchFamily="49" charset="-122"/>
              </a:rPr>
              <a:t>by the low rolls of thunder that started near midnight.</a:t>
            </a:r>
            <a:endParaRPr lang="en-US" altLang="zh-CN" sz="2800" b="1" dirty="0" smtClean="0"/>
          </a:p>
        </p:txBody>
      </p:sp>
      <p:sp>
        <p:nvSpPr>
          <p:cNvPr id="5" name="圆角矩形 113"/>
          <p:cNvSpPr/>
          <p:nvPr/>
        </p:nvSpPr>
        <p:spPr>
          <a:xfrm>
            <a:off x="3491879" y="38490"/>
            <a:ext cx="1512169"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491881" y="116012"/>
            <a:ext cx="1512168" cy="523220"/>
          </a:xfrm>
          <a:prstGeom prst="rect">
            <a:avLst/>
          </a:prstGeom>
        </p:spPr>
        <p:txBody>
          <a:bodyPr wrap="square">
            <a:spAutoFit/>
          </a:bodyPr>
          <a:lstStyle/>
          <a:p>
            <a:pPr algn="ctr"/>
            <a:r>
              <a:rPr lang="en-US" altLang="zh-CN" sz="2800" b="1" dirty="0" smtClean="0">
                <a:solidFill>
                  <a:srgbClr val="FFFFFF"/>
                </a:solidFill>
              </a:rPr>
              <a:t>Fear</a:t>
            </a:r>
            <a:endParaRPr lang="zh-CN" altLang="en-US" sz="2800" b="1" dirty="0">
              <a:solidFill>
                <a:srgbClr val="FFFFFF"/>
              </a:solidFill>
            </a:endParaRPr>
          </a:p>
        </p:txBody>
      </p:sp>
      <p:cxnSp>
        <p:nvCxnSpPr>
          <p:cNvPr id="8" name="直接连接符 7"/>
          <p:cNvCxnSpPr/>
          <p:nvPr/>
        </p:nvCxnSpPr>
        <p:spPr>
          <a:xfrm>
            <a:off x="3923928" y="555526"/>
            <a:ext cx="64807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14" name="圆角矩形标注 13"/>
          <p:cNvSpPr/>
          <p:nvPr/>
        </p:nvSpPr>
        <p:spPr>
          <a:xfrm>
            <a:off x="4860032" y="267494"/>
            <a:ext cx="4283968" cy="648072"/>
          </a:xfrm>
          <a:prstGeom prst="wedgeRoundRectCallout">
            <a:avLst>
              <a:gd name="adj1" fmla="val -5623"/>
              <a:gd name="adj2" fmla="val 12499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Times New Roman" panose="02020603050405020304" pitchFamily="18" charset="0"/>
                <a:cs typeface="Times New Roman" panose="02020603050405020304" pitchFamily="18" charset="0"/>
              </a:rPr>
              <a:t>He was frightened, cold and hungry.</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p:cNvSpPr/>
          <p:nvPr/>
        </p:nvSpPr>
        <p:spPr>
          <a:xfrm>
            <a:off x="4283968" y="3147814"/>
            <a:ext cx="2880320" cy="461665"/>
          </a:xfrm>
          <a:prstGeom prst="rect">
            <a:avLst/>
          </a:prstGeom>
        </p:spPr>
        <p:txBody>
          <a:bodyPr wrap="square">
            <a:spAutoFit/>
          </a:bodyPr>
          <a:lstStyle/>
          <a:p>
            <a:r>
              <a:rPr lang="en-US" altLang="zh-CN" sz="2400" b="1" dirty="0" smtClean="0">
                <a:ea typeface="楷体" panose="02010609060101010101" pitchFamily="49" charset="-122"/>
              </a:rPr>
              <a:t>Dudley’s snores???</a:t>
            </a:r>
            <a:endParaRPr lang="zh-CN" altLang="en-US" sz="2400" dirty="0">
              <a:solidFill>
                <a:srgbClr val="002060"/>
              </a:solidFill>
            </a:endParaRPr>
          </a:p>
        </p:txBody>
      </p:sp>
      <p:sp>
        <p:nvSpPr>
          <p:cNvPr id="16" name="矩形 15"/>
          <p:cNvSpPr/>
          <p:nvPr/>
        </p:nvSpPr>
        <p:spPr>
          <a:xfrm>
            <a:off x="3491880" y="4371950"/>
            <a:ext cx="3096344" cy="461665"/>
          </a:xfrm>
          <a:prstGeom prst="rect">
            <a:avLst/>
          </a:prstGeom>
        </p:spPr>
        <p:txBody>
          <a:bodyPr wrap="square">
            <a:spAutoFit/>
          </a:bodyPr>
          <a:lstStyle/>
          <a:p>
            <a:r>
              <a:rPr lang="en-US" altLang="zh-CN" sz="2400" b="1" dirty="0" smtClean="0">
                <a:ea typeface="楷体" panose="02010609060101010101" pitchFamily="49" charset="-122"/>
              </a:rPr>
              <a:t>rolls of thunder???</a:t>
            </a:r>
            <a:endParaRPr lang="zh-CN" altLang="en-US" sz="2400" dirty="0">
              <a:solidFill>
                <a:srgbClr val="002060"/>
              </a:solidFill>
            </a:endParaRPr>
          </a:p>
        </p:txBody>
      </p:sp>
      <p:sp>
        <p:nvSpPr>
          <p:cNvPr id="17" name="六角星 16"/>
          <p:cNvSpPr/>
          <p:nvPr/>
        </p:nvSpPr>
        <p:spPr>
          <a:xfrm>
            <a:off x="2123728" y="3219822"/>
            <a:ext cx="2232248" cy="1512168"/>
          </a:xfrm>
          <a:prstGeom prst="star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latin typeface="Times New Roman" panose="02020603050405020304" pitchFamily="18" charset="0"/>
                <a:cs typeface="Times New Roman" panose="02020603050405020304" pitchFamily="18" charset="0"/>
              </a:rPr>
              <a:t>fear</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矩形 17"/>
          <p:cNvSpPr/>
          <p:nvPr/>
        </p:nvSpPr>
        <p:spPr>
          <a:xfrm>
            <a:off x="251520" y="3291830"/>
            <a:ext cx="2160240" cy="461665"/>
          </a:xfrm>
          <a:prstGeom prst="rect">
            <a:avLst/>
          </a:prstGeom>
        </p:spPr>
        <p:txBody>
          <a:bodyPr wrap="square">
            <a:spAutoFit/>
          </a:bodyPr>
          <a:lstStyle/>
          <a:p>
            <a:r>
              <a:rPr lang="en-US" altLang="zh-CN" sz="2400" b="1" dirty="0" smtClean="0">
                <a:solidFill>
                  <a:srgbClr val="7030A0"/>
                </a:solidFill>
              </a:rPr>
              <a:t>the night???</a:t>
            </a:r>
            <a:endParaRPr lang="en-US" altLang="zh-CN" sz="2400" b="1" dirty="0" smtClean="0">
              <a:solidFill>
                <a:srgbClr val="7030A0"/>
              </a:solidFill>
            </a:endParaRPr>
          </a:p>
        </p:txBody>
      </p:sp>
      <p:sp>
        <p:nvSpPr>
          <p:cNvPr id="19" name="矩形 18"/>
          <p:cNvSpPr/>
          <p:nvPr/>
        </p:nvSpPr>
        <p:spPr>
          <a:xfrm>
            <a:off x="179512" y="4011910"/>
            <a:ext cx="2592288" cy="461665"/>
          </a:xfrm>
          <a:prstGeom prst="rect">
            <a:avLst/>
          </a:prstGeom>
        </p:spPr>
        <p:txBody>
          <a:bodyPr wrap="square">
            <a:spAutoFit/>
          </a:bodyPr>
          <a:lstStyle/>
          <a:p>
            <a:r>
              <a:rPr lang="en-US" altLang="zh-CN" sz="2400" b="1" dirty="0" smtClean="0">
                <a:solidFill>
                  <a:srgbClr val="7030A0"/>
                </a:solidFill>
              </a:rPr>
              <a:t>the storm???</a:t>
            </a:r>
            <a:endParaRPr lang="zh-CN" altLang="en-US" sz="2400" dirty="0"/>
          </a:p>
        </p:txBody>
      </p:sp>
      <p:pic>
        <p:nvPicPr>
          <p:cNvPr id="10242" name="Picture 2" descr="https://img1.baidu.com/it/u=812595075,4109181166&amp;fm=253&amp;fmt=auto&amp;app=138&amp;f=JPEG?w=800&amp;h=500"/>
          <p:cNvPicPr>
            <a:picLocks noChangeAspect="1" noChangeArrowheads="1"/>
          </p:cNvPicPr>
          <p:nvPr/>
        </p:nvPicPr>
        <p:blipFill>
          <a:blip r:embed="rId1" cstate="print"/>
          <a:srcRect/>
          <a:stretch>
            <a:fillRect/>
          </a:stretch>
        </p:blipFill>
        <p:spPr bwMode="auto">
          <a:xfrm>
            <a:off x="6440963" y="3454102"/>
            <a:ext cx="2703037" cy="1689398"/>
          </a:xfrm>
          <a:prstGeom prst="rect">
            <a:avLst/>
          </a:prstGeom>
          <a:noFill/>
        </p:spPr>
      </p:pic>
      <p:sp>
        <p:nvSpPr>
          <p:cNvPr id="20" name="椭圆 19"/>
          <p:cNvSpPr/>
          <p:nvPr/>
        </p:nvSpPr>
        <p:spPr>
          <a:xfrm>
            <a:off x="6588224" y="1347614"/>
            <a:ext cx="144016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699792" y="2139702"/>
            <a:ext cx="108012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标注 21"/>
          <p:cNvSpPr/>
          <p:nvPr/>
        </p:nvSpPr>
        <p:spPr>
          <a:xfrm>
            <a:off x="0" y="0"/>
            <a:ext cx="3491880" cy="699542"/>
          </a:xfrm>
          <a:prstGeom prst="wedgeRoundRectCallout">
            <a:avLst>
              <a:gd name="adj1" fmla="val -17688"/>
              <a:gd name="adj2" fmla="val 10094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B050"/>
                </a:solidFill>
              </a:rPr>
              <a:t>环境描写推动故事情节的发展，体现人物情感，心理；渲染气氛。</a:t>
            </a:r>
            <a:endParaRPr lang="zh-CN" altLang="en-US" b="1" dirty="0">
              <a:solidFill>
                <a:srgbClr val="00B050"/>
              </a:solidFill>
            </a:endParaRPr>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animBg="1"/>
      <p:bldP spid="18" grpId="0"/>
      <p:bldP spid="19" grpId="0"/>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5008" y="0"/>
            <a:ext cx="8821488" cy="384619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400" b="1" dirty="0" smtClean="0"/>
              <a:t>They were going even </a:t>
            </a:r>
            <a:r>
              <a:rPr lang="en-US" altLang="zh-CN" sz="2400" b="1" dirty="0" smtClean="0">
                <a:solidFill>
                  <a:srgbClr val="7030A0"/>
                </a:solidFill>
              </a:rPr>
              <a:t>deeper</a:t>
            </a:r>
            <a:r>
              <a:rPr lang="en-US" altLang="zh-CN" sz="2400" b="1" dirty="0" smtClean="0"/>
              <a:t> now and </a:t>
            </a:r>
            <a:r>
              <a:rPr lang="en-US" altLang="zh-CN" sz="2400" b="1" dirty="0" smtClean="0">
                <a:solidFill>
                  <a:srgbClr val="7030A0"/>
                </a:solidFill>
              </a:rPr>
              <a:t>gathering speed</a:t>
            </a:r>
            <a:r>
              <a:rPr lang="en-US" altLang="zh-CN" sz="2400" b="1" dirty="0" smtClean="0"/>
              <a:t>. The air </a:t>
            </a:r>
            <a:r>
              <a:rPr lang="en-US" altLang="zh-CN" sz="2400" b="1" dirty="0" smtClean="0">
                <a:solidFill>
                  <a:schemeClr val="accent5"/>
                </a:solidFill>
              </a:rPr>
              <a:t>became</a:t>
            </a:r>
            <a:r>
              <a:rPr lang="en-US" altLang="zh-CN" sz="2400" b="1" dirty="0" smtClean="0"/>
              <a:t> </a:t>
            </a:r>
            <a:r>
              <a:rPr lang="en-US" altLang="zh-CN" sz="2400" b="1" dirty="0" smtClean="0">
                <a:solidFill>
                  <a:srgbClr val="7030A0"/>
                </a:solidFill>
              </a:rPr>
              <a:t>colder and colder </a:t>
            </a:r>
            <a:r>
              <a:rPr lang="en-US" altLang="zh-CN" sz="2400" b="1" dirty="0" smtClean="0"/>
              <a:t>as they </a:t>
            </a:r>
            <a:r>
              <a:rPr lang="en-US" altLang="zh-CN" sz="2400" b="1" dirty="0" smtClean="0">
                <a:solidFill>
                  <a:schemeClr val="accent5"/>
                </a:solidFill>
              </a:rPr>
              <a:t>hurtled</a:t>
            </a:r>
            <a:r>
              <a:rPr lang="en-US" altLang="zh-CN" sz="2400" b="1" dirty="0" smtClean="0"/>
              <a:t> round </a:t>
            </a:r>
            <a:r>
              <a:rPr lang="en-US" altLang="zh-CN" sz="2400" b="1" dirty="0" smtClean="0">
                <a:solidFill>
                  <a:srgbClr val="7030A0"/>
                </a:solidFill>
              </a:rPr>
              <a:t>tight corners</a:t>
            </a:r>
            <a:r>
              <a:rPr lang="en-US" altLang="zh-CN" sz="2400" b="1" dirty="0" smtClean="0"/>
              <a:t>. They </a:t>
            </a:r>
            <a:r>
              <a:rPr lang="en-US" altLang="zh-CN" sz="2400" b="1" dirty="0" smtClean="0">
                <a:solidFill>
                  <a:schemeClr val="accent5"/>
                </a:solidFill>
              </a:rPr>
              <a:t>went rattling </a:t>
            </a:r>
            <a:r>
              <a:rPr lang="en-US" altLang="zh-CN" sz="2400" b="1" dirty="0" smtClean="0"/>
              <a:t>over an underground ravine, and Harry </a:t>
            </a:r>
            <a:r>
              <a:rPr lang="en-US" altLang="zh-CN" sz="2400" b="1" dirty="0" smtClean="0">
                <a:solidFill>
                  <a:schemeClr val="accent5"/>
                </a:solidFill>
              </a:rPr>
              <a:t>leaned</a:t>
            </a:r>
            <a:r>
              <a:rPr lang="en-US" altLang="zh-CN" sz="2400" b="1" dirty="0" smtClean="0"/>
              <a:t> over the side to try to see what was down at the dark bottom, but </a:t>
            </a:r>
            <a:r>
              <a:rPr lang="en-US" altLang="zh-CN" sz="2400" b="1" dirty="0" err="1" smtClean="0"/>
              <a:t>Hagrid</a:t>
            </a:r>
            <a:r>
              <a:rPr lang="en-US" altLang="zh-CN" sz="2400" b="1" dirty="0" smtClean="0"/>
              <a:t> </a:t>
            </a:r>
            <a:r>
              <a:rPr lang="en-US" altLang="zh-CN" sz="2400" b="1" dirty="0" smtClean="0">
                <a:solidFill>
                  <a:srgbClr val="FF0000"/>
                </a:solidFill>
              </a:rPr>
              <a:t>groaned</a:t>
            </a:r>
            <a:r>
              <a:rPr lang="en-US" altLang="zh-CN" sz="2400" b="1" dirty="0" smtClean="0"/>
              <a:t> and </a:t>
            </a:r>
            <a:r>
              <a:rPr lang="en-US" altLang="zh-CN" sz="2400" b="1" dirty="0" smtClean="0">
                <a:solidFill>
                  <a:srgbClr val="FF0000"/>
                </a:solidFill>
              </a:rPr>
              <a:t>pulled</a:t>
            </a:r>
            <a:r>
              <a:rPr lang="en-US" altLang="zh-CN" sz="2400" b="1" dirty="0" smtClean="0"/>
              <a:t> him back by the scruff of his neck.</a:t>
            </a:r>
            <a:endParaRPr lang="en-US" altLang="zh-CN" sz="2400" b="1" dirty="0" smtClean="0"/>
          </a:p>
          <a:p>
            <a:pPr algn="just"/>
            <a:r>
              <a:rPr lang="zh-CN" altLang="en-US" sz="2400" b="1" dirty="0" smtClean="0">
                <a:ea typeface="宋体" panose="02010600030101010101" pitchFamily="2" charset="-122"/>
              </a:rPr>
              <a:t>他们乘小车来得更深，速度越来越快。当他们在狭窄的角落里飞驰时，空气变得越来越冷。他们在一个地下峡谷上嘎嘎作响，哈利靠在一边，想看看黑暗的底部到底是什么，但海格嘟哝着，抓住他的颈背把他拉了回来。</a:t>
            </a:r>
            <a:r>
              <a:rPr lang="zh-CN" altLang="en-US" sz="2000" b="1" dirty="0" smtClean="0">
                <a:ea typeface="宋体" panose="02010600030101010101" pitchFamily="2" charset="-122"/>
              </a:rPr>
              <a:t>(哈利波特与魔法石Chapter 5)</a:t>
            </a:r>
            <a:endParaRPr lang="zh-CN" altLang="en-US" sz="2000" b="1" dirty="0" smtClean="0">
              <a:ea typeface="宋体" panose="02010600030101010101" pitchFamily="2" charset="-122"/>
            </a:endParaRPr>
          </a:p>
        </p:txBody>
      </p:sp>
      <p:sp>
        <p:nvSpPr>
          <p:cNvPr id="49" name="矩形 48"/>
          <p:cNvSpPr/>
          <p:nvPr/>
        </p:nvSpPr>
        <p:spPr>
          <a:xfrm>
            <a:off x="179512" y="3795886"/>
            <a:ext cx="8712968" cy="1200329"/>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err="1" smtClean="0">
                <a:ea typeface="MingLiU_HKSCS" panose="02020500000000000000" pitchFamily="18" charset="-120"/>
              </a:rPr>
              <a:t>Hagrid</a:t>
            </a:r>
            <a:r>
              <a:rPr lang="en-US" altLang="zh-CN" sz="2400" b="1" dirty="0" smtClean="0">
                <a:ea typeface="MingLiU_HKSCS" panose="02020500000000000000" pitchFamily="18" charset="-120"/>
              </a:rPr>
              <a:t> accompanied Harry to the underground bank to pick up some money for Harry, who was the first time to go there. </a:t>
            </a:r>
            <a:endParaRPr lang="zh-CN" altLang="en-US" sz="2400" dirty="0">
              <a:ea typeface="MingLiU_HKSCS" panose="02020500000000000000" pitchFamily="18" charset="-120"/>
            </a:endParaRPr>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1520" y="411510"/>
            <a:ext cx="8712968" cy="2677656"/>
          </a:xfrm>
          <a:prstGeom prst="rect">
            <a:avLst/>
          </a:prstGeom>
        </p:spPr>
        <p:txBody>
          <a:bodyPr wrap="square">
            <a:spAutoFit/>
          </a:bodyPr>
          <a:lstStyle/>
          <a:p>
            <a:pPr algn="just"/>
            <a:r>
              <a:rPr lang="en-US" altLang="zh-CN" sz="2800" b="1" dirty="0" smtClean="0"/>
              <a:t>They were going even </a:t>
            </a:r>
            <a:r>
              <a:rPr lang="en-US" altLang="zh-CN" sz="2800" b="1" dirty="0" smtClean="0">
                <a:solidFill>
                  <a:srgbClr val="7030A0"/>
                </a:solidFill>
              </a:rPr>
              <a:t>deeper</a:t>
            </a:r>
            <a:r>
              <a:rPr lang="en-US" altLang="zh-CN" sz="2800" b="1" dirty="0" smtClean="0"/>
              <a:t> now and </a:t>
            </a:r>
            <a:r>
              <a:rPr lang="en-US" altLang="zh-CN" sz="2800" b="1" dirty="0" smtClean="0">
                <a:solidFill>
                  <a:srgbClr val="7030A0"/>
                </a:solidFill>
              </a:rPr>
              <a:t>gathering speed</a:t>
            </a:r>
            <a:r>
              <a:rPr lang="en-US" altLang="zh-CN" sz="2800" b="1" dirty="0" smtClean="0"/>
              <a:t>. The air </a:t>
            </a:r>
            <a:r>
              <a:rPr lang="en-US" altLang="zh-CN" sz="2800" b="1" dirty="0" smtClean="0">
                <a:solidFill>
                  <a:schemeClr val="accent5"/>
                </a:solidFill>
              </a:rPr>
              <a:t>became</a:t>
            </a:r>
            <a:r>
              <a:rPr lang="en-US" altLang="zh-CN" sz="2800" b="1" dirty="0" smtClean="0"/>
              <a:t> </a:t>
            </a:r>
            <a:r>
              <a:rPr lang="en-US" altLang="zh-CN" sz="2800" b="1" dirty="0" smtClean="0">
                <a:solidFill>
                  <a:srgbClr val="7030A0"/>
                </a:solidFill>
              </a:rPr>
              <a:t>colder and colder </a:t>
            </a:r>
            <a:r>
              <a:rPr lang="en-US" altLang="zh-CN" sz="2800" b="1" dirty="0" smtClean="0"/>
              <a:t>as they </a:t>
            </a:r>
            <a:r>
              <a:rPr lang="en-US" altLang="zh-CN" sz="2800" b="1" dirty="0" smtClean="0">
                <a:solidFill>
                  <a:schemeClr val="accent5"/>
                </a:solidFill>
              </a:rPr>
              <a:t>hurtled</a:t>
            </a:r>
            <a:r>
              <a:rPr lang="en-US" altLang="zh-CN" sz="2800" b="1" dirty="0" smtClean="0"/>
              <a:t> round </a:t>
            </a:r>
            <a:r>
              <a:rPr lang="en-US" altLang="zh-CN" sz="2800" b="1" dirty="0" smtClean="0">
                <a:solidFill>
                  <a:srgbClr val="7030A0"/>
                </a:solidFill>
              </a:rPr>
              <a:t>tight corners</a:t>
            </a:r>
            <a:r>
              <a:rPr lang="en-US" altLang="zh-CN" sz="2800" b="1" dirty="0" smtClean="0"/>
              <a:t>. They </a:t>
            </a:r>
            <a:r>
              <a:rPr lang="en-US" altLang="zh-CN" sz="2800" b="1" dirty="0" smtClean="0">
                <a:solidFill>
                  <a:schemeClr val="accent5"/>
                </a:solidFill>
              </a:rPr>
              <a:t>went rattling </a:t>
            </a:r>
            <a:r>
              <a:rPr lang="en-US" altLang="zh-CN" sz="2800" b="1" dirty="0" smtClean="0"/>
              <a:t>over an underground ravine, and Harry </a:t>
            </a:r>
            <a:r>
              <a:rPr lang="en-US" altLang="zh-CN" sz="2800" b="1" dirty="0" smtClean="0">
                <a:solidFill>
                  <a:schemeClr val="accent5"/>
                </a:solidFill>
              </a:rPr>
              <a:t>leaned</a:t>
            </a:r>
            <a:r>
              <a:rPr lang="en-US" altLang="zh-CN" sz="2800" b="1" dirty="0" smtClean="0"/>
              <a:t> over the side to try to see what was down at the dark bottom, but </a:t>
            </a:r>
            <a:r>
              <a:rPr lang="en-US" altLang="zh-CN" sz="2800" b="1" dirty="0" err="1" smtClean="0"/>
              <a:t>Hagrid</a:t>
            </a:r>
            <a:r>
              <a:rPr lang="en-US" altLang="zh-CN" sz="2800" b="1" dirty="0" smtClean="0"/>
              <a:t> </a:t>
            </a:r>
            <a:r>
              <a:rPr lang="en-US" altLang="zh-CN" sz="2800" b="1" dirty="0" smtClean="0">
                <a:solidFill>
                  <a:srgbClr val="FF0000"/>
                </a:solidFill>
              </a:rPr>
              <a:t>groaned</a:t>
            </a:r>
            <a:r>
              <a:rPr lang="en-US" altLang="zh-CN" sz="2800" b="1" dirty="0" smtClean="0"/>
              <a:t> and </a:t>
            </a:r>
            <a:r>
              <a:rPr lang="en-US" altLang="zh-CN" sz="2800" b="1" dirty="0" smtClean="0">
                <a:solidFill>
                  <a:srgbClr val="FF0000"/>
                </a:solidFill>
              </a:rPr>
              <a:t>pulled</a:t>
            </a:r>
            <a:r>
              <a:rPr lang="en-US" altLang="zh-CN" sz="2800" b="1" dirty="0" smtClean="0"/>
              <a:t> him back by the scruff of his neck.</a:t>
            </a:r>
            <a:endParaRPr lang="en-US" altLang="zh-CN" sz="2800" b="1" dirty="0" smtClean="0"/>
          </a:p>
        </p:txBody>
      </p:sp>
      <p:sp>
        <p:nvSpPr>
          <p:cNvPr id="5" name="圆角矩形 113"/>
          <p:cNvSpPr/>
          <p:nvPr/>
        </p:nvSpPr>
        <p:spPr>
          <a:xfrm>
            <a:off x="3275856" y="0"/>
            <a:ext cx="1656184" cy="555526"/>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203848" y="0"/>
            <a:ext cx="1728192" cy="523220"/>
          </a:xfrm>
          <a:prstGeom prst="rect">
            <a:avLst/>
          </a:prstGeom>
        </p:spPr>
        <p:txBody>
          <a:bodyPr wrap="square">
            <a:spAutoFit/>
          </a:bodyPr>
          <a:lstStyle/>
          <a:p>
            <a:pPr algn="ctr"/>
            <a:r>
              <a:rPr lang="en-US" altLang="zh-CN" sz="2800" b="1" dirty="0" smtClean="0">
                <a:solidFill>
                  <a:srgbClr val="FFFFFF"/>
                </a:solidFill>
              </a:rPr>
              <a:t>Curiosity</a:t>
            </a:r>
            <a:endParaRPr lang="zh-CN" altLang="en-US" sz="2800" b="1" dirty="0">
              <a:solidFill>
                <a:srgbClr val="FFFFFF"/>
              </a:solidFill>
            </a:endParaRPr>
          </a:p>
        </p:txBody>
      </p:sp>
      <p:cxnSp>
        <p:nvCxnSpPr>
          <p:cNvPr id="8" name="直接连接符 7"/>
          <p:cNvCxnSpPr/>
          <p:nvPr/>
        </p:nvCxnSpPr>
        <p:spPr>
          <a:xfrm>
            <a:off x="3419872" y="483518"/>
            <a:ext cx="129614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979712" y="1779662"/>
            <a:ext cx="144016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51520" y="411510"/>
            <a:ext cx="108012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370" name="Picture 2" descr="https://img95.699pic.com/xsj/39/1a/ed.jpg%21/fh/300"/>
          <p:cNvPicPr>
            <a:picLocks noChangeAspect="1" noChangeArrowheads="1"/>
          </p:cNvPicPr>
          <p:nvPr/>
        </p:nvPicPr>
        <p:blipFill>
          <a:blip r:embed="rId1" cstate="print"/>
          <a:srcRect/>
          <a:stretch>
            <a:fillRect/>
          </a:stretch>
        </p:blipFill>
        <p:spPr bwMode="auto">
          <a:xfrm>
            <a:off x="7234014" y="3870176"/>
            <a:ext cx="1909986" cy="1273324"/>
          </a:xfrm>
          <a:prstGeom prst="rect">
            <a:avLst/>
          </a:prstGeom>
          <a:noFill/>
        </p:spPr>
      </p:pic>
      <p:sp>
        <p:nvSpPr>
          <p:cNvPr id="28" name="椭圆 27"/>
          <p:cNvSpPr/>
          <p:nvPr/>
        </p:nvSpPr>
        <p:spPr>
          <a:xfrm>
            <a:off x="5508104" y="2211710"/>
            <a:ext cx="144016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13"/>
          <p:cNvSpPr/>
          <p:nvPr/>
        </p:nvSpPr>
        <p:spPr>
          <a:xfrm>
            <a:off x="0" y="3075806"/>
            <a:ext cx="2088232" cy="432047"/>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7030A0"/>
                </a:solidFill>
                <a:ea typeface="宋体" panose="02010600030101010101" pitchFamily="2" charset="-122"/>
              </a:rPr>
              <a:t>environment</a:t>
            </a:r>
            <a:endParaRPr lang="zh-CN" altLang="en-US" sz="2400" b="1" dirty="0">
              <a:solidFill>
                <a:srgbClr val="7030A0"/>
              </a:solidFill>
              <a:ea typeface="宋体" panose="02010600030101010101" pitchFamily="2" charset="-122"/>
            </a:endParaRPr>
          </a:p>
        </p:txBody>
      </p:sp>
      <p:sp>
        <p:nvSpPr>
          <p:cNvPr id="30" name="圆角矩形 113"/>
          <p:cNvSpPr/>
          <p:nvPr/>
        </p:nvSpPr>
        <p:spPr>
          <a:xfrm>
            <a:off x="0" y="4083918"/>
            <a:ext cx="2088232" cy="504056"/>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7030A0"/>
                </a:solidFill>
                <a:ea typeface="宋体" panose="02010600030101010101" pitchFamily="2" charset="-122"/>
              </a:rPr>
              <a:t>Harry</a:t>
            </a:r>
            <a:endParaRPr lang="zh-CN" altLang="en-US" sz="2400" b="1" dirty="0">
              <a:solidFill>
                <a:srgbClr val="7030A0"/>
              </a:solidFill>
              <a:ea typeface="宋体" panose="02010600030101010101" pitchFamily="2" charset="-122"/>
            </a:endParaRPr>
          </a:p>
        </p:txBody>
      </p:sp>
      <p:sp>
        <p:nvSpPr>
          <p:cNvPr id="31" name="圆角矩形 113"/>
          <p:cNvSpPr/>
          <p:nvPr/>
        </p:nvSpPr>
        <p:spPr>
          <a:xfrm>
            <a:off x="0" y="4659982"/>
            <a:ext cx="2088232" cy="483518"/>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smtClean="0">
                <a:solidFill>
                  <a:srgbClr val="7030A0"/>
                </a:solidFill>
                <a:ea typeface="宋体" panose="02010600030101010101" pitchFamily="2" charset="-122"/>
              </a:rPr>
              <a:t>Hagrid</a:t>
            </a:r>
            <a:r>
              <a:rPr lang="en-US" altLang="zh-CN" sz="2400" b="1" dirty="0" smtClean="0">
                <a:solidFill>
                  <a:srgbClr val="7030A0"/>
                </a:solidFill>
                <a:ea typeface="宋体" panose="02010600030101010101" pitchFamily="2" charset="-122"/>
              </a:rPr>
              <a:t> </a:t>
            </a:r>
            <a:endParaRPr lang="zh-CN" altLang="en-US" sz="2400" b="1" dirty="0">
              <a:solidFill>
                <a:srgbClr val="7030A0"/>
              </a:solidFill>
              <a:ea typeface="宋体" panose="02010600030101010101" pitchFamily="2" charset="-122"/>
            </a:endParaRPr>
          </a:p>
        </p:txBody>
      </p:sp>
      <p:sp>
        <p:nvSpPr>
          <p:cNvPr id="32" name="矩形 31"/>
          <p:cNvSpPr/>
          <p:nvPr/>
        </p:nvSpPr>
        <p:spPr>
          <a:xfrm>
            <a:off x="2123728" y="3075806"/>
            <a:ext cx="7020272" cy="400110"/>
          </a:xfrm>
          <a:prstGeom prst="rect">
            <a:avLst/>
          </a:prstGeom>
          <a:pattFill prst="pct10">
            <a:fgClr>
              <a:srgbClr val="FFC000"/>
            </a:fgClr>
            <a:bgClr>
              <a:schemeClr val="bg1"/>
            </a:bgClr>
          </a:pattFill>
        </p:spPr>
        <p:txBody>
          <a:bodyPr wrap="square">
            <a:spAutoFit/>
          </a:bodyPr>
          <a:lstStyle/>
          <a:p>
            <a:r>
              <a:rPr lang="en-US" altLang="zh-CN" sz="2000" b="1" dirty="0" smtClean="0">
                <a:solidFill>
                  <a:srgbClr val="7030A0"/>
                </a:solidFill>
              </a:rPr>
              <a:t>the cart: going deeper; gathering speed; hurtling and ratting </a:t>
            </a:r>
            <a:endParaRPr lang="zh-CN" altLang="en-US" sz="2000" dirty="0">
              <a:solidFill>
                <a:srgbClr val="7030A0"/>
              </a:solidFill>
              <a:latin typeface="楷体" panose="02010609060101010101" pitchFamily="49" charset="-122"/>
              <a:ea typeface="楷体" panose="02010609060101010101" pitchFamily="49" charset="-122"/>
            </a:endParaRPr>
          </a:p>
        </p:txBody>
      </p:sp>
      <p:sp>
        <p:nvSpPr>
          <p:cNvPr id="33" name="矩形 32"/>
          <p:cNvSpPr/>
          <p:nvPr/>
        </p:nvSpPr>
        <p:spPr>
          <a:xfrm>
            <a:off x="2267744" y="4011910"/>
            <a:ext cx="4335242" cy="523220"/>
          </a:xfrm>
          <a:prstGeom prst="rect">
            <a:avLst/>
          </a:prstGeom>
          <a:pattFill prst="pct10">
            <a:fgClr>
              <a:srgbClr val="FFC000"/>
            </a:fgClr>
            <a:bgClr>
              <a:schemeClr val="bg1"/>
            </a:bgClr>
          </a:pattFill>
        </p:spPr>
        <p:txBody>
          <a:bodyPr wrap="square">
            <a:spAutoFit/>
          </a:bodyPr>
          <a:lstStyle/>
          <a:p>
            <a:r>
              <a:rPr lang="en-US" altLang="zh-CN" sz="2800" b="1" dirty="0" smtClean="0">
                <a:solidFill>
                  <a:srgbClr val="7030A0"/>
                </a:solidFill>
              </a:rPr>
              <a:t>lean to see</a:t>
            </a:r>
            <a:endParaRPr lang="zh-CN" altLang="en-US" sz="2800" dirty="0">
              <a:solidFill>
                <a:srgbClr val="7030A0"/>
              </a:solidFill>
              <a:latin typeface="楷体" panose="02010609060101010101" pitchFamily="49" charset="-122"/>
              <a:ea typeface="楷体" panose="02010609060101010101" pitchFamily="49" charset="-122"/>
            </a:endParaRPr>
          </a:p>
        </p:txBody>
      </p:sp>
      <p:sp>
        <p:nvSpPr>
          <p:cNvPr id="34" name="矩形 33"/>
          <p:cNvSpPr/>
          <p:nvPr/>
        </p:nvSpPr>
        <p:spPr>
          <a:xfrm>
            <a:off x="2339752" y="4558725"/>
            <a:ext cx="4335242" cy="523220"/>
          </a:xfrm>
          <a:prstGeom prst="rect">
            <a:avLst/>
          </a:prstGeom>
          <a:pattFill prst="pct10">
            <a:fgClr>
              <a:srgbClr val="FFC000"/>
            </a:fgClr>
            <a:bgClr>
              <a:schemeClr val="bg1"/>
            </a:bgClr>
          </a:pattFill>
        </p:spPr>
        <p:txBody>
          <a:bodyPr wrap="square">
            <a:spAutoFit/>
          </a:bodyPr>
          <a:lstStyle/>
          <a:p>
            <a:r>
              <a:rPr lang="en-US" altLang="zh-CN" sz="2800" b="1" dirty="0" smtClean="0">
                <a:solidFill>
                  <a:srgbClr val="7030A0"/>
                </a:solidFill>
              </a:rPr>
              <a:t>groan and pull</a:t>
            </a:r>
            <a:endParaRPr lang="zh-CN" altLang="en-US" sz="2800" dirty="0">
              <a:solidFill>
                <a:srgbClr val="7030A0"/>
              </a:solidFill>
              <a:latin typeface="楷体" panose="02010609060101010101" pitchFamily="49" charset="-122"/>
              <a:ea typeface="楷体" panose="02010609060101010101" pitchFamily="49" charset="-122"/>
            </a:endParaRPr>
          </a:p>
        </p:txBody>
      </p:sp>
      <p:sp>
        <p:nvSpPr>
          <p:cNvPr id="35" name="矩形 34"/>
          <p:cNvSpPr/>
          <p:nvPr/>
        </p:nvSpPr>
        <p:spPr>
          <a:xfrm>
            <a:off x="2123728" y="3579862"/>
            <a:ext cx="7020272" cy="400110"/>
          </a:xfrm>
          <a:prstGeom prst="rect">
            <a:avLst/>
          </a:prstGeom>
          <a:pattFill prst="pct10">
            <a:fgClr>
              <a:srgbClr val="FFC000"/>
            </a:fgClr>
            <a:bgClr>
              <a:schemeClr val="bg1"/>
            </a:bgClr>
          </a:pattFill>
        </p:spPr>
        <p:txBody>
          <a:bodyPr wrap="square">
            <a:spAutoFit/>
          </a:bodyPr>
          <a:lstStyle/>
          <a:p>
            <a:r>
              <a:rPr lang="en-US" altLang="zh-CN" sz="2000" b="1" dirty="0" smtClean="0">
                <a:solidFill>
                  <a:srgbClr val="7030A0"/>
                </a:solidFill>
              </a:rPr>
              <a:t>the cave: colder and colder; tight corners </a:t>
            </a:r>
            <a:endParaRPr lang="zh-CN" altLang="en-US" sz="2000" dirty="0">
              <a:solidFill>
                <a:srgbClr val="7030A0"/>
              </a:solidFill>
              <a:latin typeface="楷体" panose="02010609060101010101" pitchFamily="49" charset="-122"/>
              <a:ea typeface="楷体" panose="02010609060101010101" pitchFamily="49" charset="-122"/>
            </a:endParaRPr>
          </a:p>
        </p:txBody>
      </p:sp>
      <p:sp>
        <p:nvSpPr>
          <p:cNvPr id="36" name="圆角矩形标注 35"/>
          <p:cNvSpPr/>
          <p:nvPr/>
        </p:nvSpPr>
        <p:spPr>
          <a:xfrm>
            <a:off x="4932040" y="4083918"/>
            <a:ext cx="2016224" cy="432048"/>
          </a:xfrm>
          <a:prstGeom prst="wedgeRoundRectCallout">
            <a:avLst>
              <a:gd name="adj1" fmla="val -114516"/>
              <a:gd name="adj2" fmla="val -38596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B050"/>
                </a:solidFill>
              </a:rPr>
              <a:t>哈利充满好奇</a:t>
            </a:r>
            <a:endParaRPr lang="zh-CN" altLang="en-US" b="1" dirty="0">
              <a:solidFill>
                <a:srgbClr val="00B050"/>
              </a:solidFill>
            </a:endParaRPr>
          </a:p>
        </p:txBody>
      </p:sp>
      <p:cxnSp>
        <p:nvCxnSpPr>
          <p:cNvPr id="37" name="直接连接符 36"/>
          <p:cNvCxnSpPr/>
          <p:nvPr/>
        </p:nvCxnSpPr>
        <p:spPr>
          <a:xfrm>
            <a:off x="6732240" y="2139702"/>
            <a:ext cx="201622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23528" y="2571750"/>
            <a:ext cx="453650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000" fill="hold"/>
                                        <p:tgtEl>
                                          <p:spTgt spid="32"/>
                                        </p:tgtEl>
                                        <p:attrNameLst>
                                          <p:attrName>ppt_w</p:attrName>
                                        </p:attrNameLst>
                                      </p:cBhvr>
                                      <p:tavLst>
                                        <p:tav tm="0">
                                          <p:val>
                                            <p:fltVal val="0"/>
                                          </p:val>
                                        </p:tav>
                                        <p:tav tm="100000">
                                          <p:val>
                                            <p:strVal val="#ppt_w"/>
                                          </p:val>
                                        </p:tav>
                                      </p:tavLst>
                                    </p:anim>
                                    <p:anim calcmode="lin" valueType="num">
                                      <p:cBhvr>
                                        <p:cTn id="35" dur="1000" fill="hold"/>
                                        <p:tgtEl>
                                          <p:spTgt spid="32"/>
                                        </p:tgtEl>
                                        <p:attrNameLst>
                                          <p:attrName>ppt_h</p:attrName>
                                        </p:attrNameLst>
                                      </p:cBhvr>
                                      <p:tavLst>
                                        <p:tav tm="0">
                                          <p:val>
                                            <p:fltVal val="0"/>
                                          </p:val>
                                        </p:tav>
                                        <p:tav tm="100000">
                                          <p:val>
                                            <p:strVal val="#ppt_h"/>
                                          </p:val>
                                        </p:tav>
                                      </p:tavLst>
                                    </p:anim>
                                    <p:anim calcmode="lin" valueType="num">
                                      <p:cBhvr>
                                        <p:cTn id="36" dur="1000" fill="hold"/>
                                        <p:tgtEl>
                                          <p:spTgt spid="32"/>
                                        </p:tgtEl>
                                        <p:attrNameLst>
                                          <p:attrName>style.rotation</p:attrName>
                                        </p:attrNameLst>
                                      </p:cBhvr>
                                      <p:tavLst>
                                        <p:tav tm="0">
                                          <p:val>
                                            <p:fltVal val="90"/>
                                          </p:val>
                                        </p:tav>
                                        <p:tav tm="100000">
                                          <p:val>
                                            <p:fltVal val="0"/>
                                          </p:val>
                                        </p:tav>
                                      </p:tavLst>
                                    </p:anim>
                                    <p:animEffect transition="in" filter="fade">
                                      <p:cBhvr>
                                        <p:cTn id="37" dur="1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 calcmode="lin" valueType="num">
                                      <p:cBhvr>
                                        <p:cTn id="44" dur="1000" fill="hold"/>
                                        <p:tgtEl>
                                          <p:spTgt spid="35"/>
                                        </p:tgtEl>
                                        <p:attrNameLst>
                                          <p:attrName>style.rotation</p:attrName>
                                        </p:attrNameLst>
                                      </p:cBhvr>
                                      <p:tavLst>
                                        <p:tav tm="0">
                                          <p:val>
                                            <p:fltVal val="90"/>
                                          </p:val>
                                        </p:tav>
                                        <p:tav tm="100000">
                                          <p:val>
                                            <p:fltVal val="0"/>
                                          </p:val>
                                        </p:tav>
                                      </p:tavLst>
                                    </p:anim>
                                    <p:animEffect transition="in" filter="fade">
                                      <p:cBhvr>
                                        <p:cTn id="45" dur="10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1000" fill="hold"/>
                                        <p:tgtEl>
                                          <p:spTgt spid="33"/>
                                        </p:tgtEl>
                                        <p:attrNameLst>
                                          <p:attrName>ppt_w</p:attrName>
                                        </p:attrNameLst>
                                      </p:cBhvr>
                                      <p:tavLst>
                                        <p:tav tm="0">
                                          <p:val>
                                            <p:fltVal val="0"/>
                                          </p:val>
                                        </p:tav>
                                        <p:tav tm="100000">
                                          <p:val>
                                            <p:strVal val="#ppt_w"/>
                                          </p:val>
                                        </p:tav>
                                      </p:tavLst>
                                    </p:anim>
                                    <p:anim calcmode="lin" valueType="num">
                                      <p:cBhvr>
                                        <p:cTn id="63" dur="1000" fill="hold"/>
                                        <p:tgtEl>
                                          <p:spTgt spid="33"/>
                                        </p:tgtEl>
                                        <p:attrNameLst>
                                          <p:attrName>ppt_h</p:attrName>
                                        </p:attrNameLst>
                                      </p:cBhvr>
                                      <p:tavLst>
                                        <p:tav tm="0">
                                          <p:val>
                                            <p:fltVal val="0"/>
                                          </p:val>
                                        </p:tav>
                                        <p:tav tm="100000">
                                          <p:val>
                                            <p:strVal val="#ppt_h"/>
                                          </p:val>
                                        </p:tav>
                                      </p:tavLst>
                                    </p:anim>
                                    <p:anim calcmode="lin" valueType="num">
                                      <p:cBhvr>
                                        <p:cTn id="64" dur="1000" fill="hold"/>
                                        <p:tgtEl>
                                          <p:spTgt spid="33"/>
                                        </p:tgtEl>
                                        <p:attrNameLst>
                                          <p:attrName>style.rotation</p:attrName>
                                        </p:attrNameLst>
                                      </p:cBhvr>
                                      <p:tavLst>
                                        <p:tav tm="0">
                                          <p:val>
                                            <p:fltVal val="90"/>
                                          </p:val>
                                        </p:tav>
                                        <p:tav tm="100000">
                                          <p:val>
                                            <p:fltVal val="0"/>
                                          </p:val>
                                        </p:tav>
                                      </p:tavLst>
                                    </p:anim>
                                    <p:animEffect transition="in" filter="fade">
                                      <p:cBhvr>
                                        <p:cTn id="65" dur="10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1000" fill="hold"/>
                                        <p:tgtEl>
                                          <p:spTgt spid="34"/>
                                        </p:tgtEl>
                                        <p:attrNameLst>
                                          <p:attrName>ppt_w</p:attrName>
                                        </p:attrNameLst>
                                      </p:cBhvr>
                                      <p:tavLst>
                                        <p:tav tm="0">
                                          <p:val>
                                            <p:fltVal val="0"/>
                                          </p:val>
                                        </p:tav>
                                        <p:tav tm="100000">
                                          <p:val>
                                            <p:strVal val="#ppt_w"/>
                                          </p:val>
                                        </p:tav>
                                      </p:tavLst>
                                    </p:anim>
                                    <p:anim calcmode="lin" valueType="num">
                                      <p:cBhvr>
                                        <p:cTn id="71" dur="1000" fill="hold"/>
                                        <p:tgtEl>
                                          <p:spTgt spid="34"/>
                                        </p:tgtEl>
                                        <p:attrNameLst>
                                          <p:attrName>ppt_h</p:attrName>
                                        </p:attrNameLst>
                                      </p:cBhvr>
                                      <p:tavLst>
                                        <p:tav tm="0">
                                          <p:val>
                                            <p:fltVal val="0"/>
                                          </p:val>
                                        </p:tav>
                                        <p:tav tm="100000">
                                          <p:val>
                                            <p:strVal val="#ppt_h"/>
                                          </p:val>
                                        </p:tav>
                                      </p:tavLst>
                                    </p:anim>
                                    <p:anim calcmode="lin" valueType="num">
                                      <p:cBhvr>
                                        <p:cTn id="72" dur="1000" fill="hold"/>
                                        <p:tgtEl>
                                          <p:spTgt spid="34"/>
                                        </p:tgtEl>
                                        <p:attrNameLst>
                                          <p:attrName>style.rotation</p:attrName>
                                        </p:attrNameLst>
                                      </p:cBhvr>
                                      <p:tavLst>
                                        <p:tav tm="0">
                                          <p:val>
                                            <p:fltVal val="90"/>
                                          </p:val>
                                        </p:tav>
                                        <p:tav tm="100000">
                                          <p:val>
                                            <p:fltVal val="0"/>
                                          </p:val>
                                        </p:tav>
                                      </p:tavLst>
                                    </p:anim>
                                    <p:animEffect transition="in" filter="fade">
                                      <p:cBhvr>
                                        <p:cTn id="73" dur="10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fill="hold"/>
                                        <p:tgtEl>
                                          <p:spTgt spid="37"/>
                                        </p:tgtEl>
                                        <p:attrNameLst>
                                          <p:attrName>ppt_x</p:attrName>
                                        </p:attrNameLst>
                                      </p:cBhvr>
                                      <p:tavLst>
                                        <p:tav tm="0">
                                          <p:val>
                                            <p:strVal val="#ppt_x"/>
                                          </p:val>
                                        </p:tav>
                                        <p:tav tm="100000">
                                          <p:val>
                                            <p:strVal val="#ppt_x"/>
                                          </p:val>
                                        </p:tav>
                                      </p:tavLst>
                                    </p:anim>
                                    <p:anim calcmode="lin" valueType="num">
                                      <p:cBhvr additive="base">
                                        <p:cTn id="7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additive="base">
                                        <p:cTn id="90" dur="500" fill="hold"/>
                                        <p:tgtEl>
                                          <p:spTgt spid="36"/>
                                        </p:tgtEl>
                                        <p:attrNameLst>
                                          <p:attrName>ppt_x</p:attrName>
                                        </p:attrNameLst>
                                      </p:cBhvr>
                                      <p:tavLst>
                                        <p:tav tm="0">
                                          <p:val>
                                            <p:strVal val="#ppt_x"/>
                                          </p:val>
                                        </p:tav>
                                        <p:tav tm="100000">
                                          <p:val>
                                            <p:strVal val="#ppt_x"/>
                                          </p:val>
                                        </p:tav>
                                      </p:tavLst>
                                    </p:anim>
                                    <p:anim calcmode="lin" valueType="num">
                                      <p:cBhvr additive="base">
                                        <p:cTn id="9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530"/>
            <a:ext cx="9144000" cy="58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123728" y="453282"/>
            <a:ext cx="4752528" cy="864096"/>
          </a:xfrm>
          <a:prstGeom prst="rect">
            <a:avLst/>
          </a:prstGeom>
        </p:spPr>
        <p:txBody>
          <a:bodyPr wrap="none">
            <a:prstTxWarp prst="textTriangleInverted">
              <a:avLst/>
            </a:prstTxWarp>
            <a:spAutoFit/>
          </a:bodyPr>
          <a:lstStyle/>
          <a:p>
            <a:r>
              <a:rPr lang="zh-CN"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rPr>
              <a:t>让人物在你的笔端鲜活</a:t>
            </a:r>
            <a:endParaRPr lang="zh-CN" alt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endParaRPr>
          </a:p>
        </p:txBody>
      </p:sp>
      <p:sp>
        <p:nvSpPr>
          <p:cNvPr id="3" name="矩形 2"/>
          <p:cNvSpPr/>
          <p:nvPr/>
        </p:nvSpPr>
        <p:spPr>
          <a:xfrm>
            <a:off x="3595752" y="1559282"/>
            <a:ext cx="1808480" cy="583565"/>
          </a:xfrm>
          <a:prstGeom prst="rect">
            <a:avLst/>
          </a:prstGeom>
        </p:spPr>
        <p:txBody>
          <a:bodyPr wrap="none">
            <a:spAutoFit/>
          </a:bodyPr>
          <a:lstStyle/>
          <a:p>
            <a:pPr algn="ctr"/>
            <a:r>
              <a:rPr lang="zh-CN" altLang="en-US" sz="3200" b="1" dirty="0" smtClean="0"/>
              <a:t>动作</a:t>
            </a:r>
            <a:r>
              <a:rPr lang="zh-CN" altLang="en-US" sz="3200" b="1" dirty="0" smtClean="0"/>
              <a:t>描写</a:t>
            </a:r>
            <a:endParaRPr lang="zh-CN" altLang="en-US" sz="3200" b="1" dirty="0"/>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4" descr="http://img5.imgtn.bdimg.com/it/u=1484929311,2177288036&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4" descr="http://img5.imgtn.bdimg.com/it/u=62180762,3479276133&amp;fm=11&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3579862"/>
            <a:ext cx="8496944" cy="830997"/>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latin typeface="楷体" panose="02010609060101010101" pitchFamily="49" charset="-122"/>
                <a:ea typeface="楷体" panose="02010609060101010101" pitchFamily="49" charset="-122"/>
              </a:rPr>
              <a:t> </a:t>
            </a:r>
            <a:r>
              <a:rPr lang="en-US" altLang="zh-CN" sz="2400" b="1" dirty="0" smtClean="0">
                <a:ea typeface="宋体" panose="02010600030101010101" pitchFamily="2" charset="-122"/>
              </a:rPr>
              <a:t>Uncle Vernon took Harry away so that </a:t>
            </a:r>
            <a:r>
              <a:rPr lang="en-US" altLang="zh-CN" sz="2400" b="1" dirty="0" err="1" smtClean="0">
                <a:ea typeface="宋体" panose="02010600030101010101" pitchFamily="2" charset="-122"/>
              </a:rPr>
              <a:t>Hagrid</a:t>
            </a:r>
            <a:r>
              <a:rPr lang="en-US" altLang="zh-CN" sz="2400" b="1" dirty="0" smtClean="0">
                <a:ea typeface="宋体" panose="02010600030101010101" pitchFamily="2" charset="-122"/>
              </a:rPr>
              <a:t> cou</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ldn’t find Harry. But  he failed.</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179512" y="1203598"/>
            <a:ext cx="8856984" cy="1968500"/>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2800" b="1" dirty="0" smtClean="0">
                <a:ea typeface="宋体" panose="02010600030101010101" pitchFamily="2" charset="-122"/>
              </a:rPr>
              <a:t>Uncle Vernon </a:t>
            </a:r>
            <a:r>
              <a:rPr lang="en-US" altLang="zh-CN" sz="2800" b="1" dirty="0" smtClean="0">
                <a:solidFill>
                  <a:srgbClr val="FF0000"/>
                </a:solidFill>
                <a:ea typeface="宋体" panose="02010600030101010101" pitchFamily="2" charset="-122"/>
              </a:rPr>
              <a:t>made</a:t>
            </a:r>
            <a:r>
              <a:rPr lang="en-US" altLang="zh-CN" sz="2800" b="1" dirty="0" smtClean="0">
                <a:ea typeface="宋体" panose="02010600030101010101" pitchFamily="2" charset="-122"/>
              </a:rPr>
              <a:t> another funny noise, </a:t>
            </a:r>
            <a:r>
              <a:rPr lang="en-US" altLang="zh-CN" sz="2800" b="1" dirty="0" smtClean="0">
                <a:solidFill>
                  <a:srgbClr val="FF0000"/>
                </a:solidFill>
                <a:ea typeface="宋体" panose="02010600030101010101" pitchFamily="2" charset="-122"/>
              </a:rPr>
              <a:t>like a mouse being trodden on.</a:t>
            </a:r>
            <a:endParaRPr lang="en-US" altLang="zh-CN" sz="2400" b="1" dirty="0" smtClean="0">
              <a:solidFill>
                <a:srgbClr val="FF0000"/>
              </a:solidFill>
              <a:ea typeface="宋体" panose="02010600030101010101" pitchFamily="2" charset="-122"/>
            </a:endParaRPr>
          </a:p>
          <a:p>
            <a:pPr algn="just" fontAlgn="auto">
              <a:lnSpc>
                <a:spcPct val="150000"/>
              </a:lnSpc>
            </a:pPr>
            <a:r>
              <a:rPr lang="zh-CN" altLang="en-US" sz="2400" b="1" dirty="0" smtClean="0">
                <a:ea typeface="宋体" panose="02010600030101010101" pitchFamily="2" charset="-122"/>
              </a:rPr>
              <a:t>弗农姨父又发出一声滑稽的声音，就像老鼠被人踩了一样。</a:t>
            </a:r>
            <a:endParaRPr lang="zh-CN" altLang="en-US" sz="2400" b="1" dirty="0" smtClean="0">
              <a:ea typeface="宋体" panose="02010600030101010101" pitchFamily="2" charset="-122"/>
            </a:endParaRPr>
          </a:p>
          <a:p>
            <a:pPr algn="just" fontAlgn="auto">
              <a:lnSpc>
                <a:spcPct val="150000"/>
              </a:lnSpc>
            </a:pPr>
            <a:r>
              <a:rPr lang="en-US" altLang="zh-CN" sz="2000" b="1" dirty="0" smtClean="0">
                <a:ea typeface="宋体" panose="02010600030101010101" pitchFamily="2" charset="-122"/>
              </a:rPr>
              <a:t>(哈利波特与魔法石Chapter 4)</a:t>
            </a:r>
            <a:endParaRPr lang="en-US" altLang="zh-CN" sz="2000" b="1" dirty="0" smtClean="0">
              <a:ea typeface="宋体" panose="02010600030101010101" pitchFamily="2" charset="-122"/>
            </a:endParaRPr>
          </a:p>
        </p:txBody>
      </p:sp>
      <p:sp>
        <p:nvSpPr>
          <p:cNvPr id="12" name="矩形 11"/>
          <p:cNvSpPr/>
          <p:nvPr/>
        </p:nvSpPr>
        <p:spPr>
          <a:xfrm>
            <a:off x="3131840" y="-21118882"/>
            <a:ext cx="8136904" cy="6186309"/>
          </a:xfrm>
          <a:prstGeom prst="rect">
            <a:avLst/>
          </a:prstGeom>
        </p:spPr>
        <p:txBody>
          <a:bodyPr wrap="square">
            <a:spAutoFit/>
          </a:bodyPr>
          <a:lstStyle/>
          <a:p>
            <a:pPr fontAlgn="base"/>
            <a:r>
              <a:rPr lang="en-US" altLang="zh-CN" dirty="0" smtClean="0"/>
              <a:t>se the boy... Use the boy..." </a:t>
            </a:r>
            <a:endParaRPr lang="en-US" altLang="zh-CN" dirty="0" smtClean="0"/>
          </a:p>
          <a:p>
            <a:pPr fontAlgn="base"/>
            <a:r>
              <a:rPr lang="en-US" altLang="zh-CN" dirty="0" smtClean="0"/>
              <a:t>Part 4</a:t>
            </a:r>
            <a:endParaRPr lang="en-US" altLang="zh-CN" dirty="0" smtClean="0"/>
          </a:p>
          <a:p>
            <a:pPr fontAlgn="base"/>
            <a:r>
              <a:rPr lang="en-US" altLang="zh-CN" dirty="0" smtClean="0"/>
              <a:t>Harry felt as if Devil's Snare was rooting him to the spot. He couldn't move a muscle. Petrified, he watched as </a:t>
            </a:r>
            <a:r>
              <a:rPr lang="en-US" altLang="zh-CN" dirty="0" err="1" smtClean="0"/>
              <a:t>Quirrell</a:t>
            </a:r>
            <a:r>
              <a:rPr lang="en-US" altLang="zh-CN" dirty="0" smtClean="0"/>
              <a:t> reached up and began to unwrap his turban. What was going on? The turban fell away. </a:t>
            </a:r>
            <a:r>
              <a:rPr lang="en-US" altLang="zh-CN" dirty="0" err="1" smtClean="0"/>
              <a:t>Quirrell's</a:t>
            </a:r>
            <a:r>
              <a:rPr lang="en-US" altLang="zh-CN" dirty="0" smtClean="0"/>
              <a:t> head looked strangely small without it. Then he turned slowly on the spot. </a:t>
            </a:r>
            <a:endParaRPr lang="en-US" altLang="zh-CN" dirty="0" smtClean="0"/>
          </a:p>
          <a:p>
            <a:pPr fontAlgn="base"/>
            <a:r>
              <a:rPr lang="en-US" altLang="zh-CN" dirty="0" smtClean="0"/>
              <a:t>Harry would have screamed, but he couldn't make a sound. Where there should have been a back to </a:t>
            </a:r>
            <a:r>
              <a:rPr lang="en-US" altLang="zh-CN" dirty="0" err="1" smtClean="0"/>
              <a:t>Quirrell's</a:t>
            </a:r>
            <a:r>
              <a:rPr lang="en-US" altLang="zh-CN" dirty="0" smtClean="0"/>
              <a:t> head, there was a face, the most terrible face Harry had ever seen. </a:t>
            </a:r>
            <a:endParaRPr lang="en-US" altLang="zh-CN" dirty="0" smtClean="0"/>
          </a:p>
          <a:p>
            <a:pPr fontAlgn="base"/>
            <a:r>
              <a:rPr lang="zh-CN" altLang="en-US" dirty="0" smtClean="0"/>
              <a:t>译文：</a:t>
            </a:r>
            <a:endParaRPr lang="zh-CN" altLang="en-US" dirty="0" smtClean="0"/>
          </a:p>
          <a:p>
            <a:pPr fontAlgn="base"/>
            <a:r>
              <a:rPr lang="zh-CN" altLang="en-US" dirty="0" smtClean="0"/>
              <a:t>哈利觉得自己仿佛被魔鬼网牢牢缠住了，浑身上下丝毫也动弹不得。他呆呆地站在那里，看着奇洛举 起手解下他头上的围巾。这是怎么回事</a:t>
            </a:r>
            <a:r>
              <a:rPr lang="en-US" altLang="zh-CN" dirty="0" smtClean="0"/>
              <a:t>?</a:t>
            </a:r>
            <a:r>
              <a:rPr lang="zh-CN" altLang="en-US" dirty="0" smtClean="0"/>
              <a:t>大围巾落了下来，奇洛裸露的脑袋看上去小得出奇。然后，他慢慢 地原地转过身去。 </a:t>
            </a:r>
            <a:endParaRPr lang="zh-CN" altLang="en-US" dirty="0" smtClean="0"/>
          </a:p>
          <a:p>
            <a:pPr fontAlgn="base"/>
            <a:r>
              <a:rPr lang="zh-CN" altLang="en-US" dirty="0" smtClean="0"/>
              <a:t>哈利想放声尖叫，但发不出一点儿声音。在原本该是奇洛后脑勺的地方，长着一张脸，哈利还从来没有看见过这样狰狞恐怖的脸。</a:t>
            </a:r>
            <a:endParaRPr lang="zh-CN" altLang="en-US" dirty="0" smtClean="0"/>
          </a:p>
          <a:p>
            <a:pPr fontAlgn="base"/>
            <a:r>
              <a:rPr lang="zh-CN" altLang="en-US" dirty="0" smtClean="0"/>
              <a:t>讲解：</a:t>
            </a:r>
            <a:endParaRPr lang="zh-CN" altLang="en-US" dirty="0" smtClean="0"/>
          </a:p>
          <a:p>
            <a:pPr fontAlgn="base"/>
            <a:r>
              <a:rPr lang="en-US" altLang="zh-CN" dirty="0" smtClean="0"/>
              <a:t>chalk white </a:t>
            </a:r>
            <a:r>
              <a:rPr lang="zh-CN" altLang="en-US" dirty="0" smtClean="0"/>
              <a:t>像粉笔一样白的 </a:t>
            </a:r>
            <a:endParaRPr lang="zh-CN" altLang="en-US" dirty="0" smtClean="0"/>
          </a:p>
          <a:p>
            <a:pPr fontAlgn="base"/>
            <a:r>
              <a:rPr lang="zh-CN" altLang="en-US" dirty="0" smtClean="0"/>
              <a:t>名词</a:t>
            </a:r>
            <a:r>
              <a:rPr lang="en-US" altLang="zh-CN" dirty="0" smtClean="0"/>
              <a:t>+</a:t>
            </a:r>
            <a:r>
              <a:rPr lang="zh-CN" altLang="en-US" dirty="0" smtClean="0"/>
              <a:t>形容词 像</a:t>
            </a:r>
            <a:r>
              <a:rPr lang="en-US" altLang="zh-CN" dirty="0" smtClean="0"/>
              <a:t>...</a:t>
            </a:r>
            <a:r>
              <a:rPr lang="zh-CN" altLang="en-US" dirty="0" smtClean="0"/>
              <a:t>一样</a:t>
            </a:r>
            <a:r>
              <a:rPr lang="en-US" altLang="zh-CN" dirty="0" smtClean="0"/>
              <a:t>...</a:t>
            </a:r>
            <a:r>
              <a:rPr lang="zh-CN" altLang="en-US" dirty="0" smtClean="0"/>
              <a:t>的</a:t>
            </a:r>
            <a:endParaRPr lang="zh-CN" altLang="en-US" dirty="0" smtClean="0"/>
          </a:p>
          <a:p>
            <a:pPr fontAlgn="base"/>
            <a:br>
              <a:rPr lang="zh-CN" altLang="en-US" dirty="0" smtClean="0"/>
            </a:br>
            <a:endParaRPr lang="zh-CN" altLang="en-US" dirty="0" smtClean="0"/>
          </a:p>
          <a:p>
            <a:br>
              <a:rPr lang="zh-CN" altLang="en-US" dirty="0" smtClean="0"/>
            </a:br>
            <a:endParaRPr lang="zh-CN" altLang="en-US" dirty="0"/>
          </a:p>
        </p:txBody>
      </p:sp>
      <p:sp>
        <p:nvSpPr>
          <p:cNvPr id="14" name="矩形 13"/>
          <p:cNvSpPr/>
          <p:nvPr/>
        </p:nvSpPr>
        <p:spPr>
          <a:xfrm>
            <a:off x="1691680" y="339502"/>
            <a:ext cx="684076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四</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：动作</a:t>
            </a:r>
            <a:r>
              <a:rPr lang="zh-CN" altLang="zh-CN" sz="2800" b="1" dirty="0" smtClean="0">
                <a:latin typeface="楷体" panose="02010609060101010101" pitchFamily="49" charset="-122"/>
                <a:ea typeface="楷体" panose="02010609060101010101" pitchFamily="49" charset="-122"/>
              </a:rPr>
              <a:t>描写</a:t>
            </a:r>
            <a:r>
              <a:rPr lang="zh-CN" altLang="en-US" sz="2800" b="1" dirty="0" smtClean="0">
                <a:solidFill>
                  <a:srgbClr val="FF0000"/>
                </a:solidFill>
                <a:latin typeface="楷体" panose="02010609060101010101" pitchFamily="49" charset="-122"/>
                <a:ea typeface="楷体" panose="02010609060101010101" pitchFamily="49" charset="-122"/>
              </a:rPr>
              <a:t>与修辞</a:t>
            </a:r>
            <a:r>
              <a:rPr lang="zh-CN" altLang="zh-CN" sz="2800" b="1" dirty="0" smtClean="0">
                <a:solidFill>
                  <a:srgbClr val="FF0000"/>
                </a:solidFill>
                <a:latin typeface="楷体" panose="02010609060101010101" pitchFamily="49" charset="-122"/>
                <a:ea typeface="楷体" panose="02010609060101010101" pitchFamily="49" charset="-122"/>
              </a:rPr>
              <a:t>结合</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5"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187624" cy="118762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536" y="915566"/>
            <a:ext cx="8352928" cy="1077218"/>
          </a:xfrm>
          <a:prstGeom prst="rect">
            <a:avLst/>
          </a:prstGeom>
        </p:spPr>
        <p:txBody>
          <a:bodyPr wrap="square">
            <a:spAutoFit/>
          </a:bodyPr>
          <a:lstStyle/>
          <a:p>
            <a:pPr algn="just"/>
            <a:r>
              <a:rPr lang="en-US" altLang="zh-CN" sz="3200" b="1" dirty="0" smtClean="0">
                <a:ea typeface="宋体" panose="02010600030101010101" pitchFamily="2" charset="-122"/>
              </a:rPr>
              <a:t>Uncle Vernon </a:t>
            </a:r>
            <a:r>
              <a:rPr lang="en-US" altLang="zh-CN" sz="3200" b="1" dirty="0" smtClean="0">
                <a:solidFill>
                  <a:srgbClr val="FF0000"/>
                </a:solidFill>
                <a:ea typeface="宋体" panose="02010600030101010101" pitchFamily="2" charset="-122"/>
              </a:rPr>
              <a:t>made</a:t>
            </a:r>
            <a:r>
              <a:rPr lang="en-US" altLang="zh-CN" sz="3200" b="1" dirty="0" smtClean="0">
                <a:ea typeface="宋体" panose="02010600030101010101" pitchFamily="2" charset="-122"/>
              </a:rPr>
              <a:t> another funny noise, </a:t>
            </a:r>
            <a:r>
              <a:rPr lang="en-US" altLang="zh-CN" sz="3200" b="1" dirty="0" smtClean="0">
                <a:solidFill>
                  <a:srgbClr val="FF0000"/>
                </a:solidFill>
                <a:ea typeface="宋体" panose="02010600030101010101" pitchFamily="2" charset="-122"/>
              </a:rPr>
              <a:t>like a mouse being trodden on.</a:t>
            </a:r>
            <a:endParaRPr lang="en-US" altLang="zh-CN" sz="3200" b="1" dirty="0" smtClean="0"/>
          </a:p>
        </p:txBody>
      </p:sp>
      <p:sp>
        <p:nvSpPr>
          <p:cNvPr id="5" name="圆角矩形 113"/>
          <p:cNvSpPr/>
          <p:nvPr/>
        </p:nvSpPr>
        <p:spPr>
          <a:xfrm>
            <a:off x="3491879" y="38490"/>
            <a:ext cx="1512169"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491881" y="116012"/>
            <a:ext cx="1512168" cy="523220"/>
          </a:xfrm>
          <a:prstGeom prst="rect">
            <a:avLst/>
          </a:prstGeom>
        </p:spPr>
        <p:txBody>
          <a:bodyPr wrap="square">
            <a:spAutoFit/>
          </a:bodyPr>
          <a:lstStyle/>
          <a:p>
            <a:pPr algn="ctr"/>
            <a:r>
              <a:rPr lang="en-US" altLang="zh-CN" sz="2800" b="1" dirty="0" smtClean="0">
                <a:solidFill>
                  <a:srgbClr val="FFFFFF"/>
                </a:solidFill>
              </a:rPr>
              <a:t>simile</a:t>
            </a:r>
            <a:endParaRPr lang="zh-CN" altLang="en-US" sz="2800" b="1" dirty="0">
              <a:solidFill>
                <a:srgbClr val="FFFFFF"/>
              </a:solidFill>
            </a:endParaRPr>
          </a:p>
        </p:txBody>
      </p:sp>
      <p:cxnSp>
        <p:nvCxnSpPr>
          <p:cNvPr id="8" name="直接连接符 7"/>
          <p:cNvCxnSpPr/>
          <p:nvPr/>
        </p:nvCxnSpPr>
        <p:spPr>
          <a:xfrm>
            <a:off x="3779912" y="555526"/>
            <a:ext cx="864096"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419872" y="2067694"/>
            <a:ext cx="5544616" cy="1569660"/>
          </a:xfrm>
          <a:prstGeom prst="rect">
            <a:avLst/>
          </a:prstGeom>
        </p:spPr>
        <p:txBody>
          <a:bodyPr wrap="square">
            <a:spAutoFit/>
          </a:bodyPr>
          <a:lstStyle/>
          <a:p>
            <a:pPr algn="just"/>
            <a:r>
              <a:rPr lang="zh-CN" altLang="en-US" sz="2400" b="1" dirty="0" smtClean="0">
                <a:ea typeface="楷体" panose="02010609060101010101" pitchFamily="49" charset="-122"/>
              </a:rPr>
              <a:t>明喻</a:t>
            </a:r>
            <a:r>
              <a:rPr lang="en-US" altLang="zh-CN" sz="2400" b="1" dirty="0" smtClean="0">
                <a:ea typeface="楷体" panose="02010609060101010101" pitchFamily="49" charset="-122"/>
              </a:rPr>
              <a:t>(simile)</a:t>
            </a:r>
            <a:r>
              <a:rPr lang="zh-CN" altLang="en-US" sz="2400" b="1" dirty="0" smtClean="0">
                <a:ea typeface="楷体" panose="02010609060101010101" pitchFamily="49" charset="-122"/>
              </a:rPr>
              <a:t>是比喻的一种</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是一两种具有共同特性的事物或现象进行对比</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表明本体和喻体的相类关系</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两者都在对比中出现。常用比喻词有</a:t>
            </a:r>
            <a:r>
              <a:rPr lang="en-US" altLang="zh-CN" sz="2400" b="1" dirty="0" smtClean="0">
                <a:ea typeface="楷体" panose="02010609060101010101" pitchFamily="49" charset="-122"/>
              </a:rPr>
              <a:t>: like; as</a:t>
            </a:r>
            <a:r>
              <a:rPr lang="zh-CN" altLang="en-US" sz="2400" b="1" dirty="0" smtClean="0">
                <a:ea typeface="楷体" panose="02010609060101010101" pitchFamily="49" charset="-122"/>
              </a:rPr>
              <a:t>。</a:t>
            </a:r>
            <a:endParaRPr lang="zh-CN" altLang="en-US" sz="2400" b="1" dirty="0">
              <a:solidFill>
                <a:srgbClr val="002060"/>
              </a:solidFill>
              <a:ea typeface="楷体" panose="02010609060101010101" pitchFamily="49" charset="-122"/>
            </a:endParaRPr>
          </a:p>
        </p:txBody>
      </p:sp>
      <p:sp>
        <p:nvSpPr>
          <p:cNvPr id="19" name="矩形 18"/>
          <p:cNvSpPr/>
          <p:nvPr/>
        </p:nvSpPr>
        <p:spPr>
          <a:xfrm>
            <a:off x="467544" y="3723878"/>
            <a:ext cx="7992888" cy="1200329"/>
          </a:xfrm>
          <a:prstGeom prst="rect">
            <a:avLst/>
          </a:prstGeom>
        </p:spPr>
        <p:txBody>
          <a:bodyPr wrap="square">
            <a:spAutoFit/>
          </a:bodyPr>
          <a:lstStyle/>
          <a:p>
            <a:r>
              <a:rPr lang="en-US" altLang="zh-CN" sz="2400" b="1" dirty="0" smtClean="0"/>
              <a:t>More example</a:t>
            </a:r>
            <a:r>
              <a:rPr lang="zh-CN" altLang="en-US" sz="2400" b="1" dirty="0" smtClean="0">
                <a:solidFill>
                  <a:srgbClr val="7030A0"/>
                </a:solidFill>
              </a:rPr>
              <a:t>：</a:t>
            </a:r>
            <a:endParaRPr lang="en-US" altLang="zh-CN" sz="2400" b="1" dirty="0" smtClean="0">
              <a:solidFill>
                <a:srgbClr val="7030A0"/>
              </a:solidFill>
            </a:endParaRPr>
          </a:p>
          <a:p>
            <a:r>
              <a:rPr lang="en-US" altLang="zh-CN" sz="2400" b="1" dirty="0" smtClean="0">
                <a:solidFill>
                  <a:srgbClr val="7030A0"/>
                </a:solidFill>
              </a:rPr>
              <a:t>Harry often said that Dudley looked </a:t>
            </a:r>
            <a:r>
              <a:rPr lang="en-US" altLang="zh-CN" sz="2400" b="1" dirty="0" smtClean="0">
                <a:solidFill>
                  <a:srgbClr val="FFC000"/>
                </a:solidFill>
                <a:effectLst>
                  <a:outerShdw blurRad="38100" dist="38100" dir="2700000" algn="tl">
                    <a:srgbClr val="000000">
                      <a:alpha val="43137"/>
                    </a:srgbClr>
                  </a:outerShdw>
                </a:effectLst>
              </a:rPr>
              <a:t>like</a:t>
            </a:r>
            <a:r>
              <a:rPr lang="en-US" altLang="zh-CN" sz="2400" b="1" dirty="0" smtClean="0">
                <a:solidFill>
                  <a:srgbClr val="7030A0"/>
                </a:solidFill>
              </a:rPr>
              <a:t> a pig in a wig.</a:t>
            </a:r>
            <a:endParaRPr lang="en-US" altLang="zh-CN" sz="2400" b="1" dirty="0" smtClean="0">
              <a:solidFill>
                <a:srgbClr val="7030A0"/>
              </a:solidFill>
            </a:endParaRPr>
          </a:p>
          <a:p>
            <a:r>
              <a:rPr lang="zh-CN" altLang="en-US" sz="2000" b="1" dirty="0" smtClean="0">
                <a:solidFill>
                  <a:srgbClr val="639541"/>
                </a:solidFill>
              </a:rPr>
              <a:t>哈利经常说，达德利看起来像戴着假发的猪</a:t>
            </a:r>
            <a:r>
              <a:rPr lang="zh-CN" altLang="en-US" sz="2400" b="1" dirty="0" smtClean="0">
                <a:solidFill>
                  <a:srgbClr val="7030A0"/>
                </a:solidFill>
              </a:rPr>
              <a:t>。</a:t>
            </a:r>
            <a:r>
              <a:rPr lang="en-US" altLang="zh-CN" sz="2400" b="1" dirty="0" smtClean="0">
                <a:solidFill>
                  <a:srgbClr val="7030A0"/>
                </a:solidFill>
              </a:rPr>
              <a:t> </a:t>
            </a:r>
            <a:endParaRPr lang="zh-CN" altLang="en-US" sz="2400" dirty="0"/>
          </a:p>
        </p:txBody>
      </p:sp>
      <p:sp>
        <p:nvSpPr>
          <p:cNvPr id="21" name="圆角矩形 113"/>
          <p:cNvSpPr/>
          <p:nvPr/>
        </p:nvSpPr>
        <p:spPr>
          <a:xfrm>
            <a:off x="395536" y="2283718"/>
            <a:ext cx="2520280" cy="432047"/>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a typeface="宋体" panose="02010600030101010101" pitchFamily="2" charset="-122"/>
              </a:rPr>
              <a:t>tread v. </a:t>
            </a:r>
            <a:r>
              <a:rPr lang="zh-CN" altLang="en-US" sz="2400" b="1" dirty="0" smtClean="0">
                <a:solidFill>
                  <a:schemeClr val="tx1"/>
                </a:solidFill>
                <a:ea typeface="宋体" panose="02010600030101010101" pitchFamily="2" charset="-122"/>
              </a:rPr>
              <a:t>踏</a:t>
            </a:r>
            <a:r>
              <a:rPr lang="en-US" altLang="zh-CN" sz="2400" b="1" dirty="0" smtClean="0">
                <a:solidFill>
                  <a:schemeClr val="tx1"/>
                </a:solidFill>
                <a:ea typeface="宋体" panose="02010600030101010101" pitchFamily="2" charset="-122"/>
              </a:rPr>
              <a:t>;</a:t>
            </a:r>
            <a:r>
              <a:rPr lang="zh-CN" altLang="en-US" sz="2400" b="1" dirty="0" smtClean="0">
                <a:solidFill>
                  <a:schemeClr val="tx1"/>
                </a:solidFill>
                <a:ea typeface="宋体" panose="02010600030101010101" pitchFamily="2" charset="-122"/>
              </a:rPr>
              <a:t>踩</a:t>
            </a:r>
            <a:endParaRPr lang="zh-CN" altLang="en-US" sz="2400" b="1" dirty="0">
              <a:solidFill>
                <a:srgbClr val="7030A0"/>
              </a:solidFill>
              <a:ea typeface="宋体" panose="02010600030101010101" pitchFamily="2" charset="-122"/>
            </a:endParaRPr>
          </a:p>
        </p:txBody>
      </p:sp>
      <p:sp>
        <p:nvSpPr>
          <p:cNvPr id="22" name="椭圆 21"/>
          <p:cNvSpPr/>
          <p:nvPr/>
        </p:nvSpPr>
        <p:spPr>
          <a:xfrm>
            <a:off x="7596336" y="915566"/>
            <a:ext cx="79208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3147814"/>
            <a:ext cx="8784976" cy="1815882"/>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800" b="1" dirty="0" smtClean="0"/>
              <a:t>Uncle Vernon borrowed a boat, taking Harry and his family to an island on a stormy night. He thought </a:t>
            </a:r>
            <a:r>
              <a:rPr lang="en-US" altLang="zh-CN" sz="2800" b="1" dirty="0" err="1" smtClean="0"/>
              <a:t>Hagrid</a:t>
            </a:r>
            <a:r>
              <a:rPr lang="en-US" altLang="zh-CN" sz="2800" b="1" dirty="0" smtClean="0"/>
              <a:t> couldn’t find them there, but he was wrong.</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287016" y="771550"/>
            <a:ext cx="8605464" cy="2122805"/>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3200" b="1" dirty="0" smtClean="0"/>
              <a:t>Icy sea </a:t>
            </a:r>
            <a:r>
              <a:rPr lang="en-US" altLang="zh-CN" sz="3200" b="1" dirty="0" smtClean="0">
                <a:solidFill>
                  <a:srgbClr val="FF0000"/>
                </a:solidFill>
              </a:rPr>
              <a:t>spray</a:t>
            </a:r>
            <a:r>
              <a:rPr lang="en-US" altLang="zh-CN" sz="3200" b="1" dirty="0" smtClean="0"/>
              <a:t> and rain </a:t>
            </a:r>
            <a:r>
              <a:rPr lang="en-US" altLang="zh-CN" sz="3200" b="1" dirty="0" smtClean="0">
                <a:solidFill>
                  <a:srgbClr val="FF0000"/>
                </a:solidFill>
              </a:rPr>
              <a:t>crept</a:t>
            </a:r>
            <a:r>
              <a:rPr lang="en-US" altLang="zh-CN" sz="3200" b="1" dirty="0" smtClean="0"/>
              <a:t> down their necks and a chilly wind </a:t>
            </a:r>
            <a:r>
              <a:rPr lang="en-US" altLang="zh-CN" sz="3200" b="1" dirty="0" smtClean="0">
                <a:solidFill>
                  <a:srgbClr val="FF0000"/>
                </a:solidFill>
              </a:rPr>
              <a:t>whipped</a:t>
            </a:r>
            <a:r>
              <a:rPr lang="en-US" altLang="zh-CN" sz="3200" b="1" dirty="0" smtClean="0"/>
              <a:t> their faces. </a:t>
            </a:r>
            <a:endParaRPr lang="en-US" altLang="zh-CN" sz="3200" b="1" dirty="0" smtClean="0"/>
          </a:p>
          <a:p>
            <a:pPr algn="just"/>
            <a:r>
              <a:rPr lang="zh-CN" altLang="en-US" sz="2400" b="1" dirty="0" smtClean="0">
                <a:latin typeface="宋体" panose="02010600030101010101" pitchFamily="2" charset="-122"/>
                <a:ea typeface="宋体" panose="02010600030101010101" pitchFamily="2" charset="-122"/>
              </a:rPr>
              <a:t>冰冷的浪花和雨水顺着他们的脖子往下爬，寒风抽打着他们的脸。</a:t>
            </a:r>
            <a:endParaRPr lang="zh-CN" altLang="en-US" sz="2400" b="1" dirty="0" smtClean="0">
              <a:latin typeface="宋体" panose="02010600030101010101" pitchFamily="2" charset="-122"/>
              <a:ea typeface="宋体" panose="02010600030101010101" pitchFamily="2" charset="-122"/>
            </a:endParaRPr>
          </a:p>
          <a:p>
            <a:pPr algn="just"/>
            <a:r>
              <a:rPr lang="en-US" altLang="zh-CN" sz="2000" b="1" dirty="0" smtClean="0">
                <a:ea typeface="宋体" panose="02010600030101010101" pitchFamily="2" charset="-122"/>
                <a:cs typeface="+mn-lt"/>
              </a:rPr>
              <a:t>(哈利波特与魔法石Chapter 3)</a:t>
            </a:r>
            <a:endParaRPr lang="en-US" altLang="zh-CN" sz="2000" b="1" dirty="0" smtClean="0">
              <a:ea typeface="宋体" panose="02010600030101010101" pitchFamily="2" charset="-122"/>
              <a:cs typeface="+mn-lt"/>
            </a:endParaRPr>
          </a:p>
        </p:txBody>
      </p:sp>
      <p:sp>
        <p:nvSpPr>
          <p:cNvPr id="12" name="矩形 11"/>
          <p:cNvSpPr/>
          <p:nvPr/>
        </p:nvSpPr>
        <p:spPr>
          <a:xfrm>
            <a:off x="3131840" y="-21118882"/>
            <a:ext cx="8136904" cy="6186309"/>
          </a:xfrm>
          <a:prstGeom prst="rect">
            <a:avLst/>
          </a:prstGeom>
        </p:spPr>
        <p:txBody>
          <a:bodyPr wrap="square">
            <a:spAutoFit/>
          </a:bodyPr>
          <a:lstStyle/>
          <a:p>
            <a:pPr fontAlgn="base"/>
            <a:r>
              <a:rPr lang="en-US" altLang="zh-CN" dirty="0" smtClean="0"/>
              <a:t>se the boy... Use the boy..." </a:t>
            </a:r>
            <a:endParaRPr lang="en-US" altLang="zh-CN" dirty="0" smtClean="0"/>
          </a:p>
          <a:p>
            <a:pPr fontAlgn="base"/>
            <a:r>
              <a:rPr lang="en-US" altLang="zh-CN" dirty="0" smtClean="0"/>
              <a:t>Part 4</a:t>
            </a:r>
            <a:endParaRPr lang="en-US" altLang="zh-CN" dirty="0" smtClean="0"/>
          </a:p>
          <a:p>
            <a:pPr fontAlgn="base"/>
            <a:r>
              <a:rPr lang="en-US" altLang="zh-CN" dirty="0" smtClean="0"/>
              <a:t>Harry felt as if Devil's Snare was rooting him to the spot. He couldn't move a muscle. Petrified, he watched as </a:t>
            </a:r>
            <a:r>
              <a:rPr lang="en-US" altLang="zh-CN" dirty="0" err="1" smtClean="0"/>
              <a:t>Quirrell</a:t>
            </a:r>
            <a:r>
              <a:rPr lang="en-US" altLang="zh-CN" dirty="0" smtClean="0"/>
              <a:t> reached up and began to unwrap his turban. What was going on? The turban fell away. </a:t>
            </a:r>
            <a:r>
              <a:rPr lang="en-US" altLang="zh-CN" dirty="0" err="1" smtClean="0"/>
              <a:t>Quirrell's</a:t>
            </a:r>
            <a:r>
              <a:rPr lang="en-US" altLang="zh-CN" dirty="0" smtClean="0"/>
              <a:t> head looked strangely small without it. Then he turned slowly on the spot. </a:t>
            </a:r>
            <a:endParaRPr lang="en-US" altLang="zh-CN" dirty="0" smtClean="0"/>
          </a:p>
          <a:p>
            <a:pPr fontAlgn="base"/>
            <a:r>
              <a:rPr lang="en-US" altLang="zh-CN" dirty="0" smtClean="0"/>
              <a:t>Harry would have screamed, but he couldn't make a sound. Where there should have been a back to </a:t>
            </a:r>
            <a:r>
              <a:rPr lang="en-US" altLang="zh-CN" dirty="0" err="1" smtClean="0"/>
              <a:t>Quirrell's</a:t>
            </a:r>
            <a:r>
              <a:rPr lang="en-US" altLang="zh-CN" dirty="0" smtClean="0"/>
              <a:t> head, there was a face, the most terrible face Harry had ever seen. </a:t>
            </a:r>
            <a:endParaRPr lang="en-US" altLang="zh-CN" dirty="0" smtClean="0"/>
          </a:p>
          <a:p>
            <a:pPr fontAlgn="base"/>
            <a:r>
              <a:rPr lang="zh-CN" altLang="en-US" dirty="0" smtClean="0"/>
              <a:t>译文：</a:t>
            </a:r>
            <a:endParaRPr lang="zh-CN" altLang="en-US" dirty="0" smtClean="0"/>
          </a:p>
          <a:p>
            <a:pPr fontAlgn="base"/>
            <a:r>
              <a:rPr lang="zh-CN" altLang="en-US" dirty="0" smtClean="0"/>
              <a:t>哈利觉得自己仿佛被魔鬼网牢牢缠住了，浑身上下丝毫也动弹不得。他呆呆地站在那里，看着奇洛举 起手解下他头上的围巾。这是怎么回事</a:t>
            </a:r>
            <a:r>
              <a:rPr lang="en-US" altLang="zh-CN" dirty="0" smtClean="0"/>
              <a:t>?</a:t>
            </a:r>
            <a:r>
              <a:rPr lang="zh-CN" altLang="en-US" dirty="0" smtClean="0"/>
              <a:t>大围巾落了下来，奇洛裸露的脑袋看上去小得出奇。然后，他慢慢 地原地转过身去。 </a:t>
            </a:r>
            <a:endParaRPr lang="zh-CN" altLang="en-US" dirty="0" smtClean="0"/>
          </a:p>
          <a:p>
            <a:pPr fontAlgn="base"/>
            <a:r>
              <a:rPr lang="zh-CN" altLang="en-US" dirty="0" smtClean="0"/>
              <a:t>哈利想放声尖叫，但发不出一点儿声音。在原本该是奇洛后脑勺的地方，长着一张脸，哈利还从来没有看见过这样狰狞恐怖的脸。</a:t>
            </a:r>
            <a:endParaRPr lang="zh-CN" altLang="en-US" dirty="0" smtClean="0"/>
          </a:p>
          <a:p>
            <a:pPr fontAlgn="base"/>
            <a:r>
              <a:rPr lang="zh-CN" altLang="en-US" dirty="0" smtClean="0"/>
              <a:t>讲解：</a:t>
            </a:r>
            <a:endParaRPr lang="zh-CN" altLang="en-US" dirty="0" smtClean="0"/>
          </a:p>
          <a:p>
            <a:pPr fontAlgn="base"/>
            <a:r>
              <a:rPr lang="en-US" altLang="zh-CN" dirty="0" smtClean="0"/>
              <a:t>chalk white </a:t>
            </a:r>
            <a:r>
              <a:rPr lang="zh-CN" altLang="en-US" dirty="0" smtClean="0"/>
              <a:t>像粉笔一样白的 </a:t>
            </a:r>
            <a:endParaRPr lang="zh-CN" altLang="en-US" dirty="0" smtClean="0"/>
          </a:p>
          <a:p>
            <a:pPr fontAlgn="base"/>
            <a:r>
              <a:rPr lang="zh-CN" altLang="en-US" dirty="0" smtClean="0"/>
              <a:t>名词</a:t>
            </a:r>
            <a:r>
              <a:rPr lang="en-US" altLang="zh-CN" dirty="0" smtClean="0"/>
              <a:t>+</a:t>
            </a:r>
            <a:r>
              <a:rPr lang="zh-CN" altLang="en-US" dirty="0" smtClean="0"/>
              <a:t>形容词 像</a:t>
            </a:r>
            <a:r>
              <a:rPr lang="en-US" altLang="zh-CN" dirty="0" smtClean="0"/>
              <a:t>...</a:t>
            </a:r>
            <a:r>
              <a:rPr lang="zh-CN" altLang="en-US" dirty="0" smtClean="0"/>
              <a:t>一样</a:t>
            </a:r>
            <a:r>
              <a:rPr lang="en-US" altLang="zh-CN" dirty="0" smtClean="0"/>
              <a:t>...</a:t>
            </a:r>
            <a:r>
              <a:rPr lang="zh-CN" altLang="en-US" dirty="0" smtClean="0"/>
              <a:t>的</a:t>
            </a:r>
            <a:endParaRPr lang="zh-CN" altLang="en-US" dirty="0" smtClean="0"/>
          </a:p>
          <a:p>
            <a:pPr fontAlgn="base"/>
            <a:br>
              <a:rPr lang="zh-CN" altLang="en-US" dirty="0" smtClean="0"/>
            </a:br>
            <a:endParaRPr lang="zh-CN" altLang="en-US" dirty="0" smtClean="0"/>
          </a:p>
          <a:p>
            <a:br>
              <a:rPr lang="zh-CN" altLang="en-US" dirty="0" smtClean="0"/>
            </a:br>
            <a:endParaRPr lang="zh-CN" altLang="en-US" dirty="0"/>
          </a:p>
        </p:txBody>
      </p:sp>
      <p:pic>
        <p:nvPicPr>
          <p:cNvPr id="2" name="图片 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536" y="1059582"/>
            <a:ext cx="8352928" cy="1077218"/>
          </a:xfrm>
          <a:prstGeom prst="rect">
            <a:avLst/>
          </a:prstGeom>
        </p:spPr>
        <p:txBody>
          <a:bodyPr wrap="square">
            <a:spAutoFit/>
          </a:bodyPr>
          <a:lstStyle/>
          <a:p>
            <a:pPr algn="just"/>
            <a:r>
              <a:rPr lang="en-US" altLang="zh-CN" sz="3200" b="1" dirty="0" smtClean="0"/>
              <a:t>Icy sea </a:t>
            </a:r>
            <a:r>
              <a:rPr lang="en-US" altLang="zh-CN" sz="3200" b="1" dirty="0" smtClean="0">
                <a:solidFill>
                  <a:srgbClr val="7030A0"/>
                </a:solidFill>
              </a:rPr>
              <a:t>spray</a:t>
            </a:r>
            <a:r>
              <a:rPr lang="en-US" altLang="zh-CN" sz="3200" b="1" dirty="0" smtClean="0"/>
              <a:t> and rain </a:t>
            </a:r>
            <a:r>
              <a:rPr lang="en-US" altLang="zh-CN" sz="3200" b="1" dirty="0" smtClean="0">
                <a:solidFill>
                  <a:srgbClr val="FF0000"/>
                </a:solidFill>
              </a:rPr>
              <a:t>crept</a:t>
            </a:r>
            <a:r>
              <a:rPr lang="en-US" altLang="zh-CN" sz="3200" b="1" dirty="0" smtClean="0"/>
              <a:t> down their necks and a chilly wind </a:t>
            </a:r>
            <a:r>
              <a:rPr lang="en-US" altLang="zh-CN" sz="3200" b="1" dirty="0" smtClean="0">
                <a:solidFill>
                  <a:srgbClr val="FF0000"/>
                </a:solidFill>
              </a:rPr>
              <a:t>whipped</a:t>
            </a:r>
            <a:r>
              <a:rPr lang="en-US" altLang="zh-CN" sz="3200" b="1" dirty="0" smtClean="0"/>
              <a:t> their faces.</a:t>
            </a:r>
            <a:endParaRPr lang="en-US" altLang="zh-CN" sz="3200" b="1" dirty="0" smtClean="0"/>
          </a:p>
        </p:txBody>
      </p:sp>
      <p:sp>
        <p:nvSpPr>
          <p:cNvPr id="14" name="圆角矩形标注 13"/>
          <p:cNvSpPr/>
          <p:nvPr/>
        </p:nvSpPr>
        <p:spPr>
          <a:xfrm>
            <a:off x="251520" y="339502"/>
            <a:ext cx="3240360" cy="648072"/>
          </a:xfrm>
          <a:prstGeom prst="wedgeRoundRectCallout">
            <a:avLst>
              <a:gd name="adj1" fmla="val 5877"/>
              <a:gd name="adj2" fmla="val 90140"/>
              <a:gd name="adj3"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7030A0"/>
                </a:solidFill>
              </a:rPr>
              <a:t>spray : </a:t>
            </a:r>
            <a:r>
              <a:rPr lang="en-US" altLang="zh-CN" sz="2400" b="1" dirty="0" smtClean="0">
                <a:solidFill>
                  <a:srgbClr val="7030A0"/>
                </a:solidFill>
                <a:ea typeface="宋体" panose="02010600030101010101" pitchFamily="2" charset="-122"/>
              </a:rPr>
              <a:t>n.</a:t>
            </a:r>
            <a:r>
              <a:rPr lang="zh-CN" altLang="en-US" sz="2400" b="1" dirty="0" smtClean="0">
                <a:solidFill>
                  <a:srgbClr val="7030A0"/>
                </a:solidFill>
                <a:ea typeface="宋体" panose="02010600030101010101" pitchFamily="2" charset="-122"/>
              </a:rPr>
              <a:t>水花</a:t>
            </a:r>
            <a:r>
              <a:rPr lang="en-US" altLang="zh-CN" sz="2400" b="1" dirty="0" smtClean="0">
                <a:solidFill>
                  <a:srgbClr val="7030A0"/>
                </a:solidFill>
                <a:ea typeface="宋体" panose="02010600030101010101" pitchFamily="2" charset="-122"/>
              </a:rPr>
              <a:t>;</a:t>
            </a:r>
            <a:r>
              <a:rPr lang="zh-CN" altLang="en-US" sz="2400" b="1" dirty="0" smtClean="0">
                <a:solidFill>
                  <a:srgbClr val="7030A0"/>
                </a:solidFill>
                <a:ea typeface="宋体" panose="02010600030101010101" pitchFamily="2" charset="-122"/>
              </a:rPr>
              <a:t> 飞沫</a:t>
            </a:r>
            <a:endParaRPr lang="zh-CN" altLang="en-US" sz="2400" b="1" dirty="0">
              <a:solidFill>
                <a:srgbClr val="7030A0"/>
              </a:solidFill>
              <a:ea typeface="宋体" panose="02010600030101010101" pitchFamily="2" charset="-122"/>
            </a:endParaRPr>
          </a:p>
        </p:txBody>
      </p:sp>
      <p:sp>
        <p:nvSpPr>
          <p:cNvPr id="20" name="圆角矩形 113"/>
          <p:cNvSpPr/>
          <p:nvPr/>
        </p:nvSpPr>
        <p:spPr>
          <a:xfrm>
            <a:off x="3491879" y="38490"/>
            <a:ext cx="2736305"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3491881" y="116012"/>
            <a:ext cx="2808311" cy="523220"/>
          </a:xfrm>
          <a:prstGeom prst="rect">
            <a:avLst/>
          </a:prstGeom>
        </p:spPr>
        <p:txBody>
          <a:bodyPr wrap="square">
            <a:spAutoFit/>
          </a:bodyPr>
          <a:lstStyle/>
          <a:p>
            <a:pPr algn="ctr"/>
            <a:r>
              <a:rPr lang="en-US" altLang="zh-CN" sz="2800" b="1" dirty="0" smtClean="0">
                <a:solidFill>
                  <a:srgbClr val="FFFFFF"/>
                </a:solidFill>
              </a:rPr>
              <a:t>personification</a:t>
            </a:r>
            <a:endParaRPr lang="zh-CN" altLang="en-US" sz="2800" b="1" dirty="0">
              <a:solidFill>
                <a:srgbClr val="FFFFFF"/>
              </a:solidFill>
            </a:endParaRPr>
          </a:p>
        </p:txBody>
      </p:sp>
      <p:cxnSp>
        <p:nvCxnSpPr>
          <p:cNvPr id="22" name="直接连接符 21"/>
          <p:cNvCxnSpPr/>
          <p:nvPr/>
        </p:nvCxnSpPr>
        <p:spPr>
          <a:xfrm>
            <a:off x="3707904" y="627534"/>
            <a:ext cx="244827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23" name="圆角矩形 113"/>
          <p:cNvSpPr/>
          <p:nvPr/>
        </p:nvSpPr>
        <p:spPr>
          <a:xfrm>
            <a:off x="251520" y="2283718"/>
            <a:ext cx="4248472" cy="432047"/>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a typeface="宋体" panose="02010600030101010101" pitchFamily="2" charset="-122"/>
              </a:rPr>
              <a:t>creep: </a:t>
            </a:r>
            <a:r>
              <a:rPr lang="zh-CN" altLang="en-US" sz="2400" b="1" dirty="0" smtClean="0">
                <a:solidFill>
                  <a:srgbClr val="7030A0"/>
                </a:solidFill>
                <a:latin typeface="宋体" panose="02010600030101010101" pitchFamily="2" charset="-122"/>
                <a:ea typeface="宋体" panose="02010600030101010101" pitchFamily="2" charset="-122"/>
              </a:rPr>
              <a:t>爬行</a:t>
            </a:r>
            <a:r>
              <a:rPr lang="en-US" altLang="zh-CN" sz="2400" b="1" dirty="0" smtClean="0">
                <a:solidFill>
                  <a:srgbClr val="7030A0"/>
                </a:solidFill>
                <a:latin typeface="宋体" panose="02010600030101010101" pitchFamily="2" charset="-122"/>
                <a:ea typeface="宋体" panose="02010600030101010101" pitchFamily="2" charset="-122"/>
              </a:rPr>
              <a:t>;</a:t>
            </a:r>
            <a:r>
              <a:rPr lang="zh-CN" altLang="en-US" sz="2400" b="1" dirty="0" smtClean="0">
                <a:solidFill>
                  <a:srgbClr val="7030A0"/>
                </a:solidFill>
                <a:latin typeface="宋体" panose="02010600030101010101" pitchFamily="2" charset="-122"/>
                <a:ea typeface="宋体" panose="02010600030101010101" pitchFamily="2" charset="-122"/>
              </a:rPr>
              <a:t> 悄悄地缓慢行进</a:t>
            </a:r>
            <a:endParaRPr lang="zh-CN" altLang="en-US" sz="2400" b="1" dirty="0">
              <a:solidFill>
                <a:srgbClr val="7030A0"/>
              </a:solidFill>
              <a:latin typeface="宋体" panose="02010600030101010101" pitchFamily="2" charset="-122"/>
              <a:ea typeface="宋体" panose="02010600030101010101" pitchFamily="2" charset="-122"/>
            </a:endParaRPr>
          </a:p>
        </p:txBody>
      </p:sp>
      <p:sp>
        <p:nvSpPr>
          <p:cNvPr id="24" name="圆角矩形 113"/>
          <p:cNvSpPr/>
          <p:nvPr/>
        </p:nvSpPr>
        <p:spPr>
          <a:xfrm>
            <a:off x="251520" y="3075806"/>
            <a:ext cx="2232248" cy="432047"/>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rPr>
              <a:t>whip: </a:t>
            </a:r>
            <a:r>
              <a:rPr lang="en-US" altLang="zh-CN" sz="2400" b="1" dirty="0" smtClean="0">
                <a:solidFill>
                  <a:srgbClr val="7030A0"/>
                </a:solidFill>
                <a:ea typeface="宋体" panose="02010600030101010101" pitchFamily="2" charset="-122"/>
              </a:rPr>
              <a:t>v. </a:t>
            </a:r>
            <a:r>
              <a:rPr lang="zh-CN" altLang="en-US" sz="2400" b="1" dirty="0" smtClean="0">
                <a:solidFill>
                  <a:srgbClr val="7030A0"/>
                </a:solidFill>
                <a:ea typeface="宋体" panose="02010600030101010101" pitchFamily="2" charset="-122"/>
              </a:rPr>
              <a:t>鞭打</a:t>
            </a:r>
            <a:endParaRPr lang="zh-CN" altLang="en-US" sz="2400" b="1" dirty="0">
              <a:solidFill>
                <a:srgbClr val="7030A0"/>
              </a:solidFill>
              <a:ea typeface="宋体" panose="02010600030101010101" pitchFamily="2" charset="-122"/>
            </a:endParaRPr>
          </a:p>
        </p:txBody>
      </p:sp>
      <p:pic>
        <p:nvPicPr>
          <p:cNvPr id="7170" name="Picture 2" descr="https://img0.baidu.com/it/u=201499847,1981456059&amp;fm=253&amp;app=120&amp;size=w931&amp;n=0&amp;f=JPEG&amp;fmt=auto?sec=1689440400&amp;t=a76ec2b1aedd84ca6cacae554e6897e1"/>
          <p:cNvPicPr>
            <a:picLocks noChangeAspect="1" noChangeArrowheads="1"/>
          </p:cNvPicPr>
          <p:nvPr/>
        </p:nvPicPr>
        <p:blipFill>
          <a:blip r:embed="rId1" cstate="print"/>
          <a:srcRect/>
          <a:stretch>
            <a:fillRect/>
          </a:stretch>
        </p:blipFill>
        <p:spPr bwMode="auto">
          <a:xfrm>
            <a:off x="7151736" y="3333030"/>
            <a:ext cx="1992264" cy="1810470"/>
          </a:xfrm>
          <a:prstGeom prst="rect">
            <a:avLst/>
          </a:prstGeom>
          <a:noFill/>
        </p:spPr>
      </p:pic>
      <p:sp>
        <p:nvSpPr>
          <p:cNvPr id="25" name="圆角矩形标注 24"/>
          <p:cNvSpPr/>
          <p:nvPr/>
        </p:nvSpPr>
        <p:spPr>
          <a:xfrm>
            <a:off x="2699792" y="3219822"/>
            <a:ext cx="4320480" cy="1800200"/>
          </a:xfrm>
          <a:prstGeom prst="wedgeRoundRectCallout">
            <a:avLst>
              <a:gd name="adj1" fmla="val 2487"/>
              <a:gd name="adj2" fmla="val -136364"/>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楷体" panose="02010609060101010101" pitchFamily="49" charset="-122"/>
                <a:ea typeface="楷体" panose="02010609060101010101" pitchFamily="49" charset="-122"/>
              </a:rPr>
              <a:t>拟人修辞方法，就是把事物人格化，将本来不具备人动作和感情的事物变成和人一样具有动作和感情的样子。</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6" name="椭圆 25"/>
          <p:cNvSpPr/>
          <p:nvPr/>
        </p:nvSpPr>
        <p:spPr>
          <a:xfrm>
            <a:off x="4572000" y="1131590"/>
            <a:ext cx="108012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563888" y="1563638"/>
            <a:ext cx="1440160" cy="648072"/>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059582"/>
            <a:ext cx="9144000" cy="292290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solidFill>
                  <a:srgbClr val="002060"/>
                </a:solidFill>
              </a:rPr>
              <a:t>He </a:t>
            </a:r>
            <a:r>
              <a:rPr lang="en-US" altLang="zh-CN" sz="2800" b="1" dirty="0" smtClean="0">
                <a:solidFill>
                  <a:srgbClr val="FF0000"/>
                </a:solidFill>
              </a:rPr>
              <a:t>laid</a:t>
            </a:r>
            <a:r>
              <a:rPr lang="en-US" altLang="zh-CN" sz="2800" b="1" dirty="0" smtClean="0">
                <a:solidFill>
                  <a:srgbClr val="002060"/>
                </a:solidFill>
              </a:rPr>
              <a:t> Harry </a:t>
            </a:r>
            <a:r>
              <a:rPr lang="en-US" altLang="zh-CN" sz="2800" b="1" dirty="0" smtClean="0">
                <a:solidFill>
                  <a:srgbClr val="7030A0"/>
                </a:solidFill>
              </a:rPr>
              <a:t>gently</a:t>
            </a:r>
            <a:r>
              <a:rPr lang="en-US" altLang="zh-CN" sz="2800" b="1" dirty="0" smtClean="0">
                <a:solidFill>
                  <a:srgbClr val="002060"/>
                </a:solidFill>
              </a:rPr>
              <a:t> on the doorstep, </a:t>
            </a:r>
            <a:r>
              <a:rPr lang="en-US" altLang="zh-CN" sz="2800" b="1" dirty="0" smtClean="0">
                <a:solidFill>
                  <a:srgbClr val="FF0000"/>
                </a:solidFill>
              </a:rPr>
              <a:t>took</a:t>
            </a:r>
            <a:r>
              <a:rPr lang="en-US" altLang="zh-CN" sz="2800" b="1" dirty="0" smtClean="0">
                <a:solidFill>
                  <a:srgbClr val="002060"/>
                </a:solidFill>
              </a:rPr>
              <a:t> a letter out of his cloak, </a:t>
            </a:r>
            <a:r>
              <a:rPr lang="en-US" altLang="zh-CN" sz="2800" b="1" dirty="0" smtClean="0">
                <a:solidFill>
                  <a:srgbClr val="FF0000"/>
                </a:solidFill>
              </a:rPr>
              <a:t>tucked</a:t>
            </a:r>
            <a:r>
              <a:rPr lang="en-US" altLang="zh-CN" sz="2800" b="1" dirty="0" smtClean="0">
                <a:solidFill>
                  <a:srgbClr val="002060"/>
                </a:solidFill>
              </a:rPr>
              <a:t> it inside Harry’s blankets, and then </a:t>
            </a:r>
            <a:r>
              <a:rPr lang="en-US" altLang="zh-CN" sz="2800" b="1" dirty="0" smtClean="0">
                <a:solidFill>
                  <a:srgbClr val="FF0000"/>
                </a:solidFill>
              </a:rPr>
              <a:t>came</a:t>
            </a:r>
            <a:r>
              <a:rPr lang="en-US" altLang="zh-CN" sz="2800" b="1" dirty="0" smtClean="0">
                <a:solidFill>
                  <a:srgbClr val="002060"/>
                </a:solidFill>
              </a:rPr>
              <a:t> back to the other two. For a </a:t>
            </a:r>
            <a:r>
              <a:rPr lang="en-US" altLang="zh-CN" sz="2800" b="1" dirty="0" smtClean="0">
                <a:solidFill>
                  <a:srgbClr val="7030A0"/>
                </a:solidFill>
              </a:rPr>
              <a:t>full</a:t>
            </a:r>
            <a:r>
              <a:rPr lang="en-US" altLang="zh-CN" sz="2800" b="1" dirty="0" smtClean="0">
                <a:solidFill>
                  <a:srgbClr val="002060"/>
                </a:solidFill>
              </a:rPr>
              <a:t> minute the three of them </a:t>
            </a:r>
            <a:r>
              <a:rPr lang="en-US" altLang="zh-CN" sz="2800" b="1" dirty="0" smtClean="0">
                <a:solidFill>
                  <a:srgbClr val="FF0000"/>
                </a:solidFill>
              </a:rPr>
              <a:t>stood</a:t>
            </a:r>
            <a:r>
              <a:rPr lang="en-US" altLang="zh-CN" sz="2800" b="1" dirty="0" smtClean="0">
                <a:solidFill>
                  <a:srgbClr val="002060"/>
                </a:solidFill>
              </a:rPr>
              <a:t> and </a:t>
            </a:r>
            <a:r>
              <a:rPr lang="en-US" altLang="zh-CN" sz="2800" b="1" dirty="0" smtClean="0">
                <a:solidFill>
                  <a:srgbClr val="FF0000"/>
                </a:solidFill>
              </a:rPr>
              <a:t>looked</a:t>
            </a:r>
            <a:r>
              <a:rPr lang="en-US" altLang="zh-CN" sz="2800" b="1" dirty="0" smtClean="0">
                <a:solidFill>
                  <a:srgbClr val="002060"/>
                </a:solidFill>
              </a:rPr>
              <a:t> at the </a:t>
            </a:r>
            <a:r>
              <a:rPr lang="en-US" altLang="zh-CN" sz="2800" b="1" dirty="0" smtClean="0">
                <a:solidFill>
                  <a:srgbClr val="7030A0"/>
                </a:solidFill>
              </a:rPr>
              <a:t>littele</a:t>
            </a:r>
            <a:r>
              <a:rPr lang="en-US" altLang="zh-CN" sz="2800" b="1" dirty="0" smtClean="0">
                <a:solidFill>
                  <a:srgbClr val="002060"/>
                </a:solidFill>
              </a:rPr>
              <a:t> bundle; …</a:t>
            </a:r>
            <a:endParaRPr lang="en-US" altLang="zh-CN" sz="2800" b="1" dirty="0" smtClean="0">
              <a:solidFill>
                <a:srgbClr val="002060"/>
              </a:solidFill>
            </a:endParaRPr>
          </a:p>
          <a:p>
            <a:pPr algn="just"/>
            <a:r>
              <a:rPr lang="zh-CN" altLang="en-US" sz="2400" b="1" dirty="0" smtClean="0">
                <a:latin typeface="宋体" panose="02010600030101010101" pitchFamily="2" charset="-122"/>
                <a:ea typeface="宋体" panose="02010600030101010101" pitchFamily="2" charset="-122"/>
              </a:rPr>
              <a:t>他轻轻地把哈利放在门口台阶上，从斗篷里拿出一封信，塞在哈利的毯子里，然后又回到另外两个人身边。他们三个人站了整整一分钟，望着那小包裹；</a:t>
            </a:r>
            <a:r>
              <a:rPr lang="en-US" altLang="zh-CN" sz="2400" b="1" dirty="0" smtClean="0">
                <a:solidFill>
                  <a:srgbClr val="002060"/>
                </a:solidFill>
              </a:rPr>
              <a:t> … </a:t>
            </a:r>
            <a:r>
              <a:rPr lang="en-US" altLang="zh-CN" sz="2000" b="1" dirty="0" smtClean="0">
                <a:solidFill>
                  <a:schemeClr val="tx1"/>
                </a:solidFill>
                <a:uFillTx/>
                <a:latin typeface="Times New Roman" panose="02020603050405020304" pitchFamily="18" charset="0"/>
                <a:ea typeface="宋体" panose="02010600030101010101" pitchFamily="2" charset="-122"/>
                <a:cs typeface="+mn-lt"/>
              </a:rPr>
              <a:t>(哈利波特与魔法石Chapter 1)</a:t>
            </a:r>
            <a:endParaRPr lang="en-US" altLang="zh-CN" sz="2000" b="1" dirty="0" smtClean="0">
              <a:solidFill>
                <a:schemeClr val="tx1"/>
              </a:solidFill>
              <a:uFillTx/>
              <a:latin typeface="Times New Roman" panose="02020603050405020304" pitchFamily="18" charset="0"/>
              <a:ea typeface="宋体" panose="02010600030101010101" pitchFamily="2" charset="-122"/>
              <a:cs typeface="+mn-lt"/>
            </a:endParaRPr>
          </a:p>
        </p:txBody>
      </p:sp>
      <p:cxnSp>
        <p:nvCxnSpPr>
          <p:cNvPr id="47" name="直接连接符 46"/>
          <p:cNvCxnSpPr/>
          <p:nvPr/>
        </p:nvCxnSpPr>
        <p:spPr>
          <a:xfrm>
            <a:off x="3059832" y="627534"/>
            <a:ext cx="5472608"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5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043608" cy="976248"/>
          </a:xfrm>
          <a:prstGeom prst="rect">
            <a:avLst/>
          </a:prstGeom>
          <a:noFill/>
        </p:spPr>
      </p:pic>
      <p:sp>
        <p:nvSpPr>
          <p:cNvPr id="40" name="矩形 39"/>
          <p:cNvSpPr/>
          <p:nvPr/>
        </p:nvSpPr>
        <p:spPr>
          <a:xfrm>
            <a:off x="1043608" y="123478"/>
            <a:ext cx="8100392" cy="830997"/>
          </a:xfrm>
          <a:prstGeom prst="rect">
            <a:avLst/>
          </a:prstGeom>
        </p:spPr>
        <p:txBody>
          <a:bodyPr wrap="square">
            <a:spAutoFit/>
          </a:bodyPr>
          <a:lstStyle/>
          <a:p>
            <a:r>
              <a:rPr lang="zh-CN" altLang="zh-CN" sz="2400" b="1" dirty="0" smtClean="0">
                <a:latin typeface="楷体" panose="02010609060101010101" pitchFamily="49" charset="-122"/>
                <a:ea typeface="楷体" panose="02010609060101010101" pitchFamily="49" charset="-122"/>
              </a:rPr>
              <a:t>取胜第</a:t>
            </a:r>
            <a:r>
              <a:rPr lang="zh-CN" altLang="en-US" sz="2400" b="1" dirty="0" smtClean="0">
                <a:latin typeface="楷体" panose="02010609060101010101" pitchFamily="49" charset="-122"/>
                <a:ea typeface="楷体" panose="02010609060101010101" pitchFamily="49" charset="-122"/>
              </a:rPr>
              <a:t>五</a:t>
            </a:r>
            <a:r>
              <a:rPr lang="zh-CN" altLang="zh-CN" sz="2400" b="1" dirty="0" smtClean="0">
                <a:latin typeface="楷体" panose="02010609060101010101" pitchFamily="49" charset="-122"/>
                <a:ea typeface="楷体" panose="02010609060101010101" pitchFamily="49" charset="-122"/>
              </a:rPr>
              <a:t>招</a:t>
            </a:r>
            <a:r>
              <a:rPr lang="zh-CN" altLang="en-US" sz="2400" b="1" dirty="0" smtClean="0">
                <a:latin typeface="楷体" panose="02010609060101010101" pitchFamily="49" charset="-122"/>
                <a:ea typeface="楷体" panose="02010609060101010101" pitchFamily="49" charset="-122"/>
              </a:rPr>
              <a:t>：连续动作描写</a:t>
            </a:r>
            <a:r>
              <a:rPr lang="zh-CN" altLang="en-US" sz="2400" b="1" dirty="0" smtClean="0">
                <a:solidFill>
                  <a:srgbClr val="FF0000"/>
                </a:solidFill>
                <a:latin typeface="楷体" panose="02010609060101010101" pitchFamily="49" charset="-122"/>
                <a:ea typeface="楷体" panose="02010609060101010101" pitchFamily="49" charset="-122"/>
              </a:rPr>
              <a:t>更好地</a:t>
            </a:r>
            <a:r>
              <a:rPr lang="zh-CN" altLang="zh-CN" sz="2400" b="1" dirty="0" smtClean="0">
                <a:solidFill>
                  <a:srgbClr val="FF0000"/>
                </a:solidFill>
                <a:latin typeface="楷体" panose="02010609060101010101" pitchFamily="49" charset="-122"/>
                <a:ea typeface="楷体" panose="02010609060101010101" pitchFamily="49" charset="-122"/>
              </a:rPr>
              <a:t>反映人物的思想感情</a:t>
            </a:r>
            <a:endParaRPr lang="zh-CN" altLang="en-US" sz="2400" b="1" dirty="0" smtClean="0">
              <a:solidFill>
                <a:srgbClr val="FF0000"/>
              </a:solidFill>
              <a:latin typeface="楷体" panose="02010609060101010101" pitchFamily="49" charset="-122"/>
              <a:ea typeface="楷体" panose="02010609060101010101" pitchFamily="49" charset="-122"/>
            </a:endParaRPr>
          </a:p>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49" name="矩形 48"/>
          <p:cNvSpPr/>
          <p:nvPr/>
        </p:nvSpPr>
        <p:spPr>
          <a:xfrm>
            <a:off x="179512" y="4083918"/>
            <a:ext cx="8712968"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t> </a:t>
            </a:r>
            <a:r>
              <a:rPr lang="en-US" altLang="zh-CN" sz="2400" b="1" dirty="0" err="1" smtClean="0"/>
              <a:t>Hagrid</a:t>
            </a:r>
            <a:r>
              <a:rPr lang="en-US" altLang="zh-CN" sz="2400" b="1" dirty="0" smtClean="0"/>
              <a:t>, McGonagall and</a:t>
            </a:r>
            <a:r>
              <a:rPr lang="en-US" altLang="zh-CN" sz="2400" b="1" dirty="0" smtClean="0">
                <a:solidFill>
                  <a:srgbClr val="FF0000"/>
                </a:solidFill>
              </a:rPr>
              <a:t> </a:t>
            </a:r>
            <a:r>
              <a:rPr lang="en-US" altLang="zh-CN" sz="2400" b="1" dirty="0" smtClean="0"/>
              <a:t>Dumbledore put Harry in front of his aunt’s house. </a:t>
            </a:r>
            <a:r>
              <a:rPr lang="en-US" altLang="zh-CN" sz="2400" b="1" dirty="0" smtClean="0">
                <a:latin typeface="楷体" panose="02010609060101010101" pitchFamily="49" charset="-122"/>
                <a:ea typeface="楷体" panose="02010609060101010101" pitchFamily="49" charset="-122"/>
              </a:rPr>
              <a:t> </a:t>
            </a:r>
            <a:endParaRPr lang="zh-CN" altLang="en-US" sz="2400" dirty="0"/>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51520" y="679129"/>
            <a:ext cx="8712967" cy="2554545"/>
          </a:xfrm>
          <a:prstGeom prst="rect">
            <a:avLst/>
          </a:prstGeom>
        </p:spPr>
        <p:txBody>
          <a:bodyPr wrap="square">
            <a:spAutoFit/>
          </a:bodyPr>
          <a:lstStyle/>
          <a:p>
            <a:pPr algn="just"/>
            <a:r>
              <a:rPr lang="en-US" altLang="zh-CN" sz="3200" b="1" dirty="0" smtClean="0">
                <a:solidFill>
                  <a:srgbClr val="002060"/>
                </a:solidFill>
              </a:rPr>
              <a:t>He laid Harry </a:t>
            </a:r>
            <a:r>
              <a:rPr lang="en-US" altLang="zh-CN" sz="3200" b="1" dirty="0" smtClean="0">
                <a:solidFill>
                  <a:srgbClr val="7030A0"/>
                </a:solidFill>
              </a:rPr>
              <a:t>gently</a:t>
            </a:r>
            <a:r>
              <a:rPr lang="en-US" altLang="zh-CN" sz="3200" b="1" dirty="0" smtClean="0">
                <a:solidFill>
                  <a:srgbClr val="002060"/>
                </a:solidFill>
              </a:rPr>
              <a:t> on the doorstep, took a letter out of his cloak, tucked it inside Harry’s blankets, and then came back to the other two. For a </a:t>
            </a:r>
            <a:r>
              <a:rPr lang="en-US" altLang="zh-CN" sz="3200" b="1" dirty="0" smtClean="0">
                <a:solidFill>
                  <a:srgbClr val="7030A0"/>
                </a:solidFill>
              </a:rPr>
              <a:t>full</a:t>
            </a:r>
            <a:r>
              <a:rPr lang="en-US" altLang="zh-CN" sz="3200" b="1" dirty="0" smtClean="0">
                <a:solidFill>
                  <a:srgbClr val="002060"/>
                </a:solidFill>
              </a:rPr>
              <a:t> minute the three of them stood and looked at the littele bundle; …</a:t>
            </a:r>
            <a:endParaRPr lang="zh-CN" altLang="en-US" sz="3200" b="1" dirty="0">
              <a:solidFill>
                <a:srgbClr val="7030A0"/>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6" name="椭圆 5"/>
          <p:cNvSpPr/>
          <p:nvPr/>
        </p:nvSpPr>
        <p:spPr>
          <a:xfrm>
            <a:off x="827583" y="679129"/>
            <a:ext cx="952077" cy="55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020272" y="2118640"/>
            <a:ext cx="1030678" cy="669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833911" y="1742669"/>
            <a:ext cx="864096" cy="55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499993" y="1209230"/>
            <a:ext cx="1332133" cy="533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654242" y="739803"/>
            <a:ext cx="793415" cy="55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8288" y="2643758"/>
            <a:ext cx="1279376" cy="55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843306" y="1742669"/>
            <a:ext cx="1474642" cy="576600"/>
          </a:xfrm>
          <a:prstGeom prst="ellipse">
            <a:avLst/>
          </a:prstGeom>
          <a:noFill/>
          <a:ln>
            <a:solidFill>
              <a:srgbClr val="6395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323588" y="1192692"/>
            <a:ext cx="1004886" cy="549977"/>
          </a:xfrm>
          <a:prstGeom prst="ellipse">
            <a:avLst/>
          </a:prstGeom>
          <a:noFill/>
          <a:ln>
            <a:solidFill>
              <a:srgbClr val="6395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303621" y="1212568"/>
            <a:ext cx="1296145" cy="530101"/>
          </a:xfrm>
          <a:prstGeom prst="ellipse">
            <a:avLst/>
          </a:prstGeom>
          <a:noFill/>
          <a:ln>
            <a:solidFill>
              <a:srgbClr val="6395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131840" y="751787"/>
            <a:ext cx="1081733" cy="549977"/>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2"/>
          <p:cNvGrpSpPr/>
          <p:nvPr/>
        </p:nvGrpSpPr>
        <p:grpSpPr>
          <a:xfrm>
            <a:off x="4265960" y="3371193"/>
            <a:ext cx="1530076" cy="1007937"/>
            <a:chOff x="304800" y="673100"/>
            <a:chExt cx="4000500" cy="4000500"/>
          </a:xfrm>
          <a:solidFill>
            <a:schemeClr val="accent5">
              <a:lumMod val="40000"/>
              <a:lumOff val="60000"/>
            </a:schemeClr>
          </a:solidFill>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8" name="椭圆 3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Love</a:t>
              </a:r>
              <a:endParaRPr lang="zh-CN" altLang="en-US" sz="2800" b="1" dirty="0">
                <a:solidFill>
                  <a:srgbClr val="FF0000"/>
                </a:solidFill>
              </a:endParaRPr>
            </a:p>
          </p:txBody>
        </p:sp>
      </p:grpSp>
      <p:grpSp>
        <p:nvGrpSpPr>
          <p:cNvPr id="4" name="组合 39"/>
          <p:cNvGrpSpPr/>
          <p:nvPr/>
        </p:nvGrpSpPr>
        <p:grpSpPr>
          <a:xfrm>
            <a:off x="5508104" y="4227934"/>
            <a:ext cx="727809" cy="727904"/>
            <a:chOff x="304800" y="673100"/>
            <a:chExt cx="4000500" cy="4000500"/>
          </a:xfrm>
          <a:solidFill>
            <a:schemeClr val="accent5">
              <a:lumMod val="20000"/>
              <a:lumOff val="80000"/>
            </a:schemeClr>
          </a:solidFill>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2" name="椭圆 41"/>
            <p:cNvSpPr/>
            <p:nvPr/>
          </p:nvSpPr>
          <p:spPr>
            <a:xfrm>
              <a:off x="392113" y="760413"/>
              <a:ext cx="3825874" cy="382587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B050"/>
                  </a:solidFill>
                </a:rPr>
                <a:t>介词</a:t>
              </a:r>
              <a:endParaRPr lang="zh-CN" altLang="en-US" sz="2400" b="1" dirty="0">
                <a:solidFill>
                  <a:srgbClr val="00B050"/>
                </a:solidFill>
              </a:endParaRPr>
            </a:p>
          </p:txBody>
        </p:sp>
      </p:grpSp>
      <p:grpSp>
        <p:nvGrpSpPr>
          <p:cNvPr id="5" name="组合 42"/>
          <p:cNvGrpSpPr/>
          <p:nvPr/>
        </p:nvGrpSpPr>
        <p:grpSpPr>
          <a:xfrm>
            <a:off x="3275856" y="3219822"/>
            <a:ext cx="727809" cy="727904"/>
            <a:chOff x="304800" y="673100"/>
            <a:chExt cx="4000500" cy="4000500"/>
          </a:xfrm>
          <a:solidFill>
            <a:schemeClr val="accent5">
              <a:lumMod val="20000"/>
              <a:lumOff val="80000"/>
            </a:schemeClr>
          </a:solidFill>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5" name="椭圆 44"/>
            <p:cNvSpPr/>
            <p:nvPr/>
          </p:nvSpPr>
          <p:spPr>
            <a:xfrm>
              <a:off x="392114" y="760414"/>
              <a:ext cx="3825872" cy="382587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latin typeface="楷体" panose="02010609060101010101" pitchFamily="49" charset="-122"/>
                  <a:ea typeface="楷体" panose="02010609060101010101" pitchFamily="49" charset="-122"/>
                </a:rPr>
                <a:t>动词</a:t>
              </a:r>
              <a:endParaRPr lang="zh-CN" altLang="en-US" sz="2400" b="1" dirty="0">
                <a:solidFill>
                  <a:srgbClr val="FF0000"/>
                </a:solidFill>
                <a:latin typeface="楷体" panose="02010609060101010101" pitchFamily="49" charset="-122"/>
                <a:ea typeface="楷体" panose="02010609060101010101" pitchFamily="49" charset="-122"/>
              </a:endParaRPr>
            </a:p>
          </p:txBody>
        </p:sp>
      </p:grpSp>
      <p:grpSp>
        <p:nvGrpSpPr>
          <p:cNvPr id="7" name="组合 48"/>
          <p:cNvGrpSpPr/>
          <p:nvPr/>
        </p:nvGrpSpPr>
        <p:grpSpPr>
          <a:xfrm>
            <a:off x="3599919" y="4261024"/>
            <a:ext cx="727809" cy="727904"/>
            <a:chOff x="304800" y="673100"/>
            <a:chExt cx="4000500" cy="4000500"/>
          </a:xfrm>
          <a:solidFill>
            <a:schemeClr val="accent4">
              <a:lumMod val="20000"/>
              <a:lumOff val="80000"/>
            </a:schemeClr>
          </a:solidFill>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1" name="椭圆 5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B050"/>
                  </a:solidFill>
                </a:rPr>
                <a:t>副</a:t>
              </a:r>
              <a:r>
                <a:rPr lang="zh-CN" altLang="en-US" sz="2400" b="1" dirty="0" smtClean="0">
                  <a:solidFill>
                    <a:srgbClr val="00B050"/>
                  </a:solidFill>
                </a:rPr>
                <a:t>词</a:t>
              </a:r>
              <a:endParaRPr lang="zh-CN" altLang="en-US" sz="2400" b="1" dirty="0">
                <a:solidFill>
                  <a:srgbClr val="00B050"/>
                </a:solidFill>
              </a:endParaRPr>
            </a:p>
          </p:txBody>
        </p:sp>
      </p:grpSp>
      <p:grpSp>
        <p:nvGrpSpPr>
          <p:cNvPr id="8" name="组合 51"/>
          <p:cNvGrpSpPr/>
          <p:nvPr/>
        </p:nvGrpSpPr>
        <p:grpSpPr>
          <a:xfrm>
            <a:off x="5652120" y="2643758"/>
            <a:ext cx="1224136" cy="1052882"/>
            <a:chOff x="304800" y="673100"/>
            <a:chExt cx="4000500" cy="4000500"/>
          </a:xfrm>
          <a:solidFill>
            <a:schemeClr val="accent4">
              <a:lumMod val="40000"/>
              <a:lumOff val="60000"/>
            </a:schemeClr>
          </a:solidFill>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4" name="椭圆 53"/>
            <p:cNvSpPr/>
            <p:nvPr/>
          </p:nvSpPr>
          <p:spPr>
            <a:xfrm>
              <a:off x="392112" y="760414"/>
              <a:ext cx="3825873"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7030A0"/>
                  </a:solidFill>
                </a:rPr>
                <a:t>形容</a:t>
              </a:r>
              <a:r>
                <a:rPr lang="zh-CN" altLang="en-US" sz="2400" b="1" dirty="0" smtClean="0">
                  <a:solidFill>
                    <a:srgbClr val="7030A0"/>
                  </a:solidFill>
                </a:rPr>
                <a:t>词</a:t>
              </a:r>
              <a:endParaRPr lang="zh-CN" altLang="en-US" sz="2400" b="1" dirty="0">
                <a:solidFill>
                  <a:srgbClr val="7030A0"/>
                </a:solidFill>
              </a:endParaRPr>
            </a:p>
          </p:txBody>
        </p:sp>
      </p:grpSp>
      <p:sp>
        <p:nvSpPr>
          <p:cNvPr id="55" name="椭圆 54"/>
          <p:cNvSpPr/>
          <p:nvPr/>
        </p:nvSpPr>
        <p:spPr>
          <a:xfrm>
            <a:off x="1547664" y="2703533"/>
            <a:ext cx="482950" cy="576600"/>
          </a:xfrm>
          <a:prstGeom prst="ellipse">
            <a:avLst/>
          </a:prstGeom>
          <a:noFill/>
          <a:ln>
            <a:solidFill>
              <a:srgbClr val="6395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554" name="Picture 2" descr="https://ss1.bdstatic.com/70cFuXSh_Q1YnxGkpoWK1HF6hhy/it/u=2032419623,3248077828&amp;fm=15&amp;gp=0.jpg"/>
          <p:cNvPicPr>
            <a:picLocks noChangeAspect="1" noChangeArrowheads="1"/>
          </p:cNvPicPr>
          <p:nvPr/>
        </p:nvPicPr>
        <p:blipFill>
          <a:blip r:embed="rId2" cstate="print"/>
          <a:srcRect/>
          <a:stretch>
            <a:fillRect/>
          </a:stretch>
        </p:blipFill>
        <p:spPr bwMode="auto">
          <a:xfrm>
            <a:off x="0" y="3507854"/>
            <a:ext cx="3004136" cy="1635646"/>
          </a:xfrm>
          <a:prstGeom prst="rect">
            <a:avLst/>
          </a:prstGeom>
          <a:noFill/>
        </p:spPr>
      </p:pic>
      <p:sp>
        <p:nvSpPr>
          <p:cNvPr id="46" name="圆角矩形 113"/>
          <p:cNvSpPr/>
          <p:nvPr/>
        </p:nvSpPr>
        <p:spPr>
          <a:xfrm>
            <a:off x="3203848" y="0"/>
            <a:ext cx="2670750"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3302150" y="594748"/>
            <a:ext cx="244533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3314786" y="127070"/>
            <a:ext cx="2517340" cy="523220"/>
          </a:xfrm>
          <a:prstGeom prst="rect">
            <a:avLst/>
          </a:prstGeom>
        </p:spPr>
        <p:txBody>
          <a:bodyPr wrap="square">
            <a:spAutoFit/>
          </a:bodyPr>
          <a:lstStyle/>
          <a:p>
            <a:pPr algn="ctr"/>
            <a:r>
              <a:rPr lang="zh-CN" altLang="en-US" sz="2800" b="1" dirty="0" smtClean="0">
                <a:solidFill>
                  <a:srgbClr val="FFFFFF"/>
                </a:solidFill>
                <a:latin typeface="楷体" panose="02010609060101010101" pitchFamily="49" charset="-122"/>
                <a:ea typeface="楷体" panose="02010609060101010101" pitchFamily="49" charset="-122"/>
              </a:rPr>
              <a:t>动作</a:t>
            </a:r>
            <a:r>
              <a:rPr lang="en-US" altLang="zh-CN" sz="2800" b="1" dirty="0" smtClean="0">
                <a:solidFill>
                  <a:srgbClr val="FF0000"/>
                </a:solidFill>
                <a:latin typeface="宋体" panose="02010600030101010101" pitchFamily="2" charset="-122"/>
                <a:ea typeface="宋体" panose="02010600030101010101" pitchFamily="2" charset="-122"/>
                <a:cs typeface="Vani" panose="020B0502040204020203" pitchFamily="34" charset="0"/>
              </a:rPr>
              <a:t>&amp;</a:t>
            </a:r>
            <a:r>
              <a:rPr lang="zh-CN" altLang="en-US" sz="2800" b="1" dirty="0" smtClean="0">
                <a:solidFill>
                  <a:srgbClr val="FFFFFF"/>
                </a:solidFill>
                <a:latin typeface="楷体" panose="02010609060101010101" pitchFamily="49" charset="-122"/>
                <a:ea typeface="楷体" panose="02010609060101010101" pitchFamily="49" charset="-122"/>
              </a:rPr>
              <a:t>情感描写</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56" name="椭圆 55"/>
          <p:cNvSpPr/>
          <p:nvPr/>
        </p:nvSpPr>
        <p:spPr>
          <a:xfrm>
            <a:off x="1403649" y="2139703"/>
            <a:ext cx="864096" cy="504056"/>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3"/>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childTnLst>
                                </p:cTn>
                              </p:par>
                              <p:par>
                                <p:cTn id="60" presetID="53" presetClass="entr" presetSubtype="16"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par>
                                <p:cTn id="65" presetID="42" presetClass="path" presetSubtype="0" fill="hold" nodeType="withEffect">
                                  <p:stCondLst>
                                    <p:cond delay="0"/>
                                  </p:stCondLst>
                                  <p:childTnLst>
                                    <p:animMotion origin="layout" path="M -1.66667E-6 -2.59259E-6 L 0.14375 0.17222 " pathEditMode="relative" rAng="0" ptsTypes="AA">
                                      <p:cBhvr>
                                        <p:cTn id="66" dur="500" spd="-100000" fill="hold"/>
                                        <p:tgtEl>
                                          <p:spTgt spid="5"/>
                                        </p:tgtEl>
                                        <p:attrNameLst>
                                          <p:attrName>ppt_x</p:attrName>
                                          <p:attrName>ppt_y</p:attrName>
                                        </p:attrNameLst>
                                      </p:cBhvr>
                                      <p:rCtr x="7187" y="8611"/>
                                    </p:animMotion>
                                  </p:childTnLst>
                                </p:cTn>
                              </p:par>
                              <p:par>
                                <p:cTn id="67" presetID="1"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53" presetClass="entr" presetSubtype="16"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par>
                                <p:cTn id="74" presetID="42" presetClass="path" presetSubtype="0" fill="hold" nodeType="withEffect">
                                  <p:stCondLst>
                                    <p:cond delay="0"/>
                                  </p:stCondLst>
                                  <p:childTnLst>
                                    <p:animMotion origin="layout" path="M -1.66667E-6 -2.59259E-6 L 0.14375 0.17222 " pathEditMode="relative" rAng="0" ptsTypes="AA">
                                      <p:cBhvr>
                                        <p:cTn id="75" dur="500" spd="-100000" fill="hold"/>
                                        <p:tgtEl>
                                          <p:spTgt spid="7"/>
                                        </p:tgtEl>
                                        <p:attrNameLst>
                                          <p:attrName>ppt_x</p:attrName>
                                          <p:attrName>ppt_y</p:attrName>
                                        </p:attrNameLst>
                                      </p:cBhvr>
                                      <p:rCtr x="7187" y="8611"/>
                                    </p:animMotion>
                                  </p:childTnLst>
                                </p:cTn>
                              </p:par>
                              <p:par>
                                <p:cTn id="76" presetID="1"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childTnLst>
                                </p:cTn>
                              </p:par>
                              <p:par>
                                <p:cTn id="80" presetID="53" presetClass="entr" presetSubtype="16" fill="hold" nodeType="with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500" fill="hold"/>
                                        <p:tgtEl>
                                          <p:spTgt spid="4"/>
                                        </p:tgtEl>
                                        <p:attrNameLst>
                                          <p:attrName>ppt_w</p:attrName>
                                        </p:attrNameLst>
                                      </p:cBhvr>
                                      <p:tavLst>
                                        <p:tav tm="0">
                                          <p:val>
                                            <p:fltVal val="0"/>
                                          </p:val>
                                        </p:tav>
                                        <p:tav tm="100000">
                                          <p:val>
                                            <p:strVal val="#ppt_w"/>
                                          </p:val>
                                        </p:tav>
                                      </p:tavLst>
                                    </p:anim>
                                    <p:anim calcmode="lin" valueType="num">
                                      <p:cBhvr>
                                        <p:cTn id="83" dur="500" fill="hold"/>
                                        <p:tgtEl>
                                          <p:spTgt spid="4"/>
                                        </p:tgtEl>
                                        <p:attrNameLst>
                                          <p:attrName>ppt_h</p:attrName>
                                        </p:attrNameLst>
                                      </p:cBhvr>
                                      <p:tavLst>
                                        <p:tav tm="0">
                                          <p:val>
                                            <p:fltVal val="0"/>
                                          </p:val>
                                        </p:tav>
                                        <p:tav tm="100000">
                                          <p:val>
                                            <p:strVal val="#ppt_h"/>
                                          </p:val>
                                        </p:tav>
                                      </p:tavLst>
                                    </p:anim>
                                    <p:animEffect transition="in" filter="fade">
                                      <p:cBhvr>
                                        <p:cTn id="84" dur="500"/>
                                        <p:tgtEl>
                                          <p:spTgt spid="4"/>
                                        </p:tgtEl>
                                      </p:cBhvr>
                                    </p:animEffect>
                                  </p:childTnLst>
                                </p:cTn>
                              </p:par>
                              <p:par>
                                <p:cTn id="85" presetID="42" presetClass="path" presetSubtype="0" fill="hold" nodeType="withEffect">
                                  <p:stCondLst>
                                    <p:cond delay="0"/>
                                  </p:stCondLst>
                                  <p:childTnLst>
                                    <p:animMotion origin="layout" path="M -1.66667E-6 -2.59259E-6 L 0.14375 0.17222 " pathEditMode="relative" rAng="0" ptsTypes="AA">
                                      <p:cBhvr>
                                        <p:cTn id="86" dur="500" spd="-100000" fill="hold"/>
                                        <p:tgtEl>
                                          <p:spTgt spid="4"/>
                                        </p:tgtEl>
                                        <p:attrNameLst>
                                          <p:attrName>ppt_x</p:attrName>
                                          <p:attrName>ppt_y</p:attrName>
                                        </p:attrNameLst>
                                      </p:cBhvr>
                                      <p:rCtr x="7187" y="8611"/>
                                    </p:animMotion>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par>
                                <p:cTn id="92" presetID="42" presetClass="path" presetSubtype="0" fill="hold" nodeType="withEffect">
                                  <p:stCondLst>
                                    <p:cond delay="0"/>
                                  </p:stCondLst>
                                  <p:childTnLst>
                                    <p:animMotion origin="layout" path="M -1.66667E-6 -2.59259E-6 L 0.14375 0.17222 " pathEditMode="relative" rAng="0" ptsTypes="AA">
                                      <p:cBhvr>
                                        <p:cTn id="93" dur="500" spd="-100000" fill="hold"/>
                                        <p:tgtEl>
                                          <p:spTgt spid="8"/>
                                        </p:tgtEl>
                                        <p:attrNameLst>
                                          <p:attrName>ppt_x</p:attrName>
                                          <p:attrName>ppt_y</p:attrName>
                                        </p:attrNameLst>
                                      </p:cBhvr>
                                      <p:rCtr x="7187" y="8611"/>
                                    </p:animMotion>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1000"/>
                                        <p:tgtEl>
                                          <p:spTgt spid="2"/>
                                        </p:tgtEl>
                                      </p:cBhvr>
                                    </p:animEffect>
                                    <p:anim calcmode="lin" valueType="num">
                                      <p:cBhvr>
                                        <p:cTn id="99" dur="1000" fill="hold"/>
                                        <p:tgtEl>
                                          <p:spTgt spid="2"/>
                                        </p:tgtEl>
                                        <p:attrNameLst>
                                          <p:attrName>ppt_x</p:attrName>
                                        </p:attrNameLst>
                                      </p:cBhvr>
                                      <p:tavLst>
                                        <p:tav tm="0">
                                          <p:val>
                                            <p:strVal val="#ppt_x"/>
                                          </p:val>
                                        </p:tav>
                                        <p:tav tm="100000">
                                          <p:val>
                                            <p:strVal val="#ppt_x"/>
                                          </p:val>
                                        </p:tav>
                                      </p:tavLst>
                                    </p:anim>
                                    <p:anim calcmode="lin" valueType="num">
                                      <p:cBhvr>
                                        <p:cTn id="10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4" grpId="0" animBg="1"/>
      <p:bldP spid="15" grpId="0" animBg="1"/>
      <p:bldP spid="16" grpId="0" animBg="1"/>
      <p:bldP spid="17" grpId="0" animBg="1"/>
      <p:bldP spid="18" grpId="0" animBg="1"/>
      <p:bldP spid="19" grpId="0" animBg="1"/>
      <p:bldP spid="20" grpId="0" animBg="1"/>
      <p:bldP spid="21" grpId="0" animBg="1"/>
      <p:bldP spid="36" grpId="0" animBg="1"/>
      <p:bldP spid="55" grpId="0" animBg="1"/>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图片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51050" y="536972"/>
            <a:ext cx="5689600" cy="320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1" name="Text Box 3"/>
          <p:cNvSpPr txBox="1">
            <a:spLocks noChangeArrowheads="1"/>
          </p:cNvSpPr>
          <p:nvPr/>
        </p:nvSpPr>
        <p:spPr bwMode="auto">
          <a:xfrm>
            <a:off x="2760803" y="2466975"/>
            <a:ext cx="3549370" cy="156966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63500">
                <a:solidFill>
                  <a:srgbClr val="FF66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b="1" i="1">
                <a:solidFill>
                  <a:srgbClr val="0000FF"/>
                </a:solidFill>
                <a:latin typeface="Milano LET" pitchFamily="2" charset="0"/>
              </a:rPr>
              <a:t>Goodbye!</a:t>
            </a:r>
            <a:endParaRPr lang="en-US" altLang="zh-CN" sz="9600" b="1" i="1">
              <a:solidFill>
                <a:srgbClr val="0000FF"/>
              </a:solidFill>
              <a:latin typeface="Milano LET" pitchFamily="2" charset="0"/>
            </a:endParaRPr>
          </a:p>
        </p:txBody>
      </p:sp>
      <p:sp>
        <p:nvSpPr>
          <p:cNvPr id="299012" name="Text Box 4"/>
          <p:cNvSpPr txBox="1">
            <a:spLocks noChangeArrowheads="1"/>
          </p:cNvSpPr>
          <p:nvPr/>
        </p:nvSpPr>
        <p:spPr bwMode="auto">
          <a:xfrm>
            <a:off x="2642482" y="1381125"/>
            <a:ext cx="4052712" cy="120032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63500">
                <a:solidFill>
                  <a:srgbClr val="FF66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b="1" i="1">
                <a:solidFill>
                  <a:srgbClr val="FF33CC"/>
                </a:solidFill>
                <a:latin typeface="Milano LET" pitchFamily="2" charset="0"/>
              </a:rPr>
              <a:t> Many thanks!</a:t>
            </a:r>
            <a:endParaRPr lang="en-US" altLang="zh-CN" sz="7200" b="1" i="1">
              <a:solidFill>
                <a:srgbClr val="FF33CC"/>
              </a:solidFill>
              <a:latin typeface="Milano LET" pitchFamily="2" charset="0"/>
            </a:endParaRPr>
          </a:p>
        </p:txBody>
      </p:sp>
      <p:pic>
        <p:nvPicPr>
          <p:cNvPr id="29701" name="Picture 5" descr="闪灯">
            <a:hlinkClick r:id="rId2" action="ppaction://hlinkfile"/>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4" y="4039791"/>
            <a:ext cx="7920037" cy="72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90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9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P spid="2990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152518" y="3904572"/>
            <a:ext cx="287882" cy="287919"/>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5" name="组合 44"/>
          <p:cNvGrpSpPr/>
          <p:nvPr/>
        </p:nvGrpSpPr>
        <p:grpSpPr>
          <a:xfrm>
            <a:off x="713598" y="1186631"/>
            <a:ext cx="301021" cy="301060"/>
            <a:chOff x="304800" y="673100"/>
            <a:chExt cx="4000500" cy="4000500"/>
          </a:xfrm>
          <a:solidFill>
            <a:schemeClr val="accent2"/>
          </a:solidFill>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7" name="椭圆 46"/>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1" name="组合 50"/>
          <p:cNvGrpSpPr/>
          <p:nvPr/>
        </p:nvGrpSpPr>
        <p:grpSpPr>
          <a:xfrm>
            <a:off x="1331640" y="3760613"/>
            <a:ext cx="287882" cy="287919"/>
            <a:chOff x="304800" y="673100"/>
            <a:chExt cx="4000500" cy="4000500"/>
          </a:xfrm>
          <a:solidFill>
            <a:srgbClr val="FFC000"/>
          </a:solidFill>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3" name="椭圆 5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5" name="组合 54"/>
          <p:cNvGrpSpPr/>
          <p:nvPr/>
        </p:nvGrpSpPr>
        <p:grpSpPr>
          <a:xfrm>
            <a:off x="521036" y="2355726"/>
            <a:ext cx="727809" cy="727904"/>
            <a:chOff x="304800" y="673100"/>
            <a:chExt cx="4000500" cy="4000500"/>
          </a:xfrm>
          <a:solidFill>
            <a:schemeClr val="accent5">
              <a:lumMod val="20000"/>
              <a:lumOff val="80000"/>
            </a:schemeClr>
          </a:solidFill>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7" name="椭圆 5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3" name="组合 62"/>
          <p:cNvGrpSpPr/>
          <p:nvPr/>
        </p:nvGrpSpPr>
        <p:grpSpPr>
          <a:xfrm>
            <a:off x="4750027" y="3291830"/>
            <a:ext cx="4392488" cy="1484510"/>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6" name="椭圆 65"/>
            <p:cNvSpPr/>
            <p:nvPr/>
          </p:nvSpPr>
          <p:spPr>
            <a:xfrm>
              <a:off x="392114" y="760413"/>
              <a:ext cx="3825875"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0000"/>
                  </a:solidFill>
                  <a:latin typeface="仿宋" panose="02010609060101010101" pitchFamily="49" charset="-122"/>
                  <a:ea typeface="仿宋" panose="02010609060101010101" pitchFamily="49" charset="-122"/>
                </a:rPr>
                <a:t>阿</a:t>
              </a:r>
              <a:r>
                <a:rPr lang="en-US" altLang="zh-CN" sz="3200" b="1" dirty="0" smtClean="0">
                  <a:solidFill>
                    <a:srgbClr val="FF0000"/>
                  </a:solidFill>
                  <a:latin typeface="仿宋" panose="02010609060101010101" pitchFamily="49" charset="-122"/>
                  <a:ea typeface="仿宋" panose="02010609060101010101" pitchFamily="49" charset="-122"/>
                </a:rPr>
                <a:t>·</a:t>
              </a:r>
              <a:r>
                <a:rPr lang="zh-CN" altLang="en-US" sz="3200" b="1" dirty="0" smtClean="0">
                  <a:solidFill>
                    <a:srgbClr val="FF0000"/>
                  </a:solidFill>
                  <a:latin typeface="仿宋" panose="02010609060101010101" pitchFamily="49" charset="-122"/>
                  <a:ea typeface="仿宋" panose="02010609060101010101" pitchFamily="49" charset="-122"/>
                </a:rPr>
                <a:t>托尔斯泰</a:t>
              </a:r>
              <a:endParaRPr lang="zh-CN" altLang="en-US" sz="3200" b="1" dirty="0">
                <a:solidFill>
                  <a:srgbClr val="FF0000"/>
                </a:solidFill>
                <a:latin typeface="仿宋" panose="02010609060101010101" pitchFamily="49" charset="-122"/>
                <a:ea typeface="仿宋" panose="02010609060101010101" pitchFamily="49" charset="-122"/>
              </a:endParaRPr>
            </a:p>
          </p:txBody>
        </p:sp>
      </p:grpSp>
      <p:grpSp>
        <p:nvGrpSpPr>
          <p:cNvPr id="110" name="组合 109"/>
          <p:cNvGrpSpPr/>
          <p:nvPr/>
        </p:nvGrpSpPr>
        <p:grpSpPr>
          <a:xfrm>
            <a:off x="1835696" y="411510"/>
            <a:ext cx="301021" cy="301060"/>
            <a:chOff x="304800" y="673100"/>
            <a:chExt cx="4000500" cy="4000500"/>
          </a:xfrm>
          <a:solidFill>
            <a:schemeClr val="accent2">
              <a:lumMod val="60000"/>
              <a:lumOff val="40000"/>
            </a:schemeClr>
          </a:solidFill>
          <a:effectLst>
            <a:outerShdw blurRad="381000" dist="152400" dir="8100000" algn="tr" rotWithShape="0">
              <a:prstClr val="black">
                <a:alpha val="70000"/>
              </a:prstClr>
            </a:outerShdw>
          </a:effectLst>
        </p:grpSpPr>
        <p:sp>
          <p:nvSpPr>
            <p:cNvPr id="111" name="同心圆 1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2" name="椭圆 11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7" name="组合 26"/>
          <p:cNvGrpSpPr/>
          <p:nvPr/>
        </p:nvGrpSpPr>
        <p:grpSpPr>
          <a:xfrm>
            <a:off x="3131840" y="4646936"/>
            <a:ext cx="301021" cy="301060"/>
            <a:chOff x="304800" y="673100"/>
            <a:chExt cx="4000500" cy="4000500"/>
          </a:xfrm>
          <a:solidFill>
            <a:srgbClr val="7030A0"/>
          </a:solidFill>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9" name="椭圆 28"/>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矩形 2"/>
          <p:cNvSpPr/>
          <p:nvPr/>
        </p:nvSpPr>
        <p:spPr>
          <a:xfrm>
            <a:off x="1475580" y="1169445"/>
            <a:ext cx="6700730" cy="1384995"/>
          </a:xfrm>
          <a:prstGeom prst="rect">
            <a:avLst/>
          </a:prstGeom>
        </p:spPr>
        <p:txBody>
          <a:bodyPr wrap="square">
            <a:spAutoFit/>
          </a:bodyPr>
          <a:lstStyle/>
          <a:p>
            <a:r>
              <a:rPr lang="zh-CN" altLang="en-US" sz="2800" b="1" dirty="0" smtClean="0"/>
              <a:t>在艺术语言中最为重要的是动词。因为全部生活都是运动。要是你找到了准确的动作，那你就可以安心地继续写你的句子。</a:t>
            </a:r>
            <a:endParaRPr lang="zh-CN" altLang="en-US" sz="2800" b="1" dirty="0"/>
          </a:p>
        </p:txBody>
      </p:sp>
      <p:sp>
        <p:nvSpPr>
          <p:cNvPr id="25" name="圆角矩形 113"/>
          <p:cNvSpPr/>
          <p:nvPr/>
        </p:nvSpPr>
        <p:spPr>
          <a:xfrm>
            <a:off x="3269402" y="38490"/>
            <a:ext cx="2670750"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3302150" y="594748"/>
            <a:ext cx="244533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314786" y="127070"/>
            <a:ext cx="2517340" cy="523220"/>
          </a:xfrm>
          <a:prstGeom prst="rect">
            <a:avLst/>
          </a:prstGeom>
        </p:spPr>
        <p:txBody>
          <a:bodyPr wrap="square">
            <a:spAutoFit/>
          </a:bodyPr>
          <a:lstStyle/>
          <a:p>
            <a:pPr algn="ctr"/>
            <a:r>
              <a:rPr lang="zh-CN" altLang="en-US" sz="2800" b="1" dirty="0" smtClean="0">
                <a:solidFill>
                  <a:srgbClr val="FFFFFF"/>
                </a:solidFill>
                <a:latin typeface="楷体" panose="02010609060101010101" pitchFamily="49" charset="-122"/>
                <a:ea typeface="楷体" panose="02010609060101010101" pitchFamily="49" charset="-122"/>
              </a:rPr>
              <a:t>动作</a:t>
            </a:r>
            <a:r>
              <a:rPr lang="en-US" altLang="zh-CN" sz="2800" b="1" dirty="0" smtClean="0">
                <a:solidFill>
                  <a:srgbClr val="FF0000"/>
                </a:solidFill>
                <a:latin typeface="宋体" panose="02010600030101010101" pitchFamily="2" charset="-122"/>
                <a:ea typeface="宋体" panose="02010600030101010101" pitchFamily="2" charset="-122"/>
                <a:cs typeface="Vani" panose="020B0502040204020203" pitchFamily="34" charset="0"/>
              </a:rPr>
              <a:t>&amp;</a:t>
            </a:r>
            <a:r>
              <a:rPr lang="zh-CN" altLang="en-US" sz="2800" b="1" dirty="0" smtClean="0">
                <a:solidFill>
                  <a:srgbClr val="FFFFFF"/>
                </a:solidFill>
                <a:latin typeface="楷体" panose="02010609060101010101" pitchFamily="49" charset="-122"/>
                <a:ea typeface="楷体" panose="02010609060101010101" pitchFamily="49" charset="-122"/>
              </a:rPr>
              <a:t>情</a:t>
            </a:r>
            <a:r>
              <a:rPr lang="zh-CN" altLang="en-US" sz="2800" b="1" dirty="0">
                <a:solidFill>
                  <a:srgbClr val="FFFFFF"/>
                </a:solidFill>
                <a:latin typeface="楷体" panose="02010609060101010101" pitchFamily="49" charset="-122"/>
                <a:ea typeface="楷体" panose="02010609060101010101" pitchFamily="49" charset="-122"/>
              </a:rPr>
              <a:t>感描</a:t>
            </a:r>
            <a:r>
              <a:rPr lang="zh-CN" altLang="en-US" sz="2800" b="1" dirty="0" smtClean="0">
                <a:solidFill>
                  <a:srgbClr val="FFFFFF"/>
                </a:solidFill>
                <a:latin typeface="楷体" panose="02010609060101010101" pitchFamily="49" charset="-122"/>
                <a:ea typeface="楷体" panose="02010609060101010101" pitchFamily="49" charset="-122"/>
              </a:rPr>
              <a:t>写</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34" name="矩形 33"/>
          <p:cNvSpPr/>
          <p:nvPr/>
        </p:nvSpPr>
        <p:spPr>
          <a:xfrm>
            <a:off x="1644496" y="2703339"/>
            <a:ext cx="5760640" cy="646331"/>
          </a:xfrm>
          <a:prstGeom prst="rect">
            <a:avLst/>
          </a:prstGeom>
        </p:spPr>
        <p:txBody>
          <a:bodyPr wrap="square">
            <a:spAutoFit/>
          </a:bodyPr>
          <a:lstStyle/>
          <a:p>
            <a:pPr algn="ctr"/>
            <a:r>
              <a:rPr lang="zh-CN" altLang="en-US" sz="3600" b="1" dirty="0" smtClean="0">
                <a:solidFill>
                  <a:srgbClr val="7030A0"/>
                </a:solidFill>
                <a:latin typeface="楷体" panose="02010609060101010101" pitchFamily="49" charset="-122"/>
                <a:ea typeface="楷体" panose="02010609060101010101" pitchFamily="49" charset="-122"/>
              </a:rPr>
              <a:t>动作</a:t>
            </a:r>
            <a:r>
              <a:rPr lang="zh-CN" altLang="en-US" sz="3600" b="1" dirty="0">
                <a:solidFill>
                  <a:srgbClr val="7030A0"/>
                </a:solidFill>
                <a:latin typeface="楷体" panose="02010609060101010101" pitchFamily="49" charset="-122"/>
                <a:ea typeface="楷体" panose="02010609060101010101" pitchFamily="49" charset="-122"/>
                <a:cs typeface="Vani" panose="020B0502040204020203" pitchFamily="34" charset="0"/>
              </a:rPr>
              <a:t>描</a:t>
            </a:r>
            <a:r>
              <a:rPr lang="zh-CN" altLang="en-US" sz="3600" b="1" dirty="0" smtClean="0">
                <a:solidFill>
                  <a:srgbClr val="7030A0"/>
                </a:solidFill>
                <a:latin typeface="楷体" panose="02010609060101010101" pitchFamily="49" charset="-122"/>
                <a:ea typeface="楷体" panose="02010609060101010101" pitchFamily="49" charset="-122"/>
                <a:cs typeface="Vani" panose="020B0502040204020203" pitchFamily="34" charset="0"/>
              </a:rPr>
              <a:t>写体现</a:t>
            </a:r>
            <a:r>
              <a:rPr lang="zh-CN" altLang="en-US" sz="3600" b="1" dirty="0" smtClean="0">
                <a:solidFill>
                  <a:srgbClr val="7030A0"/>
                </a:solidFill>
                <a:latin typeface="楷体" panose="02010609060101010101" pitchFamily="49" charset="-122"/>
                <a:ea typeface="楷体" panose="02010609060101010101" pitchFamily="49" charset="-122"/>
              </a:rPr>
              <a:t>情感</a:t>
            </a:r>
            <a:endParaRPr lang="zh-CN" altLang="en-US" sz="3600" b="1" dirty="0">
              <a:solidFill>
                <a:srgbClr val="7030A0"/>
              </a:solidFill>
              <a:latin typeface="楷体" panose="02010609060101010101" pitchFamily="49" charset="-122"/>
              <a:ea typeface="楷体" panose="02010609060101010101" pitchFamily="49" charset="-122"/>
            </a:endParaRPr>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par>
                                <p:cTn id="16" presetID="64" presetClass="path" presetSubtype="0" fill="hold" nodeType="withEffect">
                                  <p:stCondLst>
                                    <p:cond delay="0"/>
                                  </p:stCondLst>
                                  <p:childTnLst>
                                    <p:animMotion origin="layout" path="M -3.61111E-6 3.20988E-6 L -0.05121 -0.27871 " pathEditMode="relative" rAng="0" ptsTypes="AA">
                                      <p:cBhvr>
                                        <p:cTn id="17" dur="500" spd="-100000" fill="hold"/>
                                        <p:tgtEl>
                                          <p:spTgt spid="45"/>
                                        </p:tgtEl>
                                        <p:attrNameLst>
                                          <p:attrName>ppt_x</p:attrName>
                                          <p:attrName>ppt_y</p:attrName>
                                        </p:attrNameLst>
                                      </p:cBhvr>
                                      <p:rCtr x="-2569" y="-13951"/>
                                    </p:animMotion>
                                  </p:childTnLst>
                                </p:cTn>
                              </p:par>
                              <p:par>
                                <p:cTn id="18" presetID="1"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64" presetClass="path" presetSubtype="0" fill="hold" nodeType="withEffect">
                                  <p:stCondLst>
                                    <p:cond delay="0"/>
                                  </p:stCondLst>
                                  <p:childTnLst>
                                    <p:animMotion origin="layout" path="M 2.77778E-6 -4.19753E-6 L 0.13021 -0.19259 " pathEditMode="relative" rAng="0" ptsTypes="AA">
                                      <p:cBhvr>
                                        <p:cTn id="26" dur="500" spd="-100000" fill="hold"/>
                                        <p:tgtEl>
                                          <p:spTgt spid="30"/>
                                        </p:tgtEl>
                                        <p:attrNameLst>
                                          <p:attrName>ppt_x</p:attrName>
                                          <p:attrName>ppt_y</p:attrName>
                                        </p:attrNameLst>
                                      </p:cBhvr>
                                      <p:rCtr x="6510" y="-9630"/>
                                    </p:animMotion>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53" presetClass="entr" presetSubtype="16"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par>
                                <p:cTn id="34" presetID="42" presetClass="path" presetSubtype="0" fill="hold" nodeType="withEffect">
                                  <p:stCondLst>
                                    <p:cond delay="0"/>
                                  </p:stCondLst>
                                  <p:childTnLst>
                                    <p:animMotion origin="layout" path="M -1.66667E-6 -2.59259E-6 L 0.14375 0.17222 " pathEditMode="relative" rAng="0" ptsTypes="AA">
                                      <p:cBhvr>
                                        <p:cTn id="35" dur="500" spd="-100000" fill="hold"/>
                                        <p:tgtEl>
                                          <p:spTgt spid="55"/>
                                        </p:tgtEl>
                                        <p:attrNameLst>
                                          <p:attrName>ppt_x</p:attrName>
                                          <p:attrName>ppt_y</p:attrName>
                                        </p:attrNameLst>
                                      </p:cBhvr>
                                      <p:rCtr x="7187" y="8611"/>
                                    </p:animMotion>
                                  </p:childTnLst>
                                </p:cTn>
                              </p:par>
                              <p:par>
                                <p:cTn id="36" presetID="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53" presetClass="entr" presetSubtype="16"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par>
                                <p:cTn id="43" presetID="42" presetClass="path" presetSubtype="0" fill="hold" nodeType="withEffect">
                                  <p:stCondLst>
                                    <p:cond delay="0"/>
                                  </p:stCondLst>
                                  <p:childTnLst>
                                    <p:animMotion origin="layout" path="M 3.88889E-6 -4.81481E-6 L 0.13507 0.28334 " pathEditMode="relative" rAng="0" ptsTypes="AA">
                                      <p:cBhvr>
                                        <p:cTn id="44" dur="500" spd="-100000" fill="hold"/>
                                        <p:tgtEl>
                                          <p:spTgt spid="51"/>
                                        </p:tgtEl>
                                        <p:attrNameLst>
                                          <p:attrName>ppt_x</p:attrName>
                                          <p:attrName>ppt_y</p:attrName>
                                        </p:attrNameLst>
                                      </p:cBhvr>
                                      <p:rCtr x="6753" y="14167"/>
                                    </p:animMotion>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64" presetClass="path" presetSubtype="0" fill="hold" nodeType="withEffect">
                                  <p:stCondLst>
                                    <p:cond delay="0"/>
                                  </p:stCondLst>
                                  <p:childTnLst>
                                    <p:animMotion origin="layout" path="M -3.61111E-6 3.20988E-6 L -0.05121 -0.27871 " pathEditMode="relative" rAng="0" ptsTypes="AA">
                                      <p:cBhvr>
                                        <p:cTn id="53" dur="500" spd="-100000" fill="hold"/>
                                        <p:tgtEl>
                                          <p:spTgt spid="27"/>
                                        </p:tgtEl>
                                        <p:attrNameLst>
                                          <p:attrName>ppt_x</p:attrName>
                                          <p:attrName>ppt_y</p:attrName>
                                        </p:attrNameLst>
                                      </p:cBhvr>
                                      <p:rCtr x="-2569" y="-13951"/>
                                    </p:animMotion>
                                  </p:childTnLst>
                                </p:cTn>
                              </p:par>
                              <p:par>
                                <p:cTn id="54" presetID="1" presetClass="entr" presetSubtype="0" fill="hold" nodeType="withEffect">
                                  <p:stCondLst>
                                    <p:cond delay="0"/>
                                  </p:stCondLst>
                                  <p:childTnLst>
                                    <p:set>
                                      <p:cBhvr>
                                        <p:cTn id="55" dur="1" fill="hold">
                                          <p:stCondLst>
                                            <p:cond delay="0"/>
                                          </p:stCondLst>
                                        </p:cTn>
                                        <p:tgtEl>
                                          <p:spTgt spid="1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par>
                                <p:cTn id="61" presetID="53" presetClass="entr" presetSubtype="16" fill="hold" nodeType="withEffect">
                                  <p:stCondLst>
                                    <p:cond delay="0"/>
                                  </p:stCondLst>
                                  <p:childTnLst>
                                    <p:set>
                                      <p:cBhvr>
                                        <p:cTn id="62" dur="1" fill="hold">
                                          <p:stCondLst>
                                            <p:cond delay="0"/>
                                          </p:stCondLst>
                                        </p:cTn>
                                        <p:tgtEl>
                                          <p:spTgt spid="110"/>
                                        </p:tgtEl>
                                        <p:attrNameLst>
                                          <p:attrName>style.visibility</p:attrName>
                                        </p:attrNameLst>
                                      </p:cBhvr>
                                      <p:to>
                                        <p:strVal val="visible"/>
                                      </p:to>
                                    </p:set>
                                    <p:anim calcmode="lin" valueType="num">
                                      <p:cBhvr>
                                        <p:cTn id="63" dur="500" fill="hold"/>
                                        <p:tgtEl>
                                          <p:spTgt spid="110"/>
                                        </p:tgtEl>
                                        <p:attrNameLst>
                                          <p:attrName>ppt_w</p:attrName>
                                        </p:attrNameLst>
                                      </p:cBhvr>
                                      <p:tavLst>
                                        <p:tav tm="0">
                                          <p:val>
                                            <p:fltVal val="0"/>
                                          </p:val>
                                        </p:tav>
                                        <p:tav tm="100000">
                                          <p:val>
                                            <p:strVal val="#ppt_w"/>
                                          </p:val>
                                        </p:tav>
                                      </p:tavLst>
                                    </p:anim>
                                    <p:anim calcmode="lin" valueType="num">
                                      <p:cBhvr>
                                        <p:cTn id="64" dur="500" fill="hold"/>
                                        <p:tgtEl>
                                          <p:spTgt spid="110"/>
                                        </p:tgtEl>
                                        <p:attrNameLst>
                                          <p:attrName>ppt_h</p:attrName>
                                        </p:attrNameLst>
                                      </p:cBhvr>
                                      <p:tavLst>
                                        <p:tav tm="0">
                                          <p:val>
                                            <p:fltVal val="0"/>
                                          </p:val>
                                        </p:tav>
                                        <p:tav tm="100000">
                                          <p:val>
                                            <p:strVal val="#ppt_h"/>
                                          </p:val>
                                        </p:tav>
                                      </p:tavLst>
                                    </p:anim>
                                    <p:animEffect transition="in" filter="fade">
                                      <p:cBhvr>
                                        <p:cTn id="65" dur="500"/>
                                        <p:tgtEl>
                                          <p:spTgt spid="110"/>
                                        </p:tgtEl>
                                      </p:cBhvr>
                                    </p:animEffect>
                                  </p:childTnLst>
                                </p:cTn>
                              </p:par>
                              <p:par>
                                <p:cTn id="66" presetID="64" presetClass="path" presetSubtype="0" fill="hold" nodeType="withEffect">
                                  <p:stCondLst>
                                    <p:cond delay="0"/>
                                  </p:stCondLst>
                                  <p:childTnLst>
                                    <p:animMotion origin="layout" path="M -3.61111E-6 3.20988E-6 L -0.05121 -0.27871 " pathEditMode="relative" rAng="0" ptsTypes="AA">
                                      <p:cBhvr>
                                        <p:cTn id="67" dur="500" spd="-100000" fill="hold"/>
                                        <p:tgtEl>
                                          <p:spTgt spid="110"/>
                                        </p:tgtEl>
                                        <p:attrNameLst>
                                          <p:attrName>ppt_x</p:attrName>
                                          <p:attrName>ppt_y</p:attrName>
                                        </p:attrNameLst>
                                      </p:cBhvr>
                                      <p:rCtr x="-2569" y="-13951"/>
                                    </p:animMotion>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1000" fill="hold"/>
                                        <p:tgtEl>
                                          <p:spTgt spid="34"/>
                                        </p:tgtEl>
                                        <p:attrNameLst>
                                          <p:attrName>ppt_w</p:attrName>
                                        </p:attrNameLst>
                                      </p:cBhvr>
                                      <p:tavLst>
                                        <p:tav tm="0">
                                          <p:val>
                                            <p:fltVal val="0"/>
                                          </p:val>
                                        </p:tav>
                                        <p:tav tm="100000">
                                          <p:val>
                                            <p:strVal val="#ppt_w"/>
                                          </p:val>
                                        </p:tav>
                                      </p:tavLst>
                                    </p:anim>
                                    <p:anim calcmode="lin" valueType="num">
                                      <p:cBhvr>
                                        <p:cTn id="73" dur="1000" fill="hold"/>
                                        <p:tgtEl>
                                          <p:spTgt spid="34"/>
                                        </p:tgtEl>
                                        <p:attrNameLst>
                                          <p:attrName>ppt_h</p:attrName>
                                        </p:attrNameLst>
                                      </p:cBhvr>
                                      <p:tavLst>
                                        <p:tav tm="0">
                                          <p:val>
                                            <p:fltVal val="0"/>
                                          </p:val>
                                        </p:tav>
                                        <p:tav tm="100000">
                                          <p:val>
                                            <p:strVal val="#ppt_h"/>
                                          </p:val>
                                        </p:tav>
                                      </p:tavLst>
                                    </p:anim>
                                    <p:anim calcmode="lin" valueType="num">
                                      <p:cBhvr>
                                        <p:cTn id="74" dur="1000" fill="hold"/>
                                        <p:tgtEl>
                                          <p:spTgt spid="34"/>
                                        </p:tgtEl>
                                        <p:attrNameLst>
                                          <p:attrName>style.rotation</p:attrName>
                                        </p:attrNameLst>
                                      </p:cBhvr>
                                      <p:tavLst>
                                        <p:tav tm="0">
                                          <p:val>
                                            <p:fltVal val="90"/>
                                          </p:val>
                                        </p:tav>
                                        <p:tav tm="100000">
                                          <p:val>
                                            <p:fltVal val="0"/>
                                          </p:val>
                                        </p:tav>
                                      </p:tavLst>
                                    </p:anim>
                                    <p:animEffect transition="in" filter="fade">
                                      <p:cBhvr>
                                        <p:cTn id="7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059582"/>
            <a:ext cx="9144000" cy="243014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t>Her eyes </a:t>
            </a:r>
            <a:r>
              <a:rPr lang="en-US" altLang="zh-CN" sz="2800" b="1" dirty="0" smtClean="0">
                <a:solidFill>
                  <a:srgbClr val="FF0000"/>
                </a:solidFill>
              </a:rPr>
              <a:t>lingered</a:t>
            </a:r>
            <a:r>
              <a:rPr lang="en-US" altLang="zh-CN" sz="2800" b="1" dirty="0" smtClean="0"/>
              <a:t> for a moment </a:t>
            </a:r>
            <a:r>
              <a:rPr lang="en-US" altLang="zh-CN" sz="2800" b="1" dirty="0" smtClean="0">
                <a:solidFill>
                  <a:srgbClr val="FF0000"/>
                </a:solidFill>
              </a:rPr>
              <a:t>on</a:t>
            </a:r>
            <a:r>
              <a:rPr lang="en-US" altLang="zh-CN" sz="2800" b="1" dirty="0" smtClean="0"/>
              <a:t> Neville’s cloak, which was fastened under his left ear, and </a:t>
            </a:r>
            <a:r>
              <a:rPr lang="en-US" altLang="zh-CN" sz="2800" b="1" dirty="0" smtClean="0">
                <a:solidFill>
                  <a:srgbClr val="FF0000"/>
                </a:solidFill>
              </a:rPr>
              <a:t>on</a:t>
            </a:r>
            <a:r>
              <a:rPr lang="en-US" altLang="zh-CN" sz="2800" b="1" dirty="0" smtClean="0"/>
              <a:t> Ron’s </a:t>
            </a:r>
            <a:r>
              <a:rPr lang="en-US" altLang="zh-CN" sz="2800" b="1" dirty="0" smtClean="0">
                <a:solidFill>
                  <a:srgbClr val="00B050"/>
                </a:solidFill>
              </a:rPr>
              <a:t>smudged</a:t>
            </a:r>
            <a:r>
              <a:rPr lang="en-US" altLang="zh-CN" sz="2800" b="1" dirty="0" smtClean="0"/>
              <a:t> nose. Harry nervously tried to </a:t>
            </a:r>
            <a:r>
              <a:rPr lang="en-US" altLang="zh-CN" sz="2800" b="1" dirty="0" smtClean="0">
                <a:solidFill>
                  <a:srgbClr val="FF0000"/>
                </a:solidFill>
              </a:rPr>
              <a:t>flatten</a:t>
            </a:r>
            <a:r>
              <a:rPr lang="en-US" altLang="zh-CN" sz="2800" b="1" dirty="0" smtClean="0"/>
              <a:t> his hair.</a:t>
            </a:r>
            <a:endParaRPr lang="zh-CN" altLang="zh-CN" sz="2800" b="1" dirty="0" smtClean="0"/>
          </a:p>
          <a:p>
            <a:pPr algn="just"/>
            <a:r>
              <a:rPr lang="zh-CN" altLang="en-US" sz="2400" b="1" dirty="0" smtClean="0">
                <a:latin typeface="宋体" panose="02010600030101010101" pitchFamily="2" charset="-122"/>
                <a:ea typeface="宋体" panose="02010600030101010101" pitchFamily="2" charset="-122"/>
              </a:rPr>
              <a:t>她的眼睛在内维尔的斗篷上停留了一会儿，那件斗篷系在他的左耳下面，在罗恩那脏兮兮的鼻子上。哈利紧张地试图把头发弄平。</a:t>
            </a:r>
            <a:endParaRPr lang="zh-CN" altLang="en-US" sz="2400" b="1" dirty="0" smtClean="0">
              <a:latin typeface="宋体" panose="02010600030101010101" pitchFamily="2" charset="-122"/>
              <a:ea typeface="宋体" panose="02010600030101010101" pitchFamily="2" charset="-122"/>
            </a:endParaRPr>
          </a:p>
          <a:p>
            <a:pPr algn="just"/>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哈利波特与魔法石</a:t>
            </a:r>
            <a:r>
              <a:rPr lang="zh-CN" altLang="en-US" sz="2000" b="1" dirty="0">
                <a:ea typeface="宋体" panose="02010600030101010101" pitchFamily="2" charset="-122"/>
                <a:cs typeface="+mn-lt"/>
              </a:rPr>
              <a:t>Chapter 7</a:t>
            </a:r>
            <a:r>
              <a:rPr lang="en-US" altLang="zh-CN"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p:txBody>
      </p:sp>
      <p:cxnSp>
        <p:nvCxnSpPr>
          <p:cNvPr id="47" name="直接连接符 46"/>
          <p:cNvCxnSpPr/>
          <p:nvPr/>
        </p:nvCxnSpPr>
        <p:spPr>
          <a:xfrm>
            <a:off x="3635896" y="627534"/>
            <a:ext cx="4824536"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5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043608" cy="976248"/>
          </a:xfrm>
          <a:prstGeom prst="rect">
            <a:avLst/>
          </a:prstGeom>
          <a:noFill/>
        </p:spPr>
      </p:pic>
      <p:sp>
        <p:nvSpPr>
          <p:cNvPr id="49" name="矩形 48"/>
          <p:cNvSpPr/>
          <p:nvPr/>
        </p:nvSpPr>
        <p:spPr>
          <a:xfrm>
            <a:off x="0" y="3573840"/>
            <a:ext cx="9144000" cy="1569660"/>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ea typeface="楷体" panose="02010609060101010101" pitchFamily="49" charset="-122"/>
              </a:rPr>
              <a:t>After Professor McGonagall showed the new comers around the school, she led them into the chamber to attend the Sorting Ceremony where the new comers would be sorted into four different houses.</a:t>
            </a:r>
            <a:endParaRPr lang="zh-CN" altLang="en-US" sz="2400" dirty="0"/>
          </a:p>
        </p:txBody>
      </p:sp>
      <p:sp>
        <p:nvSpPr>
          <p:cNvPr id="7" name="矩形 6"/>
          <p:cNvSpPr/>
          <p:nvPr/>
        </p:nvSpPr>
        <p:spPr>
          <a:xfrm>
            <a:off x="1331640" y="123478"/>
            <a:ext cx="7344816"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一</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：动作</a:t>
            </a:r>
            <a:r>
              <a:rPr lang="zh-CN" altLang="zh-CN" sz="2800" b="1" dirty="0" smtClean="0">
                <a:latin typeface="楷体" panose="02010609060101010101" pitchFamily="49" charset="-122"/>
                <a:ea typeface="楷体" panose="02010609060101010101" pitchFamily="49" charset="-122"/>
              </a:rPr>
              <a:t>描写</a:t>
            </a:r>
            <a:r>
              <a:rPr lang="zh-CN" altLang="en-US" sz="2800" b="1" dirty="0" smtClean="0">
                <a:latin typeface="楷体" panose="02010609060101010101" pitchFamily="49" charset="-122"/>
                <a:ea typeface="楷体" panose="02010609060101010101" pitchFamily="49" charset="-122"/>
              </a:rPr>
              <a:t>要</a:t>
            </a:r>
            <a:r>
              <a:rPr lang="zh-CN" altLang="zh-CN" sz="2800" b="1" dirty="0" smtClean="0">
                <a:solidFill>
                  <a:srgbClr val="FF0000"/>
                </a:solidFill>
                <a:latin typeface="楷体" panose="02010609060101010101" pitchFamily="49" charset="-122"/>
                <a:ea typeface="楷体" panose="02010609060101010101" pitchFamily="49" charset="-122"/>
              </a:rPr>
              <a:t>反映人物的思想感情</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2" name="圆角矩形 113"/>
          <p:cNvSpPr/>
          <p:nvPr/>
        </p:nvSpPr>
        <p:spPr>
          <a:xfrm>
            <a:off x="3279137" y="0"/>
            <a:ext cx="2097625" cy="624393"/>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3408668" y="483518"/>
            <a:ext cx="181140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216521" y="8987"/>
            <a:ext cx="2160241" cy="523220"/>
          </a:xfrm>
          <a:prstGeom prst="rect">
            <a:avLst/>
          </a:prstGeom>
        </p:spPr>
        <p:txBody>
          <a:bodyPr wrap="square">
            <a:spAutoFit/>
          </a:bodyPr>
          <a:lstStyle/>
          <a:p>
            <a:pPr algn="ctr"/>
            <a:r>
              <a:rPr lang="en-US" altLang="zh-CN" sz="2800" b="1" dirty="0" smtClean="0">
                <a:solidFill>
                  <a:srgbClr val="FFFFFF"/>
                </a:solidFill>
              </a:rPr>
              <a:t>nervousness</a:t>
            </a:r>
            <a:endParaRPr lang="zh-CN" altLang="en-US" sz="2800" b="1" dirty="0">
              <a:solidFill>
                <a:srgbClr val="FFFFFF"/>
              </a:solidFill>
            </a:endParaRPr>
          </a:p>
        </p:txBody>
      </p:sp>
      <p:sp>
        <p:nvSpPr>
          <p:cNvPr id="91" name="矩形 90"/>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92" name="矩形 91"/>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0" name="矩形 89"/>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4" name="矩形 3"/>
          <p:cNvSpPr/>
          <p:nvPr/>
        </p:nvSpPr>
        <p:spPr>
          <a:xfrm>
            <a:off x="190696" y="532207"/>
            <a:ext cx="8788659" cy="2083147"/>
          </a:xfrm>
          <a:prstGeom prst="rect">
            <a:avLst/>
          </a:prstGeom>
        </p:spPr>
        <p:txBody>
          <a:bodyPr wrap="square">
            <a:spAutoFit/>
          </a:bodyPr>
          <a:lstStyle/>
          <a:p>
            <a:pPr algn="just"/>
            <a:r>
              <a:rPr lang="en-US" altLang="zh-CN" sz="3200" b="1" dirty="0"/>
              <a:t>Her eyes </a:t>
            </a:r>
            <a:r>
              <a:rPr lang="en-US" altLang="zh-CN" sz="3200" b="1" dirty="0">
                <a:solidFill>
                  <a:srgbClr val="FF0000"/>
                </a:solidFill>
              </a:rPr>
              <a:t>lingered</a:t>
            </a:r>
            <a:r>
              <a:rPr lang="en-US" altLang="zh-CN" sz="3200" b="1" dirty="0"/>
              <a:t> for a moment </a:t>
            </a:r>
            <a:r>
              <a:rPr lang="en-US" altLang="zh-CN" sz="3200" b="1" dirty="0">
                <a:solidFill>
                  <a:srgbClr val="FF0000"/>
                </a:solidFill>
              </a:rPr>
              <a:t>on</a:t>
            </a:r>
            <a:r>
              <a:rPr lang="en-US" altLang="zh-CN" sz="3200" b="1" dirty="0"/>
              <a:t> Neville’s cloak, which was fastened under his left ear, and </a:t>
            </a:r>
            <a:r>
              <a:rPr lang="en-US" altLang="zh-CN" sz="3200" b="1" dirty="0">
                <a:solidFill>
                  <a:srgbClr val="FF0000"/>
                </a:solidFill>
              </a:rPr>
              <a:t>on</a:t>
            </a:r>
            <a:r>
              <a:rPr lang="en-US" altLang="zh-CN" sz="3200" b="1" dirty="0"/>
              <a:t> Ron’s </a:t>
            </a:r>
            <a:r>
              <a:rPr lang="en-US" altLang="zh-CN" sz="3200" b="1" dirty="0">
                <a:solidFill>
                  <a:srgbClr val="00B050"/>
                </a:solidFill>
              </a:rPr>
              <a:t>smudged</a:t>
            </a:r>
            <a:r>
              <a:rPr lang="en-US" altLang="zh-CN" sz="3200" b="1" dirty="0"/>
              <a:t> nose. Harry nervously tried to </a:t>
            </a:r>
            <a:r>
              <a:rPr lang="en-US" altLang="zh-CN" sz="3200" b="1" dirty="0">
                <a:solidFill>
                  <a:srgbClr val="FF0000"/>
                </a:solidFill>
              </a:rPr>
              <a:t>flatten</a:t>
            </a:r>
            <a:r>
              <a:rPr lang="en-US" altLang="zh-CN" sz="3200" b="1" dirty="0"/>
              <a:t> his hair.</a:t>
            </a:r>
            <a:endParaRPr lang="zh-CN" altLang="zh-CN" sz="32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4621" y="2232605"/>
            <a:ext cx="1279379" cy="17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61654" y="2597132"/>
            <a:ext cx="5138523" cy="584775"/>
          </a:xfrm>
          <a:prstGeom prst="rect">
            <a:avLst/>
          </a:prstGeom>
        </p:spPr>
        <p:txBody>
          <a:bodyPr wrap="none">
            <a:spAutoFit/>
          </a:bodyPr>
          <a:lstStyle/>
          <a:p>
            <a:r>
              <a:rPr lang="en-US" altLang="zh-CN" sz="3200" b="1" dirty="0">
                <a:solidFill>
                  <a:srgbClr val="FF0000"/>
                </a:solidFill>
              </a:rPr>
              <a:t>lingered</a:t>
            </a:r>
            <a:r>
              <a:rPr lang="en-US" altLang="zh-CN" sz="3200" b="1" dirty="0"/>
              <a:t> </a:t>
            </a:r>
            <a:r>
              <a:rPr lang="en-US" altLang="zh-CN" sz="3200" b="1" dirty="0" smtClean="0">
                <a:solidFill>
                  <a:srgbClr val="FF0000"/>
                </a:solidFill>
              </a:rPr>
              <a:t>on</a:t>
            </a:r>
            <a:r>
              <a:rPr lang="en-US" altLang="zh-CN" sz="2800" b="1" dirty="0" smtClean="0">
                <a:solidFill>
                  <a:srgbClr val="FF0000"/>
                </a:solidFill>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眼光</a:t>
            </a:r>
            <a:r>
              <a:rPr lang="en-US" altLang="zh-CN" sz="2800" b="1" dirty="0" smtClean="0">
                <a:solidFill>
                  <a:srgbClr val="FF0000"/>
                </a:solidFill>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停留在</a:t>
            </a:r>
            <a:r>
              <a:rPr lang="en-US" altLang="zh-CN" sz="2800" b="1" dirty="0" smtClean="0">
                <a:solidFill>
                  <a:srgbClr val="FF0000"/>
                </a:solidFill>
                <a:latin typeface="楷体" panose="02010609060101010101" pitchFamily="49" charset="-122"/>
                <a:ea typeface="楷体" panose="02010609060101010101" pitchFamily="49" charset="-122"/>
              </a:rPr>
              <a:t>…</a:t>
            </a:r>
            <a:r>
              <a:rPr lang="en-US" altLang="zh-CN" sz="3200" b="1" dirty="0" smtClean="0"/>
              <a:t> </a:t>
            </a:r>
            <a:endParaRPr lang="zh-CN" altLang="en-US" sz="3200" dirty="0"/>
          </a:p>
        </p:txBody>
      </p:sp>
      <p:sp>
        <p:nvSpPr>
          <p:cNvPr id="8" name="矩形 7"/>
          <p:cNvSpPr/>
          <p:nvPr/>
        </p:nvSpPr>
        <p:spPr>
          <a:xfrm>
            <a:off x="270344" y="3467538"/>
            <a:ext cx="5330305" cy="584775"/>
          </a:xfrm>
          <a:prstGeom prst="rect">
            <a:avLst/>
          </a:prstGeom>
        </p:spPr>
        <p:txBody>
          <a:bodyPr wrap="none">
            <a:spAutoFit/>
          </a:bodyPr>
          <a:lstStyle/>
          <a:p>
            <a:r>
              <a:rPr lang="en-US" altLang="zh-CN" sz="3200" b="1" dirty="0" smtClean="0">
                <a:solidFill>
                  <a:srgbClr val="00B050"/>
                </a:solidFill>
              </a:rPr>
              <a:t>smudged(adj.) </a:t>
            </a:r>
            <a:r>
              <a:rPr lang="zh-CN" altLang="en-US" sz="2800" b="1" dirty="0" smtClean="0">
                <a:solidFill>
                  <a:srgbClr val="00B050"/>
                </a:solidFill>
                <a:latin typeface="楷体" panose="02010609060101010101" pitchFamily="49" charset="-122"/>
                <a:ea typeface="楷体" panose="02010609060101010101" pitchFamily="49" charset="-122"/>
              </a:rPr>
              <a:t>有煤灰的  脏的</a:t>
            </a:r>
            <a:endParaRPr lang="zh-CN" altLang="en-US" sz="2800" dirty="0">
              <a:latin typeface="楷体" panose="02010609060101010101" pitchFamily="49" charset="-122"/>
              <a:ea typeface="楷体" panose="02010609060101010101" pitchFamily="49" charset="-122"/>
            </a:endParaRPr>
          </a:p>
        </p:txBody>
      </p:sp>
      <p:sp>
        <p:nvSpPr>
          <p:cNvPr id="9" name="矩形 8"/>
          <p:cNvSpPr/>
          <p:nvPr/>
        </p:nvSpPr>
        <p:spPr>
          <a:xfrm>
            <a:off x="276603" y="3007126"/>
            <a:ext cx="4297971" cy="584775"/>
          </a:xfrm>
          <a:prstGeom prst="rect">
            <a:avLst/>
          </a:prstGeom>
        </p:spPr>
        <p:txBody>
          <a:bodyPr wrap="none">
            <a:spAutoFit/>
          </a:bodyPr>
          <a:lstStyle/>
          <a:p>
            <a:r>
              <a:rPr lang="en-US" altLang="zh-CN" sz="3200" b="1" dirty="0">
                <a:solidFill>
                  <a:srgbClr val="00B050"/>
                </a:solidFill>
              </a:rPr>
              <a:t>s</a:t>
            </a:r>
            <a:r>
              <a:rPr lang="en-US" altLang="zh-CN" sz="3200" b="1" dirty="0" smtClean="0">
                <a:solidFill>
                  <a:srgbClr val="00B050"/>
                </a:solidFill>
              </a:rPr>
              <a:t>mudge(n.)</a:t>
            </a:r>
            <a:r>
              <a:rPr lang="zh-CN" altLang="en-US" sz="2800" b="1" dirty="0" smtClean="0">
                <a:solidFill>
                  <a:srgbClr val="00B050"/>
                </a:solidFill>
                <a:latin typeface="楷体" panose="02010609060101010101" pitchFamily="49" charset="-122"/>
                <a:ea typeface="楷体" panose="02010609060101010101" pitchFamily="49" charset="-122"/>
              </a:rPr>
              <a:t>煤灰  脏东西</a:t>
            </a:r>
            <a:endParaRPr lang="zh-CN" altLang="en-US" sz="2800" dirty="0">
              <a:latin typeface="楷体" panose="02010609060101010101" pitchFamily="49" charset="-122"/>
              <a:ea typeface="楷体" panose="02010609060101010101" pitchFamily="49" charset="-122"/>
            </a:endParaRPr>
          </a:p>
        </p:txBody>
      </p:sp>
      <p:sp>
        <p:nvSpPr>
          <p:cNvPr id="10" name="矩形 9"/>
          <p:cNvSpPr/>
          <p:nvPr/>
        </p:nvSpPr>
        <p:spPr>
          <a:xfrm>
            <a:off x="312324" y="3955665"/>
            <a:ext cx="3096344" cy="584775"/>
          </a:xfrm>
          <a:prstGeom prst="rect">
            <a:avLst/>
          </a:prstGeom>
        </p:spPr>
        <p:txBody>
          <a:bodyPr wrap="square">
            <a:spAutoFit/>
          </a:bodyPr>
          <a:lstStyle/>
          <a:p>
            <a:r>
              <a:rPr lang="en-US" altLang="zh-CN" sz="3200" b="1" dirty="0" smtClean="0">
                <a:solidFill>
                  <a:srgbClr val="FF0000"/>
                </a:solidFill>
              </a:rPr>
              <a:t>flat(adj.)</a:t>
            </a:r>
            <a:r>
              <a:rPr lang="zh-CN" altLang="en-US" sz="3200" b="1" dirty="0">
                <a:solidFill>
                  <a:srgbClr val="FF0000"/>
                </a:solidFill>
                <a:latin typeface="楷体" panose="02010609060101010101" pitchFamily="49" charset="-122"/>
                <a:ea typeface="楷体" panose="02010609060101010101" pitchFamily="49" charset="-122"/>
              </a:rPr>
              <a:t>平滑的</a:t>
            </a:r>
            <a:endParaRPr lang="zh-CN" altLang="en-US" sz="3200" dirty="0">
              <a:latin typeface="楷体" panose="02010609060101010101" pitchFamily="49" charset="-122"/>
              <a:ea typeface="楷体" panose="02010609060101010101" pitchFamily="49" charset="-122"/>
            </a:endParaRPr>
          </a:p>
        </p:txBody>
      </p:sp>
      <p:sp>
        <p:nvSpPr>
          <p:cNvPr id="12" name="矩形 11"/>
          <p:cNvSpPr/>
          <p:nvPr/>
        </p:nvSpPr>
        <p:spPr>
          <a:xfrm>
            <a:off x="312324" y="4450694"/>
            <a:ext cx="4164223" cy="584775"/>
          </a:xfrm>
          <a:prstGeom prst="rect">
            <a:avLst/>
          </a:prstGeom>
        </p:spPr>
        <p:txBody>
          <a:bodyPr wrap="square">
            <a:spAutoFit/>
          </a:bodyPr>
          <a:lstStyle/>
          <a:p>
            <a:r>
              <a:rPr lang="en-US" altLang="zh-CN" sz="3200" b="1" dirty="0" smtClean="0">
                <a:solidFill>
                  <a:srgbClr val="FF0000"/>
                </a:solidFill>
              </a:rPr>
              <a:t>flatten(v.)</a:t>
            </a:r>
            <a:r>
              <a:rPr lang="zh-CN" altLang="en-US" sz="2800" b="1" dirty="0">
                <a:solidFill>
                  <a:srgbClr val="FF0000"/>
                </a:solidFill>
                <a:latin typeface="楷体" panose="02010609060101010101" pitchFamily="49" charset="-122"/>
                <a:ea typeface="楷体" panose="02010609060101010101" pitchFamily="49" charset="-122"/>
              </a:rPr>
              <a:t>把</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弄平</a:t>
            </a:r>
            <a:endParaRPr lang="zh-CN" altLang="en-US" sz="2800" dirty="0">
              <a:latin typeface="楷体" panose="02010609060101010101" pitchFamily="49" charset="-122"/>
              <a:ea typeface="楷体" panose="02010609060101010101" pitchFamily="49" charset="-122"/>
            </a:endParaRPr>
          </a:p>
        </p:txBody>
      </p:sp>
      <p:sp>
        <p:nvSpPr>
          <p:cNvPr id="18" name="圆角矩形标注 17"/>
          <p:cNvSpPr/>
          <p:nvPr/>
        </p:nvSpPr>
        <p:spPr>
          <a:xfrm>
            <a:off x="3707904" y="2211710"/>
            <a:ext cx="4176464" cy="1008112"/>
          </a:xfrm>
          <a:prstGeom prst="wedgeRoundRectCallout">
            <a:avLst>
              <a:gd name="adj1" fmla="val -74486"/>
              <a:gd name="adj2" fmla="val -16579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latin typeface="宋体" panose="02010600030101010101" pitchFamily="2" charset="-122"/>
                <a:ea typeface="宋体" panose="02010600030101010101" pitchFamily="2" charset="-122"/>
              </a:rPr>
              <a:t>面对老师严厉的目光，加上</a:t>
            </a:r>
            <a:r>
              <a:rPr lang="en-US" altLang="zh-CN" b="1" dirty="0" smtClean="0">
                <a:latin typeface="宋体" panose="02010600030101010101" pitchFamily="2" charset="-122"/>
                <a:ea typeface="宋体" panose="02010600030101010101" pitchFamily="2" charset="-122"/>
              </a:rPr>
              <a:t>Neville</a:t>
            </a:r>
            <a:r>
              <a:rPr lang="zh-CN" altLang="en-US" b="1" dirty="0" smtClean="0">
                <a:latin typeface="宋体" panose="02010600030101010101" pitchFamily="2" charset="-122"/>
                <a:ea typeface="宋体" panose="02010600030101010101" pitchFamily="2" charset="-122"/>
              </a:rPr>
              <a:t>和</a:t>
            </a:r>
            <a:r>
              <a:rPr lang="en-US" altLang="zh-CN" b="1" dirty="0" smtClean="0">
                <a:latin typeface="宋体" panose="02010600030101010101" pitchFamily="2" charset="-122"/>
                <a:ea typeface="宋体" panose="02010600030101010101" pitchFamily="2" charset="-122"/>
              </a:rPr>
              <a:t>Ron</a:t>
            </a:r>
            <a:r>
              <a:rPr lang="zh-CN" altLang="en-US" b="1" dirty="0" smtClean="0">
                <a:latin typeface="宋体" panose="02010600030101010101" pitchFamily="2" charset="-122"/>
                <a:ea typeface="宋体" panose="02010600030101010101" pitchFamily="2" charset="-122"/>
              </a:rPr>
              <a:t>不满意的外表，让</a:t>
            </a:r>
            <a:r>
              <a:rPr lang="en-US" altLang="zh-CN" b="1" dirty="0" smtClean="0">
                <a:latin typeface="宋体" panose="02010600030101010101" pitchFamily="2" charset="-122"/>
                <a:ea typeface="宋体" panose="02010600030101010101" pitchFamily="2" charset="-122"/>
              </a:rPr>
              <a:t>Harry</a:t>
            </a:r>
            <a:r>
              <a:rPr lang="zh-CN" altLang="en-US" b="1" dirty="0" smtClean="0">
                <a:latin typeface="宋体" panose="02010600030101010101" pitchFamily="2" charset="-122"/>
                <a:ea typeface="宋体" panose="02010600030101010101" pitchFamily="2" charset="-122"/>
              </a:rPr>
              <a:t>很紧张，所以他不自觉地抚平头发。</a:t>
            </a:r>
            <a:endParaRPr lang="zh-CN" altLang="en-US" b="1" dirty="0">
              <a:latin typeface="宋体" panose="02010600030101010101" pitchFamily="2" charset="-122"/>
              <a:ea typeface="宋体" panose="02010600030101010101" pitchFamily="2" charset="-122"/>
            </a:endParaRPr>
          </a:p>
        </p:txBody>
      </p:sp>
      <p:sp>
        <p:nvSpPr>
          <p:cNvPr id="19" name="椭圆 18"/>
          <p:cNvSpPr/>
          <p:nvPr/>
        </p:nvSpPr>
        <p:spPr>
          <a:xfrm>
            <a:off x="5508104" y="1563638"/>
            <a:ext cx="187220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79512" y="2067694"/>
            <a:ext cx="1296144" cy="504056"/>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水印"/>
          <p:cNvPicPr>
            <a:picLocks noChangeAspect="1"/>
          </p:cNvPicPr>
          <p:nvPr userDrawn="1"/>
        </p:nvPicPr>
        <p:blipFill>
          <a:blip r:embed="rId3"/>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2" grpId="0"/>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987574"/>
            <a:ext cx="9144000" cy="1198880"/>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t>She left the </a:t>
            </a:r>
            <a:r>
              <a:rPr lang="en-US" altLang="zh-CN" sz="2800" b="1" dirty="0" smtClean="0">
                <a:solidFill>
                  <a:srgbClr val="00B0F0"/>
                </a:solidFill>
              </a:rPr>
              <a:t>chamber</a:t>
            </a:r>
            <a:r>
              <a:rPr lang="en-US" altLang="zh-CN" sz="2800" b="1" dirty="0" smtClean="0"/>
              <a:t>. Harry </a:t>
            </a:r>
            <a:r>
              <a:rPr lang="en-US" altLang="zh-CN" sz="2800" b="1" dirty="0" smtClean="0">
                <a:solidFill>
                  <a:srgbClr val="FF0000"/>
                </a:solidFill>
              </a:rPr>
              <a:t>swallowed</a:t>
            </a:r>
            <a:r>
              <a:rPr lang="en-US" altLang="zh-CN" sz="2800" b="1" dirty="0" smtClean="0"/>
              <a:t>.</a:t>
            </a:r>
            <a:endParaRPr lang="zh-CN" altLang="zh-CN" sz="2800" b="1" dirty="0" smtClean="0"/>
          </a:p>
          <a:p>
            <a:pPr algn="just"/>
            <a:r>
              <a:rPr lang="zh-CN" altLang="en-US" sz="2400" b="1" dirty="0" smtClean="0">
                <a:latin typeface="宋体" panose="02010600030101010101" pitchFamily="2" charset="-122"/>
                <a:ea typeface="宋体" panose="02010600030101010101" pitchFamily="2" charset="-122"/>
              </a:rPr>
              <a:t>她离开了会议室。哈利咽了咽口水。</a:t>
            </a:r>
            <a:endParaRPr lang="zh-CN" altLang="en-US" sz="2400" b="1" dirty="0" smtClean="0">
              <a:latin typeface="宋体" panose="02010600030101010101" pitchFamily="2" charset="-122"/>
              <a:ea typeface="宋体" panose="02010600030101010101" pitchFamily="2" charset="-122"/>
            </a:endParaRPr>
          </a:p>
          <a:p>
            <a:pPr algn="just"/>
            <a:r>
              <a:rPr lang="zh-CN" altLang="en-US" sz="2000" b="1" dirty="0">
                <a:latin typeface="宋体" panose="02010600030101010101" pitchFamily="2" charset="-122"/>
                <a:ea typeface="宋体" panose="02010600030101010101" pitchFamily="2" charset="-122"/>
              </a:rPr>
              <a:t>(哈利波特与魔法石</a:t>
            </a:r>
            <a:r>
              <a:rPr lang="zh-CN" altLang="en-US" sz="2000" b="1" dirty="0">
                <a:ea typeface="宋体" panose="02010600030101010101" pitchFamily="2" charset="-122"/>
                <a:cs typeface="+mn-lt"/>
              </a:rPr>
              <a:t>Chapter 7</a:t>
            </a:r>
            <a:r>
              <a:rPr lang="zh-CN" altLang="en-US" sz="2000" b="1" dirty="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p:txBody>
      </p:sp>
      <p:sp>
        <p:nvSpPr>
          <p:cNvPr id="49" name="矩形 48"/>
          <p:cNvSpPr/>
          <p:nvPr/>
        </p:nvSpPr>
        <p:spPr>
          <a:xfrm>
            <a:off x="0" y="2859782"/>
            <a:ext cx="9144000" cy="1200329"/>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ea typeface="楷体" panose="02010609060101010101" pitchFamily="49" charset="-122"/>
              </a:rPr>
              <a:t>Professor McGonagall left the chamber while Harry and other new comers were waiting to be sorted into four different houses. They were nervous about the result.</a:t>
            </a:r>
            <a:endParaRPr lang="zh-CN" altLang="en-US" sz="2400" dirty="0"/>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70388" y="3907656"/>
            <a:ext cx="2773612" cy="1235844"/>
          </a:xfrm>
          <a:prstGeom prst="rect">
            <a:avLst/>
          </a:prstGeom>
          <a:noFill/>
          <a:extLst>
            <a:ext uri="{909E8E84-426E-40DD-AFC4-6F175D3DCCD1}">
              <a14:hiddenFill xmlns:a14="http://schemas.microsoft.com/office/drawing/2010/main">
                <a:solidFill>
                  <a:srgbClr val="FFFFFF"/>
                </a:solidFill>
              </a14:hiddenFill>
            </a:ext>
          </a:extLst>
        </p:spPr>
      </p:pic>
      <p:sp>
        <p:nvSpPr>
          <p:cNvPr id="32" name="圆角矩形 113"/>
          <p:cNvSpPr/>
          <p:nvPr/>
        </p:nvSpPr>
        <p:spPr>
          <a:xfrm>
            <a:off x="3269402" y="32263"/>
            <a:ext cx="2097625"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3408668" y="629697"/>
            <a:ext cx="172819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206786" y="127520"/>
            <a:ext cx="2160241" cy="523220"/>
          </a:xfrm>
          <a:prstGeom prst="rect">
            <a:avLst/>
          </a:prstGeom>
        </p:spPr>
        <p:txBody>
          <a:bodyPr wrap="square">
            <a:spAutoFit/>
          </a:bodyPr>
          <a:lstStyle/>
          <a:p>
            <a:pPr algn="ctr"/>
            <a:r>
              <a:rPr lang="en-US" altLang="zh-CN" sz="2800" b="1" dirty="0" smtClean="0">
                <a:solidFill>
                  <a:srgbClr val="FFFFFF"/>
                </a:solidFill>
              </a:rPr>
              <a:t>nervousness</a:t>
            </a:r>
            <a:endParaRPr lang="zh-CN" altLang="en-US" sz="2800" b="1" dirty="0">
              <a:solidFill>
                <a:srgbClr val="FFFFFF"/>
              </a:solidFill>
            </a:endParaRPr>
          </a:p>
        </p:txBody>
      </p:sp>
      <p:grpSp>
        <p:nvGrpSpPr>
          <p:cNvPr id="69" name="组合 68"/>
          <p:cNvGrpSpPr/>
          <p:nvPr/>
        </p:nvGrpSpPr>
        <p:grpSpPr>
          <a:xfrm>
            <a:off x="231730" y="1684374"/>
            <a:ext cx="4588452" cy="792088"/>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1" name="椭圆 70"/>
            <p:cNvSpPr/>
            <p:nvPr/>
          </p:nvSpPr>
          <p:spPr>
            <a:xfrm>
              <a:off x="368560" y="847724"/>
              <a:ext cx="3845922" cy="365124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00B0F0"/>
                  </a:solidFill>
                </a:rPr>
                <a:t>chamber</a:t>
              </a:r>
              <a:r>
                <a:rPr lang="zh-CN" altLang="en-US" sz="2800" b="1" dirty="0" smtClean="0">
                  <a:solidFill>
                    <a:srgbClr val="00B0F0"/>
                  </a:solidFill>
                  <a:latin typeface="楷体" panose="02010609060101010101" pitchFamily="49" charset="-122"/>
                  <a:ea typeface="楷体" panose="02010609060101010101" pitchFamily="49" charset="-122"/>
                </a:rPr>
                <a:t>房间</a:t>
              </a:r>
              <a:endParaRPr lang="zh-CN" altLang="en-US" sz="3200" dirty="0">
                <a:solidFill>
                  <a:srgbClr val="00B0F0"/>
                </a:solidFill>
              </a:endParaRPr>
            </a:p>
          </p:txBody>
        </p:sp>
      </p:grpSp>
      <p:sp>
        <p:nvSpPr>
          <p:cNvPr id="91" name="矩形 90"/>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92" name="矩形 91"/>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0" name="矩形 89"/>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grpSp>
        <p:nvGrpSpPr>
          <p:cNvPr id="93" name="组合 92"/>
          <p:cNvGrpSpPr/>
          <p:nvPr/>
        </p:nvGrpSpPr>
        <p:grpSpPr>
          <a:xfrm>
            <a:off x="127563" y="2571750"/>
            <a:ext cx="6172629" cy="1008112"/>
            <a:chOff x="304800" y="1316218"/>
            <a:chExt cx="4000500" cy="4000499"/>
          </a:xfrm>
          <a:effectLst>
            <a:outerShdw blurRad="381000" dist="152400" dir="8100000" algn="tr" rotWithShape="0">
              <a:prstClr val="black">
                <a:alpha val="70000"/>
              </a:prstClr>
            </a:outerShdw>
          </a:effectLst>
        </p:grpSpPr>
        <p:sp>
          <p:nvSpPr>
            <p:cNvPr id="94" name="同心圆 93"/>
            <p:cNvSpPr/>
            <p:nvPr/>
          </p:nvSpPr>
          <p:spPr>
            <a:xfrm>
              <a:off x="304800" y="1316218"/>
              <a:ext cx="4000500" cy="4000499"/>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5" name="椭圆 94"/>
            <p:cNvSpPr/>
            <p:nvPr/>
          </p:nvSpPr>
          <p:spPr>
            <a:xfrm>
              <a:off x="372311" y="1550082"/>
              <a:ext cx="3886320" cy="36512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FF0000"/>
                  </a:solidFill>
                </a:rPr>
                <a:t>swallow</a:t>
              </a:r>
              <a:r>
                <a:rPr lang="zh-CN" altLang="en-US" sz="2800" b="1" dirty="0" smtClean="0">
                  <a:solidFill>
                    <a:srgbClr val="FF0000"/>
                  </a:solidFill>
                  <a:latin typeface="楷体" panose="02010609060101010101" pitchFamily="49" charset="-122"/>
                  <a:ea typeface="楷体" panose="02010609060101010101" pitchFamily="49" charset="-122"/>
                </a:rPr>
                <a:t>紧张地吞口水</a:t>
              </a:r>
              <a:endParaRPr lang="zh-CN" altLang="en-US" sz="2800" dirty="0">
                <a:solidFill>
                  <a:srgbClr val="FF0000"/>
                </a:solidFill>
                <a:latin typeface="楷体" panose="02010609060101010101" pitchFamily="49" charset="-122"/>
                <a:ea typeface="楷体" panose="02010609060101010101" pitchFamily="49" charset="-122"/>
              </a:endParaRPr>
            </a:p>
          </p:txBody>
        </p:sp>
      </p:grpSp>
      <p:sp>
        <p:nvSpPr>
          <p:cNvPr id="6" name="矩形 5"/>
          <p:cNvSpPr/>
          <p:nvPr/>
        </p:nvSpPr>
        <p:spPr>
          <a:xfrm>
            <a:off x="394501" y="742169"/>
            <a:ext cx="7471361" cy="584775"/>
          </a:xfrm>
          <a:prstGeom prst="rect">
            <a:avLst/>
          </a:prstGeom>
        </p:spPr>
        <p:txBody>
          <a:bodyPr wrap="square">
            <a:spAutoFit/>
          </a:bodyPr>
          <a:lstStyle/>
          <a:p>
            <a:r>
              <a:rPr lang="en-US" altLang="zh-CN" sz="3200" b="1" dirty="0" smtClean="0"/>
              <a:t>She left the </a:t>
            </a:r>
            <a:r>
              <a:rPr lang="en-US" altLang="zh-CN" sz="3200" b="1" dirty="0" smtClean="0">
                <a:solidFill>
                  <a:srgbClr val="00B0F0"/>
                </a:solidFill>
              </a:rPr>
              <a:t>chamber</a:t>
            </a:r>
            <a:r>
              <a:rPr lang="en-US" altLang="zh-CN" sz="3200" b="1" dirty="0" smtClean="0"/>
              <a:t>. Harry </a:t>
            </a:r>
            <a:r>
              <a:rPr lang="en-US" altLang="zh-CN" sz="3200" b="1" dirty="0" smtClean="0">
                <a:solidFill>
                  <a:srgbClr val="FF0000"/>
                </a:solidFill>
              </a:rPr>
              <a:t>swallowed</a:t>
            </a:r>
            <a:r>
              <a:rPr lang="en-US" altLang="zh-CN" sz="3200" b="1" dirty="0" smtClean="0"/>
              <a:t>.</a:t>
            </a:r>
            <a:endParaRPr lang="zh-CN" altLang="zh-CN" sz="3200" b="1" dirty="0"/>
          </a:p>
        </p:txBody>
      </p:sp>
      <p:pic>
        <p:nvPicPr>
          <p:cNvPr id="4098" name="Picture 2" descr="https://ss1.bdstatic.com/70cFuXSh_Q1YnxGkpoWK1HF6hhy/it/u=1597437758,1880362725&amp;fm=15&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114994"/>
            <a:ext cx="2699792" cy="1792662"/>
          </a:xfrm>
          <a:prstGeom prst="rect">
            <a:avLst/>
          </a:prstGeom>
          <a:noFill/>
          <a:extLst>
            <a:ext uri="{909E8E84-426E-40DD-AFC4-6F175D3DCCD1}">
              <a14:hiddenFill xmlns:a14="http://schemas.microsoft.com/office/drawing/2010/main">
                <a:solidFill>
                  <a:srgbClr val="FFFFFF"/>
                </a:solidFill>
              </a14:hiddenFill>
            </a:ext>
          </a:extLst>
        </p:spPr>
      </p:pic>
      <p:sp>
        <p:nvSpPr>
          <p:cNvPr id="17" name="椭圆 16"/>
          <p:cNvSpPr/>
          <p:nvPr/>
        </p:nvSpPr>
        <p:spPr>
          <a:xfrm>
            <a:off x="5436096" y="771550"/>
            <a:ext cx="187220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ppt_x"/>
                                          </p:val>
                                        </p:tav>
                                        <p:tav tm="100000">
                                          <p:val>
                                            <p:strVal val="#ppt_x"/>
                                          </p:val>
                                        </p:tav>
                                      </p:tavLst>
                                    </p:anim>
                                    <p:anim calcmode="lin" valueType="num">
                                      <p:cBhvr additive="base">
                                        <p:cTn id="21"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059582"/>
            <a:ext cx="9144000" cy="163004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Times New Roman" panose="02020603050405020304" pitchFamily="18" charset="0"/>
                <a:ea typeface="楷体" panose="02010609060101010101" pitchFamily="49" charset="-122"/>
              </a:rPr>
              <a:t>Several boys of about </a:t>
            </a:r>
            <a:r>
              <a:rPr lang="en-US" altLang="zh-CN" sz="2800" b="1" dirty="0" err="1" smtClean="0">
                <a:latin typeface="Times New Roman" panose="02020603050405020304" pitchFamily="18" charset="0"/>
                <a:ea typeface="楷体" panose="02010609060101010101" pitchFamily="49" charset="-122"/>
              </a:rPr>
              <a:t>Harry’s</a:t>
            </a:r>
            <a:r>
              <a:rPr lang="en-US" altLang="zh-CN" sz="2800" b="1" dirty="0" smtClean="0">
                <a:latin typeface="Times New Roman" panose="02020603050405020304" pitchFamily="18" charset="0"/>
                <a:ea typeface="楷体" panose="02010609060101010101" pitchFamily="49" charset="-122"/>
              </a:rPr>
              <a:t> age </a:t>
            </a:r>
            <a:r>
              <a:rPr lang="en-US" altLang="zh-CN" sz="2800" b="1" dirty="0" smtClean="0">
                <a:solidFill>
                  <a:srgbClr val="FF0000"/>
                </a:solidFill>
                <a:latin typeface="Times New Roman" panose="02020603050405020304" pitchFamily="18" charset="0"/>
                <a:ea typeface="楷体" panose="02010609060101010101" pitchFamily="49" charset="-122"/>
              </a:rPr>
              <a:t>had their nose pressed against a window </a:t>
            </a:r>
            <a:r>
              <a:rPr lang="en-US" altLang="zh-CN" sz="2800" b="1" dirty="0" smtClean="0">
                <a:latin typeface="Times New Roman" panose="02020603050405020304" pitchFamily="18" charset="0"/>
                <a:ea typeface="楷体" panose="02010609060101010101" pitchFamily="49" charset="-122"/>
              </a:rPr>
              <a:t>with </a:t>
            </a:r>
            <a:r>
              <a:rPr lang="en-US" altLang="zh-CN" sz="2800" b="1" dirty="0" smtClean="0">
                <a:solidFill>
                  <a:srgbClr val="0070C0"/>
                </a:solidFill>
                <a:latin typeface="Times New Roman" panose="02020603050405020304" pitchFamily="18" charset="0"/>
                <a:ea typeface="楷体" panose="02010609060101010101" pitchFamily="49" charset="-122"/>
              </a:rPr>
              <a:t>broomsticks</a:t>
            </a:r>
            <a:r>
              <a:rPr lang="en-US" altLang="zh-CN" sz="2800" b="1" dirty="0" smtClean="0">
                <a:latin typeface="Times New Roman" panose="02020603050405020304" pitchFamily="18" charset="0"/>
                <a:ea typeface="楷体" panose="02010609060101010101" pitchFamily="49" charset="-122"/>
              </a:rPr>
              <a:t> in it</a:t>
            </a:r>
            <a:r>
              <a:rPr lang="en-US" altLang="zh-CN" sz="2800" b="1" dirty="0" smtClean="0">
                <a:ea typeface="楷体" panose="02010609060101010101" pitchFamily="49" charset="-122"/>
              </a:rPr>
              <a:t>.</a:t>
            </a:r>
            <a:endParaRPr lang="en-US" altLang="zh-CN" sz="2800" b="1" dirty="0" smtClean="0">
              <a:ea typeface="楷体" panose="02010609060101010101" pitchFamily="49" charset="-122"/>
            </a:endParaRPr>
          </a:p>
          <a:p>
            <a:pPr algn="just"/>
            <a:r>
              <a:rPr lang="zh-CN" altLang="en-US" sz="2400" b="1" dirty="0" smtClean="0">
                <a:latin typeface="宋体" panose="02010600030101010101" pitchFamily="2" charset="-122"/>
                <a:ea typeface="宋体" panose="02010600030101010101" pitchFamily="2" charset="-122"/>
              </a:rPr>
              <a:t>几个和哈利差不多大的男孩鼻子紧贴着窗户，里面是魔法扫帚。</a:t>
            </a:r>
            <a:endParaRPr lang="zh-CN" altLang="en-US" sz="2400" b="1" dirty="0" smtClean="0">
              <a:latin typeface="宋体" panose="02010600030101010101" pitchFamily="2" charset="-122"/>
              <a:ea typeface="宋体" panose="02010600030101010101" pitchFamily="2" charset="-122"/>
            </a:endParaRPr>
          </a:p>
          <a:p>
            <a:pPr algn="just"/>
            <a:r>
              <a:rPr lang="zh-CN" altLang="en-US" sz="2000" b="1" dirty="0">
                <a:latin typeface="宋体" panose="02010600030101010101" pitchFamily="2" charset="-122"/>
                <a:ea typeface="宋体" panose="02010600030101010101" pitchFamily="2" charset="-122"/>
                <a:sym typeface="+mn-ea"/>
              </a:rPr>
              <a:t>(哈利波特与魔法石</a:t>
            </a:r>
            <a:r>
              <a:rPr lang="zh-CN" altLang="en-US" sz="2000" b="1" dirty="0">
                <a:ea typeface="宋体" panose="02010600030101010101" pitchFamily="2" charset="-122"/>
                <a:cs typeface="+mn-lt"/>
                <a:sym typeface="+mn-ea"/>
              </a:rPr>
              <a:t>Chapter </a:t>
            </a:r>
            <a:r>
              <a:rPr lang="en-US" altLang="zh-CN" sz="2000" b="1" dirty="0">
                <a:ea typeface="宋体" panose="02010600030101010101" pitchFamily="2" charset="-122"/>
                <a:cs typeface="+mn-lt"/>
                <a:sym typeface="+mn-ea"/>
              </a:rPr>
              <a:t>5</a:t>
            </a:r>
            <a:r>
              <a:rPr lang="zh-CN" altLang="en-US" sz="2000" b="1" dirty="0">
                <a:latin typeface="宋体" panose="02010600030101010101" pitchFamily="2" charset="-122"/>
                <a:ea typeface="宋体" panose="02010600030101010101" pitchFamily="2" charset="-122"/>
                <a:sym typeface="+mn-ea"/>
              </a:rPr>
              <a:t>)</a:t>
            </a:r>
            <a:endParaRPr lang="zh-CN" altLang="en-US" sz="2000" b="1" dirty="0">
              <a:latin typeface="宋体" panose="02010600030101010101" pitchFamily="2" charset="-122"/>
              <a:ea typeface="宋体" panose="02010600030101010101" pitchFamily="2" charset="-122"/>
              <a:sym typeface="+mn-ea"/>
            </a:endParaRPr>
          </a:p>
        </p:txBody>
      </p:sp>
      <p:sp>
        <p:nvSpPr>
          <p:cNvPr id="49" name="矩形 48"/>
          <p:cNvSpPr/>
          <p:nvPr/>
        </p:nvSpPr>
        <p:spPr>
          <a:xfrm>
            <a:off x="0" y="3573840"/>
            <a:ext cx="9144000"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ea typeface="楷体" panose="02010609060101010101" pitchFamily="49" charset="-122"/>
              </a:rPr>
              <a:t>The boys  were admiring the various broomsticks that they were longing to have outside the shop.</a:t>
            </a:r>
            <a:endParaRPr lang="zh-CN" altLang="en-US" sz="2400" dirty="0"/>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771550"/>
            <a:ext cx="8712968" cy="1077218"/>
          </a:xfrm>
          <a:prstGeom prst="rect">
            <a:avLst/>
          </a:prstGeom>
        </p:spPr>
        <p:txBody>
          <a:bodyPr wrap="square">
            <a:spAutoFit/>
          </a:bodyPr>
          <a:lstStyle/>
          <a:p>
            <a:pPr algn="just"/>
            <a:r>
              <a:rPr lang="en-US" altLang="zh-CN" sz="3200" b="1" dirty="0" smtClean="0">
                <a:latin typeface="Times New Roman" panose="02020603050405020304" pitchFamily="18" charset="0"/>
                <a:ea typeface="楷体" panose="02010609060101010101" pitchFamily="49" charset="-122"/>
              </a:rPr>
              <a:t>Several boys of about Harry’s age </a:t>
            </a:r>
            <a:r>
              <a:rPr lang="en-US" altLang="zh-CN" sz="3200" b="1" dirty="0" smtClean="0">
                <a:solidFill>
                  <a:srgbClr val="FF0000"/>
                </a:solidFill>
                <a:latin typeface="Times New Roman" panose="02020603050405020304" pitchFamily="18" charset="0"/>
                <a:ea typeface="楷体" panose="02010609060101010101" pitchFamily="49" charset="-122"/>
              </a:rPr>
              <a:t>had their nose pressed against a window </a:t>
            </a:r>
            <a:r>
              <a:rPr lang="en-US" altLang="zh-CN" sz="3200" b="1" dirty="0" smtClean="0">
                <a:latin typeface="Times New Roman" panose="02020603050405020304" pitchFamily="18" charset="0"/>
                <a:ea typeface="楷体" panose="02010609060101010101" pitchFamily="49" charset="-122"/>
              </a:rPr>
              <a:t>with </a:t>
            </a:r>
            <a:r>
              <a:rPr lang="en-US" altLang="zh-CN" sz="3200" b="1" dirty="0" smtClean="0">
                <a:solidFill>
                  <a:srgbClr val="0070C0"/>
                </a:solidFill>
                <a:latin typeface="Times New Roman" panose="02020603050405020304" pitchFamily="18" charset="0"/>
                <a:ea typeface="楷体" panose="02010609060101010101" pitchFamily="49" charset="-122"/>
              </a:rPr>
              <a:t>broomsticks</a:t>
            </a:r>
            <a:r>
              <a:rPr lang="en-US" altLang="zh-CN" sz="3200" b="1" dirty="0" smtClean="0">
                <a:latin typeface="Times New Roman" panose="02020603050405020304" pitchFamily="18" charset="0"/>
                <a:ea typeface="楷体" panose="02010609060101010101" pitchFamily="49" charset="-122"/>
              </a:rPr>
              <a:t> in it</a:t>
            </a:r>
            <a:r>
              <a:rPr lang="en-US" altLang="zh-CN" sz="3200" b="1" dirty="0" smtClean="0">
                <a:ea typeface="楷体" panose="02010609060101010101" pitchFamily="49" charset="-122"/>
              </a:rPr>
              <a:t>.</a:t>
            </a:r>
            <a:endParaRPr lang="en-US" altLang="zh-CN" sz="3200" b="1" dirty="0" smtClean="0">
              <a:ea typeface="楷体" panose="02010609060101010101" pitchFamily="49" charset="-122"/>
            </a:endParaRPr>
          </a:p>
        </p:txBody>
      </p:sp>
      <p:sp>
        <p:nvSpPr>
          <p:cNvPr id="59" name="圆角矩形 113"/>
          <p:cNvSpPr/>
          <p:nvPr/>
        </p:nvSpPr>
        <p:spPr>
          <a:xfrm>
            <a:off x="3269402" y="38490"/>
            <a:ext cx="2035011"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422812" y="602174"/>
            <a:ext cx="172819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422812" y="116012"/>
            <a:ext cx="1728192" cy="523220"/>
          </a:xfrm>
          <a:prstGeom prst="rect">
            <a:avLst/>
          </a:prstGeom>
        </p:spPr>
        <p:txBody>
          <a:bodyPr wrap="square">
            <a:spAutoFit/>
          </a:bodyPr>
          <a:lstStyle/>
          <a:p>
            <a:pPr algn="ctr"/>
            <a:r>
              <a:rPr lang="en-US" altLang="zh-CN" sz="2800" b="1" dirty="0" smtClean="0">
                <a:solidFill>
                  <a:srgbClr val="FFFFFF"/>
                </a:solidFill>
              </a:rPr>
              <a:t>eagerness</a:t>
            </a:r>
            <a:endParaRPr lang="zh-CN" altLang="en-US" sz="2800" b="1" dirty="0">
              <a:solidFill>
                <a:srgbClr val="FFFFFF"/>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8009892" y="4751697"/>
            <a:ext cx="954596"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grpSp>
        <p:nvGrpSpPr>
          <p:cNvPr id="19" name="组合 18"/>
          <p:cNvGrpSpPr/>
          <p:nvPr/>
        </p:nvGrpSpPr>
        <p:grpSpPr>
          <a:xfrm>
            <a:off x="19651" y="3803905"/>
            <a:ext cx="5663338" cy="1317124"/>
            <a:chOff x="4052582" y="3262663"/>
            <a:chExt cx="2616625" cy="689596"/>
          </a:xfrm>
        </p:grpSpPr>
        <p:sp>
          <p:nvSpPr>
            <p:cNvPr id="20" name="圆角矩形 19"/>
            <p:cNvSpPr/>
            <p:nvPr/>
          </p:nvSpPr>
          <p:spPr>
            <a:xfrm>
              <a:off x="4052582" y="3262663"/>
              <a:ext cx="2616625" cy="689596"/>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圆角矩形 113"/>
            <p:cNvSpPr/>
            <p:nvPr/>
          </p:nvSpPr>
          <p:spPr>
            <a:xfrm>
              <a:off x="4263601" y="3313250"/>
              <a:ext cx="2262660" cy="582448"/>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ea typeface="楷体" panose="02010609060101010101" pitchFamily="49" charset="-122"/>
                </a:rPr>
                <a:t>had their nose pressed against a </a:t>
              </a:r>
              <a:r>
                <a:rPr lang="en-US" altLang="zh-CN" sz="2800" b="1" dirty="0" smtClean="0">
                  <a:solidFill>
                    <a:schemeClr val="bg1"/>
                  </a:solidFill>
                  <a:latin typeface="Times New Roman" panose="02020603050405020304" pitchFamily="18" charset="0"/>
                  <a:ea typeface="楷体" panose="02010609060101010101" pitchFamily="49" charset="-122"/>
                </a:rPr>
                <a:t>window             </a:t>
              </a:r>
              <a:r>
                <a:rPr lang="zh-CN" altLang="en-US" sz="2800" b="1" dirty="0" smtClean="0">
                  <a:solidFill>
                    <a:srgbClr val="7030A0"/>
                  </a:solidFill>
                  <a:latin typeface="宋体" panose="02010600030101010101" pitchFamily="2" charset="-122"/>
                  <a:ea typeface="宋体" panose="02010600030101010101" pitchFamily="2" charset="-122"/>
                </a:rPr>
                <a:t>迫切的心情</a:t>
              </a:r>
              <a:endParaRPr lang="zh-CN" altLang="en-US" sz="2800" b="1" dirty="0">
                <a:solidFill>
                  <a:srgbClr val="7030A0"/>
                </a:solidFill>
                <a:latin typeface="宋体" panose="02010600030101010101" pitchFamily="2" charset="-122"/>
                <a:ea typeface="宋体" panose="02010600030101010101" pitchFamily="2" charset="-122"/>
              </a:endParaRPr>
            </a:p>
          </p:txBody>
        </p:sp>
      </p:grpSp>
      <p:grpSp>
        <p:nvGrpSpPr>
          <p:cNvPr id="4" name="组合 3"/>
          <p:cNvGrpSpPr/>
          <p:nvPr/>
        </p:nvGrpSpPr>
        <p:grpSpPr>
          <a:xfrm>
            <a:off x="395536" y="2139702"/>
            <a:ext cx="5052892" cy="1814238"/>
            <a:chOff x="398542" y="1961176"/>
            <a:chExt cx="5052892" cy="1814238"/>
          </a:xfrm>
        </p:grpSpPr>
        <p:pic>
          <p:nvPicPr>
            <p:cNvPr id="24" name="图片 23" descr="https://ss0.bdstatic.com/70cFvHSh_Q1YnxGkpoWK1HF6hhy/it/u=3605332026,2238896542&amp;fm=15&amp;gp=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542" y="1975214"/>
              <a:ext cx="5052892" cy="1800200"/>
            </a:xfrm>
            <a:prstGeom prst="rect">
              <a:avLst/>
            </a:prstGeom>
            <a:noFill/>
            <a:ln>
              <a:noFill/>
            </a:ln>
          </p:spPr>
        </p:pic>
        <p:sp>
          <p:nvSpPr>
            <p:cNvPr id="2" name="矩形 1"/>
            <p:cNvSpPr/>
            <p:nvPr/>
          </p:nvSpPr>
          <p:spPr>
            <a:xfrm>
              <a:off x="1199373" y="1961176"/>
              <a:ext cx="4252061" cy="584775"/>
            </a:xfrm>
            <a:prstGeom prst="rect">
              <a:avLst/>
            </a:prstGeom>
          </p:spPr>
          <p:txBody>
            <a:bodyPr wrap="none">
              <a:spAutoFit/>
            </a:bodyPr>
            <a:lstStyle/>
            <a:p>
              <a:r>
                <a:rPr lang="en-US" altLang="zh-CN" sz="3200" b="1" dirty="0" smtClean="0">
                  <a:solidFill>
                    <a:schemeClr val="bg1"/>
                  </a:solidFill>
                  <a:latin typeface="Times New Roman" panose="02020603050405020304" pitchFamily="18" charset="0"/>
                  <a:ea typeface="楷体" panose="02010609060101010101" pitchFamily="49" charset="-122"/>
                </a:rPr>
                <a:t>Broomstick(n.)</a:t>
              </a:r>
              <a:r>
                <a:rPr lang="zh-CN" altLang="en-US" sz="2800" b="1" dirty="0" smtClean="0">
                  <a:solidFill>
                    <a:schemeClr val="bg1"/>
                  </a:solidFill>
                  <a:latin typeface="Times New Roman" panose="02020603050405020304" pitchFamily="18" charset="0"/>
                  <a:ea typeface="楷体" panose="02010609060101010101" pitchFamily="49" charset="-122"/>
                </a:rPr>
                <a:t>长柄扫帚</a:t>
              </a:r>
              <a:endParaRPr lang="zh-CN" altLang="en-US" sz="2800" dirty="0">
                <a:solidFill>
                  <a:schemeClr val="bg1"/>
                </a:solidFill>
              </a:endParaRPr>
            </a:p>
          </p:txBody>
        </p:sp>
      </p:grpSp>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7948" y="2389732"/>
            <a:ext cx="2886045" cy="151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椭圆 22"/>
          <p:cNvSpPr/>
          <p:nvPr/>
        </p:nvSpPr>
        <p:spPr>
          <a:xfrm>
            <a:off x="179512" y="1347615"/>
            <a:ext cx="1584176" cy="432048"/>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8791</Words>
  <Application>WPS 演示</Application>
  <PresentationFormat>全屏显示(16:9)</PresentationFormat>
  <Paragraphs>284</Paragraphs>
  <Slides>26</Slides>
  <Notes>23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微软雅黑</vt:lpstr>
      <vt:lpstr>Times New Roman</vt:lpstr>
      <vt:lpstr>HelveticaNeue</vt:lpstr>
      <vt:lpstr>Helvetica 65 Medium</vt:lpstr>
      <vt:lpstr>华文新魏</vt:lpstr>
      <vt:lpstr>MingLiU_HKSCS-ExtB</vt:lpstr>
      <vt:lpstr>仿宋</vt:lpstr>
      <vt:lpstr>楷体</vt:lpstr>
      <vt:lpstr>Vani</vt:lpstr>
      <vt:lpstr>Castellar</vt:lpstr>
      <vt:lpstr>Arial Unicode MS</vt:lpstr>
      <vt:lpstr>Calibri</vt:lpstr>
      <vt:lpstr>MingLiU_HKSCS</vt:lpstr>
      <vt:lpstr>Milano LET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creator>wen</dc:creator>
  <dc:subject>wen</dc:subject>
  <cp:lastModifiedBy>24147</cp:lastModifiedBy>
  <cp:revision>527</cp:revision>
  <dcterms:created xsi:type="dcterms:W3CDTF">2016-05-28T13:05:00Z</dcterms:created>
  <dcterms:modified xsi:type="dcterms:W3CDTF">2023-07-17T06:03:22Z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