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364" r:id="rId3"/>
    <p:sldId id="257" r:id="rId4"/>
    <p:sldId id="258" r:id="rId5"/>
    <p:sldId id="259" r:id="rId6"/>
    <p:sldId id="293" r:id="rId7"/>
    <p:sldId id="260" r:id="rId8"/>
    <p:sldId id="276" r:id="rId9"/>
    <p:sldId id="282" r:id="rId10"/>
    <p:sldId id="272" r:id="rId11"/>
    <p:sldId id="288" r:id="rId12"/>
    <p:sldId id="329" r:id="rId13"/>
    <p:sldId id="346" r:id="rId14"/>
    <p:sldId id="273" r:id="rId15"/>
    <p:sldId id="294" r:id="rId16"/>
    <p:sldId id="298" r:id="rId17"/>
    <p:sldId id="295" r:id="rId18"/>
    <p:sldId id="299" r:id="rId19"/>
    <p:sldId id="300" r:id="rId20"/>
    <p:sldId id="296" r:id="rId21"/>
    <p:sldId id="319" r:id="rId22"/>
    <p:sldId id="320" r:id="rId23"/>
    <p:sldId id="297" r:id="rId24"/>
    <p:sldId id="321" r:id="rId25"/>
    <p:sldId id="322" r:id="rId26"/>
    <p:sldId id="323" r:id="rId27"/>
    <p:sldId id="347" r:id="rId28"/>
    <p:sldId id="274" r:id="rId29"/>
    <p:sldId id="277" r:id="rId30"/>
    <p:sldId id="261" r:id="rId31"/>
  </p:sldIdLst>
  <p:sldSz cx="12192000" cy="6858000"/>
  <p:notesSz cx="6858000" cy="9144000"/>
  <p:embeddedFontLst>
    <p:embeddedFont>
      <p:font typeface="Calibri" panose="020F0502020204030204" charset="0"/>
      <p:regular r:id="rId36"/>
      <p:bold r:id="rId37"/>
      <p:italic r:id="rId38"/>
      <p:boldItalic r:id="rId39"/>
    </p:embeddedFont>
    <p:embeddedFont>
      <p:font typeface="Calibri" panose="020F0502020204030204"/>
      <p:regular r:id="rId40"/>
      <p:bold r:id="rId41"/>
      <p:italic r:id="rId42"/>
      <p:boldItalic r:id="rId43"/>
    </p:embeddedFont>
    <p:embeddedFont>
      <p:font typeface="微软雅黑" panose="020B0503020204020204" charset="-122"/>
      <p:regular r:id="rId44"/>
    </p:embeddedFont>
    <p:embeddedFont>
      <p:font typeface="汉仪文黑-55简" panose="00020600040101010101" charset="0"/>
      <p:regular r:id="rId45"/>
    </p:embeddedFont>
    <p:embeddedFont>
      <p:font typeface="华文楷体" panose="02010600040101010101" charset="-122"/>
      <p:regular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7398"/>
    <a:srgbClr val="5D838E"/>
    <a:srgbClr val="86148D"/>
    <a:srgbClr val="2B8313"/>
    <a:srgbClr val="13742F"/>
    <a:srgbClr val="F0CE8E"/>
    <a:srgbClr val="F1B960"/>
    <a:srgbClr val="EBD3A3"/>
    <a:srgbClr val="F1AF4F"/>
    <a:srgbClr val="F0A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2A6546-7A06-47B5-9398-F66CC35F8EE2}" styleName="????8 19">
    <a:wholeTbl>
      <a:tcTxStyle>
        <a:fontRef idx="none">
          <a:srgbClr val="000000"/>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30000"/>
                  <a:lumOff val="70000"/>
                </a:schemeClr>
              </a:solidFill>
            </a:ln>
          </a:insideH>
          <a:insideV>
            <a:ln>
              <a:noFill/>
            </a:ln>
          </a:insideV>
        </a:tcBdr>
        <a:fill>
          <a:solidFill>
            <a:srgbClr val="FFFFFF"/>
          </a:solidFill>
        </a:fill>
      </a:tcStyle>
    </a:wholeTbl>
    <a:band1H>
      <a:tcStyle>
        <a:tcBdr/>
        <a:fill>
          <a:solidFill>
            <a:schemeClr val="accent1">
              <a:lumMod val="10000"/>
              <a:lumOff val="90000"/>
            </a:schemeClr>
          </a:solidFill>
        </a:fill>
      </a:tcStyle>
    </a:band1H>
    <a:band1V>
      <a:tcStyle>
        <a:tcBdr/>
        <a:fill>
          <a:solidFill>
            <a:schemeClr val="accent1">
              <a:lumMod val="10000"/>
              <a:lumOff val="90000"/>
            </a:schemeClr>
          </a:solidFill>
        </a:fill>
      </a:tcStyle>
    </a:band1V>
    <a:firstCol>
      <a:tcTxStyle b="on">
        <a:fontRef idx="none">
          <a:srgbClr val="FFFFFF"/>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bg1">
                  <a:lumMod val="92000"/>
                </a:schemeClr>
              </a:solidFill>
            </a:ln>
          </a:insideH>
          <a:insideV>
            <a:ln>
              <a:noFill/>
            </a:ln>
          </a:insideV>
        </a:tcBdr>
        <a:fill>
          <a:solidFill>
            <a:schemeClr val="accent1"/>
          </a:solidFill>
        </a:fill>
      </a:tcStyle>
    </a:firstCol>
  </a:tblStyle>
  <a:tblStyle styleId="{ADC177FE-7A90-4319-9B4B-30576BFF276F}" styleName="?????????????_1">
    <a:wholeTbl>
      <a:tcTxStyle>
        <a:fontRef idx="none">
          <a:srgbClr val="08090C"/>
        </a:fontRef>
      </a:tcTxStyle>
      <a:tcStyle>
        <a:tcBdr/>
        <a:fill>
          <a:solidFill>
            <a:srgbClr val="FFFFFF"/>
          </a:solidFill>
        </a:fill>
      </a:tcStyle>
    </a:wholeTbl>
    <a:band2H>
      <a:tcStyle>
        <a:tcBdr/>
        <a:fill>
          <a:solidFill>
            <a:srgbClr val="F2F2F2"/>
          </a:solidFill>
        </a:fill>
      </a:tcStyle>
    </a:band2H>
    <a:band1V>
      <a:tcStyle>
        <a:tcBdr/>
        <a:fill>
          <a:solidFill>
            <a:srgbClr val="F2F2F2"/>
          </a:solidFill>
        </a:fill>
      </a:tcStyle>
    </a:band1V>
    <a:lastCol>
      <a:tcTxStyle b="on">
        <a:fontRef idx="none">
          <a:schemeClr val="accent1"/>
        </a:fontRef>
      </a:tcTxStyle>
      <a:tcStyle>
        <a:tcBdr/>
        <a:fill>
          <a:solidFill>
            <a:schemeClr val="bg1">
              <a:lumMod val="90002"/>
            </a:schemeClr>
          </a:solidFill>
        </a:fill>
      </a:tcStyle>
    </a:lastCol>
    <a:firstCol>
      <a:tcTxStyle b="on">
        <a:fontRef idx="none">
          <a:schemeClr val="accent1"/>
        </a:fontRef>
      </a:tcTxStyle>
      <a:tcStyle>
        <a:tcBdr/>
        <a:fill>
          <a:solidFill>
            <a:schemeClr val="bg1">
              <a:lumMod val="90002"/>
            </a:schemeClr>
          </a:solidFill>
        </a:fill>
      </a:tcStyle>
    </a:firstCol>
    <a:lastRow>
      <a:tcTxStyle b="on">
        <a:fontRef idx="none">
          <a:srgbClr val="FFFFFF"/>
        </a:fontRef>
      </a:tcTxStyle>
      <a:tcStyle>
        <a:tcBdr/>
        <a:fill>
          <a:solidFill>
            <a:schemeClr val="accent1"/>
          </a:solidFill>
        </a:fill>
      </a:tcStyle>
    </a:lastRow>
    <a:firstRow>
      <a:tcTxStyle b="on">
        <a:fontRef idx="none">
          <a:srgbClr val="FFFFFF"/>
        </a:fontRef>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5"/>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2.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7" Type="http://schemas.openxmlformats.org/officeDocument/2006/relationships/image" Target="../media/image5.jpeg"/><Relationship Id="rId16" Type="http://schemas.openxmlformats.org/officeDocument/2006/relationships/tags" Target="../tags/tag10.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tags" Target="../tags/tag5.xml"/><Relationship Id="rId10" Type="http://schemas.openxmlformats.org/officeDocument/2006/relationships/image" Target="NULL"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image" Target="../media/image9.png"/><Relationship Id="rId5" Type="http://schemas.openxmlformats.org/officeDocument/2006/relationships/tags" Target="../tags/tag61.xml"/><Relationship Id="rId4" Type="http://schemas.openxmlformats.org/officeDocument/2006/relationships/image" Target="NULL" TargetMode="External"/><Relationship Id="rId3" Type="http://schemas.openxmlformats.org/officeDocument/2006/relationships/image" Target="../media/image4.png"/><Relationship Id="rId2" Type="http://schemas.openxmlformats.org/officeDocument/2006/relationships/tags" Target="../tags/tag60.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NULL" TargetMode="External"/><Relationship Id="rId3" Type="http://schemas.openxmlformats.org/officeDocument/2006/relationships/image" Target="../media/image4.png"/><Relationship Id="rId2" Type="http://schemas.openxmlformats.org/officeDocument/2006/relationships/tags" Target="../tags/tag16.xml"/><Relationship Id="rId13" Type="http://schemas.openxmlformats.org/officeDocument/2006/relationships/image" Target="../media/image5.jpeg"/><Relationship Id="rId12" Type="http://schemas.openxmlformats.org/officeDocument/2006/relationships/tags" Target="../tags/tag22.xml"/><Relationship Id="rId11" Type="http://schemas.openxmlformats.org/officeDocument/2006/relationships/image" Target="../media/image7.png"/><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image" Target="../media/image8.png"/><Relationship Id="rId5" Type="http://schemas.openxmlformats.org/officeDocument/2006/relationships/tags" Target="../tags/tag24.xml"/><Relationship Id="rId4" Type="http://schemas.openxmlformats.org/officeDocument/2006/relationships/image" Target="NULL" TargetMode="External"/><Relationship Id="rId3" Type="http://schemas.openxmlformats.org/officeDocument/2006/relationships/image" Target="../media/image4.png"/><Relationship Id="rId2" Type="http://schemas.openxmlformats.org/officeDocument/2006/relationships/tags" Target="../tags/tag23.xml"/><Relationship Id="rId12" Type="http://schemas.openxmlformats.org/officeDocument/2006/relationships/image" Target="../media/image5.jpe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28" name="图片 27"/>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18289" t="11852" r="16097" b="20000"/>
          <a:stretch>
            <a:fillRect/>
          </a:stretch>
        </p:blipFill>
        <p:spPr>
          <a:xfrm>
            <a:off x="381001" y="1397000"/>
            <a:ext cx="5702300" cy="4673600"/>
          </a:xfrm>
          <a:prstGeom prst="rect">
            <a:avLst/>
          </a:prstGeom>
        </p:spPr>
      </p:pic>
      <p:pic>
        <p:nvPicPr>
          <p:cNvPr id="31" name="图片 30"/>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3981904" y="407533"/>
            <a:ext cx="3676650" cy="2733675"/>
          </a:xfrm>
          <a:prstGeom prst="rect">
            <a:avLst/>
          </a:prstGeom>
        </p:spPr>
      </p:pic>
      <p:pic>
        <p:nvPicPr>
          <p:cNvPr id="19" name="图片 18"/>
          <p:cNvPicPr>
            <a:picLocks noChangeAspect="1"/>
          </p:cNvPicPr>
          <p:nvPr userDrawn="1">
            <p:custDataLst>
              <p:tags r:id="rId6"/>
            </p:custDataLst>
          </p:nvPr>
        </p:nvPicPr>
        <p:blipFill rotWithShape="1">
          <a:blip r:embed="rId7">
            <a:extLst>
              <a:ext uri="{28A0092B-C50C-407E-A947-70E740481C1C}">
                <a14:useLocalDpi xmlns:a14="http://schemas.microsoft.com/office/drawing/2010/main" val="0"/>
              </a:ext>
            </a:extLst>
          </a:blip>
          <a:srcRect l="7975" t="11964" r="15347" b="22634"/>
          <a:stretch>
            <a:fillRect/>
          </a:stretch>
        </p:blipFill>
        <p:spPr>
          <a:xfrm>
            <a:off x="682171" y="5479143"/>
            <a:ext cx="1509486" cy="1378857"/>
          </a:xfrm>
          <a:prstGeom prst="rect">
            <a:avLst/>
          </a:prstGeom>
        </p:spPr>
      </p:pic>
      <p:pic>
        <p:nvPicPr>
          <p:cNvPr id="11" name="@png2x_light_正文"/>
          <p:cNvPicPr>
            <a:picLocks noChangeAspect="1"/>
          </p:cNvPicPr>
          <p:nvPr userDrawn="1">
            <p:custDataLst>
              <p:tags r:id="rId8"/>
            </p:custDataLst>
          </p:nvPr>
        </p:nvPicPr>
        <p:blipFill>
          <a:blip r:embed="rId9" r:link="rId10">
            <a:alphaModFix amt="80000"/>
            <a:extLst>
              <a:ext uri="{28A0092B-C50C-407E-A947-70E740481C1C}">
                <a14:useLocalDpi xmlns:a14="http://schemas.microsoft.com/office/drawing/2010/main" val="0"/>
              </a:ext>
            </a:extLst>
          </a:blip>
          <a:stretch>
            <a:fillRect/>
          </a:stretch>
        </p:blipFill>
        <p:spPr>
          <a:xfrm>
            <a:off x="0" y="0"/>
            <a:ext cx="12170480" cy="6858000"/>
          </a:xfrm>
          <a:prstGeom prst="rect">
            <a:avLst/>
          </a:prstGeom>
        </p:spPr>
      </p:pic>
      <p:sp>
        <p:nvSpPr>
          <p:cNvPr id="2" name="标题 1"/>
          <p:cNvSpPr>
            <a:spLocks noGrp="1"/>
          </p:cNvSpPr>
          <p:nvPr>
            <p:ph type="ctrTitle"/>
            <p:custDataLst>
              <p:tags r:id="rId11"/>
            </p:custDataLst>
          </p:nvPr>
        </p:nvSpPr>
        <p:spPr>
          <a:xfrm>
            <a:off x="4838699" y="3087910"/>
            <a:ext cx="6183383" cy="2147740"/>
          </a:xfrm>
        </p:spPr>
        <p:txBody>
          <a:bodyPr wrap="square" anchor="t">
            <a:normAutofit/>
          </a:bodyPr>
          <a:lstStyle>
            <a:lvl1pPr algn="r">
              <a:lnSpc>
                <a:spcPct val="100000"/>
              </a:lnSpc>
              <a:defRPr sz="6000" b="1">
                <a:solidFill>
                  <a:schemeClr val="tx1">
                    <a:lumMod val="85000"/>
                    <a:lumOff val="15000"/>
                  </a:schemeClr>
                </a:solidFill>
                <a:latin typeface="+mj-ea"/>
                <a:ea typeface="+mj-ea"/>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12"/>
            </p:custDataLst>
          </p:nvPr>
        </p:nvSpPr>
        <p:spPr>
          <a:xfrm>
            <a:off x="4838700" y="1276350"/>
            <a:ext cx="6183382" cy="1729385"/>
          </a:xfrm>
        </p:spPr>
        <p:txBody>
          <a:bodyPr wrap="square" anchor="b">
            <a:normAutofit/>
          </a:bodyPr>
          <a:lstStyle>
            <a:lvl1pPr marL="0" indent="0" algn="r">
              <a:lnSpc>
                <a:spcPct val="100000"/>
              </a:lnSpc>
              <a:buNone/>
              <a:defRPr sz="2800" b="1">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单击此处编辑副标题样式</a:t>
            </a:r>
            <a:endParaRPr lang="zh-CN" altLang="en-US" dirty="0"/>
          </a:p>
        </p:txBody>
      </p:sp>
      <p:sp>
        <p:nvSpPr>
          <p:cNvPr id="4"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6"/>
            </p:custDataLst>
          </p:nvPr>
        </p:nvSpPr>
        <p:spPr>
          <a:xfrm>
            <a:off x="4838699" y="5485674"/>
            <a:ext cx="6183383" cy="813525"/>
          </a:xfrm>
        </p:spPr>
        <p:txBody>
          <a:bodyPr wrap="square" anchor="t">
            <a:normAutofit/>
          </a:bodyPr>
          <a:lstStyle>
            <a:lvl1pPr marL="0" indent="0" algn="r">
              <a:lnSpc>
                <a:spcPct val="100000"/>
              </a:lnSpc>
              <a:buNone/>
              <a:defRPr sz="2000">
                <a:solidFill>
                  <a:schemeClr val="tx1">
                    <a:lumMod val="85000"/>
                    <a:lumOff val="15000"/>
                  </a:schemeClr>
                </a:solidFill>
              </a:defRPr>
            </a:lvl1pPr>
          </a:lstStyle>
          <a:p>
            <a:pPr lvl="0"/>
            <a:r>
              <a:rPr lang="zh-CN" altLang="en-US" dirty="0"/>
              <a:t>署名占位符</a:t>
            </a:r>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105" y="360045"/>
            <a:ext cx="10515600" cy="676910"/>
          </a:xfrm>
        </p:spPr>
        <p:txBody>
          <a:bodyPr wrap="square">
            <a:normAutofit/>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单击此处编辑副标题样式</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png2x_light_结束"/>
          <p:cNvPicPr>
            <a:picLocks noChangeAspect="1"/>
          </p:cNvPicPr>
          <p:nvPr userDrawn="1">
            <p:custDataLst>
              <p:tags r:id="rId2"/>
            </p:custDataLst>
          </p:nvPr>
        </p:nvPicPr>
        <p:blipFill>
          <a:blip r:embed="rId3" r:link="rId4">
            <a:alphaModFix amt="80000"/>
            <a:extLst>
              <a:ext uri="{28A0092B-C50C-407E-A947-70E740481C1C}">
                <a14:useLocalDpi xmlns:a14="http://schemas.microsoft.com/office/drawing/2010/main" val="0"/>
              </a:ext>
            </a:extLst>
          </a:blip>
          <a:stretch>
            <a:fillRect/>
          </a:stretch>
        </p:blipFill>
        <p:spPr>
          <a:xfrm>
            <a:off x="396240" y="635"/>
            <a:ext cx="11795760" cy="6858000"/>
          </a:xfrm>
          <a:prstGeom prst="rect">
            <a:avLst/>
          </a:prstGeom>
        </p:spPr>
      </p:pic>
      <p:pic>
        <p:nvPicPr>
          <p:cNvPr id="8" name="@png2x_01_结束"/>
          <p:cNvPicPr>
            <a:picLocks noChangeAspect="1"/>
          </p:cNvPicPr>
          <p:nvPr userDrawn="1">
            <p:custDataLst>
              <p:tags r:id="rId5"/>
            </p:custDataLst>
          </p:nvPr>
        </p:nvPicPr>
        <p:blipFill>
          <a:blip r:embed="rId6" r:link="rId4">
            <a:extLst>
              <a:ext uri="{28A0092B-C50C-407E-A947-70E740481C1C}">
                <a14:useLocalDpi xmlns:a14="http://schemas.microsoft.com/office/drawing/2010/main" val="0"/>
              </a:ext>
            </a:extLst>
          </a:blip>
          <a:stretch>
            <a:fillRect/>
          </a:stretch>
        </p:blipFill>
        <p:spPr>
          <a:xfrm>
            <a:off x="4218305" y="923925"/>
            <a:ext cx="7296785" cy="5934075"/>
          </a:xfrm>
          <a:prstGeom prst="rect">
            <a:avLst/>
          </a:prstGeom>
        </p:spPr>
      </p:pic>
      <p:sp>
        <p:nvSpPr>
          <p:cNvPr id="2" name="标题 1"/>
          <p:cNvSpPr>
            <a:spLocks noGrp="1"/>
          </p:cNvSpPr>
          <p:nvPr>
            <p:ph type="ctrTitle"/>
            <p:custDataLst>
              <p:tags r:id="rId7"/>
            </p:custDataLst>
          </p:nvPr>
        </p:nvSpPr>
        <p:spPr>
          <a:xfrm>
            <a:off x="1320800" y="696685"/>
            <a:ext cx="6494600" cy="3018971"/>
          </a:xfrm>
        </p:spPr>
        <p:txBody>
          <a:bodyPr wrap="square" anchor="b">
            <a:normAutofit/>
          </a:bodyPr>
          <a:lstStyle>
            <a:lvl1pPr algn="l">
              <a:lnSpc>
                <a:spcPct val="100000"/>
              </a:lnSpc>
              <a:defRPr sz="6000">
                <a:solidFill>
                  <a:schemeClr val="tx1"/>
                </a:solidFill>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1"/>
            </p:custDataLst>
          </p:nvPr>
        </p:nvSpPr>
        <p:spPr>
          <a:xfrm>
            <a:off x="1357628" y="3942261"/>
            <a:ext cx="6494601" cy="2046449"/>
          </a:xfrm>
        </p:spPr>
        <p:txBody>
          <a:bodyPr wrap="square" anchor="t">
            <a:normAutofit/>
          </a:bodyPr>
          <a:lstStyle>
            <a:lvl1pPr marL="0" indent="0" algn="l">
              <a:lnSpc>
                <a:spcPct val="100000"/>
              </a:lnSpc>
              <a:buNone/>
              <a:defRPr sz="1800">
                <a:solidFill>
                  <a:schemeClr val="tx1"/>
                </a:solidFill>
              </a:defRPr>
            </a:lvl1pPr>
          </a:lstStyle>
          <a:p>
            <a:pPr lvl="0"/>
            <a:r>
              <a:rPr lang="zh-CN" altLang="en-US" dirty="0"/>
              <a:t>署名占位符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4" name="@png2x_light_正文"/>
          <p:cNvPicPr>
            <a:picLocks noChangeAspect="1"/>
          </p:cNvPicPr>
          <p:nvPr userDrawn="1">
            <p:custDataLst>
              <p:tags r:id="rId2"/>
            </p:custDataLst>
          </p:nvPr>
        </p:nvPicPr>
        <p:blipFill>
          <a:blip r:embed="rId3" r:link="rId4">
            <a:alphaModFix amt="80000"/>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pic>
        <p:nvPicPr>
          <p:cNvPr id="11" name="@png2x_02_目录"/>
          <p:cNvPicPr>
            <a:picLocks noChangeAspect="1"/>
          </p:cNvPicPr>
          <p:nvPr userDrawn="1">
            <p:custDataLst>
              <p:tags r:id="rId8"/>
            </p:custDataLst>
          </p:nvPr>
        </p:nvPicPr>
        <p:blipFill>
          <a:blip r:embed="rId9" r:link="rId4">
            <a:extLst>
              <a:ext uri="{28A0092B-C50C-407E-A947-70E740481C1C}">
                <a14:useLocalDpi xmlns:a14="http://schemas.microsoft.com/office/drawing/2010/main" val="0"/>
              </a:ext>
            </a:extLst>
          </a:blip>
          <a:stretch>
            <a:fillRect/>
          </a:stretch>
        </p:blipFill>
        <p:spPr>
          <a:xfrm>
            <a:off x="6859587" y="0"/>
            <a:ext cx="5330825" cy="5074920"/>
          </a:xfrm>
          <a:prstGeom prst="rect">
            <a:avLst/>
          </a:prstGeom>
        </p:spPr>
      </p:pic>
      <p:pic>
        <p:nvPicPr>
          <p:cNvPr id="12" name="@png2x_03_目录"/>
          <p:cNvPicPr>
            <a:picLocks noChangeAspect="1"/>
          </p:cNvPicPr>
          <p:nvPr userDrawn="1">
            <p:custDataLst>
              <p:tags r:id="rId10"/>
            </p:custDataLst>
          </p:nvPr>
        </p:nvPicPr>
        <p:blipFill>
          <a:blip r:embed="rId11" r:link="rId4">
            <a:extLst>
              <a:ext uri="{28A0092B-C50C-407E-A947-70E740481C1C}">
                <a14:useLocalDpi xmlns:a14="http://schemas.microsoft.com/office/drawing/2010/main" val="0"/>
              </a:ext>
            </a:extLst>
          </a:blip>
          <a:stretch>
            <a:fillRect/>
          </a:stretch>
        </p:blipFill>
        <p:spPr>
          <a:xfrm>
            <a:off x="1587" y="0"/>
            <a:ext cx="1654810" cy="2002155"/>
          </a:xfrm>
          <a:prstGeom prst="rect">
            <a:avLst/>
          </a:prstGeom>
        </p:spPr>
      </p:pic>
      <p:sp>
        <p:nvSpPr>
          <p:cNvPr id="2" name="标题 1"/>
          <p:cNvSpPr>
            <a:spLocks noGrp="1"/>
          </p:cNvSpPr>
          <p:nvPr>
            <p:ph type="title" hasCustomPrompt="1"/>
            <p:custDataLst>
              <p:tags r:id="rId12"/>
            </p:custDataLst>
          </p:nvPr>
        </p:nvSpPr>
        <p:spPr>
          <a:xfrm>
            <a:off x="1158599" y="566056"/>
            <a:ext cx="8028943" cy="1553029"/>
          </a:xfrm>
        </p:spPr>
        <p:txBody>
          <a:bodyPr wrap="square" anchor="b">
            <a:normAutofit/>
          </a:bodyPr>
          <a:lstStyle>
            <a:lvl1pPr>
              <a:defRPr sz="3200" b="0">
                <a:solidFill>
                  <a:schemeClr val="tx1"/>
                </a:solidFill>
              </a:defRPr>
            </a:lvl1pPr>
          </a:lstStyle>
          <a:p>
            <a:r>
              <a:rPr lang="zh-CN" altLang="en-US" dirty="0"/>
              <a:t>标题</a:t>
            </a:r>
            <a:endParaRPr lang="zh-CN" altLang="en-US" dirty="0"/>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11" name="@png2x_light_正文"/>
          <p:cNvPicPr>
            <a:picLocks noChangeAspect="1"/>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pic>
        <p:nvPicPr>
          <p:cNvPr id="10" name="@png2x_01_章节"/>
          <p:cNvPicPr>
            <a:picLocks noChangeAspect="1"/>
          </p:cNvPicPr>
          <p:nvPr userDrawn="1">
            <p:custDataLst>
              <p:tags r:id="rId5"/>
            </p:custDataLst>
          </p:nvPr>
        </p:nvPicPr>
        <p:blipFill>
          <a:blip r:embed="rId6" r:link="rId4">
            <a:extLst>
              <a:ext uri="{28A0092B-C50C-407E-A947-70E740481C1C}">
                <a14:useLocalDpi xmlns:a14="http://schemas.microsoft.com/office/drawing/2010/main" val="0"/>
              </a:ext>
            </a:extLst>
          </a:blip>
          <a:stretch>
            <a:fillRect/>
          </a:stretch>
        </p:blipFill>
        <p:spPr>
          <a:xfrm>
            <a:off x="0" y="1115323"/>
            <a:ext cx="6619875" cy="5394960"/>
          </a:xfrm>
          <a:prstGeom prst="rect">
            <a:avLst/>
          </a:prstGeom>
        </p:spPr>
      </p:pic>
      <p:sp>
        <p:nvSpPr>
          <p:cNvPr id="2" name="标题 1"/>
          <p:cNvSpPr>
            <a:spLocks noGrp="1"/>
          </p:cNvSpPr>
          <p:nvPr>
            <p:ph type="title"/>
            <p:custDataLst>
              <p:tags r:id="rId7"/>
            </p:custDataLst>
          </p:nvPr>
        </p:nvSpPr>
        <p:spPr>
          <a:xfrm>
            <a:off x="6064572" y="3404915"/>
            <a:ext cx="5289228" cy="2836227"/>
          </a:xfrm>
        </p:spPr>
        <p:txBody>
          <a:bodyPr wrap="square" anchor="t">
            <a:normAutofit/>
          </a:bodyPr>
          <a:lstStyle>
            <a:lvl1pPr algn="l">
              <a:defRPr sz="4000"/>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8"/>
            </p:custDataLst>
          </p:nvPr>
        </p:nvSpPr>
        <p:spPr>
          <a:xfrm>
            <a:off x="6050058" y="1215676"/>
            <a:ext cx="5303742" cy="2169782"/>
          </a:xfrm>
        </p:spPr>
        <p:txBody>
          <a:bodyPr wrap="square" anchor="b">
            <a:normAutofit/>
          </a:bodyPr>
          <a:lstStyle>
            <a:lvl1pPr marL="0" indent="0" algn="l">
              <a:buNone/>
              <a:defRPr sz="3600">
                <a:solidFill>
                  <a:schemeClr val="accent4"/>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0"/>
            </p:custDataLst>
          </p:nvPr>
        </p:nvSpPr>
        <p:spPr/>
        <p:txBody>
          <a:bodyPr/>
          <a:lstStyle/>
          <a:p>
            <a:endParaRPr lang="zh-CN" altLang="en-US"/>
          </a:p>
        </p:txBody>
      </p:sp>
      <p:sp>
        <p:nvSpPr>
          <p:cNvPr id="6" name="灯片编号占位符 6"/>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5.jpeg"/><Relationship Id="rId24" Type="http://schemas.openxmlformats.org/officeDocument/2006/relationships/tags" Target="../tags/tag75.xml"/><Relationship Id="rId23" Type="http://schemas.openxmlformats.org/officeDocument/2006/relationships/image" Target="../media/image11.png"/><Relationship Id="rId22" Type="http://schemas.openxmlformats.org/officeDocument/2006/relationships/tags" Target="../tags/tag74.xml"/><Relationship Id="rId21" Type="http://schemas.openxmlformats.org/officeDocument/2006/relationships/image" Target="../media/image10.png"/><Relationship Id="rId20" Type="http://schemas.openxmlformats.org/officeDocument/2006/relationships/tags" Target="../tags/tag73.xml"/><Relationship Id="rId2" Type="http://schemas.openxmlformats.org/officeDocument/2006/relationships/slideLayout" Target="../slideLayouts/slideLayout2.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image" Target="NULL" TargetMode="External"/><Relationship Id="rId13" Type="http://schemas.openxmlformats.org/officeDocument/2006/relationships/image" Target="../media/image4.png"/><Relationship Id="rId12" Type="http://schemas.openxmlformats.org/officeDocument/2006/relationships/tags" Target="../tags/tag6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ng2x_light_正文"/>
          <p:cNvPicPr>
            <a:picLocks noChangeAspect="1"/>
          </p:cNvPicPr>
          <p:nvPr userDrawn="1">
            <p:custDataLst>
              <p:tags r:id="rId12"/>
            </p:custDataLst>
          </p:nvPr>
        </p:nvPicPr>
        <p:blipFill>
          <a:blip r:embed="rId13" r:link="rId14">
            <a:alphaModFix amt="70000"/>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pic>
        <p:nvPicPr>
          <p:cNvPr id="13" name="图片 12"/>
          <p:cNvPicPr>
            <a:picLocks noChangeAspect="1"/>
          </p:cNvPicPr>
          <p:nvPr userDrawn="1">
            <p:custDataLst>
              <p:tags r:id="rId20"/>
            </p:custDataLst>
          </p:nvPr>
        </p:nvPicPr>
        <p:blipFill>
          <a:blip r:embed="rId21" r:link="rId14" cstate="print">
            <a:extLst>
              <a:ext uri="{28A0092B-C50C-407E-A947-70E740481C1C}">
                <a14:useLocalDpi xmlns:a14="http://schemas.microsoft.com/office/drawing/2010/main" val="0"/>
              </a:ext>
            </a:extLst>
          </a:blip>
          <a:srcRect/>
          <a:stretch>
            <a:fillRect/>
          </a:stretch>
        </p:blipFill>
        <p:spPr>
          <a:xfrm>
            <a:off x="1587" y="4490403"/>
            <a:ext cx="1969675" cy="1532890"/>
          </a:xfrm>
          <a:custGeom>
            <a:avLst/>
            <a:gdLst>
              <a:gd name="connsiteX0" fmla="*/ 0 w 2570163"/>
              <a:gd name="connsiteY0" fmla="*/ 0 h 2000217"/>
              <a:gd name="connsiteX1" fmla="*/ 2570163 w 2570163"/>
              <a:gd name="connsiteY1" fmla="*/ 0 h 2000217"/>
              <a:gd name="connsiteX2" fmla="*/ 2570163 w 2570163"/>
              <a:gd name="connsiteY2" fmla="*/ 2000217 h 2000217"/>
              <a:gd name="connsiteX3" fmla="*/ 0 w 2570163"/>
              <a:gd name="connsiteY3" fmla="*/ 2000217 h 2000217"/>
            </a:gdLst>
            <a:ahLst/>
            <a:cxnLst>
              <a:cxn ang="0">
                <a:pos x="connsiteX0" y="connsiteY0"/>
              </a:cxn>
              <a:cxn ang="0">
                <a:pos x="connsiteX1" y="connsiteY1"/>
              </a:cxn>
              <a:cxn ang="0">
                <a:pos x="connsiteX2" y="connsiteY2"/>
              </a:cxn>
              <a:cxn ang="0">
                <a:pos x="connsiteX3" y="connsiteY3"/>
              </a:cxn>
            </a:cxnLst>
            <a:rect l="l" t="t" r="r" b="b"/>
            <a:pathLst>
              <a:path w="2570163" h="2000217">
                <a:moveTo>
                  <a:pt x="0" y="0"/>
                </a:moveTo>
                <a:lnTo>
                  <a:pt x="2570163" y="0"/>
                </a:lnTo>
                <a:lnTo>
                  <a:pt x="2570163" y="2000217"/>
                </a:lnTo>
                <a:lnTo>
                  <a:pt x="0" y="2000217"/>
                </a:lnTo>
                <a:close/>
              </a:path>
            </a:pathLst>
          </a:custGeom>
        </p:spPr>
      </p:pic>
      <p:pic>
        <p:nvPicPr>
          <p:cNvPr id="15" name="图片 14"/>
          <p:cNvPicPr>
            <a:picLocks noChangeAspect="1"/>
          </p:cNvPicPr>
          <p:nvPr userDrawn="1">
            <p:custDataLst>
              <p:tags r:id="rId22"/>
            </p:custDataLst>
          </p:nvPr>
        </p:nvPicPr>
        <p:blipFill rotWithShape="1">
          <a:blip r:embed="rId23" r:link="rId14" cstate="print">
            <a:extLst>
              <a:ext uri="{28A0092B-C50C-407E-A947-70E740481C1C}">
                <a14:useLocalDpi xmlns:a14="http://schemas.microsoft.com/office/drawing/2010/main" val="0"/>
              </a:ext>
            </a:extLst>
          </a:blip>
          <a:srcRect/>
          <a:stretch>
            <a:fillRect/>
          </a:stretch>
        </p:blipFill>
        <p:spPr>
          <a:xfrm>
            <a:off x="10535444" y="5159045"/>
            <a:ext cx="1636712" cy="1657398"/>
          </a:xfrm>
          <a:custGeom>
            <a:avLst/>
            <a:gdLst>
              <a:gd name="connsiteX0" fmla="*/ 0 w 1636712"/>
              <a:gd name="connsiteY0" fmla="*/ 0 h 2556773"/>
              <a:gd name="connsiteX1" fmla="*/ 1636712 w 1636712"/>
              <a:gd name="connsiteY1" fmla="*/ 0 h 2556773"/>
              <a:gd name="connsiteX2" fmla="*/ 1636712 w 1636712"/>
              <a:gd name="connsiteY2" fmla="*/ 2556773 h 2556773"/>
              <a:gd name="connsiteX3" fmla="*/ 0 w 1636712"/>
              <a:gd name="connsiteY3" fmla="*/ 2556773 h 2556773"/>
            </a:gdLst>
            <a:ahLst/>
            <a:cxnLst>
              <a:cxn ang="0">
                <a:pos x="connsiteX0" y="connsiteY0"/>
              </a:cxn>
              <a:cxn ang="0">
                <a:pos x="connsiteX1" y="connsiteY1"/>
              </a:cxn>
              <a:cxn ang="0">
                <a:pos x="connsiteX2" y="connsiteY2"/>
              </a:cxn>
              <a:cxn ang="0">
                <a:pos x="connsiteX3" y="connsiteY3"/>
              </a:cxn>
            </a:cxnLst>
            <a:rect l="l" t="t" r="r" b="b"/>
            <a:pathLst>
              <a:path w="1636712" h="2556773">
                <a:moveTo>
                  <a:pt x="0" y="0"/>
                </a:moveTo>
                <a:lnTo>
                  <a:pt x="1636712" y="0"/>
                </a:lnTo>
                <a:lnTo>
                  <a:pt x="1636712" y="2556773"/>
                </a:lnTo>
                <a:lnTo>
                  <a:pt x="0" y="2556773"/>
                </a:lnTo>
                <a:close/>
              </a:path>
            </a:pathLst>
          </a:custGeom>
        </p:spPr>
      </p:pic>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5"/>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b="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1600" b="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400" b="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200" b="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1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76.xml"/><Relationship Id="rId2" Type="http://schemas.openxmlformats.org/officeDocument/2006/relationships/image" Target="../media/image13.jpeg"/><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14.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0" Type="http://schemas.openxmlformats.org/officeDocument/2006/relationships/slideLayout" Target="../slideLayouts/slideLayout2.xml"/><Relationship Id="rId1" Type="http://schemas.openxmlformats.org/officeDocument/2006/relationships/tags" Target="../tags/tag127.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97.xml"/><Relationship Id="rId1" Type="http://schemas.openxmlformats.org/officeDocument/2006/relationships/tags" Target="../tags/tag196.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3.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image" Target="NULL" TargetMode="External"/><Relationship Id="rId2" Type="http://schemas.openxmlformats.org/officeDocument/2006/relationships/image" Target="../media/image14.png"/><Relationship Id="rId14" Type="http://schemas.openxmlformats.org/officeDocument/2006/relationships/slideLayout" Target="../slideLayouts/slideLayout3.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5.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media/image17.png"/><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16.pn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15.png"/><Relationship Id="rId11" Type="http://schemas.openxmlformats.org/officeDocument/2006/relationships/slideLayout" Target="../slideLayouts/slideLayout2.xml"/><Relationship Id="rId10" Type="http://schemas.openxmlformats.org/officeDocument/2006/relationships/tags" Target="../tags/tag100.xml"/><Relationship Id="rId1" Type="http://schemas.openxmlformats.org/officeDocument/2006/relationships/tags" Target="../tags/tag9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532130" y="137750"/>
            <a:ext cx="10800000" cy="720000"/>
          </a:xfrm>
        </p:spPr>
        <p:txBody>
          <a:bodyPr vert="horz" wrap="square" lIns="0" tIns="0" rIns="0" bIns="0" rtlCol="0" anchor="ctr">
            <a:normAutofit/>
          </a:bodyPr>
          <a:lstStyle/>
          <a:p>
            <a:pPr lvl="0" algn="l">
              <a:buClrTx/>
              <a:buSzTx/>
              <a:buFontTx/>
            </a:pPr>
            <a:r>
              <a:rPr lang="en-US" altLang="zh-CN" dirty="0">
                <a:solidFill>
                  <a:schemeClr val="accent4">
                    <a:lumMod val="75000"/>
                  </a:schemeClr>
                </a:solidFill>
                <a:latin typeface="+mn-ea"/>
                <a:ea typeface="+mn-ea"/>
                <a:cs typeface="+mn-ea"/>
                <a:sym typeface="+mn-ea"/>
              </a:rPr>
              <a:t>[2023.1</a:t>
            </a:r>
            <a:r>
              <a:rPr lang="zh-CN" altLang="en-US" dirty="0">
                <a:solidFill>
                  <a:schemeClr val="accent4">
                    <a:lumMod val="75000"/>
                  </a:schemeClr>
                </a:solidFill>
                <a:latin typeface="+mn-ea"/>
                <a:ea typeface="+mn-ea"/>
                <a:cs typeface="+mn-ea"/>
                <a:sym typeface="+mn-ea"/>
              </a:rPr>
              <a:t>浙江首考语法填空</a:t>
            </a:r>
            <a:r>
              <a:rPr lang="en-US" altLang="zh-CN" dirty="0">
                <a:solidFill>
                  <a:schemeClr val="accent4">
                    <a:lumMod val="75000"/>
                  </a:schemeClr>
                </a:solidFill>
                <a:latin typeface="+mn-ea"/>
                <a:ea typeface="+mn-ea"/>
                <a:cs typeface="+mn-ea"/>
                <a:sym typeface="+mn-ea"/>
              </a:rPr>
              <a:t>]</a:t>
            </a:r>
            <a:endParaRPr lang="en-US" altLang="zh-CN" dirty="0">
              <a:solidFill>
                <a:schemeClr val="accent4">
                  <a:lumMod val="75000"/>
                </a:schemeClr>
              </a:solidFill>
              <a:latin typeface="+mn-ea"/>
              <a:ea typeface="+mn-ea"/>
              <a:cs typeface="+mn-ea"/>
              <a:sym typeface="+mn-ea"/>
            </a:endParaRPr>
          </a:p>
        </p:txBody>
      </p:sp>
      <p:sp>
        <p:nvSpPr>
          <p:cNvPr id="4" name="灯片编号占位符 3"/>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2" name="文本框 1"/>
          <p:cNvSpPr txBox="1"/>
          <p:nvPr/>
        </p:nvSpPr>
        <p:spPr>
          <a:xfrm>
            <a:off x="572770" y="857885"/>
            <a:ext cx="10824210" cy="4707890"/>
          </a:xfrm>
          <a:prstGeom prst="rect">
            <a:avLst/>
          </a:prstGeom>
          <a:solidFill>
            <a:schemeClr val="accent6">
              <a:lumMod val="20000"/>
              <a:lumOff val="80000"/>
            </a:schemeClr>
          </a:solidFill>
        </p:spPr>
        <p:txBody>
          <a:bodyPr wrap="square">
            <a:spAutoFit/>
          </a:bodyPr>
          <a:p>
            <a:pPr marL="0" indent="133350" algn="just" defTabSz="266700" fontAlgn="ctr">
              <a:spcBef>
                <a:spcPct val="0"/>
              </a:spcBef>
              <a:spcAft>
                <a:spcPct val="0"/>
              </a:spcAft>
            </a:pPr>
            <a:r>
              <a:rPr lang="en-US" altLang="zh-CN" sz="2000" i="0">
                <a:latin typeface="Calibri" panose="020F0502020204030204"/>
                <a:ea typeface="Calibri" panose="020F0502020204030204"/>
              </a:rPr>
              <a:t>  During China’s dynastic period, emperors planned the city of Beijing </a:t>
            </a:r>
            <a:r>
              <a:rPr lang="en-US" altLang="zh-CN" sz="2000" i="0" u="sng">
                <a:latin typeface="Calibri" panose="020F0502020204030204"/>
                <a:ea typeface="Calibri" panose="020F0502020204030204"/>
              </a:rPr>
              <a:t>   56      </a:t>
            </a:r>
            <a:r>
              <a:rPr lang="en-US" altLang="zh-CN" sz="2000" i="0">
                <a:latin typeface="Calibri" panose="020F0502020204030204"/>
                <a:ea typeface="Calibri" panose="020F0502020204030204"/>
              </a:rPr>
              <a:t>arranged the residential areas according to social classes. The term “hutong”,  </a:t>
            </a:r>
            <a:r>
              <a:rPr lang="en-US" altLang="zh-CN" sz="2000" i="0" u="sng">
                <a:latin typeface="Calibri" panose="020F0502020204030204"/>
                <a:ea typeface="Calibri" panose="020F0502020204030204"/>
              </a:rPr>
              <a:t> 57     </a:t>
            </a:r>
            <a:r>
              <a:rPr lang="en-US" altLang="zh-CN" sz="2000" i="0">
                <a:latin typeface="Calibri" panose="020F0502020204030204"/>
                <a:ea typeface="Calibri" panose="020F0502020204030204"/>
              </a:rPr>
              <a:t> (original)meaning “water well” in Mongolian, appeared first during the Yuan Dynasty.</a:t>
            </a:r>
            <a:endParaRPr lang="en-US" altLang="zh-CN" sz="2000" i="0">
              <a:latin typeface="Calibri" panose="020F0502020204030204"/>
              <a:ea typeface="Calibri" panose="020F0502020204030204"/>
            </a:endParaRPr>
          </a:p>
          <a:p>
            <a:pPr marL="0" indent="133350" algn="just" defTabSz="266700" fontAlgn="ctr">
              <a:spcBef>
                <a:spcPct val="0"/>
              </a:spcBef>
              <a:spcAft>
                <a:spcPct val="0"/>
              </a:spcAft>
            </a:pPr>
            <a:r>
              <a:rPr lang="en-US" altLang="zh-CN" sz="2000" i="0">
                <a:latin typeface="Calibri" panose="020F0502020204030204"/>
                <a:ea typeface="Calibri" panose="020F0502020204030204"/>
              </a:rPr>
              <a:t>  In the Ming Dynasty, the center was the Forbidden City,</a:t>
            </a:r>
            <a:r>
              <a:rPr lang="en-US" altLang="zh-CN" sz="2000" i="0" u="sng">
                <a:latin typeface="Calibri" panose="020F0502020204030204"/>
                <a:ea typeface="Calibri" panose="020F0502020204030204"/>
              </a:rPr>
              <a:t>   58     </a:t>
            </a:r>
            <a:r>
              <a:rPr lang="en-US" altLang="zh-CN" sz="2000" i="0">
                <a:latin typeface="Calibri" panose="020F0502020204030204"/>
                <a:ea typeface="Calibri" panose="020F0502020204030204"/>
              </a:rPr>
              <a:t>(surround)in concentric(同心的) circles by the Inner City and Outer City. Citizens of higher social classes </a:t>
            </a:r>
            <a:r>
              <a:rPr lang="en-US" altLang="zh-CN" sz="2000" i="0" u="sng">
                <a:latin typeface="Calibri" panose="020F0502020204030204"/>
                <a:ea typeface="Calibri" panose="020F0502020204030204"/>
              </a:rPr>
              <a:t>   59      </a:t>
            </a:r>
            <a:r>
              <a:rPr lang="en-US" altLang="zh-CN" sz="2000" i="0">
                <a:latin typeface="Calibri" panose="020F0502020204030204"/>
                <a:ea typeface="Calibri" panose="020F0502020204030204"/>
              </a:rPr>
              <a:t>(permit) to live closer to the center of the circles. The large siheyuan of these high-ranking officials and wealthy businessmen often </a:t>
            </a:r>
            <a:r>
              <a:rPr lang="en-US" altLang="zh-CN" sz="2000" i="0" u="sng">
                <a:latin typeface="Calibri" panose="020F0502020204030204"/>
                <a:ea typeface="Calibri" panose="020F0502020204030204"/>
              </a:rPr>
              <a:t>    60     </a:t>
            </a:r>
            <a:r>
              <a:rPr lang="en-US" altLang="zh-CN" sz="2000" i="0">
                <a:latin typeface="Calibri" panose="020F0502020204030204"/>
                <a:ea typeface="Calibri" panose="020F0502020204030204"/>
              </a:rPr>
              <a:t> (feature) beautifully carved and painted roof beams and pillars(柱子). The hutongs they formed were orderly, lined by </a:t>
            </a:r>
            <a:r>
              <a:rPr lang="en-US" altLang="zh-CN" sz="2000" i="0" u="sng">
                <a:latin typeface="Calibri" panose="020F0502020204030204"/>
                <a:ea typeface="Calibri" panose="020F0502020204030204"/>
              </a:rPr>
              <a:t>   61      </a:t>
            </a:r>
            <a:r>
              <a:rPr lang="en-US" altLang="zh-CN" sz="2000" i="0">
                <a:latin typeface="Calibri" panose="020F0502020204030204"/>
                <a:ea typeface="Calibri" panose="020F0502020204030204"/>
              </a:rPr>
              <a:t>(space) homes and walled gardens. Farther from the center lived the commoners and laborers. Their siheyuan were far smaller in scale and  </a:t>
            </a:r>
            <a:r>
              <a:rPr lang="en-US" altLang="zh-CN" sz="2000" i="0" u="sng">
                <a:latin typeface="Calibri" panose="020F0502020204030204"/>
                <a:ea typeface="Calibri" panose="020F0502020204030204"/>
              </a:rPr>
              <a:t>  62      </a:t>
            </a:r>
            <a:r>
              <a:rPr lang="en-US" altLang="zh-CN" sz="2000" i="0">
                <a:latin typeface="Calibri" panose="020F0502020204030204"/>
                <a:ea typeface="Calibri" panose="020F0502020204030204"/>
              </a:rPr>
              <a:t>(simple)in design and decoration, and the hutongs were narrower.</a:t>
            </a:r>
            <a:endParaRPr lang="en-US" altLang="zh-CN" sz="2000" i="0">
              <a:latin typeface="Calibri" panose="020F0502020204030204"/>
              <a:ea typeface="Calibri" panose="020F0502020204030204"/>
            </a:endParaRPr>
          </a:p>
          <a:p>
            <a:pPr marL="0" indent="133350" algn="just" defTabSz="266700" fontAlgn="ctr">
              <a:spcBef>
                <a:spcPct val="0"/>
              </a:spcBef>
              <a:spcAft>
                <a:spcPct val="0"/>
              </a:spcAft>
            </a:pPr>
            <a:r>
              <a:rPr lang="en-US" altLang="zh-CN" sz="2000" i="0">
                <a:latin typeface="Calibri" panose="020F0502020204030204"/>
                <a:ea typeface="Calibri" panose="020F0502020204030204"/>
              </a:rPr>
              <a:t>  Hutongs represent an important cultural element of the city of Beijing. Thanks to Beijing’s long history  </a:t>
            </a:r>
            <a:r>
              <a:rPr lang="en-US" altLang="zh-CN" sz="2000" i="0" u="sng">
                <a:latin typeface="Calibri" panose="020F0502020204030204"/>
                <a:ea typeface="Calibri" panose="020F0502020204030204"/>
              </a:rPr>
              <a:t>  63     </a:t>
            </a:r>
            <a:r>
              <a:rPr lang="en-US" altLang="zh-CN" sz="2000" i="0">
                <a:latin typeface="Calibri" panose="020F0502020204030204"/>
                <a:ea typeface="Calibri" panose="020F0502020204030204"/>
              </a:rPr>
              <a:t> capital of China, almost every hutong has its stories, and some are even associated with historic  </a:t>
            </a:r>
            <a:r>
              <a:rPr lang="en-US" altLang="zh-CN" sz="2000" i="0" u="sng">
                <a:latin typeface="Calibri" panose="020F0502020204030204"/>
                <a:ea typeface="Calibri" panose="020F0502020204030204"/>
              </a:rPr>
              <a:t>  64      </a:t>
            </a:r>
            <a:r>
              <a:rPr lang="en-US" altLang="zh-CN" sz="2000" i="0">
                <a:latin typeface="Calibri" panose="020F0502020204030204"/>
                <a:ea typeface="Calibri" panose="020F0502020204030204"/>
              </a:rPr>
              <a:t>(event). In contrast to the court life and upper-class culture represented by the Forbidden City, the Summer Palace, and the Temple of Heaven, the hutongs reflect </a:t>
            </a:r>
            <a:r>
              <a:rPr lang="en-US" altLang="zh-CN" sz="2000" i="0" u="sng">
                <a:latin typeface="Calibri" panose="020F0502020204030204"/>
                <a:ea typeface="Calibri" panose="020F0502020204030204"/>
              </a:rPr>
              <a:t>   65     </a:t>
            </a:r>
            <a:r>
              <a:rPr lang="en-US" altLang="zh-CN" sz="2000" i="0">
                <a:latin typeface="Calibri" panose="020F0502020204030204"/>
                <a:ea typeface="Calibri" panose="020F0502020204030204"/>
              </a:rPr>
              <a:t> culture of grassroots Beijingers.</a:t>
            </a:r>
            <a:endParaRPr lang="en-US" altLang="zh-CN" sz="2000" i="0">
              <a:latin typeface="Calibri" panose="020F0502020204030204"/>
              <a:ea typeface="Calibri" panose="020F0502020204030204"/>
            </a:endParaRPr>
          </a:p>
        </p:txBody>
      </p:sp>
      <p:sp>
        <p:nvSpPr>
          <p:cNvPr id="3" name="文本框 2"/>
          <p:cNvSpPr txBox="1"/>
          <p:nvPr/>
        </p:nvSpPr>
        <p:spPr>
          <a:xfrm>
            <a:off x="643890" y="5711190"/>
            <a:ext cx="10380980" cy="706755"/>
          </a:xfrm>
          <a:prstGeom prst="rect">
            <a:avLst/>
          </a:prstGeom>
          <a:solidFill>
            <a:schemeClr val="accent3">
              <a:lumMod val="20000"/>
              <a:lumOff val="80000"/>
            </a:schemeClr>
          </a:solidFill>
        </p:spPr>
        <p:txBody>
          <a:bodyPr wrap="square" rtlCol="0">
            <a:spAutoFit/>
          </a:bodyPr>
          <a:p>
            <a:r>
              <a:rPr lang="en-US" altLang="zh-CN" sz="2000" b="1">
                <a:solidFill>
                  <a:schemeClr val="accent1">
                    <a:lumMod val="50000"/>
                  </a:schemeClr>
                </a:solidFill>
                <a:latin typeface="Times New Roman" panose="02020603050405020304" charset="0"/>
                <a:cs typeface="Times New Roman" panose="02020603050405020304" charset="0"/>
              </a:rPr>
              <a:t>56.and</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57. originally</a:t>
            </a:r>
            <a:r>
              <a:rPr lang="en-US" altLang="en-US" sz="2000" b="1">
                <a:solidFill>
                  <a:schemeClr val="accent1">
                    <a:lumMod val="50000"/>
                  </a:schemeClr>
                </a:solidFill>
                <a:latin typeface="Times New Roman" panose="02020603050405020304" charset="0"/>
                <a:cs typeface="Times New Roman" panose="02020603050405020304" charset="0"/>
              </a:rPr>
              <a:t> </a:t>
            </a:r>
            <a:r>
              <a:rPr 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58. surrounded</a:t>
            </a:r>
            <a:r>
              <a:rPr lang="en-US" altLang="en-US" sz="2000" b="1">
                <a:solidFill>
                  <a:schemeClr val="accent1">
                    <a:lumMod val="50000"/>
                  </a:schemeClr>
                </a:solidFill>
                <a:latin typeface="Times New Roman" panose="02020603050405020304" charset="0"/>
                <a:cs typeface="Times New Roman" panose="02020603050405020304" charset="0"/>
              </a:rPr>
              <a:t> </a:t>
            </a:r>
            <a:r>
              <a:rPr 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59. were permitted</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60. featured</a:t>
            </a:r>
            <a:r>
              <a:rPr lang="en-US" altLang="en-US" sz="2000" b="1">
                <a:solidFill>
                  <a:schemeClr val="accent1">
                    <a:lumMod val="50000"/>
                  </a:schemeClr>
                </a:solidFill>
                <a:latin typeface="Times New Roman" panose="02020603050405020304" charset="0"/>
                <a:cs typeface="Times New Roman" panose="02020603050405020304" charset="0"/>
              </a:rPr>
              <a:t> </a:t>
            </a:r>
            <a:endParaRPr lang="en-US" altLang="en-US" sz="2000" b="1">
              <a:solidFill>
                <a:schemeClr val="accent1">
                  <a:lumMod val="50000"/>
                </a:schemeClr>
              </a:solidFill>
              <a:latin typeface="Times New Roman" panose="02020603050405020304" charset="0"/>
              <a:cs typeface="Times New Roman" panose="02020603050405020304" charset="0"/>
            </a:endParaRPr>
          </a:p>
          <a:p>
            <a:r>
              <a:rPr lang="en-US" altLang="zh-CN" sz="2000" b="1">
                <a:solidFill>
                  <a:schemeClr val="accent1">
                    <a:lumMod val="50000"/>
                  </a:schemeClr>
                </a:solidFill>
                <a:latin typeface="Times New Roman" panose="02020603050405020304" charset="0"/>
                <a:cs typeface="Times New Roman" panose="02020603050405020304" charset="0"/>
              </a:rPr>
              <a:t>61. spacious</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62.simpler    </a:t>
            </a:r>
            <a:r>
              <a:rPr lang="en-US" altLang="en-US" sz="2000" b="1">
                <a:solidFill>
                  <a:schemeClr val="accent1">
                    <a:lumMod val="50000"/>
                  </a:schemeClr>
                </a:solidFill>
                <a:latin typeface="Times New Roman" panose="02020603050405020304" charset="0"/>
                <a:cs typeface="Times New Roman" panose="02020603050405020304" charset="0"/>
              </a:rPr>
              <a:t> </a:t>
            </a:r>
            <a:r>
              <a:rPr 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63. as</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64. events</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65. the</a:t>
            </a:r>
            <a:endParaRPr lang="en-US" altLang="zh-CN" sz="2000" b="1">
              <a:solidFill>
                <a:schemeClr val="accent1">
                  <a:lumMod val="50000"/>
                </a:schemeClr>
              </a:solidFill>
              <a:latin typeface="Times New Roman" panose="02020603050405020304" charset="0"/>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532130" y="137750"/>
            <a:ext cx="10800000" cy="720000"/>
          </a:xfrm>
        </p:spPr>
        <p:txBody>
          <a:bodyPr vert="horz" wrap="square" lIns="0" tIns="0" rIns="0" bIns="0" rtlCol="0" anchor="ctr">
            <a:normAutofit/>
          </a:bodyPr>
          <a:lstStyle/>
          <a:p>
            <a:pPr lvl="0" algn="l">
              <a:buClrTx/>
              <a:buSzTx/>
              <a:buFontTx/>
            </a:pPr>
            <a:r>
              <a:rPr lang="en-US" altLang="zh-CN" dirty="0">
                <a:solidFill>
                  <a:schemeClr val="accent4">
                    <a:lumMod val="75000"/>
                  </a:schemeClr>
                </a:solidFill>
                <a:latin typeface="+mn-ea"/>
                <a:ea typeface="+mn-ea"/>
                <a:cs typeface="+mn-ea"/>
                <a:sym typeface="+mn-ea"/>
              </a:rPr>
              <a:t>[2024.1</a:t>
            </a:r>
            <a:r>
              <a:rPr lang="zh-CN" altLang="en-US" dirty="0">
                <a:solidFill>
                  <a:schemeClr val="accent4">
                    <a:lumMod val="75000"/>
                  </a:schemeClr>
                </a:solidFill>
                <a:latin typeface="+mn-ea"/>
                <a:ea typeface="+mn-ea"/>
                <a:cs typeface="+mn-ea"/>
                <a:sym typeface="+mn-ea"/>
              </a:rPr>
              <a:t>浙江首考语法填空</a:t>
            </a:r>
            <a:r>
              <a:rPr lang="en-US" altLang="zh-CN" dirty="0">
                <a:solidFill>
                  <a:schemeClr val="accent4">
                    <a:lumMod val="75000"/>
                  </a:schemeClr>
                </a:solidFill>
                <a:latin typeface="+mn-ea"/>
                <a:ea typeface="+mn-ea"/>
                <a:cs typeface="+mn-ea"/>
                <a:sym typeface="+mn-ea"/>
              </a:rPr>
              <a:t>]</a:t>
            </a:r>
            <a:endParaRPr lang="en-US" altLang="zh-CN" dirty="0">
              <a:solidFill>
                <a:schemeClr val="accent4">
                  <a:lumMod val="75000"/>
                </a:schemeClr>
              </a:solidFill>
              <a:latin typeface="+mn-ea"/>
              <a:ea typeface="+mn-ea"/>
              <a:cs typeface="+mn-ea"/>
              <a:sym typeface="+mn-ea"/>
            </a:endParaRPr>
          </a:p>
        </p:txBody>
      </p:sp>
      <p:sp>
        <p:nvSpPr>
          <p:cNvPr id="4" name="灯片编号占位符 3"/>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2" name="文本框 1"/>
          <p:cNvSpPr txBox="1"/>
          <p:nvPr/>
        </p:nvSpPr>
        <p:spPr>
          <a:xfrm>
            <a:off x="532130" y="767715"/>
            <a:ext cx="11069955" cy="4707890"/>
          </a:xfrm>
          <a:prstGeom prst="rect">
            <a:avLst/>
          </a:prstGeom>
          <a:solidFill>
            <a:schemeClr val="accent6">
              <a:lumMod val="20000"/>
              <a:lumOff val="80000"/>
            </a:schemeClr>
          </a:solidFill>
        </p:spPr>
        <p:txBody>
          <a:bodyPr wrap="square">
            <a:spAutoFit/>
          </a:bodyPr>
          <a:p>
            <a:pPr marL="0" indent="0" algn="just" defTabSz="266700">
              <a:spcBef>
                <a:spcPct val="0"/>
              </a:spcBef>
              <a:spcAft>
                <a:spcPct val="0"/>
              </a:spcAft>
            </a:pPr>
            <a:r>
              <a:rPr lang="en-US" altLang="zh-CN" sz="2000">
                <a:latin typeface="Calibri" panose="020F0502020204030204"/>
                <a:ea typeface="Calibri" panose="020F0502020204030204"/>
              </a:rPr>
              <a:t>The shelves in most supermarkets are full of family-size this and multi-buy that. However, if you</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re shopping for one, buying extra ___56___ (benefit) from price reductions doesn</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t make sense. Either your shopping is then too heavy to carry home ___57___ you can</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t use what you</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ve bought while it</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s still fresh.</a:t>
            </a:r>
            <a:endParaRPr lang="en-US" altLang="zh-CN" sz="2000">
              <a:latin typeface="Calibri" panose="020F0502020204030204"/>
              <a:ea typeface="Calibri" panose="020F0502020204030204"/>
            </a:endParaRPr>
          </a:p>
          <a:p>
            <a:pPr marL="0" indent="0" algn="just" defTabSz="266700">
              <a:spcBef>
                <a:spcPct val="0"/>
              </a:spcBef>
              <a:spcAft>
                <a:spcPct val="0"/>
              </a:spcAft>
            </a:pPr>
            <a:r>
              <a:rPr lang="en-US" altLang="zh-CN" sz="2000">
                <a:latin typeface="Calibri" panose="020F0502020204030204"/>
                <a:ea typeface="Calibri" panose="020F0502020204030204"/>
              </a:rPr>
              <a:t>Of course, shops are not charities </a:t>
            </a:r>
            <a:r>
              <a:rPr lang="en-US" altLang="zh-CN" sz="2000">
                <a:latin typeface="Calibri" panose="020F0502020204030204"/>
                <a:ea typeface="宋体" panose="02010600030101010101" pitchFamily="2" charset="-122"/>
              </a:rPr>
              <a:t>— </a:t>
            </a:r>
            <a:r>
              <a:rPr lang="en-US" altLang="zh-CN" sz="2000">
                <a:latin typeface="Calibri" panose="020F0502020204030204"/>
                <a:ea typeface="Calibri" panose="020F0502020204030204"/>
              </a:rPr>
              <a:t>they price goods in the way ___58___ will make them the most money. If most of their customers are happy to buy larger quantities, that</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s ___59___ they</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ll promote. But that leaves the solo (</a:t>
            </a:r>
            <a:r>
              <a:rPr lang="zh-CN" altLang="en-US" sz="2000">
                <a:latin typeface="Calibri" panose="020F0502020204030204"/>
                <a:ea typeface="宋体" panose="02010600030101010101" pitchFamily="2" charset="-122"/>
              </a:rPr>
              <a:t>单独</a:t>
            </a:r>
            <a:r>
              <a:rPr lang="en-US" altLang="zh-CN" sz="2000">
                <a:latin typeface="Calibri" panose="020F0502020204030204"/>
                <a:ea typeface="Calibri" panose="020F0502020204030204"/>
              </a:rPr>
              <a:t>) customers out of pocket and disappointed.</a:t>
            </a:r>
            <a:endParaRPr lang="en-US" altLang="zh-CN" sz="2000">
              <a:latin typeface="Calibri" panose="020F0502020204030204"/>
              <a:ea typeface="Calibri" panose="020F0502020204030204"/>
            </a:endParaRPr>
          </a:p>
          <a:p>
            <a:pPr marL="0" indent="0" algn="just" defTabSz="266700">
              <a:spcBef>
                <a:spcPct val="0"/>
              </a:spcBef>
              <a:spcAft>
                <a:spcPct val="0"/>
              </a:spcAft>
            </a:pPr>
            <a:r>
              <a:rPr lang="en-US" altLang="zh-CN" sz="2000">
                <a:latin typeface="Calibri" panose="020F0502020204030204"/>
                <a:ea typeface="Calibri" panose="020F0502020204030204"/>
              </a:rPr>
              <a:t>Many supermarkets are no longer doing </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buy one get one free</a:t>
            </a:r>
            <a:r>
              <a:rPr lang="en-US" altLang="zh-CN" sz="2000">
                <a:latin typeface="Calibri" panose="020F0502020204030204"/>
                <a:ea typeface="宋体" panose="02010600030101010101" pitchFamily="2" charset="-122"/>
              </a:rPr>
              <a:t>” </a:t>
            </a:r>
            <a:r>
              <a:rPr lang="en-US" altLang="zh-CN" sz="2000">
                <a:latin typeface="Calibri" panose="020F0502020204030204"/>
                <a:ea typeface="Calibri" panose="020F0502020204030204"/>
              </a:rPr>
              <a:t>promotions because of the ____60___ (criticize) that they lead to waste. Consumers prefer money off individual items. However, though it</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s nice to get a few cents off a pack of sausages, it would help even more if they could sometimes ___61___ (offer) in smaller packs. Even the biggest sausage fan doesn</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t want to eat them every day.</a:t>
            </a:r>
            <a:endParaRPr lang="en-US" altLang="zh-CN" sz="2000">
              <a:latin typeface="Calibri" panose="020F0502020204030204"/>
              <a:ea typeface="Calibri" panose="020F0502020204030204"/>
            </a:endParaRPr>
          </a:p>
          <a:p>
            <a:pPr marL="0" indent="0" algn="just" defTabSz="266700">
              <a:spcBef>
                <a:spcPct val="0"/>
              </a:spcBef>
              <a:spcAft>
                <a:spcPct val="0"/>
              </a:spcAft>
            </a:pPr>
            <a:r>
              <a:rPr lang="en-US" altLang="zh-CN" sz="2000">
                <a:latin typeface="Calibri" panose="020F0502020204030204"/>
                <a:ea typeface="Calibri" panose="020F0502020204030204"/>
              </a:rPr>
              <a:t>If your supermarket sells loose produce, then buying smaller quantities is easier. Over the last two years, some supermarkets ___62___ (start) selling chicken or salad in packs ___63___ (design) with two halves containing separate portions (</a:t>
            </a:r>
            <a:r>
              <a:rPr lang="zh-CN" altLang="en-US" sz="2000">
                <a:latin typeface="Calibri" panose="020F0502020204030204"/>
                <a:ea typeface="宋体" panose="02010600030101010101" pitchFamily="2" charset="-122"/>
              </a:rPr>
              <a:t>份</a:t>
            </a:r>
            <a:r>
              <a:rPr lang="en-US" altLang="zh-CN" sz="2000">
                <a:latin typeface="Calibri" panose="020F0502020204030204"/>
                <a:ea typeface="Calibri" panose="020F0502020204030204"/>
              </a:rPr>
              <a:t>). Then, when you use one section, ___64___ other stays fresh.</a:t>
            </a:r>
            <a:endParaRPr lang="en-US" altLang="zh-CN" sz="2000">
              <a:latin typeface="Calibri" panose="020F0502020204030204"/>
              <a:ea typeface="Calibri" panose="020F0502020204030204"/>
            </a:endParaRPr>
          </a:p>
          <a:p>
            <a:pPr marL="0" indent="0" algn="just" defTabSz="266700">
              <a:spcBef>
                <a:spcPct val="0"/>
              </a:spcBef>
              <a:spcAft>
                <a:spcPct val="0"/>
              </a:spcAft>
            </a:pPr>
            <a:r>
              <a:rPr lang="en-US" altLang="zh-CN" sz="2000">
                <a:latin typeface="Calibri" panose="020F0502020204030204"/>
                <a:ea typeface="Calibri" panose="020F0502020204030204"/>
              </a:rPr>
              <a:t>Who knows, perhaps some of the more forward-looking ___65___ (one) may yet come out with a whole range of </a:t>
            </a:r>
            <a:r>
              <a:rPr lang="en-US" altLang="zh-CN" sz="2000">
                <a:latin typeface="Calibri" panose="020F0502020204030204"/>
                <a:ea typeface="宋体" panose="02010600030101010101" pitchFamily="2" charset="-122"/>
              </a:rPr>
              <a:t>“</a:t>
            </a:r>
            <a:r>
              <a:rPr lang="en-US" altLang="zh-CN" sz="2000">
                <a:latin typeface="Calibri" panose="020F0502020204030204"/>
                <a:ea typeface="Calibri" panose="020F0502020204030204"/>
              </a:rPr>
              <a:t>just for you</a:t>
            </a:r>
            <a:r>
              <a:rPr lang="en-US" altLang="zh-CN" sz="2000">
                <a:latin typeface="Calibri" panose="020F0502020204030204"/>
                <a:ea typeface="宋体" panose="02010600030101010101" pitchFamily="2" charset="-122"/>
              </a:rPr>
              <a:t>” </a:t>
            </a:r>
            <a:r>
              <a:rPr lang="en-US" altLang="zh-CN" sz="2000">
                <a:latin typeface="Calibri" panose="020F0502020204030204"/>
                <a:ea typeface="Calibri" panose="020F0502020204030204"/>
              </a:rPr>
              <a:t>pack sizes with special offers as well.</a:t>
            </a:r>
            <a:endParaRPr lang="en-US" altLang="zh-CN" sz="2000">
              <a:latin typeface="Calibri" panose="020F0502020204030204"/>
              <a:ea typeface="Calibri" panose="020F0502020204030204"/>
            </a:endParaRPr>
          </a:p>
        </p:txBody>
      </p:sp>
      <p:sp>
        <p:nvSpPr>
          <p:cNvPr id="5" name="文本框 4"/>
          <p:cNvSpPr txBox="1"/>
          <p:nvPr/>
        </p:nvSpPr>
        <p:spPr>
          <a:xfrm>
            <a:off x="643890" y="5711190"/>
            <a:ext cx="10380980" cy="706755"/>
          </a:xfrm>
          <a:prstGeom prst="rect">
            <a:avLst/>
          </a:prstGeom>
          <a:solidFill>
            <a:schemeClr val="accent3">
              <a:lumMod val="20000"/>
              <a:lumOff val="80000"/>
            </a:schemeClr>
          </a:solidFill>
        </p:spPr>
        <p:txBody>
          <a:bodyPr wrap="square" rtlCol="0">
            <a:spAutoFit/>
          </a:bodyPr>
          <a:p>
            <a:r>
              <a:rPr lang="en-US" altLang="zh-CN" sz="2000" b="1">
                <a:solidFill>
                  <a:schemeClr val="accent1">
                    <a:lumMod val="50000"/>
                  </a:schemeClr>
                </a:solidFill>
                <a:latin typeface="Times New Roman" panose="02020603050405020304" charset="0"/>
                <a:cs typeface="Times New Roman" panose="02020603050405020304" charset="0"/>
              </a:rPr>
              <a:t>56. to benefit</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57.or</a:t>
            </a:r>
            <a:r>
              <a:rPr lang="en-US" altLang="en-US" sz="2000" b="1">
                <a:solidFill>
                  <a:schemeClr val="accent1">
                    <a:lumMod val="50000"/>
                  </a:schemeClr>
                </a:solidFill>
                <a:latin typeface="Times New Roman" panose="02020603050405020304" charset="0"/>
                <a:cs typeface="Times New Roman" panose="02020603050405020304" charset="0"/>
              </a:rPr>
              <a:t> </a:t>
            </a:r>
            <a:r>
              <a:rPr 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58. that/which</a:t>
            </a:r>
            <a:r>
              <a:rPr 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59. what</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60. criticism</a:t>
            </a:r>
            <a:endParaRPr lang="en-US" altLang="en-US" sz="2000" b="1">
              <a:solidFill>
                <a:schemeClr val="accent1">
                  <a:lumMod val="50000"/>
                </a:schemeClr>
              </a:solidFill>
              <a:latin typeface="Times New Roman" panose="02020603050405020304" charset="0"/>
              <a:cs typeface="Times New Roman" panose="02020603050405020304" charset="0"/>
            </a:endParaRPr>
          </a:p>
          <a:p>
            <a:r>
              <a:rPr lang="en-US" altLang="zh-CN" sz="2000" b="1">
                <a:solidFill>
                  <a:schemeClr val="accent1">
                    <a:lumMod val="50000"/>
                  </a:schemeClr>
                </a:solidFill>
                <a:latin typeface="Times New Roman" panose="02020603050405020304" charset="0"/>
                <a:cs typeface="Times New Roman" panose="02020603050405020304" charset="0"/>
              </a:rPr>
              <a:t>61. be offered</a:t>
            </a:r>
            <a:r>
              <a:rPr lang="en-US" alt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         62.have started    </a:t>
            </a:r>
            <a:r>
              <a:rPr lang="en-US" altLang="en-US" sz="2000" b="1">
                <a:solidFill>
                  <a:schemeClr val="accent1">
                    <a:lumMod val="50000"/>
                  </a:schemeClr>
                </a:solidFill>
                <a:latin typeface="Times New Roman" panose="02020603050405020304" charset="0"/>
                <a:cs typeface="Times New Roman" panose="02020603050405020304" charset="0"/>
              </a:rPr>
              <a:t> </a:t>
            </a:r>
            <a:r>
              <a:rPr lang="en-US" sz="2000" b="1">
                <a:solidFill>
                  <a:schemeClr val="accent1">
                    <a:lumMod val="50000"/>
                  </a:schemeClr>
                </a:solidFill>
                <a:latin typeface="Times New Roman" panose="02020603050405020304" charset="0"/>
                <a:cs typeface="Times New Roman" panose="02020603050405020304" charset="0"/>
              </a:rPr>
              <a:t> </a:t>
            </a:r>
            <a:r>
              <a:rPr lang="en-US" altLang="zh-CN" sz="2000" b="1">
                <a:solidFill>
                  <a:schemeClr val="accent1">
                    <a:lumMod val="50000"/>
                  </a:schemeClr>
                </a:solidFill>
                <a:latin typeface="Times New Roman" panose="02020603050405020304" charset="0"/>
                <a:cs typeface="Times New Roman" panose="02020603050405020304" charset="0"/>
              </a:rPr>
              <a:t>63. designed                64. the                 65. ones</a:t>
            </a:r>
            <a:endParaRPr lang="en-US" altLang="zh-CN" sz="2000" b="1">
              <a:solidFill>
                <a:schemeClr val="accent1">
                  <a:lumMod val="50000"/>
                </a:schemeClr>
              </a:solidFill>
              <a:latin typeface="Times New Roman" panose="02020603050405020304" charset="0"/>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4" name="表格 3"/>
          <p:cNvGraphicFramePr/>
          <p:nvPr>
            <p:custDataLst>
              <p:tags r:id="rId1"/>
            </p:custDataLst>
          </p:nvPr>
        </p:nvGraphicFramePr>
        <p:xfrm>
          <a:off x="154305" y="61595"/>
          <a:ext cx="11904345" cy="6719570"/>
        </p:xfrm>
        <a:graphic>
          <a:graphicData uri="http://schemas.openxmlformats.org/drawingml/2006/table">
            <a:tbl>
              <a:tblPr firstRow="1" bandRow="1">
                <a:tableStyleId>{ADC177FE-7A90-4319-9B4B-30576BFF276F}</a:tableStyleId>
              </a:tblPr>
              <a:tblGrid>
                <a:gridCol w="748030"/>
                <a:gridCol w="1686560"/>
                <a:gridCol w="1533525"/>
                <a:gridCol w="830580"/>
                <a:gridCol w="1814830"/>
                <a:gridCol w="1322705"/>
                <a:gridCol w="982980"/>
                <a:gridCol w="1662430"/>
                <a:gridCol w="1322705"/>
              </a:tblGrid>
              <a:tr h="365760">
                <a:tc gridSpan="3">
                  <a:txBody>
                    <a:bodyPr/>
                    <a:p>
                      <a:pPr>
                        <a:buNone/>
                      </a:pPr>
                      <a:endParaRPr lang="zh-CN" altLang="en-US"/>
                    </a:p>
                  </a:txBody>
                  <a:tcPr/>
                </a:tc>
                <a:tc hMerge="1">
                  <a:tcPr/>
                </a:tc>
                <a:tc hMerge="1">
                  <a:tcPr/>
                </a:tc>
                <a:tc rowSpan="2" gridSpan="3">
                  <a:txBody>
                    <a:bodyPr/>
                    <a:p>
                      <a:pPr>
                        <a:buNone/>
                      </a:pPr>
                      <a:r>
                        <a:rPr lang="zh-CN" altLang="en-US"/>
                        <a:t>三年首考语法填空考点对比分析</a:t>
                      </a:r>
                      <a:endParaRPr lang="zh-CN" altLang="en-US"/>
                    </a:p>
                  </a:txBody>
                  <a:tcPr/>
                </a:tc>
                <a:tc rowSpan="2" hMerge="1">
                  <a:tcPr/>
                </a:tc>
                <a:tc rowSpan="2" hMerge="1">
                  <a:tcPr/>
                </a:tc>
                <a:tc rowSpan="3" gridSpan="3">
                  <a:txBody>
                    <a:bodyPr/>
                    <a:p>
                      <a:pPr>
                        <a:buNone/>
                      </a:pPr>
                      <a:endParaRPr lang="zh-CN" altLang="en-US"/>
                    </a:p>
                  </a:txBody>
                  <a:tcPr/>
                </a:tc>
                <a:tc rowSpan="3" hMerge="1">
                  <a:tcPr/>
                </a:tc>
                <a:tc rowSpan="3" hMerge="1">
                  <a:tcPr/>
                </a:tc>
              </a:tr>
              <a:tr h="0">
                <a:tc rowSpan="3" gridSpan="3">
                  <a:txBody>
                    <a:bodyPr/>
                    <a:p>
                      <a:pPr algn="ctr">
                        <a:buNone/>
                      </a:pPr>
                      <a:r>
                        <a:rPr lang="en-US" altLang="zh-CN" b="1"/>
                        <a:t>2023.1</a:t>
                      </a:r>
                      <a:r>
                        <a:rPr lang="zh-CN" altLang="en-US" b="1"/>
                        <a:t>浙江首考</a:t>
                      </a:r>
                      <a:endParaRPr lang="zh-CN" altLang="en-US" b="1"/>
                    </a:p>
                  </a:txBody>
                  <a:tcPr/>
                </a:tc>
                <a:tc rowSpan="3" hMerge="1">
                  <a:tcPr/>
                </a:tc>
                <a:tc rowSpan="3" hMerge="1">
                  <a:tcPr/>
                </a:tc>
                <a:tc vMerge="1" gridSpan="3">
                  <a:tcPr/>
                </a:tc>
                <a:tc vMerge="1" hMerge="1">
                  <a:tcPr/>
                </a:tc>
                <a:tc vMerge="1" hMerge="1">
                  <a:tcPr/>
                </a:tc>
                <a:tc vMerge="1" gridSpan="3">
                  <a:tcPr/>
                </a:tc>
                <a:tc vMerge="1" hMerge="1">
                  <a:tcPr/>
                </a:tc>
                <a:tc vMerge="1" hMerge="1">
                  <a:tcPr/>
                </a:tc>
              </a:tr>
              <a:tr h="0">
                <a:tc vMerge="1" gridSpan="3">
                  <a:tcPr/>
                </a:tc>
                <a:tc vMerge="1" hMerge="1">
                  <a:tcPr/>
                </a:tc>
                <a:tc vMerge="1" hMerge="1">
                  <a:tcPr/>
                </a:tc>
                <a:tc rowSpan="2" gridSpan="3">
                  <a:txBody>
                    <a:bodyPr/>
                    <a:p>
                      <a:pPr algn="ctr">
                        <a:buNone/>
                      </a:pPr>
                      <a:r>
                        <a:rPr lang="en-US" altLang="zh-CN" b="1"/>
                        <a:t>2024.1</a:t>
                      </a:r>
                      <a:r>
                        <a:rPr lang="zh-CN" altLang="en-US" b="1"/>
                        <a:t>浙江首考</a:t>
                      </a:r>
                      <a:endParaRPr lang="zh-CN" altLang="en-US" b="1"/>
                    </a:p>
                  </a:txBody>
                  <a:tcPr/>
                </a:tc>
                <a:tc rowSpan="2" hMerge="1">
                  <a:tcPr/>
                </a:tc>
                <a:tc rowSpan="2" hMerge="1">
                  <a:tcPr/>
                </a:tc>
                <a:tc vMerge="1" gridSpan="3">
                  <a:tcPr/>
                </a:tc>
                <a:tc vMerge="1" hMerge="1">
                  <a:tcPr/>
                </a:tc>
                <a:tc vMerge="1" hMerge="1">
                  <a:tcPr/>
                </a:tc>
              </a:tr>
              <a:tr h="366395">
                <a:tc vMerge="1" gridSpan="3">
                  <a:tcPr/>
                </a:tc>
                <a:tc vMerge="1" hMerge="1">
                  <a:tcPr/>
                </a:tc>
                <a:tc vMerge="1" hMerge="1">
                  <a:tcPr/>
                </a:tc>
                <a:tc vMerge="1" gridSpan="3">
                  <a:tcPr/>
                </a:tc>
                <a:tc vMerge="1" hMerge="1">
                  <a:tcPr/>
                </a:tc>
                <a:tc vMerge="1" hMerge="1">
                  <a:tcPr/>
                </a:tc>
                <a:tc gridSpan="3">
                  <a:txBody>
                    <a:bodyPr/>
                    <a:p>
                      <a:pPr algn="ctr">
                        <a:buNone/>
                      </a:pPr>
                      <a:r>
                        <a:rPr lang="en-US" altLang="zh-CN" b="1"/>
                        <a:t>2025.1</a:t>
                      </a:r>
                      <a:r>
                        <a:rPr lang="zh-CN" altLang="en-US" b="1"/>
                        <a:t>浙江首考</a:t>
                      </a:r>
                      <a:endParaRPr lang="zh-CN" altLang="en-US" b="1"/>
                    </a:p>
                  </a:txBody>
                  <a:tcPr/>
                </a:tc>
                <a:tc hMerge="1">
                  <a:tcPr/>
                </a:tc>
                <a:tc hMerge="1">
                  <a:tcPr/>
                </a:tc>
              </a:tr>
              <a:tr h="365760">
                <a:tc>
                  <a:txBody>
                    <a:bodyPr/>
                    <a:p>
                      <a:pPr>
                        <a:buNone/>
                      </a:pPr>
                      <a:r>
                        <a:rPr lang="zh-CN" altLang="en-US" b="1"/>
                        <a:t>题号</a:t>
                      </a:r>
                      <a:endParaRPr lang="zh-CN" altLang="en-US" b="1"/>
                    </a:p>
                  </a:txBody>
                  <a:tcPr/>
                </a:tc>
                <a:tc rowSpan="2">
                  <a:txBody>
                    <a:bodyPr/>
                    <a:p>
                      <a:pPr>
                        <a:buNone/>
                      </a:pPr>
                      <a:r>
                        <a:rPr lang="zh-CN" altLang="en-US" b="1"/>
                        <a:t>答案</a:t>
                      </a:r>
                      <a:endParaRPr lang="zh-CN" altLang="en-US" b="1"/>
                    </a:p>
                  </a:txBody>
                  <a:tcPr/>
                </a:tc>
                <a:tc rowSpan="3">
                  <a:txBody>
                    <a:bodyPr/>
                    <a:p>
                      <a:pPr>
                        <a:buNone/>
                      </a:pPr>
                      <a:r>
                        <a:rPr lang="zh-CN" altLang="en-US" b="1"/>
                        <a:t>考点</a:t>
                      </a:r>
                      <a:endParaRPr lang="zh-CN" altLang="en-US" b="1"/>
                    </a:p>
                  </a:txBody>
                  <a:tcPr/>
                </a:tc>
                <a:tc rowSpan="4">
                  <a:txBody>
                    <a:bodyPr/>
                    <a:p>
                      <a:pPr>
                        <a:buNone/>
                      </a:pPr>
                      <a:r>
                        <a:rPr lang="zh-CN" altLang="en-US" b="1"/>
                        <a:t>题号</a:t>
                      </a:r>
                      <a:endParaRPr lang="zh-CN" altLang="en-US" b="1"/>
                    </a:p>
                  </a:txBody>
                  <a:tcPr/>
                </a:tc>
                <a:tc rowSpan="5">
                  <a:txBody>
                    <a:bodyPr/>
                    <a:p>
                      <a:pPr>
                        <a:buNone/>
                      </a:pPr>
                      <a:r>
                        <a:rPr lang="zh-CN" altLang="en-US" b="1"/>
                        <a:t>答案</a:t>
                      </a:r>
                      <a:endParaRPr lang="zh-CN" altLang="en-US" b="1"/>
                    </a:p>
                  </a:txBody>
                  <a:tcPr/>
                </a:tc>
                <a:tc rowSpan="6">
                  <a:txBody>
                    <a:bodyPr/>
                    <a:p>
                      <a:pPr>
                        <a:buNone/>
                      </a:pPr>
                      <a:r>
                        <a:rPr lang="zh-CN" altLang="en-US" b="1"/>
                        <a:t>考点</a:t>
                      </a:r>
                      <a:endParaRPr lang="zh-CN" altLang="en-US" b="1"/>
                    </a:p>
                  </a:txBody>
                  <a:tcPr/>
                </a:tc>
                <a:tc rowSpan="7">
                  <a:txBody>
                    <a:bodyPr/>
                    <a:p>
                      <a:pPr>
                        <a:buNone/>
                      </a:pPr>
                      <a:r>
                        <a:rPr lang="zh-CN" altLang="en-US" b="1"/>
                        <a:t>题号</a:t>
                      </a:r>
                      <a:endParaRPr lang="zh-CN" altLang="en-US" b="1"/>
                    </a:p>
                  </a:txBody>
                  <a:tcPr/>
                </a:tc>
                <a:tc rowSpan="8">
                  <a:txBody>
                    <a:bodyPr/>
                    <a:p>
                      <a:pPr>
                        <a:buNone/>
                      </a:pPr>
                      <a:r>
                        <a:rPr lang="zh-CN" altLang="en-US" b="1"/>
                        <a:t>答案</a:t>
                      </a:r>
                      <a:endParaRPr lang="zh-CN" altLang="en-US" b="1"/>
                    </a:p>
                  </a:txBody>
                  <a:tcPr/>
                </a:tc>
                <a:tc rowSpan="9">
                  <a:txBody>
                    <a:bodyPr/>
                    <a:p>
                      <a:pPr>
                        <a:buNone/>
                      </a:pPr>
                      <a:r>
                        <a:rPr lang="zh-CN" altLang="en-US" b="1"/>
                        <a:t>考点</a:t>
                      </a:r>
                      <a:endParaRPr lang="zh-CN" altLang="en-US" b="1"/>
                    </a:p>
                  </a:txBody>
                  <a:tcPr/>
                </a:tc>
              </a:tr>
              <a:tr h="0">
                <a:tc rowSpan="9">
                  <a:txBody>
                    <a:bodyPr/>
                    <a:p>
                      <a:pPr>
                        <a:buNone/>
                      </a:pPr>
                      <a:r>
                        <a:rPr lang="en-US" altLang="zh-CN" b="0">
                          <a:latin typeface="Calibri" panose="020F0502020204030204" charset="0"/>
                          <a:cs typeface="Calibri" panose="020F0502020204030204" charset="0"/>
                        </a:rPr>
                        <a:t>56</a:t>
                      </a:r>
                      <a:endParaRPr lang="en-US" altLang="zh-CN" b="0">
                        <a:latin typeface="Calibri" panose="020F0502020204030204" charset="0"/>
                        <a:cs typeface="Calibri" panose="020F0502020204030204" charset="0"/>
                      </a:endParaRPr>
                    </a:p>
                  </a:txBody>
                  <a:tcPr/>
                </a:tc>
                <a:tc vMerge="1">
                  <a:tcPr/>
                </a:tc>
                <a:tc vMerge="1">
                  <a:tcPr/>
                </a:tc>
                <a:tc vMerge="1">
                  <a:tcPr/>
                </a:tc>
                <a:tc vMerge="1">
                  <a:tcPr/>
                </a:tc>
                <a:tc vMerge="1">
                  <a:tcPr/>
                </a:tc>
                <a:tc vMerge="1">
                  <a:tcPr/>
                </a:tc>
                <a:tc vMerge="1">
                  <a:tcPr/>
                </a:tc>
                <a:tc vMerge="1">
                  <a:tcPr/>
                </a:tc>
              </a:tr>
              <a:tr h="0">
                <a:tc vMerge="1">
                  <a:tcPr/>
                </a:tc>
                <a:tc rowSpan="8">
                  <a:txBody>
                    <a:bodyPr/>
                    <a:p>
                      <a:pPr>
                        <a:buNone/>
                      </a:pPr>
                      <a:r>
                        <a:rPr lang="en-US" altLang="zh-CN">
                          <a:latin typeface="Calibri" panose="020F0502020204030204" charset="0"/>
                          <a:cs typeface="Calibri" panose="020F0502020204030204" charset="0"/>
                        </a:rPr>
                        <a:t>and</a:t>
                      </a:r>
                      <a:endParaRPr lang="en-US" altLang="zh-CN">
                        <a:latin typeface="Calibri" panose="020F0502020204030204" charset="0"/>
                        <a:cs typeface="Calibri" panose="020F0502020204030204" charset="0"/>
                      </a:endParaRPr>
                    </a:p>
                  </a:txBody>
                  <a:tcPr/>
                </a:tc>
                <a:tc vMerge="1">
                  <a:tcPr/>
                </a:tc>
                <a:tc vMerge="1">
                  <a:tcPr/>
                </a:tc>
                <a:tc vMerge="1">
                  <a:tcPr/>
                </a:tc>
                <a:tc vMerge="1">
                  <a:tcPr/>
                </a:tc>
                <a:tc vMerge="1">
                  <a:tcPr/>
                </a:tc>
                <a:tc vMerge="1">
                  <a:tcPr/>
                </a:tc>
                <a:tc vMerge="1">
                  <a:tcPr/>
                </a:tc>
              </a:tr>
              <a:tr h="0">
                <a:tc vMerge="1">
                  <a:tcPr/>
                </a:tc>
                <a:tc vMerge="1">
                  <a:tcPr/>
                </a:tc>
                <a:tc rowSpan="7">
                  <a:txBody>
                    <a:bodyPr/>
                    <a:p>
                      <a:pPr>
                        <a:buNone/>
                      </a:pPr>
                      <a:r>
                        <a:rPr lang="zh-CN" altLang="en-US" sz="1600"/>
                        <a:t>连词</a:t>
                      </a:r>
                      <a:endParaRPr lang="zh-CN" altLang="en-US" sz="1600"/>
                    </a:p>
                  </a:txBody>
                  <a:tcPr/>
                </a:tc>
                <a:tc vMerge="1">
                  <a:tcPr/>
                </a:tc>
                <a:tc vMerge="1">
                  <a:tcPr/>
                </a:tc>
                <a:tc vMerge="1">
                  <a:tcPr/>
                </a:tc>
                <a:tc vMerge="1">
                  <a:tcPr/>
                </a:tc>
                <a:tc vMerge="1">
                  <a:tcPr/>
                </a:tc>
                <a:tc vMerge="1">
                  <a:tcPr/>
                </a:tc>
              </a:tr>
              <a:tr h="0">
                <a:tc vMerge="1">
                  <a:tcPr/>
                </a:tc>
                <a:tc vMerge="1">
                  <a:tcPr/>
                </a:tc>
                <a:tc vMerge="1">
                  <a:tcPr/>
                </a:tc>
                <a:tc rowSpan="6">
                  <a:txBody>
                    <a:bodyPr/>
                    <a:p>
                      <a:pPr>
                        <a:buNone/>
                      </a:pPr>
                      <a:r>
                        <a:rPr lang="en-US" altLang="zh-CN">
                          <a:latin typeface="Calibri" panose="020F0502020204030204" charset="0"/>
                          <a:cs typeface="Calibri" panose="020F0502020204030204" charset="0"/>
                        </a:rPr>
                        <a:t>56</a:t>
                      </a:r>
                      <a:endParaRPr lang="en-US" altLang="zh-CN">
                        <a:latin typeface="Calibri" panose="020F0502020204030204" charset="0"/>
                        <a:cs typeface="Calibri" panose="020F0502020204030204" charset="0"/>
                      </a:endParaRPr>
                    </a:p>
                  </a:txBody>
                  <a:tcPr/>
                </a:tc>
                <a:tc vMerge="1">
                  <a:tcPr/>
                </a:tc>
                <a:tc vMerge="1">
                  <a:tcPr/>
                </a:tc>
                <a:tc vMerge="1">
                  <a:tcPr/>
                </a:tc>
                <a:tc vMerge="1">
                  <a:tcPr/>
                </a:tc>
                <a:tc vMerge="1">
                  <a:tcPr/>
                </a:tc>
              </a:tr>
              <a:tr h="0">
                <a:tc vMerge="1">
                  <a:tcPr/>
                </a:tc>
                <a:tc vMerge="1">
                  <a:tcPr/>
                </a:tc>
                <a:tc vMerge="1">
                  <a:tcPr/>
                </a:tc>
                <a:tc vMerge="1">
                  <a:tcPr/>
                </a:tc>
                <a:tc rowSpan="5">
                  <a:txBody>
                    <a:bodyPr/>
                    <a:p>
                      <a:pPr>
                        <a:buNone/>
                      </a:pPr>
                      <a:r>
                        <a:rPr lang="en-US" altLang="zh-CN">
                          <a:solidFill>
                            <a:srgbClr val="08090C"/>
                          </a:solidFill>
                          <a:latin typeface="Calibri" panose="020F0502020204030204" charset="0"/>
                          <a:cs typeface="Calibri" panose="020F0502020204030204" charset="0"/>
                        </a:rPr>
                        <a:t>to benefit</a:t>
                      </a:r>
                      <a:endParaRPr lang="en-US" altLang="zh-CN">
                        <a:solidFill>
                          <a:srgbClr val="08090C"/>
                        </a:solidFill>
                        <a:latin typeface="Calibri" panose="020F0502020204030204" charset="0"/>
                        <a:cs typeface="Calibri" panose="020F0502020204030204" charset="0"/>
                      </a:endParaRPr>
                    </a:p>
                  </a:txBody>
                  <a:tcPr/>
                </a:tc>
                <a:tc vMerge="1">
                  <a:tcPr/>
                </a:tc>
                <a:tc vMerge="1">
                  <a:tcPr/>
                </a:tc>
                <a:tc vMerge="1">
                  <a:tcPr/>
                </a:tc>
                <a:tc vMerge="1">
                  <a:tcPr/>
                </a:tc>
              </a:tr>
              <a:tr h="0">
                <a:tc vMerge="1">
                  <a:tcPr/>
                </a:tc>
                <a:tc vMerge="1">
                  <a:tcPr/>
                </a:tc>
                <a:tc vMerge="1">
                  <a:tcPr/>
                </a:tc>
                <a:tc vMerge="1">
                  <a:tcPr/>
                </a:tc>
                <a:tc vMerge="1">
                  <a:tcPr/>
                </a:tc>
                <a:tc rowSpan="4">
                  <a:txBody>
                    <a:bodyPr/>
                    <a:p>
                      <a:pPr>
                        <a:buNone/>
                      </a:pPr>
                      <a:r>
                        <a:rPr lang="zh-CN" altLang="en-US" sz="1600"/>
                        <a:t>非谓语动词</a:t>
                      </a:r>
                      <a:endParaRPr lang="zh-CN" altLang="en-US" sz="1600"/>
                    </a:p>
                  </a:txBody>
                  <a:tcPr/>
                </a:tc>
                <a:tc vMerge="1">
                  <a:tcPr/>
                </a:tc>
                <a:tc vMerge="1">
                  <a:tcPr/>
                </a:tc>
                <a:tc vMerge="1">
                  <a:tcPr/>
                </a:tc>
              </a:tr>
              <a:tr h="0">
                <a:tc vMerge="1">
                  <a:tcPr/>
                </a:tc>
                <a:tc vMerge="1">
                  <a:tcPr/>
                </a:tc>
                <a:tc vMerge="1">
                  <a:tcPr/>
                </a:tc>
                <a:tc vMerge="1">
                  <a:tcPr/>
                </a:tc>
                <a:tc vMerge="1">
                  <a:tcPr/>
                </a:tc>
                <a:tc vMerge="1">
                  <a:tcPr/>
                </a:tc>
                <a:tc rowSpan="3">
                  <a:txBody>
                    <a:bodyPr/>
                    <a:p>
                      <a:pPr>
                        <a:buNone/>
                      </a:pPr>
                      <a:r>
                        <a:rPr lang="en-US" altLang="zh-CN">
                          <a:latin typeface="Calibri" panose="020F0502020204030204" charset="0"/>
                          <a:cs typeface="Calibri" panose="020F0502020204030204" charset="0"/>
                        </a:rPr>
                        <a:t>56</a:t>
                      </a:r>
                      <a:endParaRPr lang="en-US" altLang="zh-CN">
                        <a:latin typeface="Calibri" panose="020F0502020204030204" charset="0"/>
                        <a:cs typeface="Calibri" panose="020F0502020204030204" charset="0"/>
                      </a:endParaRPr>
                    </a:p>
                  </a:txBody>
                  <a:tcPr/>
                </a:tc>
                <a:tc vMerge="1">
                  <a:tcPr/>
                </a:tc>
                <a:tc vMerge="1">
                  <a:tcPr/>
                </a:tc>
              </a:tr>
              <a:tr h="0">
                <a:tc vMerge="1">
                  <a:tcPr/>
                </a:tc>
                <a:tc vMerge="1">
                  <a:tcPr/>
                </a:tc>
                <a:tc vMerge="1">
                  <a:tcPr/>
                </a:tc>
                <a:tc vMerge="1">
                  <a:tcPr/>
                </a:tc>
                <a:tc vMerge="1">
                  <a:tcPr/>
                </a:tc>
                <a:tc vMerge="1">
                  <a:tcPr/>
                </a:tc>
                <a:tc vMerge="1">
                  <a:tcPr/>
                </a:tc>
                <a:tc rowSpan="2">
                  <a:txBody>
                    <a:bodyPr/>
                    <a:p>
                      <a:pPr>
                        <a:buNone/>
                      </a:pPr>
                      <a:r>
                        <a:rPr lang="en-US" altLang="zh-CN">
                          <a:solidFill>
                            <a:srgbClr val="08090C"/>
                          </a:solidFill>
                          <a:latin typeface="Calibri" panose="020F0502020204030204" charset="0"/>
                          <a:cs typeface="Calibri" panose="020F0502020204030204" charset="0"/>
                        </a:rPr>
                        <a:t>a</a:t>
                      </a:r>
                      <a:endParaRPr lang="en-US" altLang="zh-CN">
                        <a:solidFill>
                          <a:srgbClr val="08090C"/>
                        </a:solidFill>
                        <a:latin typeface="Calibri" panose="020F0502020204030204" charset="0"/>
                        <a:cs typeface="Calibri" panose="020F0502020204030204" charset="0"/>
                      </a:endParaRPr>
                    </a:p>
                  </a:txBody>
                  <a:tcPr/>
                </a:tc>
                <a:tc vMerge="1">
                  <a:tcPr/>
                </a:tc>
              </a:tr>
              <a:tr h="529590">
                <a:tc vMerge="1">
                  <a:tcPr/>
                </a:tc>
                <a:tc vMerge="1">
                  <a:tcPr/>
                </a:tc>
                <a:tc vMerge="1">
                  <a:tcPr/>
                </a:tc>
                <a:tc vMerge="1">
                  <a:tcPr/>
                </a:tc>
                <a:tc vMerge="1">
                  <a:tcPr/>
                </a:tc>
                <a:tc vMerge="1">
                  <a:tcPr/>
                </a:tc>
                <a:tc vMerge="1">
                  <a:tcPr/>
                </a:tc>
                <a:tc vMerge="1">
                  <a:tcPr/>
                </a:tc>
                <a:tc>
                  <a:txBody>
                    <a:bodyPr/>
                    <a:p>
                      <a:pPr>
                        <a:buNone/>
                      </a:pPr>
                      <a:r>
                        <a:rPr lang="zh-CN" altLang="en-US" sz="1600">
                          <a:solidFill>
                            <a:srgbClr val="08090C"/>
                          </a:solidFill>
                        </a:rPr>
                        <a:t>冠词</a:t>
                      </a:r>
                      <a:endParaRPr lang="zh-CN" altLang="en-US" sz="1600">
                        <a:solidFill>
                          <a:srgbClr val="08090C"/>
                        </a:solidFill>
                      </a:endParaRPr>
                    </a:p>
                  </a:txBody>
                  <a:tcPr/>
                </a:tc>
              </a:tr>
              <a:tr h="565785">
                <a:tc>
                  <a:txBody>
                    <a:bodyPr/>
                    <a:p>
                      <a:pPr>
                        <a:buNone/>
                      </a:pPr>
                      <a:r>
                        <a:rPr lang="en-US" altLang="zh-CN" b="0">
                          <a:latin typeface="Calibri" panose="020F0502020204030204" charset="0"/>
                          <a:cs typeface="Calibri" panose="020F0502020204030204" charset="0"/>
                        </a:rPr>
                        <a:t>57</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originally</a:t>
                      </a:r>
                      <a:endParaRPr lang="en-US" altLang="zh-CN">
                        <a:latin typeface="Calibri" panose="020F0502020204030204" charset="0"/>
                        <a:cs typeface="Calibri" panose="020F0502020204030204" charset="0"/>
                      </a:endParaRPr>
                    </a:p>
                  </a:txBody>
                  <a:tcPr/>
                </a:tc>
                <a:tc>
                  <a:txBody>
                    <a:bodyPr/>
                    <a:p>
                      <a:pPr>
                        <a:buNone/>
                      </a:pPr>
                      <a:r>
                        <a:rPr lang="zh-CN" altLang="en-US" sz="1600"/>
                        <a:t>词性转换</a:t>
                      </a:r>
                      <a:endParaRPr lang="zh-CN" altLang="en-US" sz="1600"/>
                    </a:p>
                  </a:txBody>
                  <a:tcPr/>
                </a:tc>
                <a:tc>
                  <a:txBody>
                    <a:bodyPr/>
                    <a:p>
                      <a:pPr>
                        <a:buNone/>
                      </a:pPr>
                      <a:r>
                        <a:rPr lang="en-US" altLang="zh-CN">
                          <a:latin typeface="Calibri" panose="020F0502020204030204" charset="0"/>
                          <a:cs typeface="Calibri" panose="020F0502020204030204" charset="0"/>
                        </a:rPr>
                        <a:t>57</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or</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连词</a:t>
                      </a:r>
                      <a:endParaRPr lang="zh-CN" altLang="en-US" sz="1600"/>
                    </a:p>
                  </a:txBody>
                  <a:tcPr/>
                </a:tc>
                <a:tc>
                  <a:txBody>
                    <a:bodyPr/>
                    <a:p>
                      <a:pPr>
                        <a:buNone/>
                      </a:pPr>
                      <a:r>
                        <a:rPr lang="en-US" altLang="zh-CN">
                          <a:latin typeface="Calibri" panose="020F0502020204030204" charset="0"/>
                          <a:cs typeface="Calibri" panose="020F0502020204030204" charset="0"/>
                        </a:rPr>
                        <a:t>57</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times</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复数</a:t>
                      </a:r>
                      <a:endParaRPr lang="zh-CN" altLang="en-US" sz="1600">
                        <a:solidFill>
                          <a:srgbClr val="08090C"/>
                        </a:solidFill>
                      </a:endParaRPr>
                    </a:p>
                  </a:txBody>
                  <a:tcPr/>
                </a:tc>
              </a:tr>
              <a:tr h="565150">
                <a:tc>
                  <a:txBody>
                    <a:bodyPr/>
                    <a:p>
                      <a:pPr>
                        <a:buNone/>
                      </a:pPr>
                      <a:r>
                        <a:rPr lang="en-US" altLang="zh-CN" b="0">
                          <a:latin typeface="Calibri" panose="020F0502020204030204" charset="0"/>
                          <a:cs typeface="Calibri" panose="020F0502020204030204" charset="0"/>
                        </a:rPr>
                        <a:t>58</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surrounded</a:t>
                      </a:r>
                      <a:endParaRPr lang="en-US" altLang="zh-CN">
                        <a:latin typeface="Calibri" panose="020F0502020204030204" charset="0"/>
                        <a:cs typeface="Calibri" panose="020F0502020204030204" charset="0"/>
                      </a:endParaRPr>
                    </a:p>
                  </a:txBody>
                  <a:tcPr/>
                </a:tc>
                <a:tc>
                  <a:txBody>
                    <a:bodyPr/>
                    <a:p>
                      <a:pPr>
                        <a:buNone/>
                      </a:pPr>
                      <a:r>
                        <a:rPr lang="zh-CN" altLang="en-US" sz="1600"/>
                        <a:t>非谓语动词</a:t>
                      </a:r>
                      <a:endParaRPr lang="zh-CN" altLang="en-US" sz="1600"/>
                    </a:p>
                  </a:txBody>
                  <a:tcPr/>
                </a:tc>
                <a:tc>
                  <a:txBody>
                    <a:bodyPr/>
                    <a:p>
                      <a:pPr>
                        <a:buNone/>
                      </a:pPr>
                      <a:r>
                        <a:rPr lang="en-US" altLang="zh-CN">
                          <a:latin typeface="Calibri" panose="020F0502020204030204" charset="0"/>
                          <a:cs typeface="Calibri" panose="020F0502020204030204" charset="0"/>
                        </a:rPr>
                        <a:t>58</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that/which</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定语从句</a:t>
                      </a:r>
                      <a:endParaRPr lang="zh-CN" altLang="en-US" sz="1600"/>
                    </a:p>
                  </a:txBody>
                  <a:tcPr/>
                </a:tc>
                <a:tc>
                  <a:txBody>
                    <a:bodyPr/>
                    <a:p>
                      <a:pPr>
                        <a:buNone/>
                      </a:pPr>
                      <a:r>
                        <a:rPr lang="en-US" altLang="zh-CN">
                          <a:latin typeface="Calibri" panose="020F0502020204030204" charset="0"/>
                          <a:cs typeface="Calibri" panose="020F0502020204030204" charset="0"/>
                        </a:rPr>
                        <a:t>58</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on</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介词</a:t>
                      </a:r>
                      <a:endParaRPr lang="zh-CN" altLang="en-US" sz="1600">
                        <a:solidFill>
                          <a:srgbClr val="08090C"/>
                        </a:solidFill>
                      </a:endParaRPr>
                    </a:p>
                  </a:txBody>
                  <a:tcPr/>
                </a:tc>
              </a:tr>
              <a:tr h="565785">
                <a:tc>
                  <a:txBody>
                    <a:bodyPr/>
                    <a:p>
                      <a:pPr>
                        <a:buNone/>
                      </a:pPr>
                      <a:r>
                        <a:rPr lang="en-US" altLang="zh-CN" b="0">
                          <a:latin typeface="Calibri" panose="020F0502020204030204" charset="0"/>
                          <a:cs typeface="Calibri" panose="020F0502020204030204" charset="0"/>
                        </a:rPr>
                        <a:t>59</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were permitted</a:t>
                      </a:r>
                      <a:endParaRPr lang="en-US" altLang="zh-CN">
                        <a:latin typeface="Calibri" panose="020F0502020204030204" charset="0"/>
                        <a:cs typeface="Calibri" panose="020F0502020204030204" charset="0"/>
                      </a:endParaRPr>
                    </a:p>
                  </a:txBody>
                  <a:tcPr/>
                </a:tc>
                <a:tc>
                  <a:txBody>
                    <a:bodyPr/>
                    <a:p>
                      <a:pPr>
                        <a:buNone/>
                      </a:pPr>
                      <a:r>
                        <a:rPr lang="zh-CN" altLang="en-US" sz="1600"/>
                        <a:t>被动语态</a:t>
                      </a:r>
                      <a:endParaRPr lang="zh-CN" altLang="en-US" sz="1600"/>
                    </a:p>
                  </a:txBody>
                  <a:tcPr/>
                </a:tc>
                <a:tc>
                  <a:txBody>
                    <a:bodyPr/>
                    <a:p>
                      <a:pPr>
                        <a:buNone/>
                      </a:pPr>
                      <a:r>
                        <a:rPr lang="en-US" altLang="zh-CN">
                          <a:latin typeface="Calibri" panose="020F0502020204030204" charset="0"/>
                          <a:cs typeface="Calibri" panose="020F0502020204030204" charset="0"/>
                        </a:rPr>
                        <a:t>59</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what</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表语从句</a:t>
                      </a:r>
                      <a:endParaRPr lang="zh-CN" altLang="en-US" sz="1600"/>
                    </a:p>
                  </a:txBody>
                  <a:tcPr/>
                </a:tc>
                <a:tc>
                  <a:txBody>
                    <a:bodyPr/>
                    <a:p>
                      <a:pPr>
                        <a:buNone/>
                      </a:pPr>
                      <a:r>
                        <a:rPr lang="en-US" altLang="zh-CN">
                          <a:latin typeface="Calibri" panose="020F0502020204030204" charset="0"/>
                          <a:cs typeface="Calibri" panose="020F0502020204030204" charset="0"/>
                        </a:rPr>
                        <a:t>59</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and</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连词</a:t>
                      </a:r>
                      <a:endParaRPr lang="zh-CN" altLang="en-US" sz="1600">
                        <a:solidFill>
                          <a:srgbClr val="08090C"/>
                        </a:solidFill>
                      </a:endParaRPr>
                    </a:p>
                  </a:txBody>
                  <a:tcPr/>
                </a:tc>
              </a:tr>
              <a:tr h="566420">
                <a:tc>
                  <a:txBody>
                    <a:bodyPr/>
                    <a:p>
                      <a:pPr>
                        <a:buNone/>
                      </a:pPr>
                      <a:r>
                        <a:rPr lang="en-US" altLang="zh-CN" b="0">
                          <a:latin typeface="Calibri" panose="020F0502020204030204" charset="0"/>
                          <a:cs typeface="Calibri" panose="020F0502020204030204" charset="0"/>
                        </a:rPr>
                        <a:t>60</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featured</a:t>
                      </a:r>
                      <a:endParaRPr lang="en-US" altLang="zh-CN">
                        <a:latin typeface="Calibri" panose="020F0502020204030204" charset="0"/>
                        <a:cs typeface="Calibri" panose="020F0502020204030204" charset="0"/>
                      </a:endParaRPr>
                    </a:p>
                  </a:txBody>
                  <a:tcPr/>
                </a:tc>
                <a:tc>
                  <a:txBody>
                    <a:bodyPr/>
                    <a:p>
                      <a:pPr>
                        <a:buNone/>
                      </a:pPr>
                      <a:r>
                        <a:rPr lang="zh-CN" altLang="en-US" sz="1600"/>
                        <a:t>谓语动词</a:t>
                      </a:r>
                      <a:endParaRPr lang="zh-CN" altLang="en-US" sz="1600"/>
                    </a:p>
                  </a:txBody>
                  <a:tcPr/>
                </a:tc>
                <a:tc>
                  <a:txBody>
                    <a:bodyPr/>
                    <a:p>
                      <a:pPr>
                        <a:buNone/>
                      </a:pPr>
                      <a:r>
                        <a:rPr lang="en-US" altLang="zh-CN">
                          <a:latin typeface="Calibri" panose="020F0502020204030204" charset="0"/>
                          <a:cs typeface="Calibri" panose="020F0502020204030204" charset="0"/>
                        </a:rPr>
                        <a:t>60</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criticism</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词性转换</a:t>
                      </a:r>
                      <a:endParaRPr lang="zh-CN" altLang="en-US" sz="1600"/>
                    </a:p>
                  </a:txBody>
                  <a:tcPr/>
                </a:tc>
                <a:tc>
                  <a:txBody>
                    <a:bodyPr/>
                    <a:p>
                      <a:pPr>
                        <a:buNone/>
                      </a:pPr>
                      <a:r>
                        <a:rPr lang="en-US" altLang="zh-CN">
                          <a:latin typeface="Calibri" panose="020F0502020204030204" charset="0"/>
                          <a:cs typeface="Calibri" panose="020F0502020204030204" charset="0"/>
                        </a:rPr>
                        <a:t>60</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to rent</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非谓语</a:t>
                      </a:r>
                      <a:endParaRPr lang="zh-CN" altLang="en-US" sz="1600">
                        <a:solidFill>
                          <a:srgbClr val="08090C"/>
                        </a:solidFill>
                      </a:endParaRPr>
                    </a:p>
                  </a:txBody>
                  <a:tcPr/>
                </a:tc>
              </a:tr>
              <a:tr h="565150">
                <a:tc>
                  <a:txBody>
                    <a:bodyPr/>
                    <a:p>
                      <a:pPr>
                        <a:buNone/>
                      </a:pPr>
                      <a:r>
                        <a:rPr lang="en-US" altLang="zh-CN" b="0">
                          <a:latin typeface="Calibri" panose="020F0502020204030204" charset="0"/>
                          <a:cs typeface="Calibri" panose="020F0502020204030204" charset="0"/>
                        </a:rPr>
                        <a:t>61</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spacious</a:t>
                      </a:r>
                      <a:endParaRPr lang="en-US" altLang="zh-CN">
                        <a:latin typeface="Calibri" panose="020F0502020204030204" charset="0"/>
                        <a:cs typeface="Calibri" panose="020F0502020204030204" charset="0"/>
                      </a:endParaRPr>
                    </a:p>
                  </a:txBody>
                  <a:tcPr/>
                </a:tc>
                <a:tc>
                  <a:txBody>
                    <a:bodyPr/>
                    <a:p>
                      <a:pPr>
                        <a:buNone/>
                      </a:pPr>
                      <a:r>
                        <a:rPr lang="zh-CN" altLang="en-US" sz="1600"/>
                        <a:t>词性转换</a:t>
                      </a:r>
                      <a:endParaRPr lang="zh-CN" altLang="en-US" sz="1600"/>
                    </a:p>
                  </a:txBody>
                  <a:tcPr/>
                </a:tc>
                <a:tc>
                  <a:txBody>
                    <a:bodyPr/>
                    <a:p>
                      <a:pPr>
                        <a:buNone/>
                      </a:pPr>
                      <a:r>
                        <a:rPr lang="en-US" altLang="zh-CN">
                          <a:latin typeface="Calibri" panose="020F0502020204030204" charset="0"/>
                          <a:cs typeface="Calibri" panose="020F0502020204030204" charset="0"/>
                        </a:rPr>
                        <a:t>61</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be offered</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被动语态</a:t>
                      </a:r>
                      <a:endParaRPr lang="zh-CN" altLang="en-US" sz="1600"/>
                    </a:p>
                  </a:txBody>
                  <a:tcPr/>
                </a:tc>
                <a:tc>
                  <a:txBody>
                    <a:bodyPr/>
                    <a:p>
                      <a:pPr>
                        <a:buNone/>
                      </a:pPr>
                      <a:r>
                        <a:rPr lang="en-US" altLang="zh-CN">
                          <a:latin typeface="Calibri" panose="020F0502020204030204" charset="0"/>
                          <a:cs typeface="Calibri" panose="020F0502020204030204" charset="0"/>
                        </a:rPr>
                        <a:t>61</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solution</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词性转换</a:t>
                      </a:r>
                      <a:endParaRPr lang="zh-CN" altLang="en-US" sz="1600">
                        <a:solidFill>
                          <a:srgbClr val="08090C"/>
                        </a:solidFill>
                      </a:endParaRPr>
                    </a:p>
                  </a:txBody>
                  <a:tcPr/>
                </a:tc>
              </a:tr>
              <a:tr h="566420">
                <a:tc>
                  <a:txBody>
                    <a:bodyPr/>
                    <a:p>
                      <a:pPr>
                        <a:buNone/>
                      </a:pPr>
                      <a:r>
                        <a:rPr lang="en-US" altLang="zh-CN" b="0">
                          <a:latin typeface="Calibri" panose="020F0502020204030204" charset="0"/>
                          <a:cs typeface="Calibri" panose="020F0502020204030204" charset="0"/>
                        </a:rPr>
                        <a:t>62</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simpler</a:t>
                      </a:r>
                      <a:endParaRPr lang="en-US" altLang="zh-CN">
                        <a:latin typeface="Calibri" panose="020F0502020204030204" charset="0"/>
                        <a:cs typeface="Calibri" panose="020F0502020204030204" charset="0"/>
                      </a:endParaRPr>
                    </a:p>
                  </a:txBody>
                  <a:tcPr/>
                </a:tc>
                <a:tc>
                  <a:txBody>
                    <a:bodyPr/>
                    <a:p>
                      <a:pPr>
                        <a:buNone/>
                      </a:pPr>
                      <a:r>
                        <a:rPr lang="zh-CN" altLang="en-US" sz="1600"/>
                        <a:t>形容词比较级</a:t>
                      </a:r>
                      <a:endParaRPr lang="zh-CN" altLang="en-US" sz="1600"/>
                    </a:p>
                  </a:txBody>
                  <a:tcPr/>
                </a:tc>
                <a:tc>
                  <a:txBody>
                    <a:bodyPr/>
                    <a:p>
                      <a:pPr>
                        <a:buNone/>
                      </a:pPr>
                      <a:r>
                        <a:rPr lang="en-US" altLang="zh-CN">
                          <a:latin typeface="Calibri" panose="020F0502020204030204" charset="0"/>
                          <a:cs typeface="Calibri" panose="020F0502020204030204" charset="0"/>
                        </a:rPr>
                        <a:t>62</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have started</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谓语动词</a:t>
                      </a:r>
                      <a:endParaRPr lang="zh-CN" altLang="en-US" sz="1600"/>
                    </a:p>
                  </a:txBody>
                  <a:tcPr/>
                </a:tc>
                <a:tc>
                  <a:txBody>
                    <a:bodyPr/>
                    <a:p>
                      <a:pPr>
                        <a:buNone/>
                      </a:pPr>
                      <a:r>
                        <a:rPr lang="en-US" altLang="zh-CN">
                          <a:latin typeface="Calibri" panose="020F0502020204030204" charset="0"/>
                          <a:cs typeface="Calibri" panose="020F0502020204030204" charset="0"/>
                        </a:rPr>
                        <a:t>62</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is</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谓语动词</a:t>
                      </a:r>
                      <a:endParaRPr lang="zh-CN" altLang="en-US" sz="1600">
                        <a:solidFill>
                          <a:srgbClr val="08090C"/>
                        </a:solidFill>
                      </a:endParaRPr>
                    </a:p>
                  </a:txBody>
                  <a:tcPr/>
                </a:tc>
              </a:tr>
              <a:tr h="565150">
                <a:tc>
                  <a:txBody>
                    <a:bodyPr/>
                    <a:p>
                      <a:pPr>
                        <a:buNone/>
                      </a:pPr>
                      <a:r>
                        <a:rPr lang="en-US" altLang="zh-CN" b="0">
                          <a:latin typeface="Calibri" panose="020F0502020204030204" charset="0"/>
                          <a:cs typeface="Calibri" panose="020F0502020204030204" charset="0"/>
                        </a:rPr>
                        <a:t>63</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as</a:t>
                      </a:r>
                      <a:endParaRPr lang="en-US" altLang="zh-CN">
                        <a:latin typeface="Calibri" panose="020F0502020204030204" charset="0"/>
                        <a:cs typeface="Calibri" panose="020F0502020204030204" charset="0"/>
                      </a:endParaRPr>
                    </a:p>
                  </a:txBody>
                  <a:tcPr/>
                </a:tc>
                <a:tc>
                  <a:txBody>
                    <a:bodyPr/>
                    <a:p>
                      <a:pPr>
                        <a:buNone/>
                      </a:pPr>
                      <a:r>
                        <a:rPr lang="zh-CN" altLang="en-US" sz="1600"/>
                        <a:t>介词</a:t>
                      </a:r>
                      <a:endParaRPr lang="zh-CN" altLang="en-US" sz="1600"/>
                    </a:p>
                  </a:txBody>
                  <a:tcPr/>
                </a:tc>
                <a:tc>
                  <a:txBody>
                    <a:bodyPr/>
                    <a:p>
                      <a:pPr>
                        <a:buNone/>
                      </a:pPr>
                      <a:r>
                        <a:rPr lang="en-US" altLang="zh-CN">
                          <a:latin typeface="Calibri" panose="020F0502020204030204" charset="0"/>
                          <a:cs typeface="Calibri" panose="020F0502020204030204" charset="0"/>
                        </a:rPr>
                        <a:t>63</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designed </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非谓语动词</a:t>
                      </a:r>
                      <a:endParaRPr lang="zh-CN" altLang="en-US" sz="1600"/>
                    </a:p>
                  </a:txBody>
                  <a:tcPr/>
                </a:tc>
                <a:tc>
                  <a:txBody>
                    <a:bodyPr/>
                    <a:p>
                      <a:pPr>
                        <a:buNone/>
                      </a:pPr>
                      <a:r>
                        <a:rPr lang="en-US" altLang="zh-CN">
                          <a:latin typeface="Calibri" panose="020F0502020204030204" charset="0"/>
                          <a:cs typeface="Calibri" panose="020F0502020204030204" charset="0"/>
                        </a:rPr>
                        <a:t>63</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which</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定语从句</a:t>
                      </a:r>
                      <a:endParaRPr lang="zh-CN" altLang="en-US" sz="1600">
                        <a:solidFill>
                          <a:srgbClr val="08090C"/>
                        </a:solidFill>
                      </a:endParaRPr>
                    </a:p>
                  </a:txBody>
                  <a:tcPr/>
                </a:tc>
              </a:tr>
              <a:tr h="565785">
                <a:tc>
                  <a:txBody>
                    <a:bodyPr/>
                    <a:p>
                      <a:pPr>
                        <a:buNone/>
                      </a:pPr>
                      <a:r>
                        <a:rPr lang="en-US" altLang="zh-CN" b="0">
                          <a:latin typeface="Calibri" panose="020F0502020204030204" charset="0"/>
                          <a:cs typeface="Calibri" panose="020F0502020204030204" charset="0"/>
                        </a:rPr>
                        <a:t>64</a:t>
                      </a:r>
                      <a:endParaRPr lang="en-US" altLang="zh-CN" b="0">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events</a:t>
                      </a:r>
                      <a:endParaRPr lang="en-US" altLang="zh-CN">
                        <a:latin typeface="Calibri" panose="020F0502020204030204" charset="0"/>
                        <a:cs typeface="Calibri" panose="020F0502020204030204" charset="0"/>
                      </a:endParaRPr>
                    </a:p>
                  </a:txBody>
                  <a:tcPr/>
                </a:tc>
                <a:tc>
                  <a:txBody>
                    <a:bodyPr/>
                    <a:p>
                      <a:pPr>
                        <a:buNone/>
                      </a:pPr>
                      <a:r>
                        <a:rPr lang="zh-CN" altLang="en-US" sz="1600"/>
                        <a:t>复数</a:t>
                      </a:r>
                      <a:endParaRPr lang="zh-CN" altLang="en-US" sz="1600"/>
                    </a:p>
                  </a:txBody>
                  <a:tcPr/>
                </a:tc>
                <a:tc>
                  <a:txBody>
                    <a:bodyPr/>
                    <a:p>
                      <a:pPr>
                        <a:buNone/>
                      </a:pPr>
                      <a:r>
                        <a:rPr lang="en-US" altLang="zh-CN">
                          <a:latin typeface="Calibri" panose="020F0502020204030204" charset="0"/>
                          <a:cs typeface="Calibri" panose="020F0502020204030204" charset="0"/>
                        </a:rPr>
                        <a:t>64</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the </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冠词</a:t>
                      </a:r>
                      <a:endParaRPr lang="zh-CN" altLang="en-US" sz="1600"/>
                    </a:p>
                  </a:txBody>
                  <a:tcPr/>
                </a:tc>
                <a:tc>
                  <a:txBody>
                    <a:bodyPr/>
                    <a:p>
                      <a:pPr>
                        <a:buNone/>
                      </a:pPr>
                      <a:r>
                        <a:rPr lang="en-US" altLang="zh-CN">
                          <a:latin typeface="Calibri" panose="020F0502020204030204" charset="0"/>
                          <a:cs typeface="Calibri" panose="020F0502020204030204" charset="0"/>
                        </a:rPr>
                        <a:t>64</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people’s</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所有格</a:t>
                      </a:r>
                      <a:endParaRPr lang="zh-CN" altLang="en-US" sz="1600">
                        <a:solidFill>
                          <a:srgbClr val="08090C"/>
                        </a:solidFill>
                      </a:endParaRPr>
                    </a:p>
                  </a:txBody>
                  <a:tcPr/>
                </a:tc>
              </a:tr>
              <a:tr h="565785">
                <a:tc>
                  <a:txBody>
                    <a:bodyPr/>
                    <a:p>
                      <a:pPr>
                        <a:buNone/>
                      </a:pPr>
                      <a:r>
                        <a:rPr lang="en-US" altLang="zh-CN">
                          <a:latin typeface="Calibri" panose="020F0502020204030204" charset="0"/>
                          <a:cs typeface="Calibri" panose="020F0502020204030204" charset="0"/>
                        </a:rPr>
                        <a:t>65</a:t>
                      </a:r>
                      <a:endParaRPr lang="en-US" altLang="zh-CN">
                        <a:latin typeface="Calibri" panose="020F0502020204030204" charset="0"/>
                        <a:cs typeface="Calibri" panose="020F0502020204030204" charset="0"/>
                      </a:endParaRPr>
                    </a:p>
                  </a:txBody>
                  <a:tcPr/>
                </a:tc>
                <a:tc>
                  <a:txBody>
                    <a:bodyPr/>
                    <a:p>
                      <a:pPr>
                        <a:buNone/>
                      </a:pPr>
                      <a:r>
                        <a:rPr lang="en-US" altLang="zh-CN">
                          <a:latin typeface="Calibri" panose="020F0502020204030204" charset="0"/>
                          <a:cs typeface="Calibri" panose="020F0502020204030204" charset="0"/>
                        </a:rPr>
                        <a:t>the</a:t>
                      </a:r>
                      <a:endParaRPr lang="en-US" altLang="zh-CN">
                        <a:latin typeface="Calibri" panose="020F0502020204030204" charset="0"/>
                        <a:cs typeface="Calibri" panose="020F0502020204030204" charset="0"/>
                      </a:endParaRPr>
                    </a:p>
                  </a:txBody>
                  <a:tcPr/>
                </a:tc>
                <a:tc>
                  <a:txBody>
                    <a:bodyPr/>
                    <a:p>
                      <a:pPr>
                        <a:buNone/>
                      </a:pPr>
                      <a:r>
                        <a:rPr lang="zh-CN" altLang="en-US" sz="1600"/>
                        <a:t>冠词</a:t>
                      </a:r>
                      <a:endParaRPr lang="zh-CN" altLang="en-US" sz="1600"/>
                    </a:p>
                  </a:txBody>
                  <a:tcPr/>
                </a:tc>
                <a:tc>
                  <a:txBody>
                    <a:bodyPr/>
                    <a:p>
                      <a:pPr>
                        <a:buNone/>
                      </a:pPr>
                      <a:r>
                        <a:rPr lang="en-US" altLang="zh-CN">
                          <a:latin typeface="Calibri" panose="020F0502020204030204" charset="0"/>
                          <a:cs typeface="Calibri" panose="020F0502020204030204" charset="0"/>
                        </a:rPr>
                        <a:t>65</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ones</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t>复数</a:t>
                      </a:r>
                      <a:endParaRPr lang="zh-CN" altLang="en-US" sz="1600"/>
                    </a:p>
                  </a:txBody>
                  <a:tcPr/>
                </a:tc>
                <a:tc>
                  <a:txBody>
                    <a:bodyPr/>
                    <a:p>
                      <a:pPr>
                        <a:buNone/>
                      </a:pPr>
                      <a:r>
                        <a:rPr lang="en-US" altLang="zh-CN">
                          <a:latin typeface="Calibri" panose="020F0502020204030204" charset="0"/>
                          <a:cs typeface="Calibri" panose="020F0502020204030204" charset="0"/>
                        </a:rPr>
                        <a:t>65</a:t>
                      </a:r>
                      <a:endParaRPr lang="en-US" altLang="zh-CN">
                        <a:latin typeface="Calibri" panose="020F0502020204030204" charset="0"/>
                        <a:cs typeface="Calibri" panose="020F0502020204030204" charset="0"/>
                      </a:endParaRPr>
                    </a:p>
                  </a:txBody>
                  <a:tcPr/>
                </a:tc>
                <a:tc>
                  <a:txBody>
                    <a:bodyPr/>
                    <a:p>
                      <a:pPr>
                        <a:buNone/>
                      </a:pPr>
                      <a:r>
                        <a:rPr lang="en-US" altLang="zh-CN">
                          <a:solidFill>
                            <a:srgbClr val="08090C"/>
                          </a:solidFill>
                          <a:latin typeface="Calibri" panose="020F0502020204030204" charset="0"/>
                          <a:cs typeface="Calibri" panose="020F0502020204030204" charset="0"/>
                        </a:rPr>
                        <a:t>returning</a:t>
                      </a:r>
                      <a:endParaRPr lang="en-US" altLang="zh-CN">
                        <a:solidFill>
                          <a:srgbClr val="08090C"/>
                        </a:solidFill>
                        <a:latin typeface="Calibri" panose="020F0502020204030204" charset="0"/>
                        <a:cs typeface="Calibri" panose="020F0502020204030204" charset="0"/>
                      </a:endParaRPr>
                    </a:p>
                  </a:txBody>
                  <a:tcPr/>
                </a:tc>
                <a:tc>
                  <a:txBody>
                    <a:bodyPr/>
                    <a:p>
                      <a:pPr>
                        <a:buNone/>
                      </a:pPr>
                      <a:r>
                        <a:rPr lang="zh-CN" altLang="en-US" sz="1600">
                          <a:solidFill>
                            <a:srgbClr val="08090C"/>
                          </a:solidFill>
                        </a:rPr>
                        <a:t>非谓语动词</a:t>
                      </a:r>
                      <a:endParaRPr lang="zh-CN" altLang="en-US" sz="1600">
                        <a:solidFill>
                          <a:srgbClr val="08090C"/>
                        </a:solidFill>
                      </a:endParaRPr>
                    </a:p>
                  </a:txBody>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3" name="标题"/>
          <p:cNvSpPr>
            <a:spLocks noGrp="1"/>
          </p:cNvSpPr>
          <p:nvPr>
            <p:ph type="title"/>
            <p:custDataLst>
              <p:tags r:id="rId2"/>
            </p:custDataLst>
          </p:nvPr>
        </p:nvSpPr>
        <p:spPr/>
        <p:txBody>
          <a:bodyPr/>
          <a:p>
            <a:pPr marL="0" indent="0" algn="l">
              <a:lnSpc>
                <a:spcPct val="100000"/>
              </a:lnSpc>
              <a:spcBef>
                <a:spcPts val="0"/>
              </a:spcBef>
              <a:spcAft>
                <a:spcPts val="0"/>
              </a:spcAft>
              <a:buSzPct val="100000"/>
            </a:pPr>
            <a:r>
              <a:rPr lang="zh-CN" altLang="en-US" sz="4400">
                <a:latin typeface="+mn-ea"/>
                <a:ea typeface="+mn-ea"/>
                <a:sym typeface="+mn-ea"/>
              </a:rPr>
              <a:t>题型命题趋势与特点</a:t>
            </a:r>
            <a:endParaRPr lang="zh-CN" altLang="en-US" sz="4400">
              <a:latin typeface="+mn-ea"/>
              <a:ea typeface="+mn-ea"/>
              <a:sym typeface="+mn-ea"/>
            </a:endParaRPr>
          </a:p>
        </p:txBody>
      </p:sp>
      <p:sp>
        <p:nvSpPr>
          <p:cNvPr id="5" name="节编号"/>
          <p:cNvSpPr>
            <a:spLocks noGrp="1"/>
          </p:cNvSpPr>
          <p:nvPr>
            <p:ph type="body" sz="quarter" idx="13"/>
            <p:custDataLst>
              <p:tags r:id="rId3"/>
            </p:custDataLst>
          </p:nvPr>
        </p:nvSpPr>
        <p:spPr/>
        <p:txBody>
          <a:bodyPr/>
          <a:p>
            <a:r>
              <a:rPr lang="en-US" altLang="zh-CN" b="1">
                <a:latin typeface="Calibri" panose="020F0502020204030204" charset="0"/>
                <a:cs typeface="Calibri" panose="020F0502020204030204" charset="0"/>
              </a:rPr>
              <a:t>PART 03</a:t>
            </a:r>
            <a:endParaRPr lang="en-US" altLang="zh-CN" b="1">
              <a:latin typeface="Calibri" panose="020F0502020204030204" charset="0"/>
              <a:cs typeface="Calibri" panose="020F05020202040302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custDataLst>
              <p:tags r:id="rId1"/>
            </p:custDataLst>
          </p:nvPr>
        </p:nvSpPr>
        <p:spPr>
          <a:xfrm>
            <a:off x="268605" y="845820"/>
            <a:ext cx="11570970" cy="1026795"/>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rmAutofit/>
          </a:bodyPr>
          <a:p>
            <a:pPr algn="l"/>
            <a:r>
              <a:rPr lang="zh-CN" altLang="en-US" sz="2400" b="1">
                <a:solidFill>
                  <a:schemeClr val="accent5">
                    <a:lumMod val="50000"/>
                  </a:schemeClr>
                </a:solidFill>
              </a:rPr>
              <a:t>语法填空对介词的考查除了固定的介词搭配之外，更要求学生基于研读原文、基于理解的基础上，对语篇所缺失的介词做出正确的合乎语法规则及文本逻辑的判断。</a:t>
            </a:r>
            <a:endParaRPr lang="zh-CN" altLang="en-US" sz="2400" b="1">
              <a:solidFill>
                <a:schemeClr val="accent5">
                  <a:lumMod val="50000"/>
                </a:schemeClr>
              </a:solidFill>
            </a:endParaRPr>
          </a:p>
        </p:txBody>
      </p:sp>
      <p:sp>
        <p:nvSpPr>
          <p:cNvPr id="5" name="矩形 4"/>
          <p:cNvSpPr/>
          <p:nvPr>
            <p:custDataLst>
              <p:tags r:id="rId2"/>
            </p:custDataLst>
          </p:nvPr>
        </p:nvSpPr>
        <p:spPr>
          <a:xfrm>
            <a:off x="4154805" y="1987550"/>
            <a:ext cx="884555" cy="439420"/>
          </a:xfrm>
          <a:prstGeom prst="rect">
            <a:avLst/>
          </a:prstGeom>
          <a:noFill/>
          <a:ln>
            <a:noFill/>
          </a:ln>
          <a:extLst>
            <a:ext uri="{909E8E84-426E-40DD-AFC4-6F175D3DCCD1}">
              <a14:hiddenFill xmlns:a14="http://schemas.microsoft.com/office/drawing/2010/main">
                <a:solidFill>
                  <a:srgbClr val="C4D9D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rgbClr val="C00000"/>
                </a:solidFill>
                <a:cs typeface="Calibri" panose="020F0502020204030204" charset="0"/>
              </a:rPr>
              <a:t>as</a:t>
            </a:r>
            <a:endParaRPr lang="en-US" altLang="zh-CN" sz="2800" b="1">
              <a:solidFill>
                <a:srgbClr val="C00000"/>
              </a:solidFill>
              <a:cs typeface="Calibri" panose="020F0502020204030204" charset="0"/>
            </a:endParaRPr>
          </a:p>
        </p:txBody>
      </p:sp>
      <p:sp>
        <p:nvSpPr>
          <p:cNvPr id="6" name="矩形 5"/>
          <p:cNvSpPr/>
          <p:nvPr>
            <p:custDataLst>
              <p:tags r:id="rId3"/>
            </p:custDataLst>
          </p:nvPr>
        </p:nvSpPr>
        <p:spPr>
          <a:xfrm>
            <a:off x="3451860" y="4606925"/>
            <a:ext cx="896620" cy="439420"/>
          </a:xfrm>
          <a:prstGeom prst="rect">
            <a:avLst/>
          </a:prstGeom>
          <a:noFill/>
          <a:ln>
            <a:noFill/>
          </a:ln>
          <a:extLst>
            <a:ext uri="{909E8E84-426E-40DD-AFC4-6F175D3DCCD1}">
              <a14:hiddenFill xmlns:a14="http://schemas.microsoft.com/office/drawing/2010/main">
                <a:solidFill>
                  <a:srgbClr val="C4D9D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rgbClr val="C00000"/>
                </a:solidFill>
                <a:cs typeface="Calibri" panose="020F0502020204030204" charset="0"/>
              </a:rPr>
              <a:t>by</a:t>
            </a:r>
            <a:endParaRPr lang="en-US" altLang="zh-CN" sz="2800" b="1">
              <a:solidFill>
                <a:srgbClr val="C00000"/>
              </a:solidFill>
              <a:cs typeface="Calibri" panose="020F0502020204030204" charset="0"/>
            </a:endParaRPr>
          </a:p>
        </p:txBody>
      </p:sp>
      <p:sp>
        <p:nvSpPr>
          <p:cNvPr id="8" name="文本框 7"/>
          <p:cNvSpPr txBox="1"/>
          <p:nvPr>
            <p:custDataLst>
              <p:tags r:id="rId4"/>
            </p:custDataLst>
          </p:nvPr>
        </p:nvSpPr>
        <p:spPr>
          <a:xfrm>
            <a:off x="480060" y="3382010"/>
            <a:ext cx="11100435" cy="779780"/>
          </a:xfrm>
          <a:prstGeom prst="rect">
            <a:avLst/>
          </a:prstGeom>
          <a:noFill/>
          <a:ln w="28575">
            <a:solidFill>
              <a:schemeClr val="accent1"/>
            </a:solidFill>
            <a:prstDash val="dash"/>
          </a:ln>
        </p:spPr>
        <p:txBody>
          <a:bodyPr wrap="square" rtlCol="0">
            <a:normAutofit/>
          </a:bodyPr>
          <a:p>
            <a:pPr marL="0" indent="0" fontAlgn="auto">
              <a:lnSpc>
                <a:spcPct val="100000"/>
              </a:lnSpc>
              <a:buFont typeface="Wingdings" panose="05000000000000000000" charset="0"/>
              <a:buNone/>
            </a:pPr>
            <a:r>
              <a:rPr lang="zh-CN" altLang="en-US" sz="2000" b="1">
                <a:solidFill>
                  <a:srgbClr val="13742F"/>
                </a:solidFill>
                <a:cs typeface="宋体" panose="02010600030101010101" pitchFamily="2" charset="-122"/>
                <a:sym typeface="+mn-ea"/>
              </a:rPr>
              <a:t>该题错误率较高，和</a:t>
            </a:r>
            <a:r>
              <a:rPr lang="en-US" altLang="zh-CN" sz="2000" b="1">
                <a:solidFill>
                  <a:srgbClr val="13742F"/>
                </a:solidFill>
                <a:cs typeface="宋体" panose="02010600030101010101" pitchFamily="2" charset="-122"/>
                <a:sym typeface="+mn-ea"/>
              </a:rPr>
              <a:t>stand</a:t>
            </a:r>
            <a:r>
              <a:rPr lang="zh-CN" altLang="en-US" sz="2000" b="1">
                <a:solidFill>
                  <a:srgbClr val="13742F"/>
                </a:solidFill>
                <a:cs typeface="宋体" panose="02010600030101010101" pitchFamily="2" charset="-122"/>
                <a:sym typeface="+mn-ea"/>
              </a:rPr>
              <a:t>搭配的短语有</a:t>
            </a:r>
            <a:r>
              <a:rPr lang="en-US" altLang="zh-CN" sz="2000" b="1">
                <a:solidFill>
                  <a:srgbClr val="13742F"/>
                </a:solidFill>
                <a:cs typeface="Calibri" panose="020F0502020204030204" charset="0"/>
                <a:sym typeface="+mn-ea"/>
              </a:rPr>
              <a:t>stand by, stand for</a:t>
            </a:r>
            <a:r>
              <a:rPr lang="zh-CN" altLang="en-US" sz="2000" b="1">
                <a:solidFill>
                  <a:srgbClr val="13742F"/>
                </a:solidFill>
                <a:cs typeface="宋体" panose="02010600030101010101" pitchFamily="2" charset="-122"/>
                <a:sym typeface="+mn-ea"/>
              </a:rPr>
              <a:t>等，考生容易根据固有记忆而忽略了对文本句意的理解，该句的意思是</a:t>
            </a:r>
            <a:r>
              <a:rPr lang="en-US" altLang="zh-CN" sz="2000" b="1">
                <a:solidFill>
                  <a:srgbClr val="13742F"/>
                </a:solidFill>
                <a:cs typeface="宋体" panose="02010600030101010101" pitchFamily="2" charset="-122"/>
                <a:sym typeface="+mn-ea"/>
              </a:rPr>
              <a:t>“</a:t>
            </a:r>
            <a:r>
              <a:rPr lang="zh-CN" altLang="en-US" sz="2000" b="1">
                <a:solidFill>
                  <a:srgbClr val="13742F"/>
                </a:solidFill>
                <a:cs typeface="宋体" panose="02010600030101010101" pitchFamily="2" charset="-122"/>
                <a:sym typeface="+mn-ea"/>
              </a:rPr>
              <a:t>动态温室是作为一项当代设计的最高成就而存在的</a:t>
            </a:r>
            <a:r>
              <a:rPr lang="en-US" altLang="zh-CN" sz="2000" b="1">
                <a:solidFill>
                  <a:srgbClr val="13742F"/>
                </a:solidFill>
                <a:cs typeface="宋体" panose="02010600030101010101" pitchFamily="2" charset="-122"/>
                <a:sym typeface="+mn-ea"/>
              </a:rPr>
              <a:t>”</a:t>
            </a:r>
            <a:r>
              <a:rPr lang="zh-CN" altLang="en-US" sz="2000" b="1">
                <a:solidFill>
                  <a:srgbClr val="13742F"/>
                </a:solidFill>
                <a:cs typeface="宋体" panose="02010600030101010101" pitchFamily="2" charset="-122"/>
                <a:sym typeface="+mn-ea"/>
              </a:rPr>
              <a:t>。</a:t>
            </a:r>
            <a:endParaRPr lang="zh-CN" altLang="en-US" sz="2000" b="1">
              <a:solidFill>
                <a:srgbClr val="13742F"/>
              </a:solidFill>
              <a:cs typeface="宋体" panose="02010600030101010101" pitchFamily="2" charset="-122"/>
              <a:sym typeface="+mn-ea"/>
            </a:endParaRPr>
          </a:p>
        </p:txBody>
      </p:sp>
      <p:sp>
        <p:nvSpPr>
          <p:cNvPr id="9" name="文本框 8"/>
          <p:cNvSpPr txBox="1"/>
          <p:nvPr>
            <p:custDataLst>
              <p:tags r:id="rId5"/>
            </p:custDataLst>
          </p:nvPr>
        </p:nvSpPr>
        <p:spPr>
          <a:xfrm>
            <a:off x="433070" y="5161915"/>
            <a:ext cx="11106785" cy="1078865"/>
          </a:xfrm>
          <a:prstGeom prst="rect">
            <a:avLst/>
          </a:prstGeom>
          <a:noFill/>
          <a:ln w="28575">
            <a:solidFill>
              <a:schemeClr val="accent1"/>
            </a:solidFill>
            <a:prstDash val="dash"/>
          </a:ln>
        </p:spPr>
        <p:txBody>
          <a:bodyPr wrap="square" rtlCol="0">
            <a:normAutofit/>
          </a:bodyPr>
          <a:p>
            <a:pPr marL="0" indent="0" fontAlgn="auto">
              <a:lnSpc>
                <a:spcPct val="100000"/>
              </a:lnSpc>
              <a:buFont typeface="Wingdings" panose="05000000000000000000" charset="0"/>
              <a:buNone/>
            </a:pPr>
            <a:r>
              <a:rPr lang="zh-CN" altLang="en-US" sz="2000" b="1">
                <a:solidFill>
                  <a:srgbClr val="13742F"/>
                </a:solidFill>
                <a:cs typeface="宋体" panose="02010600030101010101" pitchFamily="2" charset="-122"/>
                <a:sym typeface="+mn-ea"/>
              </a:rPr>
              <a:t>本句话的意思是“面皮是用手按压制作的而不是卷出来的”，根据句意填写介</a:t>
            </a:r>
            <a:r>
              <a:rPr lang="zh-CN" altLang="en-US" sz="2000" b="1">
                <a:solidFill>
                  <a:srgbClr val="13742F"/>
                </a:solidFill>
                <a:cs typeface="Calibri" panose="020F0502020204030204" charset="0"/>
                <a:sym typeface="+mn-ea"/>
              </a:rPr>
              <a:t>词by，by hand表示手工制作的，而和hand搭配的介词词组有很多，例如in hand, at hand等，考生如果没有对句意进行透彻理解容易填写错误。</a:t>
            </a:r>
            <a:endParaRPr lang="zh-CN" altLang="en-US" sz="2000" b="1">
              <a:solidFill>
                <a:srgbClr val="13742F"/>
              </a:solidFill>
              <a:cs typeface="Calibri" panose="020F0502020204030204" charset="0"/>
              <a:sym typeface="+mn-ea"/>
            </a:endParaRPr>
          </a:p>
        </p:txBody>
      </p:sp>
      <p:sp>
        <p:nvSpPr>
          <p:cNvPr id="10" name="灯片编号占位符 9"/>
          <p:cNvSpPr>
            <a:spLocks noGrp="1"/>
          </p:cNvSpPr>
          <p:nvPr>
            <p:ph type="sldNum" sz="quarter" idx="12"/>
            <p:custDataLst>
              <p:tags r:id="rId6"/>
            </p:custDataLst>
          </p:nvPr>
        </p:nvSpPr>
        <p:spPr/>
        <p:txBody>
          <a:bodyPr/>
          <a:p>
            <a:fld id="{BE5F26B5-172A-4DC2-B0B7-181CFC56B87C}" type="slidenum">
              <a:rPr lang="zh-CN" altLang="en-US" smtClean="0"/>
            </a:fld>
            <a:endParaRPr lang="zh-CN" altLang="en-US"/>
          </a:p>
        </p:txBody>
      </p:sp>
      <p:sp>
        <p:nvSpPr>
          <p:cNvPr id="7" name="内容占位符 2"/>
          <p:cNvSpPr>
            <a:spLocks noGrp="1"/>
          </p:cNvSpPr>
          <p:nvPr>
            <p:custDataLst>
              <p:tags r:id="rId7"/>
            </p:custDataLst>
          </p:nvPr>
        </p:nvSpPr>
        <p:spPr>
          <a:xfrm>
            <a:off x="433070" y="2029460"/>
            <a:ext cx="11530330" cy="421132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rPr>
              <a:t>1. The Grasshouse stands  63.______ a great achievement in contemporary design, to house the plants of the southwestern part of China at the end of a path retracing(</a:t>
            </a:r>
            <a:r>
              <a:rPr lang="zh-CN" altLang="en-US" b="1">
                <a:solidFill>
                  <a:schemeClr val="tx1"/>
                </a:solidFill>
                <a:latin typeface="Calibri" panose="020F0502020204030204" charset="0"/>
                <a:cs typeface="Calibri" panose="020F0502020204030204" charset="0"/>
              </a:rPr>
              <a:t>追溯</a:t>
            </a:r>
            <a:r>
              <a:rPr lang="en-US" altLang="zh-CN" b="1">
                <a:solidFill>
                  <a:schemeClr val="tx1"/>
                </a:solidFill>
                <a:latin typeface="Calibri" panose="020F0502020204030204" charset="0"/>
                <a:cs typeface="Calibri" panose="020F0502020204030204" charset="0"/>
              </a:rPr>
              <a:t>) the steps along the Silk Road...(2024.6</a:t>
            </a:r>
            <a:r>
              <a:rPr lang="zh-CN" altLang="en-US" b="1">
                <a:solidFill>
                  <a:schemeClr val="tx1"/>
                </a:solidFill>
                <a:latin typeface="Calibri" panose="020F0502020204030204" charset="0"/>
                <a:cs typeface="Calibri" panose="020F0502020204030204" charset="0"/>
              </a:rPr>
              <a:t>全国一卷</a:t>
            </a:r>
            <a:r>
              <a:rPr lang="en-US" altLang="zh-CN" b="1">
                <a:solidFill>
                  <a:schemeClr val="tx1"/>
                </a:solidFill>
                <a:latin typeface="Calibri" panose="020F0502020204030204" charset="0"/>
                <a:cs typeface="Calibri" panose="020F0502020204030204" charset="0"/>
              </a:rPr>
              <a:t>)</a:t>
            </a:r>
            <a:endParaRPr lang="en-US" altLang="zh-CN" b="1">
              <a:solidFill>
                <a:schemeClr val="tx1"/>
              </a:solidFill>
              <a:latin typeface="Calibri" panose="020F0502020204030204" charset="0"/>
              <a:cs typeface="Calibri" panose="020F0502020204030204" charset="0"/>
            </a:endParaRPr>
          </a:p>
          <a:p>
            <a:pPr marL="0" indent="0" fontAlgn="auto">
              <a:lnSpc>
                <a:spcPct val="100000"/>
              </a:lnSpc>
              <a:buFont typeface="Wingdings" panose="05000000000000000000" charset="0"/>
              <a:buNone/>
            </a:pPr>
            <a:endParaRPr lang="en-US" altLang="zh-CN">
              <a:solidFill>
                <a:schemeClr val="tx1"/>
              </a:solidFill>
              <a:latin typeface="Calibri" panose="020F0502020204030204" charset="0"/>
              <a:cs typeface="Calibri" panose="020F0502020204030204" charset="0"/>
            </a:endParaRPr>
          </a:p>
          <a:p>
            <a:pPr marL="0" indent="0" fontAlgn="auto">
              <a:lnSpc>
                <a:spcPct val="100000"/>
              </a:lnSpc>
              <a:buFont typeface="Wingdings" panose="05000000000000000000" charset="0"/>
              <a:buNone/>
            </a:pPr>
            <a:endParaRPr lang="en-US" altLang="zh-CN">
              <a:solidFill>
                <a:schemeClr val="tx1"/>
              </a:solidFill>
              <a:latin typeface="+mn-lt"/>
              <a:cs typeface="Calibri" panose="020F0502020204030204" charset="0"/>
            </a:endParaRPr>
          </a:p>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rPr>
              <a:t>2.There you will find them prepared differently---more dumpling and less soup, and the wrappers are pressed 60._____ hand rather than rolled. (2023.6</a:t>
            </a:r>
            <a:r>
              <a:rPr lang="zh-CN" altLang="en-US" b="1">
                <a:solidFill>
                  <a:schemeClr val="tx1"/>
                </a:solidFill>
                <a:latin typeface="Calibri" panose="020F0502020204030204" charset="0"/>
                <a:cs typeface="Calibri" panose="020F0502020204030204" charset="0"/>
              </a:rPr>
              <a:t>全国一卷</a:t>
            </a:r>
            <a:r>
              <a:rPr lang="en-US" altLang="zh-CN" b="1">
                <a:solidFill>
                  <a:schemeClr val="tx1"/>
                </a:solidFill>
                <a:latin typeface="Calibri" panose="020F0502020204030204" charset="0"/>
                <a:cs typeface="Calibri" panose="020F0502020204030204" charset="0"/>
              </a:rPr>
              <a:t>)</a:t>
            </a:r>
            <a:endParaRPr lang="en-US" altLang="zh-CN" b="1">
              <a:solidFill>
                <a:schemeClr val="tx1"/>
              </a:solidFill>
              <a:latin typeface="Calibri" panose="020F0502020204030204" charset="0"/>
              <a:cs typeface="Calibri" panose="020F0502020204030204" charset="0"/>
            </a:endParaRPr>
          </a:p>
        </p:txBody>
      </p:sp>
      <p:sp>
        <p:nvSpPr>
          <p:cNvPr id="2" name="标题 1"/>
          <p:cNvSpPr>
            <a:spLocks noGrp="1"/>
          </p:cNvSpPr>
          <p:nvPr>
            <p:ph type="title"/>
            <p:custDataLst>
              <p:tags r:id="rId8"/>
            </p:custDataLst>
          </p:nvPr>
        </p:nvSpPr>
        <p:spPr>
          <a:xfrm>
            <a:off x="309245" y="125685"/>
            <a:ext cx="10800000" cy="720000"/>
          </a:xfrm>
        </p:spPr>
        <p:txBody>
          <a:bodyPr vert="horz" wrap="square" lIns="0" tIns="0" rIns="0" bIns="0" rtlCol="0" anchor="ctr">
            <a:normAutofit/>
          </a:bodyPr>
          <a:lstStyle/>
          <a:p>
            <a:pPr lvl="0" algn="l">
              <a:buClrTx/>
              <a:buSzTx/>
              <a:buFontTx/>
            </a:pPr>
            <a:r>
              <a:rPr lang="zh-CN" altLang="en-US" sz="2800" dirty="0">
                <a:highlight>
                  <a:srgbClr val="FFFF00"/>
                </a:highlight>
                <a:latin typeface="+mn-ea"/>
                <a:ea typeface="+mn-ea"/>
                <a:sym typeface="+mn-ea"/>
              </a:rPr>
              <a:t>命题趋势与特点一：灵活考查介词应用</a:t>
            </a:r>
            <a:endParaRPr lang="zh-CN" altLang="en-US" sz="2800" dirty="0">
              <a:highlight>
                <a:srgbClr val="FFFF00"/>
              </a:highlight>
              <a:latin typeface="+mn-ea"/>
              <a:ea typeface="+mn-ea"/>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内容占位符 2"/>
          <p:cNvSpPr>
            <a:spLocks noGrp="1"/>
          </p:cNvSpPr>
          <p:nvPr>
            <p:custDataLst>
              <p:tags r:id="rId1"/>
            </p:custDataLst>
          </p:nvPr>
        </p:nvSpPr>
        <p:spPr>
          <a:xfrm>
            <a:off x="579120" y="1224280"/>
            <a:ext cx="10998200" cy="4410075"/>
          </a:xfrm>
          <a:prstGeom prst="rect">
            <a:avLst/>
          </a:prstGeom>
          <a:solidFill>
            <a:schemeClr val="accent3">
              <a:lumMod val="20000"/>
              <a:lumOff val="80000"/>
            </a:schemeClr>
          </a:solidFill>
          <a:ln>
            <a:noFill/>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charset="0"/>
              <a:buChar char="n"/>
            </a:pPr>
            <a:r>
              <a:rPr lang="en-US" altLang="zh-CN">
                <a:solidFill>
                  <a:srgbClr val="002060"/>
                </a:solidFill>
                <a:latin typeface="Calibri" panose="020F0502020204030204" charset="0"/>
                <a:cs typeface="Calibri" panose="020F0502020204030204" charset="0"/>
              </a:rPr>
              <a:t>It is the most famous novel in Chinese literature and ____________ the country’s most successful cultural exports. (2024.10浙南名校联盟)</a:t>
            </a:r>
            <a:endParaRPr lang="en-US" altLang="zh-CN">
              <a:solidFill>
                <a:srgbClr val="002060"/>
              </a:solidFill>
              <a:latin typeface="Calibri" panose="020F0502020204030204" charset="0"/>
              <a:cs typeface="Calibri" panose="020F0502020204030204" charset="0"/>
            </a:endParaRPr>
          </a:p>
          <a:p>
            <a:pPr>
              <a:buFont typeface="Wingdings" panose="05000000000000000000" charset="0"/>
              <a:buChar char="n"/>
            </a:pPr>
            <a:r>
              <a:rPr lang="en-US" altLang="zh-CN">
                <a:solidFill>
                  <a:srgbClr val="002060"/>
                </a:solidFill>
                <a:latin typeface="Calibri" panose="020F0502020204030204" charset="0"/>
                <a:cs typeface="Calibri" panose="020F0502020204030204" charset="0"/>
              </a:rPr>
              <a:t>The impact of “Jian Cha” extends __________ its delicious taste ad visual beauty. (2025普通高校招生模拟卷)</a:t>
            </a:r>
            <a:endParaRPr lang="en-US" altLang="zh-CN">
              <a:solidFill>
                <a:srgbClr val="002060"/>
              </a:solidFill>
              <a:latin typeface="Calibri" panose="020F0502020204030204" charset="0"/>
              <a:cs typeface="Calibri" panose="020F0502020204030204" charset="0"/>
            </a:endParaRPr>
          </a:p>
          <a:p>
            <a:pPr>
              <a:buFont typeface="Wingdings" panose="05000000000000000000" charset="0"/>
              <a:buChar char="n"/>
            </a:pPr>
            <a:r>
              <a:rPr lang="en-US" altLang="zh-CN">
                <a:solidFill>
                  <a:srgbClr val="002060"/>
                </a:solidFill>
                <a:latin typeface="Calibri" panose="020F0502020204030204" charset="0"/>
                <a:cs typeface="Calibri" panose="020F0502020204030204" charset="0"/>
              </a:rPr>
              <a:t>The courtyard is paved with Old Hutong bricks recycled _________ the destroyed courtyards in the center of Nanjing. (2024.12</a:t>
            </a:r>
            <a:r>
              <a:rPr lang="zh-CN" altLang="en-US">
                <a:solidFill>
                  <a:srgbClr val="002060"/>
                </a:solidFill>
                <a:latin typeface="Calibri" panose="020F0502020204030204" charset="0"/>
                <a:cs typeface="Calibri" panose="020F0502020204030204" charset="0"/>
              </a:rPr>
              <a:t>高三</a:t>
            </a:r>
            <a:r>
              <a:rPr lang="en-US" altLang="zh-CN">
                <a:solidFill>
                  <a:srgbClr val="002060"/>
                </a:solidFill>
                <a:latin typeface="Calibri" panose="020F0502020204030204" charset="0"/>
                <a:cs typeface="Calibri" panose="020F0502020204030204" charset="0"/>
              </a:rPr>
              <a:t>T8联考)</a:t>
            </a:r>
            <a:endParaRPr lang="en-US" altLang="zh-CN">
              <a:solidFill>
                <a:srgbClr val="002060"/>
              </a:solidFill>
              <a:latin typeface="Calibri" panose="020F0502020204030204" charset="0"/>
              <a:cs typeface="Calibri" panose="020F0502020204030204" charset="0"/>
            </a:endParaRPr>
          </a:p>
          <a:p>
            <a:pPr>
              <a:buFont typeface="Wingdings" panose="05000000000000000000" charset="0"/>
              <a:buChar char="n"/>
            </a:pPr>
            <a:r>
              <a:rPr lang="en-US" altLang="zh-CN">
                <a:solidFill>
                  <a:srgbClr val="002060"/>
                </a:solidFill>
                <a:latin typeface="Calibri" panose="020F0502020204030204" charset="0"/>
                <a:cs typeface="Calibri" panose="020F0502020204030204" charset="0"/>
              </a:rPr>
              <a:t>The skateboarding community in Beijing has also taken me ______ surprise. (广东省2025届普通高中毕业班第二次调研考试)</a:t>
            </a:r>
            <a:endParaRPr lang="en-US" altLang="zh-CN">
              <a:solidFill>
                <a:srgbClr val="002060"/>
              </a:solidFill>
              <a:latin typeface="Calibri" panose="020F0502020204030204" charset="0"/>
              <a:cs typeface="Calibri" panose="020F0502020204030204" charset="0"/>
            </a:endParaRPr>
          </a:p>
        </p:txBody>
      </p:sp>
      <p:sp>
        <p:nvSpPr>
          <p:cNvPr id="5" name="矩形 4"/>
          <p:cNvSpPr/>
          <p:nvPr>
            <p:custDataLst>
              <p:tags r:id="rId2"/>
            </p:custDataLst>
          </p:nvPr>
        </p:nvSpPr>
        <p:spPr>
          <a:xfrm>
            <a:off x="7666990" y="1224280"/>
            <a:ext cx="1430020" cy="439420"/>
          </a:xfrm>
          <a:prstGeom prst="rect">
            <a:avLst/>
          </a:prstGeom>
          <a:noFill/>
          <a:ln>
            <a:noFill/>
          </a:ln>
          <a:extLst>
            <a:ext uri="{909E8E84-426E-40DD-AFC4-6F175D3DCCD1}">
              <a14:hiddenFill xmlns:a14="http://schemas.microsoft.com/office/drawing/2010/main">
                <a:solidFill>
                  <a:srgbClr val="C4D9D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rgbClr val="FF0000"/>
                </a:solidFill>
                <a:latin typeface="Calibri" panose="020F0502020204030204" charset="0"/>
                <a:cs typeface="Calibri" panose="020F0502020204030204" charset="0"/>
              </a:rPr>
              <a:t>among</a:t>
            </a:r>
            <a:endParaRPr lang="en-US" altLang="zh-CN" sz="2800" b="1">
              <a:solidFill>
                <a:srgbClr val="FF0000"/>
              </a:solidFill>
              <a:latin typeface="Calibri" panose="020F0502020204030204" charset="0"/>
              <a:cs typeface="Calibri" panose="020F0502020204030204" charset="0"/>
            </a:endParaRPr>
          </a:p>
        </p:txBody>
      </p:sp>
      <p:sp>
        <p:nvSpPr>
          <p:cNvPr id="4" name="矩形 3"/>
          <p:cNvSpPr/>
          <p:nvPr>
            <p:custDataLst>
              <p:tags r:id="rId3"/>
            </p:custDataLst>
          </p:nvPr>
        </p:nvSpPr>
        <p:spPr>
          <a:xfrm>
            <a:off x="5033010" y="2307590"/>
            <a:ext cx="1430020" cy="439420"/>
          </a:xfrm>
          <a:prstGeom prst="rect">
            <a:avLst/>
          </a:prstGeom>
          <a:noFill/>
          <a:ln>
            <a:noFill/>
          </a:ln>
          <a:extLst>
            <a:ext uri="{909E8E84-426E-40DD-AFC4-6F175D3DCCD1}">
              <a14:hiddenFill xmlns:a14="http://schemas.microsoft.com/office/drawing/2010/main">
                <a:solidFill>
                  <a:srgbClr val="C4D9D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en-US" altLang="zh-CN" sz="2800" b="1">
                <a:solidFill>
                  <a:srgbClr val="FF0000"/>
                </a:solidFill>
                <a:latin typeface="Calibri" panose="020F0502020204030204" charset="0"/>
                <a:cs typeface="Calibri" panose="020F0502020204030204" charset="0"/>
              </a:rPr>
              <a:t>beyond</a:t>
            </a:r>
            <a:endParaRPr lang="en-US" altLang="zh-CN" sz="2800" b="1">
              <a:solidFill>
                <a:srgbClr val="FF0000"/>
              </a:solidFill>
              <a:latin typeface="Calibri" panose="020F0502020204030204" charset="0"/>
              <a:cs typeface="Calibri" panose="020F0502020204030204" charset="0"/>
            </a:endParaRPr>
          </a:p>
        </p:txBody>
      </p:sp>
      <p:sp>
        <p:nvSpPr>
          <p:cNvPr id="6" name="矩形 5"/>
          <p:cNvSpPr/>
          <p:nvPr>
            <p:custDataLst>
              <p:tags r:id="rId4"/>
            </p:custDataLst>
          </p:nvPr>
        </p:nvSpPr>
        <p:spPr>
          <a:xfrm>
            <a:off x="7771130" y="3339465"/>
            <a:ext cx="1430020" cy="439420"/>
          </a:xfrm>
          <a:prstGeom prst="rect">
            <a:avLst/>
          </a:prstGeom>
          <a:noFill/>
          <a:ln>
            <a:noFill/>
          </a:ln>
          <a:extLst>
            <a:ext uri="{909E8E84-426E-40DD-AFC4-6F175D3DCCD1}">
              <a14:hiddenFill xmlns:a14="http://schemas.microsoft.com/office/drawing/2010/main">
                <a:solidFill>
                  <a:srgbClr val="C4D9D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rgbClr val="FF0000"/>
                </a:solidFill>
                <a:latin typeface="Calibri" panose="020F0502020204030204" charset="0"/>
                <a:cs typeface="Calibri" panose="020F0502020204030204" charset="0"/>
              </a:rPr>
              <a:t>from</a:t>
            </a:r>
            <a:endParaRPr lang="en-US" altLang="zh-CN" sz="2800" b="1">
              <a:solidFill>
                <a:srgbClr val="FF0000"/>
              </a:solidFill>
              <a:latin typeface="Calibri" panose="020F0502020204030204" charset="0"/>
              <a:cs typeface="Calibri" panose="020F0502020204030204" charset="0"/>
            </a:endParaRPr>
          </a:p>
        </p:txBody>
      </p:sp>
      <p:sp>
        <p:nvSpPr>
          <p:cNvPr id="7" name="矩形 6"/>
          <p:cNvSpPr/>
          <p:nvPr>
            <p:custDataLst>
              <p:tags r:id="rId5"/>
            </p:custDataLst>
          </p:nvPr>
        </p:nvSpPr>
        <p:spPr>
          <a:xfrm>
            <a:off x="7910830" y="4491990"/>
            <a:ext cx="1430020" cy="439420"/>
          </a:xfrm>
          <a:prstGeom prst="rect">
            <a:avLst/>
          </a:prstGeom>
          <a:noFill/>
          <a:ln>
            <a:noFill/>
          </a:ln>
          <a:extLst>
            <a:ext uri="{909E8E84-426E-40DD-AFC4-6F175D3DCCD1}">
              <a14:hiddenFill xmlns:a14="http://schemas.microsoft.com/office/drawing/2010/main">
                <a:solidFill>
                  <a:srgbClr val="C4D9D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rgbClr val="FF0000"/>
                </a:solidFill>
                <a:latin typeface="Calibri" panose="020F0502020204030204" charset="0"/>
                <a:cs typeface="Calibri" panose="020F0502020204030204" charset="0"/>
              </a:rPr>
              <a:t>by</a:t>
            </a:r>
            <a:endParaRPr lang="en-US" altLang="zh-CN" sz="2800" b="1">
              <a:solidFill>
                <a:schemeClr val="tx1"/>
              </a:solidFill>
              <a:cs typeface="Calibri" panose="020F0502020204030204" charset="0"/>
            </a:endParaRPr>
          </a:p>
        </p:txBody>
      </p:sp>
      <p:sp>
        <p:nvSpPr>
          <p:cNvPr id="8" name="灯片编号占位符 7"/>
          <p:cNvSpPr>
            <a:spLocks noGrp="1"/>
          </p:cNvSpPr>
          <p:nvPr>
            <p:ph type="sldNum" sz="quarter" idx="12"/>
            <p:custDataLst>
              <p:tags r:id="rId6"/>
            </p:custDataLst>
          </p:nvPr>
        </p:nvSpPr>
        <p:spPr/>
        <p:txBody>
          <a:bodyPr/>
          <a:p>
            <a:fld id="{BE5F26B5-172A-4DC2-B0B7-181CFC56B87C}" type="slidenum">
              <a:rPr lang="zh-CN" altLang="en-US" smtClean="0"/>
            </a:fld>
            <a:endParaRPr lang="zh-CN" altLang="en-US"/>
          </a:p>
        </p:txBody>
      </p:sp>
      <p:sp>
        <p:nvSpPr>
          <p:cNvPr id="2" name="标题 1"/>
          <p:cNvSpPr>
            <a:spLocks noGrp="1"/>
          </p:cNvSpPr>
          <p:nvPr>
            <p:ph type="title"/>
            <p:custDataLst>
              <p:tags r:id="rId7"/>
            </p:custDataLst>
          </p:nvPr>
        </p:nvSpPr>
        <p:spPr/>
        <p:txBody>
          <a:bodyPr vert="horz" wrap="square" lIns="0" tIns="0" rIns="0" bIns="0" rtlCol="0" anchor="ctr">
            <a:normAutofit/>
          </a:bodyPr>
          <a:lstStyle/>
          <a:p>
            <a:pPr lvl="0" algn="l">
              <a:buClrTx/>
              <a:buSzTx/>
              <a:buFontTx/>
            </a:pPr>
            <a:r>
              <a:rPr lang="zh-CN" altLang="en-US" sz="2800">
                <a:solidFill>
                  <a:schemeClr val="tx1">
                    <a:lumMod val="85000"/>
                    <a:lumOff val="15000"/>
                  </a:schemeClr>
                </a:solidFill>
                <a:highlight>
                  <a:srgbClr val="00FFFF"/>
                </a:highlight>
                <a:latin typeface="+mn-ea"/>
                <a:ea typeface="+mn-ea"/>
                <a:cs typeface="+mj-ea"/>
                <a:sym typeface="+mn-ea"/>
              </a:rPr>
              <a:t>拓展演练：在下列空格中填入恰当的介词</a:t>
            </a:r>
            <a:endParaRPr lang="zh-CN" altLang="en-US" sz="2800">
              <a:solidFill>
                <a:schemeClr val="tx1">
                  <a:lumMod val="85000"/>
                  <a:lumOff val="15000"/>
                </a:schemeClr>
              </a:solidFill>
              <a:highlight>
                <a:srgbClr val="00FFFF"/>
              </a:highlight>
              <a:latin typeface="+mn-ea"/>
              <a:ea typeface="+mn-ea"/>
              <a:cs typeface="+mj-ea"/>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custDataLst>
              <p:tags r:id="rId1"/>
            </p:custDataLst>
          </p:nvPr>
        </p:nvSpPr>
        <p:spPr>
          <a:xfrm>
            <a:off x="431165" y="868045"/>
            <a:ext cx="11191240" cy="1283970"/>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solidFill>
                  <a:schemeClr val="accent5">
                    <a:lumMod val="50000"/>
                  </a:schemeClr>
                </a:solidFill>
              </a:rPr>
              <a:t>语法填空在文本和选项中更加关注一词多义、一词多性以及熟词新义的考查，考生在语篇阅读过程中，要结合上下文正确判断该词的词性和词义，否则会出现语句不通、词不达意的阅读效果。</a:t>
            </a:r>
            <a:endParaRPr lang="zh-CN" altLang="en-US" sz="2400" b="1">
              <a:solidFill>
                <a:schemeClr val="accent5">
                  <a:lumMod val="50000"/>
                </a:schemeClr>
              </a:solidFill>
            </a:endParaRPr>
          </a:p>
        </p:txBody>
      </p:sp>
      <p:sp>
        <p:nvSpPr>
          <p:cNvPr id="5" name="内容占位符 2"/>
          <p:cNvSpPr>
            <a:spLocks noGrp="1"/>
          </p:cNvSpPr>
          <p:nvPr>
            <p:custDataLst>
              <p:tags r:id="rId2"/>
            </p:custDataLst>
          </p:nvPr>
        </p:nvSpPr>
        <p:spPr>
          <a:xfrm>
            <a:off x="431800" y="2315845"/>
            <a:ext cx="11407775" cy="421132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rPr>
              <a:t>1. Further, the Silk Route Garden around the greenhouse ___60____(walk) visitors through a journey influenced by the ancient Silk Road...  (2024.6</a:t>
            </a:r>
            <a:r>
              <a:rPr lang="zh-CN" altLang="en-US" b="1">
                <a:solidFill>
                  <a:schemeClr val="tx1"/>
                </a:solidFill>
                <a:latin typeface="Calibri" panose="020F0502020204030204" charset="0"/>
                <a:cs typeface="Calibri" panose="020F0502020204030204" charset="0"/>
              </a:rPr>
              <a:t>全国一卷</a:t>
            </a:r>
            <a:r>
              <a:rPr lang="en-US" altLang="zh-CN" b="1">
                <a:solidFill>
                  <a:schemeClr val="tx1"/>
                </a:solidFill>
                <a:latin typeface="Calibri" panose="020F0502020204030204" charset="0"/>
                <a:cs typeface="Calibri" panose="020F0502020204030204" charset="0"/>
              </a:rPr>
              <a:t>)</a:t>
            </a:r>
            <a:endParaRPr lang="en-US" altLang="zh-CN" b="1">
              <a:solidFill>
                <a:schemeClr val="tx1"/>
              </a:solidFill>
              <a:latin typeface="Calibri" panose="020F0502020204030204" charset="0"/>
              <a:cs typeface="Calibri" panose="020F0502020204030204" charset="0"/>
            </a:endParaRPr>
          </a:p>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sym typeface="+mn-ea"/>
              </a:rPr>
              <a:t>2. These plants included modern Western _____62________(favourite) such as rosemary, lavender and fennel. (2024.6</a:t>
            </a:r>
            <a:r>
              <a:rPr lang="zh-CN" altLang="en-US" b="1">
                <a:solidFill>
                  <a:schemeClr val="tx1"/>
                </a:solidFill>
                <a:latin typeface="Calibri" panose="020F0502020204030204" charset="0"/>
                <a:cs typeface="Calibri" panose="020F0502020204030204" charset="0"/>
                <a:sym typeface="+mn-ea"/>
              </a:rPr>
              <a:t>全国一卷</a:t>
            </a:r>
            <a:r>
              <a:rPr lang="en-US" altLang="zh-CN" b="1">
                <a:solidFill>
                  <a:schemeClr val="tx1"/>
                </a:solidFill>
                <a:latin typeface="Calibri" panose="020F0502020204030204" charset="0"/>
                <a:cs typeface="Calibri" panose="020F0502020204030204" charset="0"/>
                <a:sym typeface="+mn-ea"/>
              </a:rPr>
              <a:t>)</a:t>
            </a:r>
            <a:endParaRPr lang="en-US" altLang="zh-CN" b="1">
              <a:solidFill>
                <a:schemeClr val="tx1"/>
              </a:solidFill>
              <a:latin typeface="Calibri" panose="020F0502020204030204" charset="0"/>
              <a:cs typeface="Calibri" panose="020F0502020204030204" charset="0"/>
              <a:sym typeface="+mn-ea"/>
            </a:endParaRPr>
          </a:p>
        </p:txBody>
      </p:sp>
      <p:sp>
        <p:nvSpPr>
          <p:cNvPr id="9" name="文本框 8"/>
          <p:cNvSpPr txBox="1"/>
          <p:nvPr>
            <p:custDataLst>
              <p:tags r:id="rId3"/>
            </p:custDataLst>
          </p:nvPr>
        </p:nvSpPr>
        <p:spPr>
          <a:xfrm>
            <a:off x="568960" y="4140200"/>
            <a:ext cx="11054080" cy="1453515"/>
          </a:xfrm>
          <a:prstGeom prst="rect">
            <a:avLst/>
          </a:prstGeom>
          <a:noFill/>
          <a:ln w="28575">
            <a:solidFill>
              <a:schemeClr val="accent1"/>
            </a:solidFill>
            <a:prstDash val="dash"/>
          </a:ln>
        </p:spPr>
        <p:txBody>
          <a:bodyPr wrap="square" rtlCol="0">
            <a:noAutofit/>
          </a:bodyPr>
          <a:p>
            <a:pPr marL="0" indent="0" fontAlgn="auto">
              <a:lnSpc>
                <a:spcPct val="100000"/>
              </a:lnSpc>
              <a:buFont typeface="Wingdings" panose="05000000000000000000" charset="0"/>
              <a:buNone/>
            </a:pPr>
            <a:r>
              <a:rPr lang="zh-CN" altLang="en-US" sz="2000" b="1">
                <a:solidFill>
                  <a:srgbClr val="13742F"/>
                </a:solidFill>
                <a:cs typeface="Calibri" panose="020F0502020204030204" charset="0"/>
                <a:sym typeface="+mn-ea"/>
              </a:rPr>
              <a:t>以上两空都是</a:t>
            </a:r>
            <a:r>
              <a:rPr lang="en-US" altLang="zh-CN" sz="2000" b="1">
                <a:solidFill>
                  <a:srgbClr val="13742F"/>
                </a:solidFill>
                <a:cs typeface="Calibri" panose="020F0502020204030204" charset="0"/>
                <a:sym typeface="+mn-ea"/>
              </a:rPr>
              <a:t>24</a:t>
            </a:r>
            <a:r>
              <a:rPr lang="zh-CN" altLang="en-US" sz="2000" b="1">
                <a:solidFill>
                  <a:srgbClr val="13742F"/>
                </a:solidFill>
                <a:cs typeface="Calibri" panose="020F0502020204030204" charset="0"/>
                <a:sym typeface="+mn-ea"/>
              </a:rPr>
              <a:t>年全国一卷语法填空错误率较高的题目，主要原因是括号内所给提示词在文本中均是熟词新义，</a:t>
            </a:r>
            <a:r>
              <a:rPr lang="en-US" altLang="zh-CN" sz="2000" b="1">
                <a:solidFill>
                  <a:srgbClr val="13742F"/>
                </a:solidFill>
                <a:cs typeface="Calibri" panose="020F0502020204030204" charset="0"/>
                <a:sym typeface="+mn-ea"/>
              </a:rPr>
              <a:t>walk</a:t>
            </a:r>
            <a:r>
              <a:rPr lang="zh-CN" altLang="en-US" sz="2000" b="1">
                <a:solidFill>
                  <a:srgbClr val="13742F"/>
                </a:solidFill>
                <a:cs typeface="Calibri" panose="020F0502020204030204" charset="0"/>
                <a:sym typeface="+mn-ea"/>
              </a:rPr>
              <a:t>不是常见的不及物动词，而是作为及物动词使用，表示</a:t>
            </a:r>
            <a:r>
              <a:rPr lang="en-US" altLang="zh-CN" sz="2000" b="1">
                <a:solidFill>
                  <a:srgbClr val="13742F"/>
                </a:solidFill>
                <a:cs typeface="Calibri" panose="020F0502020204030204" charset="0"/>
                <a:sym typeface="+mn-ea"/>
              </a:rPr>
              <a:t>“</a:t>
            </a:r>
            <a:r>
              <a:rPr lang="zh-CN" altLang="en-US" sz="2000" b="1">
                <a:solidFill>
                  <a:srgbClr val="13742F"/>
                </a:solidFill>
                <a:cs typeface="Calibri" panose="020F0502020204030204" charset="0"/>
                <a:sym typeface="+mn-ea"/>
              </a:rPr>
              <a:t>陪护</a:t>
            </a:r>
            <a:r>
              <a:rPr lang="en-US" altLang="zh-CN" sz="2000" b="1">
                <a:solidFill>
                  <a:srgbClr val="13742F"/>
                </a:solidFill>
                <a:cs typeface="Calibri" panose="020F0502020204030204" charset="0"/>
                <a:sym typeface="+mn-ea"/>
              </a:rPr>
              <a:t>……</a:t>
            </a:r>
            <a:r>
              <a:rPr lang="zh-CN" altLang="en-US" sz="2000" b="1">
                <a:solidFill>
                  <a:srgbClr val="13742F"/>
                </a:solidFill>
                <a:cs typeface="Calibri" panose="020F0502020204030204" charset="0"/>
                <a:sym typeface="+mn-ea"/>
              </a:rPr>
              <a:t>走</a:t>
            </a:r>
            <a:r>
              <a:rPr lang="en-US" altLang="zh-CN" sz="2000" b="1">
                <a:solidFill>
                  <a:srgbClr val="13742F"/>
                </a:solidFill>
                <a:cs typeface="Calibri" panose="020F0502020204030204" charset="0"/>
                <a:sym typeface="+mn-ea"/>
              </a:rPr>
              <a:t>”, </a:t>
            </a:r>
            <a:r>
              <a:rPr lang="zh-CN" altLang="en-US" sz="2000" b="1">
                <a:solidFill>
                  <a:srgbClr val="13742F"/>
                </a:solidFill>
                <a:cs typeface="Calibri" panose="020F0502020204030204" charset="0"/>
                <a:sym typeface="+mn-ea"/>
              </a:rPr>
              <a:t>在本句中做谓语动词，因此填</a:t>
            </a:r>
            <a:r>
              <a:rPr lang="en-US" altLang="zh-CN" sz="2000" b="1">
                <a:solidFill>
                  <a:srgbClr val="13742F"/>
                </a:solidFill>
                <a:cs typeface="Calibri" panose="020F0502020204030204" charset="0"/>
                <a:sym typeface="+mn-ea"/>
              </a:rPr>
              <a:t>walks; </a:t>
            </a:r>
            <a:r>
              <a:rPr lang="zh-CN" altLang="en-US" sz="2000" b="1">
                <a:solidFill>
                  <a:srgbClr val="13742F"/>
                </a:solidFill>
                <a:cs typeface="Calibri" panose="020F0502020204030204" charset="0"/>
                <a:sym typeface="+mn-ea"/>
              </a:rPr>
              <a:t>第二句中</a:t>
            </a:r>
            <a:r>
              <a:rPr lang="en-US" altLang="zh-CN" sz="2000" b="1">
                <a:solidFill>
                  <a:srgbClr val="13742F"/>
                </a:solidFill>
                <a:cs typeface="Calibri" panose="020F0502020204030204" charset="0"/>
                <a:sym typeface="+mn-ea"/>
              </a:rPr>
              <a:t>favourite</a:t>
            </a:r>
            <a:r>
              <a:rPr lang="zh-CN" altLang="en-US" sz="2000" b="1">
                <a:solidFill>
                  <a:srgbClr val="13742F"/>
                </a:solidFill>
                <a:cs typeface="Calibri" panose="020F0502020204030204" charset="0"/>
                <a:sym typeface="+mn-ea"/>
              </a:rPr>
              <a:t>不是常见的形容词词性，而是作为名词使用，表示</a:t>
            </a:r>
            <a:r>
              <a:rPr lang="en-US" altLang="zh-CN" sz="2000" b="1">
                <a:solidFill>
                  <a:srgbClr val="13742F"/>
                </a:solidFill>
                <a:cs typeface="Calibri" panose="020F0502020204030204" charset="0"/>
                <a:sym typeface="+mn-ea"/>
              </a:rPr>
              <a:t>“</a:t>
            </a:r>
            <a:r>
              <a:rPr lang="zh-CN" altLang="en-US" sz="2000" b="1">
                <a:solidFill>
                  <a:srgbClr val="13742F"/>
                </a:solidFill>
                <a:cs typeface="Calibri" panose="020F0502020204030204" charset="0"/>
                <a:sym typeface="+mn-ea"/>
              </a:rPr>
              <a:t>最喜欢的事物</a:t>
            </a:r>
            <a:r>
              <a:rPr lang="en-US" altLang="zh-CN" sz="2000" b="1">
                <a:solidFill>
                  <a:srgbClr val="13742F"/>
                </a:solidFill>
                <a:cs typeface="Calibri" panose="020F0502020204030204" charset="0"/>
                <a:sym typeface="+mn-ea"/>
              </a:rPr>
              <a:t>”, </a:t>
            </a:r>
            <a:r>
              <a:rPr lang="zh-CN" altLang="en-US" sz="2000" b="1">
                <a:solidFill>
                  <a:srgbClr val="13742F"/>
                </a:solidFill>
                <a:cs typeface="Calibri" panose="020F0502020204030204" charset="0"/>
                <a:sym typeface="+mn-ea"/>
              </a:rPr>
              <a:t>因此第一处应填写名词的复数形式</a:t>
            </a:r>
            <a:r>
              <a:rPr lang="zh-CN" sz="2000" b="1">
                <a:solidFill>
                  <a:srgbClr val="13742F"/>
                </a:solidFill>
                <a:cs typeface="Calibri" panose="020F0502020204030204" charset="0"/>
                <a:sym typeface="+mn-ea"/>
              </a:rPr>
              <a:t>。</a:t>
            </a:r>
            <a:endParaRPr lang="zh-CN" sz="2000" b="1">
              <a:solidFill>
                <a:srgbClr val="13742F"/>
              </a:solidFill>
              <a:cs typeface="Calibri" panose="020F0502020204030204" charset="0"/>
              <a:sym typeface="+mn-ea"/>
            </a:endParaRPr>
          </a:p>
        </p:txBody>
      </p:sp>
      <p:sp>
        <p:nvSpPr>
          <p:cNvPr id="6" name="灯片编号占位符 5"/>
          <p:cNvSpPr>
            <a:spLocks noGrp="1"/>
          </p:cNvSpPr>
          <p:nvPr>
            <p:ph type="sldNum" sz="quarter" idx="12"/>
            <p:custDataLst>
              <p:tags r:id="rId4"/>
            </p:custDataLst>
          </p:nvPr>
        </p:nvSpPr>
        <p:spPr/>
        <p:txBody>
          <a:bodyPr/>
          <a:p>
            <a:fld id="{BE5F26B5-172A-4DC2-B0B7-181CFC56B87C}" type="slidenum">
              <a:rPr lang="zh-CN" altLang="en-US" smtClean="0"/>
            </a:fld>
            <a:endParaRPr lang="zh-CN" altLang="en-US"/>
          </a:p>
        </p:txBody>
      </p:sp>
      <p:sp>
        <p:nvSpPr>
          <p:cNvPr id="2" name="标题 1"/>
          <p:cNvSpPr>
            <a:spLocks noGrp="1"/>
          </p:cNvSpPr>
          <p:nvPr>
            <p:ph type="title"/>
            <p:custDataLst>
              <p:tags r:id="rId5"/>
            </p:custDataLst>
          </p:nvPr>
        </p:nvSpPr>
        <p:spPr>
          <a:xfrm>
            <a:off x="431800" y="147910"/>
            <a:ext cx="10800000" cy="720000"/>
          </a:xfrm>
        </p:spPr>
        <p:txBody>
          <a:bodyPr vert="horz" wrap="square" lIns="0" tIns="0" rIns="0" bIns="0" rtlCol="0" anchor="ctr">
            <a:normAutofit/>
          </a:bodyPr>
          <a:lstStyle/>
          <a:p>
            <a:pPr lvl="0" algn="l">
              <a:buClrTx/>
              <a:buSzTx/>
              <a:buFontTx/>
            </a:pPr>
            <a:r>
              <a:rPr lang="zh-CN" altLang="en-US" sz="2800" dirty="0">
                <a:highlight>
                  <a:srgbClr val="FFFF00"/>
                </a:highlight>
                <a:latin typeface="+mn-ea"/>
                <a:ea typeface="+mn-ea"/>
                <a:sym typeface="+mn-ea"/>
              </a:rPr>
              <a:t>命题趋势与特点二：关注一词多义、一词多性、熟词新义的考查</a:t>
            </a:r>
            <a:endParaRPr lang="zh-CN" altLang="en-US" sz="2800" dirty="0">
              <a:highlight>
                <a:srgbClr val="FFFF00"/>
              </a:highlight>
              <a:latin typeface="+mn-ea"/>
              <a:ea typeface="+mn-ea"/>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414020" y="843915"/>
            <a:ext cx="11316335" cy="5629275"/>
          </a:xfrm>
          <a:solidFill>
            <a:schemeClr val="accent3">
              <a:lumMod val="20000"/>
              <a:lumOff val="80000"/>
            </a:schemeClr>
          </a:solidFill>
        </p:spPr>
        <p:txBody>
          <a:bodyPr wrap="square">
            <a:noAutofit/>
          </a:bodyPr>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This comparison helps them figure out how much weight they ‘ve lost during the hot months, hoping to gain sufficient weigh _____________(weather) the upcoming cold season. (2024.11浙江省9+1联盟高三期中考)</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The 104-minute film, One Day on Earth, is a visual poem __________(star) everyone on the planet. (2024.11湖丽衢三地高三联考)</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Historically, the Silk Road promoted cultural exchange between China and Italy, which ________________(evidence) by Marco Polo’s travels and the spread of Chinese Culture to Italy. (2024.11宁波市高三一模)</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____________(feature) 31 pieces from 33 Italian artists, the exhibition presented a diverse range of creative expressions, reflecting Italy’s artistic evolution from the 1960s to today. (2024.11</a:t>
            </a:r>
            <a:r>
              <a:rPr lang="zh-CN" altLang="en-US" sz="2400">
                <a:solidFill>
                  <a:srgbClr val="002060"/>
                </a:solidFill>
                <a:latin typeface="Calibri" panose="020F0502020204030204" charset="0"/>
                <a:cs typeface="Calibri" panose="020F0502020204030204" charset="0"/>
              </a:rPr>
              <a:t>宁波市高三一模</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p:txBody>
      </p:sp>
      <p:sp>
        <p:nvSpPr>
          <p:cNvPr id="4" name="标题 1"/>
          <p:cNvSpPr>
            <a:spLocks noGrp="1"/>
          </p:cNvSpPr>
          <p:nvPr>
            <p:custDataLst>
              <p:tags r:id="rId2"/>
            </p:custDataLst>
          </p:nvPr>
        </p:nvSpPr>
        <p:spPr>
          <a:xfrm>
            <a:off x="461645" y="78740"/>
            <a:ext cx="10952480" cy="680085"/>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solidFill>
                  <a:schemeClr val="tx1">
                    <a:lumMod val="85000"/>
                    <a:lumOff val="15000"/>
                  </a:schemeClr>
                </a:solidFill>
                <a:highlight>
                  <a:srgbClr val="00FFFF"/>
                </a:highlight>
                <a:latin typeface="+mn-ea"/>
                <a:ea typeface="+mn-ea"/>
              </a:rPr>
              <a:t>拓展演练：在下列空格中填入所给提示词的恰当形式</a:t>
            </a:r>
            <a:endParaRPr lang="zh-CN" altLang="en-US" sz="2800">
              <a:solidFill>
                <a:schemeClr val="tx1">
                  <a:lumMod val="85000"/>
                  <a:lumOff val="15000"/>
                </a:schemeClr>
              </a:solidFill>
              <a:highlight>
                <a:srgbClr val="00FFFF"/>
              </a:highlight>
              <a:latin typeface="+mn-ea"/>
              <a:ea typeface="+mn-ea"/>
            </a:endParaRPr>
          </a:p>
        </p:txBody>
      </p:sp>
      <p:sp>
        <p:nvSpPr>
          <p:cNvPr id="5" name="灯片编号占位符 4"/>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
        <p:nvSpPr>
          <p:cNvPr id="2" name="文本框 1"/>
          <p:cNvSpPr txBox="1"/>
          <p:nvPr/>
        </p:nvSpPr>
        <p:spPr>
          <a:xfrm>
            <a:off x="5643880" y="1308735"/>
            <a:ext cx="1881505" cy="460375"/>
          </a:xfrm>
          <a:prstGeom prst="rect">
            <a:avLst/>
          </a:prstGeom>
          <a:noFill/>
        </p:spPr>
        <p:txBody>
          <a:bodyPr wrap="square" rtlCol="0">
            <a:spAutoFit/>
          </a:bodyPr>
          <a:p>
            <a:r>
              <a:rPr lang="en-US" altLang="zh-CN" sz="2400" b="1">
                <a:solidFill>
                  <a:srgbClr val="FF0000"/>
                </a:solidFill>
              </a:rPr>
              <a:t>to weather</a:t>
            </a:r>
            <a:endParaRPr lang="en-US" altLang="zh-CN" sz="2400" b="1">
              <a:solidFill>
                <a:srgbClr val="FF0000"/>
              </a:solidFill>
            </a:endParaRPr>
          </a:p>
        </p:txBody>
      </p:sp>
      <p:sp>
        <p:nvSpPr>
          <p:cNvPr id="6" name="文本框 5"/>
          <p:cNvSpPr txBox="1"/>
          <p:nvPr/>
        </p:nvSpPr>
        <p:spPr>
          <a:xfrm>
            <a:off x="7771765" y="2458085"/>
            <a:ext cx="1447800" cy="460375"/>
          </a:xfrm>
          <a:prstGeom prst="rect">
            <a:avLst/>
          </a:prstGeom>
          <a:noFill/>
        </p:spPr>
        <p:txBody>
          <a:bodyPr wrap="square" rtlCol="0">
            <a:spAutoFit/>
          </a:bodyPr>
          <a:p>
            <a:r>
              <a:rPr lang="en-US" altLang="zh-CN" sz="2400" b="1">
                <a:solidFill>
                  <a:srgbClr val="FF0000"/>
                </a:solidFill>
              </a:rPr>
              <a:t>starring</a:t>
            </a:r>
            <a:endParaRPr lang="en-US" altLang="zh-CN"/>
          </a:p>
        </p:txBody>
      </p:sp>
      <p:sp>
        <p:nvSpPr>
          <p:cNvPr id="7" name="文本框 6"/>
          <p:cNvSpPr txBox="1"/>
          <p:nvPr/>
        </p:nvSpPr>
        <p:spPr>
          <a:xfrm>
            <a:off x="613410" y="3938905"/>
            <a:ext cx="2339340" cy="460375"/>
          </a:xfrm>
          <a:prstGeom prst="rect">
            <a:avLst/>
          </a:prstGeom>
          <a:noFill/>
        </p:spPr>
        <p:txBody>
          <a:bodyPr wrap="square" rtlCol="0">
            <a:spAutoFit/>
          </a:bodyPr>
          <a:p>
            <a:r>
              <a:rPr lang="en-US" altLang="zh-CN" sz="2400" b="1">
                <a:solidFill>
                  <a:srgbClr val="FF0000"/>
                </a:solidFill>
              </a:rPr>
              <a:t>was evidenced</a:t>
            </a:r>
            <a:endParaRPr lang="en-US" altLang="zh-CN"/>
          </a:p>
        </p:txBody>
      </p:sp>
      <p:sp>
        <p:nvSpPr>
          <p:cNvPr id="8" name="文本框 7"/>
          <p:cNvSpPr txBox="1"/>
          <p:nvPr/>
        </p:nvSpPr>
        <p:spPr>
          <a:xfrm>
            <a:off x="638175" y="5078730"/>
            <a:ext cx="1664970" cy="460375"/>
          </a:xfrm>
          <a:prstGeom prst="rect">
            <a:avLst/>
          </a:prstGeom>
          <a:noFill/>
        </p:spPr>
        <p:txBody>
          <a:bodyPr wrap="square" rtlCol="0">
            <a:spAutoFit/>
          </a:bodyPr>
          <a:p>
            <a:r>
              <a:rPr lang="en-US" altLang="zh-CN" sz="2400" b="1">
                <a:solidFill>
                  <a:srgbClr val="FF0000"/>
                </a:solidFill>
              </a:rPr>
              <a:t>Featuring</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ppt_y</p:attrName>
                                        </p:attrNameLst>
                                      </p:cBhvr>
                                      <p:tavLst>
                                        <p:tav tm="0">
                                          <p:val>
                                            <p:strVal val="#ppt_y+#ppt_h*1.125000"/>
                                          </p:val>
                                        </p:tav>
                                        <p:tav tm="100000">
                                          <p:val>
                                            <p:strVal val="#ppt_y"/>
                                          </p:val>
                                        </p:tav>
                                      </p:tavLst>
                                    </p:anim>
                                    <p:animEffect transition="in" filter="wipe(up)">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p:tgtEl>
                                          <p:spTgt spid="7"/>
                                        </p:tgtEl>
                                        <p:attrNameLst>
                                          <p:attrName>ppt_y</p:attrName>
                                        </p:attrNameLst>
                                      </p:cBhvr>
                                      <p:tavLst>
                                        <p:tav tm="0">
                                          <p:val>
                                            <p:strVal val="#ppt_y+#ppt_h*1.125000"/>
                                          </p:val>
                                        </p:tav>
                                        <p:tav tm="100000">
                                          <p:val>
                                            <p:strVal val="#ppt_y"/>
                                          </p:val>
                                        </p:tav>
                                      </p:tavLst>
                                    </p:anim>
                                    <p:animEffect transition="in" filter="wipe(up)">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p:tgtEl>
                                          <p:spTgt spid="8"/>
                                        </p:tgtEl>
                                        <p:attrNameLst>
                                          <p:attrName>ppt_y</p:attrName>
                                        </p:attrNameLst>
                                      </p:cBhvr>
                                      <p:tavLst>
                                        <p:tav tm="0">
                                          <p:val>
                                            <p:strVal val="#ppt_y+#ppt_h*1.125000"/>
                                          </p:val>
                                        </p:tav>
                                        <p:tav tm="100000">
                                          <p:val>
                                            <p:strVal val="#ppt_y"/>
                                          </p:val>
                                        </p:tav>
                                      </p:tavLst>
                                    </p:anim>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2"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362585" y="887730"/>
            <a:ext cx="11449685" cy="5505450"/>
          </a:xfrm>
          <a:solidFill>
            <a:schemeClr val="accent3">
              <a:lumMod val="20000"/>
              <a:lumOff val="80000"/>
            </a:schemeClr>
          </a:solidFill>
        </p:spPr>
        <p:txBody>
          <a:bodyPr wrap="square">
            <a:noAutofit/>
          </a:bodyPr>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The straight passages on the ground level gradually turn into __________(wind) passage  of the figure above. (2024.12</a:t>
            </a:r>
            <a:r>
              <a:rPr lang="zh-CN" altLang="en-US" sz="2400">
                <a:solidFill>
                  <a:srgbClr val="002060"/>
                </a:solidFill>
                <a:latin typeface="Calibri" panose="020F0502020204030204" charset="0"/>
                <a:cs typeface="Calibri" panose="020F0502020204030204" charset="0"/>
              </a:rPr>
              <a:t>高三</a:t>
            </a:r>
            <a:r>
              <a:rPr lang="en-US" altLang="zh-CN" sz="2400">
                <a:solidFill>
                  <a:srgbClr val="002060"/>
                </a:solidFill>
                <a:latin typeface="Calibri" panose="020F0502020204030204" charset="0"/>
                <a:cs typeface="Calibri" panose="020F0502020204030204" charset="0"/>
              </a:rPr>
              <a:t>T8</a:t>
            </a:r>
            <a:r>
              <a:rPr lang="zh-CN" altLang="en-US" sz="2400">
                <a:solidFill>
                  <a:srgbClr val="002060"/>
                </a:solidFill>
                <a:latin typeface="Calibri" panose="020F0502020204030204" charset="0"/>
                <a:cs typeface="Calibri" panose="020F0502020204030204" charset="0"/>
              </a:rPr>
              <a:t>联考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The cultural-exchange between the two cities reached a new height in 2017 when Hangzhou Opera and Dance Drama Theater _________(stage) the show To Meet te Grand Canal in Nice, at the invitation of the Nice government. (2024.11</a:t>
            </a:r>
            <a:r>
              <a:rPr lang="zh-CN" altLang="en-US" sz="2400">
                <a:solidFill>
                  <a:srgbClr val="002060"/>
                </a:solidFill>
                <a:latin typeface="Calibri" panose="020F0502020204030204" charset="0"/>
                <a:cs typeface="Calibri" panose="020F0502020204030204" charset="0"/>
              </a:rPr>
              <a:t>杭州高三一模</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Porcelain has also been a carrier for cultural exchanges. Along with China’s silk and tea, porcelain was one of the commodities _______(trade) worldwide. (</a:t>
            </a:r>
            <a:r>
              <a:rPr lang="zh-CN" altLang="en-US" sz="2400">
                <a:solidFill>
                  <a:srgbClr val="002060"/>
                </a:solidFill>
                <a:latin typeface="Calibri" panose="020F0502020204030204" charset="0"/>
                <a:cs typeface="Calibri" panose="020F0502020204030204" charset="0"/>
              </a:rPr>
              <a:t>江苏省</a:t>
            </a:r>
            <a:r>
              <a:rPr lang="en-US" altLang="zh-CN" sz="2400">
                <a:solidFill>
                  <a:srgbClr val="002060"/>
                </a:solidFill>
                <a:latin typeface="Calibri" panose="020F0502020204030204" charset="0"/>
                <a:cs typeface="Calibri" panose="020F0502020204030204" charset="0"/>
              </a:rPr>
              <a:t>24</a:t>
            </a:r>
            <a:r>
              <a:rPr lang="zh-CN" altLang="en-US" sz="2400">
                <a:solidFill>
                  <a:srgbClr val="002060"/>
                </a:solidFill>
                <a:latin typeface="Calibri" panose="020F0502020204030204" charset="0"/>
                <a:cs typeface="Calibri" panose="020F0502020204030204" charset="0"/>
              </a:rPr>
              <a:t>届决胜新高考高三上学期</a:t>
            </a:r>
            <a:r>
              <a:rPr lang="en-US" altLang="zh-CN" sz="2400">
                <a:solidFill>
                  <a:srgbClr val="002060"/>
                </a:solidFill>
                <a:latin typeface="Calibri" panose="020F0502020204030204" charset="0"/>
                <a:cs typeface="Calibri" panose="020F0502020204030204" charset="0"/>
              </a:rPr>
              <a:t>10</a:t>
            </a:r>
            <a:r>
              <a:rPr lang="zh-CN" altLang="en-US" sz="2400">
                <a:solidFill>
                  <a:srgbClr val="002060"/>
                </a:solidFill>
                <a:latin typeface="Calibri" panose="020F0502020204030204" charset="0"/>
                <a:cs typeface="Calibri" panose="020F0502020204030204" charset="0"/>
              </a:rPr>
              <a:t>月联考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10. For at least 50 years, they were grown as decorative plants, _______(prize) for their cheerfully bright color and... (24.11</a:t>
            </a:r>
            <a:r>
              <a:rPr lang="zh-CN" altLang="en-US" sz="2400">
                <a:solidFill>
                  <a:srgbClr val="002060"/>
                </a:solidFill>
                <a:latin typeface="Calibri" panose="020F0502020204030204" charset="0"/>
                <a:cs typeface="Calibri" panose="020F0502020204030204" charset="0"/>
              </a:rPr>
              <a:t>温州一模</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p:txBody>
      </p:sp>
      <p:sp>
        <p:nvSpPr>
          <p:cNvPr id="4" name="标题 1"/>
          <p:cNvSpPr>
            <a:spLocks noGrp="1"/>
          </p:cNvSpPr>
          <p:nvPr>
            <p:custDataLst>
              <p:tags r:id="rId2"/>
            </p:custDataLst>
          </p:nvPr>
        </p:nvSpPr>
        <p:spPr>
          <a:xfrm>
            <a:off x="362585" y="78740"/>
            <a:ext cx="10952480" cy="680085"/>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highlight>
                  <a:srgbClr val="00FFFF"/>
                </a:highlight>
                <a:latin typeface="+mn-ea"/>
                <a:ea typeface="+mn-ea"/>
                <a:sym typeface="+mn-ea"/>
              </a:rPr>
              <a:t>拓展演练：在下列空格中填入所给提示词的恰当形式</a:t>
            </a:r>
            <a:endParaRPr lang="zh-CN" altLang="en-US" sz="2800">
              <a:highlight>
                <a:srgbClr val="00FFFF"/>
              </a:highlight>
              <a:latin typeface="+mn-ea"/>
              <a:ea typeface="+mn-ea"/>
            </a:endParaRPr>
          </a:p>
        </p:txBody>
      </p:sp>
      <p:sp>
        <p:nvSpPr>
          <p:cNvPr id="2" name="灯片编号占位符 1"/>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
        <p:nvSpPr>
          <p:cNvPr id="5" name="文本框 4"/>
          <p:cNvSpPr txBox="1"/>
          <p:nvPr/>
        </p:nvSpPr>
        <p:spPr>
          <a:xfrm>
            <a:off x="8105775" y="897890"/>
            <a:ext cx="2151380" cy="460375"/>
          </a:xfrm>
          <a:prstGeom prst="rect">
            <a:avLst/>
          </a:prstGeom>
          <a:noFill/>
        </p:spPr>
        <p:txBody>
          <a:bodyPr wrap="square" rtlCol="0">
            <a:spAutoFit/>
          </a:bodyPr>
          <a:p>
            <a:r>
              <a:rPr lang="en-US" altLang="zh-CN" sz="2400" b="1">
                <a:solidFill>
                  <a:srgbClr val="FF0000"/>
                </a:solidFill>
              </a:rPr>
              <a:t>winding</a:t>
            </a:r>
            <a:endParaRPr lang="en-US" altLang="zh-CN"/>
          </a:p>
        </p:txBody>
      </p:sp>
      <p:sp>
        <p:nvSpPr>
          <p:cNvPr id="6" name="文本框 5"/>
          <p:cNvSpPr txBox="1"/>
          <p:nvPr/>
        </p:nvSpPr>
        <p:spPr>
          <a:xfrm>
            <a:off x="6130290" y="2528570"/>
            <a:ext cx="1271905" cy="460375"/>
          </a:xfrm>
          <a:prstGeom prst="rect">
            <a:avLst/>
          </a:prstGeom>
          <a:noFill/>
        </p:spPr>
        <p:txBody>
          <a:bodyPr wrap="square" rtlCol="0">
            <a:spAutoFit/>
          </a:bodyPr>
          <a:p>
            <a:r>
              <a:rPr lang="en-US" altLang="zh-CN" sz="2400" b="1">
                <a:solidFill>
                  <a:srgbClr val="FF0000"/>
                </a:solidFill>
              </a:rPr>
              <a:t>staged</a:t>
            </a:r>
            <a:endParaRPr lang="en-US" altLang="zh-CN"/>
          </a:p>
        </p:txBody>
      </p:sp>
      <p:sp>
        <p:nvSpPr>
          <p:cNvPr id="7" name="文本框 6"/>
          <p:cNvSpPr txBox="1"/>
          <p:nvPr/>
        </p:nvSpPr>
        <p:spPr>
          <a:xfrm>
            <a:off x="5389880" y="4088130"/>
            <a:ext cx="1395095" cy="460375"/>
          </a:xfrm>
          <a:prstGeom prst="rect">
            <a:avLst/>
          </a:prstGeom>
          <a:noFill/>
        </p:spPr>
        <p:txBody>
          <a:bodyPr wrap="square" rtlCol="0">
            <a:spAutoFit/>
          </a:bodyPr>
          <a:p>
            <a:r>
              <a:rPr lang="en-US" altLang="zh-CN" sz="2400" b="1">
                <a:solidFill>
                  <a:srgbClr val="FF0000"/>
                </a:solidFill>
              </a:rPr>
              <a:t>traded</a:t>
            </a:r>
            <a:endParaRPr lang="en-US" altLang="zh-CN"/>
          </a:p>
        </p:txBody>
      </p:sp>
      <p:sp>
        <p:nvSpPr>
          <p:cNvPr id="8" name="文本框 7"/>
          <p:cNvSpPr txBox="1"/>
          <p:nvPr/>
        </p:nvSpPr>
        <p:spPr>
          <a:xfrm>
            <a:off x="8504555" y="5078095"/>
            <a:ext cx="1177925" cy="460375"/>
          </a:xfrm>
          <a:prstGeom prst="rect">
            <a:avLst/>
          </a:prstGeom>
          <a:noFill/>
        </p:spPr>
        <p:txBody>
          <a:bodyPr wrap="square" rtlCol="0">
            <a:spAutoFit/>
          </a:bodyPr>
          <a:p>
            <a:r>
              <a:rPr lang="en-US" altLang="zh-CN" sz="2400" b="1">
                <a:solidFill>
                  <a:srgbClr val="FF0000"/>
                </a:solidFill>
              </a:rPr>
              <a:t>prized</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2" name="标题 1"/>
          <p:cNvSpPr>
            <a:spLocks noGrp="1"/>
          </p:cNvSpPr>
          <p:nvPr>
            <p:ph type="title"/>
            <p:custDataLst>
              <p:tags r:id="rId2"/>
            </p:custDataLst>
          </p:nvPr>
        </p:nvSpPr>
        <p:spPr>
          <a:xfrm>
            <a:off x="431165" y="84410"/>
            <a:ext cx="10800000" cy="720000"/>
          </a:xfrm>
        </p:spPr>
        <p:txBody>
          <a:bodyPr vert="horz" wrap="square" lIns="0" tIns="0" rIns="0" bIns="0" rtlCol="0" anchor="ctr">
            <a:normAutofit/>
          </a:bodyPr>
          <a:lstStyle/>
          <a:p>
            <a:pPr lvl="0" algn="l">
              <a:buClrTx/>
              <a:buSzTx/>
              <a:buFontTx/>
            </a:pPr>
            <a:r>
              <a:rPr lang="zh-CN" altLang="en-US" sz="2800" dirty="0">
                <a:highlight>
                  <a:srgbClr val="FFFF00"/>
                </a:highlight>
                <a:latin typeface="+mn-ea"/>
                <a:ea typeface="+mn-ea"/>
                <a:sym typeface="+mn-ea"/>
              </a:rPr>
              <a:t>命题趋势与特点三：词性转换考查点难度增大</a:t>
            </a:r>
            <a:endParaRPr lang="zh-CN" altLang="en-US" sz="2800" dirty="0">
              <a:highlight>
                <a:srgbClr val="FFFF00"/>
              </a:highlight>
              <a:latin typeface="+mn-ea"/>
              <a:ea typeface="+mn-ea"/>
              <a:sym typeface="+mn-ea"/>
            </a:endParaRPr>
          </a:p>
        </p:txBody>
      </p:sp>
      <p:sp>
        <p:nvSpPr>
          <p:cNvPr id="6" name="圆角矩形 5"/>
          <p:cNvSpPr/>
          <p:nvPr>
            <p:custDataLst>
              <p:tags r:id="rId3"/>
            </p:custDataLst>
          </p:nvPr>
        </p:nvSpPr>
        <p:spPr>
          <a:xfrm>
            <a:off x="431165" y="868045"/>
            <a:ext cx="11191240" cy="1283970"/>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solidFill>
                  <a:schemeClr val="accent5">
                    <a:lumMod val="50000"/>
                  </a:schemeClr>
                </a:solidFill>
              </a:rPr>
              <a:t>词性转换是语法填空的必考语法知识点之一，常见的有动词转名词、形容词转副词等。近几年来语法填空词性转换的考查难度逐渐增加，出现了对高中选择性必修教材中词性转换的考查，以及日常不常见的或考生较易拼写错误的词汇考查。</a:t>
            </a:r>
            <a:endParaRPr lang="zh-CN" altLang="en-US" sz="2400" b="1">
              <a:solidFill>
                <a:schemeClr val="accent5">
                  <a:lumMod val="50000"/>
                </a:schemeClr>
              </a:solidFill>
            </a:endParaRPr>
          </a:p>
        </p:txBody>
      </p:sp>
      <p:sp>
        <p:nvSpPr>
          <p:cNvPr id="7" name="内容占位符 2"/>
          <p:cNvSpPr>
            <a:spLocks noGrp="1"/>
          </p:cNvSpPr>
          <p:nvPr>
            <p:custDataLst>
              <p:tags r:id="rId4"/>
            </p:custDataLst>
          </p:nvPr>
        </p:nvSpPr>
        <p:spPr>
          <a:xfrm>
            <a:off x="431800" y="2315845"/>
            <a:ext cx="11407775" cy="421132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rPr>
              <a:t>1. The hutongs they formed were orderly, lined by _________(space) homes and walled gardens. (2023.1</a:t>
            </a:r>
            <a:r>
              <a:rPr lang="zh-CN" altLang="en-US" b="1">
                <a:solidFill>
                  <a:schemeClr val="tx1"/>
                </a:solidFill>
                <a:latin typeface="Calibri" panose="020F0502020204030204" charset="0"/>
                <a:cs typeface="Calibri" panose="020F0502020204030204" charset="0"/>
              </a:rPr>
              <a:t>浙江首考</a:t>
            </a:r>
            <a:r>
              <a:rPr lang="en-US" altLang="zh-CN" b="1">
                <a:solidFill>
                  <a:schemeClr val="tx1"/>
                </a:solidFill>
                <a:latin typeface="Calibri" panose="020F0502020204030204" charset="0"/>
                <a:cs typeface="Calibri" panose="020F0502020204030204" charset="0"/>
              </a:rPr>
              <a:t>)</a:t>
            </a:r>
            <a:endParaRPr lang="en-US" altLang="zh-CN" b="1">
              <a:solidFill>
                <a:schemeClr val="tx1"/>
              </a:solidFill>
              <a:latin typeface="Calibri" panose="020F0502020204030204" charset="0"/>
              <a:cs typeface="Calibri" panose="020F0502020204030204" charset="0"/>
            </a:endParaRPr>
          </a:p>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rPr>
              <a:t>2. Many supermarkets are no longer doing “buy one get one free” pomotions because of the __________(criticize) that they lead to waste. (2024.1</a:t>
            </a:r>
            <a:r>
              <a:rPr lang="zh-CN" altLang="en-US" b="1">
                <a:solidFill>
                  <a:schemeClr val="tx1"/>
                </a:solidFill>
                <a:latin typeface="Calibri" panose="020F0502020204030204" charset="0"/>
                <a:cs typeface="Calibri" panose="020F0502020204030204" charset="0"/>
              </a:rPr>
              <a:t>浙江首考</a:t>
            </a:r>
            <a:r>
              <a:rPr lang="en-US" altLang="zh-CN" b="1">
                <a:solidFill>
                  <a:schemeClr val="tx1"/>
                </a:solidFill>
                <a:latin typeface="Calibri" panose="020F0502020204030204" charset="0"/>
                <a:cs typeface="Calibri" panose="020F0502020204030204" charset="0"/>
              </a:rPr>
              <a:t>)</a:t>
            </a:r>
            <a:endParaRPr lang="en-US" altLang="zh-CN" b="1">
              <a:solidFill>
                <a:schemeClr val="tx1"/>
              </a:solidFill>
              <a:latin typeface="Calibri" panose="020F0502020204030204" charset="0"/>
              <a:cs typeface="Calibri" panose="020F0502020204030204" charset="0"/>
            </a:endParaRPr>
          </a:p>
          <a:p>
            <a:pPr marL="0" indent="0" fontAlgn="auto">
              <a:lnSpc>
                <a:spcPct val="100000"/>
              </a:lnSpc>
              <a:buFont typeface="Wingdings" panose="05000000000000000000" charset="0"/>
              <a:buNone/>
            </a:pPr>
            <a:r>
              <a:rPr lang="en-US" altLang="zh-CN" b="1">
                <a:solidFill>
                  <a:schemeClr val="tx1"/>
                </a:solidFill>
                <a:latin typeface="Calibri" panose="020F0502020204030204" charset="0"/>
                <a:cs typeface="Calibri" panose="020F0502020204030204" charset="0"/>
                <a:sym typeface="+mn-ea"/>
              </a:rPr>
              <a:t>3. ...to come to define much of the __________(rich) of gardening in England. (2024.6</a:t>
            </a:r>
            <a:r>
              <a:rPr lang="zh-CN" altLang="en-US" b="1">
                <a:solidFill>
                  <a:schemeClr val="tx1"/>
                </a:solidFill>
                <a:latin typeface="Calibri" panose="020F0502020204030204" charset="0"/>
                <a:cs typeface="Calibri" panose="020F0502020204030204" charset="0"/>
                <a:sym typeface="+mn-ea"/>
              </a:rPr>
              <a:t>全国一卷</a:t>
            </a:r>
            <a:r>
              <a:rPr lang="en-US" altLang="zh-CN" b="1">
                <a:solidFill>
                  <a:schemeClr val="tx1"/>
                </a:solidFill>
                <a:latin typeface="Calibri" panose="020F0502020204030204" charset="0"/>
                <a:cs typeface="Calibri" panose="020F0502020204030204" charset="0"/>
                <a:sym typeface="+mn-ea"/>
              </a:rPr>
              <a:t>)</a:t>
            </a:r>
            <a:endParaRPr lang="en-US" altLang="zh-CN" b="1">
              <a:solidFill>
                <a:schemeClr val="tx1"/>
              </a:solidFill>
              <a:latin typeface="Calibri" panose="020F0502020204030204" charset="0"/>
              <a:cs typeface="Calibri" panose="020F0502020204030204" charset="0"/>
              <a:sym typeface="+mn-ea"/>
            </a:endParaRPr>
          </a:p>
        </p:txBody>
      </p:sp>
      <p:sp>
        <p:nvSpPr>
          <p:cNvPr id="9" name="文本框 8"/>
          <p:cNvSpPr txBox="1"/>
          <p:nvPr>
            <p:custDataLst>
              <p:tags r:id="rId5"/>
            </p:custDataLst>
          </p:nvPr>
        </p:nvSpPr>
        <p:spPr>
          <a:xfrm>
            <a:off x="443230" y="5066030"/>
            <a:ext cx="11054080" cy="1160780"/>
          </a:xfrm>
          <a:prstGeom prst="rect">
            <a:avLst/>
          </a:prstGeom>
          <a:noFill/>
          <a:ln w="28575">
            <a:solidFill>
              <a:schemeClr val="accent1"/>
            </a:solidFill>
            <a:prstDash val="dash"/>
          </a:ln>
        </p:spPr>
        <p:txBody>
          <a:bodyPr wrap="square" rtlCol="0">
            <a:noAutofit/>
          </a:bodyPr>
          <a:p>
            <a:pPr marL="0" indent="0" fontAlgn="auto">
              <a:lnSpc>
                <a:spcPct val="100000"/>
              </a:lnSpc>
              <a:buFont typeface="Wingdings" panose="05000000000000000000" charset="0"/>
              <a:buNone/>
            </a:pPr>
            <a:r>
              <a:rPr lang="zh-CN" altLang="en-US" sz="2000" b="1">
                <a:solidFill>
                  <a:srgbClr val="13742F"/>
                </a:solidFill>
                <a:cs typeface="Calibri" panose="020F0502020204030204" charset="0"/>
                <a:sym typeface="+mn-ea"/>
              </a:rPr>
              <a:t>以上三空均考查了词性转换，考生在做题过程中不难判断出横线上应填写的词汇词性，但在拼写上错误较多，仅有少部分同学正确拼写这些单词，不少同学甚至写了</a:t>
            </a:r>
            <a:r>
              <a:rPr lang="en-US" altLang="zh-CN" sz="2000" b="1">
                <a:solidFill>
                  <a:srgbClr val="13742F"/>
                </a:solidFill>
                <a:cs typeface="Calibri" panose="020F0502020204030204" charset="0"/>
                <a:sym typeface="+mn-ea"/>
              </a:rPr>
              <a:t>“</a:t>
            </a:r>
            <a:r>
              <a:rPr lang="zh-CN" altLang="en-US" sz="2000" b="1">
                <a:solidFill>
                  <a:srgbClr val="13742F"/>
                </a:solidFill>
                <a:cs typeface="Calibri" panose="020F0502020204030204" charset="0"/>
                <a:sym typeface="+mn-ea"/>
              </a:rPr>
              <a:t>自创词汇</a:t>
            </a:r>
            <a:r>
              <a:rPr lang="en-US" altLang="zh-CN" sz="2000" b="1">
                <a:solidFill>
                  <a:srgbClr val="13742F"/>
                </a:solidFill>
                <a:cs typeface="Calibri" panose="020F0502020204030204" charset="0"/>
                <a:sym typeface="+mn-ea"/>
              </a:rPr>
              <a:t>”, </a:t>
            </a:r>
            <a:r>
              <a:rPr lang="zh-CN" altLang="en-US" sz="2000" b="1">
                <a:solidFill>
                  <a:srgbClr val="13742F"/>
                </a:solidFill>
                <a:cs typeface="Calibri" panose="020F0502020204030204" charset="0"/>
                <a:sym typeface="+mn-ea"/>
              </a:rPr>
              <a:t>使得看似常见的词性转换的考点也成为了高考考场上的失分点。</a:t>
            </a:r>
            <a:endParaRPr lang="en-US" altLang="zh-CN" sz="2000" b="1">
              <a:solidFill>
                <a:srgbClr val="13742F"/>
              </a:solidFill>
              <a:cs typeface="Calibri" panose="020F0502020204030204" charset="0"/>
              <a:sym typeface="+mn-ea"/>
            </a:endParaRPr>
          </a:p>
        </p:txBody>
      </p:sp>
      <p:sp>
        <p:nvSpPr>
          <p:cNvPr id="3" name="文本框 2"/>
          <p:cNvSpPr txBox="1"/>
          <p:nvPr/>
        </p:nvSpPr>
        <p:spPr>
          <a:xfrm>
            <a:off x="6781800" y="2268220"/>
            <a:ext cx="1622425" cy="460375"/>
          </a:xfrm>
          <a:prstGeom prst="rect">
            <a:avLst/>
          </a:prstGeom>
          <a:noFill/>
        </p:spPr>
        <p:txBody>
          <a:bodyPr wrap="square" rtlCol="0">
            <a:spAutoFit/>
          </a:bodyPr>
          <a:p>
            <a:r>
              <a:rPr lang="en-US" altLang="zh-CN" sz="2400" b="1">
                <a:solidFill>
                  <a:srgbClr val="FF0000"/>
                </a:solidFill>
              </a:rPr>
              <a:t>spacious</a:t>
            </a:r>
            <a:endParaRPr lang="en-US" altLang="zh-CN"/>
          </a:p>
        </p:txBody>
      </p:sp>
      <p:sp>
        <p:nvSpPr>
          <p:cNvPr id="4" name="文本框 3"/>
          <p:cNvSpPr txBox="1"/>
          <p:nvPr/>
        </p:nvSpPr>
        <p:spPr>
          <a:xfrm>
            <a:off x="1024890" y="3531235"/>
            <a:ext cx="1518285" cy="460375"/>
          </a:xfrm>
          <a:prstGeom prst="rect">
            <a:avLst/>
          </a:prstGeom>
          <a:noFill/>
        </p:spPr>
        <p:txBody>
          <a:bodyPr wrap="square" rtlCol="0">
            <a:spAutoFit/>
          </a:bodyPr>
          <a:p>
            <a:r>
              <a:rPr lang="en-US" altLang="zh-CN" sz="2400" b="1">
                <a:solidFill>
                  <a:srgbClr val="FF0000"/>
                </a:solidFill>
              </a:rPr>
              <a:t>criticism</a:t>
            </a:r>
            <a:endParaRPr lang="en-US" altLang="zh-CN"/>
          </a:p>
        </p:txBody>
      </p:sp>
      <p:sp>
        <p:nvSpPr>
          <p:cNvPr id="8" name="文本框 7"/>
          <p:cNvSpPr txBox="1"/>
          <p:nvPr/>
        </p:nvSpPr>
        <p:spPr>
          <a:xfrm>
            <a:off x="4782185" y="4023995"/>
            <a:ext cx="4064000" cy="460375"/>
          </a:xfrm>
          <a:prstGeom prst="rect">
            <a:avLst/>
          </a:prstGeom>
          <a:noFill/>
        </p:spPr>
        <p:txBody>
          <a:bodyPr wrap="square" rtlCol="0">
            <a:spAutoFit/>
          </a:bodyPr>
          <a:p>
            <a:r>
              <a:rPr lang="en-US" altLang="zh-CN" sz="2400" b="1">
                <a:solidFill>
                  <a:srgbClr val="FF0000"/>
                </a:solidFill>
              </a:rPr>
              <a:t>richness</a:t>
            </a:r>
            <a:endParaRPr lang="en-US" altLang="zh-CN"/>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ppt_y</p:attrName>
                                        </p:attrNameLst>
                                      </p:cBhvr>
                                      <p:tavLst>
                                        <p:tav tm="0">
                                          <p:val>
                                            <p:strVal val="#ppt_y+#ppt_h*1.125000"/>
                                          </p:val>
                                        </p:tav>
                                        <p:tav tm="100000">
                                          <p:val>
                                            <p:strVal val="#ppt_y"/>
                                          </p:val>
                                        </p:tav>
                                      </p:tavLst>
                                    </p:anim>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 grpId="0"/>
      <p:bldP spid="4"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p:cNvSpPr>
            <a:spLocks noGrp="1"/>
          </p:cNvSpPr>
          <p:nvPr>
            <p:ph type="ctrTitle"/>
            <p:custDataLst>
              <p:tags r:id="rId1"/>
            </p:custDataLst>
          </p:nvPr>
        </p:nvSpPr>
        <p:spPr>
          <a:xfrm>
            <a:off x="5032375" y="2478405"/>
            <a:ext cx="6552565" cy="2486660"/>
          </a:xfrm>
        </p:spPr>
        <p:txBody>
          <a:bodyPr>
            <a:normAutofit/>
          </a:bodyPr>
          <a:p>
            <a:pPr marL="0" indent="0" algn="r">
              <a:lnSpc>
                <a:spcPct val="100000"/>
              </a:lnSpc>
              <a:spcBef>
                <a:spcPts val="0"/>
              </a:spcBef>
              <a:spcAft>
                <a:spcPts val="0"/>
              </a:spcAft>
              <a:buSzPct val="100000"/>
            </a:pPr>
            <a:r>
              <a:rPr lang="en-US" altLang="zh-CN">
                <a:solidFill>
                  <a:schemeClr val="accent5">
                    <a:lumMod val="75000"/>
                  </a:schemeClr>
                </a:solidFill>
                <a:latin typeface="+mn-ea"/>
                <a:ea typeface="+mn-ea"/>
                <a:cs typeface="+mn-ea"/>
              </a:rPr>
              <a:t>2025.1浙江首考</a:t>
            </a:r>
            <a:br>
              <a:rPr lang="en-US" altLang="zh-CN">
                <a:solidFill>
                  <a:schemeClr val="accent5">
                    <a:lumMod val="75000"/>
                  </a:schemeClr>
                </a:solidFill>
                <a:latin typeface="+mn-ea"/>
                <a:ea typeface="+mn-ea"/>
                <a:cs typeface="+mn-ea"/>
              </a:rPr>
            </a:br>
            <a:r>
              <a:rPr lang="en-US" altLang="zh-CN">
                <a:solidFill>
                  <a:schemeClr val="accent5">
                    <a:lumMod val="75000"/>
                  </a:schemeClr>
                </a:solidFill>
                <a:latin typeface="+mn-ea"/>
                <a:ea typeface="+mn-ea"/>
                <a:cs typeface="+mn-ea"/>
              </a:rPr>
              <a:t>语法填空评析</a:t>
            </a:r>
            <a:endParaRPr lang="en-US" altLang="zh-CN">
              <a:solidFill>
                <a:schemeClr val="accent5">
                  <a:lumMod val="75000"/>
                </a:schemeClr>
              </a:solidFill>
              <a:latin typeface="+mn-ea"/>
              <a:ea typeface="+mn-ea"/>
              <a:cs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414020" y="843915"/>
            <a:ext cx="11339830" cy="5704840"/>
          </a:xfrm>
          <a:solidFill>
            <a:schemeClr val="accent3">
              <a:lumMod val="20000"/>
              <a:lumOff val="80000"/>
            </a:schemeClr>
          </a:solidFill>
        </p:spPr>
        <p:txBody>
          <a:bodyPr wrap="square">
            <a:noAutofit/>
          </a:bodyPr>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Described by art ___________(enthusiastic) Zhang Yin, this unique event displayed the integration of Chinese tradition with Western modernity...(2024.11</a:t>
            </a:r>
            <a:r>
              <a:rPr lang="zh-CN" altLang="en-US" sz="2400">
                <a:solidFill>
                  <a:srgbClr val="002060"/>
                </a:solidFill>
                <a:latin typeface="Calibri" panose="020F0502020204030204" charset="0"/>
                <a:cs typeface="Calibri" panose="020F0502020204030204" charset="0"/>
              </a:rPr>
              <a:t>宁波一模</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sym typeface="+mn-ea"/>
              </a:rPr>
              <a:t>It is characterized by slow, flowing movements that promote balance, _______________ (flexible) and relaxation. (2023.11宁波市一模）</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Depicted in a __________(future), robotic and metallic style, the worker bee is flying through various landscapes, including...(2024.12</a:t>
            </a:r>
            <a:r>
              <a:rPr lang="zh-CN" altLang="en-US" sz="2400">
                <a:solidFill>
                  <a:srgbClr val="002060"/>
                </a:solidFill>
                <a:latin typeface="Calibri" panose="020F0502020204030204" charset="0"/>
                <a:cs typeface="Calibri" panose="020F0502020204030204" charset="0"/>
              </a:rPr>
              <a:t>浙江省五校联考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sym typeface="+mn-ea"/>
              </a:rPr>
              <a:t>You’ll never become fully conscious of how much you value it until you _________ (tear) apart from it. (2024.2</a:t>
            </a:r>
            <a:r>
              <a:rPr lang="zh-CN" altLang="en-US" sz="2400">
                <a:solidFill>
                  <a:srgbClr val="002060"/>
                </a:solidFill>
                <a:latin typeface="Calibri" panose="020F0502020204030204" charset="0"/>
                <a:cs typeface="Calibri" panose="020F0502020204030204" charset="0"/>
                <a:sym typeface="+mn-ea"/>
              </a:rPr>
              <a:t>新阵地第三次联考</a:t>
            </a:r>
            <a:r>
              <a:rPr lang="en-US" altLang="zh-CN" sz="2400">
                <a:solidFill>
                  <a:srgbClr val="002060"/>
                </a:solidFill>
                <a:latin typeface="Calibri" panose="020F0502020204030204" charset="0"/>
                <a:cs typeface="Calibri" panose="020F0502020204030204" charset="0"/>
                <a:sym typeface="+mn-ea"/>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sym typeface="+mn-ea"/>
              </a:rPr>
              <a:t>The __________(exhibit) include artworks from China and the US, antique documents, calligraphy and paintings and clothing, attracting more than 150,000 visitors from all over the world. (2023学年第一学期精诚联盟)</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p:txBody>
      </p:sp>
      <p:sp>
        <p:nvSpPr>
          <p:cNvPr id="4" name="标题 1"/>
          <p:cNvSpPr>
            <a:spLocks noGrp="1"/>
          </p:cNvSpPr>
          <p:nvPr>
            <p:custDataLst>
              <p:tags r:id="rId2"/>
            </p:custDataLst>
          </p:nvPr>
        </p:nvSpPr>
        <p:spPr>
          <a:xfrm>
            <a:off x="461645" y="78740"/>
            <a:ext cx="10952480" cy="680085"/>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solidFill>
                  <a:schemeClr val="tx1">
                    <a:lumMod val="85000"/>
                    <a:lumOff val="15000"/>
                  </a:schemeClr>
                </a:solidFill>
                <a:highlight>
                  <a:srgbClr val="00FFFF"/>
                </a:highlight>
                <a:latin typeface="+mn-ea"/>
                <a:ea typeface="+mn-ea"/>
              </a:rPr>
              <a:t>拓展演练：在下列空格中填入所给提示词的恰当形式</a:t>
            </a:r>
            <a:endParaRPr lang="zh-CN" altLang="en-US" sz="2800">
              <a:solidFill>
                <a:schemeClr val="tx1">
                  <a:lumMod val="85000"/>
                  <a:lumOff val="15000"/>
                </a:schemeClr>
              </a:solidFill>
              <a:highlight>
                <a:srgbClr val="00FFFF"/>
              </a:highlight>
              <a:latin typeface="+mn-ea"/>
              <a:ea typeface="+mn-ea"/>
            </a:endParaRPr>
          </a:p>
        </p:txBody>
      </p:sp>
      <p:sp>
        <p:nvSpPr>
          <p:cNvPr id="5" name="灯片编号占位符 4"/>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
        <p:nvSpPr>
          <p:cNvPr id="2" name="文本框 1"/>
          <p:cNvSpPr txBox="1"/>
          <p:nvPr/>
        </p:nvSpPr>
        <p:spPr>
          <a:xfrm>
            <a:off x="2807335" y="884555"/>
            <a:ext cx="4064000" cy="460375"/>
          </a:xfrm>
          <a:prstGeom prst="rect">
            <a:avLst/>
          </a:prstGeom>
          <a:noFill/>
        </p:spPr>
        <p:txBody>
          <a:bodyPr wrap="square" rtlCol="0">
            <a:spAutoFit/>
          </a:bodyPr>
          <a:p>
            <a:r>
              <a:rPr lang="en-US" altLang="zh-CN" sz="2400" b="1">
                <a:solidFill>
                  <a:srgbClr val="FF0000"/>
                </a:solidFill>
              </a:rPr>
              <a:t>enthusiast</a:t>
            </a:r>
            <a:endParaRPr lang="en-US" altLang="zh-CN"/>
          </a:p>
        </p:txBody>
      </p:sp>
      <p:sp>
        <p:nvSpPr>
          <p:cNvPr id="6" name="文本框 5"/>
          <p:cNvSpPr txBox="1"/>
          <p:nvPr/>
        </p:nvSpPr>
        <p:spPr>
          <a:xfrm>
            <a:off x="9453880" y="2002790"/>
            <a:ext cx="1536065" cy="460375"/>
          </a:xfrm>
          <a:prstGeom prst="rect">
            <a:avLst/>
          </a:prstGeom>
          <a:noFill/>
        </p:spPr>
        <p:txBody>
          <a:bodyPr wrap="square" rtlCol="0">
            <a:spAutoFit/>
          </a:bodyPr>
          <a:p>
            <a:r>
              <a:rPr lang="en-US" altLang="zh-CN" sz="2400" b="1">
                <a:solidFill>
                  <a:srgbClr val="FF0000"/>
                </a:solidFill>
              </a:rPr>
              <a:t>flexibility</a:t>
            </a:r>
            <a:endParaRPr lang="en-US" altLang="zh-CN"/>
          </a:p>
        </p:txBody>
      </p:sp>
      <p:sp>
        <p:nvSpPr>
          <p:cNvPr id="7" name="文本框 6"/>
          <p:cNvSpPr txBox="1"/>
          <p:nvPr/>
        </p:nvSpPr>
        <p:spPr>
          <a:xfrm>
            <a:off x="2407920" y="3057525"/>
            <a:ext cx="1758315" cy="460375"/>
          </a:xfrm>
          <a:prstGeom prst="rect">
            <a:avLst/>
          </a:prstGeom>
          <a:noFill/>
        </p:spPr>
        <p:txBody>
          <a:bodyPr wrap="square" rtlCol="0">
            <a:spAutoFit/>
          </a:bodyPr>
          <a:p>
            <a:r>
              <a:rPr lang="en-US" altLang="zh-CN" sz="2400" b="1">
                <a:solidFill>
                  <a:srgbClr val="FF0000"/>
                </a:solidFill>
              </a:rPr>
              <a:t>futuristic</a:t>
            </a:r>
            <a:endParaRPr lang="en-US" altLang="zh-CN"/>
          </a:p>
        </p:txBody>
      </p:sp>
      <p:sp>
        <p:nvSpPr>
          <p:cNvPr id="8" name="文本框 7"/>
          <p:cNvSpPr txBox="1"/>
          <p:nvPr/>
        </p:nvSpPr>
        <p:spPr>
          <a:xfrm>
            <a:off x="9453880" y="4048125"/>
            <a:ext cx="1365885" cy="460375"/>
          </a:xfrm>
          <a:prstGeom prst="rect">
            <a:avLst/>
          </a:prstGeom>
          <a:noFill/>
        </p:spPr>
        <p:txBody>
          <a:bodyPr wrap="square" rtlCol="0">
            <a:spAutoFit/>
          </a:bodyPr>
          <a:p>
            <a:r>
              <a:rPr lang="en-US" altLang="zh-CN" sz="2400" b="1">
                <a:solidFill>
                  <a:srgbClr val="FF0000"/>
                </a:solidFill>
              </a:rPr>
              <a:t>are torn</a:t>
            </a:r>
            <a:endParaRPr lang="en-US" altLang="zh-CN" sz="2400" b="1">
              <a:solidFill>
                <a:srgbClr val="FF0000"/>
              </a:solidFill>
            </a:endParaRPr>
          </a:p>
        </p:txBody>
      </p:sp>
      <p:sp>
        <p:nvSpPr>
          <p:cNvPr id="9" name="文本框 8"/>
          <p:cNvSpPr txBox="1"/>
          <p:nvPr/>
        </p:nvSpPr>
        <p:spPr>
          <a:xfrm>
            <a:off x="1318260" y="5208905"/>
            <a:ext cx="1364615" cy="460375"/>
          </a:xfrm>
          <a:prstGeom prst="rect">
            <a:avLst/>
          </a:prstGeom>
          <a:noFill/>
        </p:spPr>
        <p:txBody>
          <a:bodyPr wrap="square" rtlCol="0">
            <a:spAutoFit/>
          </a:bodyPr>
          <a:p>
            <a:r>
              <a:rPr lang="en-US" altLang="zh-CN" sz="2400" b="1">
                <a:solidFill>
                  <a:srgbClr val="FF0000"/>
                </a:solidFill>
              </a:rPr>
              <a:t>exhibits</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p:tgtEl>
                                          <p:spTgt spid="6"/>
                                        </p:tgtEl>
                                        <p:attrNameLst>
                                          <p:attrName>ppt_y</p:attrName>
                                        </p:attrNameLst>
                                      </p:cBhvr>
                                      <p:tavLst>
                                        <p:tav tm="0">
                                          <p:val>
                                            <p:strVal val="#ppt_y+#ppt_h*1.125000"/>
                                          </p:val>
                                        </p:tav>
                                        <p:tav tm="100000">
                                          <p:val>
                                            <p:strVal val="#ppt_y"/>
                                          </p:val>
                                        </p:tav>
                                      </p:tavLst>
                                    </p:anim>
                                    <p:animEffect transition="in" filter="wipe(up)">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p:tgtEl>
                                          <p:spTgt spid="7"/>
                                        </p:tgtEl>
                                        <p:attrNameLst>
                                          <p:attrName>ppt_y</p:attrName>
                                        </p:attrNameLst>
                                      </p:cBhvr>
                                      <p:tavLst>
                                        <p:tav tm="0">
                                          <p:val>
                                            <p:strVal val="#ppt_y+#ppt_h*1.125000"/>
                                          </p:val>
                                        </p:tav>
                                        <p:tav tm="100000">
                                          <p:val>
                                            <p:strVal val="#ppt_y"/>
                                          </p:val>
                                        </p:tav>
                                      </p:tavLst>
                                    </p:anim>
                                    <p:animEffect transition="in" filter="wipe(up)">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p:tgtEl>
                                          <p:spTgt spid="8"/>
                                        </p:tgtEl>
                                        <p:attrNameLst>
                                          <p:attrName>ppt_y</p:attrName>
                                        </p:attrNameLst>
                                      </p:cBhvr>
                                      <p:tavLst>
                                        <p:tav tm="0">
                                          <p:val>
                                            <p:strVal val="#ppt_y+#ppt_h*1.125000"/>
                                          </p:val>
                                        </p:tav>
                                        <p:tav tm="100000">
                                          <p:val>
                                            <p:strVal val="#ppt_y"/>
                                          </p:val>
                                        </p:tav>
                                      </p:tavLst>
                                    </p:anim>
                                    <p:animEffect transition="in" filter="wipe(up)">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p:tgtEl>
                                          <p:spTgt spid="9"/>
                                        </p:tgtEl>
                                        <p:attrNameLst>
                                          <p:attrName>ppt_y</p:attrName>
                                        </p:attrNameLst>
                                      </p:cBhvr>
                                      <p:tavLst>
                                        <p:tav tm="0">
                                          <p:val>
                                            <p:strVal val="#ppt_y+#ppt_h*1.125000"/>
                                          </p:val>
                                        </p:tav>
                                        <p:tav tm="100000">
                                          <p:val>
                                            <p:strVal val="#ppt_y"/>
                                          </p:val>
                                        </p:tav>
                                      </p:tavLst>
                                    </p:anim>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6" grpId="0"/>
      <p:bldP spid="7" grpId="0"/>
      <p:bldP spid="8" grpId="0"/>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414020" y="843915"/>
            <a:ext cx="11415395" cy="5704840"/>
          </a:xfrm>
          <a:solidFill>
            <a:schemeClr val="accent3">
              <a:lumMod val="20000"/>
              <a:lumOff val="80000"/>
            </a:schemeClr>
          </a:solidFill>
        </p:spPr>
        <p:txBody>
          <a:bodyPr wrap="square">
            <a:noAutofit/>
          </a:bodyPr>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sym typeface="+mn-ea"/>
              </a:rPr>
              <a:t>While its historical and cultural landmarks awe visitors, it is the varied, mouthwatering selection of snacks that _______(true) captivates their hearts. (2024.11</a:t>
            </a:r>
            <a:r>
              <a:rPr lang="zh-CN" altLang="en-US" sz="2400">
                <a:solidFill>
                  <a:srgbClr val="002060"/>
                </a:solidFill>
                <a:latin typeface="Calibri" panose="020F0502020204030204" charset="0"/>
                <a:cs typeface="Calibri" panose="020F0502020204030204" charset="0"/>
                <a:sym typeface="+mn-ea"/>
              </a:rPr>
              <a:t>台州一模</a:t>
            </a:r>
            <a:r>
              <a:rPr lang="en-US" altLang="zh-CN" sz="2400">
                <a:solidFill>
                  <a:srgbClr val="002060"/>
                </a:solidFill>
                <a:latin typeface="Calibri" panose="020F0502020204030204" charset="0"/>
                <a:cs typeface="Calibri" panose="020F0502020204030204" charset="0"/>
                <a:sym typeface="+mn-ea"/>
              </a:rPr>
              <a:t>)</a:t>
            </a:r>
            <a:endParaRPr lang="en-US" altLang="zh-CN" sz="2400">
              <a:solidFill>
                <a:srgbClr val="002060"/>
              </a:solidFill>
              <a:latin typeface="Calibri" panose="020F0502020204030204" charset="0"/>
              <a:cs typeface="Calibri" panose="020F0502020204030204" charset="0"/>
              <a:sym typeface="+mn-ea"/>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Having visited Hangzhou several times, Salles describes it as “a very well-organized and ____________(welcome) city”. (2024.11</a:t>
            </a:r>
            <a:r>
              <a:rPr lang="zh-CN" altLang="en-US" sz="2400">
                <a:solidFill>
                  <a:srgbClr val="002060"/>
                </a:solidFill>
                <a:latin typeface="Calibri" panose="020F0502020204030204" charset="0"/>
                <a:cs typeface="Calibri" panose="020F0502020204030204" charset="0"/>
              </a:rPr>
              <a:t>杭州一模</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The more you see the world from Gen Z’s perspective, the better you’ll understand how ridiculous it is to expect them to tackle the challenges we left behind by working tirelessly and without a ___________(complian) against one corporation or another...(2024.8</a:t>
            </a:r>
            <a:r>
              <a:rPr lang="zh-CN" altLang="en-US" sz="2400">
                <a:solidFill>
                  <a:srgbClr val="002060"/>
                </a:solidFill>
                <a:latin typeface="Calibri" panose="020F0502020204030204" charset="0"/>
                <a:cs typeface="Calibri" panose="020F0502020204030204" charset="0"/>
              </a:rPr>
              <a:t>浙江</a:t>
            </a:r>
            <a:r>
              <a:rPr lang="en-US" altLang="zh-CN" sz="2400">
                <a:solidFill>
                  <a:srgbClr val="002060"/>
                </a:solidFill>
                <a:latin typeface="Calibri" panose="020F0502020204030204" charset="0"/>
                <a:cs typeface="Calibri" panose="020F0502020204030204" charset="0"/>
              </a:rPr>
              <a:t>A9</a:t>
            </a:r>
            <a:r>
              <a:rPr lang="zh-CN" altLang="en-US" sz="2400">
                <a:solidFill>
                  <a:srgbClr val="002060"/>
                </a:solidFill>
                <a:latin typeface="Calibri" panose="020F0502020204030204" charset="0"/>
                <a:cs typeface="Calibri" panose="020F0502020204030204" charset="0"/>
              </a:rPr>
              <a:t>联盟高三返校考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Some cities like Beijing hae launched all-in-one passes that allow travelers to pay for things like attraction admissions and public transit _____________(electronic). (2024.11</a:t>
            </a:r>
            <a:r>
              <a:rPr lang="zh-CN" altLang="en-US" sz="2400">
                <a:solidFill>
                  <a:srgbClr val="002060"/>
                </a:solidFill>
                <a:latin typeface="Calibri" panose="020F0502020204030204" charset="0"/>
                <a:cs typeface="Calibri" panose="020F0502020204030204" charset="0"/>
              </a:rPr>
              <a:t>金华十校高三模拟</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p:txBody>
      </p:sp>
      <p:sp>
        <p:nvSpPr>
          <p:cNvPr id="4" name="标题 1"/>
          <p:cNvSpPr>
            <a:spLocks noGrp="1"/>
          </p:cNvSpPr>
          <p:nvPr>
            <p:custDataLst>
              <p:tags r:id="rId2"/>
            </p:custDataLst>
          </p:nvPr>
        </p:nvSpPr>
        <p:spPr>
          <a:xfrm>
            <a:off x="461645" y="78740"/>
            <a:ext cx="10952480" cy="680085"/>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solidFill>
                  <a:schemeClr val="tx1">
                    <a:lumMod val="85000"/>
                    <a:lumOff val="15000"/>
                  </a:schemeClr>
                </a:solidFill>
                <a:highlight>
                  <a:srgbClr val="00FFFF"/>
                </a:highlight>
                <a:latin typeface="+mn-ea"/>
                <a:ea typeface="+mn-ea"/>
              </a:rPr>
              <a:t>拓展演练：在下列空格中填入所给提示词的恰当形式</a:t>
            </a:r>
            <a:endParaRPr lang="zh-CN" altLang="en-US" sz="2800">
              <a:solidFill>
                <a:schemeClr val="tx1">
                  <a:lumMod val="85000"/>
                  <a:lumOff val="15000"/>
                </a:schemeClr>
              </a:solidFill>
              <a:highlight>
                <a:srgbClr val="00FFFF"/>
              </a:highlight>
              <a:latin typeface="+mn-ea"/>
              <a:ea typeface="+mn-ea"/>
            </a:endParaRPr>
          </a:p>
        </p:txBody>
      </p:sp>
      <p:sp>
        <p:nvSpPr>
          <p:cNvPr id="5" name="灯片编号占位符 4"/>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
        <p:nvSpPr>
          <p:cNvPr id="2" name="文本框 1"/>
          <p:cNvSpPr txBox="1"/>
          <p:nvPr/>
        </p:nvSpPr>
        <p:spPr>
          <a:xfrm>
            <a:off x="3709670" y="1356360"/>
            <a:ext cx="978535" cy="460375"/>
          </a:xfrm>
          <a:prstGeom prst="rect">
            <a:avLst/>
          </a:prstGeom>
          <a:noFill/>
        </p:spPr>
        <p:txBody>
          <a:bodyPr wrap="square" rtlCol="0">
            <a:spAutoFit/>
          </a:bodyPr>
          <a:p>
            <a:r>
              <a:rPr lang="en-US" altLang="zh-CN" sz="2400" b="1">
                <a:solidFill>
                  <a:srgbClr val="FF0000"/>
                </a:solidFill>
              </a:rPr>
              <a:t>truly</a:t>
            </a:r>
            <a:endParaRPr lang="en-US" altLang="zh-CN"/>
          </a:p>
        </p:txBody>
      </p:sp>
      <p:sp>
        <p:nvSpPr>
          <p:cNvPr id="6" name="文本框 5"/>
          <p:cNvSpPr txBox="1"/>
          <p:nvPr/>
        </p:nvSpPr>
        <p:spPr>
          <a:xfrm>
            <a:off x="697230" y="2499360"/>
            <a:ext cx="1875155" cy="460375"/>
          </a:xfrm>
          <a:prstGeom prst="rect">
            <a:avLst/>
          </a:prstGeom>
          <a:noFill/>
        </p:spPr>
        <p:txBody>
          <a:bodyPr wrap="square" rtlCol="0">
            <a:spAutoFit/>
          </a:bodyPr>
          <a:p>
            <a:r>
              <a:rPr lang="en-US" altLang="zh-CN" sz="2400" b="1">
                <a:solidFill>
                  <a:srgbClr val="FF0000"/>
                </a:solidFill>
              </a:rPr>
              <a:t>welcoming</a:t>
            </a:r>
            <a:endParaRPr lang="en-US" altLang="zh-CN"/>
          </a:p>
        </p:txBody>
      </p:sp>
      <p:sp>
        <p:nvSpPr>
          <p:cNvPr id="7" name="文本框 6"/>
          <p:cNvSpPr txBox="1"/>
          <p:nvPr/>
        </p:nvSpPr>
        <p:spPr>
          <a:xfrm>
            <a:off x="2489835" y="3982085"/>
            <a:ext cx="1828165" cy="460375"/>
          </a:xfrm>
          <a:prstGeom prst="rect">
            <a:avLst/>
          </a:prstGeom>
          <a:noFill/>
        </p:spPr>
        <p:txBody>
          <a:bodyPr wrap="square" rtlCol="0">
            <a:spAutoFit/>
          </a:bodyPr>
          <a:p>
            <a:r>
              <a:rPr lang="en-US" altLang="zh-CN" sz="2400" b="1">
                <a:solidFill>
                  <a:srgbClr val="FF0000"/>
                </a:solidFill>
              </a:rPr>
              <a:t>complaint</a:t>
            </a:r>
            <a:endParaRPr lang="en-US" altLang="zh-CN"/>
          </a:p>
        </p:txBody>
      </p:sp>
      <p:sp>
        <p:nvSpPr>
          <p:cNvPr id="8" name="文本框 7"/>
          <p:cNvSpPr txBox="1"/>
          <p:nvPr/>
        </p:nvSpPr>
        <p:spPr>
          <a:xfrm>
            <a:off x="6845935" y="5544820"/>
            <a:ext cx="2198370" cy="460375"/>
          </a:xfrm>
          <a:prstGeom prst="rect">
            <a:avLst/>
          </a:prstGeom>
          <a:noFill/>
        </p:spPr>
        <p:txBody>
          <a:bodyPr wrap="square" rtlCol="0">
            <a:spAutoFit/>
          </a:bodyPr>
          <a:p>
            <a:r>
              <a:rPr lang="en-US" altLang="zh-CN" sz="2400" b="1">
                <a:solidFill>
                  <a:srgbClr val="FF0000"/>
                </a:solidFill>
              </a:rPr>
              <a:t>electronically</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p:tgtEl>
                                          <p:spTgt spid="2"/>
                                        </p:tgtEl>
                                        <p:attrNameLst>
                                          <p:attrName>ppt_y</p:attrName>
                                        </p:attrNameLst>
                                      </p:cBhvr>
                                      <p:tavLst>
                                        <p:tav tm="0">
                                          <p:val>
                                            <p:strVal val="#ppt_y+#ppt_h*1.125000"/>
                                          </p:val>
                                        </p:tav>
                                        <p:tav tm="100000">
                                          <p:val>
                                            <p:strVal val="#ppt_y"/>
                                          </p:val>
                                        </p:tav>
                                      </p:tavLst>
                                    </p:anim>
                                    <p:animEffect transition="in" filter="wipe(up)">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ppt_y</p:attrName>
                                        </p:attrNameLst>
                                      </p:cBhvr>
                                      <p:tavLst>
                                        <p:tav tm="0">
                                          <p:val>
                                            <p:strVal val="#ppt_y+#ppt_h*1.125000"/>
                                          </p:val>
                                        </p:tav>
                                        <p:tav tm="100000">
                                          <p:val>
                                            <p:strVal val="#ppt_y"/>
                                          </p:val>
                                        </p:tav>
                                      </p:tavLst>
                                    </p:anim>
                                    <p:animEffect transition="in" filter="wipe(up)">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p:tgtEl>
                                          <p:spTgt spid="7"/>
                                        </p:tgtEl>
                                        <p:attrNameLst>
                                          <p:attrName>ppt_y</p:attrName>
                                        </p:attrNameLst>
                                      </p:cBhvr>
                                      <p:tavLst>
                                        <p:tav tm="0">
                                          <p:val>
                                            <p:strVal val="#ppt_y+#ppt_h*1.125000"/>
                                          </p:val>
                                        </p:tav>
                                        <p:tav tm="100000">
                                          <p:val>
                                            <p:strVal val="#ppt_y"/>
                                          </p:val>
                                        </p:tav>
                                      </p:tavLst>
                                    </p:anim>
                                    <p:animEffect transition="in" filter="wipe(up)">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p:tgtEl>
                                          <p:spTgt spid="8"/>
                                        </p:tgtEl>
                                        <p:attrNameLst>
                                          <p:attrName>ppt_y</p:attrName>
                                        </p:attrNameLst>
                                      </p:cBhvr>
                                      <p:tavLst>
                                        <p:tav tm="0">
                                          <p:val>
                                            <p:strVal val="#ppt_y+#ppt_h*1.125000"/>
                                          </p:val>
                                        </p:tav>
                                        <p:tav tm="100000">
                                          <p:val>
                                            <p:strVal val="#ppt_y"/>
                                          </p:val>
                                        </p:tav>
                                      </p:tavLst>
                                    </p:anim>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2" grpId="0"/>
      <p:bldP spid="7"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2" name="标题 1"/>
          <p:cNvSpPr>
            <a:spLocks noGrp="1"/>
          </p:cNvSpPr>
          <p:nvPr>
            <p:ph type="title"/>
            <p:custDataLst>
              <p:tags r:id="rId2"/>
            </p:custDataLst>
          </p:nvPr>
        </p:nvSpPr>
        <p:spPr>
          <a:xfrm>
            <a:off x="532130" y="149180"/>
            <a:ext cx="10800000" cy="720000"/>
          </a:xfrm>
        </p:spPr>
        <p:txBody>
          <a:bodyPr vert="horz" wrap="square" lIns="0" tIns="0" rIns="0" bIns="0" rtlCol="0" anchor="ctr">
            <a:normAutofit/>
          </a:bodyPr>
          <a:lstStyle/>
          <a:p>
            <a:pPr lvl="0" algn="l">
              <a:buClrTx/>
              <a:buSzTx/>
              <a:buFontTx/>
            </a:pPr>
            <a:r>
              <a:rPr lang="zh-CN" altLang="en-US" sz="2800" dirty="0">
                <a:highlight>
                  <a:srgbClr val="FFFF00"/>
                </a:highlight>
                <a:latin typeface="+mn-ea"/>
                <a:ea typeface="+mn-ea"/>
                <a:sym typeface="+mn-ea"/>
              </a:rPr>
              <a:t>命题趋势与特点四：长难句、复杂句比重增多</a:t>
            </a:r>
            <a:endParaRPr lang="zh-CN" altLang="en-US" sz="2800" dirty="0">
              <a:highlight>
                <a:srgbClr val="FFFF00"/>
              </a:highlight>
              <a:latin typeface="+mn-ea"/>
              <a:ea typeface="+mn-ea"/>
              <a:sym typeface="+mn-ea"/>
            </a:endParaRPr>
          </a:p>
        </p:txBody>
      </p:sp>
      <p:sp>
        <p:nvSpPr>
          <p:cNvPr id="8" name="圆角矩形 7"/>
          <p:cNvSpPr/>
          <p:nvPr>
            <p:custDataLst>
              <p:tags r:id="rId3"/>
            </p:custDataLst>
          </p:nvPr>
        </p:nvSpPr>
        <p:spPr>
          <a:xfrm>
            <a:off x="465455" y="868045"/>
            <a:ext cx="11156950" cy="1782445"/>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solidFill>
                  <a:schemeClr val="accent5">
                    <a:lumMod val="50000"/>
                  </a:schemeClr>
                </a:solidFill>
              </a:rPr>
              <a:t>相较于几年前的浙江卷，近几年语法填空的长难句和复杂句比例明显增加，甚至出现一句即为一段的情况，长难句和复杂句比重的增加，一定程度上加大了学生的阅读障碍和理解文本的难度，尤其是出现多个空格设置的长难句，学生更容易犯错，难以判断句子成分。</a:t>
            </a:r>
            <a:endParaRPr lang="en-US" altLang="zh-CN" sz="2400" b="1">
              <a:solidFill>
                <a:schemeClr val="accent5">
                  <a:lumMod val="50000"/>
                </a:schemeClr>
              </a:solidFill>
            </a:endParaRPr>
          </a:p>
        </p:txBody>
      </p:sp>
      <p:sp>
        <p:nvSpPr>
          <p:cNvPr id="9" name="文本框 8"/>
          <p:cNvSpPr txBox="1"/>
          <p:nvPr/>
        </p:nvSpPr>
        <p:spPr>
          <a:xfrm>
            <a:off x="582930" y="2891790"/>
            <a:ext cx="10914380" cy="2950210"/>
          </a:xfrm>
          <a:prstGeom prst="rect">
            <a:avLst/>
          </a:prstGeom>
          <a:noFill/>
          <a:ln w="28575">
            <a:gradFill>
              <a:gsLst>
                <a:gs pos="0">
                  <a:srgbClr val="1BBEE9"/>
                </a:gs>
                <a:gs pos="100000">
                  <a:srgbClr val="C570EA"/>
                </a:gs>
              </a:gsLst>
              <a:lin ang="18900000" scaled="0"/>
            </a:gradFill>
          </a:ln>
        </p:spPr>
        <p:txBody>
          <a:bodyPr wrap="square" rtlCol="0">
            <a:noAutofit/>
          </a:bodyPr>
          <a:p>
            <a:pPr indent="0" fontAlgn="auto">
              <a:lnSpc>
                <a:spcPct val="210000"/>
              </a:lnSpc>
            </a:pPr>
            <a:r>
              <a:rPr lang="en-US" altLang="zh-CN" sz="2400" b="1">
                <a:highlight>
                  <a:srgbClr val="00FF00"/>
                </a:highlight>
                <a:latin typeface="Calibri" panose="020F0502020204030204" charset="0"/>
                <a:cs typeface="Calibri" panose="020F0502020204030204" charset="0"/>
              </a:rPr>
              <a:t>Xiao long bao(soup dumplings)</a:t>
            </a:r>
            <a:r>
              <a:rPr lang="en-US" altLang="zh-CN" sz="2400" b="1">
                <a:latin typeface="Calibri" panose="020F0502020204030204" charset="0"/>
                <a:cs typeface="Calibri" panose="020F0502020204030204" charset="0"/>
              </a:rPr>
              <a:t>,</a:t>
            </a:r>
            <a:r>
              <a:rPr lang="en-US" altLang="zh-CN" sz="2400" b="1">
                <a:highlight>
                  <a:srgbClr val="FF00FF"/>
                </a:highlight>
                <a:latin typeface="Calibri" panose="020F0502020204030204" charset="0"/>
                <a:cs typeface="Calibri" panose="020F0502020204030204" charset="0"/>
              </a:rPr>
              <a:t> those amazing constructions of decicate dumpling wrappers</a:t>
            </a:r>
            <a:r>
              <a:rPr lang="en-US" altLang="zh-CN" sz="2400" b="1">
                <a:latin typeface="Calibri" panose="020F0502020204030204" charset="0"/>
                <a:cs typeface="Calibri" panose="020F0502020204030204" charset="0"/>
              </a:rPr>
              <a:t>, </a:t>
            </a:r>
            <a:r>
              <a:rPr lang="en-US" altLang="zh-CN" sz="2400" b="1">
                <a:highlight>
                  <a:srgbClr val="008080"/>
                </a:highlight>
                <a:latin typeface="Calibri" panose="020F0502020204030204" charset="0"/>
                <a:cs typeface="Calibri" panose="020F0502020204030204" charset="0"/>
              </a:rPr>
              <a:t>encasing hot, _________(taste) soud and sweet, fresh meat</a:t>
            </a:r>
            <a:r>
              <a:rPr lang="en-US" altLang="zh-CN" sz="2400" b="1">
                <a:latin typeface="Calibri" panose="020F0502020204030204" charset="0"/>
                <a:cs typeface="Calibri" panose="020F0502020204030204" charset="0"/>
              </a:rPr>
              <a:t>, </a:t>
            </a:r>
            <a:r>
              <a:rPr lang="en-US" altLang="zh-CN" sz="2400" b="1">
                <a:highlight>
                  <a:srgbClr val="00FFFF"/>
                </a:highlight>
                <a:latin typeface="Calibri" panose="020F0502020204030204" charset="0"/>
                <a:cs typeface="Calibri" panose="020F0502020204030204" charset="0"/>
              </a:rPr>
              <a:t>are</a:t>
            </a:r>
            <a:r>
              <a:rPr lang="en-US" altLang="zh-CN" sz="2400" b="1">
                <a:latin typeface="Calibri" panose="020F0502020204030204" charset="0"/>
                <a:cs typeface="Calibri" panose="020F0502020204030204" charset="0"/>
              </a:rPr>
              <a:t> </a:t>
            </a:r>
            <a:r>
              <a:rPr lang="en-US" altLang="zh-CN" sz="2400" b="1">
                <a:highlight>
                  <a:srgbClr val="808000"/>
                </a:highlight>
                <a:latin typeface="Calibri" panose="020F0502020204030204" charset="0"/>
                <a:cs typeface="Calibri" panose="020F0502020204030204" charset="0"/>
              </a:rPr>
              <a:t>far and away from my favourite Chinese street food</a:t>
            </a:r>
            <a:r>
              <a:rPr lang="en-US" altLang="zh-CN" sz="2400" b="1">
                <a:latin typeface="Calibri" panose="020F0502020204030204" charset="0"/>
                <a:cs typeface="Calibri" panose="020F0502020204030204" charset="0"/>
              </a:rPr>
              <a:t>. (2023.1</a:t>
            </a:r>
            <a:r>
              <a:rPr lang="zh-CN" altLang="en-US" sz="2400" b="1">
                <a:latin typeface="Calibri" panose="020F0502020204030204" charset="0"/>
                <a:cs typeface="Calibri" panose="020F0502020204030204" charset="0"/>
              </a:rPr>
              <a:t>浙江首考</a:t>
            </a:r>
            <a:r>
              <a:rPr lang="en-US" altLang="zh-CN" sz="2400" b="1">
                <a:latin typeface="Calibri" panose="020F0502020204030204" charset="0"/>
                <a:cs typeface="Calibri" panose="020F0502020204030204" charset="0"/>
              </a:rPr>
              <a:t>)</a:t>
            </a:r>
            <a:endParaRPr lang="en-US" altLang="zh-CN" sz="2400" b="1">
              <a:latin typeface="Calibri" panose="020F0502020204030204" charset="0"/>
              <a:cs typeface="Calibri" panose="020F0502020204030204" charset="0"/>
            </a:endParaRPr>
          </a:p>
        </p:txBody>
      </p:sp>
      <p:sp>
        <p:nvSpPr>
          <p:cNvPr id="10" name="文本框 9"/>
          <p:cNvSpPr txBox="1"/>
          <p:nvPr/>
        </p:nvSpPr>
        <p:spPr>
          <a:xfrm>
            <a:off x="1588135" y="2891790"/>
            <a:ext cx="1746885" cy="460375"/>
          </a:xfrm>
          <a:prstGeom prst="rect">
            <a:avLst/>
          </a:prstGeom>
          <a:noFill/>
        </p:spPr>
        <p:txBody>
          <a:bodyPr wrap="square" rtlCol="0">
            <a:spAutoFit/>
          </a:bodyPr>
          <a:p>
            <a:r>
              <a:rPr lang="zh-CN" altLang="en-US" sz="2400" b="1">
                <a:solidFill>
                  <a:srgbClr val="2B8313"/>
                </a:solidFill>
                <a:latin typeface="宋体" panose="02010600030101010101" pitchFamily="2" charset="-122"/>
                <a:ea typeface="宋体" panose="02010600030101010101" pitchFamily="2" charset="-122"/>
              </a:rPr>
              <a:t>主语</a:t>
            </a:r>
            <a:endParaRPr lang="zh-CN" altLang="en-US" sz="2400" b="1">
              <a:solidFill>
                <a:srgbClr val="2B8313"/>
              </a:solidFill>
              <a:latin typeface="宋体" panose="02010600030101010101" pitchFamily="2" charset="-122"/>
              <a:ea typeface="宋体" panose="02010600030101010101" pitchFamily="2" charset="-122"/>
            </a:endParaRPr>
          </a:p>
        </p:txBody>
      </p:sp>
      <p:sp>
        <p:nvSpPr>
          <p:cNvPr id="11" name="文本框 10"/>
          <p:cNvSpPr txBox="1"/>
          <p:nvPr/>
        </p:nvSpPr>
        <p:spPr>
          <a:xfrm>
            <a:off x="6242050" y="2891790"/>
            <a:ext cx="2409190" cy="460375"/>
          </a:xfrm>
          <a:prstGeom prst="rect">
            <a:avLst/>
          </a:prstGeom>
          <a:noFill/>
        </p:spPr>
        <p:txBody>
          <a:bodyPr wrap="square" rtlCol="0">
            <a:spAutoFit/>
          </a:bodyPr>
          <a:p>
            <a:r>
              <a:rPr lang="zh-CN" altLang="en-US" sz="2400" b="1">
                <a:solidFill>
                  <a:srgbClr val="86148D"/>
                </a:solidFill>
                <a:latin typeface="宋体" panose="02010600030101010101" pitchFamily="2" charset="-122"/>
                <a:ea typeface="宋体" panose="02010600030101010101" pitchFamily="2" charset="-122"/>
              </a:rPr>
              <a:t>同位语</a:t>
            </a:r>
            <a:endParaRPr lang="zh-CN" altLang="en-US" sz="2400" b="1">
              <a:solidFill>
                <a:srgbClr val="86148D"/>
              </a:solidFill>
              <a:latin typeface="宋体" panose="02010600030101010101" pitchFamily="2" charset="-122"/>
              <a:ea typeface="宋体" panose="02010600030101010101" pitchFamily="2" charset="-122"/>
            </a:endParaRPr>
          </a:p>
        </p:txBody>
      </p:sp>
      <p:sp>
        <p:nvSpPr>
          <p:cNvPr id="12" name="文本框 11"/>
          <p:cNvSpPr txBox="1"/>
          <p:nvPr/>
        </p:nvSpPr>
        <p:spPr>
          <a:xfrm>
            <a:off x="2486025" y="4380865"/>
            <a:ext cx="7319010" cy="460375"/>
          </a:xfrm>
          <a:prstGeom prst="rect">
            <a:avLst/>
          </a:prstGeom>
          <a:noFill/>
        </p:spPr>
        <p:txBody>
          <a:bodyPr wrap="square" rtlCol="0">
            <a:spAutoFit/>
          </a:bodyPr>
          <a:p>
            <a:r>
              <a:rPr lang="zh-CN" altLang="en-US" sz="2400" b="1">
                <a:solidFill>
                  <a:srgbClr val="517398"/>
                </a:solidFill>
                <a:latin typeface="宋体" panose="02010600030101010101" pitchFamily="2" charset="-122"/>
                <a:ea typeface="宋体" panose="02010600030101010101" pitchFamily="2" charset="-122"/>
                <a:cs typeface="宋体" panose="02010600030101010101" pitchFamily="2" charset="-122"/>
              </a:rPr>
              <a:t>非谓语动词</a:t>
            </a:r>
            <a:r>
              <a:rPr lang="en-US" altLang="zh-CN" sz="2400" b="1">
                <a:solidFill>
                  <a:srgbClr val="517398"/>
                </a:solidFill>
                <a:latin typeface="Calibri" panose="020F0502020204030204" charset="0"/>
                <a:ea typeface="宋体" panose="02010600030101010101" pitchFamily="2" charset="-122"/>
                <a:cs typeface="Calibri" panose="020F0502020204030204" charset="0"/>
              </a:rPr>
              <a:t>-ing</a:t>
            </a:r>
            <a:r>
              <a:rPr lang="zh-CN" altLang="en-US" sz="2400" b="1">
                <a:solidFill>
                  <a:srgbClr val="517398"/>
                </a:solidFill>
                <a:latin typeface="宋体" panose="02010600030101010101" pitchFamily="2" charset="-122"/>
                <a:ea typeface="宋体" panose="02010600030101010101" pitchFamily="2" charset="-122"/>
                <a:cs typeface="宋体" panose="02010600030101010101" pitchFamily="2" charset="-122"/>
              </a:rPr>
              <a:t>形式短语做后置定语，修饰</a:t>
            </a:r>
            <a:r>
              <a:rPr lang="en-US" altLang="zh-CN" sz="2400" b="1">
                <a:solidFill>
                  <a:srgbClr val="517398"/>
                </a:solidFill>
                <a:latin typeface="Calibri" panose="020F0502020204030204" charset="0"/>
                <a:ea typeface="宋体" panose="02010600030101010101" pitchFamily="2" charset="-122"/>
                <a:cs typeface="Calibri" panose="020F0502020204030204" charset="0"/>
              </a:rPr>
              <a:t>wrappers</a:t>
            </a:r>
            <a:endParaRPr lang="en-US" altLang="zh-CN" sz="2400" b="1">
              <a:solidFill>
                <a:srgbClr val="517398"/>
              </a:solidFill>
              <a:latin typeface="Calibri" panose="020F0502020204030204" charset="0"/>
              <a:ea typeface="宋体" panose="02010600030101010101" pitchFamily="2" charset="-122"/>
              <a:cs typeface="Calibri" panose="020F0502020204030204" charset="0"/>
            </a:endParaRPr>
          </a:p>
        </p:txBody>
      </p:sp>
      <p:sp>
        <p:nvSpPr>
          <p:cNvPr id="13" name="文本框 12"/>
          <p:cNvSpPr txBox="1"/>
          <p:nvPr/>
        </p:nvSpPr>
        <p:spPr>
          <a:xfrm>
            <a:off x="9557385" y="4380865"/>
            <a:ext cx="2409190" cy="460375"/>
          </a:xfrm>
          <a:prstGeom prst="rect">
            <a:avLst/>
          </a:prstGeom>
          <a:noFill/>
        </p:spPr>
        <p:txBody>
          <a:bodyPr wrap="square" rtlCol="0">
            <a:spAutoFit/>
          </a:bodyPr>
          <a:p>
            <a:r>
              <a:rPr lang="zh-CN" altLang="en-US" sz="2400" b="1">
                <a:solidFill>
                  <a:srgbClr val="00B0F0"/>
                </a:solidFill>
                <a:latin typeface="宋体" panose="02010600030101010101" pitchFamily="2" charset="-122"/>
                <a:ea typeface="宋体" panose="02010600030101010101" pitchFamily="2" charset="-122"/>
              </a:rPr>
              <a:t>谓语</a:t>
            </a:r>
            <a:endParaRPr lang="zh-CN" altLang="en-US" sz="2400" b="1">
              <a:solidFill>
                <a:srgbClr val="00B0F0"/>
              </a:solidFill>
              <a:latin typeface="宋体" panose="02010600030101010101" pitchFamily="2" charset="-122"/>
              <a:ea typeface="宋体" panose="02010600030101010101" pitchFamily="2" charset="-122"/>
            </a:endParaRPr>
          </a:p>
        </p:txBody>
      </p:sp>
      <p:sp>
        <p:nvSpPr>
          <p:cNvPr id="14" name="文本框 13"/>
          <p:cNvSpPr txBox="1"/>
          <p:nvPr/>
        </p:nvSpPr>
        <p:spPr>
          <a:xfrm>
            <a:off x="2025015" y="5231130"/>
            <a:ext cx="2626360" cy="460375"/>
          </a:xfrm>
          <a:prstGeom prst="rect">
            <a:avLst/>
          </a:prstGeom>
          <a:noFill/>
        </p:spPr>
        <p:txBody>
          <a:bodyPr wrap="square" rtlCol="0">
            <a:spAutoFit/>
          </a:bodyPr>
          <a:p>
            <a:r>
              <a:rPr lang="zh-CN" altLang="en-US" sz="2400" b="1">
                <a:solidFill>
                  <a:schemeClr val="accent3">
                    <a:lumMod val="75000"/>
                  </a:schemeClr>
                </a:solidFill>
                <a:latin typeface="宋体" panose="02010600030101010101" pitchFamily="2" charset="-122"/>
                <a:ea typeface="宋体" panose="02010600030101010101" pitchFamily="2" charset="-122"/>
              </a:rPr>
              <a:t>表语</a:t>
            </a:r>
            <a:endParaRPr lang="zh-CN" altLang="en-US" sz="2400" b="1">
              <a:solidFill>
                <a:schemeClr val="accent3">
                  <a:lumMod val="75000"/>
                </a:schemeClr>
              </a:solidFill>
              <a:latin typeface="宋体" panose="02010600030101010101" pitchFamily="2" charset="-122"/>
              <a:ea typeface="宋体" panose="02010600030101010101"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280035" y="843915"/>
            <a:ext cx="11671935" cy="5513070"/>
          </a:xfrm>
          <a:solidFill>
            <a:schemeClr val="accent3">
              <a:lumMod val="20000"/>
              <a:lumOff val="80000"/>
            </a:schemeClr>
          </a:solidFill>
        </p:spPr>
        <p:txBody>
          <a:bodyPr wrap="square">
            <a:noAutofit/>
          </a:bodyPr>
          <a:p>
            <a:pPr>
              <a:buFont typeface="Wingdings" panose="05000000000000000000" charset="0"/>
              <a:buChar char="Ø"/>
            </a:pPr>
            <a:r>
              <a:rPr lang="en-US" altLang="zh-CN" sz="2400">
                <a:solidFill>
                  <a:schemeClr val="tx1"/>
                </a:solidFill>
                <a:latin typeface="Calibri" panose="020F0502020204030204" charset="0"/>
                <a:cs typeface="Calibri" panose="020F0502020204030204" charset="0"/>
              </a:rPr>
              <a:t>The “Italian Contemporary Art and Artists on the Silk Road” exhibition, _______(hold) at the Grand Tang Mall in Xi’an, drew over 60,000 visitors during its 37-day run. (2024.11</a:t>
            </a:r>
            <a:r>
              <a:rPr lang="zh-CN" altLang="en-US" sz="2400">
                <a:solidFill>
                  <a:schemeClr val="tx1"/>
                </a:solidFill>
                <a:latin typeface="Calibri" panose="020F0502020204030204" charset="0"/>
                <a:cs typeface="Calibri" panose="020F0502020204030204" charset="0"/>
              </a:rPr>
              <a:t>宁波一模</a:t>
            </a:r>
            <a:r>
              <a:rPr lang="en-US" altLang="zh-CN" sz="2400">
                <a:solidFill>
                  <a:schemeClr val="tx1"/>
                </a:solidFill>
                <a:latin typeface="Calibri" panose="020F0502020204030204" charset="0"/>
                <a:cs typeface="Calibri" panose="020F0502020204030204" charset="0"/>
              </a:rPr>
              <a:t>)</a:t>
            </a:r>
            <a:endParaRPr lang="en-US" altLang="zh-CN" sz="2400">
              <a:solidFill>
                <a:schemeClr val="tx1"/>
              </a:solidFill>
              <a:latin typeface="Calibri" panose="020F0502020204030204" charset="0"/>
              <a:cs typeface="Calibri" panose="020F0502020204030204" charset="0"/>
            </a:endParaRPr>
          </a:p>
          <a:p>
            <a:pPr marL="0" indent="0">
              <a:lnSpc>
                <a:spcPct val="100000"/>
              </a:lnSpc>
              <a:buFont typeface="Wingdings" panose="05000000000000000000" charset="0"/>
              <a:buNone/>
            </a:pP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在该句中，主语是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_______________________________, </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谓语是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_______, </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宾语是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时间状语是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______________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a:t>
            </a:r>
            <a:r>
              <a:rPr lang="en-US" altLang="zh-CN" sz="2400">
                <a:solidFill>
                  <a:schemeClr val="accent5">
                    <a:lumMod val="50000"/>
                  </a:schemeClr>
                </a:solidFill>
                <a:latin typeface="Calibri" panose="020F0502020204030204" charset="0"/>
                <a:ea typeface="宋体" panose="02010600030101010101" pitchFamily="2" charset="-122"/>
                <a:cs typeface="Calibri" panose="020F0502020204030204" charset="0"/>
                <a:sym typeface="+mn-ea"/>
              </a:rPr>
              <a:t>(hold) at the Grand Tang Mall in Xi’an</a:t>
            </a:r>
            <a:r>
              <a:rPr lang="zh-CN" altLang="en-US" sz="2400">
                <a:solidFill>
                  <a:schemeClr val="accent5">
                    <a:lumMod val="50000"/>
                  </a:schemeClr>
                </a:solidFill>
                <a:latin typeface="Calibri" panose="020F0502020204030204" charset="0"/>
                <a:ea typeface="宋体" panose="02010600030101010101" pitchFamily="2" charset="-122"/>
                <a:cs typeface="Calibri" panose="020F0502020204030204" charset="0"/>
                <a:sym typeface="+mn-ea"/>
              </a:rPr>
              <a:t>这部分</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作为</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修饰</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buFont typeface="Wingdings" panose="05000000000000000000" charset="0"/>
              <a:buChar char="Ø"/>
            </a:pPr>
            <a:r>
              <a:rPr lang="en-US" altLang="zh-CN" sz="2400">
                <a:solidFill>
                  <a:schemeClr val="tx1"/>
                </a:solidFill>
                <a:latin typeface="Calibri" panose="020F0502020204030204" charset="0"/>
                <a:cs typeface="Calibri" panose="020F0502020204030204" charset="0"/>
                <a:sym typeface="+mn-ea"/>
              </a:rPr>
              <a:t>Nice,France and Hangzhou, China have been developing a unique bond since their official declaration ____ sister cities in 1998, connecting the two vibrant cultures separated by 9,300 kilometers through numerous _________(initiative).  (2024.11</a:t>
            </a:r>
            <a:r>
              <a:rPr lang="zh-CN" altLang="en-US" sz="2400">
                <a:solidFill>
                  <a:schemeClr val="tx1"/>
                </a:solidFill>
                <a:latin typeface="Calibri" panose="020F0502020204030204" charset="0"/>
                <a:cs typeface="Calibri" panose="020F0502020204030204" charset="0"/>
                <a:sym typeface="+mn-ea"/>
              </a:rPr>
              <a:t>杭州一模</a:t>
            </a:r>
            <a:r>
              <a:rPr lang="en-US" altLang="zh-CN" sz="2400">
                <a:solidFill>
                  <a:schemeClr val="tx1"/>
                </a:solidFill>
                <a:latin typeface="Calibri" panose="020F0502020204030204" charset="0"/>
                <a:cs typeface="Calibri" panose="020F0502020204030204" charset="0"/>
                <a:sym typeface="+mn-ea"/>
              </a:rPr>
              <a:t>)</a:t>
            </a:r>
            <a:endParaRPr lang="en-US" altLang="zh-CN" sz="2400">
              <a:solidFill>
                <a:schemeClr val="tx1"/>
              </a:solidFill>
              <a:latin typeface="Calibri" panose="020F0502020204030204" charset="0"/>
              <a:cs typeface="Calibri" panose="020F0502020204030204" charset="0"/>
              <a:sym typeface="+mn-ea"/>
            </a:endParaRPr>
          </a:p>
          <a:p>
            <a:pPr marL="0" indent="0">
              <a:lnSpc>
                <a:spcPct val="100000"/>
              </a:lnSpc>
              <a:buFont typeface="Wingdings" panose="05000000000000000000" charset="0"/>
              <a:buNone/>
            </a:pP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在该句中，主语是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_______________________________, </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谓语是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 </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宾语是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时间状语是</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solidFill>
                  <a:schemeClr val="accent5">
                    <a:lumMod val="50000"/>
                  </a:schemeClr>
                </a:solidFill>
                <a:latin typeface="Calibri" panose="020F0502020204030204" charset="0"/>
                <a:ea typeface="宋体" panose="02010600030101010101" pitchFamily="2" charset="-122"/>
                <a:cs typeface="Calibri" panose="020F0502020204030204" charset="0"/>
                <a:sym typeface="+mn-ea"/>
              </a:rPr>
              <a:t> connecting the two vibrant cultures separated by 9,300 kilometers through numerous _________(initiative)</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这部分是句子的___________, 其中</a:t>
            </a:r>
            <a:r>
              <a:rPr lang="en-US" altLang="zh-CN" sz="2400">
                <a:solidFill>
                  <a:schemeClr val="accent5">
                    <a:lumMod val="50000"/>
                  </a:schemeClr>
                </a:solidFill>
                <a:latin typeface="Calibri" panose="020F0502020204030204" charset="0"/>
                <a:ea typeface="宋体" panose="02010600030101010101" pitchFamily="2" charset="-122"/>
                <a:cs typeface="Calibri" panose="020F0502020204030204" charset="0"/>
                <a:sym typeface="+mn-ea"/>
              </a:rPr>
              <a:t>separated by 9,300 kilometers</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作为</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修饰</a:t>
            </a:r>
            <a:r>
              <a:rPr lang="en-US" altLang="zh-CN"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__________</a:t>
            </a:r>
            <a:r>
              <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a:buFont typeface="Wingdings" panose="05000000000000000000" charset="0"/>
              <a:buNone/>
            </a:pPr>
            <a:endParaRPr lang="en-US" altLang="zh-CN" sz="2400">
              <a:solidFill>
                <a:schemeClr val="tx1"/>
              </a:solidFill>
              <a:latin typeface="Calibri" panose="020F0502020204030204" charset="0"/>
              <a:cs typeface="Calibri" panose="020F0502020204030204" charset="0"/>
              <a:sym typeface="+mn-ea"/>
            </a:endParaRPr>
          </a:p>
        </p:txBody>
      </p:sp>
      <p:sp>
        <p:nvSpPr>
          <p:cNvPr id="4" name="标题 1"/>
          <p:cNvSpPr>
            <a:spLocks noGrp="1"/>
          </p:cNvSpPr>
          <p:nvPr>
            <p:custDataLst>
              <p:tags r:id="rId2"/>
            </p:custDataLst>
          </p:nvPr>
        </p:nvSpPr>
        <p:spPr>
          <a:xfrm>
            <a:off x="461645" y="78740"/>
            <a:ext cx="10952480" cy="680085"/>
          </a:xfrm>
          <a:prstGeom prst="rect">
            <a:avLst/>
          </a:prstGeom>
        </p:spPr>
        <p:txBody>
          <a:bodyPr vert="horz" wrap="square" lIns="0" tIns="0" rIns="0" bIns="0" rtlCol="0" anchor="b" anchorCtr="0">
            <a:normAutofit fontScale="90000"/>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solidFill>
                  <a:schemeClr val="tx1">
                    <a:lumMod val="85000"/>
                    <a:lumOff val="15000"/>
                  </a:schemeClr>
                </a:solidFill>
                <a:highlight>
                  <a:srgbClr val="00FFFF"/>
                </a:highlight>
                <a:latin typeface="+mn-ea"/>
                <a:ea typeface="+mn-ea"/>
              </a:rPr>
              <a:t>拓展演练：判断下列句子的结构并在空格中填入所给提示词的恰当形式</a:t>
            </a:r>
            <a:endParaRPr lang="zh-CN" altLang="en-US" sz="2800">
              <a:solidFill>
                <a:schemeClr val="tx1">
                  <a:lumMod val="85000"/>
                  <a:lumOff val="15000"/>
                </a:schemeClr>
              </a:solidFill>
              <a:highlight>
                <a:srgbClr val="00FFFF"/>
              </a:highlight>
              <a:latin typeface="+mn-ea"/>
              <a:ea typeface="+mn-ea"/>
            </a:endParaRPr>
          </a:p>
        </p:txBody>
      </p:sp>
      <p:sp>
        <p:nvSpPr>
          <p:cNvPr id="5" name="灯片编号占位符 4"/>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2" name="标题 1"/>
          <p:cNvSpPr>
            <a:spLocks noGrp="1"/>
          </p:cNvSpPr>
          <p:nvPr>
            <p:ph type="title"/>
            <p:custDataLst>
              <p:tags r:id="rId2"/>
            </p:custDataLst>
          </p:nvPr>
        </p:nvSpPr>
        <p:spPr>
          <a:xfrm>
            <a:off x="532130" y="149180"/>
            <a:ext cx="10800000" cy="720000"/>
          </a:xfrm>
        </p:spPr>
        <p:txBody>
          <a:bodyPr vert="horz" wrap="square" lIns="0" tIns="0" rIns="0" bIns="0" rtlCol="0" anchor="ctr">
            <a:normAutofit/>
          </a:bodyPr>
          <a:lstStyle/>
          <a:p>
            <a:pPr lvl="0" algn="l">
              <a:buClrTx/>
              <a:buSzTx/>
              <a:buFontTx/>
            </a:pPr>
            <a:r>
              <a:rPr lang="zh-CN" altLang="en-US" sz="2800" dirty="0">
                <a:highlight>
                  <a:srgbClr val="FFFF00"/>
                </a:highlight>
                <a:latin typeface="+mn-ea"/>
                <a:ea typeface="+mn-ea"/>
                <a:sym typeface="+mn-ea"/>
              </a:rPr>
              <a:t>命题趋势与特点五：动词考点增多</a:t>
            </a:r>
            <a:endParaRPr lang="zh-CN" altLang="en-US" sz="2800" dirty="0">
              <a:highlight>
                <a:srgbClr val="FFFF00"/>
              </a:highlight>
              <a:latin typeface="+mn-ea"/>
              <a:ea typeface="+mn-ea"/>
              <a:sym typeface="+mn-ea"/>
            </a:endParaRPr>
          </a:p>
        </p:txBody>
      </p:sp>
      <p:sp>
        <p:nvSpPr>
          <p:cNvPr id="8" name="圆角矩形 7"/>
          <p:cNvSpPr/>
          <p:nvPr>
            <p:custDataLst>
              <p:tags r:id="rId3"/>
            </p:custDataLst>
          </p:nvPr>
        </p:nvSpPr>
        <p:spPr>
          <a:xfrm>
            <a:off x="455930" y="798830"/>
            <a:ext cx="11130915" cy="2157095"/>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solidFill>
                  <a:schemeClr val="accent5">
                    <a:lumMod val="50000"/>
                  </a:schemeClr>
                </a:solidFill>
              </a:rPr>
              <a:t>近几年高考中语法填空括号内动词考点明显增加，主要考查动词作为谓语动词、非谓语动词和动词词性转换。以</a:t>
            </a:r>
            <a:r>
              <a:rPr lang="en-US" altLang="zh-CN" sz="2400" b="1">
                <a:solidFill>
                  <a:schemeClr val="accent5">
                    <a:lumMod val="50000"/>
                  </a:schemeClr>
                </a:solidFill>
              </a:rPr>
              <a:t>2022</a:t>
            </a:r>
            <a:r>
              <a:rPr lang="zh-CN" altLang="en-US" sz="2400" b="1">
                <a:solidFill>
                  <a:schemeClr val="accent5">
                    <a:lumMod val="50000"/>
                  </a:schemeClr>
                </a:solidFill>
              </a:rPr>
              <a:t>年</a:t>
            </a:r>
            <a:r>
              <a:rPr lang="en-US" altLang="zh-CN" sz="2400" b="1">
                <a:solidFill>
                  <a:schemeClr val="accent5">
                    <a:lumMod val="50000"/>
                  </a:schemeClr>
                </a:solidFill>
              </a:rPr>
              <a:t>1</a:t>
            </a:r>
            <a:r>
              <a:rPr lang="zh-CN" altLang="en-US" sz="2400" b="1">
                <a:solidFill>
                  <a:schemeClr val="accent5">
                    <a:lumMod val="50000"/>
                  </a:schemeClr>
                </a:solidFill>
              </a:rPr>
              <a:t>月浙江卷为例，括号内的动词有</a:t>
            </a:r>
            <a:r>
              <a:rPr lang="en-US" altLang="zh-CN" sz="2400" b="1">
                <a:solidFill>
                  <a:schemeClr val="accent5">
                    <a:lumMod val="50000"/>
                  </a:schemeClr>
                </a:solidFill>
              </a:rPr>
              <a:t>6</a:t>
            </a:r>
            <a:r>
              <a:rPr lang="zh-CN" altLang="en-US" sz="2400" b="1">
                <a:solidFill>
                  <a:schemeClr val="accent5">
                    <a:lumMod val="50000"/>
                  </a:schemeClr>
                </a:solidFill>
              </a:rPr>
              <a:t>个，</a:t>
            </a:r>
            <a:r>
              <a:rPr lang="en-US" altLang="zh-CN" sz="2400" b="1">
                <a:solidFill>
                  <a:schemeClr val="accent5">
                    <a:lumMod val="50000"/>
                  </a:schemeClr>
                </a:solidFill>
              </a:rPr>
              <a:t>2023</a:t>
            </a:r>
            <a:r>
              <a:rPr lang="zh-CN" altLang="en-US" sz="2400" b="1">
                <a:solidFill>
                  <a:schemeClr val="accent5">
                    <a:lumMod val="50000"/>
                  </a:schemeClr>
                </a:solidFill>
              </a:rPr>
              <a:t>年</a:t>
            </a:r>
            <a:r>
              <a:rPr lang="en-US" altLang="zh-CN" sz="2400" b="1">
                <a:solidFill>
                  <a:schemeClr val="accent5">
                    <a:lumMod val="50000"/>
                  </a:schemeClr>
                </a:solidFill>
              </a:rPr>
              <a:t>6</a:t>
            </a:r>
            <a:r>
              <a:rPr lang="zh-CN" altLang="en-US" sz="2400" b="1">
                <a:solidFill>
                  <a:schemeClr val="accent5">
                    <a:lumMod val="50000"/>
                  </a:schemeClr>
                </a:solidFill>
              </a:rPr>
              <a:t>月全国一卷括号内动词有</a:t>
            </a:r>
            <a:r>
              <a:rPr lang="en-US" altLang="zh-CN" sz="2400" b="1">
                <a:solidFill>
                  <a:schemeClr val="accent5">
                    <a:lumMod val="50000"/>
                  </a:schemeClr>
                </a:solidFill>
              </a:rPr>
              <a:t>5</a:t>
            </a:r>
            <a:r>
              <a:rPr lang="zh-CN" altLang="en-US" sz="2400" b="1">
                <a:solidFill>
                  <a:schemeClr val="accent5">
                    <a:lumMod val="50000"/>
                  </a:schemeClr>
                </a:solidFill>
              </a:rPr>
              <a:t>个，其余年份括号内动词均在</a:t>
            </a:r>
            <a:r>
              <a:rPr lang="en-US" altLang="zh-CN" sz="2400" b="1">
                <a:solidFill>
                  <a:schemeClr val="accent5">
                    <a:lumMod val="50000"/>
                  </a:schemeClr>
                </a:solidFill>
              </a:rPr>
              <a:t>3-4</a:t>
            </a:r>
            <a:r>
              <a:rPr lang="zh-CN" altLang="en-US" sz="2400" b="1">
                <a:solidFill>
                  <a:schemeClr val="accent5">
                    <a:lumMod val="50000"/>
                  </a:schemeClr>
                </a:solidFill>
              </a:rPr>
              <a:t>个。随着长难句和复杂句比重的增加，考生更加需要提高分析句子成分的能力，需要准确判断句子的谓语动词和非谓语动词，否则容易造成较多失分。</a:t>
            </a:r>
            <a:endParaRPr lang="zh-CN" altLang="en-US" sz="2400" b="1">
              <a:solidFill>
                <a:schemeClr val="accent5">
                  <a:lumMod val="50000"/>
                </a:schemeClr>
              </a:solidFill>
            </a:endParaRPr>
          </a:p>
        </p:txBody>
      </p:sp>
      <p:sp>
        <p:nvSpPr>
          <p:cNvPr id="3" name="文本框 2"/>
          <p:cNvSpPr txBox="1"/>
          <p:nvPr/>
        </p:nvSpPr>
        <p:spPr>
          <a:xfrm>
            <a:off x="532130" y="3054985"/>
            <a:ext cx="11160125" cy="1568450"/>
          </a:xfrm>
          <a:prstGeom prst="rect">
            <a:avLst/>
          </a:prstGeom>
          <a:noFill/>
        </p:spPr>
        <p:txBody>
          <a:bodyPr wrap="square" rtlCol="0">
            <a:spAutoFit/>
          </a:bodyPr>
          <a:p>
            <a:r>
              <a:rPr lang="en-US" altLang="zh-CN" sz="2400" b="1">
                <a:latin typeface="Calibri" panose="020F0502020204030204" charset="0"/>
                <a:cs typeface="Calibri" panose="020F0502020204030204" charset="0"/>
              </a:rPr>
              <a:t>He recalls a Nice food festival at the Dragon Hotel Hangzhou, where traditional food, such as salade nicoise--- ________(make) from tomatoes, hard-boiled egges and olives and dressed with olive oil, and pan bagnat, ______ sandwich made from whole wheat bread enclosing the classic salade nicoise, was served. (2024.11</a:t>
            </a:r>
            <a:r>
              <a:rPr lang="zh-CN" altLang="en-US" sz="2400" b="1">
                <a:latin typeface="Calibri" panose="020F0502020204030204" charset="0"/>
                <a:cs typeface="Calibri" panose="020F0502020204030204" charset="0"/>
              </a:rPr>
              <a:t>杭州一模</a:t>
            </a:r>
            <a:r>
              <a:rPr lang="en-US" altLang="zh-CN" sz="2400" b="1">
                <a:latin typeface="Calibri" panose="020F0502020204030204" charset="0"/>
                <a:cs typeface="Calibri" panose="020F0502020204030204" charset="0"/>
              </a:rPr>
              <a:t>) </a:t>
            </a:r>
            <a:endParaRPr lang="en-US" altLang="zh-CN" sz="2400" b="1">
              <a:latin typeface="Calibri" panose="020F0502020204030204" charset="0"/>
              <a:cs typeface="Calibri" panose="020F0502020204030204" charset="0"/>
            </a:endParaRPr>
          </a:p>
        </p:txBody>
      </p:sp>
      <p:sp>
        <p:nvSpPr>
          <p:cNvPr id="5" name="文本框 4"/>
          <p:cNvSpPr txBox="1"/>
          <p:nvPr/>
        </p:nvSpPr>
        <p:spPr>
          <a:xfrm>
            <a:off x="3698240" y="3372485"/>
            <a:ext cx="1177925" cy="521970"/>
          </a:xfrm>
          <a:prstGeom prst="rect">
            <a:avLst/>
          </a:prstGeom>
          <a:noFill/>
        </p:spPr>
        <p:txBody>
          <a:bodyPr wrap="square" rtlCol="0">
            <a:spAutoFit/>
          </a:bodyPr>
          <a:p>
            <a:r>
              <a:rPr lang="en-US" altLang="zh-CN" sz="2800" b="1">
                <a:solidFill>
                  <a:srgbClr val="FF0000"/>
                </a:solidFill>
                <a:latin typeface="Calibri" panose="020F0502020204030204" charset="0"/>
                <a:cs typeface="Calibri" panose="020F0502020204030204" charset="0"/>
              </a:rPr>
              <a:t>made</a:t>
            </a:r>
            <a:endParaRPr lang="en-US" altLang="zh-CN" sz="2800" b="1">
              <a:solidFill>
                <a:srgbClr val="FF0000"/>
              </a:solidFill>
              <a:latin typeface="Calibri" panose="020F0502020204030204" charset="0"/>
              <a:cs typeface="Calibri" panose="020F0502020204030204" charset="0"/>
            </a:endParaRPr>
          </a:p>
        </p:txBody>
      </p:sp>
      <p:sp>
        <p:nvSpPr>
          <p:cNvPr id="6" name="文本框 5"/>
          <p:cNvSpPr txBox="1"/>
          <p:nvPr/>
        </p:nvSpPr>
        <p:spPr>
          <a:xfrm>
            <a:off x="6323330" y="3742055"/>
            <a:ext cx="603885" cy="521970"/>
          </a:xfrm>
          <a:prstGeom prst="rect">
            <a:avLst/>
          </a:prstGeom>
          <a:noFill/>
        </p:spPr>
        <p:txBody>
          <a:bodyPr wrap="square" rtlCol="0">
            <a:spAutoFit/>
          </a:bodyPr>
          <a:p>
            <a:r>
              <a:rPr lang="en-US" altLang="zh-CN" sz="2800" b="1">
                <a:solidFill>
                  <a:srgbClr val="FF0000"/>
                </a:solidFill>
                <a:latin typeface="Calibri" panose="020F0502020204030204" charset="0"/>
                <a:cs typeface="Calibri" panose="020F0502020204030204" charset="0"/>
              </a:rPr>
              <a:t>a</a:t>
            </a:r>
            <a:endParaRPr lang="en-US" altLang="zh-CN" sz="2800" b="1">
              <a:solidFill>
                <a:srgbClr val="FF0000"/>
              </a:solidFill>
              <a:latin typeface="Calibri" panose="020F0502020204030204" charset="0"/>
              <a:cs typeface="Calibri" panose="020F0502020204030204" charset="0"/>
            </a:endParaRPr>
          </a:p>
        </p:txBody>
      </p:sp>
      <p:sp>
        <p:nvSpPr>
          <p:cNvPr id="7" name="文本框 6"/>
          <p:cNvSpPr txBox="1"/>
          <p:nvPr>
            <p:custDataLst>
              <p:tags r:id="rId4"/>
            </p:custDataLst>
          </p:nvPr>
        </p:nvSpPr>
        <p:spPr>
          <a:xfrm>
            <a:off x="532765" y="4623435"/>
            <a:ext cx="11159490" cy="1880870"/>
          </a:xfrm>
          <a:prstGeom prst="rect">
            <a:avLst/>
          </a:prstGeom>
          <a:noFill/>
          <a:ln w="28575">
            <a:solidFill>
              <a:schemeClr val="accent1"/>
            </a:solidFill>
            <a:prstDash val="dash"/>
          </a:ln>
        </p:spPr>
        <p:txBody>
          <a:bodyPr wrap="square" rtlCol="0">
            <a:noAutofit/>
          </a:bodyPr>
          <a:p>
            <a:pPr marL="0" indent="0" fontAlgn="auto">
              <a:lnSpc>
                <a:spcPct val="100000"/>
              </a:lnSpc>
              <a:buFont typeface="Wingdings" panose="05000000000000000000" charset="0"/>
              <a:buNone/>
            </a:pPr>
            <a:r>
              <a:rPr lang="zh-CN" altLang="en-US" sz="2000" b="1">
                <a:solidFill>
                  <a:srgbClr val="13742F"/>
                </a:solidFill>
                <a:cs typeface="Calibri" panose="020F0502020204030204" charset="0"/>
                <a:sym typeface="+mn-ea"/>
              </a:rPr>
              <a:t>该句是一句长难句，句子的基本成分是</a:t>
            </a:r>
            <a:r>
              <a:rPr lang="zh-CN" altLang="en-US" sz="2000" b="1">
                <a:solidFill>
                  <a:srgbClr val="13742F"/>
                </a:solidFill>
                <a:latin typeface="Times New Roman" panose="02020603050405020304" charset="0"/>
                <a:cs typeface="Times New Roman" panose="02020603050405020304" charset="0"/>
                <a:sym typeface="+mn-ea"/>
              </a:rPr>
              <a:t>He recalls a Nice food festival at the Dragon Hotel Hangzhou，</a:t>
            </a:r>
            <a:r>
              <a:rPr lang="en-US" altLang="zh-CN" sz="2000" b="1">
                <a:solidFill>
                  <a:srgbClr val="13742F"/>
                </a:solidFill>
                <a:latin typeface="Times New Roman" panose="02020603050405020304" charset="0"/>
                <a:cs typeface="Times New Roman" panose="02020603050405020304" charset="0"/>
                <a:sym typeface="+mn-ea"/>
              </a:rPr>
              <a:t>where</a:t>
            </a:r>
            <a:r>
              <a:rPr lang="zh-CN" altLang="en-US" sz="2000" b="1">
                <a:solidFill>
                  <a:srgbClr val="13742F"/>
                </a:solidFill>
                <a:latin typeface="Times New Roman" panose="02020603050405020304" charset="0"/>
                <a:cs typeface="Times New Roman" panose="02020603050405020304" charset="0"/>
                <a:sym typeface="+mn-ea"/>
              </a:rPr>
              <a:t>引导了一句定语从句修饰先行词</a:t>
            </a:r>
            <a:r>
              <a:rPr lang="en-US" altLang="zh-CN" sz="2000" b="1">
                <a:solidFill>
                  <a:srgbClr val="13742F"/>
                </a:solidFill>
                <a:latin typeface="Times New Roman" panose="02020603050405020304" charset="0"/>
                <a:cs typeface="Times New Roman" panose="02020603050405020304" charset="0"/>
                <a:sym typeface="+mn-ea"/>
              </a:rPr>
              <a:t> a Nice food festival at the Dragon Hotel Hangzhou,</a:t>
            </a:r>
            <a:r>
              <a:rPr lang="zh-CN" altLang="en-US" sz="2000" b="1">
                <a:solidFill>
                  <a:srgbClr val="13742F"/>
                </a:solidFill>
                <a:latin typeface="Times New Roman" panose="02020603050405020304" charset="0"/>
                <a:cs typeface="Times New Roman" panose="02020603050405020304" charset="0"/>
                <a:sym typeface="+mn-ea"/>
              </a:rPr>
              <a:t>先行词在从句中做地点状语。在这句定语中，基本结构是</a:t>
            </a:r>
            <a:r>
              <a:rPr lang="en-US" altLang="zh-CN" sz="2000" b="1">
                <a:solidFill>
                  <a:srgbClr val="13742F"/>
                </a:solidFill>
                <a:latin typeface="Times New Roman" panose="02020603050405020304" charset="0"/>
                <a:cs typeface="Times New Roman" panose="02020603050405020304" charset="0"/>
                <a:sym typeface="+mn-ea"/>
              </a:rPr>
              <a:t>traditional food was served, such as...and...</a:t>
            </a:r>
            <a:r>
              <a:rPr lang="zh-CN" altLang="en-US" sz="2000" b="1">
                <a:solidFill>
                  <a:srgbClr val="13742F"/>
                </a:solidFill>
                <a:latin typeface="Times New Roman" panose="02020603050405020304" charset="0"/>
                <a:cs typeface="Times New Roman" panose="02020603050405020304" charset="0"/>
                <a:sym typeface="+mn-ea"/>
              </a:rPr>
              <a:t>是举的两个食物例子，</a:t>
            </a:r>
            <a:r>
              <a:rPr lang="en-US" altLang="zh-CN" sz="2000" b="1">
                <a:solidFill>
                  <a:srgbClr val="13742F"/>
                </a:solidFill>
                <a:latin typeface="Times New Roman" panose="02020603050405020304" charset="0"/>
                <a:cs typeface="Times New Roman" panose="02020603050405020304" charset="0"/>
                <a:sym typeface="+mn-ea"/>
              </a:rPr>
              <a:t> ________(make) from tomatoes, hard-boiled egges and olives and dressed with olive oil作后置定语修饰salade nicoise，</a:t>
            </a:r>
            <a:r>
              <a:rPr lang="zh-CN" altLang="en-US" sz="2000" b="1">
                <a:solidFill>
                  <a:srgbClr val="13742F"/>
                </a:solidFill>
                <a:latin typeface="Times New Roman" panose="02020603050405020304" charset="0"/>
                <a:cs typeface="Times New Roman" panose="02020603050405020304" charset="0"/>
                <a:sym typeface="+mn-ea"/>
              </a:rPr>
              <a:t>是被动关系，</a:t>
            </a:r>
            <a:r>
              <a:rPr lang="en-US" altLang="zh-CN" sz="2000" b="1">
                <a:solidFill>
                  <a:srgbClr val="13742F"/>
                </a:solidFill>
                <a:latin typeface="Times New Roman" panose="02020603050405020304" charset="0"/>
                <a:cs typeface="Times New Roman" panose="02020603050405020304" charset="0"/>
                <a:sym typeface="+mn-ea"/>
              </a:rPr>
              <a:t>因此</a:t>
            </a:r>
            <a:r>
              <a:rPr lang="zh-CN" altLang="en-US" sz="2000" b="1">
                <a:solidFill>
                  <a:srgbClr val="13742F"/>
                </a:solidFill>
                <a:latin typeface="Times New Roman" panose="02020603050405020304" charset="0"/>
                <a:cs typeface="Times New Roman" panose="02020603050405020304" charset="0"/>
                <a:sym typeface="+mn-ea"/>
              </a:rPr>
              <a:t>填</a:t>
            </a:r>
            <a:r>
              <a:rPr lang="en-US" altLang="zh-CN" sz="2000" b="1">
                <a:solidFill>
                  <a:srgbClr val="13742F"/>
                </a:solidFill>
                <a:latin typeface="Times New Roman" panose="02020603050405020304" charset="0"/>
                <a:cs typeface="Times New Roman" panose="02020603050405020304" charset="0"/>
                <a:sym typeface="+mn-ea"/>
              </a:rPr>
              <a:t>made</a:t>
            </a:r>
            <a:r>
              <a:rPr lang="zh-CN" altLang="en-US" sz="2000" b="1">
                <a:solidFill>
                  <a:srgbClr val="13742F"/>
                </a:solidFill>
                <a:latin typeface="Times New Roman" panose="02020603050405020304" charset="0"/>
                <a:cs typeface="Times New Roman" panose="02020603050405020304" charset="0"/>
                <a:sym typeface="+mn-ea"/>
              </a:rPr>
              <a:t>；</a:t>
            </a:r>
            <a:r>
              <a:rPr lang="en-US" altLang="zh-CN" sz="2000" b="1">
                <a:solidFill>
                  <a:srgbClr val="13742F"/>
                </a:solidFill>
                <a:latin typeface="Times New Roman" panose="02020603050405020304" charset="0"/>
                <a:cs typeface="Times New Roman" panose="02020603050405020304" charset="0"/>
                <a:sym typeface="+mn-ea"/>
              </a:rPr>
              <a:t>_____ sandwich</a:t>
            </a:r>
            <a:r>
              <a:rPr lang="zh-CN" altLang="en-US" sz="2000" b="1">
                <a:solidFill>
                  <a:srgbClr val="13742F"/>
                </a:solidFill>
                <a:latin typeface="Times New Roman" panose="02020603050405020304" charset="0"/>
                <a:cs typeface="Times New Roman" panose="02020603050405020304" charset="0"/>
                <a:sym typeface="+mn-ea"/>
              </a:rPr>
              <a:t>作</a:t>
            </a:r>
            <a:r>
              <a:rPr lang="en-US" altLang="zh-CN" sz="2000" b="1">
                <a:solidFill>
                  <a:srgbClr val="13742F"/>
                </a:solidFill>
                <a:latin typeface="Times New Roman" panose="02020603050405020304" charset="0"/>
                <a:cs typeface="Times New Roman" panose="02020603050405020304" charset="0"/>
                <a:sym typeface="+mn-ea"/>
              </a:rPr>
              <a:t>pan bagnat</a:t>
            </a:r>
            <a:r>
              <a:rPr lang="zh-CN" altLang="en-US" sz="2000" b="1">
                <a:solidFill>
                  <a:srgbClr val="13742F"/>
                </a:solidFill>
                <a:latin typeface="Times New Roman" panose="02020603050405020304" charset="0"/>
                <a:cs typeface="Times New Roman" panose="02020603050405020304" charset="0"/>
                <a:sym typeface="+mn-ea"/>
              </a:rPr>
              <a:t>的同位语，这是文本第一次提到这个三明治，因此填</a:t>
            </a:r>
            <a:r>
              <a:rPr lang="en-US" altLang="zh-CN" sz="2000" b="1">
                <a:solidFill>
                  <a:srgbClr val="13742F"/>
                </a:solidFill>
                <a:latin typeface="Times New Roman" panose="02020603050405020304" charset="0"/>
                <a:cs typeface="Times New Roman" panose="02020603050405020304" charset="0"/>
                <a:sym typeface="+mn-ea"/>
              </a:rPr>
              <a:t>a</a:t>
            </a:r>
            <a:r>
              <a:rPr lang="zh-CN" altLang="en-US" sz="2000" b="1">
                <a:solidFill>
                  <a:srgbClr val="13742F"/>
                </a:solidFill>
                <a:latin typeface="Times New Roman" panose="02020603050405020304" charset="0"/>
                <a:cs typeface="Times New Roman" panose="02020603050405020304" charset="0"/>
                <a:sym typeface="+mn-ea"/>
              </a:rPr>
              <a:t>。</a:t>
            </a:r>
            <a:endParaRPr lang="zh-CN" altLang="en-US" sz="2000" b="1">
              <a:solidFill>
                <a:srgbClr val="13742F"/>
              </a:solidFill>
              <a:latin typeface="Times New Roman" panose="02020603050405020304" charset="0"/>
              <a:cs typeface="Times New Roman" panose="02020603050405020304" charset="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414020" y="843915"/>
            <a:ext cx="11415395" cy="5704840"/>
          </a:xfrm>
          <a:solidFill>
            <a:schemeClr val="accent3">
              <a:lumMod val="20000"/>
              <a:lumOff val="80000"/>
            </a:schemeClr>
          </a:solidFill>
        </p:spPr>
        <p:txBody>
          <a:bodyPr wrap="square">
            <a:noAutofit/>
          </a:bodyPr>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Since March, the hashtag or Tianshui Malatang, referring to a popular type of street food, ______________(reveive) more than 140m views on Weibo, a social-media platform. (2024.11温州一模)</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This will help imprive their internationally ____________(recognize) influence while boosting their global competitiveness. (2024.12</a:t>
            </a:r>
            <a:r>
              <a:rPr lang="zh-CN" altLang="en-US" sz="2400">
                <a:solidFill>
                  <a:srgbClr val="002060"/>
                </a:solidFill>
                <a:latin typeface="Calibri" panose="020F0502020204030204" charset="0"/>
                <a:cs typeface="Calibri" panose="020F0502020204030204" charset="0"/>
              </a:rPr>
              <a:t>金丽衢十二校联考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The original Splash Mountain ride, which first opened at Disneyland in 1989, and at Disney World and Tokyo Disneyland in 1992, ___________(base) on characters from “Song of the south”.... (2024.12</a:t>
            </a:r>
            <a:r>
              <a:rPr lang="zh-CN" altLang="en-US" sz="2400">
                <a:solidFill>
                  <a:srgbClr val="002060"/>
                </a:solidFill>
                <a:latin typeface="Calibri" panose="020F0502020204030204" charset="0"/>
                <a:cs typeface="Calibri" panose="020F0502020204030204" charset="0"/>
              </a:rPr>
              <a:t>浙江省精诚联盟适应性联考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Another fun fact: the hugely popular late-night TV programme “Wantan Night” was actually named after the wontons used in chifa, ________________(demonstrate) just how deeply rooted Chinese cuisin is in Peru. (2024.12</a:t>
            </a:r>
            <a:r>
              <a:rPr lang="zh-CN" altLang="en-US" sz="2400">
                <a:solidFill>
                  <a:srgbClr val="002060"/>
                </a:solidFill>
                <a:latin typeface="Calibri" panose="020F0502020204030204" charset="0"/>
                <a:cs typeface="Calibri" panose="020F0502020204030204" charset="0"/>
              </a:rPr>
              <a:t>嘉兴一模</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p:txBody>
      </p:sp>
      <p:sp>
        <p:nvSpPr>
          <p:cNvPr id="4" name="标题 1"/>
          <p:cNvSpPr>
            <a:spLocks noGrp="1"/>
          </p:cNvSpPr>
          <p:nvPr>
            <p:custDataLst>
              <p:tags r:id="rId2"/>
            </p:custDataLst>
          </p:nvPr>
        </p:nvSpPr>
        <p:spPr>
          <a:xfrm>
            <a:off x="461645" y="78740"/>
            <a:ext cx="10952480" cy="680085"/>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solidFill>
                  <a:schemeClr val="tx1">
                    <a:lumMod val="85000"/>
                    <a:lumOff val="15000"/>
                  </a:schemeClr>
                </a:solidFill>
                <a:highlight>
                  <a:srgbClr val="00FFFF"/>
                </a:highlight>
                <a:latin typeface="+mn-ea"/>
                <a:ea typeface="+mn-ea"/>
              </a:rPr>
              <a:t>拓展演练：在下列空格中填入所给动词的恰当形式</a:t>
            </a:r>
            <a:endParaRPr lang="zh-CN" altLang="en-US" sz="2800">
              <a:solidFill>
                <a:schemeClr val="tx1">
                  <a:lumMod val="85000"/>
                  <a:lumOff val="15000"/>
                </a:schemeClr>
              </a:solidFill>
              <a:highlight>
                <a:srgbClr val="00FFFF"/>
              </a:highlight>
              <a:latin typeface="+mn-ea"/>
              <a:ea typeface="+mn-ea"/>
            </a:endParaRPr>
          </a:p>
        </p:txBody>
      </p:sp>
      <p:sp>
        <p:nvSpPr>
          <p:cNvPr id="5" name="灯片编号占位符 4"/>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
        <p:nvSpPr>
          <p:cNvPr id="2" name="文本框 1"/>
          <p:cNvSpPr txBox="1"/>
          <p:nvPr/>
        </p:nvSpPr>
        <p:spPr>
          <a:xfrm>
            <a:off x="5872480" y="2446020"/>
            <a:ext cx="1828800" cy="460375"/>
          </a:xfrm>
          <a:prstGeom prst="rect">
            <a:avLst/>
          </a:prstGeom>
          <a:noFill/>
        </p:spPr>
        <p:txBody>
          <a:bodyPr wrap="square" rtlCol="0">
            <a:spAutoFit/>
          </a:bodyPr>
          <a:p>
            <a:r>
              <a:rPr lang="en-US" altLang="zh-CN" sz="2400" b="1">
                <a:solidFill>
                  <a:srgbClr val="FF0000"/>
                </a:solidFill>
              </a:rPr>
              <a:t>recognized</a:t>
            </a:r>
            <a:endParaRPr lang="en-US" altLang="zh-CN"/>
          </a:p>
        </p:txBody>
      </p:sp>
      <p:sp>
        <p:nvSpPr>
          <p:cNvPr id="6" name="文本框 5"/>
          <p:cNvSpPr txBox="1"/>
          <p:nvPr/>
        </p:nvSpPr>
        <p:spPr>
          <a:xfrm>
            <a:off x="714375" y="1362075"/>
            <a:ext cx="2760345" cy="460375"/>
          </a:xfrm>
          <a:prstGeom prst="rect">
            <a:avLst/>
          </a:prstGeom>
          <a:noFill/>
        </p:spPr>
        <p:txBody>
          <a:bodyPr wrap="square" rtlCol="0">
            <a:spAutoFit/>
          </a:bodyPr>
          <a:p>
            <a:r>
              <a:rPr lang="en-US" altLang="zh-CN" sz="2400" b="1">
                <a:solidFill>
                  <a:srgbClr val="FF0000"/>
                </a:solidFill>
              </a:rPr>
              <a:t>has received</a:t>
            </a:r>
            <a:endParaRPr lang="en-US" altLang="zh-CN" sz="2400" b="1">
              <a:solidFill>
                <a:srgbClr val="FF0000"/>
              </a:solidFill>
            </a:endParaRPr>
          </a:p>
        </p:txBody>
      </p:sp>
      <p:sp>
        <p:nvSpPr>
          <p:cNvPr id="7" name="文本框 6"/>
          <p:cNvSpPr txBox="1"/>
          <p:nvPr/>
        </p:nvSpPr>
        <p:spPr>
          <a:xfrm>
            <a:off x="5327015" y="4008755"/>
            <a:ext cx="1998980" cy="460375"/>
          </a:xfrm>
          <a:prstGeom prst="rect">
            <a:avLst/>
          </a:prstGeom>
          <a:noFill/>
        </p:spPr>
        <p:txBody>
          <a:bodyPr wrap="square" rtlCol="0">
            <a:spAutoFit/>
          </a:bodyPr>
          <a:p>
            <a:r>
              <a:rPr lang="en-US" altLang="zh-CN" sz="2400" b="1">
                <a:solidFill>
                  <a:srgbClr val="FF0000"/>
                </a:solidFill>
              </a:rPr>
              <a:t>was based</a:t>
            </a:r>
            <a:endParaRPr lang="en-US" altLang="zh-CN"/>
          </a:p>
        </p:txBody>
      </p:sp>
      <p:sp>
        <p:nvSpPr>
          <p:cNvPr id="8" name="文本框 7"/>
          <p:cNvSpPr txBox="1"/>
          <p:nvPr/>
        </p:nvSpPr>
        <p:spPr>
          <a:xfrm>
            <a:off x="6623050" y="5520690"/>
            <a:ext cx="2344420" cy="460375"/>
          </a:xfrm>
          <a:prstGeom prst="rect">
            <a:avLst/>
          </a:prstGeom>
          <a:noFill/>
        </p:spPr>
        <p:txBody>
          <a:bodyPr wrap="square" rtlCol="0">
            <a:spAutoFit/>
          </a:bodyPr>
          <a:p>
            <a:r>
              <a:rPr lang="en-US" altLang="zh-CN" sz="2400" b="1">
                <a:solidFill>
                  <a:srgbClr val="FF0000"/>
                </a:solidFill>
              </a:rPr>
              <a:t>demonstrating</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p:tgtEl>
                                          <p:spTgt spid="7"/>
                                        </p:tgtEl>
                                        <p:attrNameLst>
                                          <p:attrName>ppt_y</p:attrName>
                                        </p:attrNameLst>
                                      </p:cBhvr>
                                      <p:tavLst>
                                        <p:tav tm="0">
                                          <p:val>
                                            <p:strVal val="#ppt_y+#ppt_h*1.125000"/>
                                          </p:val>
                                        </p:tav>
                                        <p:tav tm="100000">
                                          <p:val>
                                            <p:strVal val="#ppt_y"/>
                                          </p:val>
                                        </p:tav>
                                      </p:tavLst>
                                    </p:anim>
                                    <p:animEffect transition="in" filter="wipe(up)">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p:tgtEl>
                                          <p:spTgt spid="8"/>
                                        </p:tgtEl>
                                        <p:attrNameLst>
                                          <p:attrName>ppt_y</p:attrName>
                                        </p:attrNameLst>
                                      </p:cBhvr>
                                      <p:tavLst>
                                        <p:tav tm="0">
                                          <p:val>
                                            <p:strVal val="#ppt_y+#ppt_h*1.125000"/>
                                          </p:val>
                                        </p:tav>
                                        <p:tav tm="100000">
                                          <p:val>
                                            <p:strVal val="#ppt_y"/>
                                          </p:val>
                                        </p:tav>
                                      </p:tavLst>
                                    </p:anim>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6" grpId="0"/>
      <p:bldP spid="2"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 name="标题 1"/>
          <p:cNvSpPr>
            <a:spLocks noGrp="1"/>
          </p:cNvSpPr>
          <p:nvPr>
            <p:custDataLst>
              <p:tags r:id="rId1"/>
            </p:custDataLst>
          </p:nvPr>
        </p:nvSpPr>
        <p:spPr>
          <a:xfrm>
            <a:off x="461645" y="78740"/>
            <a:ext cx="10952480" cy="680085"/>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ea"/>
                <a:ea typeface="+mj-ea"/>
                <a:cs typeface="+mj-ea"/>
                <a:sym typeface="+mj-ea"/>
              </a:defRPr>
            </a:lvl1pPr>
          </a:lstStyle>
          <a:p>
            <a:r>
              <a:rPr lang="zh-CN" altLang="en-US" sz="2800">
                <a:solidFill>
                  <a:schemeClr val="tx1">
                    <a:lumMod val="85000"/>
                    <a:lumOff val="15000"/>
                  </a:schemeClr>
                </a:solidFill>
                <a:highlight>
                  <a:srgbClr val="00FFFF"/>
                </a:highlight>
                <a:latin typeface="+mn-ea"/>
                <a:ea typeface="+mn-ea"/>
              </a:rPr>
              <a:t>拓展演练：在下列空格中填入所给动词的恰当形式</a:t>
            </a:r>
            <a:endParaRPr lang="zh-CN" altLang="en-US" sz="2800">
              <a:solidFill>
                <a:schemeClr val="tx1">
                  <a:lumMod val="85000"/>
                  <a:lumOff val="15000"/>
                </a:schemeClr>
              </a:solidFill>
              <a:highlight>
                <a:srgbClr val="00FFFF"/>
              </a:highlight>
              <a:latin typeface="+mn-ea"/>
              <a:ea typeface="+mn-ea"/>
            </a:endParaRPr>
          </a:p>
        </p:txBody>
      </p:sp>
      <p:sp>
        <p:nvSpPr>
          <p:cNvPr id="5" name="内容占位符 2"/>
          <p:cNvSpPr>
            <a:spLocks noGrp="1"/>
          </p:cNvSpPr>
          <p:nvPr>
            <p:custDataLst>
              <p:tags r:id="rId2"/>
            </p:custDataLst>
          </p:nvPr>
        </p:nvSpPr>
        <p:spPr>
          <a:xfrm>
            <a:off x="414020" y="843915"/>
            <a:ext cx="11415395" cy="5704840"/>
          </a:xfrm>
          <a:prstGeom prst="rect">
            <a:avLst/>
          </a:prstGeom>
          <a:solidFill>
            <a:schemeClr val="accent3">
              <a:lumMod val="20000"/>
              <a:lumOff val="80000"/>
            </a:schemeClr>
          </a:solidFill>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1800" b="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1600" b="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400" b="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200" b="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1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The site is a living, ever-evolving project that waits _________________(experience) personally, as eac visit will give a different, individual journey. (2024.12</a:t>
            </a:r>
            <a:r>
              <a:rPr lang="zh-CN" altLang="en-US" sz="2400">
                <a:solidFill>
                  <a:srgbClr val="002060"/>
                </a:solidFill>
                <a:latin typeface="Calibri" panose="020F0502020204030204" charset="0"/>
                <a:cs typeface="Calibri" panose="020F0502020204030204" charset="0"/>
              </a:rPr>
              <a:t>高三</a:t>
            </a:r>
            <a:r>
              <a:rPr lang="en-US" altLang="zh-CN" sz="2400">
                <a:solidFill>
                  <a:srgbClr val="002060"/>
                </a:solidFill>
                <a:latin typeface="Calibri" panose="020F0502020204030204" charset="0"/>
                <a:cs typeface="Calibri" panose="020F0502020204030204" charset="0"/>
              </a:rPr>
              <a:t>T8</a:t>
            </a:r>
            <a:r>
              <a:rPr lang="zh-CN" altLang="en-US" sz="2400">
                <a:solidFill>
                  <a:srgbClr val="002060"/>
                </a:solidFill>
                <a:latin typeface="Calibri" panose="020F0502020204030204" charset="0"/>
                <a:cs typeface="Calibri" panose="020F0502020204030204" charset="0"/>
              </a:rPr>
              <a:t>联考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rPr>
              <a:t>This autumn, however, many are choosing to depart from tradition and instead shaking off the extra weight by eating what ______________(refer) to as qingshi, or literally, “light food”. (2024.11</a:t>
            </a:r>
            <a:r>
              <a:rPr lang="zh-CN" altLang="en-US" sz="2400">
                <a:solidFill>
                  <a:srgbClr val="002060"/>
                </a:solidFill>
                <a:latin typeface="Calibri" panose="020F0502020204030204" charset="0"/>
                <a:cs typeface="Calibri" panose="020F0502020204030204" charset="0"/>
              </a:rPr>
              <a:t>浙江</a:t>
            </a:r>
            <a:r>
              <a:rPr lang="en-US" altLang="zh-CN" sz="2400">
                <a:solidFill>
                  <a:srgbClr val="002060"/>
                </a:solidFill>
                <a:latin typeface="Calibri" panose="020F0502020204030204" charset="0"/>
                <a:cs typeface="Calibri" panose="020F0502020204030204" charset="0"/>
              </a:rPr>
              <a:t>9+1</a:t>
            </a:r>
            <a:r>
              <a:rPr lang="zh-CN" altLang="en-US" sz="2400">
                <a:solidFill>
                  <a:srgbClr val="002060"/>
                </a:solidFill>
                <a:latin typeface="Calibri" panose="020F0502020204030204" charset="0"/>
                <a:cs typeface="Calibri" panose="020F0502020204030204" charset="0"/>
              </a:rPr>
              <a:t>联盟高三期中考</a:t>
            </a:r>
            <a:r>
              <a:rPr lang="en-US" altLang="zh-CN" sz="2400">
                <a:solidFill>
                  <a:srgbClr val="002060"/>
                </a:solidFill>
                <a:latin typeface="Calibri" panose="020F0502020204030204" charset="0"/>
                <a:cs typeface="Calibri" panose="020F0502020204030204" charset="0"/>
              </a:rPr>
              <a:t>)</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sym typeface="+mn-ea"/>
              </a:rPr>
              <a:t>Certain people are believed __________________(bring) Buddhism into China during the Tang Dynasty(619-907), when there was a strong need to...(2023.10</a:t>
            </a:r>
            <a:r>
              <a:rPr lang="zh-CN" altLang="en-US" sz="2400">
                <a:solidFill>
                  <a:srgbClr val="002060"/>
                </a:solidFill>
                <a:latin typeface="Calibri" panose="020F0502020204030204" charset="0"/>
                <a:cs typeface="Calibri" panose="020F0502020204030204" charset="0"/>
                <a:sym typeface="+mn-ea"/>
              </a:rPr>
              <a:t>浙南名校联盟）</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r>
              <a:rPr lang="en-US" altLang="zh-CN" sz="2400">
                <a:solidFill>
                  <a:srgbClr val="002060"/>
                </a:solidFill>
                <a:latin typeface="Calibri" panose="020F0502020204030204" charset="0"/>
                <a:cs typeface="Calibri" panose="020F0502020204030204" charset="0"/>
                <a:sym typeface="+mn-ea"/>
              </a:rPr>
              <a:t>The guqin, along with the game of Go, calligraphy and painting, __________________ (expect) to be mastered by noblemen and scholars in ancient China. (2023.9</a:t>
            </a:r>
            <a:r>
              <a:rPr lang="zh-CN" altLang="en-US" sz="2400">
                <a:solidFill>
                  <a:srgbClr val="002060"/>
                </a:solidFill>
                <a:latin typeface="Calibri" panose="020F0502020204030204" charset="0"/>
                <a:cs typeface="Calibri" panose="020F0502020204030204" charset="0"/>
                <a:sym typeface="+mn-ea"/>
              </a:rPr>
              <a:t>嘉兴基测）</a:t>
            </a: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a:p>
            <a:pPr>
              <a:buFont typeface="Wingdings" panose="05000000000000000000" charset="0"/>
              <a:buChar char="Ø"/>
            </a:pPr>
            <a:endParaRPr lang="en-US" altLang="zh-CN" sz="2400">
              <a:solidFill>
                <a:srgbClr val="002060"/>
              </a:solidFill>
              <a:latin typeface="Calibri" panose="020F0502020204030204" charset="0"/>
              <a:cs typeface="Calibri" panose="020F0502020204030204" charset="0"/>
            </a:endParaRPr>
          </a:p>
        </p:txBody>
      </p:sp>
      <p:sp>
        <p:nvSpPr>
          <p:cNvPr id="6" name="文本框 5"/>
          <p:cNvSpPr txBox="1"/>
          <p:nvPr/>
        </p:nvSpPr>
        <p:spPr>
          <a:xfrm>
            <a:off x="6880860" y="846455"/>
            <a:ext cx="3006725" cy="460375"/>
          </a:xfrm>
          <a:prstGeom prst="rect">
            <a:avLst/>
          </a:prstGeom>
          <a:noFill/>
        </p:spPr>
        <p:txBody>
          <a:bodyPr wrap="square" rtlCol="0">
            <a:spAutoFit/>
          </a:bodyPr>
          <a:p>
            <a:r>
              <a:rPr lang="en-US" altLang="zh-CN" sz="2400" b="1">
                <a:solidFill>
                  <a:srgbClr val="FF0000"/>
                </a:solidFill>
              </a:rPr>
              <a:t>to be experienced</a:t>
            </a:r>
            <a:endParaRPr lang="en-US" altLang="zh-CN" sz="2400" b="1">
              <a:solidFill>
                <a:srgbClr val="FF0000"/>
              </a:solidFill>
            </a:endParaRPr>
          </a:p>
        </p:txBody>
      </p:sp>
      <p:sp>
        <p:nvSpPr>
          <p:cNvPr id="7" name="文本框 6"/>
          <p:cNvSpPr txBox="1"/>
          <p:nvPr/>
        </p:nvSpPr>
        <p:spPr>
          <a:xfrm>
            <a:off x="4899660" y="2423160"/>
            <a:ext cx="1705610" cy="460375"/>
          </a:xfrm>
          <a:prstGeom prst="rect">
            <a:avLst/>
          </a:prstGeom>
          <a:noFill/>
        </p:spPr>
        <p:txBody>
          <a:bodyPr wrap="square" rtlCol="0">
            <a:spAutoFit/>
          </a:bodyPr>
          <a:p>
            <a:r>
              <a:rPr lang="en-US" altLang="zh-CN" sz="2400" b="1">
                <a:solidFill>
                  <a:srgbClr val="FF0000"/>
                </a:solidFill>
              </a:rPr>
              <a:t>is referred</a:t>
            </a:r>
            <a:endParaRPr lang="en-US" altLang="zh-CN"/>
          </a:p>
        </p:txBody>
      </p:sp>
      <p:sp>
        <p:nvSpPr>
          <p:cNvPr id="8" name="文本框 7"/>
          <p:cNvSpPr txBox="1"/>
          <p:nvPr/>
        </p:nvSpPr>
        <p:spPr>
          <a:xfrm>
            <a:off x="4100195" y="3465830"/>
            <a:ext cx="2854325" cy="460375"/>
          </a:xfrm>
          <a:prstGeom prst="rect">
            <a:avLst/>
          </a:prstGeom>
          <a:noFill/>
        </p:spPr>
        <p:txBody>
          <a:bodyPr wrap="square" rtlCol="0">
            <a:spAutoFit/>
          </a:bodyPr>
          <a:p>
            <a:r>
              <a:rPr lang="en-US" altLang="zh-CN" sz="2400" b="1">
                <a:solidFill>
                  <a:srgbClr val="FF0000"/>
                </a:solidFill>
              </a:rPr>
              <a:t>to have brought</a:t>
            </a:r>
            <a:endParaRPr lang="en-US" altLang="zh-CN" sz="2400" b="1">
              <a:solidFill>
                <a:srgbClr val="FF0000"/>
              </a:solidFill>
            </a:endParaRPr>
          </a:p>
        </p:txBody>
      </p:sp>
      <p:sp>
        <p:nvSpPr>
          <p:cNvPr id="9" name="文本框 8"/>
          <p:cNvSpPr txBox="1"/>
          <p:nvPr/>
        </p:nvSpPr>
        <p:spPr>
          <a:xfrm>
            <a:off x="8703945" y="4639945"/>
            <a:ext cx="2349500" cy="460375"/>
          </a:xfrm>
          <a:prstGeom prst="rect">
            <a:avLst/>
          </a:prstGeom>
          <a:noFill/>
        </p:spPr>
        <p:txBody>
          <a:bodyPr wrap="square" rtlCol="0">
            <a:spAutoFit/>
          </a:bodyPr>
          <a:p>
            <a:r>
              <a:rPr lang="en-US" altLang="zh-CN" sz="2400" b="1">
                <a:solidFill>
                  <a:srgbClr val="FF0000"/>
                </a:solidFill>
              </a:rPr>
              <a:t>was expected</a:t>
            </a:r>
            <a:endParaRPr lang="en-US" altLang="zh-CN" sz="2400" b="1">
              <a:solidFill>
                <a:srgbClr val="FF0000"/>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3" name="标题"/>
          <p:cNvSpPr>
            <a:spLocks noGrp="1"/>
          </p:cNvSpPr>
          <p:nvPr>
            <p:ph type="title"/>
            <p:custDataLst>
              <p:tags r:id="rId2"/>
            </p:custDataLst>
          </p:nvPr>
        </p:nvSpPr>
        <p:spPr/>
        <p:txBody>
          <a:bodyPr/>
          <a:p>
            <a:pPr marL="0" indent="0" algn="l">
              <a:lnSpc>
                <a:spcPct val="100000"/>
              </a:lnSpc>
              <a:spcBef>
                <a:spcPts val="0"/>
              </a:spcBef>
              <a:spcAft>
                <a:spcPts val="0"/>
              </a:spcAft>
              <a:buSzPct val="100000"/>
            </a:pPr>
            <a:r>
              <a:rPr lang="zh-CN" altLang="en-US" sz="4400">
                <a:latin typeface="+mn-ea"/>
                <a:ea typeface="+mn-ea"/>
                <a:sym typeface="+mn-ea"/>
              </a:rPr>
              <a:t>下阶段复习备考建议</a:t>
            </a:r>
            <a:endParaRPr lang="zh-CN" altLang="en-US" sz="4400">
              <a:latin typeface="+mn-ea"/>
              <a:ea typeface="+mn-ea"/>
              <a:sym typeface="+mn-ea"/>
            </a:endParaRPr>
          </a:p>
        </p:txBody>
      </p:sp>
      <p:sp>
        <p:nvSpPr>
          <p:cNvPr id="5" name="节编号"/>
          <p:cNvSpPr>
            <a:spLocks noGrp="1"/>
          </p:cNvSpPr>
          <p:nvPr>
            <p:ph type="body" sz="quarter" idx="13"/>
            <p:custDataLst>
              <p:tags r:id="rId3"/>
            </p:custDataLst>
          </p:nvPr>
        </p:nvSpPr>
        <p:spPr/>
        <p:txBody>
          <a:bodyPr/>
          <a:p>
            <a:pPr algn="l">
              <a:buClrTx/>
              <a:buSzTx/>
            </a:pPr>
            <a:r>
              <a:rPr lang="en-US" altLang="zh-CN" b="1">
                <a:latin typeface="Calibri" panose="020F0502020204030204" charset="0"/>
                <a:cs typeface="Calibri" panose="020F0502020204030204" charset="0"/>
              </a:rPr>
              <a:t>PART 04</a:t>
            </a:r>
            <a:endParaRPr lang="en-US" altLang="zh-CN" b="1">
              <a:latin typeface="Calibri" panose="020F0502020204030204" charset="0"/>
              <a:cs typeface="Calibri" panose="020F05020202040302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437515" y="422275"/>
            <a:ext cx="11267440" cy="5768975"/>
          </a:xfrm>
          <a:solidFill>
            <a:schemeClr val="bg1">
              <a:lumMod val="85000"/>
            </a:schemeClr>
          </a:solidFill>
        </p:spPr>
        <p:txBody>
          <a:bodyPr>
            <a:normAutofit lnSpcReduction="20000"/>
          </a:bodyPr>
          <a:p>
            <a:pPr marL="285750" indent="-285750">
              <a:buFont typeface="Wingdings" panose="05000000000000000000" charset="0"/>
              <a:buChar char="n"/>
            </a:pP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不畏浮云遮望眼，只缘身在最高层</a:t>
            </a:r>
            <a:r>
              <a:rPr lang="zh-CN" altLang="en-US" sz="2400" b="1">
                <a:latin typeface="华文楷体" panose="02010600040101010101" charset="-122"/>
                <a:ea typeface="华文楷体" panose="02010600040101010101" charset="-122"/>
                <a:cs typeface="华文楷体" panose="02010600040101010101" charset="-122"/>
              </a:rPr>
              <a:t>。语法填空必须在</a:t>
            </a:r>
            <a:r>
              <a:rPr lang="zh-CN" sz="2400" b="1" spc="200">
                <a:solidFill>
                  <a:srgbClr val="C00000"/>
                </a:solidFill>
                <a:uFillTx/>
                <a:latin typeface="华文楷体" panose="02010600040101010101" charset="-122"/>
                <a:ea typeface="华文楷体" panose="02010600040101010101" charset="-122"/>
                <a:cs typeface="华文楷体" panose="02010600040101010101" charset="-122"/>
              </a:rPr>
              <a:t>理解文本</a:t>
            </a:r>
            <a:r>
              <a:rPr lang="zh-CN" altLang="en-US" sz="2400" b="1">
                <a:latin typeface="华文楷体" panose="02010600040101010101" charset="-122"/>
                <a:ea typeface="华文楷体" panose="02010600040101010101" charset="-122"/>
                <a:cs typeface="华文楷体" panose="02010600040101010101" charset="-122"/>
              </a:rPr>
              <a:t>的基础上进行，做题时需要</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瞻前顾后</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，而不是只着眼于空格前后的几个单词。</a:t>
            </a:r>
            <a:endParaRPr lang="zh-CN" altLang="en-US" sz="2400" b="1">
              <a:latin typeface="华文楷体" panose="02010600040101010101" charset="-122"/>
              <a:ea typeface="华文楷体" panose="02010600040101010101" charset="-122"/>
              <a:cs typeface="华文楷体" panose="02010600040101010101" charset="-122"/>
            </a:endParaRPr>
          </a:p>
          <a:p>
            <a:pPr algn="just">
              <a:lnSpc>
                <a:spcPct val="140000"/>
              </a:lnSpc>
              <a:spcBef>
                <a:spcPts val="0"/>
              </a:spcBef>
              <a:spcAft>
                <a:spcPts val="0"/>
              </a:spcAft>
            </a:pPr>
            <a:r>
              <a:rPr lang="zh-CN" altLang="en-US" sz="2400" b="1">
                <a:latin typeface="华文楷体" panose="02010600040101010101" charset="-122"/>
                <a:ea typeface="华文楷体" panose="02010600040101010101" charset="-122"/>
                <a:cs typeface="华文楷体" panose="02010600040101010101" charset="-122"/>
              </a:rPr>
              <a:t>以不变应万变。语法填空必须遵循</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solidFill>
                  <a:srgbClr val="C00000"/>
                </a:solidFill>
                <a:latin typeface="华文楷体" panose="02010600040101010101" charset="-122"/>
                <a:ea typeface="华文楷体" panose="02010600040101010101" charset="-122"/>
                <a:cs typeface="华文楷体" panose="02010600040101010101" charset="-122"/>
              </a:rPr>
              <a:t>读文本、析句意、理成分、判缺失、寻线索、填空格</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的做题原则，遇到常见的谓语或非谓语动词考点时，可以通过</a:t>
            </a:r>
            <a:r>
              <a:rPr 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一看时态，二看语态，三看主谓一致</a:t>
            </a:r>
            <a:r>
              <a:rPr lang="en-US" alt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a:t>
            </a:r>
            <a:r>
              <a:rPr lang="zh-CN" altLang="en-US" sz="2400" b="1" spc="200">
                <a:solidFill>
                  <a:schemeClr val="tx1"/>
                </a:solidFill>
                <a:uFillTx/>
                <a:latin typeface="华文楷体" panose="02010600040101010101" charset="-122"/>
                <a:ea typeface="华文楷体" panose="02010600040101010101" charset="-122"/>
                <a:cs typeface="华文楷体" panose="02010600040101010101" charset="-122"/>
                <a:sym typeface="+mn-ea"/>
              </a:rPr>
              <a:t>及</a:t>
            </a:r>
            <a:r>
              <a:rPr lang="en-US" alt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a:t>
            </a:r>
            <a:r>
              <a:rPr 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一看搭配，二看主被动，三看时间点</a:t>
            </a:r>
            <a:r>
              <a:rPr lang="en-US" alt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a:t>
            </a:r>
            <a:r>
              <a:rPr lang="zh-CN" altLang="en-US"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的做题口诀；</a:t>
            </a:r>
            <a:r>
              <a:rPr lang="zh-CN" altLang="en-US" sz="2400" b="1" spc="200">
                <a:solidFill>
                  <a:schemeClr val="tx1"/>
                </a:solidFill>
                <a:uFillTx/>
                <a:latin typeface="华文楷体" panose="02010600040101010101" charset="-122"/>
                <a:ea typeface="华文楷体" panose="02010600040101010101" charset="-122"/>
                <a:cs typeface="华文楷体" panose="02010600040101010101" charset="-122"/>
                <a:sym typeface="+mn-ea"/>
              </a:rPr>
              <a:t>遇到长难句时可以借助</a:t>
            </a:r>
            <a:r>
              <a:rPr lang="en-US" alt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a:t>
            </a:r>
            <a:r>
              <a:rPr lang="zh-CN" altLang="en-US"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一辨二划三括</a:t>
            </a:r>
            <a:r>
              <a:rPr lang="en-US" alt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a:t>
            </a:r>
            <a:r>
              <a:rPr lang="zh-CN" altLang="en-US"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辨句式，划成分，括修饰</a:t>
            </a:r>
            <a:r>
              <a:rPr lang="en-US" altLang="zh-CN"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a:t>
            </a:r>
            <a:r>
              <a:rPr lang="zh-CN" altLang="en-US" sz="2400" b="1" spc="200">
                <a:solidFill>
                  <a:srgbClr val="C00000"/>
                </a:solidFill>
                <a:uFillTx/>
                <a:latin typeface="华文楷体" panose="02010600040101010101" charset="-122"/>
                <a:ea typeface="华文楷体" panose="02010600040101010101" charset="-122"/>
                <a:cs typeface="华文楷体" panose="02010600040101010101" charset="-122"/>
                <a:sym typeface="+mn-ea"/>
              </a:rPr>
              <a:t>的口诀，坚定自己的做题方法，破解各类语篇。</a:t>
            </a:r>
            <a:endParaRPr lang="zh-CN" altLang="en-US" sz="2400" b="1">
              <a:latin typeface="宋体" panose="02010600030101010101" pitchFamily="2" charset="-122"/>
              <a:ea typeface="宋体" panose="02010600030101010101" pitchFamily="2" charset="-122"/>
            </a:endParaRPr>
          </a:p>
          <a:p>
            <a:pPr marL="285750" indent="-285750">
              <a:buFont typeface="Wingdings" panose="05000000000000000000" charset="0"/>
              <a:buChar char="n"/>
            </a:pPr>
            <a:r>
              <a:rPr lang="zh-CN" altLang="en-US" sz="2400" b="1">
                <a:latin typeface="华文楷体" panose="02010600040101010101" charset="-122"/>
                <a:ea typeface="华文楷体" panose="02010600040101010101" charset="-122"/>
              </a:rPr>
              <a:t>冰冻三尺，非一日之寒；滴水石穿，非一日之功。在日常学习中，必须加强自己的基本语言能力，</a:t>
            </a:r>
            <a:r>
              <a:rPr lang="zh-CN" altLang="en-US" sz="2400" b="1">
                <a:solidFill>
                  <a:srgbClr val="C00000"/>
                </a:solidFill>
                <a:latin typeface="华文楷体" panose="02010600040101010101" charset="-122"/>
                <a:ea typeface="华文楷体" panose="02010600040101010101" charset="-122"/>
              </a:rPr>
              <a:t>夯实自己的基础</a:t>
            </a:r>
            <a:r>
              <a:rPr lang="zh-CN" altLang="en-US" sz="2400" b="1">
                <a:latin typeface="华文楷体" panose="02010600040101010101" charset="-122"/>
                <a:ea typeface="华文楷体" panose="02010600040101010101" charset="-122"/>
              </a:rPr>
              <a:t>，扎实掌握考纲内的词性转换和语法知识。</a:t>
            </a:r>
            <a:endParaRPr lang="zh-CN" altLang="en-US" sz="2400" b="1">
              <a:latin typeface="华文楷体" panose="02010600040101010101" charset="-122"/>
              <a:ea typeface="华文楷体" panose="02010600040101010101" charset="-122"/>
            </a:endParaRPr>
          </a:p>
          <a:p>
            <a:pPr marL="285750" indent="-285750">
              <a:buFont typeface="Wingdings" panose="05000000000000000000" charset="0"/>
              <a:buChar char="n"/>
            </a:pPr>
            <a:r>
              <a:rPr lang="zh-CN" altLang="en-US" sz="2400" b="1">
                <a:latin typeface="华文楷体" panose="02010600040101010101" charset="-122"/>
                <a:ea typeface="华文楷体" panose="02010600040101010101" charset="-122"/>
              </a:rPr>
              <a:t>学而不思则罔，思而不学则殆。语法填空是对考生综合语言知识和语言运用能力的考查，日常学习中，同学们必须</a:t>
            </a:r>
            <a:r>
              <a:rPr lang="zh-CN" altLang="en-US" sz="2400" b="1">
                <a:solidFill>
                  <a:srgbClr val="C00000"/>
                </a:solidFill>
                <a:latin typeface="华文楷体" panose="02010600040101010101" charset="-122"/>
                <a:ea typeface="华文楷体" panose="02010600040101010101" charset="-122"/>
              </a:rPr>
              <a:t>勤加练习、勤于思考，时常反思自己的学习行为，对自己的学情有清晰的认识和了解。</a:t>
            </a:r>
            <a:endParaRPr lang="zh-CN" altLang="en-US" sz="2400" b="1">
              <a:solidFill>
                <a:srgbClr val="C00000"/>
              </a:solidFill>
              <a:latin typeface="华文楷体" panose="02010600040101010101" charset="-122"/>
              <a:ea typeface="华文楷体" panose="02010600040101010101" charset="-122"/>
            </a:endParaRPr>
          </a:p>
        </p:txBody>
      </p:sp>
      <p:sp>
        <p:nvSpPr>
          <p:cNvPr id="2" name="灯片编号占位符 1"/>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5">
                                            <p:bg/>
                                          </p:spTgt>
                                        </p:tgtEl>
                                        <p:attrNameLst>
                                          <p:attrName>style.visibility</p:attrName>
                                        </p:attrNameLst>
                                      </p:cBhvr>
                                      <p:to>
                                        <p:strVal val="visible"/>
                                      </p:to>
                                    </p:set>
                                    <p:animEffect transition="in" filter="diamond(in)">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5">
                                            <p:txEl>
                                              <p:pRg st="0" end="0"/>
                                            </p:txEl>
                                          </p:spTgt>
                                        </p:tgtEl>
                                        <p:attrNameLst>
                                          <p:attrName>style.visibility</p:attrName>
                                        </p:attrNameLst>
                                      </p:cBhvr>
                                      <p:to>
                                        <p:strVal val="visible"/>
                                      </p:to>
                                    </p:set>
                                    <p:animEffect transition="in" filter="diamond(in)">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000" fill="hold">
                                          <p:stCondLst>
                                            <p:cond delay="0"/>
                                          </p:stCondLst>
                                        </p:cTn>
                                        <p:tgtEl>
                                          <p:spTgt spid="5">
                                            <p:txEl>
                                              <p:pRg st="1" end="1"/>
                                            </p:txEl>
                                          </p:spTgt>
                                        </p:tgtEl>
                                        <p:attrNameLst>
                                          <p:attrName>style.visibility</p:attrName>
                                        </p:attrNameLst>
                                      </p:cBhvr>
                                      <p:to>
                                        <p:strVal val="visible"/>
                                      </p:to>
                                    </p:set>
                                    <p:animEffect transition="in" filter="diamond(in)">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000" fill="hold">
                                          <p:stCondLst>
                                            <p:cond delay="0"/>
                                          </p:stCondLst>
                                        </p:cTn>
                                        <p:tgtEl>
                                          <p:spTgt spid="5">
                                            <p:txEl>
                                              <p:pRg st="2" end="2"/>
                                            </p:txEl>
                                          </p:spTgt>
                                        </p:tgtEl>
                                        <p:attrNameLst>
                                          <p:attrName>style.visibility</p:attrName>
                                        </p:attrNameLst>
                                      </p:cBhvr>
                                      <p:to>
                                        <p:strVal val="visible"/>
                                      </p:to>
                                    </p:set>
                                    <p:animEffect transition="in" filter="diamond(in)">
                                      <p:cBhvr>
                                        <p:cTn id="22" dur="1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000" fill="hold">
                                          <p:stCondLst>
                                            <p:cond delay="0"/>
                                          </p:stCondLst>
                                        </p:cTn>
                                        <p:tgtEl>
                                          <p:spTgt spid="5">
                                            <p:txEl>
                                              <p:pRg st="3" end="3"/>
                                            </p:txEl>
                                          </p:spTgt>
                                        </p:tgtEl>
                                        <p:attrNameLst>
                                          <p:attrName>style.visibility</p:attrName>
                                        </p:attrNameLst>
                                      </p:cBhvr>
                                      <p:to>
                                        <p:strVal val="visible"/>
                                      </p:to>
                                    </p:set>
                                    <p:animEffect transition="in" filter="diamond(in)">
                                      <p:cBhvr>
                                        <p:cTn id="2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5" name="标题"/>
          <p:cNvSpPr>
            <a:spLocks noGrp="1"/>
          </p:cNvSpPr>
          <p:nvPr>
            <p:ph type="ctrTitle"/>
            <p:custDataLst>
              <p:tags r:id="rId2"/>
            </p:custDataLst>
          </p:nvPr>
        </p:nvSpPr>
        <p:spPr/>
        <p:txBody>
          <a:bodyPr/>
          <a:p>
            <a:pPr marL="0" indent="0" algn="l">
              <a:lnSpc>
                <a:spcPct val="100000"/>
              </a:lnSpc>
              <a:spcBef>
                <a:spcPts val="0"/>
              </a:spcBef>
              <a:spcAft>
                <a:spcPts val="0"/>
              </a:spcAft>
              <a:buSzPct val="100000"/>
            </a:pPr>
            <a:r>
              <a:rPr lang="en-US" altLang="zh-CN" sz="6000" i="1">
                <a:solidFill>
                  <a:schemeClr val="accent2">
                    <a:lumMod val="50000"/>
                  </a:schemeClr>
                </a:solidFill>
              </a:rPr>
              <a:t>THANKS</a:t>
            </a:r>
            <a:endParaRPr lang="en-US" altLang="zh-CN" sz="6000" i="1">
              <a:solidFill>
                <a:schemeClr val="accent2">
                  <a:lumMod val="50000"/>
                </a:schemeClr>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ng2x!m0_04_项图片"/>
          <p:cNvPicPr>
            <a:picLocks noChangeAspect="1"/>
          </p:cNvPicPr>
          <p:nvPr>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509270" y="2791094"/>
            <a:ext cx="11173460" cy="3273425"/>
          </a:xfrm>
          <a:prstGeom prst="rect">
            <a:avLst/>
          </a:prstGeom>
        </p:spPr>
      </p:pic>
      <p:sp>
        <p:nvSpPr>
          <p:cNvPr id="5" name="标题"/>
          <p:cNvSpPr>
            <a:spLocks noGrp="1"/>
          </p:cNvSpPr>
          <p:nvPr>
            <p:ph type="title"/>
            <p:custDataLst>
              <p:tags r:id="rId4"/>
            </p:custDataLst>
          </p:nvPr>
        </p:nvSpPr>
        <p:spPr/>
        <p:txBody>
          <a:bodyPr/>
          <a:lstStyle/>
          <a:p>
            <a:pPr marL="0" indent="0" algn="l">
              <a:lnSpc>
                <a:spcPct val="100000"/>
              </a:lnSpc>
              <a:spcBef>
                <a:spcPts val="0"/>
              </a:spcBef>
              <a:spcAft>
                <a:spcPts val="0"/>
              </a:spcAft>
              <a:buSzPct val="100000"/>
            </a:pPr>
            <a:r>
              <a:rPr lang="zh-CN" altLang="en-US" sz="3600" b="1">
                <a:solidFill>
                  <a:schemeClr val="accent3">
                    <a:lumMod val="50000"/>
                  </a:schemeClr>
                </a:solidFill>
                <a:latin typeface="宋体" panose="02010600030101010101" pitchFamily="2" charset="-122"/>
                <a:ea typeface="宋体" panose="02010600030101010101" pitchFamily="2" charset="-122"/>
                <a:cs typeface="宋体" panose="02010600030101010101" pitchFamily="2" charset="-122"/>
              </a:rPr>
              <a:t>目 录</a:t>
            </a:r>
            <a:endParaRPr lang="zh-CN" altLang="en-US" sz="3600" b="1">
              <a:solidFill>
                <a:schemeClr val="accent3">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6" name="序号"/>
          <p:cNvSpPr txBox="1"/>
          <p:nvPr>
            <p:custDataLst>
              <p:tags r:id="rId5"/>
            </p:custDataLst>
          </p:nvPr>
        </p:nvSpPr>
        <p:spPr>
          <a:xfrm>
            <a:off x="1073150" y="3576320"/>
            <a:ext cx="2133600" cy="890905"/>
          </a:xfrm>
          <a:prstGeom prst="rect">
            <a:avLst/>
          </a:prstGeom>
          <a:noFill/>
        </p:spPr>
        <p:txBody>
          <a:bodyPr wrap="none" lIns="0" tIns="0" rIns="0" bIns="0" rtlCol="0" anchor="b" anchorCtr="0">
            <a:noAutofit/>
          </a:bodyPr>
          <a:lstStyle>
            <a:defPPr>
              <a:defRPr lang="zh-CN"/>
            </a:defPPr>
            <a:lvl1pPr>
              <a:lnSpc>
                <a:spcPct val="100000"/>
              </a:lnSpc>
              <a:defRPr sz="4400" b="1">
                <a:solidFill>
                  <a:schemeClr val="accent1"/>
                </a:solidFill>
                <a:latin typeface="+mn-ea"/>
              </a:defRPr>
            </a:lvl1pPr>
          </a:lstStyle>
          <a:p>
            <a:r>
              <a:rPr lang="en-US" dirty="0"/>
              <a:t>01</a:t>
            </a:r>
            <a:endParaRPr lang="en-US" dirty="0"/>
          </a:p>
        </p:txBody>
      </p:sp>
      <p:sp>
        <p:nvSpPr>
          <p:cNvPr id="8" name="项标题"/>
          <p:cNvSpPr txBox="1"/>
          <p:nvPr>
            <p:custDataLst>
              <p:tags r:id="rId6"/>
            </p:custDataLst>
          </p:nvPr>
        </p:nvSpPr>
        <p:spPr>
          <a:xfrm>
            <a:off x="1073150" y="4625975"/>
            <a:ext cx="2133600" cy="825500"/>
          </a:xfrm>
          <a:prstGeom prst="rect">
            <a:avLst/>
          </a:prstGeom>
          <a:noFill/>
        </p:spPr>
        <p:txBody>
          <a:bodyPr wrap="square" lIns="0" tIns="0" rIns="0" bIns="0" rtlCol="0" anchor="t">
            <a:normAutofit/>
          </a:bodyPr>
          <a:lstStyle/>
          <a:p>
            <a:pPr marL="0" indent="0" algn="l">
              <a:lnSpc>
                <a:spcPct val="100000"/>
              </a:lnSpc>
              <a:spcBef>
                <a:spcPts val="0"/>
              </a:spcBef>
              <a:spcAft>
                <a:spcPts val="0"/>
              </a:spcAft>
              <a:buSzPct val="100000"/>
            </a:pPr>
            <a:r>
              <a:rPr lang="zh-CN" altLang="en-US" sz="2400" b="1" spc="300" dirty="0">
                <a:solidFill>
                  <a:schemeClr val="accent6">
                    <a:lumMod val="50000"/>
                  </a:schemeClr>
                </a:solidFill>
                <a:latin typeface="+mn-ea"/>
              </a:rPr>
              <a:t>语法填空考情分析</a:t>
            </a:r>
            <a:endParaRPr lang="zh-CN" altLang="en-US" sz="2400" b="1" spc="300" dirty="0">
              <a:solidFill>
                <a:schemeClr val="accent6">
                  <a:lumMod val="50000"/>
                </a:schemeClr>
              </a:solidFill>
              <a:latin typeface="+mn-ea"/>
            </a:endParaRPr>
          </a:p>
        </p:txBody>
      </p:sp>
      <p:sp>
        <p:nvSpPr>
          <p:cNvPr id="9" name="序号"/>
          <p:cNvSpPr txBox="1"/>
          <p:nvPr>
            <p:custDataLst>
              <p:tags r:id="rId7"/>
            </p:custDataLst>
          </p:nvPr>
        </p:nvSpPr>
        <p:spPr>
          <a:xfrm>
            <a:off x="3792220" y="3576320"/>
            <a:ext cx="2133600" cy="890905"/>
          </a:xfrm>
          <a:prstGeom prst="rect">
            <a:avLst/>
          </a:prstGeom>
          <a:noFill/>
        </p:spPr>
        <p:txBody>
          <a:bodyPr wrap="none" lIns="0" tIns="0" rIns="0" bIns="0" rtlCol="0" anchor="b" anchorCtr="0">
            <a:noAutofit/>
          </a:bodyPr>
          <a:lstStyle>
            <a:defPPr>
              <a:defRPr lang="zh-CN"/>
            </a:defPPr>
            <a:lvl1pPr>
              <a:lnSpc>
                <a:spcPct val="100000"/>
              </a:lnSpc>
              <a:defRPr sz="4400" b="1">
                <a:solidFill>
                  <a:schemeClr val="accent1"/>
                </a:solidFill>
                <a:latin typeface="+mn-ea"/>
              </a:defRPr>
            </a:lvl1pPr>
          </a:lstStyle>
          <a:p>
            <a:r>
              <a:rPr lang="en-US" dirty="0"/>
              <a:t>02</a:t>
            </a:r>
            <a:endParaRPr lang="en-US" dirty="0"/>
          </a:p>
        </p:txBody>
      </p:sp>
      <p:sp>
        <p:nvSpPr>
          <p:cNvPr id="10" name="项标题"/>
          <p:cNvSpPr txBox="1"/>
          <p:nvPr>
            <p:custDataLst>
              <p:tags r:id="rId8"/>
            </p:custDataLst>
          </p:nvPr>
        </p:nvSpPr>
        <p:spPr>
          <a:xfrm>
            <a:off x="3792220" y="4625975"/>
            <a:ext cx="2133600" cy="825500"/>
          </a:xfrm>
          <a:prstGeom prst="rect">
            <a:avLst/>
          </a:prstGeom>
          <a:noFill/>
        </p:spPr>
        <p:txBody>
          <a:bodyPr wrap="square" lIns="0" tIns="0" rIns="0" bIns="0" rtlCol="0" anchor="t">
            <a:normAutofit/>
          </a:bodyPr>
          <a:lstStyle/>
          <a:p>
            <a:pPr marL="0" indent="0" algn="l">
              <a:lnSpc>
                <a:spcPct val="100000"/>
              </a:lnSpc>
              <a:spcBef>
                <a:spcPts val="0"/>
              </a:spcBef>
              <a:spcAft>
                <a:spcPts val="0"/>
              </a:spcAft>
              <a:buSzPct val="100000"/>
            </a:pPr>
            <a:r>
              <a:rPr lang="zh-CN" altLang="en-US" sz="2400" b="1" spc="300" dirty="0">
                <a:solidFill>
                  <a:schemeClr val="accent6">
                    <a:lumMod val="50000"/>
                  </a:schemeClr>
                </a:solidFill>
                <a:latin typeface="+mn-ea"/>
                <a:sym typeface="+mn-ea"/>
              </a:rPr>
              <a:t>近三年首考真题回顾</a:t>
            </a:r>
            <a:endParaRPr lang="zh-CN" altLang="en-US" sz="2400" b="1" spc="300" dirty="0">
              <a:solidFill>
                <a:schemeClr val="accent6">
                  <a:lumMod val="50000"/>
                </a:schemeClr>
              </a:solidFill>
              <a:latin typeface="+mn-ea"/>
              <a:sym typeface="+mn-ea"/>
            </a:endParaRPr>
          </a:p>
        </p:txBody>
      </p:sp>
      <p:sp>
        <p:nvSpPr>
          <p:cNvPr id="19" name="序号"/>
          <p:cNvSpPr txBox="1"/>
          <p:nvPr>
            <p:custDataLst>
              <p:tags r:id="rId9"/>
            </p:custDataLst>
          </p:nvPr>
        </p:nvSpPr>
        <p:spPr>
          <a:xfrm>
            <a:off x="6534150" y="3576320"/>
            <a:ext cx="2133600" cy="890905"/>
          </a:xfrm>
          <a:prstGeom prst="rect">
            <a:avLst/>
          </a:prstGeom>
          <a:noFill/>
        </p:spPr>
        <p:txBody>
          <a:bodyPr wrap="none" lIns="0" tIns="0" rIns="0" bIns="0" rtlCol="0" anchor="b" anchorCtr="0">
            <a:noAutofit/>
          </a:bodyPr>
          <a:lstStyle>
            <a:defPPr>
              <a:defRPr lang="zh-CN"/>
            </a:defPPr>
            <a:lvl1pPr>
              <a:lnSpc>
                <a:spcPct val="100000"/>
              </a:lnSpc>
              <a:defRPr sz="4400" b="1">
                <a:solidFill>
                  <a:schemeClr val="accent1"/>
                </a:solidFill>
                <a:latin typeface="+mn-ea"/>
              </a:defRPr>
            </a:lvl1pPr>
          </a:lstStyle>
          <a:p>
            <a:r>
              <a:rPr lang="en-US" dirty="0"/>
              <a:t>03</a:t>
            </a:r>
            <a:endParaRPr lang="en-US" dirty="0"/>
          </a:p>
        </p:txBody>
      </p:sp>
      <p:sp>
        <p:nvSpPr>
          <p:cNvPr id="20" name="项标题"/>
          <p:cNvSpPr txBox="1"/>
          <p:nvPr>
            <p:custDataLst>
              <p:tags r:id="rId10"/>
            </p:custDataLst>
          </p:nvPr>
        </p:nvSpPr>
        <p:spPr>
          <a:xfrm>
            <a:off x="6511290" y="4638675"/>
            <a:ext cx="2133600" cy="825500"/>
          </a:xfrm>
          <a:prstGeom prst="rect">
            <a:avLst/>
          </a:prstGeom>
          <a:noFill/>
        </p:spPr>
        <p:txBody>
          <a:bodyPr wrap="square" lIns="0" tIns="0" rIns="0" bIns="0" rtlCol="0" anchor="t">
            <a:normAutofit/>
          </a:bodyPr>
          <a:lstStyle/>
          <a:p>
            <a:pPr marL="0" indent="0" algn="l">
              <a:lnSpc>
                <a:spcPct val="100000"/>
              </a:lnSpc>
              <a:spcBef>
                <a:spcPts val="0"/>
              </a:spcBef>
              <a:spcAft>
                <a:spcPts val="0"/>
              </a:spcAft>
              <a:buSzPct val="100000"/>
            </a:pPr>
            <a:r>
              <a:rPr lang="zh-CN" altLang="en-US" sz="2400" b="1" spc="300" dirty="0">
                <a:solidFill>
                  <a:schemeClr val="accent6">
                    <a:lumMod val="50000"/>
                  </a:schemeClr>
                </a:solidFill>
                <a:latin typeface="+mn-ea"/>
              </a:rPr>
              <a:t>题型命题趋势与特点</a:t>
            </a:r>
            <a:endParaRPr lang="zh-CN" altLang="en-US" sz="2400" b="1" spc="300" dirty="0">
              <a:solidFill>
                <a:schemeClr val="accent6">
                  <a:lumMod val="50000"/>
                </a:schemeClr>
              </a:solidFill>
              <a:latin typeface="+mn-ea"/>
            </a:endParaRPr>
          </a:p>
        </p:txBody>
      </p:sp>
      <p:sp>
        <p:nvSpPr>
          <p:cNvPr id="21" name="序号"/>
          <p:cNvSpPr txBox="1"/>
          <p:nvPr>
            <p:custDataLst>
              <p:tags r:id="rId11"/>
            </p:custDataLst>
          </p:nvPr>
        </p:nvSpPr>
        <p:spPr>
          <a:xfrm>
            <a:off x="9382125" y="3611245"/>
            <a:ext cx="2133600" cy="890905"/>
          </a:xfrm>
          <a:prstGeom prst="rect">
            <a:avLst/>
          </a:prstGeom>
          <a:noFill/>
        </p:spPr>
        <p:txBody>
          <a:bodyPr wrap="none" lIns="0" tIns="0" rIns="0" bIns="0" rtlCol="0" anchor="b" anchorCtr="0">
            <a:noAutofit/>
          </a:bodyPr>
          <a:lstStyle>
            <a:defPPr>
              <a:defRPr lang="zh-CN"/>
            </a:defPPr>
            <a:lvl1pPr>
              <a:lnSpc>
                <a:spcPct val="100000"/>
              </a:lnSpc>
              <a:defRPr sz="4400" b="1">
                <a:solidFill>
                  <a:schemeClr val="accent1"/>
                </a:solidFill>
                <a:latin typeface="+mn-ea"/>
              </a:defRPr>
            </a:lvl1pPr>
          </a:lstStyle>
          <a:p>
            <a:r>
              <a:rPr lang="en-US" dirty="0"/>
              <a:t>04</a:t>
            </a:r>
            <a:endParaRPr lang="en-US" dirty="0"/>
          </a:p>
        </p:txBody>
      </p:sp>
      <p:sp>
        <p:nvSpPr>
          <p:cNvPr id="22" name="项标题"/>
          <p:cNvSpPr txBox="1"/>
          <p:nvPr>
            <p:custDataLst>
              <p:tags r:id="rId12"/>
            </p:custDataLst>
          </p:nvPr>
        </p:nvSpPr>
        <p:spPr>
          <a:xfrm>
            <a:off x="9345930" y="4650105"/>
            <a:ext cx="2133600" cy="825500"/>
          </a:xfrm>
          <a:prstGeom prst="rect">
            <a:avLst/>
          </a:prstGeom>
          <a:noFill/>
        </p:spPr>
        <p:txBody>
          <a:bodyPr wrap="square" lIns="0" tIns="0" rIns="0" bIns="0" rtlCol="0" anchor="t">
            <a:normAutofit/>
          </a:bodyPr>
          <a:lstStyle/>
          <a:p>
            <a:pPr marL="0" algn="l">
              <a:lnSpc>
                <a:spcPct val="100000"/>
              </a:lnSpc>
              <a:spcBef>
                <a:spcPts val="0"/>
              </a:spcBef>
              <a:spcAft>
                <a:spcPts val="0"/>
              </a:spcAft>
              <a:buClrTx/>
              <a:buSzTx/>
              <a:buFontTx/>
            </a:pPr>
            <a:r>
              <a:rPr lang="zh-CN" altLang="en-US" sz="2400" b="1" spc="300" dirty="0">
                <a:solidFill>
                  <a:schemeClr val="accent6">
                    <a:lumMod val="50000"/>
                  </a:schemeClr>
                </a:solidFill>
                <a:latin typeface="+mn-ea"/>
              </a:rPr>
              <a:t>下阶段复习备考建议</a:t>
            </a:r>
            <a:endParaRPr lang="zh-CN" altLang="en-US" sz="2400" b="1" spc="300" dirty="0">
              <a:solidFill>
                <a:schemeClr val="accent6">
                  <a:lumMod val="50000"/>
                </a:schemeClr>
              </a:solidFill>
              <a:latin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3" name="标题"/>
          <p:cNvSpPr>
            <a:spLocks noGrp="1"/>
          </p:cNvSpPr>
          <p:nvPr>
            <p:ph type="title"/>
            <p:custDataLst>
              <p:tags r:id="rId2"/>
            </p:custDataLst>
          </p:nvPr>
        </p:nvSpPr>
        <p:spPr/>
        <p:txBody>
          <a:bodyPr/>
          <a:p>
            <a:pPr marL="0" indent="0" algn="l">
              <a:lnSpc>
                <a:spcPct val="100000"/>
              </a:lnSpc>
              <a:spcBef>
                <a:spcPts val="0"/>
              </a:spcBef>
              <a:spcAft>
                <a:spcPts val="0"/>
              </a:spcAft>
              <a:buSzPct val="100000"/>
            </a:pPr>
            <a:r>
              <a:rPr lang="zh-CN" altLang="en-US" sz="4400">
                <a:latin typeface="+mn-ea"/>
                <a:ea typeface="+mn-ea"/>
              </a:rPr>
              <a:t>语法填空考情分析</a:t>
            </a:r>
            <a:endParaRPr lang="zh-CN" altLang="en-US" sz="4400">
              <a:latin typeface="+mn-ea"/>
              <a:ea typeface="+mn-ea"/>
            </a:endParaRPr>
          </a:p>
        </p:txBody>
      </p:sp>
      <p:sp>
        <p:nvSpPr>
          <p:cNvPr id="5" name="节编号"/>
          <p:cNvSpPr>
            <a:spLocks noGrp="1"/>
          </p:cNvSpPr>
          <p:nvPr>
            <p:ph type="body" sz="quarter" idx="13"/>
            <p:custDataLst>
              <p:tags r:id="rId3"/>
            </p:custDataLst>
          </p:nvPr>
        </p:nvSpPr>
        <p:spPr/>
        <p:txBody>
          <a:bodyPr/>
          <a:p>
            <a:r>
              <a:rPr lang="en-US" altLang="zh-CN" b="1">
                <a:latin typeface="Calibri" panose="020F0502020204030204" charset="0"/>
                <a:cs typeface="Calibri" panose="020F0502020204030204" charset="0"/>
              </a:rPr>
              <a:t>PART 01</a:t>
            </a:r>
            <a:endParaRPr lang="en-US" altLang="zh-CN" b="1">
              <a:latin typeface="Calibri" panose="020F0502020204030204" charset="0"/>
              <a:cs typeface="Calibri" panose="020F05020202040302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347980" y="2350135"/>
            <a:ext cx="5429885" cy="3700780"/>
          </a:xfrm>
          <a:prstGeom prst="rect">
            <a:avLst/>
          </a:prstGeom>
        </p:spPr>
      </p:pic>
      <p:sp>
        <p:nvSpPr>
          <p:cNvPr id="6" name="文本框 5"/>
          <p:cNvSpPr txBox="1"/>
          <p:nvPr>
            <p:custDataLst>
              <p:tags r:id="rId3"/>
            </p:custDataLst>
          </p:nvPr>
        </p:nvSpPr>
        <p:spPr>
          <a:xfrm>
            <a:off x="2521585" y="251460"/>
            <a:ext cx="8608695" cy="398780"/>
          </a:xfrm>
          <a:prstGeom prst="rect">
            <a:avLst/>
          </a:prstGeom>
          <a:solidFill>
            <a:schemeClr val="bg1"/>
          </a:solidFill>
        </p:spPr>
        <p:txBody>
          <a:bodyPr wrap="square">
            <a:spAutoFit/>
          </a:bodyPr>
          <a:p>
            <a:r>
              <a:rPr lang="en-US" altLang="zh-CN" sz="2000" b="1" i="1" u="sng">
                <a:solidFill>
                  <a:schemeClr val="accent4">
                    <a:lumMod val="75000"/>
                  </a:schemeClr>
                </a:solidFill>
                <a:cs typeface="Calibri" panose="020F0502020204030204" charset="0"/>
              </a:rPr>
              <a:t>https://www.fashionaltamoda.com.au/blogs/stories/wish-magazine</a:t>
            </a:r>
            <a:endParaRPr lang="en-US" altLang="zh-CN" sz="2000" b="1" i="1" u="sng">
              <a:solidFill>
                <a:schemeClr val="accent4">
                  <a:lumMod val="75000"/>
                </a:schemeClr>
              </a:solidFill>
              <a:cs typeface="Calibri" panose="020F0502020204030204" charset="0"/>
            </a:endParaRPr>
          </a:p>
        </p:txBody>
      </p:sp>
      <p:pic>
        <p:nvPicPr>
          <p:cNvPr id="9" name="图片 8"/>
          <p:cNvPicPr>
            <a:picLocks noChangeAspect="1"/>
          </p:cNvPicPr>
          <p:nvPr>
            <p:custDataLst>
              <p:tags r:id="rId4"/>
            </p:custDataLst>
          </p:nvPr>
        </p:nvPicPr>
        <p:blipFill>
          <a:blip r:embed="rId5"/>
          <a:stretch>
            <a:fillRect/>
          </a:stretch>
        </p:blipFill>
        <p:spPr>
          <a:xfrm>
            <a:off x="6188710" y="819785"/>
            <a:ext cx="5300980" cy="5434330"/>
          </a:xfrm>
          <a:prstGeom prst="rect">
            <a:avLst/>
          </a:prstGeom>
        </p:spPr>
      </p:pic>
      <p:sp>
        <p:nvSpPr>
          <p:cNvPr id="10" name="灯片编号占位符 9"/>
          <p:cNvSpPr>
            <a:spLocks noGrp="1"/>
          </p:cNvSpPr>
          <p:nvPr>
            <p:ph type="sldNum" sz="quarter" idx="12"/>
            <p:custDataLst>
              <p:tags r:id="rId6"/>
            </p:custDataLst>
          </p:nvPr>
        </p:nvSpPr>
        <p:spPr/>
        <p:txBody>
          <a:bodyPr/>
          <a:p>
            <a:fld id="{BE5F26B5-172A-4DC2-B0B7-181CFC56B87C}" type="slidenum">
              <a:rPr lang="zh-CN" altLang="en-US" smtClean="0"/>
            </a:fld>
            <a:endParaRPr lang="zh-CN" altLang="en-US"/>
          </a:p>
        </p:txBody>
      </p:sp>
      <p:pic>
        <p:nvPicPr>
          <p:cNvPr id="3" name="内容占位符 3"/>
          <p:cNvPicPr>
            <a:picLocks noChangeAspect="1"/>
          </p:cNvPicPr>
          <p:nvPr>
            <p:custDataLst>
              <p:tags r:id="rId7"/>
            </p:custDataLst>
          </p:nvPr>
        </p:nvPicPr>
        <p:blipFill>
          <a:blip r:embed="rId8"/>
          <a:stretch>
            <a:fillRect/>
          </a:stretch>
        </p:blipFill>
        <p:spPr>
          <a:xfrm>
            <a:off x="347980" y="883920"/>
            <a:ext cx="5429885" cy="1426210"/>
          </a:xfrm>
          <a:prstGeom prst="rect">
            <a:avLst/>
          </a:prstGeom>
        </p:spPr>
      </p:pic>
      <p:sp>
        <p:nvSpPr>
          <p:cNvPr id="2" name="标题 1"/>
          <p:cNvSpPr>
            <a:spLocks noGrp="1"/>
          </p:cNvSpPr>
          <p:nvPr>
            <p:ph type="title"/>
            <p:custDataLst>
              <p:tags r:id="rId9"/>
            </p:custDataLst>
          </p:nvPr>
        </p:nvSpPr>
        <p:spPr>
          <a:xfrm>
            <a:off x="443865" y="123780"/>
            <a:ext cx="10800000" cy="720000"/>
          </a:xfrm>
        </p:spPr>
        <p:txBody>
          <a:bodyPr vert="horz" wrap="square" lIns="0" tIns="0" rIns="0" bIns="0" rtlCol="0" anchor="ctr">
            <a:normAutofit/>
          </a:bodyPr>
          <a:lstStyle/>
          <a:p>
            <a:pPr lvl="0" algn="l">
              <a:buClrTx/>
              <a:buSzTx/>
              <a:buFontTx/>
            </a:pPr>
            <a:r>
              <a:rPr lang="zh-CN" altLang="en-US" dirty="0">
                <a:highlight>
                  <a:srgbClr val="FFFF00"/>
                </a:highlight>
                <a:latin typeface="+mn-ea"/>
                <a:ea typeface="+mn-ea"/>
                <a:sym typeface="+mn-ea"/>
              </a:rPr>
              <a:t>真题题源</a:t>
            </a:r>
            <a:endParaRPr lang="zh-CN" altLang="en-US" dirty="0">
              <a:highlight>
                <a:srgbClr val="FFFF00"/>
              </a:highlight>
              <a:latin typeface="+mn-ea"/>
              <a:ea typeface="+mn-ea"/>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文"/>
          <p:cNvSpPr>
            <a:spLocks noGrp="1"/>
          </p:cNvSpPr>
          <p:nvPr>
            <p:custDataLst>
              <p:tags r:id="rId1"/>
            </p:custDataLst>
          </p:nvPr>
        </p:nvSpPr>
        <p:spPr>
          <a:xfrm>
            <a:off x="256540" y="711835"/>
            <a:ext cx="11656060" cy="4873625"/>
          </a:xfrm>
          <a:prstGeom prst="rect">
            <a:avLst/>
          </a:prstGeom>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b="1">
                <a:solidFill>
                  <a:schemeClr val="tx1"/>
                </a:solidFill>
                <a:cs typeface="Calibri" panose="020F0502020204030204" charset="0"/>
              </a:rPr>
              <a:t>The price of fashion — economically and environmentally — has led to the rise of ___56___ new way of dressing, and it’s beginning to take off in Australia, too. As people now choose to wear more clothes fewer ___57___ (time), clothing rental services have become increasingly popular. </a:t>
            </a:r>
            <a:endParaRPr lang="en-US" altLang="zh-CN" sz="1800" b="1">
              <a:solidFill>
                <a:schemeClr val="tx1"/>
              </a:solidFill>
              <a:cs typeface="Calibri" panose="020F0502020204030204" charset="0"/>
            </a:endParaRPr>
          </a:p>
          <a:p>
            <a:r>
              <a:rPr lang="en-US" altLang="zh-CN" sz="1800" b="1">
                <a:solidFill>
                  <a:schemeClr val="tx1"/>
                </a:solidFill>
                <a:cs typeface="Calibri" panose="020F0502020204030204" charset="0"/>
              </a:rPr>
              <a:t>“I think it’s an amazing idea,” says Tanya Perilli, who owns a clothing rental shop. “Customers today look past the fact that something is secondhand and focus instead ___58___ the fact that they have something unique to wear ___59___ are not overstuffing their own wardrobes(</a:t>
            </a:r>
            <a:r>
              <a:rPr lang="zh-CN" altLang="en-US" sz="1800" b="1">
                <a:solidFill>
                  <a:schemeClr val="tx1"/>
                </a:solidFill>
                <a:cs typeface="Calibri" panose="020F0502020204030204" charset="0"/>
              </a:rPr>
              <a:t>衣柜</a:t>
            </a:r>
            <a:r>
              <a:rPr lang="en-US" altLang="zh-CN" sz="1800" b="1">
                <a:solidFill>
                  <a:schemeClr val="tx1"/>
                </a:solidFill>
                <a:cs typeface="Calibri" panose="020F0502020204030204" charset="0"/>
              </a:rPr>
              <a:t>) or contributing to landfill.”</a:t>
            </a:r>
            <a:endParaRPr lang="en-US" altLang="zh-CN" sz="1800" b="1">
              <a:solidFill>
                <a:schemeClr val="tx1"/>
              </a:solidFill>
              <a:cs typeface="Calibri" panose="020F0502020204030204" charset="0"/>
            </a:endParaRPr>
          </a:p>
          <a:p>
            <a:r>
              <a:rPr lang="en-US" altLang="zh-CN" sz="1800" b="1">
                <a:solidFill>
                  <a:schemeClr val="tx1"/>
                </a:solidFill>
                <a:cs typeface="Calibri" panose="020F0502020204030204" charset="0"/>
              </a:rPr>
              <a:t>Tanya’s shop offers fashion clothes for women ___60___ (rent) rather than purchase them outright, providing a less expensive ___61___ (solve) to one-time event dressing. The concept ___62___ (be) certainly not new — men have been renting good suits for decades — but for female shoppers, it is just taking off. This clothing-as-service model follows the broader societal movement towards shared economies.</a:t>
            </a:r>
            <a:endParaRPr lang="en-US" altLang="zh-CN" sz="1800" b="1">
              <a:solidFill>
                <a:schemeClr val="tx1"/>
              </a:solidFill>
              <a:cs typeface="Calibri" panose="020F0502020204030204" charset="0"/>
            </a:endParaRPr>
          </a:p>
          <a:p>
            <a:r>
              <a:rPr lang="en-US" altLang="zh-CN" sz="1800" b="1">
                <a:solidFill>
                  <a:schemeClr val="tx1"/>
                </a:solidFill>
                <a:cs typeface="Calibri" panose="020F0502020204030204" charset="0"/>
              </a:rPr>
              <a:t>Tanya is also looking beyond special-occasion dresses to less formal clothing, ___63___ she plans to package as capsule wardrobes and offer to travellers, such as those headed to weddings abroad, with a longer-term rental period. “I really want to make this work for ___64___ (people) lives today, and I know that doesn’t always mean   ___65___ (return) a dress on the Monday after a special weekend,” she says. </a:t>
            </a:r>
            <a:endParaRPr lang="en-US" altLang="zh-CN" sz="1800" b="1">
              <a:solidFill>
                <a:schemeClr val="tx1"/>
              </a:solidFill>
              <a:cs typeface="Calibri" panose="020F0502020204030204" charset="0"/>
            </a:endParaRPr>
          </a:p>
        </p:txBody>
      </p:sp>
      <p:sp>
        <p:nvSpPr>
          <p:cNvPr id="5" name="文本框 4"/>
          <p:cNvSpPr txBox="1"/>
          <p:nvPr>
            <p:custDataLst>
              <p:tags r:id="rId2"/>
            </p:custDataLst>
          </p:nvPr>
        </p:nvSpPr>
        <p:spPr>
          <a:xfrm>
            <a:off x="2976880" y="189865"/>
            <a:ext cx="5937885" cy="521970"/>
          </a:xfrm>
          <a:prstGeom prst="rect">
            <a:avLst/>
          </a:prstGeom>
          <a:noFill/>
        </p:spPr>
        <p:txBody>
          <a:bodyPr wrap="square" rtlCol="0">
            <a:spAutoFit/>
          </a:bodyPr>
          <a:p>
            <a:pPr algn="ctr"/>
            <a:r>
              <a:rPr lang="zh-CN" altLang="en-US" sz="2800" b="1" dirty="0" err="1" smtClean="0">
                <a:solidFill>
                  <a:schemeClr val="tx1"/>
                </a:solidFill>
                <a:highlight>
                  <a:srgbClr val="FFFF00"/>
                </a:highlight>
              </a:rPr>
              <a:t>25.1浙江英语首考语法填空真题回顾</a:t>
            </a:r>
            <a:endParaRPr lang="zh-CN" altLang="en-US" sz="2800" b="1" dirty="0" err="1" smtClean="0">
              <a:solidFill>
                <a:schemeClr val="tx1"/>
              </a:solidFill>
              <a:highlight>
                <a:srgbClr val="FFFF00"/>
              </a:highlight>
            </a:endParaRPr>
          </a:p>
        </p:txBody>
      </p:sp>
      <p:sp>
        <p:nvSpPr>
          <p:cNvPr id="2" name="灯片编号占位符 1"/>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466975" y="0"/>
            <a:ext cx="7127240" cy="521970"/>
          </a:xfrm>
          <a:prstGeom prst="rect">
            <a:avLst/>
          </a:prstGeom>
          <a:noFill/>
        </p:spPr>
        <p:txBody>
          <a:bodyPr wrap="square" rtlCol="0">
            <a:spAutoFit/>
          </a:bodyPr>
          <a:p>
            <a:pPr algn="ctr"/>
            <a:r>
              <a:rPr lang="en-US" altLang="zh-CN" sz="2800" b="1" dirty="0" err="1" smtClean="0">
                <a:solidFill>
                  <a:schemeClr val="tx1"/>
                </a:solidFill>
                <a:highlight>
                  <a:srgbClr val="FFFF00"/>
                </a:highlight>
              </a:rPr>
              <a:t>25.1</a:t>
            </a:r>
            <a:r>
              <a:rPr lang="zh-CN" altLang="en-US" sz="2800" b="1" dirty="0" err="1" smtClean="0">
                <a:solidFill>
                  <a:schemeClr val="tx1"/>
                </a:solidFill>
                <a:highlight>
                  <a:srgbClr val="FFFF00"/>
                </a:highlight>
              </a:rPr>
              <a:t>浙江英语首考语法填空答案与考点分析</a:t>
            </a:r>
            <a:endParaRPr lang="zh-CN" altLang="en-US" sz="2800" b="1" dirty="0" err="1" smtClean="0">
              <a:solidFill>
                <a:schemeClr val="tx1"/>
              </a:solidFill>
              <a:highlight>
                <a:srgbClr val="FFFF00"/>
              </a:highlight>
            </a:endParaRPr>
          </a:p>
        </p:txBody>
      </p:sp>
      <p:graphicFrame>
        <p:nvGraphicFramePr>
          <p:cNvPr id="3" name="表格 2"/>
          <p:cNvGraphicFramePr/>
          <p:nvPr>
            <p:custDataLst>
              <p:tags r:id="rId2"/>
            </p:custDataLst>
          </p:nvPr>
        </p:nvGraphicFramePr>
        <p:xfrm>
          <a:off x="367030" y="626110"/>
          <a:ext cx="11447780" cy="6089015"/>
        </p:xfrm>
        <a:graphic>
          <a:graphicData uri="http://schemas.openxmlformats.org/drawingml/2006/table">
            <a:tbl>
              <a:tblPr firstCol="1">
                <a:tableStyleId>{2D2A6546-7A06-47B5-9398-F66CC35F8EE2}</a:tableStyleId>
              </a:tblPr>
              <a:tblGrid>
                <a:gridCol w="1102995"/>
                <a:gridCol w="1631315"/>
                <a:gridCol w="8713470"/>
              </a:tblGrid>
              <a:tr h="504825">
                <a:tc>
                  <a:txBody>
                    <a:bodyPr/>
                    <a:p>
                      <a:pPr algn="ctr">
                        <a:buNone/>
                      </a:pPr>
                      <a:r>
                        <a:rPr lang="zh-CN" altLang="en-US" sz="2800">
                          <a:solidFill>
                            <a:schemeClr val="accent6">
                              <a:lumMod val="50000"/>
                            </a:schemeClr>
                          </a:solidFill>
                          <a:latin typeface="Calibri" panose="020F0502020204030204" charset="0"/>
                        </a:rPr>
                        <a:t>题号</a:t>
                      </a:r>
                      <a:endParaRPr lang="zh-CN" altLang="en-US" sz="2800">
                        <a:solidFill>
                          <a:schemeClr val="accent6">
                            <a:lumMod val="50000"/>
                          </a:schemeClr>
                        </a:solidFill>
                        <a:latin typeface="Calibri" panose="020F0502020204030204" charset="0"/>
                      </a:endParaRPr>
                    </a:p>
                  </a:txBody>
                  <a:tcPr>
                    <a:solidFill>
                      <a:schemeClr val="accent5">
                        <a:lumMod val="20000"/>
                        <a:lumOff val="80000"/>
                      </a:schemeClr>
                    </a:solidFill>
                  </a:tcPr>
                </a:tc>
                <a:tc>
                  <a:txBody>
                    <a:bodyPr/>
                    <a:p>
                      <a:pPr algn="ctr">
                        <a:buClrTx/>
                        <a:buSzTx/>
                        <a:buFontTx/>
                        <a:buNone/>
                      </a:pPr>
                      <a:r>
                        <a:rPr lang="zh-CN" altLang="en-US" sz="2800" b="1">
                          <a:solidFill>
                            <a:schemeClr val="accent6">
                              <a:lumMod val="50000"/>
                            </a:schemeClr>
                          </a:solidFill>
                          <a:latin typeface="Calibri" panose="020F0502020204030204" charset="0"/>
                        </a:rPr>
                        <a:t>答案</a:t>
                      </a:r>
                      <a:endParaRPr lang="zh-CN" altLang="en-US" sz="2800" b="1">
                        <a:solidFill>
                          <a:schemeClr val="accent6">
                            <a:lumMod val="50000"/>
                          </a:schemeClr>
                        </a:solidFill>
                        <a:latin typeface="Calibri" panose="020F0502020204030204" charset="0"/>
                      </a:endParaRPr>
                    </a:p>
                  </a:txBody>
                  <a:tcPr>
                    <a:solidFill>
                      <a:schemeClr val="accent5">
                        <a:lumMod val="20000"/>
                        <a:lumOff val="80000"/>
                      </a:schemeClr>
                    </a:solidFill>
                  </a:tcPr>
                </a:tc>
                <a:tc>
                  <a:txBody>
                    <a:bodyPr/>
                    <a:p>
                      <a:pPr algn="ctr">
                        <a:buClrTx/>
                        <a:buSzTx/>
                        <a:buFontTx/>
                        <a:buNone/>
                      </a:pPr>
                      <a:r>
                        <a:rPr lang="zh-CN" altLang="en-US" sz="2800" b="1">
                          <a:solidFill>
                            <a:schemeClr val="accent6">
                              <a:lumMod val="50000"/>
                            </a:schemeClr>
                          </a:solidFill>
                          <a:latin typeface="Calibri" panose="020F0502020204030204" charset="0"/>
                        </a:rPr>
                        <a:t>考点</a:t>
                      </a:r>
                      <a:endParaRPr lang="zh-CN" altLang="en-US" sz="2800" b="1">
                        <a:solidFill>
                          <a:schemeClr val="accent6">
                            <a:lumMod val="50000"/>
                          </a:schemeClr>
                        </a:solidFill>
                        <a:latin typeface="Calibri" panose="020F0502020204030204" charset="0"/>
                      </a:endParaRPr>
                    </a:p>
                  </a:txBody>
                  <a:tcPr>
                    <a:solidFill>
                      <a:schemeClr val="accent5">
                        <a:lumMod val="20000"/>
                        <a:lumOff val="80000"/>
                      </a:schemeClr>
                    </a:solidFill>
                  </a:tcPr>
                </a:tc>
              </a:tr>
              <a:tr h="504190">
                <a:tc>
                  <a:txBody>
                    <a:bodyPr/>
                    <a:p>
                      <a:pPr algn="ctr">
                        <a:buNone/>
                      </a:pPr>
                      <a:r>
                        <a:rPr lang="en-US" altLang="zh-CN" sz="2400">
                          <a:solidFill>
                            <a:srgbClr val="0070C0"/>
                          </a:solidFill>
                          <a:latin typeface="Calibri" panose="020F0502020204030204" charset="0"/>
                          <a:cs typeface="Calibri" panose="020F0502020204030204" charset="0"/>
                        </a:rPr>
                        <a:t>56</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a</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a:latin typeface="Calibri" panose="020F0502020204030204" charset="0"/>
                          <a:cs typeface="Calibri" panose="020F0502020204030204" charset="0"/>
                        </a:rPr>
                        <a:t> </a:t>
                      </a:r>
                      <a:r>
                        <a:rPr lang="zh-CN" altLang="en-US" sz="2400" b="1">
                          <a:solidFill>
                            <a:prstClr val="black"/>
                          </a:solidFill>
                          <a:latin typeface="Calibri" panose="020F0502020204030204" charset="0"/>
                          <a:cs typeface="Calibri" panose="020F0502020204030204" charset="0"/>
                        </a:rPr>
                        <a:t>考察冠词，语篇第一次提到服装租赁这个新型的生活方式</a:t>
                      </a:r>
                      <a:r>
                        <a:rPr lang="en-US" altLang="zh-CN">
                          <a:latin typeface="Calibri" panose="020F0502020204030204" charset="0"/>
                          <a:cs typeface="Calibri" panose="020F0502020204030204" charset="0"/>
                        </a:rPr>
                        <a:t>                                                          </a:t>
                      </a:r>
                      <a:endParaRPr lang="en-US" altLang="zh-CN">
                        <a:latin typeface="Calibri" panose="020F0502020204030204" charset="0"/>
                        <a:cs typeface="Calibri" panose="020F0502020204030204" charset="0"/>
                      </a:endParaRPr>
                    </a:p>
                  </a:txBody>
                  <a:tcPr>
                    <a:solidFill>
                      <a:schemeClr val="accent5">
                        <a:lumMod val="20000"/>
                        <a:lumOff val="80000"/>
                      </a:schemeClr>
                    </a:solidFill>
                  </a:tcPr>
                </a:tc>
              </a:tr>
              <a:tr h="523240">
                <a:tc>
                  <a:txBody>
                    <a:bodyPr/>
                    <a:p>
                      <a:pPr algn="ctr">
                        <a:buNone/>
                      </a:pPr>
                      <a:r>
                        <a:rPr lang="en-US" altLang="zh-CN" sz="2400">
                          <a:solidFill>
                            <a:srgbClr val="0070C0"/>
                          </a:solidFill>
                          <a:latin typeface="Calibri" panose="020F0502020204030204" charset="0"/>
                          <a:cs typeface="Calibri" panose="020F0502020204030204" charset="0"/>
                        </a:rPr>
                        <a:t>57</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times</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考察可数名词复数形式，这里</a:t>
                      </a:r>
                      <a:r>
                        <a:rPr lang="en-US" altLang="zh-CN" sz="2400" b="1">
                          <a:solidFill>
                            <a:prstClr val="black"/>
                          </a:solidFill>
                          <a:latin typeface="Calibri" panose="020F0502020204030204" charset="0"/>
                          <a:cs typeface="Calibri" panose="020F0502020204030204" charset="0"/>
                        </a:rPr>
                        <a:t>time</a:t>
                      </a:r>
                      <a:r>
                        <a:rPr lang="zh-CN" altLang="en-US" sz="2400" b="1">
                          <a:solidFill>
                            <a:prstClr val="black"/>
                          </a:solidFill>
                          <a:latin typeface="Calibri" panose="020F0502020204030204" charset="0"/>
                          <a:cs typeface="Calibri" panose="020F0502020204030204" charset="0"/>
                        </a:rPr>
                        <a:t>表示次数，因此填复数</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577850">
                <a:tc>
                  <a:txBody>
                    <a:bodyPr/>
                    <a:p>
                      <a:pPr algn="ctr">
                        <a:buNone/>
                      </a:pPr>
                      <a:r>
                        <a:rPr lang="en-US" altLang="zh-CN" sz="2400">
                          <a:solidFill>
                            <a:srgbClr val="0070C0"/>
                          </a:solidFill>
                          <a:latin typeface="Calibri" panose="020F0502020204030204" charset="0"/>
                          <a:cs typeface="Calibri" panose="020F0502020204030204" charset="0"/>
                        </a:rPr>
                        <a:t>58</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on</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考察介词，由前面的focus可知搭配focus on</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560705">
                <a:tc>
                  <a:txBody>
                    <a:bodyPr/>
                    <a:p>
                      <a:pPr algn="ctr">
                        <a:buNone/>
                      </a:pPr>
                      <a:r>
                        <a:rPr lang="en-US" altLang="zh-CN" sz="2400">
                          <a:solidFill>
                            <a:srgbClr val="0070C0"/>
                          </a:solidFill>
                          <a:latin typeface="Calibri" panose="020F0502020204030204" charset="0"/>
                          <a:cs typeface="Calibri" panose="020F0502020204030204" charset="0"/>
                        </a:rPr>
                        <a:t>59</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and</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考察连词，前后内容是并列的关系，因此</a:t>
                      </a:r>
                      <a:r>
                        <a:rPr lang="en-US" altLang="zh-CN" sz="2400" b="1">
                          <a:solidFill>
                            <a:prstClr val="black"/>
                          </a:solidFill>
                          <a:latin typeface="Calibri" panose="020F0502020204030204" charset="0"/>
                          <a:cs typeface="Calibri" panose="020F0502020204030204" charset="0"/>
                        </a:rPr>
                        <a:t>t</a:t>
                      </a:r>
                      <a:r>
                        <a:rPr lang="zh-CN" altLang="en-US" sz="2400" b="1">
                          <a:solidFill>
                            <a:prstClr val="black"/>
                          </a:solidFill>
                          <a:latin typeface="Calibri" panose="020F0502020204030204" charset="0"/>
                          <a:cs typeface="Calibri" panose="020F0502020204030204" charset="0"/>
                        </a:rPr>
                        <a:t>填and</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558165">
                <a:tc>
                  <a:txBody>
                    <a:bodyPr/>
                    <a:p>
                      <a:pPr algn="ctr">
                        <a:buNone/>
                      </a:pPr>
                      <a:r>
                        <a:rPr lang="en-US" altLang="zh-CN" sz="2400">
                          <a:solidFill>
                            <a:srgbClr val="0070C0"/>
                          </a:solidFill>
                          <a:latin typeface="Calibri" panose="020F0502020204030204" charset="0"/>
                          <a:cs typeface="Calibri" panose="020F0502020204030204" charset="0"/>
                        </a:rPr>
                        <a:t>60</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to rent</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考察非谓语动词，offer sb to do sth的搭配可知填to rent</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588645">
                <a:tc>
                  <a:txBody>
                    <a:bodyPr/>
                    <a:p>
                      <a:pPr algn="ctr">
                        <a:buNone/>
                      </a:pPr>
                      <a:r>
                        <a:rPr lang="en-US" altLang="zh-CN" sz="2400">
                          <a:solidFill>
                            <a:srgbClr val="0070C0"/>
                          </a:solidFill>
                          <a:latin typeface="Calibri" panose="020F0502020204030204" charset="0"/>
                          <a:cs typeface="Calibri" panose="020F0502020204030204" charset="0"/>
                        </a:rPr>
                        <a:t>61</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solution</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考察动词性转换，由前文a less expensive可知填名词solution</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585470">
                <a:tc>
                  <a:txBody>
                    <a:bodyPr/>
                    <a:p>
                      <a:pPr algn="ctr">
                        <a:buNone/>
                      </a:pPr>
                      <a:r>
                        <a:rPr lang="en-US" altLang="zh-CN" sz="2400">
                          <a:solidFill>
                            <a:srgbClr val="0070C0"/>
                          </a:solidFill>
                          <a:latin typeface="Calibri" panose="020F0502020204030204" charset="0"/>
                          <a:cs typeface="Calibri" panose="020F0502020204030204" charset="0"/>
                        </a:rPr>
                        <a:t>62</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is</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考察谓语动词，由主语the concept并结合时态可知填is</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624840">
                <a:tc>
                  <a:txBody>
                    <a:bodyPr/>
                    <a:p>
                      <a:pPr algn="ctr">
                        <a:buNone/>
                      </a:pPr>
                      <a:r>
                        <a:rPr lang="en-US" altLang="zh-CN" sz="2400">
                          <a:solidFill>
                            <a:srgbClr val="0070C0"/>
                          </a:solidFill>
                          <a:latin typeface="Calibri" panose="020F0502020204030204" charset="0"/>
                          <a:cs typeface="Calibri" panose="020F0502020204030204" charset="0"/>
                        </a:rPr>
                        <a:t>63</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which</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rPr>
                        <a:t>考察定语从句，先行词是前文的衣物，做定语从句的宾语</a:t>
                      </a:r>
                      <a:endParaRPr lang="zh-CN" altLang="en-US" sz="2400" b="1">
                        <a:solidFill>
                          <a:prstClr val="black"/>
                        </a:solidFill>
                        <a:latin typeface="Calibri" panose="020F0502020204030204" charset="0"/>
                      </a:endParaRPr>
                    </a:p>
                  </a:txBody>
                  <a:tcPr>
                    <a:solidFill>
                      <a:schemeClr val="accent5">
                        <a:lumMod val="20000"/>
                        <a:lumOff val="80000"/>
                      </a:schemeClr>
                    </a:solidFill>
                  </a:tcPr>
                </a:tc>
              </a:tr>
              <a:tr h="535940">
                <a:tc>
                  <a:txBody>
                    <a:bodyPr/>
                    <a:p>
                      <a:pPr algn="ctr">
                        <a:buNone/>
                      </a:pPr>
                      <a:r>
                        <a:rPr lang="en-US" altLang="zh-CN" sz="2400">
                          <a:solidFill>
                            <a:srgbClr val="0070C0"/>
                          </a:solidFill>
                          <a:latin typeface="Calibri" panose="020F0502020204030204" charset="0"/>
                          <a:cs typeface="Calibri" panose="020F0502020204030204" charset="0"/>
                        </a:rPr>
                        <a:t>64</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people’s</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考察名词所有格，由后文lives可知是people</a:t>
                      </a:r>
                      <a:r>
                        <a:rPr lang="en-US" altLang="zh-CN" sz="2400" b="1">
                          <a:solidFill>
                            <a:prstClr val="black"/>
                          </a:solidFill>
                          <a:latin typeface="Calibri" panose="020F0502020204030204" charset="0"/>
                          <a:cs typeface="Calibri" panose="020F0502020204030204" charset="0"/>
                        </a:rPr>
                        <a:t>’</a:t>
                      </a:r>
                      <a:r>
                        <a:rPr lang="zh-CN" altLang="en-US" sz="2400" b="1">
                          <a:solidFill>
                            <a:prstClr val="black"/>
                          </a:solidFill>
                          <a:latin typeface="Calibri" panose="020F0502020204030204" charset="0"/>
                          <a:cs typeface="Calibri" panose="020F0502020204030204" charset="0"/>
                        </a:rPr>
                        <a:t>s</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r h="511810">
                <a:tc>
                  <a:txBody>
                    <a:bodyPr/>
                    <a:p>
                      <a:pPr algn="ctr">
                        <a:buNone/>
                      </a:pPr>
                      <a:r>
                        <a:rPr lang="en-US" altLang="zh-CN" sz="2400">
                          <a:solidFill>
                            <a:srgbClr val="0070C0"/>
                          </a:solidFill>
                          <a:latin typeface="Calibri" panose="020F0502020204030204" charset="0"/>
                          <a:cs typeface="Calibri" panose="020F0502020204030204" charset="0"/>
                        </a:rPr>
                        <a:t>65</a:t>
                      </a:r>
                      <a:endParaRPr lang="en-US" altLang="zh-CN" sz="2400">
                        <a:solidFill>
                          <a:srgbClr val="0070C0"/>
                        </a:solidFill>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en-US" altLang="zh-CN" sz="2400" b="1" i="1">
                          <a:latin typeface="Calibri" panose="020F0502020204030204" charset="0"/>
                          <a:cs typeface="Calibri" panose="020F0502020204030204" charset="0"/>
                        </a:rPr>
                        <a:t>returning</a:t>
                      </a:r>
                      <a:endParaRPr lang="en-US" altLang="zh-CN" sz="2400" b="1" i="1">
                        <a:latin typeface="Calibri" panose="020F0502020204030204" charset="0"/>
                        <a:cs typeface="Calibri" panose="020F0502020204030204" charset="0"/>
                      </a:endParaRPr>
                    </a:p>
                  </a:txBody>
                  <a:tcPr>
                    <a:solidFill>
                      <a:schemeClr val="accent5">
                        <a:lumMod val="20000"/>
                        <a:lumOff val="80000"/>
                      </a:schemeClr>
                    </a:solidFill>
                  </a:tcPr>
                </a:tc>
                <a:tc>
                  <a:txBody>
                    <a:bodyPr/>
                    <a:p>
                      <a:pPr algn="ctr">
                        <a:buNone/>
                      </a:pPr>
                      <a:r>
                        <a:rPr lang="zh-CN" altLang="en-US" sz="2400" b="1">
                          <a:solidFill>
                            <a:prstClr val="black"/>
                          </a:solidFill>
                          <a:latin typeface="Calibri" panose="020F0502020204030204" charset="0"/>
                          <a:cs typeface="Calibri" panose="020F0502020204030204" charset="0"/>
                        </a:rPr>
                        <a:t>考察非谓语动词，mean doing sth表示意味着做某事</a:t>
                      </a:r>
                      <a:endParaRPr lang="zh-CN" altLang="en-US" sz="2400" b="1">
                        <a:solidFill>
                          <a:prstClr val="black"/>
                        </a:solidFill>
                        <a:latin typeface="Calibri" panose="020F0502020204030204" charset="0"/>
                        <a:cs typeface="Calibri" panose="020F0502020204030204" charset="0"/>
                      </a:endParaRPr>
                    </a:p>
                  </a:txBody>
                  <a:tcPr>
                    <a:solidFill>
                      <a:schemeClr val="accent5">
                        <a:lumMod val="20000"/>
                        <a:lumOff val="80000"/>
                      </a:schemeClr>
                    </a:solidFill>
                  </a:tcPr>
                </a:tc>
              </a:tr>
            </a:tbl>
          </a:graphicData>
        </a:graphic>
      </p:graphicFrame>
      <p:sp>
        <p:nvSpPr>
          <p:cNvPr id="2" name="灯片编号占位符 1"/>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414270" y="307975"/>
            <a:ext cx="7127240" cy="521970"/>
          </a:xfrm>
          <a:prstGeom prst="rect">
            <a:avLst/>
          </a:prstGeom>
          <a:noFill/>
        </p:spPr>
        <p:txBody>
          <a:bodyPr wrap="square" rtlCol="0">
            <a:spAutoFit/>
          </a:bodyPr>
          <a:p>
            <a:pPr algn="ctr"/>
            <a:r>
              <a:rPr lang="en-US" altLang="zh-CN" sz="2800" b="1" dirty="0" err="1" smtClean="0">
                <a:solidFill>
                  <a:schemeClr val="tx1"/>
                </a:solidFill>
                <a:highlight>
                  <a:srgbClr val="FFFF00"/>
                </a:highlight>
              </a:rPr>
              <a:t>25.1</a:t>
            </a:r>
            <a:r>
              <a:rPr lang="zh-CN" altLang="en-US" sz="2800" b="1" dirty="0" err="1" smtClean="0">
                <a:solidFill>
                  <a:schemeClr val="tx1"/>
                </a:solidFill>
                <a:highlight>
                  <a:srgbClr val="FFFF00"/>
                </a:highlight>
              </a:rPr>
              <a:t>浙江英语首考语法填空命题特点</a:t>
            </a:r>
            <a:endParaRPr lang="zh-CN" altLang="en-US" sz="2800" b="1" dirty="0" err="1" smtClean="0">
              <a:solidFill>
                <a:schemeClr val="tx1"/>
              </a:solidFill>
              <a:highlight>
                <a:srgbClr val="FFFF00"/>
              </a:highlight>
            </a:endParaRPr>
          </a:p>
        </p:txBody>
      </p:sp>
      <p:sp>
        <p:nvSpPr>
          <p:cNvPr id="2" name="文本框 1"/>
          <p:cNvSpPr txBox="1"/>
          <p:nvPr>
            <p:custDataLst>
              <p:tags r:id="rId2"/>
            </p:custDataLst>
          </p:nvPr>
        </p:nvSpPr>
        <p:spPr>
          <a:xfrm>
            <a:off x="579755" y="993140"/>
            <a:ext cx="11031855" cy="5262245"/>
          </a:xfrm>
          <a:prstGeom prst="rect">
            <a:avLst/>
          </a:prstGeom>
          <a:noFill/>
        </p:spPr>
        <p:txBody>
          <a:bodyPr wrap="square" rtlCol="0">
            <a:spAutoFit/>
          </a:bodyPr>
          <a:p>
            <a:pPr marL="285750" indent="-285750">
              <a:buFont typeface="Wingdings" panose="05000000000000000000" charset="0"/>
              <a:buChar char="p"/>
            </a:pPr>
            <a:r>
              <a:rPr lang="zh-CN" altLang="en-US" sz="2400" b="1">
                <a:solidFill>
                  <a:schemeClr val="accent3">
                    <a:lumMod val="50000"/>
                  </a:schemeClr>
                </a:solidFill>
                <a:latin typeface="Calibri" panose="020F0502020204030204" charset="0"/>
                <a:cs typeface="Calibri" panose="020F0502020204030204" charset="0"/>
              </a:rPr>
              <a:t>话题时尚新颖，紧跟时代潮流，通过对新兴的服装租赁业的背景介绍、经营者的个人体验和该产业运营模式及未来展望等，倡导了绿色环保、资源共享的可持续发展的生活方式和生活理念，寓教育于具体情境之中。</a:t>
            </a:r>
            <a:endParaRPr lang="zh-CN" altLang="en-US" sz="2400" b="1">
              <a:solidFill>
                <a:schemeClr val="accent3">
                  <a:lumMod val="50000"/>
                </a:schemeClr>
              </a:solidFill>
              <a:latin typeface="Calibri" panose="020F0502020204030204" charset="0"/>
              <a:cs typeface="Calibri" panose="020F0502020204030204" charset="0"/>
            </a:endParaRPr>
          </a:p>
          <a:p>
            <a:pPr marL="285750" indent="-285750">
              <a:buFont typeface="Wingdings" panose="05000000000000000000" charset="0"/>
              <a:buChar char="p"/>
            </a:pPr>
            <a:r>
              <a:rPr lang="zh-CN" altLang="en-US" sz="2400" b="1">
                <a:solidFill>
                  <a:schemeClr val="accent3">
                    <a:lumMod val="50000"/>
                  </a:schemeClr>
                </a:solidFill>
                <a:latin typeface="Calibri" panose="020F0502020204030204" charset="0"/>
                <a:cs typeface="Calibri" panose="020F0502020204030204" charset="0"/>
              </a:rPr>
              <a:t>语篇题目设置难度层次明显，考点覆盖了常见的语法考查点，例如冠词、连词、介词、非谓语动词、定语从句等。其中</a:t>
            </a:r>
            <a:r>
              <a:rPr lang="en-US" altLang="zh-CN" sz="2400" b="1">
                <a:solidFill>
                  <a:schemeClr val="accent3">
                    <a:lumMod val="50000"/>
                  </a:schemeClr>
                </a:solidFill>
                <a:latin typeface="Calibri" panose="020F0502020204030204" charset="0"/>
                <a:cs typeface="Calibri" panose="020F0502020204030204" charset="0"/>
              </a:rPr>
              <a:t>56</a:t>
            </a:r>
            <a:r>
              <a:rPr lang="zh-CN" altLang="en-US" sz="2400" b="1">
                <a:solidFill>
                  <a:schemeClr val="accent3">
                    <a:lumMod val="50000"/>
                  </a:schemeClr>
                </a:solidFill>
                <a:latin typeface="Calibri" panose="020F0502020204030204" charset="0"/>
                <a:cs typeface="Calibri" panose="020F0502020204030204" charset="0"/>
              </a:rPr>
              <a:t>、</a:t>
            </a:r>
            <a:r>
              <a:rPr lang="en-US" altLang="zh-CN" sz="2400" b="1">
                <a:solidFill>
                  <a:schemeClr val="accent3">
                    <a:lumMod val="50000"/>
                  </a:schemeClr>
                </a:solidFill>
                <a:latin typeface="Calibri" panose="020F0502020204030204" charset="0"/>
                <a:cs typeface="Calibri" panose="020F0502020204030204" charset="0"/>
              </a:rPr>
              <a:t>57</a:t>
            </a:r>
            <a:r>
              <a:rPr lang="zh-CN" altLang="en-US" sz="2400" b="1">
                <a:solidFill>
                  <a:schemeClr val="accent3">
                    <a:lumMod val="50000"/>
                  </a:schemeClr>
                </a:solidFill>
                <a:latin typeface="Calibri" panose="020F0502020204030204" charset="0"/>
                <a:cs typeface="Calibri" panose="020F0502020204030204" charset="0"/>
              </a:rPr>
              <a:t>、</a:t>
            </a:r>
            <a:r>
              <a:rPr lang="en-US" altLang="zh-CN" sz="2400" b="1">
                <a:solidFill>
                  <a:schemeClr val="accent3">
                    <a:lumMod val="50000"/>
                  </a:schemeClr>
                </a:solidFill>
                <a:latin typeface="Calibri" panose="020F0502020204030204" charset="0"/>
                <a:cs typeface="Calibri" panose="020F0502020204030204" charset="0"/>
              </a:rPr>
              <a:t>60</a:t>
            </a:r>
            <a:r>
              <a:rPr lang="zh-CN" altLang="en-US" sz="2400" b="1">
                <a:solidFill>
                  <a:schemeClr val="accent3">
                    <a:lumMod val="50000"/>
                  </a:schemeClr>
                </a:solidFill>
                <a:latin typeface="Calibri" panose="020F0502020204030204" charset="0"/>
                <a:cs typeface="Calibri" panose="020F0502020204030204" charset="0"/>
              </a:rPr>
              <a:t>、</a:t>
            </a:r>
            <a:r>
              <a:rPr lang="en-US" altLang="zh-CN" sz="2400" b="1">
                <a:solidFill>
                  <a:schemeClr val="accent3">
                    <a:lumMod val="50000"/>
                  </a:schemeClr>
                </a:solidFill>
                <a:latin typeface="Calibri" panose="020F0502020204030204" charset="0"/>
                <a:cs typeface="Calibri" panose="020F0502020204030204" charset="0"/>
              </a:rPr>
              <a:t>62</a:t>
            </a:r>
            <a:r>
              <a:rPr lang="zh-CN" altLang="en-US" sz="2400" b="1">
                <a:solidFill>
                  <a:schemeClr val="accent3">
                    <a:lumMod val="50000"/>
                  </a:schemeClr>
                </a:solidFill>
                <a:latin typeface="Calibri" panose="020F0502020204030204" charset="0"/>
                <a:cs typeface="Calibri" panose="020F0502020204030204" charset="0"/>
              </a:rPr>
              <a:t>、</a:t>
            </a:r>
            <a:r>
              <a:rPr lang="en-US" altLang="zh-CN" sz="2400" b="1">
                <a:solidFill>
                  <a:schemeClr val="accent3">
                    <a:lumMod val="50000"/>
                  </a:schemeClr>
                </a:solidFill>
                <a:latin typeface="Calibri" panose="020F0502020204030204" charset="0"/>
                <a:cs typeface="Calibri" panose="020F0502020204030204" charset="0"/>
              </a:rPr>
              <a:t>65</a:t>
            </a:r>
            <a:r>
              <a:rPr lang="zh-CN" altLang="en-US" sz="2400" b="1">
                <a:solidFill>
                  <a:schemeClr val="accent3">
                    <a:lumMod val="50000"/>
                  </a:schemeClr>
                </a:solidFill>
                <a:latin typeface="Calibri" panose="020F0502020204030204" charset="0"/>
                <a:cs typeface="Calibri" panose="020F0502020204030204" charset="0"/>
              </a:rPr>
              <a:t>几题难度系数相对较低，重在考察学生的基础知识和基本技能，考生总体得分率较高；</a:t>
            </a:r>
            <a:r>
              <a:rPr lang="en-US" altLang="zh-CN" sz="2400" b="1">
                <a:solidFill>
                  <a:schemeClr val="accent3">
                    <a:lumMod val="50000"/>
                  </a:schemeClr>
                </a:solidFill>
                <a:latin typeface="Calibri" panose="020F0502020204030204" charset="0"/>
                <a:cs typeface="Calibri" panose="020F0502020204030204" charset="0"/>
              </a:rPr>
              <a:t>61</a:t>
            </a:r>
            <a:r>
              <a:rPr lang="zh-CN" altLang="en-US" sz="2400" b="1">
                <a:solidFill>
                  <a:schemeClr val="accent3">
                    <a:lumMod val="50000"/>
                  </a:schemeClr>
                </a:solidFill>
                <a:latin typeface="Calibri" panose="020F0502020204030204" charset="0"/>
                <a:cs typeface="Calibri" panose="020F0502020204030204" charset="0"/>
              </a:rPr>
              <a:t>和</a:t>
            </a:r>
            <a:r>
              <a:rPr lang="en-US" altLang="zh-CN" sz="2400" b="1">
                <a:solidFill>
                  <a:schemeClr val="accent3">
                    <a:lumMod val="50000"/>
                  </a:schemeClr>
                </a:solidFill>
                <a:latin typeface="Calibri" panose="020F0502020204030204" charset="0"/>
                <a:cs typeface="Calibri" panose="020F0502020204030204" charset="0"/>
              </a:rPr>
              <a:t>64</a:t>
            </a:r>
            <a:r>
              <a:rPr lang="zh-CN" altLang="en-US" sz="2400" b="1">
                <a:solidFill>
                  <a:schemeClr val="accent3">
                    <a:lumMod val="50000"/>
                  </a:schemeClr>
                </a:solidFill>
                <a:latin typeface="Calibri" panose="020F0502020204030204" charset="0"/>
                <a:cs typeface="Calibri" panose="020F0502020204030204" charset="0"/>
              </a:rPr>
              <a:t>题需要学生绕一个弯，</a:t>
            </a:r>
            <a:r>
              <a:rPr lang="en-US" altLang="zh-CN" sz="2400" b="1">
                <a:solidFill>
                  <a:schemeClr val="accent3">
                    <a:lumMod val="50000"/>
                  </a:schemeClr>
                </a:solidFill>
                <a:latin typeface="Calibri" panose="020F0502020204030204" charset="0"/>
                <a:cs typeface="Calibri" panose="020F0502020204030204" charset="0"/>
              </a:rPr>
              <a:t>solve</a:t>
            </a:r>
            <a:r>
              <a:rPr lang="zh-CN" altLang="en-US" sz="2400" b="1">
                <a:solidFill>
                  <a:schemeClr val="accent3">
                    <a:lumMod val="50000"/>
                  </a:schemeClr>
                </a:solidFill>
                <a:latin typeface="Calibri" panose="020F0502020204030204" charset="0"/>
                <a:cs typeface="Calibri" panose="020F0502020204030204" charset="0"/>
              </a:rPr>
              <a:t>的名词形式是</a:t>
            </a:r>
            <a:r>
              <a:rPr lang="en-US" altLang="zh-CN" sz="2400" b="1">
                <a:solidFill>
                  <a:schemeClr val="accent3">
                    <a:lumMod val="50000"/>
                  </a:schemeClr>
                </a:solidFill>
                <a:latin typeface="Calibri" panose="020F0502020204030204" charset="0"/>
                <a:cs typeface="Calibri" panose="020F0502020204030204" charset="0"/>
              </a:rPr>
              <a:t>solution</a:t>
            </a:r>
            <a:r>
              <a:rPr lang="zh-CN" altLang="en-US" sz="2400" b="1">
                <a:solidFill>
                  <a:schemeClr val="accent3">
                    <a:lumMod val="50000"/>
                  </a:schemeClr>
                </a:solidFill>
                <a:latin typeface="Calibri" panose="020F0502020204030204" charset="0"/>
                <a:cs typeface="Calibri" panose="020F0502020204030204" charset="0"/>
              </a:rPr>
              <a:t>，是特殊变化，</a:t>
            </a:r>
            <a:r>
              <a:rPr lang="en-US" altLang="zh-CN" sz="2400" b="1">
                <a:solidFill>
                  <a:schemeClr val="accent3">
                    <a:lumMod val="50000"/>
                  </a:schemeClr>
                </a:solidFill>
                <a:latin typeface="Calibri" panose="020F0502020204030204" charset="0"/>
                <a:cs typeface="Calibri" panose="020F0502020204030204" charset="0"/>
              </a:rPr>
              <a:t>64</a:t>
            </a:r>
            <a:r>
              <a:rPr lang="zh-CN" altLang="en-US" sz="2400" b="1">
                <a:solidFill>
                  <a:schemeClr val="accent3">
                    <a:lumMod val="50000"/>
                  </a:schemeClr>
                </a:solidFill>
                <a:latin typeface="Calibri" panose="020F0502020204030204" charset="0"/>
                <a:cs typeface="Calibri" panose="020F0502020204030204" charset="0"/>
              </a:rPr>
              <a:t>题根据后文</a:t>
            </a:r>
            <a:r>
              <a:rPr lang="en-US" altLang="zh-CN" sz="2400" b="1">
                <a:solidFill>
                  <a:schemeClr val="accent3">
                    <a:lumMod val="50000"/>
                  </a:schemeClr>
                </a:solidFill>
                <a:latin typeface="Calibri" panose="020F0502020204030204" charset="0"/>
                <a:cs typeface="Calibri" panose="020F0502020204030204" charset="0"/>
              </a:rPr>
              <a:t>lives</a:t>
            </a:r>
            <a:r>
              <a:rPr lang="zh-CN" altLang="en-US" sz="2400" b="1">
                <a:solidFill>
                  <a:schemeClr val="accent3">
                    <a:lumMod val="50000"/>
                  </a:schemeClr>
                </a:solidFill>
                <a:latin typeface="Calibri" panose="020F0502020204030204" charset="0"/>
                <a:cs typeface="Calibri" panose="020F0502020204030204" charset="0"/>
              </a:rPr>
              <a:t>复数形式得出是</a:t>
            </a:r>
            <a:r>
              <a:rPr lang="en-US" altLang="zh-CN" sz="2400" b="1">
                <a:solidFill>
                  <a:schemeClr val="accent3">
                    <a:lumMod val="50000"/>
                  </a:schemeClr>
                </a:solidFill>
                <a:latin typeface="Calibri" panose="020F0502020204030204" charset="0"/>
                <a:cs typeface="Calibri" panose="020F0502020204030204" charset="0"/>
              </a:rPr>
              <a:t>“</a:t>
            </a:r>
            <a:r>
              <a:rPr lang="zh-CN" altLang="en-US" sz="2400" b="1">
                <a:solidFill>
                  <a:schemeClr val="accent3">
                    <a:lumMod val="50000"/>
                  </a:schemeClr>
                </a:solidFill>
                <a:latin typeface="Calibri" panose="020F0502020204030204" charset="0"/>
                <a:cs typeface="Calibri" panose="020F0502020204030204" charset="0"/>
              </a:rPr>
              <a:t>人们的生活</a:t>
            </a:r>
            <a:r>
              <a:rPr lang="en-US" altLang="zh-CN" sz="2400" b="1">
                <a:solidFill>
                  <a:schemeClr val="accent3">
                    <a:lumMod val="50000"/>
                  </a:schemeClr>
                </a:solidFill>
                <a:latin typeface="Calibri" panose="020F0502020204030204" charset="0"/>
                <a:cs typeface="Calibri" panose="020F0502020204030204" charset="0"/>
              </a:rPr>
              <a:t>”</a:t>
            </a:r>
            <a:r>
              <a:rPr lang="zh-CN" altLang="en-US" sz="2400" b="1">
                <a:solidFill>
                  <a:schemeClr val="accent3">
                    <a:lumMod val="50000"/>
                  </a:schemeClr>
                </a:solidFill>
                <a:latin typeface="Calibri" panose="020F0502020204030204" charset="0"/>
                <a:cs typeface="Calibri" panose="020F0502020204030204" charset="0"/>
              </a:rPr>
              <a:t>的意思，因此填写</a:t>
            </a:r>
            <a:r>
              <a:rPr lang="en-US" altLang="zh-CN" sz="2400" b="1">
                <a:solidFill>
                  <a:schemeClr val="accent3">
                    <a:lumMod val="50000"/>
                  </a:schemeClr>
                </a:solidFill>
                <a:latin typeface="Calibri" panose="020F0502020204030204" charset="0"/>
                <a:cs typeface="Calibri" panose="020F0502020204030204" charset="0"/>
              </a:rPr>
              <a:t>people’s</a:t>
            </a:r>
            <a:r>
              <a:rPr lang="zh-CN" altLang="en-US" sz="2400" b="1">
                <a:solidFill>
                  <a:schemeClr val="accent3">
                    <a:lumMod val="50000"/>
                  </a:schemeClr>
                </a:solidFill>
                <a:latin typeface="Calibri" panose="020F0502020204030204" charset="0"/>
                <a:cs typeface="Calibri" panose="020F0502020204030204" charset="0"/>
              </a:rPr>
              <a:t>；其中得分率较低的是</a:t>
            </a:r>
            <a:r>
              <a:rPr lang="en-US" altLang="zh-CN" sz="2400" b="1">
                <a:solidFill>
                  <a:schemeClr val="accent3">
                    <a:lumMod val="50000"/>
                  </a:schemeClr>
                </a:solidFill>
                <a:latin typeface="Calibri" panose="020F0502020204030204" charset="0"/>
                <a:cs typeface="Calibri" panose="020F0502020204030204" charset="0"/>
              </a:rPr>
              <a:t>58</a:t>
            </a:r>
            <a:r>
              <a:rPr lang="zh-CN" altLang="en-US" sz="2400" b="1">
                <a:solidFill>
                  <a:schemeClr val="accent3">
                    <a:lumMod val="50000"/>
                  </a:schemeClr>
                </a:solidFill>
                <a:latin typeface="Calibri" panose="020F0502020204030204" charset="0"/>
                <a:cs typeface="Calibri" panose="020F0502020204030204" charset="0"/>
              </a:rPr>
              <a:t>、</a:t>
            </a:r>
            <a:r>
              <a:rPr lang="en-US" altLang="zh-CN" sz="2400" b="1">
                <a:solidFill>
                  <a:schemeClr val="accent3">
                    <a:lumMod val="50000"/>
                  </a:schemeClr>
                </a:solidFill>
                <a:latin typeface="Calibri" panose="020F0502020204030204" charset="0"/>
                <a:cs typeface="Calibri" panose="020F0502020204030204" charset="0"/>
              </a:rPr>
              <a:t>59</a:t>
            </a:r>
            <a:r>
              <a:rPr lang="zh-CN" altLang="en-US" sz="2400" b="1">
                <a:solidFill>
                  <a:schemeClr val="accent3">
                    <a:lumMod val="50000"/>
                  </a:schemeClr>
                </a:solidFill>
                <a:latin typeface="Calibri" panose="020F0502020204030204" charset="0"/>
                <a:cs typeface="Calibri" panose="020F0502020204030204" charset="0"/>
              </a:rPr>
              <a:t>和</a:t>
            </a:r>
            <a:r>
              <a:rPr lang="en-US" altLang="zh-CN" sz="2400" b="1">
                <a:solidFill>
                  <a:schemeClr val="accent3">
                    <a:lumMod val="50000"/>
                  </a:schemeClr>
                </a:solidFill>
                <a:latin typeface="Calibri" panose="020F0502020204030204" charset="0"/>
                <a:cs typeface="Calibri" panose="020F0502020204030204" charset="0"/>
              </a:rPr>
              <a:t>63</a:t>
            </a:r>
            <a:r>
              <a:rPr lang="zh-CN" altLang="en-US" sz="2400" b="1">
                <a:solidFill>
                  <a:schemeClr val="accent3">
                    <a:lumMod val="50000"/>
                  </a:schemeClr>
                </a:solidFill>
                <a:latin typeface="Calibri" panose="020F0502020204030204" charset="0"/>
                <a:cs typeface="Calibri" panose="020F0502020204030204" charset="0"/>
              </a:rPr>
              <a:t>三题，</a:t>
            </a:r>
            <a:r>
              <a:rPr lang="en-US" altLang="zh-CN" sz="2400" b="1">
                <a:solidFill>
                  <a:schemeClr val="accent3">
                    <a:lumMod val="50000"/>
                  </a:schemeClr>
                </a:solidFill>
                <a:latin typeface="Calibri" panose="020F0502020204030204" charset="0"/>
                <a:cs typeface="Calibri" panose="020F0502020204030204" charset="0"/>
              </a:rPr>
              <a:t>58</a:t>
            </a:r>
            <a:r>
              <a:rPr lang="zh-CN" altLang="en-US" sz="2400" b="1">
                <a:solidFill>
                  <a:schemeClr val="accent3">
                    <a:lumMod val="50000"/>
                  </a:schemeClr>
                </a:solidFill>
                <a:latin typeface="Calibri" panose="020F0502020204030204" charset="0"/>
                <a:cs typeface="Calibri" panose="020F0502020204030204" charset="0"/>
              </a:rPr>
              <a:t>题较多学生只关注到横线前的</a:t>
            </a:r>
            <a:r>
              <a:rPr lang="en-US" altLang="zh-CN" sz="2400" b="1">
                <a:solidFill>
                  <a:schemeClr val="accent3">
                    <a:lumMod val="50000"/>
                  </a:schemeClr>
                </a:solidFill>
                <a:latin typeface="Calibri" panose="020F0502020204030204" charset="0"/>
                <a:cs typeface="Calibri" panose="020F0502020204030204" charset="0"/>
              </a:rPr>
              <a:t>instead</a:t>
            </a:r>
            <a:r>
              <a:rPr lang="zh-CN" altLang="en-US" sz="2400" b="1">
                <a:solidFill>
                  <a:schemeClr val="accent3">
                    <a:lumMod val="50000"/>
                  </a:schemeClr>
                </a:solidFill>
                <a:latin typeface="Calibri" panose="020F0502020204030204" charset="0"/>
                <a:cs typeface="Calibri" panose="020F0502020204030204" charset="0"/>
              </a:rPr>
              <a:t>忽略了语篇整体意义从而填写了</a:t>
            </a:r>
            <a:r>
              <a:rPr lang="en-US" altLang="zh-CN" sz="2400" b="1">
                <a:solidFill>
                  <a:schemeClr val="accent3">
                    <a:lumMod val="50000"/>
                  </a:schemeClr>
                </a:solidFill>
                <a:latin typeface="Calibri" panose="020F0502020204030204" charset="0"/>
                <a:cs typeface="Calibri" panose="020F0502020204030204" charset="0"/>
              </a:rPr>
              <a:t>of</a:t>
            </a:r>
            <a:r>
              <a:rPr lang="zh-CN" altLang="en-US" sz="2400" b="1">
                <a:solidFill>
                  <a:schemeClr val="accent3">
                    <a:lumMod val="50000"/>
                  </a:schemeClr>
                </a:solidFill>
                <a:latin typeface="Calibri" panose="020F0502020204030204" charset="0"/>
                <a:cs typeface="Calibri" panose="020F0502020204030204" charset="0"/>
              </a:rPr>
              <a:t>，</a:t>
            </a:r>
            <a:r>
              <a:rPr lang="en-US" altLang="zh-CN" sz="2400" b="1">
                <a:solidFill>
                  <a:schemeClr val="accent3">
                    <a:lumMod val="50000"/>
                  </a:schemeClr>
                </a:solidFill>
                <a:latin typeface="Calibri" panose="020F0502020204030204" charset="0"/>
                <a:cs typeface="Calibri" panose="020F0502020204030204" charset="0"/>
              </a:rPr>
              <a:t>59</a:t>
            </a:r>
            <a:r>
              <a:rPr lang="zh-CN" altLang="en-US" sz="2400" b="1">
                <a:solidFill>
                  <a:schemeClr val="accent3">
                    <a:lumMod val="50000"/>
                  </a:schemeClr>
                </a:solidFill>
                <a:latin typeface="Calibri" panose="020F0502020204030204" charset="0"/>
                <a:cs typeface="Calibri" panose="020F0502020204030204" charset="0"/>
              </a:rPr>
              <a:t>题部分学生未能发现前后是并列关系，误判成了定语从句，</a:t>
            </a:r>
            <a:r>
              <a:rPr lang="en-US" altLang="zh-CN" sz="2400" b="1">
                <a:solidFill>
                  <a:schemeClr val="accent3">
                    <a:lumMod val="50000"/>
                  </a:schemeClr>
                </a:solidFill>
                <a:latin typeface="Calibri" panose="020F0502020204030204" charset="0"/>
                <a:cs typeface="Calibri" panose="020F0502020204030204" charset="0"/>
              </a:rPr>
              <a:t>63</a:t>
            </a:r>
            <a:r>
              <a:rPr lang="zh-CN" altLang="en-US" sz="2400" b="1">
                <a:solidFill>
                  <a:schemeClr val="accent3">
                    <a:lumMod val="50000"/>
                  </a:schemeClr>
                </a:solidFill>
                <a:latin typeface="Calibri" panose="020F0502020204030204" charset="0"/>
                <a:cs typeface="Calibri" panose="020F0502020204030204" charset="0"/>
              </a:rPr>
              <a:t>题考查定语从句，部分学生未能厘清句子结构和句意，填写了连词。整体而言，该部分设问难度梯度分明，考察了学生综合语言运用能力。</a:t>
            </a:r>
            <a:endParaRPr lang="zh-CN" altLang="en-US" sz="2400" b="1">
              <a:solidFill>
                <a:schemeClr val="accent3">
                  <a:lumMod val="50000"/>
                </a:schemeClr>
              </a:solidFill>
              <a:latin typeface="Calibri" panose="020F0502020204030204" charset="0"/>
              <a:cs typeface="Calibri" panose="020F0502020204030204" charset="0"/>
            </a:endParaRPr>
          </a:p>
          <a:p>
            <a:pPr marL="285750" indent="-285750">
              <a:buFont typeface="Wingdings" panose="05000000000000000000" charset="0"/>
              <a:buChar char="p"/>
            </a:pPr>
            <a:endParaRPr lang="zh-CN" altLang="en-US" sz="2400">
              <a:solidFill>
                <a:schemeClr val="accent3">
                  <a:lumMod val="50000"/>
                </a:schemeClr>
              </a:solidFill>
              <a:cs typeface="Calibri" panose="020F0502020204030204" charset="0"/>
            </a:endParaRPr>
          </a:p>
          <a:p>
            <a:pPr marL="285750" indent="-285750">
              <a:buFont typeface="Wingdings" panose="05000000000000000000" charset="0"/>
              <a:buChar char="p"/>
            </a:pPr>
            <a:endParaRPr lang="zh-CN" altLang="en-US" sz="2400">
              <a:solidFill>
                <a:schemeClr val="accent3">
                  <a:lumMod val="50000"/>
                </a:schemeClr>
              </a:solidFill>
              <a:cs typeface="Calibri" panose="020F0502020204030204" charset="0"/>
            </a:endParaRPr>
          </a:p>
        </p:txBody>
      </p:sp>
      <p:sp>
        <p:nvSpPr>
          <p:cNvPr id="3" name="灯片编号占位符 2"/>
          <p:cNvSpPr>
            <a:spLocks noGrp="1"/>
          </p:cNvSpPr>
          <p:nvPr>
            <p:ph type="sldNum" sz="quarter" idx="12"/>
            <p:custDataLst>
              <p:tags r:id="rId3"/>
            </p:custDataLst>
          </p:nvPr>
        </p:nvSpPr>
        <p:spPr/>
        <p:txBody>
          <a:bodyPr/>
          <a:p>
            <a:fld id="{BE5F26B5-172A-4DC2-B0B7-181CFC56B87C}" type="slidenum">
              <a:rPr lang="zh-CN" altLang="en-US" smtClean="0"/>
            </a:fld>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custDataLst>
              <p:tags r:id="rId1"/>
            </p:custDataLst>
          </p:nvPr>
        </p:nvSpPr>
        <p:spPr/>
        <p:txBody>
          <a:bodyPr/>
          <a:p>
            <a:fld id="{BE5F26B5-172A-4DC2-B0B7-181CFC56B87C}" type="slidenum">
              <a:rPr lang="zh-CN" altLang="en-US" smtClean="0"/>
            </a:fld>
            <a:endParaRPr lang="zh-CN" altLang="en-US"/>
          </a:p>
        </p:txBody>
      </p:sp>
      <p:sp>
        <p:nvSpPr>
          <p:cNvPr id="3" name="标题"/>
          <p:cNvSpPr>
            <a:spLocks noGrp="1"/>
          </p:cNvSpPr>
          <p:nvPr>
            <p:ph type="title"/>
            <p:custDataLst>
              <p:tags r:id="rId2"/>
            </p:custDataLst>
          </p:nvPr>
        </p:nvSpPr>
        <p:spPr/>
        <p:txBody>
          <a:bodyPr/>
          <a:p>
            <a:pPr marL="0" indent="0" algn="l">
              <a:lnSpc>
                <a:spcPct val="100000"/>
              </a:lnSpc>
              <a:spcBef>
                <a:spcPts val="0"/>
              </a:spcBef>
              <a:spcAft>
                <a:spcPts val="0"/>
              </a:spcAft>
              <a:buSzPct val="100000"/>
            </a:pPr>
            <a:r>
              <a:rPr lang="zh-CN" altLang="en-US" sz="4400">
                <a:latin typeface="+mn-ea"/>
                <a:ea typeface="+mn-ea"/>
              </a:rPr>
              <a:t>近三年首考语法填空真题回顾</a:t>
            </a:r>
            <a:endParaRPr lang="zh-CN" altLang="en-US" sz="4400">
              <a:latin typeface="+mn-ea"/>
              <a:ea typeface="+mn-ea"/>
            </a:endParaRPr>
          </a:p>
        </p:txBody>
      </p:sp>
      <p:sp>
        <p:nvSpPr>
          <p:cNvPr id="5" name="节编号"/>
          <p:cNvSpPr>
            <a:spLocks noGrp="1"/>
          </p:cNvSpPr>
          <p:nvPr>
            <p:ph type="body" sz="quarter" idx="13"/>
            <p:custDataLst>
              <p:tags r:id="rId3"/>
            </p:custDataLst>
          </p:nvPr>
        </p:nvSpPr>
        <p:spPr/>
        <p:txBody>
          <a:bodyPr/>
          <a:p>
            <a:r>
              <a:rPr lang="en-US" altLang="zh-CN" b="1">
                <a:latin typeface="Calibri" panose="020F0502020204030204" charset="0"/>
                <a:cs typeface="Calibri" panose="020F0502020204030204" charset="0"/>
              </a:rPr>
              <a:t>PART 02</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100.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0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55"/>
  <p:tag name="KSO_WM_TEMPLATE_CATEGORY" val="custom"/>
  <p:tag name="KSO_WM_UNIT_PRESET_TEXT" val="单击此处添加文本"/>
  <p:tag name="KSO_WM_UNIT_TEXT_TYPE" val="1"/>
</p:tagLst>
</file>

<file path=ppt/tags/tag102.xml><?xml version="1.0" encoding="utf-8"?>
<p:tagLst xmlns:p="http://schemas.openxmlformats.org/presentationml/2006/main">
  <p:tag name="KSO_WM_UNIT_INDEX" val="2"/>
  <p:tag name="KSO_WM_UNIT_TYPE" val="a"/>
  <p:tag name="KSO_WM_BEAUTIFY_FLAG" val="#wm#"/>
</p:tagLst>
</file>

<file path=ppt/tags/tag103.xml><?xml version="1.0" encoding="utf-8"?>
<p:tagLst xmlns:p="http://schemas.openxmlformats.org/presentationml/2006/main">
  <p:tag name="KSO_WM_UNIT_INDEX" val="3"/>
  <p:tag name="KSO_WM_UNIT_TYPE" val="k"/>
  <p:tag name="KSO_WM_BEAUTIFY_FLAG" val="#wm#"/>
</p:tagLst>
</file>

<file path=ppt/tags/tag104.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1415"/>
  <p:tag name="KSO_WM_TEMPLATE_CATEGORY" val="custom"/>
  <p:tag name="KSO_WM_SLIDE_INDEX" val="8"/>
  <p:tag name="KSO_WM_SLIDE_ID" val="custom20231415_8"/>
  <p:tag name="KSO_WM_TEMPLATE_MASTER_TYPE" val="0"/>
  <p:tag name="KSO_WM_SLIDE_LAYOUT" val="a_f"/>
  <p:tag name="KSO_WM_SLIDE_LAYOUT_CNT" val="1_1"/>
  <p:tag name="KSO_WM_SLIDE_SIZE" val="828*457"/>
  <p:tag name="KSO_WM_SLIDE_POSITION" val="66*28"/>
</p:tagLst>
</file>

<file path=ppt/tags/tag105.xml><?xml version="1.0" encoding="utf-8"?>
<p:tagLst xmlns:p="http://schemas.openxmlformats.org/presentationml/2006/main">
  <p:tag name="KSO_WM_UNIT_INDEX" val="1"/>
  <p:tag name="KSO_WM_UNIT_TYPE" val="a"/>
  <p:tag name="KSO_WM_BEAUTIFY_FLAG" val="#wm#"/>
</p:tagLst>
</file>

<file path=ppt/tags/tag106.xml><?xml version="1.0" encoding="utf-8"?>
<p:tagLst xmlns:p="http://schemas.openxmlformats.org/presentationml/2006/main">
  <p:tag name="TABLE_ENDDRAG_ORIGIN_RECT" val="901*478"/>
  <p:tag name="TABLE_ENDDRAG_RECT" val="28*49*901*478"/>
  <p:tag name="KSO_WM_UNIT_INDEX" val="2"/>
  <p:tag name="KSO_WM_UNIT_TYPE" val="β"/>
  <p:tag name="KSO_WM_BEAUTIFY_FLAG" val="#wm#"/>
</p:tagLst>
</file>

<file path=ppt/tags/tag107.xml><?xml version="1.0" encoding="utf-8"?>
<p:tagLst xmlns:p="http://schemas.openxmlformats.org/presentationml/2006/main">
  <p:tag name="KSO_WM_UNIT_INDEX" val="3"/>
  <p:tag name="KSO_WM_UNIT_TYPE" val="k"/>
  <p:tag name="KSO_WM_BEAUTIFY_FLAG" val="#wm#"/>
</p:tagLst>
</file>

<file path=ppt/tags/tag108.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 name="resource_record_key" val="{&quot;29&quot;:[50000269],&quot;65&quot;:[20233069]}"/>
</p:tagLst>
</file>

<file path=ppt/tags/tag109.xml><?xml version="1.0" encoding="utf-8"?>
<p:tagLst xmlns:p="http://schemas.openxmlformats.org/presentationml/2006/main">
  <p:tag name="KSO_WM_UNIT_INDEX" val="1"/>
  <p:tag name="KSO_WM_UNIT_TYPE" val="a"/>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0.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11.xml><?xml version="1.0" encoding="utf-8"?>
<p:tagLst xmlns:p="http://schemas.openxmlformats.org/presentationml/2006/main">
  <p:tag name="KSO_WM_UNIT_INDEX" val="3"/>
  <p:tag name="KSO_WM_UNIT_TYPE" val="k"/>
  <p:tag name="KSO_WM_BEAUTIFY_FLAG" val="#wm#"/>
</p:tagLst>
</file>

<file path=ppt/tags/tag112.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13.xml><?xml version="1.0" encoding="utf-8"?>
<p:tagLst xmlns:p="http://schemas.openxmlformats.org/presentationml/2006/main">
  <p:tag name="KSO_WM_UNIT_INDEX" val="3"/>
  <p:tag name="KSO_WM_UNIT_TYPE" val="k"/>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415_7*a*1"/>
  <p:tag name="KSO_WM_TEMPLATE_CATEGORY" val="custom"/>
  <p:tag name="KSO_WM_TEMPLATE_INDEX" val="20231415"/>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11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1415_7*e*1"/>
  <p:tag name="KSO_WM_TEMPLATE_CATEGORY" val="custom"/>
  <p:tag name="KSO_WM_TEMPLATE_INDEX" val="20231415"/>
  <p:tag name="KSO_WM_UNIT_LAYERLEVEL" val="1"/>
  <p:tag name="KSO_WM_TAG_VERSION" val="3.0"/>
  <p:tag name="KSO_WM_BEAUTIFY_FLAG" val="#wm#"/>
  <p:tag name="KSO_WM_UNIT_NOCLEAR" val="0"/>
  <p:tag name="KSO_WM_UNIT_VALUE" val="13"/>
  <p:tag name="KSO_WM_UNIT_TYPE" val="e"/>
  <p:tag name="KSO_WM_UNIT_INDEX" val="1"/>
</p:tagLst>
</file>

<file path=ppt/tags/tag116.xml><?xml version="1.0" encoding="utf-8"?>
<p:tagLst xmlns:p="http://schemas.openxmlformats.org/presentationml/2006/main">
  <p:tag name="KSO_WM_SLIDE_ID" val="custom20231415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1415"/>
  <p:tag name="KSO_WM_SLIDE_TYPE" val="sectionTitle"/>
  <p:tag name="KSO_WM_SLIDE_SUBTYPE" val="pureTxt"/>
  <p:tag name="KSO_WM_SLIDE_LAYOUT" val="a_e"/>
  <p:tag name="KSO_WM_SLIDE_LAYOUT_CNT" val="1_1"/>
  <p:tag name="KSO_WM_SLIDE_THEME_ID" val="3317370"/>
  <p:tag name="KSO_WM_SLIDE_THEME_NAME" val="彩色玻璃质感文件夹主题"/>
</p:tagLst>
</file>

<file path=ppt/tags/tag117.xml><?xml version="1.0" encoding="utf-8"?>
<p:tagLst xmlns:p="http://schemas.openxmlformats.org/presentationml/2006/main">
  <p:tag name="KSO_WM_UNIT_INDEX" val="3"/>
  <p:tag name="KSO_WM_UNIT_TYPE" val="k"/>
  <p:tag name="KSO_WM_BEAUTIFY_FLAG" val="#wm#"/>
</p:tagLst>
</file>

<file path=ppt/tags/tag118.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19.xml><?xml version="1.0" encoding="utf-8"?>
<p:tagLst xmlns:p="http://schemas.openxmlformats.org/presentationml/2006/main">
  <p:tag name="KSO_WM_UNIT_INDEX" val="3"/>
  <p:tag name="KSO_WM_UNIT_TYPE" val="k"/>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120.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21.xml><?xml version="1.0" encoding="utf-8"?>
<p:tagLst xmlns:p="http://schemas.openxmlformats.org/presentationml/2006/main">
  <p:tag name="TABLE_ENDDRAG_ORIGIN_RECT" val="937*529"/>
  <p:tag name="TABLE_ENDDRAG_RECT" val="12*4*937*529"/>
</p:tagLst>
</file>

<file path=ppt/tags/tag122.xml><?xml version="1.0" encoding="utf-8"?>
<p:tagLst xmlns:p="http://schemas.openxmlformats.org/presentationml/2006/main">
  <p:tag name="KSO_WM_BEAUTIFY_FLAG" val="#wm#"/>
  <p:tag name="KSO_WM_TEMPLATE_CATEGORY" val="custom"/>
  <p:tag name="KSO_WM_TEMPLATE_INDEX" val="20231415"/>
  <p:tag name="resource_record_key" val="{&quot;29&quot;:[50049410],&quot;65&quot;:[20231415]}"/>
</p:tagLst>
</file>

<file path=ppt/tags/tag123.xml><?xml version="1.0" encoding="utf-8"?>
<p:tagLst xmlns:p="http://schemas.openxmlformats.org/presentationml/2006/main">
  <p:tag name="KSO_WM_UNIT_INDEX" val="3"/>
  <p:tag name="KSO_WM_UNIT_TYPE" val="k"/>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415_7*a*1"/>
  <p:tag name="KSO_WM_TEMPLATE_CATEGORY" val="custom"/>
  <p:tag name="KSO_WM_TEMPLATE_INDEX" val="20231415"/>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12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1415_7*e*1"/>
  <p:tag name="KSO_WM_TEMPLATE_CATEGORY" val="custom"/>
  <p:tag name="KSO_WM_TEMPLATE_INDEX" val="20231415"/>
  <p:tag name="KSO_WM_UNIT_LAYERLEVEL" val="1"/>
  <p:tag name="KSO_WM_TAG_VERSION" val="3.0"/>
  <p:tag name="KSO_WM_BEAUTIFY_FLAG" val="#wm#"/>
  <p:tag name="KSO_WM_UNIT_NOCLEAR" val="0"/>
  <p:tag name="KSO_WM_UNIT_VALUE" val="13"/>
  <p:tag name="KSO_WM_UNIT_TYPE" val="e"/>
  <p:tag name="KSO_WM_UNIT_INDEX" val="1"/>
</p:tagLst>
</file>

<file path=ppt/tags/tag126.xml><?xml version="1.0" encoding="utf-8"?>
<p:tagLst xmlns:p="http://schemas.openxmlformats.org/presentationml/2006/main">
  <p:tag name="KSO_WM_SLIDE_ID" val="custom20231415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1415"/>
  <p:tag name="KSO_WM_SLIDE_TYPE" val="sectionTitle"/>
  <p:tag name="KSO_WM_SLIDE_SUBTYPE" val="pureTxt"/>
  <p:tag name="KSO_WM_SLIDE_LAYOUT" val="a_e"/>
  <p:tag name="KSO_WM_SLIDE_LAYOUT_CNT" val="1_1"/>
  <p:tag name="KSO_WM_SLIDE_THEME_ID" val="3317370"/>
  <p:tag name="KSO_WM_SLIDE_THEME_NAME" val="彩色玻璃质感文件夹主题"/>
</p:tagLst>
</file>

<file path=ppt/tags/tag127.xml><?xml version="1.0" encoding="utf-8"?>
<p:tagLst xmlns:p="http://schemas.openxmlformats.org/presentationml/2006/main">
  <p:tag name="KSO_WM_UNIT_TEXT_SUBTYPE" val="a"/>
  <p:tag name="KSO_WM_UNIT_SUBTYPE" val="a"/>
</p:tagLst>
</file>

<file path=ppt/tags/tag128.xml><?xml version="1.0" encoding="utf-8"?>
<p:tagLst xmlns:p="http://schemas.openxmlformats.org/presentationml/2006/main">
  <p:tag name="KSO_WM_UNIT_TEXT_SUBTYPE" val="a"/>
  <p:tag name="KSO_WM_UNIT_SUBTYPE" val="a"/>
</p:tagLst>
</file>

<file path=ppt/tags/tag129.xml><?xml version="1.0" encoding="utf-8"?>
<p:tagLst xmlns:p="http://schemas.openxmlformats.org/presentationml/2006/main">
  <p:tag name="KSO_WM_UNIT_TEXT_SUBTYPE" val="a"/>
  <p:tag name="KSO_WM_UNIT_SUBTYPE" val="a"/>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30.xml><?xml version="1.0" encoding="utf-8"?>
<p:tagLst xmlns:p="http://schemas.openxmlformats.org/presentationml/2006/main">
  <p:tag name="KSO_WM_UNIT_TEXT_SUBTYPE" val="a"/>
  <p:tag name="KSO_WM_UNIT_SUBTYPE" val="a"/>
</p:tagLst>
</file>

<file path=ppt/tags/tag131.xml><?xml version="1.0" encoding="utf-8"?>
<p:tagLst xmlns:p="http://schemas.openxmlformats.org/presentationml/2006/main">
  <p:tag name="KSO_WM_UNIT_TEXT_SUBTYPE" val="a"/>
  <p:tag name="KSO_WM_UNIT_SUBTYPE" val="a"/>
</p:tagLst>
</file>

<file path=ppt/tags/tag132.xml><?xml version="1.0" encoding="utf-8"?>
<p:tagLst xmlns:p="http://schemas.openxmlformats.org/presentationml/2006/main">
  <p:tag name="KSO_WM_UNIT_INDEX" val="8"/>
  <p:tag name="KSO_WM_UNIT_TYPE" val="k"/>
  <p:tag name="KSO_WM_BEAUTIFY_FLAG" val="#wm#"/>
</p:tagLst>
</file>

<file path=ppt/tags/tag133.xml><?xml version="1.0" encoding="utf-8"?>
<p:tagLst xmlns:p="http://schemas.openxmlformats.org/presentationml/2006/main">
  <p:tag name="KSO_WM_UNIT_TEXT_SUBTYPE" val="a"/>
  <p:tag name="KSO_WM_UNIT_SUBTYPE" val="a"/>
</p:tagLst>
</file>

<file path=ppt/tags/tag134.xml><?xml version="1.0" encoding="utf-8"?>
<p:tagLst xmlns:p="http://schemas.openxmlformats.org/presentationml/2006/main">
  <p:tag name="KSO_WM_UNIT_INDEX" val="1"/>
  <p:tag name="KSO_WM_UNIT_TYPE" val="a"/>
  <p:tag name="KSO_WM_BEAUTIFY_FLAG" val="#wm#"/>
</p:tagLst>
</file>

<file path=ppt/tags/tag135.xml><?xml version="1.0" encoding="utf-8"?>
<p:tagLst xmlns:p="http://schemas.openxmlformats.org/presentationml/2006/main">
  <p:tag name="KSO_WM_BEAUTIFY_FLAG" val="#wm#"/>
  <p:tag name="KSO_WM_TEMPLATE_CATEGORY" val="custom"/>
  <p:tag name="KSO_WM_TEMPLATE_INDEX" val="20231415"/>
  <p:tag name="resource_record_key" val="{&quot;13&quot;:[4663468],&quot;65&quot;:[20233069]}"/>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36.xml><?xml version="1.0" encoding="utf-8"?>
<p:tagLst xmlns:p="http://schemas.openxmlformats.org/presentationml/2006/main">
  <p:tag name="KSO_WM_UNIT_TEXT_SUBTYPE" val="a"/>
  <p:tag name="KSO_WM_UNIT_SUBTYPE" val="a"/>
</p:tagLst>
</file>

<file path=ppt/tags/tag137.xml><?xml version="1.0" encoding="utf-8"?>
<p:tagLst xmlns:p="http://schemas.openxmlformats.org/presentationml/2006/main">
  <p:tag name="KSO_WM_UNIT_TEXT_SUBTYPE" val="a"/>
  <p:tag name="KSO_WM_UNIT_SUBTYPE" val="a"/>
</p:tagLst>
</file>

<file path=ppt/tags/tag138.xml><?xml version="1.0" encoding="utf-8"?>
<p:tagLst xmlns:p="http://schemas.openxmlformats.org/presentationml/2006/main">
  <p:tag name="KSO_WM_UNIT_TEXT_SUBTYPE" val="a"/>
  <p:tag name="KSO_WM_UNIT_SUBTYPE" val="a"/>
</p:tagLst>
</file>

<file path=ppt/tags/tag139.xml><?xml version="1.0" encoding="utf-8"?>
<p:tagLst xmlns:p="http://schemas.openxmlformats.org/presentationml/2006/main">
  <p:tag name="KSO_WM_UNIT_TEXT_SUBTYPE" val="a"/>
  <p:tag name="KSO_WM_UNIT_SUBTYPE" val="a"/>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40.xml><?xml version="1.0" encoding="utf-8"?>
<p:tagLst xmlns:p="http://schemas.openxmlformats.org/presentationml/2006/main">
  <p:tag name="KSO_WM_UNIT_INDEX" val="6"/>
  <p:tag name="KSO_WM_UNIT_TEXT_SUBTYPE" val="a"/>
  <p:tag name="KSO_WM_UNIT_SUBTYPE" val="a"/>
  <p:tag name="KSO_WM_UNIT_TYPE" val="f"/>
  <p:tag name="KSO_WM_BEAUTIFY_FLAG" val="#wm#"/>
</p:tagLst>
</file>

<file path=ppt/tags/tag141.xml><?xml version="1.0" encoding="utf-8"?>
<p:tagLst xmlns:p="http://schemas.openxmlformats.org/presentationml/2006/main">
  <p:tag name="KSO_WM_UNIT_INDEX" val="7"/>
  <p:tag name="KSO_WM_UNIT_TYPE" val="k"/>
  <p:tag name="KSO_WM_BEAUTIFY_FLAG" val="#wm#"/>
</p:tagLst>
</file>

<file path=ppt/tags/tag142.xml><?xml version="1.0" encoding="utf-8"?>
<p:tagLst xmlns:p="http://schemas.openxmlformats.org/presentationml/2006/main">
  <p:tag name="KSO_WM_UNIT_INDEX" val="1"/>
  <p:tag name="KSO_WM_UNIT_TYPE" val="a"/>
  <p:tag name="KSO_WM_BEAUTIFY_FLAG" val="#wm#"/>
</p:tagLst>
</file>

<file path=ppt/tags/tag143.xml><?xml version="1.0" encoding="utf-8"?>
<p:tagLst xmlns:p="http://schemas.openxmlformats.org/presentationml/2006/main">
  <p:tag name="KSO_WM_BEAUTIFY_FLAG" val="#wm#"/>
  <p:tag name="KSO_WM_TEMPLATE_CATEGORY" val="custom"/>
  <p:tag name="KSO_WM_TEMPLATE_INDEX" val="20231415"/>
  <p:tag name="resource_record_key" val="{&quot;13&quot;:[4626822],&quot;65&quot;:[20233069]}"/>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44.xml><?xml version="1.0" encoding="utf-8"?>
<p:tagLst xmlns:p="http://schemas.openxmlformats.org/presentationml/2006/main">
  <p:tag name="KSO_WM_UNIT_TEXT_SUBTYPE" val="a"/>
  <p:tag name="KSO_WM_UNIT_SUBTYPE" val="a"/>
</p:tagLst>
</file>

<file path=ppt/tags/tag145.xml><?xml version="1.0" encoding="utf-8"?>
<p:tagLst xmlns:p="http://schemas.openxmlformats.org/presentationml/2006/main">
  <p:tag name="KSO_WM_UNIT_TEXT_SUBTYPE" val="a"/>
  <p:tag name="KSO_WM_UNIT_SUBTYPE" val="a"/>
</p:tagLst>
</file>

<file path=ppt/tags/tag146.xml><?xml version="1.0" encoding="utf-8"?>
<p:tagLst xmlns:p="http://schemas.openxmlformats.org/presentationml/2006/main">
  <p:tag name="KSO_WM_UNIT_TEXT_SUBTYPE" val="a"/>
  <p:tag name="KSO_WM_UNIT_SUBTYPE" val="a"/>
</p:tagLst>
</file>

<file path=ppt/tags/tag147.xml><?xml version="1.0" encoding="utf-8"?>
<p:tagLst xmlns:p="http://schemas.openxmlformats.org/presentationml/2006/main">
  <p:tag name="KSO_WM_UNIT_INDEX" val="5"/>
  <p:tag name="KSO_WM_UNIT_TYPE" val="k"/>
  <p:tag name="KSO_WM_BEAUTIFY_FLAG" val="#wm#"/>
</p:tagLst>
</file>

<file path=ppt/tags/tag148.xml><?xml version="1.0" encoding="utf-8"?>
<p:tagLst xmlns:p="http://schemas.openxmlformats.org/presentationml/2006/main">
  <p:tag name="KSO_WM_UNIT_INDEX" val="1"/>
  <p:tag name="KSO_WM_UNIT_TYPE" val="a"/>
  <p:tag name="KSO_WM_BEAUTIFY_FLAG" val="#wm#"/>
</p:tagLst>
</file>

<file path=ppt/tags/tag149.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50.xml><?xml version="1.0" encoding="utf-8"?>
<p:tagLst xmlns:p="http://schemas.openxmlformats.org/presentationml/2006/main">
  <p:tag name="KSO_WM_UNIT_TEXT_SUBTYPE" val="a"/>
  <p:tag name="KSO_WM_UNIT_SUBTYPE" val="a"/>
</p:tagLst>
</file>

<file path=ppt/tags/tag151.xml><?xml version="1.0" encoding="utf-8"?>
<p:tagLst xmlns:p="http://schemas.openxmlformats.org/presentationml/2006/main">
  <p:tag name="KSO_WM_UNIT_INDEX" val="2"/>
  <p:tag name="KSO_WM_UNIT_TYPE" val="a"/>
  <p:tag name="KSO_WM_BEAUTIFY_FLAG" val="#wm#"/>
</p:tagLst>
</file>

<file path=ppt/tags/tag152.xml><?xml version="1.0" encoding="utf-8"?>
<p:tagLst xmlns:p="http://schemas.openxmlformats.org/presentationml/2006/main">
  <p:tag name="KSO_WM_UNIT_INDEX" val="3"/>
  <p:tag name="KSO_WM_UNIT_TYPE" val="k"/>
  <p:tag name="KSO_WM_BEAUTIFY_FLAG" val="#wm#"/>
</p:tagLst>
</file>

<file path=ppt/tags/tag153.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54.xml><?xml version="1.0" encoding="utf-8"?>
<p:tagLst xmlns:p="http://schemas.openxmlformats.org/presentationml/2006/main">
  <p:tag name="KSO_WM_UNIT_TEXT_SUBTYPE" val="a"/>
  <p:tag name="KSO_WM_UNIT_SUBTYPE" val="a"/>
</p:tagLst>
</file>

<file path=ppt/tags/tag155.xml><?xml version="1.0" encoding="utf-8"?>
<p:tagLst xmlns:p="http://schemas.openxmlformats.org/presentationml/2006/main">
  <p:tag name="KSO_WM_UNIT_INDEX" val="2"/>
  <p:tag name="KSO_WM_UNIT_TYPE" val="a"/>
  <p:tag name="KSO_WM_BEAUTIFY_FLAG" val="#wm#"/>
</p:tagLst>
</file>

<file path=ppt/tags/tag156.xml><?xml version="1.0" encoding="utf-8"?>
<p:tagLst xmlns:p="http://schemas.openxmlformats.org/presentationml/2006/main">
  <p:tag name="KSO_WM_UNIT_INDEX" val="3"/>
  <p:tag name="KSO_WM_UNIT_TYPE" val="k"/>
  <p:tag name="KSO_WM_BEAUTIFY_FLAG" val="#wm#"/>
</p:tagLst>
</file>

<file path=ppt/tags/tag157.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58.xml><?xml version="1.0" encoding="utf-8"?>
<p:tagLst xmlns:p="http://schemas.openxmlformats.org/presentationml/2006/main">
  <p:tag name="KSO_WM_UNIT_INDEX" val="2"/>
  <p:tag name="KSO_WM_UNIT_TYPE" val="k"/>
  <p:tag name="KSO_WM_BEAUTIFY_FLAG" val="#wm#"/>
</p:tagLst>
</file>

<file path=ppt/tags/tag159.xml><?xml version="1.0" encoding="utf-8"?>
<p:tagLst xmlns:p="http://schemas.openxmlformats.org/presentationml/2006/main">
  <p:tag name="KSO_WM_UNIT_INDEX" val="1"/>
  <p:tag name="KSO_WM_UNIT_TYPE" val="a"/>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160.xml><?xml version="1.0" encoding="utf-8"?>
<p:tagLst xmlns:p="http://schemas.openxmlformats.org/presentationml/2006/main">
  <p:tag name="KSO_WM_UNIT_TEXT_SUBTYPE" val="a"/>
  <p:tag name="KSO_WM_UNIT_SUBTYPE" val="a"/>
</p:tagLst>
</file>

<file path=ppt/tags/tag161.xml><?xml version="1.0" encoding="utf-8"?>
<p:tagLst xmlns:p="http://schemas.openxmlformats.org/presentationml/2006/main">
  <p:tag name="KSO_WM_UNIT_TEXT_SUBTYPE" val="a"/>
  <p:tag name="KSO_WM_UNIT_SUBTYPE" val="a"/>
</p:tagLst>
</file>

<file path=ppt/tags/tag162.xml><?xml version="1.0" encoding="utf-8"?>
<p:tagLst xmlns:p="http://schemas.openxmlformats.org/presentationml/2006/main">
  <p:tag name="KSO_WM_UNIT_TEXT_SUBTYPE" val="a"/>
  <p:tag name="KSO_WM_UNIT_SUBTYPE" val="a"/>
</p:tagLst>
</file>

<file path=ppt/tags/tag163.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64.xml><?xml version="1.0" encoding="utf-8"?>
<p:tagLst xmlns:p="http://schemas.openxmlformats.org/presentationml/2006/main">
  <p:tag name="KSO_WM_UNIT_TEXT_SUBTYPE" val="a"/>
  <p:tag name="KSO_WM_UNIT_SUBTYPE" val="a"/>
</p:tagLst>
</file>

<file path=ppt/tags/tag165.xml><?xml version="1.0" encoding="utf-8"?>
<p:tagLst xmlns:p="http://schemas.openxmlformats.org/presentationml/2006/main">
  <p:tag name="KSO_WM_UNIT_INDEX" val="2"/>
  <p:tag name="KSO_WM_UNIT_TYPE" val="a"/>
  <p:tag name="KSO_WM_BEAUTIFY_FLAG" val="#wm#"/>
</p:tagLst>
</file>

<file path=ppt/tags/tag166.xml><?xml version="1.0" encoding="utf-8"?>
<p:tagLst xmlns:p="http://schemas.openxmlformats.org/presentationml/2006/main">
  <p:tag name="KSO_WM_UNIT_INDEX" val="3"/>
  <p:tag name="KSO_WM_UNIT_TYPE" val="k"/>
  <p:tag name="KSO_WM_BEAUTIFY_FLAG" val="#wm#"/>
</p:tagLst>
</file>

<file path=ppt/tags/tag167.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68.xml><?xml version="1.0" encoding="utf-8"?>
<p:tagLst xmlns:p="http://schemas.openxmlformats.org/presentationml/2006/main">
  <p:tag name="KSO_WM_UNIT_TEXT_SUBTYPE" val="a"/>
  <p:tag name="KSO_WM_UNIT_SUBTYPE" val="a"/>
</p:tagLst>
</file>

<file path=ppt/tags/tag169.xml><?xml version="1.0" encoding="utf-8"?>
<p:tagLst xmlns:p="http://schemas.openxmlformats.org/presentationml/2006/main">
  <p:tag name="KSO_WM_UNIT_INDEX" val="2"/>
  <p:tag name="KSO_WM_UNIT_TYPE" val="a"/>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70.xml><?xml version="1.0" encoding="utf-8"?>
<p:tagLst xmlns:p="http://schemas.openxmlformats.org/presentationml/2006/main">
  <p:tag name="KSO_WM_UNIT_INDEX" val="3"/>
  <p:tag name="KSO_WM_UNIT_TYPE" val="k"/>
  <p:tag name="KSO_WM_BEAUTIFY_FLAG" val="#wm#"/>
</p:tagLst>
</file>

<file path=ppt/tags/tag171.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72.xml><?xml version="1.0" encoding="utf-8"?>
<p:tagLst xmlns:p="http://schemas.openxmlformats.org/presentationml/2006/main">
  <p:tag name="KSO_WM_UNIT_INDEX" val="3"/>
  <p:tag name="KSO_WM_UNIT_TYPE" val="k"/>
  <p:tag name="KSO_WM_BEAUTIFY_FLAG" val="#wm#"/>
</p:tagLst>
</file>

<file path=ppt/tags/tag173.xml><?xml version="1.0" encoding="utf-8"?>
<p:tagLst xmlns:p="http://schemas.openxmlformats.org/presentationml/2006/main">
  <p:tag name="KSO_WM_UNIT_INDEX" val="1"/>
  <p:tag name="KSO_WM_UNIT_TYPE" val="a"/>
  <p:tag name="KSO_WM_BEAUTIFY_FLAG" val="#wm#"/>
</p:tagLst>
</file>

<file path=ppt/tags/tag174.xml><?xml version="1.0" encoding="utf-8"?>
<p:tagLst xmlns:p="http://schemas.openxmlformats.org/presentationml/2006/main">
  <p:tag name="KSO_WM_UNIT_TEXT_SUBTYPE" val="a"/>
  <p:tag name="KSO_WM_UNIT_SUBTYPE" val="a"/>
</p:tagLst>
</file>

<file path=ppt/tags/tag175.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 name="resource_record_key" val="{&quot;13&quot;:[4695725],&quot;65&quot;:[20231415]}"/>
</p:tagLst>
</file>

<file path=ppt/tags/tag176.xml><?xml version="1.0" encoding="utf-8"?>
<p:tagLst xmlns:p="http://schemas.openxmlformats.org/presentationml/2006/main">
  <p:tag name="KSO_WM_UNIT_TEXT_SUBTYPE" val="a"/>
  <p:tag name="KSO_WM_UNIT_SUBTYPE" val="a"/>
</p:tagLst>
</file>

<file path=ppt/tags/tag177.xml><?xml version="1.0" encoding="utf-8"?>
<p:tagLst xmlns:p="http://schemas.openxmlformats.org/presentationml/2006/main">
  <p:tag name="KSO_WM_UNIT_INDEX" val="2"/>
  <p:tag name="KSO_WM_UNIT_TYPE" val="a"/>
  <p:tag name="KSO_WM_BEAUTIFY_FLAG" val="#wm#"/>
</p:tagLst>
</file>

<file path=ppt/tags/tag178.xml><?xml version="1.0" encoding="utf-8"?>
<p:tagLst xmlns:p="http://schemas.openxmlformats.org/presentationml/2006/main">
  <p:tag name="KSO_WM_UNIT_INDEX" val="3"/>
  <p:tag name="KSO_WM_UNIT_TYPE" val="k"/>
  <p:tag name="KSO_WM_BEAUTIFY_FLAG" val="#wm#"/>
</p:tagLst>
</file>

<file path=ppt/tags/tag179.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80.xml><?xml version="1.0" encoding="utf-8"?>
<p:tagLst xmlns:p="http://schemas.openxmlformats.org/presentationml/2006/main">
  <p:tag name="KSO_WM_UNIT_INDEX" val="3"/>
  <p:tag name="KSO_WM_UNIT_TYPE" val="k"/>
  <p:tag name="KSO_WM_BEAUTIFY_FLAG" val="#wm#"/>
</p:tagLst>
</file>

<file path=ppt/tags/tag181.xml><?xml version="1.0" encoding="utf-8"?>
<p:tagLst xmlns:p="http://schemas.openxmlformats.org/presentationml/2006/main">
  <p:tag name="KSO_WM_UNIT_INDEX" val="1"/>
  <p:tag name="KSO_WM_UNIT_TYPE" val="a"/>
  <p:tag name="KSO_WM_BEAUTIFY_FLAG" val="#wm#"/>
</p:tagLst>
</file>

<file path=ppt/tags/tag182.xml><?xml version="1.0" encoding="utf-8"?>
<p:tagLst xmlns:p="http://schemas.openxmlformats.org/presentationml/2006/main">
  <p:tag name="KSO_WM_UNIT_TEXT_SUBTYPE" val="a"/>
  <p:tag name="KSO_WM_UNIT_SUBTYPE" val="a"/>
</p:tagLst>
</file>

<file path=ppt/tags/tag183.xml><?xml version="1.0" encoding="utf-8"?>
<p:tagLst xmlns:p="http://schemas.openxmlformats.org/presentationml/2006/main">
  <p:tag name="KSO_WM_UNIT_TEXT_SUBTYPE" val="a"/>
  <p:tag name="KSO_WM_UNIT_SUBTYPE" val="a"/>
</p:tagLst>
</file>

<file path=ppt/tags/tag184.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 name="resource_record_key" val="{&quot;13&quot;:[4695725],&quot;65&quot;:[20231415]}"/>
</p:tagLst>
</file>

<file path=ppt/tags/tag185.xml><?xml version="1.0" encoding="utf-8"?>
<p:tagLst xmlns:p="http://schemas.openxmlformats.org/presentationml/2006/main">
  <p:tag name="KSO_WM_UNIT_TEXT_SUBTYPE" val="a"/>
  <p:tag name="KSO_WM_UNIT_SUBTYPE" val="a"/>
</p:tagLst>
</file>

<file path=ppt/tags/tag186.xml><?xml version="1.0" encoding="utf-8"?>
<p:tagLst xmlns:p="http://schemas.openxmlformats.org/presentationml/2006/main">
  <p:tag name="KSO_WM_UNIT_INDEX" val="2"/>
  <p:tag name="KSO_WM_UNIT_TYPE" val="a"/>
  <p:tag name="KSO_WM_BEAUTIFY_FLAG" val="#wm#"/>
</p:tagLst>
</file>

<file path=ppt/tags/tag187.xml><?xml version="1.0" encoding="utf-8"?>
<p:tagLst xmlns:p="http://schemas.openxmlformats.org/presentationml/2006/main">
  <p:tag name="KSO_WM_UNIT_INDEX" val="3"/>
  <p:tag name="KSO_WM_UNIT_TYPE" val="k"/>
  <p:tag name="KSO_WM_BEAUTIFY_FLAG" val="#wm#"/>
</p:tagLst>
</file>

<file path=ppt/tags/tag188.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89.xml><?xml version="1.0" encoding="utf-8"?>
<p:tagLst xmlns:p="http://schemas.openxmlformats.org/presentationml/2006/main">
  <p:tag name="KSO_WM_UNIT_INDEX" val="2"/>
  <p:tag name="KSO_WM_UNIT_TYPE" val="a"/>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90.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191.xml><?xml version="1.0" encoding="utf-8"?>
<p:tagLst xmlns:p="http://schemas.openxmlformats.org/presentationml/2006/main">
  <p:tag name="KSO_WM_BEAUTIFY_FLAG" val="#wm#"/>
  <p:tag name="KSO_WM_TEMPLATE_CATEGORY" val="custom"/>
  <p:tag name="KSO_WM_TEMPLATE_INDEX" val="20231415"/>
</p:tagLst>
</file>

<file path=ppt/tags/tag192.xml><?xml version="1.0" encoding="utf-8"?>
<p:tagLst xmlns:p="http://schemas.openxmlformats.org/presentationml/2006/main">
  <p:tag name="KSO_WM_UNIT_INDEX" val="3"/>
  <p:tag name="KSO_WM_UNIT_TYPE" val="k"/>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415_7*a*1"/>
  <p:tag name="KSO_WM_TEMPLATE_CATEGORY" val="custom"/>
  <p:tag name="KSO_WM_TEMPLATE_INDEX" val="20231415"/>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194.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1415_7*e*1"/>
  <p:tag name="KSO_WM_TEMPLATE_CATEGORY" val="custom"/>
  <p:tag name="KSO_WM_TEMPLATE_INDEX" val="20231415"/>
  <p:tag name="KSO_WM_UNIT_LAYERLEVEL" val="1"/>
  <p:tag name="KSO_WM_TAG_VERSION" val="3.0"/>
  <p:tag name="KSO_WM_BEAUTIFY_FLAG" val="#wm#"/>
  <p:tag name="KSO_WM_UNIT_NOCLEAR" val="0"/>
  <p:tag name="KSO_WM_UNIT_VALUE" val="13"/>
  <p:tag name="KSO_WM_UNIT_TYPE" val="e"/>
  <p:tag name="KSO_WM_UNIT_INDEX" val="1"/>
</p:tagLst>
</file>

<file path=ppt/tags/tag195.xml><?xml version="1.0" encoding="utf-8"?>
<p:tagLst xmlns:p="http://schemas.openxmlformats.org/presentationml/2006/main">
  <p:tag name="KSO_WM_SLIDE_ID" val="custom20231415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1415"/>
  <p:tag name="KSO_WM_SLIDE_TYPE" val="sectionTitle"/>
  <p:tag name="KSO_WM_SLIDE_SUBTYPE" val="pureTxt"/>
  <p:tag name="KSO_WM_SLIDE_LAYOUT" val="a_e"/>
  <p:tag name="KSO_WM_SLIDE_LAYOUT_CNT" val="1_1"/>
  <p:tag name="KSO_WM_SLIDE_THEME_ID" val="3317370"/>
  <p:tag name="KSO_WM_SLIDE_THEME_NAME" val="彩色玻璃质感文件夹主题"/>
</p:tagLst>
</file>

<file path=ppt/tags/tag196.xml><?xml version="1.0" encoding="utf-8"?>
<p:tagLst xmlns:p="http://schemas.openxmlformats.org/presentationml/2006/main">
  <p:tag name="KSO_WM_UNIT_INDEX" val="3"/>
  <p:tag name="KSO_WM_UNIT_TYPE" val="k"/>
  <p:tag name="KSO_WM_BEAUTIFY_FLAG" val="#wm#"/>
</p:tagLst>
</file>

<file path=ppt/tags/tag197.xml><?xml version="1.0" encoding="utf-8"?>
<p:tagLst xmlns:p="http://schemas.openxmlformats.org/presentationml/2006/main">
  <p:tag name="KSO_WM_BEAUTIFY_FLAG" val="#wm#"/>
  <p:tag name="KSO_WM_TEMPLATE_CATEGORY" val="custom"/>
  <p:tag name="KSO_WM_TEMPLATE_INDEX" val="20231415"/>
  <p:tag name="KSO_WM_SLIDE_TYPE" val="text"/>
  <p:tag name="KSO_WM_SLIDE_ID" val="custom20231415_8"/>
  <p:tag name="KSO_WM_TEMPLATE_SUBCATEGORY" val="29"/>
  <p:tag name="KSO_WM_TEMPLATE_MASTER_TYPE" val="0"/>
  <p:tag name="KSO_WM_TEMPLATE_COLOR_TYPE" val="0"/>
  <p:tag name="KSO_WM_SLIDE_ITEM_CNT" val="0"/>
  <p:tag name="KSO_WM_SLIDE_INDEX" val="8"/>
  <p:tag name="KSO_WM_TAG_VERSION" val="3.0"/>
  <p:tag name="KSO_WM_SLIDE_SUBTYPE" val="pureTxt"/>
  <p:tag name="KSO_WM_SLIDE_SIZE" val="828*457"/>
  <p:tag name="KSO_WM_SLIDE_POSITION" val="66*28"/>
  <p:tag name="KSO_WM_SLIDE_LAYOUT" val="a_f"/>
  <p:tag name="KSO_WM_SLIDE_LAYOUT_CNT" val="1_1"/>
</p:tagLst>
</file>

<file path=ppt/tags/tag198.xml><?xml version="1.0" encoding="utf-8"?>
<p:tagLst xmlns:p="http://schemas.openxmlformats.org/presentationml/2006/main">
  <p:tag name="KSO_WM_UNIT_INDEX" val="4"/>
  <p:tag name="KSO_WM_UNIT_TYPE" val="k"/>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415_9*a*1"/>
  <p:tag name="KSO_WM_TEMPLATE_CATEGORY" val="custom"/>
  <p:tag name="KSO_WM_TEMPLATE_INDEX" val="20231415"/>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00.xml><?xml version="1.0" encoding="utf-8"?>
<p:tagLst xmlns:p="http://schemas.openxmlformats.org/presentationml/2006/main">
  <p:tag name="KSO_WM_SLIDE_ID" val="custom20231415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1415"/>
  <p:tag name="KSO_WM_SLIDE_TYPE" val="endPage"/>
  <p:tag name="KSO_WM_SLIDE_SUBTYPE" val="pureTxt"/>
  <p:tag name="KSO_WM_SLIDE_LAYOUT" val="a_f"/>
  <p:tag name="KSO_WM_SLIDE_LAYOUT_CNT" val="1_1"/>
  <p:tag name="KSO_WM_SLIDE_THEME_ID" val="3317370"/>
  <p:tag name="KSO_WM_SLIDE_THEME_NAME" val="彩色玻璃质感文件夹主题"/>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2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273"/>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1415"/>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141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75.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1415"/>
  <p:tag name="KSO_WM_TEMPLATE_THUMBS_INDEX" val="1、9"/>
</p:tagLst>
</file>

<file path=ppt/tags/tag76.xml><?xml version="1.0" encoding="utf-8"?>
<p:tagLst xmlns:p="http://schemas.openxmlformats.org/presentationml/2006/main">
  <p:tag name="KSO_WM_BEAUTIFY_FLAG" val="#wm#"/>
  <p:tag name="KSO_WM_TEMPLATE_CATEGORY" val="custom"/>
  <p:tag name="KSO_WM_TEMPLATE_INDEX" val="20231415"/>
</p:tagLst>
</file>

<file path=ppt/tags/tag7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415_1*a*1"/>
  <p:tag name="KSO_WM_TEMPLATE_CATEGORY" val="custom"/>
  <p:tag name="KSO_WM_TEMPLATE_INDEX" val="20231415"/>
  <p:tag name="KSO_WM_UNIT_LAYERLEVEL" val="1"/>
  <p:tag name="KSO_WM_TAG_VERSION" val="3.0"/>
  <p:tag name="KSO_WM_BEAUTIFY_FLAG" val="#wm#"/>
  <p:tag name="KSO_WM_UNIT_PRESET_TEXT" val="添加文档标题"/>
  <p:tag name="KSO_WM_UNIT_TEXT_TYPE" val="1"/>
</p:tagLst>
</file>

<file path=ppt/tags/tag78.xml><?xml version="1.0" encoding="utf-8"?>
<p:tagLst xmlns:p="http://schemas.openxmlformats.org/presentationml/2006/main">
  <p:tag name="KSO_WM_SLIDE_ID" val="custom20231415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415"/>
  <p:tag name="KSO_WM_SLIDE_LAYOUT" val="a_b_f"/>
  <p:tag name="KSO_WM_SLIDE_LAYOUT_CNT" val="1_1_1"/>
  <p:tag name="KSO_WM_SLIDE_TYPE" val="title"/>
  <p:tag name="KSO_WM_SLIDE_SUBTYPE" val="pureTxt"/>
  <p:tag name="KSO_WM_TEMPLATE_THUMBS_INDEX" val="1、9"/>
  <p:tag name="KSO_WM_SLIDE_THEME_ID" val="3317370"/>
  <p:tag name="KSO_WM_SLIDE_THEME_NAME" val="彩色玻璃质感文件夹主题"/>
</p:tagLst>
</file>

<file path=ppt/tags/tag7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custom20231415_4*l_i*1_1"/>
  <p:tag name="KSO_WM_TEMPLATE_CATEGORY" val="custom"/>
  <p:tag name="KSO_WM_TEMPLATE_INDEX" val="20231415"/>
  <p:tag name="KSO_WM_UNIT_LAYERLEVEL" val="1_1"/>
  <p:tag name="KSO_WM_TAG_VERSION" val="3.0"/>
  <p:tag name="KSO_WM_BEAUTIFY_FLAG" val="#wm#"/>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415_4*a*1"/>
  <p:tag name="KSO_WM_TEMPLATE_CATEGORY" val="custom"/>
  <p:tag name="KSO_WM_TEMPLATE_INDEX" val="20231415"/>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1415_4*l_h_i*1_1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1415_4*l_h_a*1_1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31415_4*l_h_i*1_2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1415_4*l_h_a*1_2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31415_4*l_h_i*1_3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1415_4*l_h_a*1_3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31415_4*l_h_i*1_4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1415_4*l_h_a*1_4_1"/>
  <p:tag name="KSO_WM_TEMPLATE_CATEGORY" val="custom"/>
  <p:tag name="KSO_WM_TEMPLATE_INDEX" val="2023141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257.75000000000006,&quot;left&quot;:40.1,&quot;top&quot;:219.7711811023622,&quot;width&quot;:87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Lst>
</file>

<file path=ppt/tags/tag89.xml><?xml version="1.0" encoding="utf-8"?>
<p:tagLst xmlns:p="http://schemas.openxmlformats.org/presentationml/2006/main">
  <p:tag name="KSO_WM_SLIDE_ID" val="custom20231415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1415"/>
  <p:tag name="KSO_WM_SLIDE_LAYOUT" val="a_l"/>
  <p:tag name="KSO_WM_SLIDE_LAYOUT_CNT" val="1_1"/>
  <p:tag name="KSO_WM_SLIDE_TYPE" val="contents"/>
  <p:tag name="KSO_WM_SLIDE_SUBTYPE" val="diag"/>
  <p:tag name="KSO_WM_DIAGRAM_GROUP_CODE" val="l1-1"/>
  <p:tag name="KSO_WM_SLIDE_DIAGTYPE" val="l"/>
  <p:tag name="KSO_WM_SLIDE_THEME_ID" val="3317370"/>
  <p:tag name="KSO_WM_SLIDE_THEME_NAME" val="彩色玻璃质感文件夹主题"/>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p="http://schemas.openxmlformats.org/presentationml/2006/main">
  <p:tag name="KSO_WM_UNIT_INDEX" val="3"/>
  <p:tag name="KSO_WM_UNIT_TYPE" val="k"/>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415_7*a*1"/>
  <p:tag name="KSO_WM_TEMPLATE_CATEGORY" val="custom"/>
  <p:tag name="KSO_WM_TEMPLATE_INDEX" val="20231415"/>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9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1415_7*e*1"/>
  <p:tag name="KSO_WM_TEMPLATE_CATEGORY" val="custom"/>
  <p:tag name="KSO_WM_TEMPLATE_INDEX" val="20231415"/>
  <p:tag name="KSO_WM_UNIT_LAYERLEVEL" val="1"/>
  <p:tag name="KSO_WM_TAG_VERSION" val="3.0"/>
  <p:tag name="KSO_WM_BEAUTIFY_FLAG" val="#wm#"/>
  <p:tag name="KSO_WM_UNIT_NOCLEAR" val="0"/>
  <p:tag name="KSO_WM_UNIT_VALUE" val="13"/>
  <p:tag name="KSO_WM_UNIT_TYPE" val="e"/>
  <p:tag name="KSO_WM_UNIT_INDEX" val="1"/>
</p:tagLst>
</file>

<file path=ppt/tags/tag93.xml><?xml version="1.0" encoding="utf-8"?>
<p:tagLst xmlns:p="http://schemas.openxmlformats.org/presentationml/2006/main">
  <p:tag name="KSO_WM_SLIDE_ID" val="custom20231415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1415"/>
  <p:tag name="KSO_WM_SLIDE_TYPE" val="sectionTitle"/>
  <p:tag name="KSO_WM_SLIDE_SUBTYPE" val="pureTxt"/>
  <p:tag name="KSO_WM_SLIDE_LAYOUT" val="a_e"/>
  <p:tag name="KSO_WM_SLIDE_LAYOUT_CNT" val="1_1"/>
  <p:tag name="KSO_WM_SLIDE_THEME_ID" val="3317370"/>
  <p:tag name="KSO_WM_SLIDE_THEME_NAME" val="彩色玻璃质感文件夹主题"/>
</p:tagLst>
</file>

<file path=ppt/tags/tag94.xml><?xml version="1.0" encoding="utf-8"?>
<p:tagLst xmlns:p="http://schemas.openxmlformats.org/presentationml/2006/main">
  <p:tag name="KSO_WM_UNIT_INDEX" val="3"/>
  <p:tag name="KSO_WM_UNIT_TYPE" val="d"/>
  <p:tag name="KSO_WM_BEAUTIFY_FLAG" val="#wm#"/>
</p:tagLst>
</file>

<file path=ppt/tags/tag95.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96.xml><?xml version="1.0" encoding="utf-8"?>
<p:tagLst xmlns:p="http://schemas.openxmlformats.org/presentationml/2006/main">
  <p:tag name="KSO_WM_UNIT_INDEX" val="5"/>
  <p:tag name="KSO_WM_UNIT_TYPE" val="d"/>
  <p:tag name="KSO_WM_BEAUTIFY_FLAG" val="#wm#"/>
</p:tagLst>
</file>

<file path=ppt/tags/tag97.xml><?xml version="1.0" encoding="utf-8"?>
<p:tagLst xmlns:p="http://schemas.openxmlformats.org/presentationml/2006/main">
  <p:tag name="KSO_WM_UNIT_INDEX" val="6"/>
  <p:tag name="KSO_WM_UNIT_TYPE" val="k"/>
  <p:tag name="KSO_WM_BEAUTIFY_FLAG" val="#wm#"/>
</p:tagLst>
</file>

<file path=ppt/tags/tag98.xml><?xml version="1.0" encoding="utf-8"?>
<p:tagLst xmlns:p="http://schemas.openxmlformats.org/presentationml/2006/main">
  <p:tag name="KSO_WM_UNIT_INDEX" val="2"/>
  <p:tag name="KSO_WM_UNIT_TYPE" val="d"/>
  <p:tag name="KSO_WM_BEAUTIFY_FLAG" val="#wm#"/>
</p:tagLst>
</file>

<file path=ppt/tags/tag99.xml><?xml version="1.0" encoding="utf-8"?>
<p:tagLst xmlns:p="http://schemas.openxmlformats.org/presentationml/2006/main">
  <p:tag name="KSO_WM_UNIT_INDEX" val="1"/>
  <p:tag name="KSO_WM_UNIT_TYPE" val="a"/>
  <p:tag name="KSO_WM_BEAUTIFY_FLAG" val="#wm#"/>
</p:tagLst>
</file>

<file path=ppt/theme/theme1.xml><?xml version="1.0" encoding="utf-8"?>
<a:theme xmlns:a="http://schemas.openxmlformats.org/drawingml/2006/main" name="1_Office 主题​​">
  <a:themeElements>
    <a:clrScheme name="自定义 108">
      <a:dk1>
        <a:srgbClr val="000000"/>
      </a:dk1>
      <a:lt1>
        <a:srgbClr val="FFFFFF"/>
      </a:lt1>
      <a:dk2>
        <a:srgbClr val="583400"/>
      </a:dk2>
      <a:lt2>
        <a:srgbClr val="E0E2E8"/>
      </a:lt2>
      <a:accent1>
        <a:srgbClr val="F66C4E"/>
      </a:accent1>
      <a:accent2>
        <a:srgbClr val="00D07C"/>
      </a:accent2>
      <a:accent3>
        <a:srgbClr val="E2A804"/>
      </a:accent3>
      <a:accent4>
        <a:srgbClr val="FF9A3F"/>
      </a:accent4>
      <a:accent5>
        <a:srgbClr val="48A8F8"/>
      </a:accent5>
      <a:accent6>
        <a:srgbClr val="607BAC"/>
      </a:accent6>
      <a:hlink>
        <a:srgbClr val="CB3CF2"/>
      </a:hlink>
      <a:folHlink>
        <a:srgbClr val="492067"/>
      </a:folHlink>
    </a:clrScheme>
    <a:fontScheme name="自定义 24">
      <a:majorFont>
        <a:latin typeface="Arial"/>
        <a:ea typeface="汉仪文黑-55简"/>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16297</Words>
  <Application>WPS 演示</Application>
  <PresentationFormat>宽屏</PresentationFormat>
  <Paragraphs>788</Paragraphs>
  <Slides>29</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29</vt:i4>
      </vt:variant>
    </vt:vector>
  </HeadingPairs>
  <TitlesOfParts>
    <vt:vector size="44" baseType="lpstr">
      <vt:lpstr>Arial</vt:lpstr>
      <vt:lpstr>宋体</vt:lpstr>
      <vt:lpstr>Wingdings</vt:lpstr>
      <vt:lpstr>Calibri</vt:lpstr>
      <vt:lpstr>Wingdings</vt:lpstr>
      <vt:lpstr>Calibri</vt:lpstr>
      <vt:lpstr>Times New Roman</vt:lpstr>
      <vt:lpstr>微软雅黑</vt:lpstr>
      <vt:lpstr>Arial Unicode MS</vt:lpstr>
      <vt:lpstr>汉仪文黑-55简</vt:lpstr>
      <vt:lpstr>华文楷体</vt:lpstr>
      <vt:lpstr>HelveticaNeue</vt:lpstr>
      <vt:lpstr>华文新魏</vt:lpstr>
      <vt:lpstr>Segoe Print</vt:lpstr>
      <vt:lpstr>1_Office 主题​​</vt:lpstr>
      <vt:lpstr>PowerPoint 演示文稿</vt:lpstr>
      <vt:lpstr>2025.1浙江首考 语法填空评析</vt:lpstr>
      <vt:lpstr>目 录</vt:lpstr>
      <vt:lpstr>语法填空考情分析</vt:lpstr>
      <vt:lpstr>真题题源</vt:lpstr>
      <vt:lpstr>PowerPoint 演示文稿</vt:lpstr>
      <vt:lpstr>PowerPoint 演示文稿</vt:lpstr>
      <vt:lpstr>PowerPoint 演示文稿</vt:lpstr>
      <vt:lpstr>近三年首考语法填空真题回顾</vt:lpstr>
      <vt:lpstr>[2023.1浙江首考语法填空]</vt:lpstr>
      <vt:lpstr>[2024.1浙江首考语法填空]</vt:lpstr>
      <vt:lpstr>PowerPoint 演示文稿</vt:lpstr>
      <vt:lpstr>题型命题趋势与特点</vt:lpstr>
      <vt:lpstr>命题趋势与特点一：灵活考查介词应用</vt:lpstr>
      <vt:lpstr>拓展演练：在下列空格中填入恰当的介词</vt:lpstr>
      <vt:lpstr>命题趋势与特点二：关注一词多义、一词多性、熟词新义的考查</vt:lpstr>
      <vt:lpstr>PowerPoint 演示文稿</vt:lpstr>
      <vt:lpstr>PowerPoint 演示文稿</vt:lpstr>
      <vt:lpstr>命题趋势与特点三：词性转换考查点难度增大</vt:lpstr>
      <vt:lpstr>PowerPoint 演示文稿</vt:lpstr>
      <vt:lpstr>PowerPoint 演示文稿</vt:lpstr>
      <vt:lpstr>命题趋势与特点四：长难句、复杂句比重增多</vt:lpstr>
      <vt:lpstr>PowerPoint 演示文稿</vt:lpstr>
      <vt:lpstr>命题趋势与特点五：动词考点增多</vt:lpstr>
      <vt:lpstr>PowerPoint 演示文稿</vt:lpstr>
      <vt:lpstr>PowerPoint 演示文稿</vt:lpstr>
      <vt:lpstr>下阶段复习备考建议</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196</cp:revision>
  <dcterms:created xsi:type="dcterms:W3CDTF">2019-06-19T02:08:00Z</dcterms:created>
  <dcterms:modified xsi:type="dcterms:W3CDTF">2025-01-24T02:16:51Z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9A822EDD2F544729BF5A08133C0DDBA0_13</vt:lpwstr>
  </property>
</Properties>
</file>