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628" r:id="rId3"/>
    <p:sldId id="256" r:id="rId4"/>
    <p:sldId id="60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0" r:id="rId14"/>
    <p:sldId id="272" r:id="rId15"/>
    <p:sldId id="609" r:id="rId16"/>
    <p:sldId id="610" r:id="rId17"/>
    <p:sldId id="278" r:id="rId18"/>
    <p:sldId id="273" r:id="rId19"/>
    <p:sldId id="281" r:id="rId20"/>
    <p:sldId id="607" r:id="rId21"/>
    <p:sldId id="277" r:id="rId22"/>
    <p:sldId id="275" r:id="rId23"/>
    <p:sldId id="276" r:id="rId24"/>
  </p:sldIdLst>
  <p:sldSz cx="12192000" cy="6858000"/>
  <p:notesSz cx="6858000" cy="9144000"/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5461" r="-208" b="38056"/>
          <a:stretch>
            <a:fillRect/>
          </a:stretch>
        </p:blipFill>
        <p:spPr>
          <a:xfrm>
            <a:off x="0" y="0"/>
            <a:ext cx="12192000" cy="4598126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A3C-C0C4-44DF-A0CC-78BDF6E00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A6E0-F7E7-4AF7-91C6-DEC28EC20124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230814" y="5727175"/>
            <a:ext cx="9765212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单击此处添加您的副标题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230814" y="4810895"/>
            <a:ext cx="9765212" cy="780486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1" kern="1000" baseline="0">
                <a:solidFill>
                  <a:schemeClr val="accent1">
                    <a:lumMod val="7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A3C-C0C4-44DF-A0CC-78BDF6E00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A6E0-F7E7-4AF7-91C6-DEC28EC201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1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3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A3C-C0C4-44DF-A0CC-78BDF6E00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A6E0-F7E7-4AF7-91C6-DEC28EC201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67731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A3C-C0C4-44DF-A0CC-78BDF6E00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A6E0-F7E7-4AF7-91C6-DEC28EC201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6" y="2108202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4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A3C-C0C4-44DF-A0CC-78BDF6E00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A6E0-F7E7-4AF7-91C6-DEC28EC201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3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4" y="1244603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A3C-C0C4-44DF-A0CC-78BDF6E00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A6E0-F7E7-4AF7-91C6-DEC28EC201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6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6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7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7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A3C-C0C4-44DF-A0CC-78BDF6E00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A6E0-F7E7-4AF7-91C6-DEC28EC201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A3C-C0C4-44DF-A0CC-78BDF6E00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A6E0-F7E7-4AF7-91C6-DEC28EC201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A3C-C0C4-44DF-A0CC-78BDF6E00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A6E0-F7E7-4AF7-91C6-DEC28EC201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1" y="533402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31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1" y="21336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A3C-C0C4-44DF-A0CC-78BDF6E00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A6E0-F7E7-4AF7-91C6-DEC28EC201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A3C-C0C4-44DF-A0CC-78BDF6E00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A6E0-F7E7-4AF7-91C6-DEC28EC2012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2" b="67932"/>
          <a:stretch>
            <a:fillRect/>
          </a:stretch>
        </p:blipFill>
        <p:spPr>
          <a:xfrm>
            <a:off x="0" y="-27384"/>
            <a:ext cx="12192000" cy="1013626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352484"/>
            <a:ext cx="12192000" cy="756084"/>
          </a:xfrm>
          <a:prstGeom prst="rect">
            <a:avLst/>
          </a:prstGeom>
          <a:solidFill>
            <a:srgbClr val="0082B3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2540" y="208468"/>
            <a:ext cx="12192000" cy="504056"/>
          </a:xfrm>
          <a:prstGeom prst="rect">
            <a:avLst/>
          </a:prstGeom>
          <a:solidFill>
            <a:srgbClr val="0082B3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76A3C-C0C4-44DF-A0CC-78BDF6E00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A6E0-F7E7-4AF7-91C6-DEC28EC20124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96900" y="105195"/>
            <a:ext cx="10954459" cy="796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96900" y="1200149"/>
            <a:ext cx="10954459" cy="5100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30745" y="5174615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50000"/>
        <a:buFont typeface="Wingdings 2" panose="05020102010507070707" pitchFamily="18" charset="2"/>
        <a:buChar char=""/>
        <a:defRPr lang="zh-CN" altLang="en-US" sz="24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hyperlink" Target="http://www.jobtest.com.cn/select.asp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 for details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14675" y="1331955"/>
            <a:ext cx="11640257" cy="61536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000250" algn="l"/>
              </a:tabLst>
            </a:pPr>
            <a:r>
              <a:rPr lang="en-US" altLang="zh-CN" sz="2600" b="1" dirty="0">
                <a:solidFill>
                  <a:srgbClr val="F8E990"/>
                </a:solidFill>
                <a:latin typeface="Berlin Sans FB Demi" panose="020E0802020502020306" charset="0"/>
                <a:cs typeface="Berlin Sans FB Demi" panose="020E0802020502020306" charset="0"/>
              </a:rPr>
              <a:t>3. Draw a flow-chart to illustrate how the aptitude test works for participants.</a:t>
            </a:r>
            <a:endParaRPr lang="zh-CN" altLang="zh-CN" sz="2600" b="1" dirty="0">
              <a:solidFill>
                <a:srgbClr val="F8E990"/>
              </a:solidFill>
              <a:latin typeface="Berlin Sans FB Demi" panose="020E0802020502020306" charset="0"/>
              <a:cs typeface="Berlin Sans FB Demi" panose="020E0802020502020306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314675" y="2257776"/>
            <a:ext cx="3184878" cy="127564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Participants grade their preferences for a variety of work tasks.</a:t>
            </a:r>
            <a:endParaRPr lang="zh-CN" altLang="en-US" b="1" dirty="0"/>
          </a:p>
        </p:txBody>
      </p:sp>
      <p:sp>
        <p:nvSpPr>
          <p:cNvPr id="9" name="矩形: 圆角 8"/>
          <p:cNvSpPr/>
          <p:nvPr/>
        </p:nvSpPr>
        <p:spPr>
          <a:xfrm>
            <a:off x="4135969" y="2257776"/>
            <a:ext cx="4466164" cy="127564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The answers are analyzed and divided up between six different types of work personalities.</a:t>
            </a:r>
            <a:endParaRPr lang="zh-CN" altLang="en-US" b="1" dirty="0"/>
          </a:p>
        </p:txBody>
      </p:sp>
      <p:sp>
        <p:nvSpPr>
          <p:cNvPr id="10" name="矩形: 圆角 9"/>
          <p:cNvSpPr/>
          <p:nvPr/>
        </p:nvSpPr>
        <p:spPr>
          <a:xfrm>
            <a:off x="7574844" y="3843881"/>
            <a:ext cx="4212167" cy="127564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The participant is given a chart showing their score for each type of work personality.</a:t>
            </a:r>
            <a:endParaRPr lang="zh-CN" altLang="en-US" b="1" dirty="0"/>
          </a:p>
        </p:txBody>
      </p:sp>
      <p:sp>
        <p:nvSpPr>
          <p:cNvPr id="11" name="矩形: 圆角 10"/>
          <p:cNvSpPr/>
          <p:nvPr/>
        </p:nvSpPr>
        <p:spPr>
          <a:xfrm>
            <a:off x="4044248" y="5339644"/>
            <a:ext cx="4979812" cy="127564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The top 3 scores are used to make a code that indicates the participant’s overall work personality.</a:t>
            </a:r>
            <a:endParaRPr lang="zh-CN" altLang="en-US" b="1" dirty="0"/>
          </a:p>
        </p:txBody>
      </p:sp>
      <p:sp>
        <p:nvSpPr>
          <p:cNvPr id="12" name="矩形: 圆角 11"/>
          <p:cNvSpPr/>
          <p:nvPr/>
        </p:nvSpPr>
        <p:spPr>
          <a:xfrm>
            <a:off x="314675" y="5257800"/>
            <a:ext cx="2778481" cy="127564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/>
              <a:t>The code is used to generate a list of career suggestions.</a:t>
            </a:r>
            <a:endParaRPr lang="zh-CN" altLang="en-US" b="1" dirty="0"/>
          </a:p>
        </p:txBody>
      </p:sp>
      <p:sp>
        <p:nvSpPr>
          <p:cNvPr id="13" name="箭头: 右 12"/>
          <p:cNvSpPr/>
          <p:nvPr/>
        </p:nvSpPr>
        <p:spPr>
          <a:xfrm>
            <a:off x="3578577" y="2696140"/>
            <a:ext cx="512236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箭头: 右 14"/>
          <p:cNvSpPr/>
          <p:nvPr/>
        </p:nvSpPr>
        <p:spPr>
          <a:xfrm rot="2773310">
            <a:off x="8560320" y="3155764"/>
            <a:ext cx="92748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箭头: 右 15"/>
          <p:cNvSpPr/>
          <p:nvPr/>
        </p:nvSpPr>
        <p:spPr>
          <a:xfrm rot="8492708">
            <a:off x="8997562" y="5338962"/>
            <a:ext cx="92748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箭头: 右 16"/>
          <p:cNvSpPr/>
          <p:nvPr/>
        </p:nvSpPr>
        <p:spPr>
          <a:xfrm rot="10800000">
            <a:off x="3138312" y="5735150"/>
            <a:ext cx="828520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45769" y="4148932"/>
            <a:ext cx="5043683" cy="247764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Berlin Sans FB Demi" panose="020E0802020502020306" charset="0"/>
                <a:cs typeface="Berlin Sans FB Demi" panose="020E0802020502020306" charset="0"/>
              </a:rPr>
              <a:t>1. What is the participant’s work personality code? </a:t>
            </a:r>
            <a:endParaRPr lang="en-US" altLang="zh-CN" sz="2000" b="1" dirty="0">
              <a:solidFill>
                <a:schemeClr val="bg1"/>
              </a:solidFill>
              <a:latin typeface="Berlin Sans FB Demi" panose="020E0802020502020306" charset="0"/>
              <a:cs typeface="Berlin Sans FB Demi" panose="020E0802020502020306" charset="0"/>
            </a:endParaRPr>
          </a:p>
          <a:p>
            <a:pPr marL="0" indent="0" algn="l"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Berlin Sans FB Demi" panose="020E0802020502020306" charset="0"/>
                <a:cs typeface="Berlin Sans FB Demi" panose="020E0802020502020306" charset="0"/>
              </a:rPr>
              <a:t>2. What does it mean by being an “A-I-R” ?</a:t>
            </a:r>
            <a:endParaRPr lang="en-US" altLang="zh-CN" sz="2000" b="1" dirty="0">
              <a:solidFill>
                <a:schemeClr val="bg1"/>
              </a:solidFill>
              <a:latin typeface="Berlin Sans FB Demi" panose="020E0802020502020306" charset="0"/>
              <a:cs typeface="Berlin Sans FB Demi" panose="020E0802020502020306" charset="0"/>
            </a:endParaRPr>
          </a:p>
          <a:p>
            <a:pPr marL="0" indent="0" algn="l"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Berlin Sans FB Demi" panose="020E0802020502020306" charset="0"/>
                <a:cs typeface="Berlin Sans FB Demi" panose="020E0802020502020306" charset="0"/>
              </a:rPr>
              <a:t>3. According to the participant’s work personality code, what careers would you recommend?</a:t>
            </a:r>
            <a:endParaRPr lang="en-US" altLang="zh-CN" sz="2000" b="1" dirty="0">
              <a:solidFill>
                <a:schemeClr val="bg1"/>
              </a:solidFill>
              <a:latin typeface="Berlin Sans FB Demi" panose="020E0802020502020306" charset="0"/>
              <a:cs typeface="Berlin Sans FB Demi" panose="020E0802020502020306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 for details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50" y="1907823"/>
            <a:ext cx="6926863" cy="3962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3" y="1489526"/>
            <a:ext cx="4883274" cy="2556950"/>
          </a:xfrm>
          <a:prstGeom prst="rect">
            <a:avLst/>
          </a:prstGeom>
        </p:spPr>
      </p:pic>
      <p:sp>
        <p:nvSpPr>
          <p:cNvPr id="17" name="左箭头标注 17"/>
          <p:cNvSpPr/>
          <p:nvPr/>
        </p:nvSpPr>
        <p:spPr>
          <a:xfrm rot="20526364">
            <a:off x="9376634" y="1628515"/>
            <a:ext cx="1479010" cy="511559"/>
          </a:xfrm>
          <a:prstGeom prst="leftArrowCallout">
            <a:avLst>
              <a:gd name="adj1" fmla="val 0"/>
              <a:gd name="adj2" fmla="val 15531"/>
              <a:gd name="adj3" fmla="val 19114"/>
              <a:gd name="adj4" fmla="val 84891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135" strike="noStrike" noProof="1">
                <a:sym typeface="+mn-ea"/>
              </a:rPr>
              <a:t>我</a:t>
            </a:r>
            <a:endParaRPr lang="zh-CN" altLang="en-US" sz="135" strike="noStrike" noProof="1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 rot="20415439">
            <a:off x="9802542" y="1523635"/>
            <a:ext cx="918841" cy="55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Berlin Sans FB Demi" panose="020E0802020502020306" charset="0"/>
                <a:ea typeface="微软雅黑" panose="020B0503020204020204" pitchFamily="34" charset="-122"/>
              </a:rPr>
              <a:t>Title </a:t>
            </a:r>
            <a:endParaRPr lang="zh-CN" altLang="en-US" sz="2600" b="1" dirty="0">
              <a:solidFill>
                <a:srgbClr val="000000"/>
              </a:solidFill>
              <a:latin typeface="Berlin Sans FB Demi" panose="020E0802020502020306" charset="0"/>
              <a:ea typeface="微软雅黑" panose="020B0503020204020204" pitchFamily="34" charset="-122"/>
            </a:endParaRPr>
          </a:p>
        </p:txBody>
      </p:sp>
      <p:sp>
        <p:nvSpPr>
          <p:cNvPr id="19" name="左箭头标注 17"/>
          <p:cNvSpPr/>
          <p:nvPr/>
        </p:nvSpPr>
        <p:spPr>
          <a:xfrm rot="2092132">
            <a:off x="10280231" y="5316236"/>
            <a:ext cx="1479010" cy="511559"/>
          </a:xfrm>
          <a:prstGeom prst="leftArrowCallout">
            <a:avLst>
              <a:gd name="adj1" fmla="val 0"/>
              <a:gd name="adj2" fmla="val 15531"/>
              <a:gd name="adj3" fmla="val 19114"/>
              <a:gd name="adj4" fmla="val 84891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135" strike="noStrike" noProof="1">
                <a:sym typeface="+mn-ea"/>
              </a:rPr>
              <a:t>我</a:t>
            </a:r>
            <a:endParaRPr lang="zh-CN" altLang="en-US" sz="135" strike="noStrike" noProof="1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 rot="1981207">
            <a:off x="10573090" y="5290379"/>
            <a:ext cx="1184940" cy="55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Berlin Sans FB Demi" panose="020E0802020502020306" charset="0"/>
                <a:ea typeface="微软雅黑" panose="020B0503020204020204" pitchFamily="34" charset="-122"/>
              </a:rPr>
              <a:t>legend</a:t>
            </a:r>
            <a:endParaRPr lang="zh-CN" altLang="en-US" sz="2600" b="1" dirty="0">
              <a:solidFill>
                <a:srgbClr val="000000"/>
              </a:solidFill>
              <a:latin typeface="Berlin Sans FB Demi" panose="020E0802020502020306" charset="0"/>
              <a:ea typeface="微软雅黑" panose="020B0503020204020204" pitchFamily="34" charset="-122"/>
            </a:endParaRPr>
          </a:p>
        </p:txBody>
      </p:sp>
      <p:sp>
        <p:nvSpPr>
          <p:cNvPr id="21" name="左箭头标注 17"/>
          <p:cNvSpPr/>
          <p:nvPr/>
        </p:nvSpPr>
        <p:spPr>
          <a:xfrm rot="12541759">
            <a:off x="4547508" y="2087631"/>
            <a:ext cx="1479010" cy="511559"/>
          </a:xfrm>
          <a:prstGeom prst="leftArrowCallout">
            <a:avLst>
              <a:gd name="adj1" fmla="val 0"/>
              <a:gd name="adj2" fmla="val 15531"/>
              <a:gd name="adj3" fmla="val 19114"/>
              <a:gd name="adj4" fmla="val 84891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135" strike="noStrike" noProof="1">
                <a:sym typeface="+mn-ea"/>
              </a:rPr>
              <a:t>我</a:t>
            </a:r>
            <a:endParaRPr lang="zh-CN" altLang="en-US" sz="135" strike="noStrike" noProof="1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 rot="1920072">
            <a:off x="4842159" y="2039196"/>
            <a:ext cx="978153" cy="55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Berlin Sans FB Demi" panose="020E0802020502020306" charset="0"/>
                <a:ea typeface="微软雅黑" panose="020B0503020204020204" pitchFamily="34" charset="-122"/>
              </a:rPr>
              <a:t>scale </a:t>
            </a:r>
            <a:endParaRPr lang="zh-CN" altLang="en-US" sz="2600" b="1" dirty="0">
              <a:solidFill>
                <a:srgbClr val="000000"/>
              </a:solidFill>
              <a:latin typeface="Berlin Sans FB Demi" panose="020E0802020502020306" charset="0"/>
              <a:ea typeface="微软雅黑" panose="020B0503020204020204" pitchFamily="34" charset="-122"/>
            </a:endParaRPr>
          </a:p>
        </p:txBody>
      </p:sp>
      <p:sp>
        <p:nvSpPr>
          <p:cNvPr id="23" name="左箭头标注 17"/>
          <p:cNvSpPr/>
          <p:nvPr/>
        </p:nvSpPr>
        <p:spPr>
          <a:xfrm rot="9258602">
            <a:off x="5007811" y="4227385"/>
            <a:ext cx="1479010" cy="511559"/>
          </a:xfrm>
          <a:prstGeom prst="leftArrowCallout">
            <a:avLst>
              <a:gd name="adj1" fmla="val 0"/>
              <a:gd name="adj2" fmla="val 15531"/>
              <a:gd name="adj3" fmla="val 19114"/>
              <a:gd name="adj4" fmla="val 84891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r>
              <a:rPr lang="zh-CN" altLang="en-US" sz="135" strike="noStrike" noProof="1">
                <a:sym typeface="+mn-ea"/>
              </a:rPr>
              <a:t>我</a:t>
            </a:r>
            <a:endParaRPr lang="zh-CN" altLang="en-US" sz="135" strike="noStrike" noProof="1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 rot="19832179">
            <a:off x="5215421" y="4171460"/>
            <a:ext cx="950901" cy="555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Berlin Sans FB Demi" panose="020E0802020502020306" charset="0"/>
                <a:ea typeface="微软雅黑" panose="020B0503020204020204" pitchFamily="34" charset="-122"/>
              </a:rPr>
              <a:t>Body</a:t>
            </a:r>
            <a:endParaRPr lang="en-US" altLang="zh-CN" sz="2600" b="1" dirty="0">
              <a:solidFill>
                <a:srgbClr val="000000"/>
              </a:solidFill>
              <a:latin typeface="Berlin Sans FB Demi" panose="020E0802020502020306" charset="0"/>
              <a:ea typeface="微软雅黑" panose="020B0503020204020204" pitchFamily="34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741481" y="2625099"/>
            <a:ext cx="4009415" cy="117404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8" grpId="0"/>
      <p:bldP spid="19" grpId="1" animBg="1"/>
      <p:bldP spid="19" grpId="2" animBg="1"/>
      <p:bldP spid="20" grpId="0"/>
      <p:bldP spid="21" grpId="1" animBg="1"/>
      <p:bldP spid="21" grpId="2" animBg="1"/>
      <p:bldP spid="22" grpId="0"/>
      <p:bldP spid="23" grpId="1" animBg="1"/>
      <p:bldP spid="23" grpId="2" animBg="1"/>
      <p:bldP spid="24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 for details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37" y="1896534"/>
            <a:ext cx="6926863" cy="3962400"/>
          </a:xfrm>
          <a:prstGeom prst="rect">
            <a:avLst/>
          </a:prstGeom>
        </p:spPr>
      </p:pic>
      <p:sp>
        <p:nvSpPr>
          <p:cNvPr id="18" name="矩形: 圆角 17"/>
          <p:cNvSpPr/>
          <p:nvPr/>
        </p:nvSpPr>
        <p:spPr>
          <a:xfrm>
            <a:off x="8398477" y="2040408"/>
            <a:ext cx="3152881" cy="330259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9787011" y="2765778"/>
            <a:ext cx="2258233" cy="117404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0" name="内容占位符 2"/>
          <p:cNvSpPr>
            <a:spLocks noGrp="1"/>
          </p:cNvSpPr>
          <p:nvPr>
            <p:ph idx="1"/>
          </p:nvPr>
        </p:nvSpPr>
        <p:spPr>
          <a:xfrm>
            <a:off x="413364" y="1907822"/>
            <a:ext cx="4406991" cy="4063999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zh-CN" sz="3000" b="1" dirty="0">
                <a:solidFill>
                  <a:schemeClr val="accent6"/>
                </a:solidFill>
                <a:latin typeface="Berlin Sans FB Demi" panose="020E0802020502020306" charset="0"/>
                <a:cs typeface="Berlin Sans FB Demi" panose="020E0802020502020306" charset="0"/>
              </a:rPr>
              <a:t>Possible careers:</a:t>
            </a:r>
            <a:endParaRPr lang="en-US" altLang="zh-CN" sz="3000" b="1" dirty="0">
              <a:solidFill>
                <a:schemeClr val="accent6"/>
              </a:solidFill>
              <a:latin typeface="Berlin Sans FB Demi" panose="020E0802020502020306" charset="0"/>
              <a:cs typeface="Berlin Sans FB Demi" panose="020E0802020502020306" charset="0"/>
            </a:endParaRPr>
          </a:p>
          <a:p>
            <a:pPr algn="l"/>
            <a:r>
              <a:rPr lang="en-US" altLang="zh-CN" b="1" dirty="0">
                <a:solidFill>
                  <a:schemeClr val="bg1"/>
                </a:solidFill>
                <a:latin typeface="Berlin Sans FB Demi" panose="020E0802020502020306" charset="0"/>
              </a:rPr>
              <a:t>engineer, biologist, </a:t>
            </a:r>
            <a:endParaRPr lang="en-US" altLang="zh-CN" b="1" dirty="0">
              <a:solidFill>
                <a:schemeClr val="bg1"/>
              </a:solidFill>
              <a:latin typeface="Berlin Sans FB Demi" panose="020E0802020502020306" charset="0"/>
            </a:endParaRPr>
          </a:p>
          <a:p>
            <a:pPr algn="l"/>
            <a:r>
              <a:rPr lang="en-US" altLang="zh-CN" b="1" dirty="0">
                <a:solidFill>
                  <a:schemeClr val="bg1"/>
                </a:solidFill>
                <a:latin typeface="Berlin Sans FB Demi" panose="020E0802020502020306" charset="0"/>
              </a:rPr>
              <a:t>astronomer, detective, </a:t>
            </a:r>
            <a:endParaRPr lang="en-US" altLang="zh-CN" b="1" dirty="0">
              <a:solidFill>
                <a:schemeClr val="bg1"/>
              </a:solidFill>
              <a:latin typeface="Berlin Sans FB Demi" panose="020E0802020502020306" charset="0"/>
            </a:endParaRPr>
          </a:p>
          <a:p>
            <a:pPr algn="l"/>
            <a:r>
              <a:rPr lang="en-US" altLang="zh-CN" b="1" dirty="0">
                <a:solidFill>
                  <a:schemeClr val="bg1"/>
                </a:solidFill>
                <a:latin typeface="Berlin Sans FB Demi" panose="020E0802020502020306" charset="0"/>
              </a:rPr>
              <a:t>actor, director, </a:t>
            </a:r>
            <a:endParaRPr lang="en-US" altLang="zh-CN" b="1" dirty="0">
              <a:solidFill>
                <a:schemeClr val="bg1"/>
              </a:solidFill>
              <a:latin typeface="Berlin Sans FB Demi" panose="020E0802020502020306" charset="0"/>
            </a:endParaRPr>
          </a:p>
          <a:p>
            <a:pPr algn="l"/>
            <a:r>
              <a:rPr lang="en-US" altLang="zh-CN" b="1" dirty="0">
                <a:solidFill>
                  <a:schemeClr val="bg1"/>
                </a:solidFill>
                <a:latin typeface="Berlin Sans FB Demi" panose="020E0802020502020306" charset="0"/>
              </a:rPr>
              <a:t>photographer, musician</a:t>
            </a:r>
            <a:endParaRPr lang="en-US" altLang="zh-CN" b="1" dirty="0">
              <a:solidFill>
                <a:schemeClr val="bg1"/>
              </a:solidFill>
              <a:latin typeface="Berlin Sans FB Demi" panose="020E0802020502020306" charset="0"/>
            </a:endParaRPr>
          </a:p>
          <a:p>
            <a:pPr algn="l"/>
            <a:r>
              <a:rPr lang="en-US" altLang="zh-CN" b="1" dirty="0">
                <a:solidFill>
                  <a:schemeClr val="bg1"/>
                </a:solidFill>
                <a:latin typeface="Berlin Sans FB Demi" panose="020E0802020502020306" charset="0"/>
              </a:rPr>
              <a:t>mechanic, accountant</a:t>
            </a:r>
            <a:endParaRPr lang="en-US" altLang="zh-CN" b="1" dirty="0">
              <a:solidFill>
                <a:schemeClr val="bg1"/>
              </a:solidFill>
              <a:latin typeface="Berlin Sans FB Demi" panose="020E0802020502020306" charset="0"/>
            </a:endParaRPr>
          </a:p>
          <a:p>
            <a:pPr algn="l"/>
            <a:r>
              <a:rPr lang="en-US" altLang="zh-CN" b="1" dirty="0">
                <a:solidFill>
                  <a:schemeClr val="bg1"/>
                </a:solidFill>
                <a:latin typeface="Berlin Sans FB Demi" panose="020E0802020502020306" charset="0"/>
              </a:rPr>
              <a:t>…</a:t>
            </a:r>
            <a:endParaRPr lang="en-US" altLang="zh-CN" b="1" dirty="0">
              <a:solidFill>
                <a:schemeClr val="bg1"/>
              </a:solidFill>
              <a:latin typeface="Berlin Sans FB Demi" panose="020E0802020502020306" charset="0"/>
            </a:endParaRPr>
          </a:p>
          <a:p>
            <a:pPr marL="0" indent="0" algn="l">
              <a:buNone/>
            </a:pPr>
            <a:endParaRPr lang="en-US" altLang="zh-CN" sz="2800" b="1" dirty="0">
              <a:solidFill>
                <a:schemeClr val="bg1"/>
              </a:solidFill>
              <a:latin typeface="Berlin Sans FB Demi" panose="020E0802020502020306" charset="0"/>
              <a:cs typeface="Berlin Sans FB Demi" panose="020E0802020502020306" charset="0"/>
            </a:endParaRPr>
          </a:p>
          <a:p>
            <a:pPr marL="0" indent="0" algn="l">
              <a:buNone/>
            </a:pPr>
            <a:endParaRPr lang="en-US" altLang="zh-CN" sz="2800" b="1" dirty="0">
              <a:solidFill>
                <a:schemeClr val="bg1"/>
              </a:solidFill>
              <a:latin typeface="Berlin Sans FB Demi" panose="020E0802020502020306" charset="0"/>
              <a:cs typeface="Berlin Sans FB Demi" panose="020E0802020502020306" charset="0"/>
            </a:endParaRPr>
          </a:p>
          <a:p>
            <a:pPr marL="0" indent="0" algn="l">
              <a:buNone/>
            </a:pPr>
            <a:endParaRPr lang="en-US" altLang="zh-CN" sz="2800" b="1" dirty="0">
              <a:solidFill>
                <a:schemeClr val="bg1"/>
              </a:solidFill>
              <a:latin typeface="Berlin Sans FB Demi" panose="020E0802020502020306" charset="0"/>
              <a:cs typeface="Berlin Sans FB Demi" panose="020E08020205020203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Post-reading: Report with the diagram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21920" y="1465392"/>
            <a:ext cx="11348158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erlin Sans FB Demi" panose="020E0802020502020306" charset="0"/>
              </a:rPr>
              <a:t>Complete the test on P50 according to your situation and illustrate your work personality code with the chart and share with your partner.</a:t>
            </a:r>
            <a:endParaRPr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900" y="2899909"/>
            <a:ext cx="4750989" cy="33880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129" y="2832177"/>
            <a:ext cx="4287366" cy="30435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6000" y="5907100"/>
            <a:ext cx="4287366" cy="38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My possible careers are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1600" b="1" u="sng" dirty="0">
                <a:latin typeface="Arial" panose="020B0604020202020204" pitchFamily="34" charset="0"/>
                <a:ea typeface="微软雅黑" panose="020B0503020204020204" pitchFamily="34" charset="-122"/>
              </a:rPr>
              <a:t>                           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602133" y="6220176"/>
            <a:ext cx="1998134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圆角 9"/>
          <p:cNvSpPr/>
          <p:nvPr/>
        </p:nvSpPr>
        <p:spPr>
          <a:xfrm>
            <a:off x="5836356" y="2743200"/>
            <a:ext cx="5170311" cy="3668890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noFill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Students’ test results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663" y="1685863"/>
            <a:ext cx="6055579" cy="4560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8" y="1910946"/>
            <a:ext cx="5720862" cy="41884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Students’ test results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0218"/>
            <a:ext cx="6100998" cy="42932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252" y="1840218"/>
            <a:ext cx="5774830" cy="40260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Post-reading: Evaluate the test </a:t>
            </a:r>
            <a:endParaRPr lang="zh-CN" altLang="en-US" dirty="0"/>
          </a:p>
        </p:txBody>
      </p:sp>
      <p:sp>
        <p:nvSpPr>
          <p:cNvPr id="4" name="标题 1"/>
          <p:cNvSpPr txBox="1"/>
          <p:nvPr/>
        </p:nvSpPr>
        <p:spPr>
          <a:xfrm>
            <a:off x="372076" y="1097133"/>
            <a:ext cx="11683935" cy="17646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en-US" altLang="zh-CN" sz="2400" dirty="0">
                <a:solidFill>
                  <a:srgbClr val="000000"/>
                </a:solidFill>
              </a:rPr>
              <a:t>Suppose the Students’ union of your school is recruiting some Teaching Assistants (</a:t>
            </a:r>
            <a:r>
              <a:rPr lang="zh-CN" altLang="en-US" sz="2400" dirty="0">
                <a:solidFill>
                  <a:srgbClr val="000000"/>
                </a:solidFill>
              </a:rPr>
              <a:t>班级助理</a:t>
            </a:r>
            <a:r>
              <a:rPr lang="en-US" altLang="zh-CN" sz="2400" dirty="0">
                <a:solidFill>
                  <a:srgbClr val="000000"/>
                </a:solidFill>
              </a:rPr>
              <a:t>) during the military training period. Below are the work personality codes of two possible candidates. Please analyze their test results and choose a suitable one for the position and tell your reason.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289440" y="1164521"/>
            <a:ext cx="11683935" cy="1764637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noFill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860" y="4072062"/>
            <a:ext cx="4064528" cy="24952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921" y="4089048"/>
            <a:ext cx="4219575" cy="246697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974149" y="3239346"/>
            <a:ext cx="1965678" cy="461665"/>
          </a:xfrm>
          <a:prstGeom prst="rect">
            <a:avLst/>
          </a:prstGeom>
          <a:solidFill>
            <a:srgbClr val="92D050">
              <a:alpha val="78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b="1" strike="noStrike" noProof="1">
                <a:solidFill>
                  <a:schemeClr val="bg1"/>
                </a:solidFill>
                <a:latin typeface="Berlin Sans FB Demi" panose="020E0802020502020306" charset="0"/>
                <a:cs typeface="Berlin Sans FB Demi" panose="020E0802020502020306" charset="0"/>
              </a:rPr>
              <a:t>Candidate 1</a:t>
            </a:r>
            <a:endParaRPr lang="en-US" altLang="zh-CN" b="1" strike="noStrike" noProof="1">
              <a:solidFill>
                <a:schemeClr val="bg1"/>
              </a:solidFill>
              <a:latin typeface="Berlin Sans FB Demi" panose="020E0802020502020306" charset="0"/>
              <a:cs typeface="Berlin Sans FB Demi" panose="020E0802020502020306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70988" y="3243004"/>
            <a:ext cx="1965678" cy="461665"/>
          </a:xfrm>
          <a:prstGeom prst="rect">
            <a:avLst/>
          </a:prstGeom>
          <a:solidFill>
            <a:srgbClr val="92D050">
              <a:alpha val="78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b="1" strike="noStrike" noProof="1">
                <a:solidFill>
                  <a:schemeClr val="bg1"/>
                </a:solidFill>
                <a:latin typeface="Berlin Sans FB Demi" panose="020E0802020502020306" charset="0"/>
                <a:cs typeface="Berlin Sans FB Demi" panose="020E0802020502020306" charset="0"/>
              </a:rPr>
              <a:t>Candidate 2</a:t>
            </a:r>
            <a:endParaRPr lang="en-US" altLang="zh-CN" b="1" strike="noStrike" noProof="1">
              <a:solidFill>
                <a:schemeClr val="bg1"/>
              </a:solidFill>
              <a:latin typeface="Berlin Sans FB Demi" panose="020E0802020502020306" charset="0"/>
              <a:cs typeface="Berlin Sans FB Demi" panose="020E0802020502020306" charset="0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676880" y="3982097"/>
            <a:ext cx="4764369" cy="2630372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6303908" y="3973572"/>
            <a:ext cx="4764369" cy="2630372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noFill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Post-reading: Critical thinking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49959" y="2051140"/>
            <a:ext cx="5192888" cy="334514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000250" algn="l"/>
              </a:tabLst>
            </a:pPr>
            <a:r>
              <a:rPr lang="en-US" altLang="zh-CN" b="1" dirty="0">
                <a:solidFill>
                  <a:srgbClr val="F8E990"/>
                </a:solidFill>
                <a:latin typeface="Berlin Sans FB Demi" panose="020E0802020502020306" charset="0"/>
                <a:cs typeface="Berlin Sans FB Demi" panose="020E0802020502020306" charset="0"/>
              </a:rPr>
              <a:t>Do you think the test is helpful in self-discovery? Why or why not?</a:t>
            </a:r>
            <a:endParaRPr lang="en-US" altLang="zh-CN" b="1" dirty="0">
              <a:solidFill>
                <a:srgbClr val="F8E990"/>
              </a:solidFill>
              <a:latin typeface="Berlin Sans FB Demi" panose="020E0802020502020306" charset="0"/>
              <a:cs typeface="Berlin Sans FB Demi" panose="020E0802020502020306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000250" algn="l"/>
              </a:tabLst>
            </a:pPr>
            <a:r>
              <a:rPr lang="en-US" altLang="zh-CN" b="1" dirty="0">
                <a:solidFill>
                  <a:srgbClr val="F8E990"/>
                </a:solidFill>
                <a:latin typeface="Berlin Sans FB Demi" panose="020E0802020502020306" charset="0"/>
                <a:cs typeface="Berlin Sans FB Demi" panose="020E0802020502020306" charset="0"/>
              </a:rPr>
              <a:t>What factors will you take into consideration when you plan your future career? And then categorize them into two groups.</a:t>
            </a:r>
            <a:endParaRPr lang="en-US" altLang="zh-CN" b="1" dirty="0">
              <a:solidFill>
                <a:srgbClr val="F8E990"/>
              </a:solidFill>
              <a:latin typeface="Berlin Sans FB Demi" panose="020E0802020502020306" charset="0"/>
              <a:cs typeface="Berlin Sans FB Demi" panose="020E0802020502020306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9911" y="2017273"/>
            <a:ext cx="6171848" cy="3585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Post-reading: Critical thinking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78609" y="2020711"/>
          <a:ext cx="10050639" cy="412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94"/>
                <a:gridCol w="7146245"/>
              </a:tblGrid>
              <a:tr h="22464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F8E990"/>
                          </a:solidFill>
                          <a:latin typeface="Berlin Sans FB Demi" panose="020E0802020502020306" charset="0"/>
                          <a:ea typeface="+mn-ea"/>
                          <a:cs typeface="Arial" panose="020B0604020202020204" pitchFamily="34" charset="0"/>
                        </a:rPr>
                        <a:t>Subjective factor</a:t>
                      </a:r>
                      <a:endParaRPr lang="zh-CN" altLang="en-US" sz="2800" b="1" kern="1200" dirty="0">
                        <a:solidFill>
                          <a:srgbClr val="F8E990"/>
                        </a:solidFill>
                        <a:latin typeface="Berlin Sans FB Demi" panose="020E0802020502020306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8784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F8E990"/>
                          </a:solidFill>
                          <a:latin typeface="Berlin Sans FB Demi" panose="020E0802020502020306" charset="0"/>
                          <a:ea typeface="+mn-ea"/>
                          <a:cs typeface="Arial" panose="020B0604020202020204" pitchFamily="34" charset="0"/>
                        </a:rPr>
                        <a:t>Objective factor</a:t>
                      </a:r>
                      <a:endParaRPr lang="zh-CN" altLang="en-US" sz="2800" b="1" kern="1200" dirty="0">
                        <a:solidFill>
                          <a:srgbClr val="F8E990"/>
                        </a:solidFill>
                        <a:latin typeface="Berlin Sans FB Demi" panose="020E0802020502020306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103255" y="2056205"/>
            <a:ext cx="80887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Berlin Sans FB Demi" panose="020E0802020502020306" charset="0"/>
                <a:cs typeface="Arial" panose="020B0604020202020204" pitchFamily="34" charset="0"/>
              </a:rPr>
              <a:t>personal interest, </a:t>
            </a:r>
            <a:endParaRPr lang="en-US" altLang="zh-CN" sz="2600" b="1" dirty="0">
              <a:solidFill>
                <a:schemeClr val="bg1"/>
              </a:solidFill>
              <a:latin typeface="Berlin Sans FB Demi" panose="020E0802020502020306" charset="0"/>
              <a:cs typeface="Arial" panose="020B0604020202020204" pitchFamily="34" charset="0"/>
            </a:endParaRPr>
          </a:p>
          <a:p>
            <a:r>
              <a:rPr lang="en-US" altLang="zh-CN" sz="2600" b="1" dirty="0">
                <a:solidFill>
                  <a:schemeClr val="bg1"/>
                </a:solidFill>
                <a:latin typeface="Berlin Sans FB Demi" panose="020E0802020502020306" charset="0"/>
                <a:cs typeface="Arial" panose="020B0604020202020204" pitchFamily="34" charset="0"/>
              </a:rPr>
              <a:t>education, </a:t>
            </a:r>
            <a:endParaRPr lang="en-US" altLang="zh-CN" sz="2600" b="1" dirty="0">
              <a:solidFill>
                <a:schemeClr val="bg1"/>
              </a:solidFill>
              <a:latin typeface="Berlin Sans FB Demi" panose="020E0802020502020306" charset="0"/>
              <a:cs typeface="Arial" panose="020B0604020202020204" pitchFamily="34" charset="0"/>
            </a:endParaRPr>
          </a:p>
          <a:p>
            <a:r>
              <a:rPr lang="en-US" altLang="zh-CN" sz="2600" b="1" dirty="0">
                <a:solidFill>
                  <a:schemeClr val="bg1"/>
                </a:solidFill>
                <a:latin typeface="Berlin Sans FB Demi" panose="020E0802020502020306" charset="0"/>
                <a:cs typeface="Arial" panose="020B0604020202020204" pitchFamily="34" charset="0"/>
              </a:rPr>
              <a:t>experience, </a:t>
            </a:r>
            <a:endParaRPr lang="en-US" altLang="zh-CN" sz="2600" b="1" dirty="0">
              <a:solidFill>
                <a:schemeClr val="bg1"/>
              </a:solidFill>
              <a:latin typeface="Berlin Sans FB Demi" panose="020E0802020502020306" charset="0"/>
              <a:cs typeface="Arial" panose="020B0604020202020204" pitchFamily="34" charset="0"/>
            </a:endParaRPr>
          </a:p>
          <a:p>
            <a:r>
              <a:rPr lang="en-US" altLang="zh-CN" sz="2600" b="1" dirty="0">
                <a:solidFill>
                  <a:schemeClr val="bg1"/>
                </a:solidFill>
                <a:latin typeface="Berlin Sans FB Demi" panose="020E0802020502020306" charset="0"/>
                <a:cs typeface="Arial" panose="020B0604020202020204" pitchFamily="34" charset="0"/>
              </a:rPr>
              <a:t>skills and qualities, </a:t>
            </a:r>
            <a:endParaRPr lang="en-US" altLang="zh-CN" sz="2600" b="1" dirty="0">
              <a:solidFill>
                <a:schemeClr val="bg1"/>
              </a:solidFill>
              <a:latin typeface="Berlin Sans FB Demi" panose="020E0802020502020306" charset="0"/>
              <a:cs typeface="Arial" panose="020B0604020202020204" pitchFamily="34" charset="0"/>
            </a:endParaRPr>
          </a:p>
          <a:p>
            <a:r>
              <a:rPr lang="en-US" altLang="zh-CN" sz="2600" b="1" dirty="0">
                <a:solidFill>
                  <a:schemeClr val="bg1"/>
                </a:solidFill>
                <a:latin typeface="Berlin Sans FB Demi" panose="020E0802020502020306" charset="0"/>
                <a:cs typeface="Arial" panose="020B0604020202020204" pitchFamily="34" charset="0"/>
              </a:rPr>
              <a:t>work personalities …</a:t>
            </a:r>
            <a:endParaRPr lang="zh-CN" altLang="en-US" sz="2600" b="1" dirty="0">
              <a:solidFill>
                <a:schemeClr val="bg1"/>
              </a:solidFill>
              <a:latin typeface="Berlin Sans FB Demi" panose="020E0802020502020306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03255" y="4320048"/>
            <a:ext cx="77606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Berlin Sans FB Demi" panose="020E0802020502020306" charset="0"/>
                <a:cs typeface="Arial" panose="020B0604020202020204" pitchFamily="34" charset="0"/>
              </a:rPr>
              <a:t>socio-economic status, </a:t>
            </a:r>
            <a:endParaRPr lang="en-US" altLang="zh-CN" sz="2600" b="1" dirty="0">
              <a:solidFill>
                <a:schemeClr val="bg1"/>
              </a:solidFill>
              <a:latin typeface="Berlin Sans FB Demi" panose="020E0802020502020306" charset="0"/>
              <a:cs typeface="Arial" panose="020B0604020202020204" pitchFamily="34" charset="0"/>
            </a:endParaRPr>
          </a:p>
          <a:p>
            <a:r>
              <a:rPr lang="en-US" altLang="zh-CN" sz="2600" b="1" dirty="0">
                <a:solidFill>
                  <a:schemeClr val="bg1"/>
                </a:solidFill>
                <a:latin typeface="Berlin Sans FB Demi" panose="020E0802020502020306" charset="0"/>
                <a:cs typeface="Arial" panose="020B0604020202020204" pitchFamily="34" charset="0"/>
              </a:rPr>
              <a:t>influences from the family,</a:t>
            </a:r>
            <a:endParaRPr lang="en-US" altLang="zh-CN" sz="2600" b="1" dirty="0">
              <a:solidFill>
                <a:schemeClr val="bg1"/>
              </a:solidFill>
              <a:latin typeface="Berlin Sans FB Demi" panose="020E0802020502020306" charset="0"/>
              <a:cs typeface="Arial" panose="020B0604020202020204" pitchFamily="34" charset="0"/>
            </a:endParaRPr>
          </a:p>
          <a:p>
            <a:r>
              <a:rPr lang="en-US" altLang="zh-CN" sz="2600" b="1" dirty="0">
                <a:solidFill>
                  <a:schemeClr val="bg1"/>
                </a:solidFill>
                <a:latin typeface="Berlin Sans FB Demi" panose="020E0802020502020306" charset="0"/>
                <a:cs typeface="Arial" panose="020B0604020202020204" pitchFamily="34" charset="0"/>
              </a:rPr>
              <a:t>development and needs of the society, </a:t>
            </a:r>
            <a:endParaRPr lang="en-US" altLang="zh-CN" sz="2600" b="1" dirty="0">
              <a:solidFill>
                <a:schemeClr val="bg1"/>
              </a:solidFill>
              <a:latin typeface="Berlin Sans FB Demi" panose="020E0802020502020306" charset="0"/>
              <a:cs typeface="Arial" panose="020B0604020202020204" pitchFamily="34" charset="0"/>
            </a:endParaRPr>
          </a:p>
          <a:p>
            <a:r>
              <a:rPr lang="en-US" altLang="zh-CN" sz="2600" b="1" dirty="0">
                <a:solidFill>
                  <a:schemeClr val="bg1"/>
                </a:solidFill>
                <a:latin typeface="Berlin Sans FB Demi" panose="020E0802020502020306" charset="0"/>
                <a:cs typeface="Arial" panose="020B0604020202020204" pitchFamily="34" charset="0"/>
              </a:rPr>
              <a:t>…</a:t>
            </a:r>
            <a:endParaRPr lang="zh-CN" altLang="en-US" sz="2600" b="1" dirty="0">
              <a:solidFill>
                <a:schemeClr val="bg1"/>
              </a:solidFill>
              <a:latin typeface="Berlin Sans FB Demi" panose="020E080202050202030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11656485" y="8477251"/>
            <a:ext cx="3795183" cy="48683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032" tIns="72517" rIns="145032" bIns="72517" numCol="1" anchor="ctr" anchorCtr="0" compatLnSpc="1"/>
          <a:lstStyle>
            <a:defPPr>
              <a:defRPr lang="zh-CN"/>
            </a:defPPr>
            <a:lvl1pPr algn="r" defTabSz="1449705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65" kern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23900" indent="-114300" algn="l" defTabSz="144970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449705" indent="-230505" algn="l" defTabSz="144970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2173605" indent="-347345" algn="l" defTabSz="144970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900045" indent="-463550" algn="l" defTabSz="144970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3048000" algn="l" defTabSz="12192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3657600" algn="l" defTabSz="12192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4267200" algn="l" defTabSz="12192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4876800" algn="l" defTabSz="12192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12ED3F0E-7615-466F-A7B4-69FE73CFA8F6}" type="slidenum">
              <a:rPr lang="zh-CN" altLang="en-US" smtClean="0"/>
            </a:fld>
            <a:endParaRPr lang="zh-CN" altLang="en-US" sz="1800"/>
          </a:p>
        </p:txBody>
      </p:sp>
      <p:pic>
        <p:nvPicPr>
          <p:cNvPr id="4098" name="图片 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49" y="3501194"/>
            <a:ext cx="4801275" cy="23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椭圆 8"/>
          <p:cNvSpPr>
            <a:spLocks noChangeArrowheads="1"/>
          </p:cNvSpPr>
          <p:nvPr/>
        </p:nvSpPr>
        <p:spPr bwMode="auto">
          <a:xfrm>
            <a:off x="446925" y="1020976"/>
            <a:ext cx="3459465" cy="1935604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  <a:bevel/>
          </a:ln>
        </p:spPr>
        <p:txBody>
          <a:bodyPr lIns="91284" tIns="45636" rIns="91284" bIns="45636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Identify the significance of career planning</a:t>
            </a:r>
            <a:endParaRPr lang="zh-CN" altLang="en-US" sz="2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4100" name="椭圆 9"/>
          <p:cNvSpPr>
            <a:spLocks noChangeArrowheads="1"/>
          </p:cNvSpPr>
          <p:nvPr/>
        </p:nvSpPr>
        <p:spPr bwMode="auto">
          <a:xfrm>
            <a:off x="4176125" y="979970"/>
            <a:ext cx="3936100" cy="1707753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  <a:bevel/>
          </a:ln>
        </p:spPr>
        <p:txBody>
          <a:bodyPr lIns="91284" tIns="45636" rIns="91284" bIns="45636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方正兰亭粗黑简体" pitchFamily="2" charset="-122"/>
                <a:cs typeface="Times New Roman" panose="02020603050405020304" pitchFamily="18" charset="0"/>
                <a:sym typeface="方正兰亭粗黑简体" pitchFamily="2" charset="-122"/>
              </a:rPr>
              <a:t> </a:t>
            </a:r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ea typeface="方正兰亭粗黑简体" pitchFamily="2" charset="-122"/>
              <a:cs typeface="Times New Roman" panose="02020603050405020304" pitchFamily="18" charset="0"/>
              <a:sym typeface="方正兰亭粗黑简体" pitchFamily="2" charset="-122"/>
            </a:endParaRPr>
          </a:p>
          <a:p>
            <a:pPr algn="ctr"/>
            <a:r>
              <a:rPr lang="en-US" altLang="zh-CN" sz="2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方正兰亭粗黑简体" pitchFamily="2" charset="-122"/>
              </a:rPr>
              <a:t>Interpret the diagram and analyze the career suggestions</a:t>
            </a:r>
            <a:endParaRPr lang="zh-CN" altLang="en-US" sz="2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20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4102" name="椭圆 11"/>
          <p:cNvSpPr>
            <a:spLocks noChangeArrowheads="1"/>
          </p:cNvSpPr>
          <p:nvPr/>
        </p:nvSpPr>
        <p:spPr bwMode="auto">
          <a:xfrm>
            <a:off x="8361108" y="1020976"/>
            <a:ext cx="3830892" cy="1786053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  <a:bevel/>
          </a:ln>
        </p:spPr>
        <p:txBody>
          <a:bodyPr lIns="91284" tIns="45636" rIns="91284" bIns="45636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2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Apply the Career Aptitude Test and report the result of the test</a:t>
            </a:r>
            <a:endParaRPr lang="zh-CN" altLang="en-US" sz="2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20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3560496" y="4738799"/>
            <a:ext cx="691789" cy="691789"/>
            <a:chOff x="0" y="0"/>
            <a:chExt cx="692150" cy="692150"/>
          </a:xfrm>
        </p:grpSpPr>
        <p:sp>
          <p:nvSpPr>
            <p:cNvPr id="18459" name="椭圆 13"/>
            <p:cNvSpPr>
              <a:spLocks noChangeArrowheads="1"/>
            </p:cNvSpPr>
            <p:nvPr/>
          </p:nvSpPr>
          <p:spPr bwMode="auto">
            <a:xfrm>
              <a:off x="0" y="0"/>
              <a:ext cx="692150" cy="6921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F0"/>
              </a:solidFill>
              <a:bevel/>
            </a:ln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1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18460" name="椭圆 14"/>
            <p:cNvSpPr>
              <a:spLocks noChangeArrowheads="1"/>
            </p:cNvSpPr>
            <p:nvPr/>
          </p:nvSpPr>
          <p:spPr bwMode="auto">
            <a:xfrm>
              <a:off x="76200" y="76200"/>
              <a:ext cx="539750" cy="539750"/>
            </a:xfrm>
            <a:prstGeom prst="ellipse">
              <a:avLst/>
            </a:prstGeom>
            <a:solidFill>
              <a:srgbClr val="009999"/>
            </a:solidFill>
            <a:ln w="6350">
              <a:solidFill>
                <a:srgbClr val="00B0F0"/>
              </a:solidFill>
              <a:bevel/>
            </a:ln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100">
                  <a:solidFill>
                    <a:srgbClr val="FFFFFF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1</a:t>
              </a:r>
              <a:endParaRPr lang="zh-CN" altLang="en-US" sz="21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3" name="组合 15"/>
          <p:cNvGrpSpPr/>
          <p:nvPr/>
        </p:nvGrpSpPr>
        <p:grpSpPr bwMode="auto">
          <a:xfrm>
            <a:off x="5788255" y="3410754"/>
            <a:ext cx="691788" cy="691789"/>
            <a:chOff x="1" y="0"/>
            <a:chExt cx="692152" cy="692150"/>
          </a:xfrm>
        </p:grpSpPr>
        <p:sp>
          <p:nvSpPr>
            <p:cNvPr id="18457" name="椭圆 16"/>
            <p:cNvSpPr>
              <a:spLocks noChangeArrowheads="1"/>
            </p:cNvSpPr>
            <p:nvPr/>
          </p:nvSpPr>
          <p:spPr bwMode="auto">
            <a:xfrm>
              <a:off x="1" y="0"/>
              <a:ext cx="692152" cy="6921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F0"/>
              </a:solidFill>
              <a:bevel/>
            </a:ln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1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18458" name="椭圆 17"/>
            <p:cNvSpPr>
              <a:spLocks noChangeArrowheads="1"/>
            </p:cNvSpPr>
            <p:nvPr/>
          </p:nvSpPr>
          <p:spPr bwMode="auto">
            <a:xfrm>
              <a:off x="67487" y="87894"/>
              <a:ext cx="539751" cy="539751"/>
            </a:xfrm>
            <a:prstGeom prst="ellipse">
              <a:avLst/>
            </a:prstGeom>
            <a:solidFill>
              <a:srgbClr val="009999"/>
            </a:solidFill>
            <a:ln w="6350">
              <a:solidFill>
                <a:srgbClr val="00B0F0"/>
              </a:solidFill>
              <a:bevel/>
            </a:ln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100" dirty="0">
                  <a:solidFill>
                    <a:srgbClr val="FFFFFF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2</a:t>
              </a:r>
              <a:endParaRPr lang="zh-CN" altLang="en-US" sz="2100" dirty="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5" name="组合 21"/>
          <p:cNvGrpSpPr/>
          <p:nvPr/>
        </p:nvGrpSpPr>
        <p:grpSpPr bwMode="auto">
          <a:xfrm>
            <a:off x="7849275" y="4738799"/>
            <a:ext cx="693376" cy="691789"/>
            <a:chOff x="0" y="0"/>
            <a:chExt cx="693737" cy="692150"/>
          </a:xfrm>
        </p:grpSpPr>
        <p:sp>
          <p:nvSpPr>
            <p:cNvPr id="18453" name="椭圆 22"/>
            <p:cNvSpPr>
              <a:spLocks noChangeArrowheads="1"/>
            </p:cNvSpPr>
            <p:nvPr/>
          </p:nvSpPr>
          <p:spPr bwMode="auto">
            <a:xfrm>
              <a:off x="0" y="0"/>
              <a:ext cx="693737" cy="6921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B0F0"/>
              </a:solidFill>
              <a:bevel/>
            </a:ln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10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18454" name="椭圆 23"/>
            <p:cNvSpPr>
              <a:spLocks noChangeArrowheads="1"/>
            </p:cNvSpPr>
            <p:nvPr/>
          </p:nvSpPr>
          <p:spPr bwMode="auto">
            <a:xfrm>
              <a:off x="76200" y="76200"/>
              <a:ext cx="539750" cy="539750"/>
            </a:xfrm>
            <a:prstGeom prst="ellipse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775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100" dirty="0">
                  <a:solidFill>
                    <a:srgbClr val="FFFFFF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3</a:t>
              </a:r>
              <a:endParaRPr lang="zh-CN" altLang="en-US" sz="2100" dirty="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4115" name="任意多边形 24"/>
          <p:cNvSpPr>
            <a:spLocks noChangeArrowheads="1"/>
          </p:cNvSpPr>
          <p:nvPr/>
        </p:nvSpPr>
        <p:spPr bwMode="auto">
          <a:xfrm rot="5400000">
            <a:off x="7991796" y="3535925"/>
            <a:ext cx="2060619" cy="581921"/>
          </a:xfrm>
          <a:custGeom>
            <a:avLst/>
            <a:gdLst>
              <a:gd name="T0" fmla="*/ 2147483647 w 1799772"/>
              <a:gd name="T1" fmla="*/ 2147483647 h 232228"/>
              <a:gd name="T2" fmla="*/ 2147483647 w 1799772"/>
              <a:gd name="T3" fmla="*/ 0 h 232228"/>
              <a:gd name="T4" fmla="*/ 0 w 1799772"/>
              <a:gd name="T5" fmla="*/ 0 h 232228"/>
              <a:gd name="T6" fmla="*/ 0 60000 65536"/>
              <a:gd name="T7" fmla="*/ 0 60000 65536"/>
              <a:gd name="T8" fmla="*/ 0 60000 65536"/>
              <a:gd name="T9" fmla="*/ 0 w 1799772"/>
              <a:gd name="T10" fmla="*/ 0 h 232228"/>
              <a:gd name="T11" fmla="*/ 1799772 w 1799772"/>
              <a:gd name="T12" fmla="*/ 232228 h 232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9772" h="232228">
                <a:moveTo>
                  <a:pt x="1799772" y="232228"/>
                </a:moveTo>
                <a:lnTo>
                  <a:pt x="152400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84" tIns="45636" rIns="91284" bIns="45636" anchor="ctr"/>
          <a:lstStyle/>
          <a:p>
            <a:endParaRPr lang="zh-CN" altLang="en-US" sz="3000"/>
          </a:p>
        </p:txBody>
      </p:sp>
      <p:sp>
        <p:nvSpPr>
          <p:cNvPr id="4116" name="任意多边形 25"/>
          <p:cNvSpPr>
            <a:spLocks noChangeArrowheads="1"/>
          </p:cNvSpPr>
          <p:nvPr/>
        </p:nvSpPr>
        <p:spPr bwMode="auto">
          <a:xfrm rot="5400000">
            <a:off x="5766127" y="3012898"/>
            <a:ext cx="704960" cy="60959"/>
          </a:xfrm>
          <a:custGeom>
            <a:avLst/>
            <a:gdLst>
              <a:gd name="T0" fmla="*/ 677634 w 740229"/>
              <a:gd name="T1" fmla="*/ 0 h 406400"/>
              <a:gd name="T2" fmla="*/ 531478 w 740229"/>
              <a:gd name="T3" fmla="*/ 0 h 406400"/>
              <a:gd name="T4" fmla="*/ 0 w 740229"/>
              <a:gd name="T5" fmla="*/ 0 h 406400"/>
              <a:gd name="T6" fmla="*/ 0 60000 65536"/>
              <a:gd name="T7" fmla="*/ 0 60000 65536"/>
              <a:gd name="T8" fmla="*/ 0 60000 65536"/>
              <a:gd name="T9" fmla="*/ 0 w 740229"/>
              <a:gd name="T10" fmla="*/ 0 h 406400"/>
              <a:gd name="T11" fmla="*/ 740229 w 740229"/>
              <a:gd name="T12" fmla="*/ 406400 h 406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0229" h="406400">
                <a:moveTo>
                  <a:pt x="740229" y="0"/>
                </a:moveTo>
                <a:lnTo>
                  <a:pt x="580572" y="406400"/>
                </a:lnTo>
                <a:lnTo>
                  <a:pt x="0" y="406400"/>
                </a:lnTo>
              </a:path>
            </a:pathLst>
          </a:custGeom>
          <a:noFill/>
          <a:ln w="3810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84" tIns="45636" rIns="91284" bIns="45636" anchor="ctr"/>
          <a:lstStyle/>
          <a:p>
            <a:endParaRPr lang="zh-CN" altLang="en-US" sz="3000"/>
          </a:p>
        </p:txBody>
      </p:sp>
      <p:sp>
        <p:nvSpPr>
          <p:cNvPr id="4117" name="任意多边形 27"/>
          <p:cNvSpPr>
            <a:spLocks noChangeArrowheads="1"/>
          </p:cNvSpPr>
          <p:nvPr/>
        </p:nvSpPr>
        <p:spPr bwMode="auto">
          <a:xfrm rot="5400000" flipV="1">
            <a:off x="2042608" y="3525550"/>
            <a:ext cx="2099707" cy="783753"/>
          </a:xfrm>
          <a:custGeom>
            <a:avLst/>
            <a:gdLst>
              <a:gd name="T0" fmla="*/ 2147483647 w 1799772"/>
              <a:gd name="T1" fmla="*/ 2147483647 h 232228"/>
              <a:gd name="T2" fmla="*/ 2147483647 w 1799772"/>
              <a:gd name="T3" fmla="*/ 0 h 232228"/>
              <a:gd name="T4" fmla="*/ 0 w 1799772"/>
              <a:gd name="T5" fmla="*/ 0 h 232228"/>
              <a:gd name="T6" fmla="*/ 0 60000 65536"/>
              <a:gd name="T7" fmla="*/ 0 60000 65536"/>
              <a:gd name="T8" fmla="*/ 0 60000 65536"/>
              <a:gd name="T9" fmla="*/ 0 w 1799772"/>
              <a:gd name="T10" fmla="*/ 0 h 232228"/>
              <a:gd name="T11" fmla="*/ 1799772 w 1799772"/>
              <a:gd name="T12" fmla="*/ 232228 h 232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9772" h="232228">
                <a:moveTo>
                  <a:pt x="1799772" y="232228"/>
                </a:moveTo>
                <a:lnTo>
                  <a:pt x="152400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84" tIns="45636" rIns="91284" bIns="45636" anchor="ctr"/>
          <a:lstStyle/>
          <a:p>
            <a:endParaRPr lang="zh-CN" altLang="en-US" sz="3000" dirty="0"/>
          </a:p>
        </p:txBody>
      </p:sp>
      <p:sp>
        <p:nvSpPr>
          <p:cNvPr id="4118" name="TextBox 15"/>
          <p:cNvSpPr>
            <a:spLocks noChangeArrowheads="1"/>
          </p:cNvSpPr>
          <p:nvPr/>
        </p:nvSpPr>
        <p:spPr bwMode="auto">
          <a:xfrm>
            <a:off x="4368114" y="3717033"/>
            <a:ext cx="3527175" cy="238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4" tIns="45636" rIns="91284" bIns="45636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3735" dirty="0">
              <a:latin typeface="Agency FB" panose="020B0503020202020204" pitchFamily="34" charset="0"/>
              <a:ea typeface="Adobe 宋体 Std L" panose="02020300000000000000" pitchFamily="18" charset="-122"/>
              <a:sym typeface="Agency FB" panose="020B0503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735" dirty="0">
                <a:latin typeface="Agency FB" panose="020B0503020202020204" pitchFamily="34" charset="0"/>
                <a:ea typeface="Adobe 宋体 Std L" panose="02020300000000000000" pitchFamily="18" charset="-122"/>
                <a:sym typeface="Agency FB" panose="020B0503020202020204" pitchFamily="34" charset="0"/>
              </a:rPr>
              <a:t>Working Out What You Want to Do</a:t>
            </a:r>
            <a:endParaRPr lang="en-US" altLang="zh-CN" sz="3735" dirty="0">
              <a:latin typeface="Agency FB" panose="020B0503020202020204" pitchFamily="34" charset="0"/>
              <a:ea typeface="Adobe 宋体 Std L" panose="02020300000000000000" pitchFamily="18" charset="-122"/>
              <a:sym typeface="Agency FB" panose="020B0503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3735" dirty="0">
              <a:latin typeface="Agency FB" panose="020B0503020202020204" pitchFamily="34" charset="0"/>
              <a:ea typeface="Adobe 宋体 Std L" panose="02020300000000000000" pitchFamily="18" charset="-122"/>
              <a:sym typeface="Agency FB" panose="020B0503020202020204" pitchFamily="34" charset="0"/>
            </a:endParaRPr>
          </a:p>
        </p:txBody>
      </p:sp>
      <p:sp>
        <p:nvSpPr>
          <p:cNvPr id="4121" name="椭圆 1"/>
          <p:cNvSpPr>
            <a:spLocks noChangeArrowheads="1"/>
          </p:cNvSpPr>
          <p:nvPr/>
        </p:nvSpPr>
        <p:spPr bwMode="auto">
          <a:xfrm>
            <a:off x="5700919" y="5471843"/>
            <a:ext cx="790164" cy="403015"/>
          </a:xfrm>
          <a:custGeom>
            <a:avLst/>
            <a:gdLst>
              <a:gd name="T0" fmla="*/ 373966 w 792088"/>
              <a:gd name="T1" fmla="*/ 0 h 404664"/>
              <a:gd name="T2" fmla="*/ 747934 w 792088"/>
              <a:gd name="T3" fmla="*/ 355903 h 404664"/>
              <a:gd name="T4" fmla="*/ 747112 w 792088"/>
              <a:gd name="T5" fmla="*/ 363644 h 404664"/>
              <a:gd name="T6" fmla="*/ 809 w 792088"/>
              <a:gd name="T7" fmla="*/ 363644 h 404664"/>
              <a:gd name="T8" fmla="*/ 0 w 792088"/>
              <a:gd name="T9" fmla="*/ 355903 h 404664"/>
              <a:gd name="T10" fmla="*/ 373966 w 792088"/>
              <a:gd name="T11" fmla="*/ 0 h 4046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2088"/>
              <a:gd name="T19" fmla="*/ 0 h 404664"/>
              <a:gd name="T20" fmla="*/ 792088 w 792088"/>
              <a:gd name="T21" fmla="*/ 404664 h 4046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2088" h="404664"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lnTo>
                  <a:pt x="791219" y="404664"/>
                </a:lnTo>
                <a:lnTo>
                  <a:pt x="869" y="404664"/>
                </a:lnTo>
                <a:cubicBezTo>
                  <a:pt x="31" y="401809"/>
                  <a:pt x="0" y="398930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bevel/>
              </a14:hiddenLine>
            </a:ext>
          </a:extLst>
        </p:spPr>
        <p:txBody>
          <a:bodyPr lIns="91284" tIns="45636" rIns="91284" bIns="45636" anchor="ctr"/>
          <a:lstStyle/>
          <a:p>
            <a:endParaRPr lang="zh-CN" altLang="en-US" sz="300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-48683" y="5829268"/>
            <a:ext cx="12240683" cy="442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algn="l" eaLnBrk="0" hangingPunct="0"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algn="l" eaLnBrk="0" hangingPunct="0"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l" eaLnBrk="0" hangingPunct="0"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l" eaLnBrk="0" hangingPunct="0"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l" eaLnBrk="0" hangingPunct="0"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defRPr/>
            </a:pPr>
            <a:endParaRPr lang="en-US" altLang="zh-CN" sz="373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标题 1"/>
          <p:cNvSpPr>
            <a:spLocks noGrp="1"/>
          </p:cNvSpPr>
          <p:nvPr>
            <p:ph type="title"/>
          </p:nvPr>
        </p:nvSpPr>
        <p:spPr>
          <a:xfrm>
            <a:off x="596900" y="105195"/>
            <a:ext cx="10954459" cy="796011"/>
          </a:xfrm>
        </p:spPr>
        <p:txBody>
          <a:bodyPr/>
          <a:lstStyle/>
          <a:p>
            <a:r>
              <a:rPr lang="en-US" altLang="zh-CN" dirty="0"/>
              <a:t>Summary </a:t>
            </a:r>
            <a:endParaRPr lang="zh-CN" altLang="en-US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2" grpId="0" animBg="1"/>
      <p:bldP spid="4115" grpId="0" animBg="1"/>
      <p:bldP spid="4116" grpId="0" animBg="1"/>
      <p:bldP spid="4117" grpId="0" animBg="1"/>
      <p:bldP spid="4118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69570" y="5507346"/>
            <a:ext cx="9765212" cy="1350654"/>
          </a:xfrm>
        </p:spPr>
        <p:txBody>
          <a:bodyPr/>
          <a:lstStyle/>
          <a:p>
            <a:r>
              <a:rPr lang="en-US" altLang="zh-CN" b="1" dirty="0">
                <a:solidFill>
                  <a:srgbClr val="000000"/>
                </a:solidFill>
                <a:latin typeface="+mj-ea"/>
                <a:ea typeface="+mj-ea"/>
              </a:rPr>
              <a:t>Reading</a:t>
            </a:r>
            <a:r>
              <a:rPr lang="zh-CN" altLang="en-US" b="1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+mj-ea"/>
                <a:ea typeface="+mj-ea"/>
              </a:rPr>
              <a:t>and Thinking</a:t>
            </a:r>
            <a:endParaRPr lang="en-US" altLang="zh-CN" b="1" dirty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zh-CN" altLang="en-US" sz="1600" b="1" dirty="0">
                <a:solidFill>
                  <a:srgbClr val="000000"/>
                </a:solidFill>
                <a:latin typeface="+mj-ea"/>
                <a:ea typeface="+mj-ea"/>
              </a:rPr>
              <a:t>东莞市第六高级中学</a:t>
            </a:r>
            <a:endParaRPr lang="en-US" altLang="zh-CN" sz="1600" b="1" dirty="0">
              <a:solidFill>
                <a:srgbClr val="000000"/>
              </a:solidFill>
              <a:latin typeface="+mj-ea"/>
              <a:ea typeface="+mj-ea"/>
            </a:endParaRPr>
          </a:p>
          <a:p>
            <a:r>
              <a:rPr lang="zh-CN" altLang="en-US" sz="1600" b="1" dirty="0">
                <a:solidFill>
                  <a:srgbClr val="000000"/>
                </a:solidFill>
                <a:latin typeface="+mj-ea"/>
                <a:ea typeface="+mj-ea"/>
              </a:rPr>
              <a:t>钱盈</a:t>
            </a:r>
            <a:endParaRPr lang="zh-CN" altLang="en-US" sz="16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30814" y="4625542"/>
            <a:ext cx="9765212" cy="780486"/>
          </a:xfrm>
        </p:spPr>
        <p:txBody>
          <a:bodyPr/>
          <a:lstStyle/>
          <a:p>
            <a:r>
              <a:rPr lang="en-US" altLang="zh-CN" dirty="0"/>
              <a:t>Unit 5 Launching Your Career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17"/>
            <a:ext cx="12192000" cy="46812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9"/>
          <p:cNvSpPr txBox="1">
            <a:spLocks noChangeArrowheads="1"/>
          </p:cNvSpPr>
          <p:nvPr/>
        </p:nvSpPr>
        <p:spPr bwMode="auto">
          <a:xfrm>
            <a:off x="1642463" y="2288500"/>
            <a:ext cx="7445546" cy="16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The future depends on what you do today.</a:t>
            </a:r>
            <a:endParaRPr lang="en-US" altLang="en-US" sz="2800" b="1" dirty="0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r">
              <a:lnSpc>
                <a:spcPct val="200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---- Mahatma Gandhi</a:t>
            </a:r>
            <a:endParaRPr lang="en-US" altLang="en-US" sz="2800" b="1" dirty="0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1779614" y="2044222"/>
            <a:ext cx="7308394" cy="45719"/>
          </a:xfrm>
          <a:prstGeom prst="rect">
            <a:avLst/>
          </a:prstGeom>
          <a:solidFill>
            <a:srgbClr val="269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779613" y="4379525"/>
            <a:ext cx="7308395" cy="45719"/>
          </a:xfrm>
          <a:prstGeom prst="rect">
            <a:avLst/>
          </a:prstGeom>
          <a:solidFill>
            <a:srgbClr val="269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591482" y="2067082"/>
            <a:ext cx="1847261" cy="255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defRPr/>
            </a:pPr>
            <a:r>
              <a:rPr lang="en-US" altLang="zh-CN" sz="6000" noProof="1">
                <a:solidFill>
                  <a:schemeClr val="accent1"/>
                </a:solidFill>
                <a:latin typeface="Impact" panose="020B0806030902050204" pitchFamily="34" charset="0"/>
                <a:ea typeface="+mj-ea"/>
                <a:cs typeface="Impact" panose="020B0806030902050204" pitchFamily="34" charset="0"/>
                <a:sym typeface="+mn-ea"/>
              </a:rPr>
              <a:t>“</a:t>
            </a:r>
            <a:endParaRPr lang="en-US" altLang="zh-CN" sz="6000" noProof="1">
              <a:solidFill>
                <a:schemeClr val="accent1"/>
              </a:solidFill>
              <a:latin typeface="Impact" panose="020B0806030902050204" pitchFamily="34" charset="0"/>
              <a:ea typeface="+mj-ea"/>
              <a:cs typeface="Impact" panose="020B080603090205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8208857" y="4165788"/>
            <a:ext cx="2498725" cy="64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defRPr/>
            </a:pPr>
            <a:r>
              <a:rPr lang="en-US" altLang="zh-CN" sz="6000" noProof="1">
                <a:solidFill>
                  <a:schemeClr val="accent1"/>
                </a:solidFill>
                <a:latin typeface="Impact" panose="020B0806030902050204" pitchFamily="34" charset="0"/>
                <a:ea typeface="+mj-ea"/>
                <a:sym typeface="+mn-ea"/>
              </a:rPr>
              <a:t>”</a:t>
            </a:r>
            <a:endParaRPr lang="en-US" altLang="zh-CN" sz="6000" noProof="1">
              <a:solidFill>
                <a:schemeClr val="accent1"/>
              </a:solidFill>
              <a:latin typeface="Impact" panose="020B0806030902050204" pitchFamily="34" charset="0"/>
              <a:ea typeface="+mj-ea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96900" y="105195"/>
            <a:ext cx="10954459" cy="796011"/>
          </a:xfrm>
        </p:spPr>
        <p:txBody>
          <a:bodyPr/>
          <a:lstStyle/>
          <a:p>
            <a:r>
              <a:rPr lang="en-US" altLang="zh-CN" dirty="0"/>
              <a:t>Always remember: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75200" y="2142684"/>
            <a:ext cx="7394222" cy="41033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+mj-ea"/>
                <a:ea typeface="+mj-ea"/>
              </a:rPr>
              <a:t>Conduct the Career Aptitude Test online and work on a report on your result of the test</a:t>
            </a:r>
            <a:endParaRPr lang="en-US" altLang="zh-CN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chemeClr val="accent2"/>
                </a:solidFill>
                <a:latin typeface="+mj-ea"/>
                <a:ea typeface="+mj-ea"/>
              </a:rPr>
              <a:t>Website: </a:t>
            </a:r>
            <a:r>
              <a:rPr lang="en-US" altLang="zh-CN" b="1" dirty="0">
                <a:solidFill>
                  <a:srgbClr val="000000"/>
                </a:solidFill>
                <a:latin typeface="+mj-ea"/>
                <a:ea typeface="+mj-ea"/>
                <a:hlinkClick r:id="rId1"/>
              </a:rPr>
              <a:t>http://www.jobtest.com.cn/select.asp</a:t>
            </a:r>
            <a:endParaRPr lang="en-US" altLang="zh-CN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0" y="2142684"/>
            <a:ext cx="4386240" cy="2834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6746" y="5272656"/>
            <a:ext cx="9765212" cy="780486"/>
          </a:xfrm>
        </p:spPr>
        <p:txBody>
          <a:bodyPr/>
          <a:lstStyle/>
          <a:p>
            <a:r>
              <a:rPr lang="en-US" altLang="zh-CN" dirty="0"/>
              <a:t>Thank you for your listening!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78899" y="1200150"/>
            <a:ext cx="10856747" cy="5705621"/>
            <a:chOff x="376" y="1148"/>
            <a:chExt cx="2053" cy="127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76" y="1148"/>
              <a:ext cx="2053" cy="12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pPr fontAlgn="base"/>
              <a:endParaRPr lang="en-US" sz="4740" strike="noStrike" noProof="1"/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640" y="1150"/>
              <a:ext cx="1525" cy="100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925" y="0"/>
                </a:cxn>
                <a:cxn ang="0">
                  <a:pos x="958" y="33"/>
                </a:cxn>
                <a:cxn ang="0">
                  <a:pos x="958" y="596"/>
                </a:cxn>
                <a:cxn ang="0">
                  <a:pos x="925" y="629"/>
                </a:cxn>
                <a:cxn ang="0">
                  <a:pos x="33" y="629"/>
                </a:cxn>
                <a:cxn ang="0">
                  <a:pos x="0" y="596"/>
                </a:cxn>
                <a:cxn ang="0">
                  <a:pos x="0" y="33"/>
                </a:cxn>
                <a:cxn ang="0">
                  <a:pos x="33" y="0"/>
                </a:cxn>
              </a:cxnLst>
              <a:rect l="0" t="0" r="r" b="b"/>
              <a:pathLst>
                <a:path w="958" h="629">
                  <a:moveTo>
                    <a:pt x="33" y="0"/>
                  </a:moveTo>
                  <a:cubicBezTo>
                    <a:pt x="925" y="0"/>
                    <a:pt x="925" y="0"/>
                    <a:pt x="925" y="0"/>
                  </a:cubicBezTo>
                  <a:cubicBezTo>
                    <a:pt x="943" y="0"/>
                    <a:pt x="958" y="15"/>
                    <a:pt x="958" y="33"/>
                  </a:cubicBezTo>
                  <a:cubicBezTo>
                    <a:pt x="958" y="596"/>
                    <a:pt x="958" y="596"/>
                    <a:pt x="958" y="596"/>
                  </a:cubicBezTo>
                  <a:cubicBezTo>
                    <a:pt x="958" y="614"/>
                    <a:pt x="943" y="629"/>
                    <a:pt x="925" y="629"/>
                  </a:cubicBezTo>
                  <a:cubicBezTo>
                    <a:pt x="33" y="629"/>
                    <a:pt x="33" y="629"/>
                    <a:pt x="33" y="629"/>
                  </a:cubicBezTo>
                  <a:cubicBezTo>
                    <a:pt x="15" y="629"/>
                    <a:pt x="0" y="614"/>
                    <a:pt x="0" y="59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pPr fontAlgn="base"/>
              <a:endParaRPr lang="en-US" sz="4740" strike="noStrike" noProof="1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720" y="1255"/>
              <a:ext cx="1365" cy="7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pPr fontAlgn="base"/>
              <a:endParaRPr lang="en-US" sz="4740" strike="noStrike" noProof="1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383" y="1185"/>
              <a:ext cx="39" cy="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pPr fontAlgn="base"/>
              <a:endParaRPr lang="en-US" sz="4740" strike="noStrike" noProof="1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371" y="2034"/>
              <a:ext cx="63" cy="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pPr fontAlgn="base"/>
              <a:endParaRPr lang="en-US" sz="4740" strike="noStrike" noProof="1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76" y="2152"/>
              <a:ext cx="2053" cy="173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1789" y="0"/>
                </a:cxn>
                <a:cxn ang="0">
                  <a:pos x="2053" y="173"/>
                </a:cxn>
                <a:cxn ang="0">
                  <a:pos x="0" y="173"/>
                </a:cxn>
                <a:cxn ang="0">
                  <a:pos x="264" y="0"/>
                </a:cxn>
              </a:cxnLst>
              <a:rect l="0" t="0" r="r" b="b"/>
              <a:pathLst>
                <a:path w="2053" h="173">
                  <a:moveTo>
                    <a:pt x="264" y="0"/>
                  </a:moveTo>
                  <a:lnTo>
                    <a:pt x="1789" y="0"/>
                  </a:lnTo>
                  <a:lnTo>
                    <a:pt x="2053" y="173"/>
                  </a:lnTo>
                  <a:lnTo>
                    <a:pt x="0" y="17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pPr fontAlgn="base"/>
              <a:endParaRPr lang="en-US" sz="4740" strike="noStrike" noProof="1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376" y="2325"/>
              <a:ext cx="2053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90" y="0"/>
                </a:cxn>
                <a:cxn ang="0">
                  <a:pos x="1290" y="38"/>
                </a:cxn>
                <a:cxn ang="0">
                  <a:pos x="1266" y="61"/>
                </a:cxn>
                <a:cxn ang="0">
                  <a:pos x="24" y="61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1290" h="61">
                  <a:moveTo>
                    <a:pt x="0" y="0"/>
                  </a:moveTo>
                  <a:cubicBezTo>
                    <a:pt x="1290" y="0"/>
                    <a:pt x="1290" y="0"/>
                    <a:pt x="1290" y="0"/>
                  </a:cubicBezTo>
                  <a:cubicBezTo>
                    <a:pt x="1290" y="38"/>
                    <a:pt x="1290" y="38"/>
                    <a:pt x="1290" y="38"/>
                  </a:cubicBezTo>
                  <a:cubicBezTo>
                    <a:pt x="1290" y="51"/>
                    <a:pt x="1280" y="61"/>
                    <a:pt x="1266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11" y="61"/>
                    <a:pt x="0" y="51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pPr fontAlgn="base"/>
              <a:endParaRPr lang="en-US" sz="4740" strike="noStrike" noProof="1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196" y="2376"/>
              <a:ext cx="413" cy="27"/>
            </a:xfrm>
            <a:prstGeom prst="roundRect">
              <a:avLst/>
            </a:prstGeom>
            <a:solidFill>
              <a:srgbClr val="707071"/>
            </a:solidFill>
            <a:ln w="9525">
              <a:noFill/>
              <a:miter lim="800000"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pPr fontAlgn="base"/>
              <a:endParaRPr lang="en-US" sz="4740" strike="noStrike" noProof="1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76" y="2325"/>
              <a:ext cx="2053" cy="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pPr fontAlgn="base"/>
              <a:endParaRPr lang="en-US" sz="474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Lead in: Video Time</a:t>
            </a:r>
            <a:endParaRPr lang="zh-CN" altLang="en-US" dirty="0"/>
          </a:p>
        </p:txBody>
      </p:sp>
      <p:pic>
        <p:nvPicPr>
          <p:cNvPr id="4" name="Career_Planning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98052" y="1551676"/>
            <a:ext cx="7218441" cy="39700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Lead in: Video Time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06295" y="2343478"/>
            <a:ext cx="11468016" cy="324095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000250" algn="l"/>
              </a:tabLst>
            </a:pPr>
            <a:r>
              <a:rPr lang="en-US" altLang="zh-CN" sz="2800" b="1" dirty="0">
                <a:solidFill>
                  <a:srgbClr val="F8E990"/>
                </a:solidFill>
                <a:latin typeface="Berlin Sans FB Demi" panose="020E0802020502020306" charset="0"/>
                <a:cs typeface="Berlin Sans FB Demi" panose="020E0802020502020306" charset="0"/>
              </a:rPr>
              <a:t>What are the 8 steps to career planning mentioned in the video?</a:t>
            </a:r>
            <a:endParaRPr lang="en-US" altLang="zh-CN" sz="2800" b="1" dirty="0">
              <a:solidFill>
                <a:srgbClr val="F8E990"/>
              </a:solidFill>
              <a:latin typeface="Berlin Sans FB Demi" panose="020E0802020502020306" charset="0"/>
              <a:cs typeface="Berlin Sans FB Demi" panose="020E0802020502020306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000250" algn="l"/>
              </a:tabLst>
            </a:pPr>
            <a:r>
              <a:rPr lang="en-US" altLang="zh-CN" sz="2800" b="1" dirty="0">
                <a:solidFill>
                  <a:srgbClr val="F8E990"/>
                </a:solidFill>
                <a:latin typeface="Berlin Sans FB Demi" panose="020E0802020502020306" charset="0"/>
                <a:cs typeface="Berlin Sans FB Demi" panose="020E0802020502020306" charset="0"/>
              </a:rPr>
              <a:t>What are some of the ways that can help people decide which career is suitable for them?</a:t>
            </a:r>
            <a:endParaRPr lang="en-US" altLang="zh-CN" sz="2800" b="1" dirty="0">
              <a:solidFill>
                <a:srgbClr val="F8E990"/>
              </a:solidFill>
              <a:latin typeface="Berlin Sans FB Demi" panose="020E0802020502020306" charset="0"/>
              <a:cs typeface="Berlin Sans FB Demi" panose="020E0802020502020306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000250" algn="l"/>
              </a:tabLst>
            </a:pPr>
            <a:r>
              <a:rPr lang="en-US" altLang="zh-CN" sz="2800" b="1" dirty="0">
                <a:solidFill>
                  <a:srgbClr val="F8E990"/>
                </a:solidFill>
                <a:latin typeface="Berlin Sans FB Demi" panose="020E0802020502020306" charset="0"/>
                <a:cs typeface="Berlin Sans FB Demi" panose="020E0802020502020306" charset="0"/>
              </a:rPr>
              <a:t>Is it essential that teenagers decide on a career before they become adults? Why?</a:t>
            </a:r>
            <a:endParaRPr lang="zh-CN" altLang="zh-CN" sz="2800" b="1" dirty="0">
              <a:solidFill>
                <a:srgbClr val="F8E990"/>
              </a:solidFill>
              <a:latin typeface="Berlin Sans FB Demi" panose="020E0802020502020306" charset="0"/>
              <a:cs typeface="Berlin Sans FB Demi" panose="020E080202050202030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494" y="3274257"/>
            <a:ext cx="4287367" cy="30573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Pre-reading</a:t>
            </a:r>
            <a:r>
              <a:rPr lang="zh-CN" altLang="en-US" dirty="0"/>
              <a:t>：</a:t>
            </a:r>
            <a:r>
              <a:rPr lang="en-US" altLang="zh-CN" dirty="0"/>
              <a:t>View &amp; Predict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454855" y="1333403"/>
            <a:ext cx="8964789" cy="954107"/>
          </a:xfrm>
          <a:prstGeom prst="rect">
            <a:avLst/>
          </a:prstGeom>
          <a:solidFill>
            <a:srgbClr val="92D050">
              <a:alpha val="78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>
                <a:solidFill>
                  <a:schemeClr val="bg1"/>
                </a:solidFill>
                <a:latin typeface="Berlin Sans FB Demi" panose="020E0802020502020306" charset="0"/>
                <a:cs typeface="Berlin Sans FB Demi" panose="020E0802020502020306" charset="0"/>
              </a:rPr>
              <a:t>Look at the title, the table and the chart on page 50-51. Predict the style and main idea of the text.</a:t>
            </a:r>
            <a:endParaRPr lang="en-US" altLang="zh-CN" sz="2800" b="1" strike="noStrike" noProof="1">
              <a:solidFill>
                <a:schemeClr val="bg1"/>
              </a:solidFill>
              <a:latin typeface="Berlin Sans FB Demi" panose="020E0802020502020306" charset="0"/>
              <a:cs typeface="Berlin Sans FB Demi" panose="020E0802020502020306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36" y="3256596"/>
            <a:ext cx="5331770" cy="30499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178" y="2362519"/>
            <a:ext cx="5734050" cy="714375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3051178" y="2536614"/>
            <a:ext cx="5691846" cy="451838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809947" y="3254065"/>
            <a:ext cx="2017660" cy="290993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6776772" y="3223589"/>
            <a:ext cx="4378908" cy="451838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While-reading: Read for the main idea of each paragraph</a:t>
            </a:r>
            <a:endParaRPr lang="zh-CN" altLang="en-US" dirty="0"/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485421" y="1629633"/>
          <a:ext cx="11494375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1723"/>
                <a:gridCol w="99426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Paragraph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Main idea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zh-CN" alt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Taking time to </a:t>
                      </a:r>
                      <a:r>
                        <a:rPr lang="en-US" altLang="zh-CN" sz="2400" b="1" u="sng" dirty="0">
                          <a:solidFill>
                            <a:srgbClr val="000000"/>
                          </a:solidFill>
                        </a:rPr>
                        <a:t>                                                </a:t>
                      </a:r>
                      <a:r>
                        <a:rPr lang="en-US" altLang="zh-CN" sz="2400" b="1" u="none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is an essential exercise for young people.</a:t>
                      </a:r>
                      <a:endParaRPr lang="zh-CN" alt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zh-CN" alt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Starting to think about dream career </a:t>
                      </a:r>
                      <a:r>
                        <a:rPr lang="en-US" altLang="zh-CN" sz="2400" b="1" u="sng" dirty="0">
                          <a:solidFill>
                            <a:srgbClr val="000000"/>
                          </a:solidFill>
                        </a:rPr>
                        <a:t>                                    </a:t>
                      </a:r>
                      <a:r>
                        <a:rPr lang="en-US" altLang="zh-CN" sz="2400" b="1" u="none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is not easy.</a:t>
                      </a:r>
                      <a:endParaRPr lang="zh-CN" alt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zh-CN" alt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u="sng" dirty="0">
                          <a:solidFill>
                            <a:srgbClr val="000000"/>
                          </a:solidFill>
                        </a:rPr>
                        <a:t>                                          </a:t>
                      </a:r>
                      <a:r>
                        <a:rPr lang="en-US" altLang="zh-CN" sz="2400" b="1" u="none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can help us to get a head start in considering our future career. </a:t>
                      </a:r>
                      <a:endParaRPr lang="zh-CN" alt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zh-CN" alt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There are many </a:t>
                      </a:r>
                      <a:r>
                        <a:rPr lang="en-US" altLang="zh-CN" sz="2400" b="1" u="sng" dirty="0">
                          <a:solidFill>
                            <a:srgbClr val="000000"/>
                          </a:solidFill>
                        </a:rPr>
                        <a:t>                                    </a:t>
                      </a:r>
                      <a:r>
                        <a:rPr lang="en-US" altLang="zh-CN" sz="2400" b="1" u="none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of career aptitude tests.</a:t>
                      </a:r>
                      <a:endParaRPr lang="zh-CN" alt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zh-CN" alt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One popular test works to indicate the participant’s</a:t>
                      </a:r>
                      <a:r>
                        <a:rPr lang="en-US" altLang="zh-CN" sz="2400" b="1" u="sng" dirty="0">
                          <a:solidFill>
                            <a:srgbClr val="000000"/>
                          </a:solidFill>
                        </a:rPr>
                        <a:t>                                     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. </a:t>
                      </a:r>
                      <a:endParaRPr lang="zh-CN" alt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lang="zh-CN" alt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Career suggestions can also be based on</a:t>
                      </a:r>
                      <a:r>
                        <a:rPr lang="en-US" altLang="zh-CN" sz="2400" b="1" u="sng" dirty="0">
                          <a:solidFill>
                            <a:srgbClr val="000000"/>
                          </a:solidFill>
                        </a:rPr>
                        <a:t>                                                           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zh-CN" alt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zh-CN" alt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Career aptitude tests are a useful tool, but they are only meant for</a:t>
                      </a:r>
                      <a:r>
                        <a:rPr lang="en-US" altLang="zh-CN" sz="2400" b="1" u="sng" dirty="0">
                          <a:solidFill>
                            <a:srgbClr val="000000"/>
                          </a:solidFill>
                        </a:rPr>
                        <a:t>                    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zh-CN" alt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964258" y="2048124"/>
            <a:ext cx="3815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think about dream career 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61201" y="2874228"/>
            <a:ext cx="2562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at a young age 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46490" y="330075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Career aptitude tests 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26007" y="413884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different kinds 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64220" y="4586021"/>
            <a:ext cx="3315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7030A0"/>
                </a:solidFill>
              </a:rPr>
              <a:t>overall work personality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30383" y="5059261"/>
            <a:ext cx="4441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education and experience level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581979" y="5504225"/>
            <a:ext cx="1915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guidance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While-reading: Read for the structure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900" y="1375833"/>
            <a:ext cx="4362450" cy="5257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595" y="3113452"/>
            <a:ext cx="5531008" cy="3454753"/>
          </a:xfrm>
          <a:prstGeom prst="rect">
            <a:avLst/>
          </a:prstGeom>
        </p:spPr>
      </p:pic>
      <p:sp>
        <p:nvSpPr>
          <p:cNvPr id="10" name="矩形: 圆角 9"/>
          <p:cNvSpPr/>
          <p:nvPr/>
        </p:nvSpPr>
        <p:spPr>
          <a:xfrm>
            <a:off x="596900" y="1806222"/>
            <a:ext cx="4268611" cy="1399822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70795" y="3268133"/>
            <a:ext cx="4268611" cy="3365500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5613595" y="3189829"/>
            <a:ext cx="5531008" cy="2590800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613595" y="5825785"/>
            <a:ext cx="5531008" cy="688623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14500" y="2336608"/>
            <a:ext cx="1800200" cy="523220"/>
          </a:xfrm>
          <a:prstGeom prst="rect">
            <a:avLst/>
          </a:prstGeom>
          <a:solidFill>
            <a:srgbClr val="7030A0">
              <a:alpha val="92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>
                <a:solidFill>
                  <a:schemeClr val="bg1"/>
                </a:solidFill>
                <a:latin typeface="Berlin Sans FB Demi" panose="020E0802020502020306" charset="0"/>
                <a:cs typeface="Berlin Sans FB Demi" panose="020E0802020502020306" charset="0"/>
              </a:rPr>
              <a:t>Problem </a:t>
            </a:r>
            <a:endParaRPr lang="en-US" altLang="zh-CN" sz="2800" b="1" strike="noStrike" noProof="1">
              <a:solidFill>
                <a:schemeClr val="bg1"/>
              </a:solidFill>
              <a:latin typeface="Berlin Sans FB Demi" panose="020E0802020502020306" charset="0"/>
              <a:cs typeface="Berlin Sans FB Demi" panose="020E0802020502020306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14500" y="4472818"/>
            <a:ext cx="1800200" cy="523220"/>
          </a:xfrm>
          <a:prstGeom prst="rect">
            <a:avLst/>
          </a:prstGeom>
          <a:solidFill>
            <a:srgbClr val="7030A0">
              <a:alpha val="95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>
                <a:solidFill>
                  <a:schemeClr val="bg1"/>
                </a:solidFill>
                <a:latin typeface="Berlin Sans FB Demi" panose="020E0802020502020306" charset="0"/>
                <a:cs typeface="Berlin Sans FB Demi" panose="020E0802020502020306" charset="0"/>
              </a:rPr>
              <a:t>Solution  </a:t>
            </a:r>
            <a:endParaRPr lang="en-US" altLang="zh-CN" sz="2800" b="1" strike="noStrike" noProof="1">
              <a:solidFill>
                <a:schemeClr val="bg1"/>
              </a:solidFill>
              <a:latin typeface="Berlin Sans FB Demi" panose="020E0802020502020306" charset="0"/>
              <a:cs typeface="Berlin Sans FB Demi" panose="020E0802020502020306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24233" y="4000664"/>
            <a:ext cx="1800200" cy="523220"/>
          </a:xfrm>
          <a:prstGeom prst="rect">
            <a:avLst/>
          </a:prstGeom>
          <a:solidFill>
            <a:srgbClr val="7030A0">
              <a:alpha val="95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>
                <a:solidFill>
                  <a:schemeClr val="bg1"/>
                </a:solidFill>
                <a:latin typeface="Berlin Sans FB Demi" panose="020E0802020502020306" charset="0"/>
                <a:cs typeface="Berlin Sans FB Demi" panose="020E0802020502020306" charset="0"/>
              </a:rPr>
              <a:t>Solution  </a:t>
            </a:r>
            <a:endParaRPr lang="en-US" altLang="zh-CN" sz="2800" b="1" strike="noStrike" noProof="1">
              <a:solidFill>
                <a:schemeClr val="bg1"/>
              </a:solidFill>
              <a:latin typeface="Berlin Sans FB Demi" panose="020E0802020502020306" charset="0"/>
              <a:cs typeface="Berlin Sans FB Demi" panose="020E0802020502020306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12944" y="5893518"/>
            <a:ext cx="1993900" cy="523220"/>
          </a:xfrm>
          <a:prstGeom prst="rect">
            <a:avLst/>
          </a:prstGeom>
          <a:solidFill>
            <a:srgbClr val="7030A0">
              <a:alpha val="95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>
                <a:solidFill>
                  <a:schemeClr val="bg1"/>
                </a:solidFill>
                <a:latin typeface="Berlin Sans FB Demi" panose="020E0802020502020306" charset="0"/>
                <a:cs typeface="Berlin Sans FB Demi" panose="020E0802020502020306" charset="0"/>
              </a:rPr>
              <a:t>Conclusion   </a:t>
            </a:r>
            <a:endParaRPr lang="en-US" altLang="zh-CN" sz="2800" b="1" strike="noStrike" noProof="1">
              <a:solidFill>
                <a:schemeClr val="bg1"/>
              </a:solidFill>
              <a:latin typeface="Berlin Sans FB Demi" panose="020E0802020502020306" charset="0"/>
              <a:cs typeface="Berlin Sans FB Demi" panose="020E0802020502020306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58829" y="1764432"/>
            <a:ext cx="4525349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Berlin Sans FB Demi" panose="020E0802020502020306" charset="0"/>
              </a:rPr>
              <a:t>The text type: Exposition </a:t>
            </a:r>
            <a:endParaRPr lang="en-US" altLang="zh-CN" sz="3000" b="1" dirty="0">
              <a:solidFill>
                <a:schemeClr val="bg1"/>
              </a:solidFill>
              <a:latin typeface="Berlin Sans FB Demi" panose="020E0802020502020306" charset="0"/>
            </a:endParaRPr>
          </a:p>
          <a:p>
            <a:r>
              <a:rPr lang="en-US" altLang="zh-CN" sz="3000" b="1" dirty="0">
                <a:solidFill>
                  <a:schemeClr val="bg1"/>
                </a:solidFill>
                <a:latin typeface="Berlin Sans FB Demi" panose="020E0802020502020306" charset="0"/>
                <a:ea typeface="+mj-ea"/>
              </a:rPr>
              <a:t>                         </a:t>
            </a:r>
            <a:r>
              <a:rPr lang="en-US" altLang="zh-CN" sz="3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zh-CN" altLang="en-US" sz="3000" b="1" dirty="0">
                <a:solidFill>
                  <a:schemeClr val="bg1"/>
                </a:solidFill>
                <a:latin typeface="+mj-ea"/>
                <a:ea typeface="+mj-ea"/>
              </a:rPr>
              <a:t>说明文</a:t>
            </a:r>
            <a:r>
              <a:rPr lang="en-US" altLang="zh-CN" sz="3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zh-CN" altLang="en-US" sz="3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 for details (focus on the solution part)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06295" y="1651543"/>
            <a:ext cx="11468016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erlin Sans FB Demi" panose="020E0802020502020306" charset="0"/>
              </a:rPr>
              <a:t>Scan Para 3-6 and find the information about the career aptitude test. </a:t>
            </a:r>
            <a:endParaRPr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6295" y="2751441"/>
            <a:ext cx="11468016" cy="259462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000250" algn="l"/>
              </a:tabLst>
            </a:pPr>
            <a:r>
              <a:rPr lang="en-US" altLang="zh-CN" sz="2800" b="1" dirty="0">
                <a:solidFill>
                  <a:srgbClr val="F8E990"/>
                </a:solidFill>
                <a:latin typeface="Berlin Sans FB Demi" panose="020E0802020502020306" charset="0"/>
                <a:cs typeface="Berlin Sans FB Demi" panose="020E0802020502020306" charset="0"/>
              </a:rPr>
              <a:t>What’s the purpose of completing career aptitude test?</a:t>
            </a:r>
            <a:endParaRPr lang="en-US" altLang="zh-CN" sz="2800" b="1" dirty="0">
              <a:solidFill>
                <a:srgbClr val="F8E990"/>
              </a:solidFill>
              <a:latin typeface="Berlin Sans FB Demi" panose="020E0802020502020306" charset="0"/>
              <a:cs typeface="Berlin Sans FB Demi" panose="020E0802020502020306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000250" algn="l"/>
              </a:tabLst>
            </a:pPr>
            <a:r>
              <a:rPr lang="en-US" altLang="zh-CN" sz="2800" b="1" dirty="0">
                <a:solidFill>
                  <a:srgbClr val="F8E990"/>
                </a:solidFill>
                <a:latin typeface="Berlin Sans FB Demi" panose="020E0802020502020306" charset="0"/>
                <a:cs typeface="Berlin Sans FB Demi" panose="020E0802020502020306" charset="0"/>
              </a:rPr>
              <a:t>What are some of the career aptitude tests mentioned in the text?</a:t>
            </a:r>
            <a:endParaRPr lang="en-US" altLang="zh-CN" sz="2800" b="1" dirty="0">
              <a:solidFill>
                <a:srgbClr val="F8E990"/>
              </a:solidFill>
              <a:latin typeface="Berlin Sans FB Demi" panose="020E0802020502020306" charset="0"/>
              <a:cs typeface="Berlin Sans FB Demi" panose="020E0802020502020306" charset="0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000250" algn="l"/>
              </a:tabLst>
            </a:pPr>
            <a:r>
              <a:rPr lang="en-US" altLang="zh-CN" sz="2800" b="1" dirty="0">
                <a:solidFill>
                  <a:srgbClr val="F8E990"/>
                </a:solidFill>
                <a:latin typeface="Berlin Sans FB Demi" panose="020E0802020502020306" charset="0"/>
                <a:cs typeface="Berlin Sans FB Demi" panose="020E0802020502020306" charset="0"/>
              </a:rPr>
              <a:t>Draw a flow-chart to illustrate how the aptitude test works for participants.</a:t>
            </a:r>
            <a:endParaRPr lang="zh-CN" altLang="zh-CN" sz="2800" b="1" dirty="0">
              <a:solidFill>
                <a:srgbClr val="F8E990"/>
              </a:solidFill>
              <a:latin typeface="Berlin Sans FB Demi" panose="020E0802020502020306" charset="0"/>
              <a:cs typeface="Berlin Sans FB Demi" panose="020E080202050202030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Read for details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6900" y="1301750"/>
            <a:ext cx="10954459" cy="5100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Berlin Sans FB Demi" panose="020E0802020502020306" charset="0"/>
                <a:cs typeface="Berlin Sans FB Demi" panose="020E0802020502020306" charset="0"/>
              </a:rPr>
              <a:t>1. What’s the purpose of completing career aptitude test?</a:t>
            </a:r>
            <a:endParaRPr lang="en-US" altLang="zh-CN" sz="2800" b="1" dirty="0">
              <a:solidFill>
                <a:schemeClr val="accent2"/>
              </a:solidFill>
              <a:latin typeface="Berlin Sans FB Demi" panose="020E0802020502020306" charset="0"/>
              <a:cs typeface="Berlin Sans FB Demi" panose="020E0802020502020306" charset="0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Berlin Sans FB Demi" panose="020E0802020502020306" charset="0"/>
                <a:cs typeface="Berlin Sans FB Demi" panose="020E0802020502020306" charset="0"/>
              </a:rPr>
              <a:t>     To help participants get some insight on a possible career path.</a:t>
            </a:r>
            <a:endParaRPr lang="en-US" altLang="zh-CN" sz="2800" b="1" dirty="0">
              <a:solidFill>
                <a:srgbClr val="000000"/>
              </a:solidFill>
              <a:latin typeface="Berlin Sans FB Demi" panose="020E0802020502020306" charset="0"/>
              <a:cs typeface="Berlin Sans FB Demi" panose="020E0802020502020306" charset="0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Berlin Sans FB Demi" panose="020E0802020502020306" charset="0"/>
                <a:cs typeface="Berlin Sans FB Demi" panose="020E0802020502020306" charset="0"/>
              </a:rPr>
              <a:t>2. </a:t>
            </a:r>
            <a:r>
              <a:rPr lang="en-US" altLang="zh-CN" sz="2800" b="1" dirty="0">
                <a:solidFill>
                  <a:schemeClr val="accent2"/>
                </a:solidFill>
                <a:latin typeface="Berlin Sans FB Demi" panose="020E0802020502020306" charset="0"/>
              </a:rPr>
              <a:t>What are some of the career aptitude tests mentioned in the text?</a:t>
            </a:r>
            <a:endParaRPr lang="en-US" altLang="zh-CN" sz="2800" b="1" dirty="0">
              <a:solidFill>
                <a:schemeClr val="accent2"/>
              </a:solidFill>
              <a:latin typeface="Berlin Sans FB Demi" panose="020E0802020502020306" charset="0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Berlin Sans FB Demi" panose="020E0802020502020306" charset="0"/>
              </a:rPr>
              <a:t>    </a:t>
            </a:r>
            <a:r>
              <a:rPr lang="en-US" altLang="zh-CN" sz="2800" b="1" dirty="0">
                <a:solidFill>
                  <a:srgbClr val="000000"/>
                </a:solidFill>
                <a:latin typeface="Berlin Sans FB Demi" panose="020E0802020502020306" charset="0"/>
              </a:rPr>
              <a:t>Some ask questions about your personal interests and attitudes.</a:t>
            </a:r>
            <a:endParaRPr lang="en-US" altLang="zh-CN" sz="2800" b="1" dirty="0">
              <a:solidFill>
                <a:srgbClr val="000000"/>
              </a:solidFill>
              <a:latin typeface="Berlin Sans FB Demi" panose="020E0802020502020306" charset="0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Berlin Sans FB Demi" panose="020E0802020502020306" charset="0"/>
              </a:rPr>
              <a:t>    Others focus more on asking you to rate different kinds of work scenarios, like working as a librarian or a lawyer.</a:t>
            </a:r>
            <a:endParaRPr lang="en-US" altLang="zh-CN" sz="2800" b="1" dirty="0">
              <a:solidFill>
                <a:srgbClr val="000000"/>
              </a:solidFill>
              <a:latin typeface="Berlin Sans FB Demi" panose="020E0802020502020306" charset="0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chemeClr val="accent2"/>
              </a:solidFill>
              <a:latin typeface="Berlin Sans FB Demi" panose="020E0802020502020306" charset="0"/>
              <a:cs typeface="Berlin Sans FB Demi" panose="020E0802020502020306" charset="0"/>
            </a:endParaRPr>
          </a:p>
          <a:p>
            <a:pPr marL="0" indent="0">
              <a:buNone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4627_4*i*54"/>
  <p:tag name="KSO_WM_TEMPLATE_CATEGORY" val="custom"/>
  <p:tag name="KSO_WM_TEMPLATE_INDEX" val="20184627"/>
  <p:tag name="KSO_WM_UNIT_INDEX" val="54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4627_4*i*54"/>
  <p:tag name="KSO_WM_TEMPLATE_CATEGORY" val="custom"/>
  <p:tag name="KSO_WM_TEMPLATE_INDEX" val="20184627"/>
  <p:tag name="KSO_WM_UNIT_INDEX" val="54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EMPLATE_CATEGORY" val="custom"/>
  <p:tag name="KSO_WM_TEMPLATE_INDEX" val="20184627"/>
  <p:tag name="KSO_WM_TAG_VERSION" val="1.0"/>
  <p:tag name="KSO_WM_UNIT_TYPE" val="a"/>
  <p:tag name="KSO_WM_UNIT_INDEX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CLEAR" val="0"/>
  <p:tag name="KSO_WM_BEAUTIFY_FLAG" val="#wm#"/>
  <p:tag name="KSO_WM_DIAGRAM_GROUP_CODE" val="m1_1"/>
  <p:tag name="KSO_WM_UNIT_ID" val="custom20184627_12*a*1"/>
  <p:tag name="KSO_WM_UNIT_PRESET_TEXT" val="LOREM IPSUM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TEMPLATE_CATEGORY" val="custom"/>
  <p:tag name="KSO_WM_TEMPLATE_INDEX" val="20184627"/>
  <p:tag name="KSO_WM_TAG_VERSION" val="1.0"/>
  <p:tag name="KSO_WM_UNIT_TYPE" val="a"/>
  <p:tag name="KSO_WM_UNIT_INDEX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CLEAR" val="0"/>
  <p:tag name="KSO_WM_BEAUTIFY_FLAG" val="#wm#"/>
  <p:tag name="KSO_WM_DIAGRAM_GROUP_CODE" val="m1_1"/>
  <p:tag name="KSO_WM_UNIT_ID" val="custom20184627_12*a*1"/>
  <p:tag name="KSO_WM_UNIT_PRESET_TEXT" val="LOREM IPSUM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A000120140530A99PPBG">
  <a:themeElements>
    <a:clrScheme name="自定义 570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5D76BA"/>
      </a:accent4>
      <a:accent5>
        <a:srgbClr val="00B050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A000120150508A15KPBG</Template>
  <TotalTime>0</TotalTime>
  <Words>4644</Words>
  <Application>WPS 演示</Application>
  <PresentationFormat>宽屏</PresentationFormat>
  <Paragraphs>232</Paragraphs>
  <Slides>22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Wingdings 2</vt:lpstr>
      <vt:lpstr>幼圆</vt:lpstr>
      <vt:lpstr>Berlin Sans FB Demi</vt:lpstr>
      <vt:lpstr>Arial Unicode MS</vt:lpstr>
      <vt:lpstr>Calibri</vt:lpstr>
      <vt:lpstr>Times New Roman</vt:lpstr>
      <vt:lpstr>方正兰亭粗黑简体</vt:lpstr>
      <vt:lpstr>黑体</vt:lpstr>
      <vt:lpstr>Impact</vt:lpstr>
      <vt:lpstr>Agency FB</vt:lpstr>
      <vt:lpstr>Adobe 宋体 Std L</vt:lpstr>
      <vt:lpstr>Verdana</vt:lpstr>
      <vt:lpstr>Malgun Gothic</vt:lpstr>
      <vt:lpstr>HelveticaNeue</vt:lpstr>
      <vt:lpstr>Corbel</vt:lpstr>
      <vt:lpstr>华文新魏</vt:lpstr>
      <vt:lpstr>A000120140530A99PPBG</vt:lpstr>
      <vt:lpstr>PowerPoint 演示文稿</vt:lpstr>
      <vt:lpstr>Unit 5 Launching Your Career</vt:lpstr>
      <vt:lpstr>Lead in: Video Time</vt:lpstr>
      <vt:lpstr>Lead in: Video Time</vt:lpstr>
      <vt:lpstr>Pre-reading：View &amp; Predict</vt:lpstr>
      <vt:lpstr>While-reading: Read for the main idea of each paragraph</vt:lpstr>
      <vt:lpstr>While-reading: Read for the structure </vt:lpstr>
      <vt:lpstr>Read for details (focus on the solution part)</vt:lpstr>
      <vt:lpstr>Read for details</vt:lpstr>
      <vt:lpstr>Read for details</vt:lpstr>
      <vt:lpstr>Read for details</vt:lpstr>
      <vt:lpstr>Read for details</vt:lpstr>
      <vt:lpstr>Post-reading: Report with the diagram</vt:lpstr>
      <vt:lpstr>Students’ test results</vt:lpstr>
      <vt:lpstr>Students’ test results</vt:lpstr>
      <vt:lpstr>Post-reading: Evaluate the test </vt:lpstr>
      <vt:lpstr>Post-reading: Critical thinking</vt:lpstr>
      <vt:lpstr>Post-reading: Critical thinking</vt:lpstr>
      <vt:lpstr>Summary </vt:lpstr>
      <vt:lpstr>Always remember:</vt:lpstr>
      <vt:lpstr>Assignment</vt:lpstr>
      <vt:lpstr>Thank you for your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基于主题意义探究的教学设计</dc:title>
  <dc:creator>钱 盈</dc:creator>
  <cp:lastModifiedBy>24147</cp:lastModifiedBy>
  <cp:revision>121</cp:revision>
  <dcterms:created xsi:type="dcterms:W3CDTF">2022-03-21T11:31:00Z</dcterms:created>
  <dcterms:modified xsi:type="dcterms:W3CDTF">2022-06-23T17:57:27Z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