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94" r:id="rId4"/>
    <p:sldId id="276" r:id="rId5"/>
    <p:sldId id="273" r:id="rId6"/>
    <p:sldId id="262" r:id="rId7"/>
    <p:sldId id="261" r:id="rId8"/>
    <p:sldId id="257" r:id="rId9"/>
    <p:sldId id="264" r:id="rId10"/>
    <p:sldId id="258" r:id="rId11"/>
    <p:sldId id="265" r:id="rId12"/>
    <p:sldId id="259" r:id="rId13"/>
    <p:sldId id="263" r:id="rId14"/>
    <p:sldId id="266" r:id="rId15"/>
    <p:sldId id="267" r:id="rId16"/>
    <p:sldId id="269" r:id="rId17"/>
    <p:sldId id="268" r:id="rId18"/>
    <p:sldId id="270" r:id="rId19"/>
    <p:sldId id="271" r:id="rId20"/>
    <p:sldId id="272" r:id="rId21"/>
    <p:sldId id="278"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47" autoAdjust="0"/>
  </p:normalViewPr>
  <p:slideViewPr>
    <p:cSldViewPr>
      <p:cViewPr varScale="1">
        <p:scale>
          <a:sx n="99" d="100"/>
          <a:sy n="99" d="100"/>
        </p:scale>
        <p:origin x="-4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3888" y="1709745"/>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28650" y="1825625"/>
            <a:ext cx="38862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4629150" y="1825625"/>
            <a:ext cx="38862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629842" y="2505075"/>
            <a:ext cx="3868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4629153"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4629153" y="2505075"/>
            <a:ext cx="3887391"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custDataLst>
              <p:tags r:id="rId8"/>
            </p:custDataLst>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custDataLst>
              <p:tags r:id="rId9"/>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5"/>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custDataLst>
              <p:tags r:id="rId4"/>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custDataLst>
              <p:tags r:id="rId4"/>
            </p:custDataLst>
          </p:nvPr>
        </p:nvSpPr>
        <p:spPr>
          <a:xfrm>
            <a:off x="629841" y="2057403"/>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3887391" y="987432"/>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custDataLst>
              <p:tags r:id="rId4"/>
            </p:custDataLst>
          </p:nvPr>
        </p:nvSpPr>
        <p:spPr>
          <a:xfrm>
            <a:off x="629841" y="2057403"/>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6543676" y="365131"/>
            <a:ext cx="1971675" cy="581183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28653" y="365131"/>
            <a:ext cx="5800725" cy="581183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1" Type="http://schemas.openxmlformats.org/officeDocument/2006/relationships/theme" Target="../theme/theme2.xml"/><Relationship Id="rId20" Type="http://schemas.openxmlformats.org/officeDocument/2006/relationships/tags" Target="../tags/tag65.xml"/><Relationship Id="rId2" Type="http://schemas.openxmlformats.org/officeDocument/2006/relationships/slideLayout" Target="../slideLayouts/slideLayout13.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2.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8210550" y="3130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28650" y="365125"/>
            <a:ext cx="7886700" cy="1325563"/>
          </a:xfrm>
          <a:prstGeom prst="rect">
            <a:avLst/>
          </a:prstGeom>
        </p:spPr>
        <p:txBody>
          <a:bodyPr vert="horz" lIns="68574" tIns="34289" rIns="68574" bIns="34289"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28650" y="1825625"/>
            <a:ext cx="7886700" cy="4351339"/>
          </a:xfrm>
          <a:prstGeom prst="rect">
            <a:avLst/>
          </a:prstGeom>
        </p:spPr>
        <p:txBody>
          <a:bodyPr vert="horz" lIns="68574" tIns="34289" rIns="68574" bIns="34289"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628650" y="6356352"/>
            <a:ext cx="2057400" cy="365125"/>
          </a:xfrm>
          <a:prstGeom prst="rect">
            <a:avLst/>
          </a:prstGeom>
        </p:spPr>
        <p:txBody>
          <a:bodyPr vert="horz" lIns="68574" tIns="34289" rIns="68574" bIns="34289" rtlCol="0" anchor="ctr"/>
          <a:lstStyle>
            <a:lvl1pPr algn="l" defTabSz="685800">
              <a:defRPr sz="900">
                <a:solidFill>
                  <a:schemeClr val="tx1">
                    <a:tint val="75000"/>
                  </a:schemeClr>
                </a:solidFill>
              </a:defRPr>
            </a:lvl1pPr>
          </a:lstStyle>
          <a:p>
            <a:fld id="{D997B5FA-0921-464F-AAE1-844C04324D75}"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5" name="页脚占位符 4"/>
          <p:cNvSpPr>
            <a:spLocks noGrp="1"/>
          </p:cNvSpPr>
          <p:nvPr>
            <p:ph type="ftr" sz="quarter" idx="3"/>
            <p:custDataLst>
              <p:tags r:id="rId15"/>
            </p:custDataLst>
          </p:nvPr>
        </p:nvSpPr>
        <p:spPr>
          <a:xfrm>
            <a:off x="3028950" y="6356352"/>
            <a:ext cx="3086100" cy="365125"/>
          </a:xfrm>
          <a:prstGeom prst="rect">
            <a:avLst/>
          </a:prstGeom>
        </p:spPr>
        <p:txBody>
          <a:bodyPr vert="horz" lIns="68574" tIns="34289" rIns="68574" bIns="34289" rtlCol="0" anchor="ctr"/>
          <a:lstStyle>
            <a:lvl1pPr algn="ctr" defTabSz="685800">
              <a:defRPr sz="900">
                <a:solidFill>
                  <a:schemeClr val="tx1">
                    <a:tint val="75000"/>
                  </a:schemeClr>
                </a:solidFill>
              </a:defRPr>
            </a:lvl1pPr>
          </a:lstStyle>
          <a:p>
            <a:endParaRPr lang="zh-CN" altLang="en-US" dirty="0">
              <a:solidFill>
                <a:prstClr val="black">
                  <a:tint val="75000"/>
                </a:prstClr>
              </a:solidFill>
            </a:endParaRPr>
          </a:p>
        </p:txBody>
      </p:sp>
      <p:sp>
        <p:nvSpPr>
          <p:cNvPr id="6" name="灯片编号占位符 5"/>
          <p:cNvSpPr>
            <a:spLocks noGrp="1"/>
          </p:cNvSpPr>
          <p:nvPr>
            <p:ph type="sldNum" sz="quarter" idx="4"/>
            <p:custDataLst>
              <p:tags r:id="rId16"/>
            </p:custDataLst>
          </p:nvPr>
        </p:nvSpPr>
        <p:spPr>
          <a:xfrm>
            <a:off x="6457950" y="6356352"/>
            <a:ext cx="2057400" cy="365125"/>
          </a:xfrm>
          <a:prstGeom prst="rect">
            <a:avLst/>
          </a:prstGeom>
        </p:spPr>
        <p:txBody>
          <a:bodyPr vert="horz" lIns="68574" tIns="34289" rIns="68574" bIns="34289" rtlCol="0" anchor="ctr"/>
          <a:lstStyle>
            <a:lvl1pPr algn="r" defTabSz="685800">
              <a:defRPr sz="900">
                <a:solidFill>
                  <a:schemeClr val="tx1">
                    <a:tint val="75000"/>
                  </a:schemeClr>
                </a:solidFill>
              </a:defRPr>
            </a:lvl1pPr>
          </a:lstStyle>
          <a:p>
            <a:fld id="{565CE74E-AB26-4998-AD42-012C4C1AD076}" type="slidenum">
              <a:rPr lang="zh-CN" altLang="en-US" smtClean="0">
                <a:solidFill>
                  <a:prstClr val="black">
                    <a:tint val="75000"/>
                  </a:prstClr>
                </a:solidFill>
              </a:rPr>
            </a:fld>
            <a:endParaRPr lang="zh-CN" altLang="en-US" dirty="0">
              <a:solidFill>
                <a:prstClr val="black">
                  <a:tint val="75000"/>
                </a:prstClr>
              </a:solidFill>
            </a:endParaRPr>
          </a:p>
        </p:txBody>
      </p:sp>
      <p:pic>
        <p:nvPicPr>
          <p:cNvPr id="7" name="图片 1073743875" descr="学科网 zxxk.com"/>
          <p:cNvPicPr>
            <a:picLocks noChangeAspect="1"/>
          </p:cNvPicPr>
          <p:nvPr>
            <p:custDataLst>
              <p:tags r:id="rId17"/>
            </p:custDataLst>
          </p:nvPr>
        </p:nvPicPr>
        <p:blipFill>
          <a:blip r:embed="rId18" r:link="rId19" cstate="print"/>
          <a:stretch>
            <a:fillRect/>
          </a:stretch>
        </p:blipFill>
        <p:spPr>
          <a:xfrm>
            <a:off x="628650" y="365128"/>
            <a:ext cx="7144" cy="9525"/>
          </a:xfrm>
          <a:prstGeom prst="rect">
            <a:avLst/>
          </a:prstGeom>
          <a:noFill/>
          <a:ln>
            <a:noFill/>
            <a:miter lim="800000"/>
            <a:headEnd/>
            <a:tailEnd/>
          </a:ln>
        </p:spPr>
      </p:pic>
      <p:pic>
        <p:nvPicPr>
          <p:cNvPr id="8" name="图片 1073743875" descr="学科网 zxxk.com"/>
          <p:cNvPicPr>
            <a:picLocks noChangeAspect="1"/>
          </p:cNvPicPr>
          <p:nvPr>
            <p:custDataLst>
              <p:tags r:id="rId20"/>
            </p:custDataLst>
          </p:nvPr>
        </p:nvPicPr>
        <p:blipFill>
          <a:blip r:embed="rId18" r:link="rId19" cstate="print"/>
          <a:stretch>
            <a:fillRect/>
          </a:stretch>
        </p:blipFill>
        <p:spPr>
          <a:xfrm>
            <a:off x="628650" y="365128"/>
            <a:ext cx="7144"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328295" y="1167130"/>
            <a:ext cx="5744845" cy="4523105"/>
          </a:xfrm>
          <a:prstGeom prst="rect">
            <a:avLst/>
          </a:prstGeom>
          <a:noFill/>
          <a:ln w="9525">
            <a:noFill/>
          </a:ln>
        </p:spPr>
        <p:txBody>
          <a:bodyPr wrap="square" anchor="t">
            <a:spAutoFit/>
          </a:bodyPr>
          <a:p>
            <a:r>
              <a:rPr lang="zh-CN" altLang="en-US" sz="36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600" b="1">
              <a:solidFill>
                <a:srgbClr val="FF0000"/>
              </a:solidFill>
              <a:latin typeface="HelveticaNeue" pitchFamily="2" charset="0"/>
              <a:ea typeface="宋体" panose="02010600030101010101" pitchFamily="2" charset="-122"/>
            </a:endParaRPr>
          </a:p>
          <a:p>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更多教学资源请关注</a:t>
            </a:r>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公众号：溯恩英语</a:t>
            </a:r>
            <a:endParaRPr lang="zh-CN" altLang="en-US" sz="3600" b="1">
              <a:solidFill>
                <a:srgbClr val="FF0000"/>
              </a:solidFill>
              <a:latin typeface="HelveticaNeue" pitchFamily="2" charset="0"/>
              <a:ea typeface="宋体" panose="02010600030101010101" pitchFamily="2" charset="-122"/>
            </a:endParaRPr>
          </a:p>
        </p:txBody>
      </p:sp>
      <p:sp>
        <p:nvSpPr>
          <p:cNvPr id="5122" name="矩形 3"/>
          <p:cNvSpPr/>
          <p:nvPr/>
        </p:nvSpPr>
        <p:spPr>
          <a:xfrm>
            <a:off x="6006465" y="2483485"/>
            <a:ext cx="3603625" cy="583565"/>
          </a:xfrm>
          <a:prstGeom prst="rect">
            <a:avLst/>
          </a:prstGeom>
          <a:noFill/>
          <a:ln w="9525">
            <a:noFill/>
          </a:ln>
        </p:spPr>
        <p:txBody>
          <a:bodyPr wrap="square" anchor="t">
            <a:spAutoFit/>
          </a:bodyPr>
          <a:p>
            <a:r>
              <a:rPr lang="zh-CN" altLang="en-US" sz="3200" b="1">
                <a:latin typeface="华文新魏" pitchFamily="2" charset="-122"/>
                <a:ea typeface="宋体" panose="02010600030101010101" pitchFamily="2" charset="-122"/>
              </a:rPr>
              <a:t>知识产权声明</a:t>
            </a:r>
            <a:endParaRPr lang="zh-CN" altLang="en-US" sz="32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4873625" y="1049655"/>
            <a:ext cx="3933190" cy="127381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6006465" y="3067050"/>
            <a:ext cx="2624455" cy="262318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tretch>
            <a:fillRect/>
          </a:stretch>
        </p:blipFill>
        <p:spPr>
          <a:xfrm>
            <a:off x="107315" y="836930"/>
            <a:ext cx="8841105" cy="1699260"/>
          </a:xfrm>
          <a:prstGeom prst="rect">
            <a:avLst/>
          </a:prstGeom>
        </p:spPr>
      </p:pic>
      <p:pic>
        <p:nvPicPr>
          <p:cNvPr id="3" name="图片 2"/>
          <p:cNvPicPr>
            <a:picLocks noChangeAspect="1"/>
          </p:cNvPicPr>
          <p:nvPr/>
        </p:nvPicPr>
        <p:blipFill>
          <a:blip r:embed="rId2" cstate="print"/>
          <a:stretch>
            <a:fillRect/>
          </a:stretch>
        </p:blipFill>
        <p:spPr>
          <a:xfrm>
            <a:off x="0" y="0"/>
            <a:ext cx="3467100" cy="638175"/>
          </a:xfrm>
          <a:prstGeom prst="rect">
            <a:avLst/>
          </a:prstGeom>
        </p:spPr>
      </p:pic>
      <p:sp>
        <p:nvSpPr>
          <p:cNvPr id="4" name="矩形 3"/>
          <p:cNvSpPr/>
          <p:nvPr/>
        </p:nvSpPr>
        <p:spPr>
          <a:xfrm>
            <a:off x="142844" y="2714620"/>
            <a:ext cx="8858312" cy="461665"/>
          </a:xfrm>
          <a:prstGeom prst="rect">
            <a:avLst/>
          </a:prstGeom>
        </p:spPr>
        <p:txBody>
          <a:bodyPr wrap="square">
            <a:spAutoFit/>
          </a:bodyPr>
          <a:lstStyle/>
          <a:p>
            <a:r>
              <a:rPr lang="en-US" altLang="zh-CN" sz="2400" b="1" dirty="0" smtClean="0">
                <a:latin typeface="Times New Roman" panose="02020603050405020304" pitchFamily="18" charset="0"/>
                <a:cs typeface="Times New Roman" panose="02020603050405020304" pitchFamily="18" charset="0"/>
              </a:rPr>
              <a:t>Activity 4  How to review a painting according to this paragraph?</a:t>
            </a:r>
            <a:endParaRPr lang="en-US" altLang="zh-CN" sz="2400" b="1" dirty="0">
              <a:latin typeface="Times New Roman" panose="02020603050405020304" pitchFamily="18" charset="0"/>
              <a:cs typeface="Times New Roman" panose="02020603050405020304" pitchFamily="18" charset="0"/>
            </a:endParaRPr>
          </a:p>
        </p:txBody>
      </p:sp>
      <p:cxnSp>
        <p:nvCxnSpPr>
          <p:cNvPr id="5" name="直接连接符 4"/>
          <p:cNvCxnSpPr/>
          <p:nvPr/>
        </p:nvCxnSpPr>
        <p:spPr>
          <a:xfrm>
            <a:off x="1928794" y="1357298"/>
            <a:ext cx="192882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直接连接符 6"/>
          <p:cNvCxnSpPr/>
          <p:nvPr/>
        </p:nvCxnSpPr>
        <p:spPr>
          <a:xfrm>
            <a:off x="6500826" y="1714488"/>
            <a:ext cx="228601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直接连接符 8"/>
          <p:cNvCxnSpPr/>
          <p:nvPr/>
        </p:nvCxnSpPr>
        <p:spPr>
          <a:xfrm>
            <a:off x="7500958" y="2071678"/>
            <a:ext cx="128588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直接连接符 11"/>
          <p:cNvCxnSpPr/>
          <p:nvPr/>
        </p:nvCxnSpPr>
        <p:spPr>
          <a:xfrm>
            <a:off x="1714480" y="2357430"/>
            <a:ext cx="2714644" cy="0"/>
          </a:xfrm>
          <a:prstGeom prst="line">
            <a:avLst/>
          </a:prstGeom>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500034" y="3500438"/>
            <a:ext cx="7429552" cy="2246769"/>
          </a:xfrm>
          <a:prstGeom prst="rect">
            <a:avLst/>
          </a:prstGeom>
          <a:noFill/>
        </p:spPr>
        <p:txBody>
          <a:bodyPr wrap="square" rtlCol="0">
            <a:spAutoFit/>
          </a:bodyPr>
          <a:lstStyle/>
          <a:p>
            <a:pPr>
              <a:buFont typeface="Wingdings" panose="05000000000000000000" pitchFamily="2" charset="2"/>
              <a:buChar char="l"/>
            </a:pPr>
            <a:r>
              <a:rPr lang="en-US" altLang="zh-CN" sz="2800" b="1" i="1" dirty="0" smtClean="0"/>
              <a:t>from the general perspective</a:t>
            </a:r>
            <a:endParaRPr lang="en-US" altLang="zh-CN" sz="2800" b="1" i="1" dirty="0" smtClean="0"/>
          </a:p>
          <a:p>
            <a:pPr>
              <a:buFont typeface="Wingdings" panose="05000000000000000000" pitchFamily="2" charset="2"/>
              <a:buChar char="l"/>
            </a:pPr>
            <a:r>
              <a:rPr lang="en-US" altLang="zh-CN" sz="2800" b="1" i="1" dirty="0" smtClean="0"/>
              <a:t>from where the artist stands</a:t>
            </a:r>
            <a:endParaRPr lang="en-US" altLang="zh-CN" sz="2800" b="1" i="1" dirty="0" smtClean="0"/>
          </a:p>
          <a:p>
            <a:pPr>
              <a:buFont typeface="Wingdings" panose="05000000000000000000" pitchFamily="2" charset="2"/>
              <a:buChar char="l"/>
            </a:pPr>
            <a:r>
              <a:rPr lang="en-US" altLang="zh-CN" sz="2800" b="1" i="1" dirty="0" smtClean="0"/>
              <a:t>summarize the painting</a:t>
            </a:r>
            <a:endParaRPr lang="en-US" altLang="zh-CN" sz="2800" b="1" i="1" dirty="0" smtClean="0"/>
          </a:p>
          <a:p>
            <a:pPr>
              <a:buFont typeface="Wingdings" panose="05000000000000000000" pitchFamily="2" charset="2"/>
              <a:buChar char="l"/>
            </a:pPr>
            <a:r>
              <a:rPr lang="en-US" altLang="zh-CN" sz="2800" b="1" i="1" dirty="0" smtClean="0"/>
              <a:t>express the feeling when looking at that piece</a:t>
            </a:r>
            <a:endParaRPr lang="en-US" altLang="zh-CN" sz="2800" b="1" i="1" dirty="0" smtClean="0"/>
          </a:p>
          <a:p>
            <a:pPr>
              <a:buFont typeface="Wingdings" panose="05000000000000000000" pitchFamily="2" charset="2"/>
              <a:buChar char="l"/>
            </a:pPr>
            <a:endParaRPr lang="zh-CN" altLang="en-US" sz="28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7315" y="404178"/>
            <a:ext cx="1145794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400" b="1" dirty="0">
                <a:latin typeface="Times New Roman" panose="02020603050405020304" pitchFamily="18" charset="0"/>
                <a:cs typeface="Times New Roman" panose="02020603050405020304" pitchFamily="18" charset="0"/>
              </a:rPr>
              <a:t>Exercise 1  Read the passage and write questions for the answers. </a:t>
            </a:r>
            <a:endParaRPr lang="en-US" altLang="zh-CN" sz="2400" b="1" dirty="0" smtClean="0">
              <a:latin typeface="Times New Roman" panose="02020603050405020304" pitchFamily="18" charset="0"/>
              <a:cs typeface="Times New Roman" panose="02020603050405020304" pitchFamily="18" charset="0"/>
            </a:endParaRPr>
          </a:p>
          <a:p>
            <a:pPr algn="l"/>
            <a:r>
              <a:rPr lang="en-US" altLang="zh-CN" sz="2400" b="1" dirty="0" smtClean="0">
                <a:latin typeface="Times New Roman" panose="02020603050405020304" pitchFamily="18" charset="0"/>
                <a:cs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Page 65.)</a:t>
            </a:r>
            <a:endParaRPr lang="en-US" altLang="zh-CN" sz="2400" b="1"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0" y="1428736"/>
            <a:ext cx="10744835" cy="41549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2000" dirty="0">
                <a:latin typeface="Times New Roman" panose="02020603050405020304" pitchFamily="18" charset="0"/>
                <a:cs typeface="Times New Roman" panose="02020603050405020304" pitchFamily="18" charset="0"/>
              </a:rPr>
              <a:t>1. </a:t>
            </a:r>
            <a:r>
              <a:rPr lang="en-US" altLang="zh-CN" sz="2000" i="1" u="sng" dirty="0">
                <a:latin typeface="Times New Roman" panose="02020603050405020304" pitchFamily="18" charset="0"/>
                <a:cs typeface="Times New Roman" panose="02020603050405020304" pitchFamily="18" charset="0"/>
              </a:rPr>
              <a:t>When did Vincent can Gogh decide to try to live as </a:t>
            </a:r>
            <a:r>
              <a:rPr lang="en-US" altLang="zh-CN" sz="2000" i="1" u="sng" dirty="0" smtClean="0">
                <a:latin typeface="Times New Roman" panose="02020603050405020304" pitchFamily="18" charset="0"/>
                <a:cs typeface="Times New Roman" panose="02020603050405020304" pitchFamily="18" charset="0"/>
              </a:rPr>
              <a:t>professional </a:t>
            </a:r>
            <a:r>
              <a:rPr lang="en-US" altLang="zh-CN" sz="2000" i="1" u="sng" dirty="0">
                <a:latin typeface="Times New Roman" panose="02020603050405020304" pitchFamily="18" charset="0"/>
                <a:cs typeface="Times New Roman" panose="02020603050405020304" pitchFamily="18" charset="0"/>
              </a:rPr>
              <a:t>painter?</a:t>
            </a:r>
            <a:endParaRPr lang="en-US" altLang="zh-CN" sz="2000" i="1" u="sng" dirty="0">
              <a:latin typeface="Times New Roman" panose="02020603050405020304" pitchFamily="18" charset="0"/>
              <a:cs typeface="Times New Roman" panose="02020603050405020304" pitchFamily="18" charset="0"/>
            </a:endParaRPr>
          </a:p>
          <a:p>
            <a:pPr>
              <a:lnSpc>
                <a:spcPct val="120000"/>
              </a:lnSpc>
            </a:pPr>
            <a:r>
              <a:rPr lang="en-US" altLang="zh-CN" sz="2000" dirty="0">
                <a:latin typeface="Times New Roman" panose="02020603050405020304" pitchFamily="18" charset="0"/>
                <a:cs typeface="Times New Roman" panose="02020603050405020304" pitchFamily="18" charset="0"/>
              </a:rPr>
              <a:t>    In 1883.</a:t>
            </a:r>
            <a:endParaRPr lang="en-US" altLang="zh-CN" sz="2000" dirty="0">
              <a:latin typeface="Times New Roman" panose="02020603050405020304" pitchFamily="18" charset="0"/>
              <a:cs typeface="Times New Roman" panose="02020603050405020304" pitchFamily="18" charset="0"/>
            </a:endParaRPr>
          </a:p>
          <a:p>
            <a:pPr>
              <a:lnSpc>
                <a:spcPct val="120000"/>
              </a:lnSpc>
            </a:pPr>
            <a:r>
              <a:rPr lang="en-US" altLang="zh-CN" sz="2000" dirty="0">
                <a:latin typeface="Times New Roman" panose="02020603050405020304" pitchFamily="18" charset="0"/>
                <a:cs typeface="Times New Roman" panose="02020603050405020304" pitchFamily="18" charset="0"/>
              </a:rPr>
              <a:t>2. </a:t>
            </a:r>
            <a:r>
              <a:rPr lang="en-US" altLang="zh-CN" sz="2000" u="sng" dirty="0">
                <a:latin typeface="Times New Roman" panose="02020603050405020304" pitchFamily="18" charset="0"/>
                <a:cs typeface="Times New Roman" panose="02020603050405020304" pitchFamily="18" charset="0"/>
              </a:rPr>
              <a:t>                                 </a:t>
            </a:r>
            <a:endParaRPr lang="en-US" altLang="zh-CN" sz="2000" dirty="0" smtClean="0">
              <a:latin typeface="Times New Roman" panose="02020603050405020304" pitchFamily="18" charset="0"/>
              <a:cs typeface="Times New Roman" panose="02020603050405020304" pitchFamily="18" charset="0"/>
            </a:endParaRPr>
          </a:p>
          <a:p>
            <a:pPr>
              <a:lnSpc>
                <a:spcPct val="120000"/>
              </a:lnSpc>
            </a:pPr>
            <a:r>
              <a:rPr lang="en-US" altLang="zh-CN" sz="2000" dirty="0" smtClean="0">
                <a:latin typeface="Times New Roman" panose="02020603050405020304" pitchFamily="18" charset="0"/>
                <a:cs typeface="Times New Roman" panose="02020603050405020304" pitchFamily="18" charset="0"/>
              </a:rPr>
              <a:t>    van </a:t>
            </a:r>
            <a:r>
              <a:rPr lang="en-US" altLang="zh-CN" sz="2000" dirty="0">
                <a:latin typeface="Times New Roman" panose="02020603050405020304" pitchFamily="18" charset="0"/>
                <a:cs typeface="Times New Roman" panose="02020603050405020304" pitchFamily="18" charset="0"/>
              </a:rPr>
              <a:t>Gogh’s early work was dark and sad. </a:t>
            </a:r>
            <a:endParaRPr lang="en-US" altLang="zh-CN" sz="2000" dirty="0">
              <a:latin typeface="Times New Roman" panose="02020603050405020304" pitchFamily="18" charset="0"/>
              <a:cs typeface="Times New Roman" panose="02020603050405020304" pitchFamily="18" charset="0"/>
            </a:endParaRPr>
          </a:p>
          <a:p>
            <a:pPr>
              <a:lnSpc>
                <a:spcPct val="120000"/>
              </a:lnSpc>
            </a:pPr>
            <a:r>
              <a:rPr lang="en-US" altLang="zh-CN" sz="2000" dirty="0">
                <a:latin typeface="Times New Roman" panose="02020603050405020304" pitchFamily="18" charset="0"/>
                <a:cs typeface="Times New Roman" panose="02020603050405020304" pitchFamily="18" charset="0"/>
              </a:rPr>
              <a:t>3.</a:t>
            </a:r>
            <a:endParaRPr lang="en-US" altLang="zh-CN" sz="2000" dirty="0">
              <a:latin typeface="Times New Roman" panose="02020603050405020304" pitchFamily="18" charset="0"/>
              <a:cs typeface="Times New Roman" panose="02020603050405020304" pitchFamily="18" charset="0"/>
            </a:endParaRPr>
          </a:p>
          <a:p>
            <a:pPr>
              <a:lnSpc>
                <a:spcPct val="120000"/>
              </a:lnSpc>
            </a:pPr>
            <a:r>
              <a:rPr lang="en-US" altLang="zh-CN" sz="2000" dirty="0">
                <a:latin typeface="Times New Roman" panose="02020603050405020304" pitchFamily="18" charset="0"/>
                <a:cs typeface="Times New Roman" panose="02020603050405020304" pitchFamily="18" charset="0"/>
              </a:rPr>
              <a:t>   </a:t>
            </a:r>
            <a:endParaRPr lang="en-US" altLang="zh-CN" sz="2000" dirty="0" smtClean="0">
              <a:latin typeface="Times New Roman" panose="02020603050405020304" pitchFamily="18" charset="0"/>
              <a:cs typeface="Times New Roman" panose="02020603050405020304" pitchFamily="18" charset="0"/>
            </a:endParaRPr>
          </a:p>
          <a:p>
            <a:pPr>
              <a:lnSpc>
                <a:spcPct val="120000"/>
              </a:lnSpc>
            </a:pPr>
            <a:r>
              <a:rPr lang="en-US" altLang="zh-CN" sz="2000" dirty="0" smtClean="0">
                <a:latin typeface="Times New Roman" panose="02020603050405020304" pitchFamily="18" charset="0"/>
                <a:cs typeface="Times New Roman" panose="02020603050405020304" pitchFamily="18" charset="0"/>
              </a:rPr>
              <a:t>    The </a:t>
            </a:r>
            <a:r>
              <a:rPr lang="en-US" altLang="zh-CN" sz="2000" dirty="0">
                <a:latin typeface="Times New Roman" panose="02020603050405020304" pitchFamily="18" charset="0"/>
                <a:cs typeface="Times New Roman" panose="02020603050405020304" pitchFamily="18" charset="0"/>
              </a:rPr>
              <a:t>sight of Venus inspired him to paint The Starry Night.</a:t>
            </a:r>
            <a:endParaRPr lang="en-US" altLang="zh-CN" sz="2000" dirty="0">
              <a:latin typeface="Times New Roman" panose="02020603050405020304" pitchFamily="18" charset="0"/>
              <a:cs typeface="Times New Roman" panose="02020603050405020304" pitchFamily="18" charset="0"/>
            </a:endParaRPr>
          </a:p>
          <a:p>
            <a:pPr>
              <a:lnSpc>
                <a:spcPct val="120000"/>
              </a:lnSpc>
            </a:pPr>
            <a:r>
              <a:rPr lang="en-US" altLang="zh-CN" sz="2000" dirty="0">
                <a:latin typeface="Times New Roman" panose="02020603050405020304" pitchFamily="18" charset="0"/>
                <a:cs typeface="Times New Roman" panose="02020603050405020304" pitchFamily="18" charset="0"/>
              </a:rPr>
              <a:t>4</a:t>
            </a:r>
            <a:r>
              <a:rPr lang="en-US" altLang="zh-CN" sz="2000" dirty="0" smtClean="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lnSpc>
                <a:spcPct val="120000"/>
              </a:lnSpc>
            </a:pPr>
            <a:r>
              <a:rPr lang="en-US" altLang="zh-CN" sz="2000" dirty="0">
                <a:latin typeface="Times New Roman" panose="02020603050405020304" pitchFamily="18" charset="0"/>
                <a:cs typeface="Times New Roman" panose="02020603050405020304" pitchFamily="18" charset="0"/>
              </a:rPr>
              <a:t>    </a:t>
            </a:r>
            <a:endParaRPr lang="en-US" altLang="zh-CN" sz="2000" dirty="0" smtClean="0">
              <a:latin typeface="Times New Roman" panose="02020603050405020304" pitchFamily="18" charset="0"/>
              <a:cs typeface="Times New Roman" panose="02020603050405020304" pitchFamily="18" charset="0"/>
            </a:endParaRPr>
          </a:p>
          <a:p>
            <a:pPr>
              <a:lnSpc>
                <a:spcPct val="120000"/>
              </a:lnSpc>
            </a:pPr>
            <a:r>
              <a:rPr lang="en-US" altLang="zh-CN" sz="2000" dirty="0" smtClean="0">
                <a:latin typeface="Times New Roman" panose="02020603050405020304" pitchFamily="18" charset="0"/>
                <a:cs typeface="Times New Roman" panose="02020603050405020304" pitchFamily="18" charset="0"/>
              </a:rPr>
              <a:t>    In </a:t>
            </a:r>
            <a:r>
              <a:rPr lang="en-US" altLang="zh-CN" sz="2000" dirty="0">
                <a:latin typeface="Times New Roman" panose="02020603050405020304" pitchFamily="18" charset="0"/>
                <a:cs typeface="Times New Roman" panose="02020603050405020304" pitchFamily="18" charset="0"/>
              </a:rPr>
              <a:t>real life there is no village in that valley.</a:t>
            </a:r>
            <a:endParaRPr lang="en-US" altLang="zh-CN" sz="2000" dirty="0">
              <a:latin typeface="Times New Roman" panose="02020603050405020304" pitchFamily="18" charset="0"/>
              <a:cs typeface="Times New Roman" panose="02020603050405020304" pitchFamily="18" charset="0"/>
            </a:endParaRPr>
          </a:p>
          <a:p>
            <a:pPr>
              <a:lnSpc>
                <a:spcPct val="120000"/>
              </a:lnSpc>
            </a:pPr>
            <a:endParaRPr lang="en-US" altLang="zh-CN" sz="2000" dirty="0">
              <a:latin typeface="Times New Roman" panose="02020603050405020304" pitchFamily="18" charset="0"/>
              <a:cs typeface="Times New Roman" panose="02020603050405020304" pitchFamily="18" charset="0"/>
            </a:endParaRPr>
          </a:p>
        </p:txBody>
      </p:sp>
      <p:cxnSp>
        <p:nvCxnSpPr>
          <p:cNvPr id="8" name="直接连接符 7"/>
          <p:cNvCxnSpPr/>
          <p:nvPr/>
        </p:nvCxnSpPr>
        <p:spPr>
          <a:xfrm>
            <a:off x="285720" y="2571744"/>
            <a:ext cx="8353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57158" y="3429000"/>
            <a:ext cx="8353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23850" y="4509135"/>
            <a:ext cx="8353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85720" y="2214554"/>
            <a:ext cx="901001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1" dirty="0">
                <a:solidFill>
                  <a:srgbClr val="FF0000"/>
                </a:solidFill>
                <a:latin typeface="Times New Roman" panose="02020603050405020304" pitchFamily="18" charset="0"/>
                <a:cs typeface="Times New Roman" panose="02020603050405020304" pitchFamily="18" charset="0"/>
              </a:rPr>
              <a:t>What was van Gogh’s early work like?</a:t>
            </a:r>
            <a:endParaRPr lang="en-US" altLang="zh-CN" sz="2000" b="1" i="1" dirty="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285720" y="3071810"/>
            <a:ext cx="901001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1" dirty="0">
                <a:solidFill>
                  <a:srgbClr val="FF0000"/>
                </a:solidFill>
                <a:latin typeface="Times New Roman" panose="02020603050405020304" pitchFamily="18" charset="0"/>
                <a:cs typeface="Times New Roman" panose="02020603050405020304" pitchFamily="18" charset="0"/>
              </a:rPr>
              <a:t>What inspired van Gogh to paint the Starry Night?</a:t>
            </a:r>
            <a:endParaRPr lang="en-US" altLang="zh-CN" sz="2000" b="1" i="1" dirty="0">
              <a:solidFill>
                <a:srgbClr val="FF0000"/>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285720" y="4071942"/>
            <a:ext cx="901001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1" dirty="0">
                <a:solidFill>
                  <a:srgbClr val="FF0000"/>
                </a:solidFill>
                <a:latin typeface="Times New Roman" panose="02020603050405020304" pitchFamily="18" charset="0"/>
                <a:cs typeface="Times New Roman" panose="02020603050405020304" pitchFamily="18" charset="0"/>
              </a:rPr>
              <a:t>How is The Starry Night different from real life?</a:t>
            </a:r>
            <a:endParaRPr lang="en-US" altLang="zh-CN" sz="2000" b="1" i="1" dirty="0">
              <a:solidFill>
                <a:srgbClr val="FF0000"/>
              </a:solidFill>
              <a:latin typeface="Times New Roman" panose="02020603050405020304" pitchFamily="18" charset="0"/>
              <a:cs typeface="Times New Roman" panose="02020603050405020304" pitchFamily="18" charset="0"/>
            </a:endParaRPr>
          </a:p>
        </p:txBody>
      </p:sp>
      <p:sp>
        <p:nvSpPr>
          <p:cNvPr id="12" name="对角圆角矩形 11"/>
          <p:cNvSpPr/>
          <p:nvPr/>
        </p:nvSpPr>
        <p:spPr>
          <a:xfrm>
            <a:off x="0" y="0"/>
            <a:ext cx="2143108"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文本框 3"/>
          <p:cNvSpPr txBox="1"/>
          <p:nvPr/>
        </p:nvSpPr>
        <p:spPr>
          <a:xfrm>
            <a:off x="285720" y="0"/>
            <a:ext cx="1500198"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Exercise</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p:nvPr/>
        </p:nvSpPr>
        <p:spPr>
          <a:xfrm>
            <a:off x="107315" y="404178"/>
            <a:ext cx="11457940"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400" b="1" dirty="0">
                <a:latin typeface="Times New Roman" panose="02020603050405020304" pitchFamily="18" charset="0"/>
                <a:cs typeface="Times New Roman" panose="02020603050405020304" pitchFamily="18" charset="0"/>
              </a:rPr>
              <a:t>Exercise </a:t>
            </a:r>
            <a:r>
              <a:rPr lang="en-US" altLang="zh-CN" sz="2400" b="1" dirty="0" smtClean="0">
                <a:latin typeface="Times New Roman" panose="02020603050405020304" pitchFamily="18" charset="0"/>
                <a:cs typeface="Times New Roman" panose="02020603050405020304" pitchFamily="18" charset="0"/>
              </a:rPr>
              <a:t>2  In groups, discuss your opinions of the painting. </a:t>
            </a:r>
            <a:endParaRPr lang="en-US" altLang="zh-CN" sz="2400" b="1" dirty="0" smtClean="0">
              <a:latin typeface="Times New Roman" panose="02020603050405020304" pitchFamily="18" charset="0"/>
              <a:cs typeface="Times New Roman" panose="02020603050405020304" pitchFamily="18" charset="0"/>
            </a:endParaRPr>
          </a:p>
          <a:p>
            <a:pPr algn="l"/>
            <a:r>
              <a:rPr lang="en-US" altLang="zh-CN" sz="2400" b="1" dirty="0" smtClean="0">
                <a:latin typeface="Times New Roman" panose="02020603050405020304" pitchFamily="18" charset="0"/>
                <a:cs typeface="Times New Roman" panose="02020603050405020304" pitchFamily="18" charset="0"/>
              </a:rPr>
              <a:t>Finish the sentences below. </a:t>
            </a:r>
            <a:endParaRPr lang="en-US" altLang="zh-CN" sz="2400" b="1" dirty="0" smtClean="0">
              <a:latin typeface="Times New Roman" panose="02020603050405020304" pitchFamily="18" charset="0"/>
              <a:cs typeface="Times New Roman" panose="02020603050405020304" pitchFamily="18" charset="0"/>
            </a:endParaRPr>
          </a:p>
          <a:p>
            <a:pPr algn="l"/>
            <a:r>
              <a:rPr lang="en-US" altLang="zh-CN" sz="2400" b="1" dirty="0" smtClean="0">
                <a:latin typeface="Times New Roman" panose="02020603050405020304" pitchFamily="18" charset="0"/>
                <a:cs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Page 65.)</a:t>
            </a:r>
            <a:endParaRPr lang="en-US" altLang="zh-CN" sz="2400" b="1" dirty="0">
              <a:latin typeface="Times New Roman" panose="02020603050405020304" pitchFamily="18" charset="0"/>
              <a:cs typeface="Times New Roman" panose="02020603050405020304" pitchFamily="18" charset="0"/>
            </a:endParaRPr>
          </a:p>
        </p:txBody>
      </p:sp>
      <p:sp>
        <p:nvSpPr>
          <p:cNvPr id="5" name="文本框 13"/>
          <p:cNvSpPr txBox="1"/>
          <p:nvPr>
            <p:custDataLst>
              <p:tags r:id="rId1"/>
            </p:custDataLst>
          </p:nvPr>
        </p:nvSpPr>
        <p:spPr>
          <a:xfrm>
            <a:off x="142844" y="1928802"/>
            <a:ext cx="9001156" cy="3108543"/>
          </a:xfrm>
          <a:prstGeom prst="rect">
            <a:avLst/>
          </a:prstGeom>
          <a:noFill/>
        </p:spPr>
        <p:txBody>
          <a:bodyPr wrap="square" rtlCol="0">
            <a:spAutoFit/>
          </a:bodyPr>
          <a:lstStyle/>
          <a:p>
            <a:pPr>
              <a:lnSpc>
                <a:spcPct val="140000"/>
              </a:lnSpc>
            </a:pPr>
            <a:r>
              <a:rPr lang="en-US" sz="2000" b="1" dirty="0">
                <a:solidFill>
                  <a:schemeClr val="tx1"/>
                </a:solidFill>
                <a:latin typeface="Times New Roman" panose="02020603050405020304" pitchFamily="18" charset="0"/>
                <a:cs typeface="Times New Roman" panose="02020603050405020304" pitchFamily="18" charset="0"/>
              </a:rPr>
              <a:t>1. The painting makes me feel </a:t>
            </a:r>
            <a:r>
              <a:rPr lang="en-US" sz="2000" b="1" u="sng" dirty="0">
                <a:solidFill>
                  <a:schemeClr val="tx1"/>
                </a:solidFill>
                <a:latin typeface="Times New Roman" panose="02020603050405020304" pitchFamily="18" charset="0"/>
                <a:cs typeface="Times New Roman" panose="02020603050405020304" pitchFamily="18" charset="0"/>
              </a:rPr>
              <a:t>                           </a:t>
            </a:r>
            <a:r>
              <a:rPr lang="en-US" sz="2000" b="1" u="sng" dirty="0" smtClean="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because______________________</a:t>
            </a:r>
            <a:r>
              <a:rPr lang="en-US" sz="2000" b="1" u="sng" dirty="0" smtClean="0">
                <a:solidFill>
                  <a:schemeClr val="tx1"/>
                </a:solidFill>
                <a:latin typeface="Times New Roman" panose="02020603050405020304" pitchFamily="18" charset="0"/>
                <a:cs typeface="Times New Roman" panose="02020603050405020304" pitchFamily="18" charset="0"/>
              </a:rPr>
              <a:t>                                                                                                        ___________________</a:t>
            </a:r>
            <a:r>
              <a:rPr lang="en-US" sz="2000" b="1" u="sng" dirty="0" smtClean="0">
                <a:latin typeface="Times New Roman" panose="02020603050405020304" pitchFamily="18" charset="0"/>
                <a:cs typeface="Times New Roman" panose="02020603050405020304" pitchFamily="18" charset="0"/>
              </a:rPr>
              <a:t>_______</a:t>
            </a:r>
            <a:r>
              <a:rPr lang="en-US" sz="2000" b="1" i="1" dirty="0" smtClean="0">
                <a:solidFill>
                  <a:schemeClr val="tx1"/>
                </a:solidFill>
                <a:latin typeface="Times New Roman" panose="02020603050405020304" pitchFamily="18" charset="0"/>
                <a:cs typeface="Times New Roman" panose="02020603050405020304" pitchFamily="18" charset="0"/>
              </a:rPr>
              <a:t>.</a:t>
            </a:r>
            <a:endParaRPr lang="en-US" sz="2000" b="1" i="1" dirty="0">
              <a:solidFill>
                <a:schemeClr val="tx1"/>
              </a:solidFill>
              <a:latin typeface="Times New Roman" panose="02020603050405020304" pitchFamily="18" charset="0"/>
              <a:cs typeface="Times New Roman" panose="02020603050405020304" pitchFamily="18" charset="0"/>
            </a:endParaRPr>
          </a:p>
          <a:p>
            <a:pPr>
              <a:lnSpc>
                <a:spcPct val="140000"/>
              </a:lnSpc>
            </a:pPr>
            <a:r>
              <a:rPr lang="en-US" sz="2000" b="1" dirty="0">
                <a:solidFill>
                  <a:schemeClr val="tx1"/>
                </a:solidFill>
                <a:latin typeface="Times New Roman" panose="02020603050405020304" pitchFamily="18" charset="0"/>
                <a:cs typeface="Times New Roman" panose="02020603050405020304" pitchFamily="18" charset="0"/>
              </a:rPr>
              <a:t>2. I think van Gogh must have felt/been </a:t>
            </a:r>
            <a:r>
              <a:rPr lang="en-US" sz="2000" b="1" u="sng" dirty="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when he made the painting because </a:t>
            </a:r>
            <a:r>
              <a:rPr lang="en-US" sz="2000" b="1" dirty="0" smtClean="0">
                <a:solidFill>
                  <a:schemeClr val="tx1"/>
                </a:solidFill>
                <a:latin typeface="Times New Roman" panose="02020603050405020304" pitchFamily="18" charset="0"/>
                <a:cs typeface="Times New Roman" panose="02020603050405020304" pitchFamily="18" charset="0"/>
              </a:rPr>
              <a:t>__________________________________________</a:t>
            </a:r>
            <a:r>
              <a:rPr lang="en-US" sz="2000" b="1" u="sng" dirty="0" smtClean="0">
                <a:solidFill>
                  <a:schemeClr val="tx1"/>
                </a:solidFill>
                <a:latin typeface="Times New Roman" panose="02020603050405020304" pitchFamily="18" charset="0"/>
                <a:cs typeface="Times New Roman" panose="02020603050405020304" pitchFamily="18" charset="0"/>
              </a:rPr>
              <a:t>  </a:t>
            </a:r>
            <a:endParaRPr lang="en-US" sz="2000" b="1" u="sng" dirty="0">
              <a:solidFill>
                <a:schemeClr val="tx1"/>
              </a:solidFill>
              <a:latin typeface="Times New Roman" panose="02020603050405020304" pitchFamily="18" charset="0"/>
              <a:cs typeface="Times New Roman" panose="02020603050405020304" pitchFamily="18" charset="0"/>
            </a:endParaRPr>
          </a:p>
          <a:p>
            <a:pPr>
              <a:lnSpc>
                <a:spcPct val="140000"/>
              </a:lnSpc>
            </a:pPr>
            <a:r>
              <a:rPr lang="en-US" sz="2000" b="1" u="sng" dirty="0">
                <a:solidFill>
                  <a:schemeClr val="tx1"/>
                </a:solidFill>
                <a:latin typeface="Times New Roman" panose="02020603050405020304" pitchFamily="18" charset="0"/>
                <a:cs typeface="Times New Roman" panose="02020603050405020304" pitchFamily="18" charset="0"/>
              </a:rPr>
              <a:t>                                                                                  </a:t>
            </a:r>
            <a:endParaRPr lang="en-US" sz="2000" b="1" u="sng" dirty="0">
              <a:solidFill>
                <a:schemeClr val="tx1"/>
              </a:solidFill>
              <a:latin typeface="Times New Roman" panose="02020603050405020304" pitchFamily="18" charset="0"/>
              <a:cs typeface="Times New Roman" panose="02020603050405020304" pitchFamily="18" charset="0"/>
            </a:endParaRPr>
          </a:p>
          <a:p>
            <a:pPr>
              <a:lnSpc>
                <a:spcPct val="140000"/>
              </a:lnSpc>
            </a:pPr>
            <a:r>
              <a:rPr lang="en-US" sz="2000" b="1" dirty="0">
                <a:solidFill>
                  <a:schemeClr val="tx1"/>
                </a:solidFill>
                <a:latin typeface="Times New Roman" panose="02020603050405020304" pitchFamily="18" charset="0"/>
                <a:cs typeface="Times New Roman" panose="02020603050405020304" pitchFamily="18" charset="0"/>
              </a:rPr>
              <a:t>3. I </a:t>
            </a:r>
            <a:r>
              <a:rPr lang="en-US" sz="2000" b="1" dirty="0">
                <a:latin typeface="Times New Roman" panose="02020603050405020304" pitchFamily="18" charset="0"/>
                <a:cs typeface="Times New Roman" panose="02020603050405020304" pitchFamily="18" charset="0"/>
              </a:rPr>
              <a:t>like/d</a:t>
            </a:r>
            <a:r>
              <a:rPr lang="en-US" sz="2000" b="1" dirty="0">
                <a:solidFill>
                  <a:schemeClr val="tx1"/>
                </a:solidFill>
                <a:latin typeface="Times New Roman" panose="02020603050405020304" pitchFamily="18" charset="0"/>
                <a:cs typeface="Times New Roman" panose="02020603050405020304" pitchFamily="18" charset="0"/>
              </a:rPr>
              <a:t>islike the painting </a:t>
            </a:r>
            <a:r>
              <a:rPr lang="en-US" sz="2000" b="1" dirty="0" smtClean="0">
                <a:solidFill>
                  <a:schemeClr val="tx1"/>
                </a:solidFill>
                <a:latin typeface="Times New Roman" panose="02020603050405020304" pitchFamily="18" charset="0"/>
                <a:cs typeface="Times New Roman" panose="02020603050405020304" pitchFamily="18" charset="0"/>
              </a:rPr>
              <a:t>because_____________________________________ </a:t>
            </a:r>
            <a:r>
              <a:rPr lang="en-US" sz="2000" b="1" u="sng" dirty="0" smtClean="0">
                <a:solidFill>
                  <a:schemeClr val="tx1"/>
                </a:solidFill>
                <a:latin typeface="Times New Roman" panose="02020603050405020304" pitchFamily="18" charset="0"/>
                <a:cs typeface="Times New Roman" panose="02020603050405020304" pitchFamily="18" charset="0"/>
              </a:rPr>
              <a:t>                                                </a:t>
            </a:r>
            <a:endParaRPr lang="en-US" sz="2000" b="1" u="sng" dirty="0">
              <a:solidFill>
                <a:schemeClr val="tx1"/>
              </a:solidFill>
              <a:latin typeface="Times New Roman" panose="02020603050405020304" pitchFamily="18" charset="0"/>
              <a:cs typeface="Times New Roman" panose="02020603050405020304" pitchFamily="18" charset="0"/>
            </a:endParaRPr>
          </a:p>
          <a:p>
            <a:pPr>
              <a:lnSpc>
                <a:spcPct val="140000"/>
              </a:lnSpc>
            </a:pPr>
            <a:r>
              <a:rPr lang="en-US" sz="2000" b="1" dirty="0" smtClean="0">
                <a:solidFill>
                  <a:schemeClr val="tx1"/>
                </a:solidFill>
                <a:latin typeface="Times New Roman" panose="02020603050405020304" pitchFamily="18" charset="0"/>
                <a:cs typeface="Times New Roman" panose="02020603050405020304" pitchFamily="18" charset="0"/>
              </a:rPr>
              <a:t>_____________________.</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6" name="文本框 1"/>
          <p:cNvSpPr txBox="1"/>
          <p:nvPr>
            <p:custDataLst>
              <p:tags r:id="rId2"/>
            </p:custDataLst>
          </p:nvPr>
        </p:nvSpPr>
        <p:spPr>
          <a:xfrm>
            <a:off x="3428992" y="2000240"/>
            <a:ext cx="2901950" cy="400110"/>
          </a:xfrm>
          <a:prstGeom prst="rect">
            <a:avLst/>
          </a:prstGeom>
          <a:noFill/>
        </p:spPr>
        <p:txBody>
          <a:bodyPr wrap="square" rtlCol="0">
            <a:spAutoFit/>
          </a:bodyPr>
          <a:lstStyle/>
          <a:p>
            <a:r>
              <a:rPr lang="en-US" altLang="zh-CN" sz="2000" b="1" dirty="0">
                <a:solidFill>
                  <a:srgbClr val="FF0000"/>
                </a:solidFill>
                <a:latin typeface="Times New Roman" panose="02020603050405020304" pitchFamily="18" charset="0"/>
                <a:cs typeface="Times New Roman" panose="02020603050405020304" pitchFamily="18" charset="0"/>
              </a:rPr>
              <a:t>happy and alive</a:t>
            </a:r>
            <a:endParaRPr lang="en-US" altLang="zh-CN" sz="2000" b="1" dirty="0">
              <a:solidFill>
                <a:srgbClr val="FF0000"/>
              </a:solidFill>
              <a:latin typeface="Times New Roman" panose="02020603050405020304" pitchFamily="18" charset="0"/>
              <a:cs typeface="Times New Roman" panose="02020603050405020304" pitchFamily="18" charset="0"/>
            </a:endParaRPr>
          </a:p>
        </p:txBody>
      </p:sp>
      <p:sp>
        <p:nvSpPr>
          <p:cNvPr id="7" name="文本框 2"/>
          <p:cNvSpPr txBox="1"/>
          <p:nvPr>
            <p:custDataLst>
              <p:tags r:id="rId3"/>
            </p:custDataLst>
          </p:nvPr>
        </p:nvSpPr>
        <p:spPr>
          <a:xfrm>
            <a:off x="6215074" y="2000240"/>
            <a:ext cx="9689465" cy="369332"/>
          </a:xfrm>
          <a:prstGeom prst="rect">
            <a:avLst/>
          </a:prstGeom>
          <a:noFill/>
        </p:spPr>
        <p:txBody>
          <a:bodyPr wrap="square" rtlCol="0">
            <a:spAutoFit/>
          </a:bodyPr>
          <a:lstStyle/>
          <a:p>
            <a:r>
              <a:rPr lang="en-US" altLang="zh-CN" b="1" dirty="0">
                <a:solidFill>
                  <a:srgbClr val="FF0000"/>
                </a:solidFill>
                <a:latin typeface="Times New Roman" panose="02020603050405020304" pitchFamily="18" charset="0"/>
                <a:cs typeface="Times New Roman" panose="02020603050405020304" pitchFamily="18" charset="0"/>
              </a:rPr>
              <a:t>it has lovely bright </a:t>
            </a:r>
            <a:r>
              <a:rPr lang="en-US" altLang="zh-CN" b="1" dirty="0" smtClean="0">
                <a:solidFill>
                  <a:srgbClr val="FF0000"/>
                </a:solidFill>
                <a:latin typeface="Times New Roman" panose="02020603050405020304" pitchFamily="18" charset="0"/>
                <a:cs typeface="Times New Roman" panose="02020603050405020304" pitchFamily="18" charset="0"/>
              </a:rPr>
              <a:t>colors</a:t>
            </a:r>
            <a:endParaRPr lang="en-US" altLang="zh-CN" b="1" dirty="0">
              <a:solidFill>
                <a:srgbClr val="FF0000"/>
              </a:solidFill>
              <a:latin typeface="Times New Roman" panose="02020603050405020304" pitchFamily="18" charset="0"/>
              <a:cs typeface="Times New Roman" panose="02020603050405020304" pitchFamily="18" charset="0"/>
            </a:endParaRPr>
          </a:p>
        </p:txBody>
      </p:sp>
      <p:sp>
        <p:nvSpPr>
          <p:cNvPr id="8" name="矩形 7"/>
          <p:cNvSpPr/>
          <p:nvPr/>
        </p:nvSpPr>
        <p:spPr>
          <a:xfrm>
            <a:off x="142844" y="2428868"/>
            <a:ext cx="3179075" cy="369332"/>
          </a:xfrm>
          <a:prstGeom prst="rect">
            <a:avLst/>
          </a:prstGeom>
        </p:spPr>
        <p:txBody>
          <a:bodyPr wrap="none">
            <a:spAutoFit/>
          </a:bodyPr>
          <a:lstStyle/>
          <a:p>
            <a:r>
              <a:rPr lang="en-US" altLang="zh-CN" b="1" dirty="0" smtClean="0">
                <a:solidFill>
                  <a:srgbClr val="FF0000"/>
                </a:solidFill>
                <a:latin typeface="Times New Roman" panose="02020603050405020304" pitchFamily="18" charset="0"/>
                <a:cs typeface="Times New Roman" panose="02020603050405020304" pitchFamily="18" charset="0"/>
              </a:rPr>
              <a:t>even though it is a night scene.</a:t>
            </a:r>
            <a:endParaRPr lang="en-US" altLang="zh-CN" b="1" dirty="0">
              <a:solidFill>
                <a:srgbClr val="FF0000"/>
              </a:solidFill>
              <a:latin typeface="Times New Roman" panose="02020603050405020304" pitchFamily="18" charset="0"/>
              <a:cs typeface="Times New Roman" panose="02020603050405020304" pitchFamily="18" charset="0"/>
            </a:endParaRPr>
          </a:p>
        </p:txBody>
      </p:sp>
      <p:sp>
        <p:nvSpPr>
          <p:cNvPr id="9" name="文本框 10"/>
          <p:cNvSpPr txBox="1"/>
          <p:nvPr>
            <p:custDataLst>
              <p:tags r:id="rId4"/>
            </p:custDataLst>
          </p:nvPr>
        </p:nvSpPr>
        <p:spPr>
          <a:xfrm>
            <a:off x="214282" y="3214686"/>
            <a:ext cx="12202160" cy="369332"/>
          </a:xfrm>
          <a:prstGeom prst="rect">
            <a:avLst/>
          </a:prstGeom>
          <a:noFill/>
        </p:spPr>
        <p:txBody>
          <a:bodyPr wrap="square" rtlCol="0">
            <a:spAutoFit/>
          </a:bodyPr>
          <a:lstStyle/>
          <a:p>
            <a:r>
              <a:rPr lang="en-US" altLang="zh-CN" b="1" dirty="0">
                <a:solidFill>
                  <a:srgbClr val="FF0000"/>
                </a:solidFill>
                <a:latin typeface="Times New Roman" panose="02020603050405020304" pitchFamily="18" charset="0"/>
                <a:cs typeface="Times New Roman" panose="02020603050405020304" pitchFamily="18" charset="0"/>
              </a:rPr>
              <a:t>                                    there is a lot of energy in the brush strokes and </a:t>
            </a:r>
            <a:r>
              <a:rPr lang="en-US" altLang="zh-CN" b="1" dirty="0" smtClean="0">
                <a:solidFill>
                  <a:srgbClr val="FF0000"/>
                </a:solidFill>
                <a:latin typeface="Times New Roman" panose="02020603050405020304" pitchFamily="18" charset="0"/>
                <a:cs typeface="Times New Roman" panose="02020603050405020304" pitchFamily="18" charset="0"/>
              </a:rPr>
              <a:t>color</a:t>
            </a:r>
            <a:endParaRPr lang="en-US" altLang="zh-CN" b="1" dirty="0">
              <a:solidFill>
                <a:srgbClr val="FF0000"/>
              </a:solidFill>
              <a:latin typeface="Times New Roman" panose="02020603050405020304" pitchFamily="18" charset="0"/>
              <a:cs typeface="Times New Roman" panose="02020603050405020304" pitchFamily="18" charset="0"/>
            </a:endParaRPr>
          </a:p>
        </p:txBody>
      </p:sp>
      <p:sp>
        <p:nvSpPr>
          <p:cNvPr id="10" name="文本框 9"/>
          <p:cNvSpPr txBox="1"/>
          <p:nvPr>
            <p:custDataLst>
              <p:tags r:id="rId5"/>
            </p:custDataLst>
          </p:nvPr>
        </p:nvSpPr>
        <p:spPr>
          <a:xfrm>
            <a:off x="4500562" y="2857496"/>
            <a:ext cx="2676525" cy="400110"/>
          </a:xfrm>
          <a:prstGeom prst="rect">
            <a:avLst/>
          </a:prstGeom>
          <a:noFill/>
        </p:spPr>
        <p:txBody>
          <a:bodyPr wrap="square" rtlCol="0">
            <a:spAutoFit/>
          </a:bodyPr>
          <a:lstStyle/>
          <a:p>
            <a:r>
              <a:rPr lang="en-US" altLang="zh-CN" sz="2000" b="1" dirty="0">
                <a:solidFill>
                  <a:srgbClr val="FF0000"/>
                </a:solidFill>
                <a:latin typeface="Times New Roman" panose="02020603050405020304" pitchFamily="18" charset="0"/>
                <a:cs typeface="Times New Roman" panose="02020603050405020304" pitchFamily="18" charset="0"/>
              </a:rPr>
              <a:t>very emotional</a:t>
            </a:r>
            <a:endParaRPr lang="en-US" altLang="zh-CN" sz="2000" b="1" dirty="0">
              <a:solidFill>
                <a:srgbClr val="FF0000"/>
              </a:solidFill>
              <a:latin typeface="Times New Roman" panose="02020603050405020304" pitchFamily="18" charset="0"/>
              <a:cs typeface="Times New Roman" panose="02020603050405020304" pitchFamily="18" charset="0"/>
            </a:endParaRPr>
          </a:p>
        </p:txBody>
      </p:sp>
      <p:sp>
        <p:nvSpPr>
          <p:cNvPr id="11" name="矩形 10"/>
          <p:cNvSpPr/>
          <p:nvPr/>
        </p:nvSpPr>
        <p:spPr>
          <a:xfrm>
            <a:off x="4357686" y="4071942"/>
            <a:ext cx="4506362" cy="369332"/>
          </a:xfrm>
          <a:prstGeom prst="rect">
            <a:avLst/>
          </a:prstGeom>
        </p:spPr>
        <p:txBody>
          <a:bodyPr wrap="none">
            <a:spAutoFit/>
          </a:bodyPr>
          <a:lstStyle/>
          <a:p>
            <a:r>
              <a:rPr lang="en-US" altLang="zh-CN" b="1" dirty="0" smtClean="0">
                <a:solidFill>
                  <a:srgbClr val="FF0000"/>
                </a:solidFill>
                <a:latin typeface="Times New Roman" panose="02020603050405020304" pitchFamily="18" charset="0"/>
                <a:cs typeface="Times New Roman" panose="02020603050405020304" pitchFamily="18" charset="0"/>
              </a:rPr>
              <a:t>it has a magical quality that makes me want</a:t>
            </a:r>
            <a:endParaRPr lang="zh-CN" altLang="en-US" dirty="0"/>
          </a:p>
        </p:txBody>
      </p:sp>
      <p:sp>
        <p:nvSpPr>
          <p:cNvPr id="12" name="矩形 11"/>
          <p:cNvSpPr/>
          <p:nvPr/>
        </p:nvSpPr>
        <p:spPr>
          <a:xfrm>
            <a:off x="214282" y="4572008"/>
            <a:ext cx="2929007" cy="369332"/>
          </a:xfrm>
          <a:prstGeom prst="rect">
            <a:avLst/>
          </a:prstGeom>
        </p:spPr>
        <p:txBody>
          <a:bodyPr wrap="none">
            <a:spAutoFit/>
          </a:bodyPr>
          <a:lstStyle/>
          <a:p>
            <a:r>
              <a:rPr lang="en-US" altLang="zh-CN" b="1" dirty="0" smtClean="0">
                <a:solidFill>
                  <a:srgbClr val="FF0000"/>
                </a:solidFill>
                <a:latin typeface="Times New Roman" panose="02020603050405020304" pitchFamily="18" charset="0"/>
                <a:cs typeface="Times New Roman" panose="02020603050405020304" pitchFamily="18" charset="0"/>
              </a:rPr>
              <a:t>to look at it again and again</a:t>
            </a:r>
            <a:endParaRPr lang="zh-CN" altLang="en-US" dirty="0"/>
          </a:p>
        </p:txBody>
      </p:sp>
      <p:sp>
        <p:nvSpPr>
          <p:cNvPr id="13" name="对角圆角矩形 12"/>
          <p:cNvSpPr/>
          <p:nvPr/>
        </p:nvSpPr>
        <p:spPr>
          <a:xfrm>
            <a:off x="0" y="0"/>
            <a:ext cx="2143108"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文本框 3"/>
          <p:cNvSpPr txBox="1"/>
          <p:nvPr/>
        </p:nvSpPr>
        <p:spPr>
          <a:xfrm>
            <a:off x="285720" y="0"/>
            <a:ext cx="1500198"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Exercise</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gimg2.baidu.com/image_search/src=http%3A%2F%2Fc-ssl.duitang.com%2Fuploads%2Fitem%2F201208%2F18%2F20120818182406_W3rmk.thumb.1000_0.jpeg&amp;refer=http%3A%2F%2Fc-ssl.duitang.com&amp;app=2002&amp;size=f9999,10000&amp;q=a80&amp;n=0&amp;g=0n&amp;fmt=auto?sec=1716364738&amp;t=fd7b169fbaa4ba86d3acd9e285d36a3c"/>
          <p:cNvPicPr>
            <a:picLocks noChangeAspect="1" noChangeArrowheads="1"/>
          </p:cNvPicPr>
          <p:nvPr/>
        </p:nvPicPr>
        <p:blipFill>
          <a:blip r:embed="rId1" cstate="print"/>
          <a:srcRect/>
          <a:stretch>
            <a:fillRect/>
          </a:stretch>
        </p:blipFill>
        <p:spPr bwMode="auto">
          <a:xfrm>
            <a:off x="5000628" y="2143116"/>
            <a:ext cx="3779087" cy="3147980"/>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5" name="文本框 8"/>
          <p:cNvSpPr txBox="1"/>
          <p:nvPr/>
        </p:nvSpPr>
        <p:spPr>
          <a:xfrm>
            <a:off x="142844" y="857232"/>
            <a:ext cx="1145794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400" b="1" dirty="0">
                <a:latin typeface="Times New Roman" panose="02020603050405020304" pitchFamily="18" charset="0"/>
                <a:cs typeface="Times New Roman" panose="02020603050405020304" pitchFamily="18" charset="0"/>
              </a:rPr>
              <a:t>Exercise </a:t>
            </a:r>
            <a:r>
              <a:rPr lang="en-US" altLang="zh-CN" sz="2400" b="1" dirty="0" smtClean="0">
                <a:latin typeface="Times New Roman" panose="02020603050405020304" pitchFamily="18" charset="0"/>
                <a:cs typeface="Times New Roman" panose="02020603050405020304" pitchFamily="18" charset="0"/>
              </a:rPr>
              <a:t>3 Look at the painting on the right and discuss </a:t>
            </a:r>
            <a:endParaRPr lang="en-US" altLang="zh-CN" sz="2400" b="1" dirty="0" smtClean="0">
              <a:latin typeface="Times New Roman" panose="02020603050405020304" pitchFamily="18" charset="0"/>
              <a:cs typeface="Times New Roman" panose="02020603050405020304" pitchFamily="18" charset="0"/>
            </a:endParaRPr>
          </a:p>
          <a:p>
            <a:pPr algn="l"/>
            <a:r>
              <a:rPr lang="en-US" altLang="zh-CN" sz="2400" b="1" dirty="0" smtClean="0">
                <a:latin typeface="Times New Roman" panose="02020603050405020304" pitchFamily="18" charset="0"/>
                <a:cs typeface="Times New Roman" panose="02020603050405020304" pitchFamily="18" charset="0"/>
              </a:rPr>
              <a:t>the questions in groups. (</a:t>
            </a:r>
            <a:r>
              <a:rPr lang="en-US" altLang="zh-CN" sz="2400" b="1" dirty="0">
                <a:latin typeface="Times New Roman" panose="02020603050405020304" pitchFamily="18" charset="0"/>
                <a:cs typeface="Times New Roman" panose="02020603050405020304" pitchFamily="18" charset="0"/>
              </a:rPr>
              <a:t>Page 65.)</a:t>
            </a:r>
            <a:endParaRPr lang="en-US" altLang="zh-CN" sz="2400" b="1" dirty="0">
              <a:latin typeface="Times New Roman" panose="02020603050405020304" pitchFamily="18" charset="0"/>
              <a:cs typeface="Times New Roman" panose="02020603050405020304" pitchFamily="18" charset="0"/>
            </a:endParaRPr>
          </a:p>
        </p:txBody>
      </p:sp>
      <p:sp>
        <p:nvSpPr>
          <p:cNvPr id="6" name="对角圆角矩形 5"/>
          <p:cNvSpPr/>
          <p:nvPr/>
        </p:nvSpPr>
        <p:spPr>
          <a:xfrm>
            <a:off x="0" y="0"/>
            <a:ext cx="2143108"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文本框 3"/>
          <p:cNvSpPr txBox="1"/>
          <p:nvPr/>
        </p:nvSpPr>
        <p:spPr>
          <a:xfrm>
            <a:off x="285720" y="0"/>
            <a:ext cx="1500198"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Writing</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pic>
        <p:nvPicPr>
          <p:cNvPr id="1027" name="Picture 3"/>
          <p:cNvPicPr>
            <a:picLocks noChangeAspect="1" noChangeArrowheads="1"/>
          </p:cNvPicPr>
          <p:nvPr/>
        </p:nvPicPr>
        <p:blipFill>
          <a:blip r:embed="rId2" cstate="print"/>
          <a:srcRect/>
          <a:stretch>
            <a:fillRect/>
          </a:stretch>
        </p:blipFill>
        <p:spPr bwMode="auto">
          <a:xfrm>
            <a:off x="142844" y="2143116"/>
            <a:ext cx="4611085" cy="3357586"/>
          </a:xfrm>
          <a:prstGeom prst="rect">
            <a:avLst/>
          </a:prstGeom>
          <a:noFill/>
          <a:ln w="9525">
            <a:noFill/>
            <a:miter lim="800000"/>
            <a:headEnd/>
            <a:tailEnd/>
          </a:ln>
          <a:effectLst/>
        </p:spPr>
      </p:pic>
      <p:sp>
        <p:nvSpPr>
          <p:cNvPr id="9" name="TextBox 8"/>
          <p:cNvSpPr txBox="1"/>
          <p:nvPr/>
        </p:nvSpPr>
        <p:spPr>
          <a:xfrm>
            <a:off x="5000628" y="5429264"/>
            <a:ext cx="1928826" cy="461665"/>
          </a:xfrm>
          <a:prstGeom prst="rect">
            <a:avLst/>
          </a:prstGeom>
          <a:noFill/>
        </p:spPr>
        <p:txBody>
          <a:bodyPr wrap="square" rtlCol="0">
            <a:spAutoFit/>
          </a:bodyPr>
          <a:lstStyle/>
          <a:p>
            <a:r>
              <a:rPr lang="en-US" altLang="zh-CN" sz="2400" i="1" dirty="0" smtClean="0"/>
              <a:t>Olive Trees</a:t>
            </a:r>
            <a:endParaRPr lang="zh-CN" alt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gimg2.baidu.com/image_search/src=http%3A%2F%2Fc-ssl.duitang.com%2Fuploads%2Fitem%2F201208%2F18%2F20120818182406_W3rmk.thumb.1000_0.jpeg&amp;refer=http%3A%2F%2Fc-ssl.duitang.com&amp;app=2002&amp;size=f9999,10000&amp;q=a80&amp;n=0&amp;g=0n&amp;fmt=auto?sec=1716364738&amp;t=fd7b169fbaa4ba86d3acd9e285d36a3c"/>
          <p:cNvPicPr>
            <a:picLocks noChangeAspect="1" noChangeArrowheads="1"/>
          </p:cNvPicPr>
          <p:nvPr/>
        </p:nvPicPr>
        <p:blipFill>
          <a:blip r:embed="rId1" cstate="print"/>
          <a:srcRect/>
          <a:stretch>
            <a:fillRect/>
          </a:stretch>
        </p:blipFill>
        <p:spPr bwMode="auto">
          <a:xfrm>
            <a:off x="5572132" y="285728"/>
            <a:ext cx="3173116" cy="2643206"/>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6" name="对角圆角矩形 5"/>
          <p:cNvSpPr/>
          <p:nvPr/>
        </p:nvSpPr>
        <p:spPr>
          <a:xfrm>
            <a:off x="0" y="0"/>
            <a:ext cx="2143108"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文本框 3"/>
          <p:cNvSpPr txBox="1"/>
          <p:nvPr/>
        </p:nvSpPr>
        <p:spPr>
          <a:xfrm>
            <a:off x="285720" y="0"/>
            <a:ext cx="1500198"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Writing</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9" name="TextBox 8"/>
          <p:cNvSpPr txBox="1"/>
          <p:nvPr/>
        </p:nvSpPr>
        <p:spPr>
          <a:xfrm>
            <a:off x="6143636" y="3071810"/>
            <a:ext cx="1928826" cy="461665"/>
          </a:xfrm>
          <a:prstGeom prst="rect">
            <a:avLst/>
          </a:prstGeom>
          <a:noFill/>
        </p:spPr>
        <p:txBody>
          <a:bodyPr wrap="square" rtlCol="0">
            <a:spAutoFit/>
          </a:bodyPr>
          <a:lstStyle/>
          <a:p>
            <a:r>
              <a:rPr lang="en-US" altLang="zh-CN" sz="2400" i="1" dirty="0" smtClean="0"/>
              <a:t>Olive Trees</a:t>
            </a:r>
            <a:endParaRPr lang="zh-CN" altLang="en-US" sz="2400" i="1" dirty="0"/>
          </a:p>
        </p:txBody>
      </p:sp>
      <p:sp>
        <p:nvSpPr>
          <p:cNvPr id="8" name="TextBox 7"/>
          <p:cNvSpPr txBox="1"/>
          <p:nvPr/>
        </p:nvSpPr>
        <p:spPr>
          <a:xfrm>
            <a:off x="2143108" y="0"/>
            <a:ext cx="2786082" cy="461665"/>
          </a:xfrm>
          <a:prstGeom prst="rect">
            <a:avLst/>
          </a:prstGeom>
          <a:noFill/>
        </p:spPr>
        <p:txBody>
          <a:bodyPr wrap="square" rtlCol="0">
            <a:spAutoFit/>
          </a:bodyPr>
          <a:lstStyle/>
          <a:p>
            <a:r>
              <a:rPr lang="en-US" altLang="zh-CN" sz="2400" b="1" dirty="0" smtClean="0"/>
              <a:t>Sample writing</a:t>
            </a:r>
            <a:endParaRPr lang="en-US" altLang="zh-CN" sz="2400" b="1" dirty="0" smtClean="0"/>
          </a:p>
        </p:txBody>
      </p:sp>
      <p:sp>
        <p:nvSpPr>
          <p:cNvPr id="11" name="矩形 10"/>
          <p:cNvSpPr/>
          <p:nvPr/>
        </p:nvSpPr>
        <p:spPr>
          <a:xfrm>
            <a:off x="285720" y="1000108"/>
            <a:ext cx="4714908" cy="461665"/>
          </a:xfrm>
          <a:prstGeom prst="rect">
            <a:avLst/>
          </a:prstGeom>
        </p:spPr>
        <p:txBody>
          <a:bodyPr wrap="square">
            <a:spAutoFit/>
          </a:bodyPr>
          <a:lstStyle/>
          <a:p>
            <a:pPr lvl="0"/>
            <a:r>
              <a:rPr lang="en-US" altLang="zh-CN" sz="2400" b="1" dirty="0" smtClean="0">
                <a:solidFill>
                  <a:prstClr val="black"/>
                </a:solidFill>
              </a:rPr>
              <a:t>Olive Trees by Vincent can Gogh</a:t>
            </a:r>
            <a:endParaRPr lang="en-US" altLang="zh-CN" sz="2400" b="1" dirty="0" smtClean="0">
              <a:solidFill>
                <a:prstClr val="black"/>
              </a:solidFill>
            </a:endParaRPr>
          </a:p>
        </p:txBody>
      </p:sp>
      <p:sp>
        <p:nvSpPr>
          <p:cNvPr id="12" name="TextBox 11"/>
          <p:cNvSpPr txBox="1"/>
          <p:nvPr/>
        </p:nvSpPr>
        <p:spPr>
          <a:xfrm>
            <a:off x="0" y="1502688"/>
            <a:ext cx="5572132" cy="3416320"/>
          </a:xfrm>
          <a:prstGeom prst="rect">
            <a:avLst/>
          </a:prstGeom>
          <a:noFill/>
        </p:spPr>
        <p:txBody>
          <a:bodyPr wrap="square" rtlCol="0">
            <a:spAutoFit/>
          </a:bodyPr>
          <a:lstStyle/>
          <a:p>
            <a:pPr algn="just"/>
            <a:r>
              <a:rPr lang="en-US" altLang="zh-CN" dirty="0" smtClean="0">
                <a:latin typeface="Times New Roman" panose="02020603050405020304" pitchFamily="18" charset="0"/>
                <a:cs typeface="Times New Roman" panose="02020603050405020304" pitchFamily="18" charset="0"/>
              </a:rPr>
              <a:t>At the front of the painting are olive trees growing from the green earth, which looks like rolling waves. The gnarled trunks, branches, and leaves also swirl like waves. Behind, the rolling hills are dark and blue, but they have the same shape and seem to be connected to the ground and trees below. The mountains have strange shape. In the sky is a large cloud , which also has the same shape as the other elements.</a:t>
            </a:r>
            <a:endParaRPr lang="en-US" altLang="zh-CN" dirty="0" smtClean="0">
              <a:latin typeface="Times New Roman" panose="02020603050405020304" pitchFamily="18" charset="0"/>
              <a:cs typeface="Times New Roman" panose="02020603050405020304" pitchFamily="18" charset="0"/>
            </a:endParaRPr>
          </a:p>
          <a:p>
            <a:pPr algn="just"/>
            <a:endParaRPr lang="en-US" altLang="zh-CN" dirty="0" smtClean="0">
              <a:latin typeface="Times New Roman" panose="02020603050405020304" pitchFamily="18" charset="0"/>
              <a:cs typeface="Times New Roman" panose="02020603050405020304" pitchFamily="18" charset="0"/>
            </a:endParaRPr>
          </a:p>
          <a:p>
            <a:pPr algn="just"/>
            <a:endParaRPr lang="en-US" altLang="zh-CN" dirty="0" smtClean="0">
              <a:latin typeface="Times New Roman" panose="02020603050405020304" pitchFamily="18" charset="0"/>
              <a:cs typeface="Times New Roman" panose="02020603050405020304" pitchFamily="18" charset="0"/>
            </a:endParaRPr>
          </a:p>
          <a:p>
            <a:pPr algn="just"/>
            <a:endParaRPr lang="en-US" altLang="zh-CN" dirty="0" smtClean="0">
              <a:latin typeface="Times New Roman" panose="02020603050405020304" pitchFamily="18" charset="0"/>
              <a:cs typeface="Times New Roman" panose="02020603050405020304" pitchFamily="18" charset="0"/>
            </a:endParaRPr>
          </a:p>
          <a:p>
            <a:pPr algn="just"/>
            <a:endParaRPr lang="en-US" altLang="zh-CN" dirty="0" smtClean="0">
              <a:latin typeface="Times New Roman" panose="02020603050405020304" pitchFamily="18" charset="0"/>
              <a:cs typeface="Times New Roman" panose="02020603050405020304" pitchFamily="18" charset="0"/>
            </a:endParaRPr>
          </a:p>
        </p:txBody>
      </p:sp>
      <p:sp>
        <p:nvSpPr>
          <p:cNvPr id="13" name="矩形 12"/>
          <p:cNvSpPr/>
          <p:nvPr/>
        </p:nvSpPr>
        <p:spPr>
          <a:xfrm>
            <a:off x="0" y="3929066"/>
            <a:ext cx="9215502" cy="646331"/>
          </a:xfrm>
          <a:prstGeom prst="rect">
            <a:avLst/>
          </a:prstGeom>
        </p:spPr>
        <p:txBody>
          <a:bodyPr wrap="square">
            <a:spAutoFit/>
          </a:bodyPr>
          <a:lstStyle/>
          <a:p>
            <a:pPr lvl="0" algn="just"/>
            <a:r>
              <a:rPr lang="en-US" altLang="zh-CN" dirty="0" smtClean="0">
                <a:solidFill>
                  <a:prstClr val="black"/>
                </a:solidFill>
                <a:latin typeface="Times New Roman" panose="02020603050405020304" pitchFamily="18" charset="0"/>
                <a:cs typeface="Times New Roman" panose="02020603050405020304" pitchFamily="18" charset="0"/>
              </a:rPr>
              <a:t>I think Van Gogh was feeling very close to nature and connected to the place when he painted this. It seems he was sitting there and trying to capture the movement and connectedness of nature.</a:t>
            </a:r>
            <a:endParaRPr lang="en-US" altLang="zh-CN" dirty="0" smtClean="0">
              <a:solidFill>
                <a:prstClr val="black"/>
              </a:solidFill>
              <a:latin typeface="Times New Roman" panose="02020603050405020304" pitchFamily="18" charset="0"/>
              <a:cs typeface="Times New Roman" panose="02020603050405020304" pitchFamily="18" charset="0"/>
            </a:endParaRPr>
          </a:p>
        </p:txBody>
      </p:sp>
      <p:sp>
        <p:nvSpPr>
          <p:cNvPr id="14" name="矩形 13"/>
          <p:cNvSpPr/>
          <p:nvPr/>
        </p:nvSpPr>
        <p:spPr>
          <a:xfrm>
            <a:off x="0" y="4572008"/>
            <a:ext cx="9144000" cy="1477328"/>
          </a:xfrm>
          <a:prstGeom prst="rect">
            <a:avLst/>
          </a:prstGeom>
        </p:spPr>
        <p:txBody>
          <a:bodyPr wrap="square">
            <a:spAutoFit/>
          </a:bodyPr>
          <a:lstStyle/>
          <a:p>
            <a:pPr lvl="0" algn="just"/>
            <a:endParaRPr lang="en-US" altLang="zh-CN" dirty="0" smtClean="0">
              <a:solidFill>
                <a:prstClr val="black"/>
              </a:solidFill>
              <a:latin typeface="Times New Roman" panose="02020603050405020304" pitchFamily="18" charset="0"/>
              <a:cs typeface="Times New Roman" panose="02020603050405020304" pitchFamily="18" charset="0"/>
            </a:endParaRPr>
          </a:p>
          <a:p>
            <a:pPr lvl="0" algn="just"/>
            <a:r>
              <a:rPr lang="en-US" altLang="zh-CN" dirty="0" smtClean="0">
                <a:solidFill>
                  <a:prstClr val="black"/>
                </a:solidFill>
                <a:latin typeface="Times New Roman" panose="02020603050405020304" pitchFamily="18" charset="0"/>
                <a:cs typeface="Times New Roman" panose="02020603050405020304" pitchFamily="18" charset="0"/>
              </a:rPr>
              <a:t>I like this painting because it looks like all the parts are connected part of one big whole. It feels like it is moving with life. It makes me want to go for a walk among the trees. It also  accompanies well his other famous painting well his other famous painting, </a:t>
            </a:r>
            <a:r>
              <a:rPr lang="en-US" altLang="zh-CN" i="1" dirty="0" smtClean="0">
                <a:solidFill>
                  <a:prstClr val="black"/>
                </a:solidFill>
                <a:latin typeface="Times New Roman" panose="02020603050405020304" pitchFamily="18" charset="0"/>
                <a:cs typeface="Times New Roman" panose="02020603050405020304" pitchFamily="18" charset="0"/>
              </a:rPr>
              <a:t>The Starry Night</a:t>
            </a:r>
            <a:r>
              <a:rPr lang="en-US" altLang="zh-CN" dirty="0" smtClean="0">
                <a:solidFill>
                  <a:prstClr val="black"/>
                </a:solidFill>
                <a:latin typeface="Times New Roman" panose="02020603050405020304" pitchFamily="18" charset="0"/>
                <a:cs typeface="Times New Roman" panose="02020603050405020304" pitchFamily="18" charset="0"/>
              </a:rPr>
              <a:t>, which I also like very much.</a:t>
            </a:r>
            <a:endParaRPr lang="zh-CN" altLang="en-US"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对角圆角矩形 3"/>
          <p:cNvSpPr/>
          <p:nvPr/>
        </p:nvSpPr>
        <p:spPr>
          <a:xfrm>
            <a:off x="0" y="0"/>
            <a:ext cx="2571736"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文本框 3"/>
          <p:cNvSpPr txBox="1"/>
          <p:nvPr/>
        </p:nvSpPr>
        <p:spPr>
          <a:xfrm>
            <a:off x="285720" y="0"/>
            <a:ext cx="2286016"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Accumulation</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6" name="TextBox 5"/>
          <p:cNvSpPr txBox="1"/>
          <p:nvPr/>
        </p:nvSpPr>
        <p:spPr>
          <a:xfrm>
            <a:off x="428596" y="642918"/>
            <a:ext cx="7500990" cy="2585323"/>
          </a:xfrm>
          <a:prstGeom prst="rect">
            <a:avLst/>
          </a:prstGeom>
          <a:noFill/>
        </p:spPr>
        <p:txBody>
          <a:bodyPr wrap="square" rtlCol="0">
            <a:spAutoFit/>
          </a:bodyPr>
          <a:lstStyle/>
          <a:p>
            <a:r>
              <a:rPr lang="en-US" altLang="zh-CN" b="1" dirty="0" smtClean="0"/>
              <a:t>Describe a drawing or painting that you like.</a:t>
            </a:r>
            <a:endParaRPr lang="en-US" altLang="zh-CN" dirty="0" smtClean="0"/>
          </a:p>
          <a:p>
            <a:br>
              <a:rPr lang="en-US" altLang="zh-CN" dirty="0" smtClean="0"/>
            </a:br>
            <a:r>
              <a:rPr lang="en-US" altLang="zh-CN" b="1" dirty="0" smtClean="0"/>
              <a:t>You should say:</a:t>
            </a:r>
            <a:endParaRPr lang="en-US" altLang="zh-CN" dirty="0" smtClean="0"/>
          </a:p>
          <a:p>
            <a:r>
              <a:rPr lang="en-US" altLang="zh-CN" i="1" dirty="0" smtClean="0"/>
              <a:t>1. When you first saw this painting;</a:t>
            </a:r>
            <a:br>
              <a:rPr lang="en-US" altLang="zh-CN" dirty="0" smtClean="0"/>
            </a:br>
            <a:r>
              <a:rPr lang="en-US" altLang="zh-CN" i="1" dirty="0" smtClean="0"/>
              <a:t>2.What the painting is about;</a:t>
            </a:r>
            <a:br>
              <a:rPr lang="en-US" altLang="zh-CN" dirty="0" smtClean="0"/>
            </a:br>
            <a:r>
              <a:rPr lang="en-US" altLang="zh-CN" i="1" dirty="0" smtClean="0"/>
              <a:t>3.Who drew/painted it;</a:t>
            </a:r>
            <a:endParaRPr lang="en-US" altLang="zh-CN" dirty="0" smtClean="0"/>
          </a:p>
          <a:p>
            <a:r>
              <a:rPr lang="en-US" altLang="zh-CN" i="1" dirty="0" smtClean="0"/>
              <a:t>4.And explain why you like this drawing/painting.</a:t>
            </a:r>
            <a:endParaRPr lang="en-US" altLang="zh-CN" dirty="0" smtClean="0"/>
          </a:p>
          <a:p>
            <a:br>
              <a:rPr lang="en-US" altLang="zh-CN" dirty="0" smtClean="0"/>
            </a:br>
            <a:endParaRPr lang="zh-CN" altLang="en-US" dirty="0"/>
          </a:p>
        </p:txBody>
      </p:sp>
      <p:sp>
        <p:nvSpPr>
          <p:cNvPr id="7" name="TextBox 6"/>
          <p:cNvSpPr txBox="1"/>
          <p:nvPr/>
        </p:nvSpPr>
        <p:spPr>
          <a:xfrm>
            <a:off x="428596" y="2786058"/>
            <a:ext cx="7929618" cy="6463308"/>
          </a:xfrm>
          <a:prstGeom prst="rect">
            <a:avLst/>
          </a:prstGeom>
          <a:noFill/>
        </p:spPr>
        <p:txBody>
          <a:bodyPr wrap="square" rtlCol="0">
            <a:spAutoFit/>
          </a:bodyPr>
          <a:lstStyle/>
          <a:p>
            <a:r>
              <a:rPr lang="en-US" altLang="zh-CN" dirty="0" smtClean="0"/>
              <a:t>Language bits </a:t>
            </a:r>
            <a:r>
              <a:rPr lang="en-US" altLang="zh-CN" b="1" i="1" dirty="0" smtClean="0">
                <a:solidFill>
                  <a:srgbClr val="FF0000"/>
                </a:solidFill>
              </a:rPr>
              <a:t>to introduce the topic</a:t>
            </a:r>
            <a:r>
              <a:rPr lang="en-US" altLang="zh-CN" dirty="0" smtClean="0"/>
              <a:t>:</a:t>
            </a:r>
            <a:endParaRPr lang="en-US" altLang="zh-CN" dirty="0" smtClean="0"/>
          </a:p>
          <a:p>
            <a:pPr>
              <a:buFont typeface="Wingdings" panose="05000000000000000000" pitchFamily="2" charset="2"/>
              <a:buChar char="l"/>
            </a:pPr>
            <a:r>
              <a:rPr lang="en-US" altLang="zh-CN" b="1" dirty="0" smtClean="0"/>
              <a:t>serve similar purposes </a:t>
            </a:r>
            <a:r>
              <a:rPr lang="zh-CN" altLang="en-US" dirty="0" smtClean="0"/>
              <a:t>有着相似的作用</a:t>
            </a:r>
            <a:endParaRPr lang="zh-CN" altLang="en-US" dirty="0" smtClean="0"/>
          </a:p>
          <a:p>
            <a:pPr>
              <a:buFont typeface="Wingdings" panose="05000000000000000000" pitchFamily="2" charset="2"/>
              <a:buChar char="l"/>
            </a:pPr>
            <a:r>
              <a:rPr lang="en-US" altLang="zh-CN" b="1" dirty="0" smtClean="0"/>
              <a:t>evoke emotions from sb. </a:t>
            </a:r>
            <a:r>
              <a:rPr lang="zh-CN" altLang="en-US" dirty="0" smtClean="0"/>
              <a:t>唤醒某人的情感</a:t>
            </a:r>
            <a:endParaRPr lang="zh-CN" altLang="en-US" dirty="0" smtClean="0"/>
          </a:p>
          <a:p>
            <a:pPr>
              <a:buFont typeface="Wingdings" panose="05000000000000000000" pitchFamily="2" charset="2"/>
              <a:buChar char="l"/>
            </a:pPr>
            <a:r>
              <a:rPr lang="en-US" altLang="zh-CN" b="1" dirty="0" smtClean="0"/>
              <a:t>picture frame </a:t>
            </a:r>
            <a:r>
              <a:rPr lang="zh-CN" altLang="en-US" dirty="0" smtClean="0"/>
              <a:t>画框</a:t>
            </a:r>
            <a:endParaRPr lang="zh-CN" altLang="en-US" dirty="0" smtClean="0"/>
          </a:p>
          <a:p>
            <a:pPr>
              <a:buFont typeface="Wingdings" panose="05000000000000000000" pitchFamily="2" charset="2"/>
              <a:buChar char="l"/>
            </a:pPr>
            <a:r>
              <a:rPr lang="en-US" altLang="zh-CN" b="1" dirty="0" smtClean="0"/>
              <a:t>It’s captured/frozen in the frame. </a:t>
            </a:r>
            <a:r>
              <a:rPr lang="zh-CN" altLang="en-US" dirty="0" smtClean="0"/>
              <a:t>它被定格在了画框里。</a:t>
            </a:r>
            <a:endParaRPr lang="en-US" altLang="zh-CN" dirty="0" smtClean="0"/>
          </a:p>
          <a:p>
            <a:endParaRPr lang="zh-CN" altLang="en-US" dirty="0" smtClean="0"/>
          </a:p>
          <a:p>
            <a:r>
              <a:rPr lang="en-US" altLang="zh-CN" dirty="0" smtClean="0"/>
              <a:t>Language bits </a:t>
            </a:r>
            <a:r>
              <a:rPr lang="en-US" altLang="zh-CN" b="1" i="1" dirty="0" smtClean="0">
                <a:solidFill>
                  <a:srgbClr val="FF0000"/>
                </a:solidFill>
              </a:rPr>
              <a:t>to talk about who drew/painted it</a:t>
            </a:r>
            <a:r>
              <a:rPr lang="en-US" altLang="zh-CN" dirty="0" smtClean="0"/>
              <a:t>:</a:t>
            </a:r>
            <a:endParaRPr lang="en-US" altLang="zh-CN" b="1" dirty="0" smtClean="0"/>
          </a:p>
          <a:p>
            <a:pPr>
              <a:buFont typeface="Wingdings" panose="05000000000000000000" pitchFamily="2" charset="2"/>
              <a:buChar char="l"/>
            </a:pPr>
            <a:r>
              <a:rPr lang="en-US" altLang="zh-CN" b="1" dirty="0" smtClean="0"/>
              <a:t>have a worldwide reputation </a:t>
            </a:r>
            <a:r>
              <a:rPr lang="zh-CN" altLang="en-US" dirty="0" smtClean="0"/>
              <a:t>举世闻名</a:t>
            </a:r>
            <a:endParaRPr lang="zh-CN" altLang="en-US" dirty="0" smtClean="0"/>
          </a:p>
          <a:p>
            <a:pPr>
              <a:buFont typeface="Wingdings" panose="05000000000000000000" pitchFamily="2" charset="2"/>
              <a:buChar char="l"/>
            </a:pPr>
            <a:r>
              <a:rPr lang="en-US" altLang="zh-CN" b="1" dirty="0" smtClean="0"/>
              <a:t>has a lasting impact </a:t>
            </a:r>
            <a:r>
              <a:rPr lang="zh-CN" altLang="en-US" dirty="0" smtClean="0"/>
              <a:t>有着持久的影响力</a:t>
            </a:r>
            <a:endParaRPr lang="zh-CN" altLang="en-US" dirty="0" smtClean="0"/>
          </a:p>
          <a:p>
            <a:pPr>
              <a:buFont typeface="Wingdings" panose="05000000000000000000" pitchFamily="2" charset="2"/>
              <a:buChar char="l"/>
            </a:pPr>
            <a:r>
              <a:rPr lang="en-US" altLang="zh-CN" b="1" dirty="0" smtClean="0"/>
              <a:t>never cease to captivate me</a:t>
            </a:r>
            <a:r>
              <a:rPr lang="en-US" altLang="zh-CN" dirty="0" smtClean="0"/>
              <a:t> </a:t>
            </a:r>
            <a:r>
              <a:rPr lang="zh-CN" altLang="en-US" dirty="0" smtClean="0"/>
              <a:t>一直让我着迷</a:t>
            </a:r>
            <a:endParaRPr lang="en-US" altLang="zh-CN" dirty="0" smtClean="0"/>
          </a:p>
          <a:p>
            <a:r>
              <a:rPr lang="en-US" altLang="zh-CN" dirty="0" smtClean="0"/>
              <a:t>EX:</a:t>
            </a:r>
            <a:endParaRPr lang="en-US" altLang="zh-CN" dirty="0" smtClean="0"/>
          </a:p>
          <a:p>
            <a:r>
              <a:rPr lang="en-US" altLang="zh-CN" i="1" dirty="0" smtClean="0"/>
              <a:t>One such painting is Vincent Van Gogh’s Sunflowers, the painting that has a worldwide reputation and a lasting impact on the art history, the painting that never ceases to captivate me.</a:t>
            </a:r>
            <a:endParaRPr lang="en-US" altLang="zh-CN" i="1" dirty="0" smtClean="0"/>
          </a:p>
          <a:p>
            <a:endParaRPr lang="en-US" altLang="zh-CN" dirty="0" smtClean="0"/>
          </a:p>
          <a:p>
            <a:endParaRPr lang="zh-CN" altLang="en-US" dirty="0" smtClean="0"/>
          </a:p>
          <a:p>
            <a:endParaRPr lang="zh-CN" altLang="en-US" dirty="0" smtClean="0"/>
          </a:p>
          <a:p>
            <a:endParaRPr lang="zh-CN" altLang="en-US" dirty="0" smtClean="0"/>
          </a:p>
          <a:p>
            <a:endParaRPr lang="zh-CN" altLang="en-US" dirty="0" smtClean="0"/>
          </a:p>
          <a:p>
            <a:br>
              <a:rPr lang="en-US" altLang="zh-CN" dirty="0" smtClean="0"/>
            </a:br>
            <a:endParaRPr lang="en-US" altLang="zh-CN" dirty="0" smtClean="0"/>
          </a:p>
          <a:p>
            <a:br>
              <a:rPr lang="en-US" altLang="zh-CN" dirty="0" smtClean="0"/>
            </a:br>
            <a:endParaRPr lang="zh-CN" altLang="en-US" dirty="0"/>
          </a:p>
        </p:txBody>
      </p:sp>
      <p:pic>
        <p:nvPicPr>
          <p:cNvPr id="28674" name="Picture 2" descr="https://img1.baidu.com/it/u=2422801077,274123078&amp;fm=253&amp;fmt=auto&amp;app=138&amp;f=JPEG?w=333&amp;h=500"/>
          <p:cNvPicPr>
            <a:picLocks noChangeAspect="1" noChangeArrowheads="1"/>
          </p:cNvPicPr>
          <p:nvPr/>
        </p:nvPicPr>
        <p:blipFill>
          <a:blip r:embed="rId1" cstate="print"/>
          <a:srcRect/>
          <a:stretch>
            <a:fillRect/>
          </a:stretch>
        </p:blipFill>
        <p:spPr bwMode="auto">
          <a:xfrm>
            <a:off x="6215074" y="214290"/>
            <a:ext cx="2643174" cy="3968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2844" y="1428736"/>
            <a:ext cx="6072230" cy="4247317"/>
          </a:xfrm>
          <a:prstGeom prst="rect">
            <a:avLst/>
          </a:prstGeom>
        </p:spPr>
        <p:txBody>
          <a:bodyPr wrap="square">
            <a:spAutoFit/>
          </a:bodyPr>
          <a:lstStyle/>
          <a:p>
            <a:r>
              <a:rPr lang="en-US" altLang="zh-CN" dirty="0" smtClean="0"/>
              <a:t>Language bits </a:t>
            </a:r>
            <a:r>
              <a:rPr lang="en-US" altLang="zh-CN" b="1" i="1" dirty="0" smtClean="0">
                <a:solidFill>
                  <a:srgbClr val="FF0000"/>
                </a:solidFill>
              </a:rPr>
              <a:t>to describe what the painting is about</a:t>
            </a:r>
            <a:r>
              <a:rPr lang="en-US" altLang="zh-CN" dirty="0" smtClean="0"/>
              <a:t>:</a:t>
            </a:r>
            <a:endParaRPr lang="en-US" altLang="zh-CN" dirty="0" smtClean="0"/>
          </a:p>
          <a:p>
            <a:endParaRPr lang="en-US" altLang="zh-CN" b="1" dirty="0" smtClean="0"/>
          </a:p>
          <a:p>
            <a:pPr>
              <a:buFont typeface="Wingdings" panose="05000000000000000000" pitchFamily="2" charset="2"/>
              <a:buChar char="l"/>
            </a:pPr>
            <a:r>
              <a:rPr lang="en-US" altLang="zh-CN" b="1" dirty="0" smtClean="0"/>
              <a:t>a bouquet</a:t>
            </a:r>
            <a:r>
              <a:rPr lang="en-US" altLang="zh-CN" b="1" i="1" dirty="0" smtClean="0"/>
              <a:t>[</a:t>
            </a:r>
            <a:r>
              <a:rPr lang="en-US" altLang="zh-CN" b="1" i="1" dirty="0" err="1" smtClean="0"/>
              <a:t>buˈkeɪ</a:t>
            </a:r>
            <a:r>
              <a:rPr lang="en-US" altLang="zh-CN" b="1" i="1" dirty="0" smtClean="0"/>
              <a:t>]</a:t>
            </a:r>
            <a:r>
              <a:rPr lang="en-US" altLang="zh-CN" dirty="0" smtClean="0"/>
              <a:t> </a:t>
            </a:r>
            <a:r>
              <a:rPr lang="en-US" altLang="zh-CN" b="1" dirty="0" smtClean="0"/>
              <a:t>of sunflowers</a:t>
            </a:r>
            <a:r>
              <a:rPr lang="en-US" altLang="zh-CN" dirty="0" smtClean="0"/>
              <a:t> </a:t>
            </a:r>
            <a:r>
              <a:rPr lang="zh-CN" altLang="en-US" dirty="0" smtClean="0"/>
              <a:t>一束向日葵</a:t>
            </a:r>
            <a:endParaRPr lang="zh-CN" altLang="en-US" dirty="0" smtClean="0"/>
          </a:p>
          <a:p>
            <a:pPr>
              <a:buFont typeface="Wingdings" panose="05000000000000000000" pitchFamily="2" charset="2"/>
              <a:buChar char="l"/>
            </a:pPr>
            <a:r>
              <a:rPr lang="en-US" altLang="zh-CN" b="1" dirty="0" smtClean="0"/>
              <a:t>genre of still life painting</a:t>
            </a:r>
            <a:r>
              <a:rPr lang="en-US" altLang="zh-CN" dirty="0" smtClean="0"/>
              <a:t> </a:t>
            </a:r>
            <a:r>
              <a:rPr lang="zh-CN" altLang="en-US" dirty="0" smtClean="0"/>
              <a:t>静物画的流派</a:t>
            </a:r>
            <a:endParaRPr lang="zh-CN" altLang="en-US" dirty="0" smtClean="0"/>
          </a:p>
          <a:p>
            <a:pPr>
              <a:buFont typeface="Wingdings" panose="05000000000000000000" pitchFamily="2" charset="2"/>
              <a:buChar char="l"/>
            </a:pPr>
            <a:r>
              <a:rPr lang="en-US" altLang="zh-CN" b="1" dirty="0" smtClean="0"/>
              <a:t>in full bloom</a:t>
            </a:r>
            <a:r>
              <a:rPr lang="en-US" altLang="zh-CN" dirty="0" smtClean="0"/>
              <a:t> </a:t>
            </a:r>
            <a:r>
              <a:rPr lang="zh-CN" altLang="en-US" dirty="0" smtClean="0"/>
              <a:t>完全盛开</a:t>
            </a:r>
            <a:endParaRPr lang="zh-CN" altLang="en-US" dirty="0" smtClean="0"/>
          </a:p>
          <a:p>
            <a:pPr>
              <a:buFont typeface="Wingdings" panose="05000000000000000000" pitchFamily="2" charset="2"/>
              <a:buChar char="l"/>
            </a:pPr>
            <a:r>
              <a:rPr lang="en-US" altLang="zh-CN" b="1" dirty="0" smtClean="0"/>
              <a:t>blow one’s mind</a:t>
            </a:r>
            <a:r>
              <a:rPr lang="en-US" altLang="zh-CN" dirty="0" smtClean="0"/>
              <a:t> </a:t>
            </a:r>
            <a:r>
              <a:rPr lang="zh-CN" altLang="en-US" dirty="0" smtClean="0"/>
              <a:t>令人惊讶</a:t>
            </a:r>
            <a:endParaRPr lang="en-US" altLang="zh-CN" dirty="0" smtClean="0"/>
          </a:p>
          <a:p>
            <a:endParaRPr lang="en-US" altLang="zh-CN" dirty="0" smtClean="0"/>
          </a:p>
          <a:p>
            <a:r>
              <a:rPr lang="en-US" altLang="zh-CN" b="1" dirty="0" smtClean="0"/>
              <a:t>EX:</a:t>
            </a:r>
            <a:endParaRPr lang="en-US" altLang="zh-CN" b="1" dirty="0" smtClean="0"/>
          </a:p>
          <a:p>
            <a:r>
              <a:rPr lang="en-US" altLang="zh-CN" dirty="0" smtClean="0"/>
              <a:t>If I remember correctly, I first encountered the painting from the textbook, maybe twelve years ago, when I was still in senior high school. The painting basically depicts a bouquet of sunflowers in a vase. It belongs to the genre of still life painting. The sunflowers are in full bloom. It really blows my mind. It is my favorite painting of all time. Why?</a:t>
            </a:r>
            <a:endParaRPr lang="en-US" altLang="zh-CN" dirty="0" smtClean="0"/>
          </a:p>
          <a:p>
            <a:endParaRPr lang="en-US" altLang="zh-CN" b="1" dirty="0" smtClean="0"/>
          </a:p>
        </p:txBody>
      </p:sp>
      <p:pic>
        <p:nvPicPr>
          <p:cNvPr id="24578" name="Picture 2"/>
          <p:cNvPicPr>
            <a:picLocks noChangeAspect="1" noChangeArrowheads="1"/>
          </p:cNvPicPr>
          <p:nvPr/>
        </p:nvPicPr>
        <p:blipFill>
          <a:blip r:embed="rId1" cstate="print"/>
          <a:srcRect/>
          <a:stretch>
            <a:fillRect/>
          </a:stretch>
        </p:blipFill>
        <p:spPr bwMode="auto">
          <a:xfrm>
            <a:off x="0" y="0"/>
            <a:ext cx="2552700" cy="533400"/>
          </a:xfrm>
          <a:prstGeom prst="rect">
            <a:avLst/>
          </a:prstGeom>
          <a:noFill/>
          <a:ln w="9525">
            <a:noFill/>
            <a:miter lim="800000"/>
            <a:headEnd/>
            <a:tailEnd/>
          </a:ln>
          <a:effectLst/>
        </p:spPr>
      </p:pic>
      <p:pic>
        <p:nvPicPr>
          <p:cNvPr id="6" name="Picture 2" descr="https://img1.baidu.com/it/u=2422801077,274123078&amp;fm=253&amp;fmt=auto&amp;app=138&amp;f=JPEG?w=333&amp;h=500"/>
          <p:cNvPicPr>
            <a:picLocks noChangeAspect="1" noChangeArrowheads="1"/>
          </p:cNvPicPr>
          <p:nvPr/>
        </p:nvPicPr>
        <p:blipFill>
          <a:blip r:embed="rId2" cstate="print"/>
          <a:srcRect/>
          <a:stretch>
            <a:fillRect/>
          </a:stretch>
        </p:blipFill>
        <p:spPr bwMode="auto">
          <a:xfrm>
            <a:off x="6286512" y="357166"/>
            <a:ext cx="2643174" cy="3968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linds(horizontal)">
                                      <p:cBhvr>
                                        <p:cTn id="10" dur="500"/>
                                        <p:tgtEl>
                                          <p:spTgt spid="4">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linds(horizontal)">
                                      <p:cBhvr>
                                        <p:cTn id="13" dur="500"/>
                                        <p:tgtEl>
                                          <p:spTgt spid="4">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blinds(horizontal)">
                                      <p:cBhvr>
                                        <p:cTn id="16" dur="500"/>
                                        <p:tgtEl>
                                          <p:spTgt spid="4">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blinds(horizontal)">
                                      <p:cBhvr>
                                        <p:cTn id="21" dur="500"/>
                                        <p:tgtEl>
                                          <p:spTgt spid="4">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blinds(horizontal)">
                                      <p:cBhvr>
                                        <p:cTn id="2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2844" y="1000108"/>
            <a:ext cx="8786874" cy="5909310"/>
          </a:xfrm>
          <a:prstGeom prst="rect">
            <a:avLst/>
          </a:prstGeom>
        </p:spPr>
        <p:txBody>
          <a:bodyPr wrap="square">
            <a:spAutoFit/>
          </a:bodyPr>
          <a:lstStyle/>
          <a:p>
            <a:r>
              <a:rPr lang="en-US" altLang="zh-CN" dirty="0" smtClean="0"/>
              <a:t>Language bits </a:t>
            </a:r>
            <a:r>
              <a:rPr lang="en-US" altLang="zh-CN" b="1" i="1" dirty="0" smtClean="0">
                <a:solidFill>
                  <a:srgbClr val="FF0000"/>
                </a:solidFill>
              </a:rPr>
              <a:t>to explain why you like this drawing</a:t>
            </a:r>
            <a:r>
              <a:rPr lang="en-US" altLang="zh-CN" dirty="0" smtClean="0"/>
              <a:t>:</a:t>
            </a:r>
            <a:endParaRPr lang="en-US" altLang="zh-CN" b="1" dirty="0" smtClean="0"/>
          </a:p>
          <a:p>
            <a:endParaRPr lang="en-US" altLang="zh-CN" b="1" dirty="0" smtClean="0"/>
          </a:p>
          <a:p>
            <a:pPr>
              <a:buFont typeface="Wingdings" panose="05000000000000000000" pitchFamily="2" charset="2"/>
              <a:buChar char="l"/>
            </a:pPr>
            <a:r>
              <a:rPr lang="en-US" altLang="zh-CN" b="1" dirty="0" smtClean="0"/>
              <a:t>depict things as they are</a:t>
            </a:r>
            <a:r>
              <a:rPr lang="en-US" altLang="zh-CN" dirty="0" smtClean="0"/>
              <a:t> </a:t>
            </a:r>
            <a:r>
              <a:rPr lang="zh-CN" altLang="en-US" dirty="0" smtClean="0"/>
              <a:t>按照事物本来的面目描绘</a:t>
            </a:r>
            <a:endParaRPr lang="zh-CN" altLang="en-US" dirty="0" smtClean="0"/>
          </a:p>
          <a:p>
            <a:pPr>
              <a:buFont typeface="Wingdings" panose="05000000000000000000" pitchFamily="2" charset="2"/>
              <a:buChar char="l"/>
            </a:pPr>
            <a:r>
              <a:rPr lang="en-US" altLang="zh-CN" b="1" dirty="0" smtClean="0"/>
              <a:t>approach the subject</a:t>
            </a:r>
            <a:r>
              <a:rPr lang="en-US" altLang="zh-CN" dirty="0" smtClean="0"/>
              <a:t> </a:t>
            </a:r>
            <a:r>
              <a:rPr lang="zh-CN" altLang="en-US" dirty="0" smtClean="0"/>
              <a:t>着手一个事情</a:t>
            </a:r>
            <a:endParaRPr lang="zh-CN" altLang="en-US" dirty="0" smtClean="0"/>
          </a:p>
          <a:p>
            <a:pPr>
              <a:buFont typeface="Wingdings" panose="05000000000000000000" pitchFamily="2" charset="2"/>
              <a:buChar char="l"/>
            </a:pPr>
            <a:r>
              <a:rPr lang="en-US" altLang="zh-CN" b="1" dirty="0" smtClean="0"/>
              <a:t>from a different perspective</a:t>
            </a:r>
            <a:r>
              <a:rPr lang="en-US" altLang="zh-CN" dirty="0" smtClean="0"/>
              <a:t> </a:t>
            </a:r>
            <a:r>
              <a:rPr lang="zh-CN" altLang="en-US" dirty="0" smtClean="0"/>
              <a:t>从另一个角度</a:t>
            </a:r>
            <a:endParaRPr lang="zh-CN" altLang="en-US" dirty="0" smtClean="0"/>
          </a:p>
          <a:p>
            <a:pPr>
              <a:buFont typeface="Wingdings" panose="05000000000000000000" pitchFamily="2" charset="2"/>
              <a:buChar char="l"/>
            </a:pPr>
            <a:r>
              <a:rPr lang="en-US" altLang="zh-CN" b="1" dirty="0" smtClean="0"/>
              <a:t>see beyond </a:t>
            </a:r>
            <a:r>
              <a:rPr lang="en-US" altLang="zh-CN" b="1" dirty="0" err="1" smtClean="0"/>
              <a:t>sth</a:t>
            </a:r>
            <a:r>
              <a:rPr lang="en-US" altLang="zh-CN" b="1" dirty="0" smtClean="0"/>
              <a:t>.</a:t>
            </a:r>
            <a:r>
              <a:rPr lang="en-US" altLang="zh-CN" dirty="0" smtClean="0"/>
              <a:t> </a:t>
            </a:r>
            <a:r>
              <a:rPr lang="zh-CN" altLang="en-US" dirty="0" smtClean="0"/>
              <a:t>看透</a:t>
            </a:r>
            <a:r>
              <a:rPr lang="en-US" altLang="zh-CN" dirty="0" smtClean="0"/>
              <a:t>......</a:t>
            </a:r>
            <a:endParaRPr lang="en-US" altLang="zh-CN" dirty="0" smtClean="0"/>
          </a:p>
          <a:p>
            <a:pPr>
              <a:buFont typeface="Wingdings" panose="05000000000000000000" pitchFamily="2" charset="2"/>
              <a:buChar char="l"/>
            </a:pPr>
            <a:r>
              <a:rPr lang="en-US" altLang="zh-CN" b="1" dirty="0" err="1" smtClean="0"/>
              <a:t>sth</a:t>
            </a:r>
            <a:r>
              <a:rPr lang="en-US" altLang="zh-CN" b="1" dirty="0" smtClean="0"/>
              <a:t> is animated by </a:t>
            </a:r>
            <a:r>
              <a:rPr lang="en-US" altLang="zh-CN" b="1" dirty="0" err="1" smtClean="0"/>
              <a:t>sth</a:t>
            </a:r>
            <a:r>
              <a:rPr lang="en-US" altLang="zh-CN" dirty="0" smtClean="0"/>
              <a:t> A </a:t>
            </a:r>
            <a:r>
              <a:rPr lang="zh-CN" altLang="en-US" dirty="0" smtClean="0"/>
              <a:t>被</a:t>
            </a:r>
            <a:r>
              <a:rPr lang="en-US" altLang="zh-CN" dirty="0" smtClean="0"/>
              <a:t>B</a:t>
            </a:r>
            <a:r>
              <a:rPr lang="zh-CN" altLang="en-US" dirty="0" smtClean="0"/>
              <a:t>赋予了生命力，活力</a:t>
            </a:r>
            <a:endParaRPr lang="en-US" altLang="zh-CN" dirty="0" smtClean="0"/>
          </a:p>
          <a:p>
            <a:pPr>
              <a:buFont typeface="Wingdings" panose="05000000000000000000" pitchFamily="2" charset="2"/>
              <a:buChar char="l"/>
            </a:pPr>
            <a:r>
              <a:rPr lang="en-US" altLang="zh-CN" b="1" dirty="0" smtClean="0"/>
              <a:t>mimicking</a:t>
            </a:r>
            <a:r>
              <a:rPr lang="en-US" altLang="zh-CN" dirty="0" smtClean="0"/>
              <a:t> </a:t>
            </a:r>
            <a:r>
              <a:rPr lang="zh-CN" altLang="en-US" dirty="0" smtClean="0"/>
              <a:t>模仿</a:t>
            </a:r>
            <a:endParaRPr lang="zh-CN" altLang="en-US" dirty="0" smtClean="0"/>
          </a:p>
          <a:p>
            <a:pPr>
              <a:buFont typeface="Wingdings" panose="05000000000000000000" pitchFamily="2" charset="2"/>
              <a:buChar char="l"/>
            </a:pPr>
            <a:r>
              <a:rPr lang="en-US" altLang="zh-CN" b="1" dirty="0" smtClean="0"/>
              <a:t>be mesmerized by</a:t>
            </a:r>
            <a:r>
              <a:rPr lang="en-US" altLang="zh-CN" dirty="0" smtClean="0"/>
              <a:t> </a:t>
            </a:r>
            <a:r>
              <a:rPr lang="zh-CN" altLang="en-US" dirty="0" smtClean="0"/>
              <a:t>被</a:t>
            </a:r>
            <a:r>
              <a:rPr lang="en-US" altLang="zh-CN" dirty="0" smtClean="0"/>
              <a:t>...</a:t>
            </a:r>
            <a:r>
              <a:rPr lang="zh-CN" altLang="en-US" dirty="0" smtClean="0"/>
              <a:t>着迷</a:t>
            </a:r>
            <a:endParaRPr lang="en-US" altLang="zh-CN" dirty="0" smtClean="0"/>
          </a:p>
          <a:p>
            <a:pPr>
              <a:buFont typeface="Wingdings" panose="05000000000000000000" pitchFamily="2" charset="2"/>
              <a:buChar char="l"/>
            </a:pPr>
            <a:endParaRPr lang="en-US" altLang="zh-CN" dirty="0" smtClean="0"/>
          </a:p>
          <a:p>
            <a:r>
              <a:rPr lang="en-US" altLang="zh-CN" b="1" dirty="0" smtClean="0"/>
              <a:t>EX:</a:t>
            </a:r>
            <a:endParaRPr lang="en-US" altLang="zh-CN" b="1" dirty="0" smtClean="0"/>
          </a:p>
          <a:p>
            <a:r>
              <a:rPr lang="en-US" altLang="zh-CN" dirty="0" smtClean="0"/>
              <a:t>Well, I suppose one reason would be that it does not intend to depict things as they are. Instead, the artist approaches the subject from a different perspective. I mean, viewers can</a:t>
            </a:r>
            <a:endParaRPr lang="en-US" altLang="zh-CN" dirty="0" smtClean="0"/>
          </a:p>
          <a:p>
            <a:r>
              <a:rPr lang="en-US" altLang="zh-CN" dirty="0" smtClean="0"/>
              <a:t>see beyond the sunflowers. They can feel that the flowers are animated by colors and style he adopts. In the picture, we can see the interaction and contrast of different colors, mimicking the changing effects of light and shadow. So when I first saw the painting, I was mesmerized by these amazing visual effects. Sometimes if I stare at the painting long enough, I can even see them blossoming one by one.</a:t>
            </a:r>
            <a:endParaRPr lang="en-US" altLang="zh-CN" dirty="0" smtClean="0"/>
          </a:p>
          <a:p>
            <a:br>
              <a:rPr lang="en-US" altLang="zh-CN" dirty="0" smtClean="0"/>
            </a:br>
            <a:endParaRPr lang="en-US" altLang="zh-CN" b="1" dirty="0" smtClean="0"/>
          </a:p>
          <a:p>
            <a:endParaRPr lang="en-US" altLang="zh-CN" b="1" dirty="0" smtClean="0"/>
          </a:p>
        </p:txBody>
      </p:sp>
      <p:pic>
        <p:nvPicPr>
          <p:cNvPr id="25602" name="Picture 2"/>
          <p:cNvPicPr>
            <a:picLocks noChangeAspect="1" noChangeArrowheads="1"/>
          </p:cNvPicPr>
          <p:nvPr/>
        </p:nvPicPr>
        <p:blipFill>
          <a:blip r:embed="rId1" cstate="print"/>
          <a:srcRect/>
          <a:stretch>
            <a:fillRect/>
          </a:stretch>
        </p:blipFill>
        <p:spPr bwMode="auto">
          <a:xfrm>
            <a:off x="0" y="0"/>
            <a:ext cx="2552700" cy="533400"/>
          </a:xfrm>
          <a:prstGeom prst="rect">
            <a:avLst/>
          </a:prstGeom>
          <a:noFill/>
          <a:ln w="9525">
            <a:noFill/>
            <a:miter lim="800000"/>
            <a:headEnd/>
            <a:tailEnd/>
          </a:ln>
          <a:effectLst/>
        </p:spPr>
      </p:pic>
      <p:pic>
        <p:nvPicPr>
          <p:cNvPr id="6" name="Picture 2" descr="https://img1.baidu.com/it/u=2422801077,274123078&amp;fm=253&amp;fmt=auto&amp;app=138&amp;f=JPEG?w=333&amp;h=500"/>
          <p:cNvPicPr>
            <a:picLocks noChangeAspect="1" noChangeArrowheads="1"/>
          </p:cNvPicPr>
          <p:nvPr/>
        </p:nvPicPr>
        <p:blipFill>
          <a:blip r:embed="rId2" cstate="print"/>
          <a:srcRect/>
          <a:stretch>
            <a:fillRect/>
          </a:stretch>
        </p:blipFill>
        <p:spPr bwMode="auto">
          <a:xfrm>
            <a:off x="6143636" y="142852"/>
            <a:ext cx="2643174" cy="3968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linds(horizontal)">
                                      <p:cBhvr>
                                        <p:cTn id="10" dur="500"/>
                                        <p:tgtEl>
                                          <p:spTgt spid="4">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linds(horizontal)">
                                      <p:cBhvr>
                                        <p:cTn id="13" dur="500"/>
                                        <p:tgtEl>
                                          <p:spTgt spid="4">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blinds(horizontal)">
                                      <p:cBhvr>
                                        <p:cTn id="16" dur="500"/>
                                        <p:tgtEl>
                                          <p:spTgt spid="4">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blinds(horizontal)">
                                      <p:cBhvr>
                                        <p:cTn id="19" dur="500"/>
                                        <p:tgtEl>
                                          <p:spTgt spid="4">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blinds(horizontal)">
                                      <p:cBhvr>
                                        <p:cTn id="22" dur="500"/>
                                        <p:tgtEl>
                                          <p:spTgt spid="4">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blinds(horizontal)">
                                      <p:cBhvr>
                                        <p:cTn id="25" dur="500"/>
                                        <p:tgtEl>
                                          <p:spTgt spid="4">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10" end="10"/>
                                            </p:txEl>
                                          </p:spTgt>
                                        </p:tgtEl>
                                        <p:attrNameLst>
                                          <p:attrName>style.visibility</p:attrName>
                                        </p:attrNameLst>
                                      </p:cBhvr>
                                      <p:to>
                                        <p:strVal val="visible"/>
                                      </p:to>
                                    </p:set>
                                    <p:animEffect transition="in" filter="blinds(horizontal)">
                                      <p:cBhvr>
                                        <p:cTn id="30" dur="500"/>
                                        <p:tgtEl>
                                          <p:spTgt spid="4">
                                            <p:txEl>
                                              <p:pRg st="10" end="10"/>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animEffect transition="in" filter="blinds(horizontal)">
                                      <p:cBhvr>
                                        <p:cTn id="33" dur="500"/>
                                        <p:tgtEl>
                                          <p:spTgt spid="4">
                                            <p:txEl>
                                              <p:pRg st="11" end="11"/>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4">
                                            <p:txEl>
                                              <p:pRg st="12" end="12"/>
                                            </p:txEl>
                                          </p:spTgt>
                                        </p:tgtEl>
                                        <p:attrNameLst>
                                          <p:attrName>style.visibility</p:attrName>
                                        </p:attrNameLst>
                                      </p:cBhvr>
                                      <p:to>
                                        <p:strVal val="visible"/>
                                      </p:to>
                                    </p:set>
                                    <p:animEffect transition="in" filter="blinds(horizontal)">
                                      <p:cBhvr>
                                        <p:cTn id="36"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71480"/>
            <a:ext cx="6715140" cy="5355312"/>
          </a:xfrm>
          <a:prstGeom prst="rect">
            <a:avLst/>
          </a:prstGeom>
        </p:spPr>
        <p:txBody>
          <a:bodyPr wrap="square">
            <a:spAutoFit/>
          </a:bodyPr>
          <a:lstStyle/>
          <a:p>
            <a:r>
              <a:rPr lang="en-US" altLang="zh-CN" dirty="0" smtClean="0"/>
              <a:t>Language bits </a:t>
            </a:r>
            <a:r>
              <a:rPr lang="en-US" altLang="zh-CN" b="1" i="1" dirty="0" smtClean="0">
                <a:solidFill>
                  <a:srgbClr val="FF0000"/>
                </a:solidFill>
              </a:rPr>
              <a:t>to show your understanding about  the symbolic meaning</a:t>
            </a:r>
            <a:r>
              <a:rPr lang="en-US" altLang="zh-CN" dirty="0" smtClean="0"/>
              <a:t>:</a:t>
            </a:r>
            <a:endParaRPr lang="en-US" altLang="zh-CN" b="1" dirty="0" smtClean="0"/>
          </a:p>
          <a:p>
            <a:endParaRPr lang="en-US" altLang="zh-CN" b="1" dirty="0" smtClean="0"/>
          </a:p>
          <a:p>
            <a:pPr>
              <a:buFont typeface="Wingdings" panose="05000000000000000000" pitchFamily="2" charset="2"/>
              <a:buChar char="l"/>
            </a:pPr>
            <a:r>
              <a:rPr lang="en-US" altLang="zh-CN" b="1" dirty="0" smtClean="0"/>
              <a:t>endearing</a:t>
            </a:r>
            <a:r>
              <a:rPr lang="en-US" altLang="zh-CN" dirty="0" smtClean="0"/>
              <a:t> </a:t>
            </a:r>
            <a:r>
              <a:rPr lang="zh-CN" altLang="en-US" dirty="0" smtClean="0"/>
              <a:t>讨喜的，令人喜欢的</a:t>
            </a:r>
            <a:endParaRPr lang="zh-CN" altLang="en-US" dirty="0" smtClean="0"/>
          </a:p>
          <a:p>
            <a:pPr>
              <a:buFont typeface="Wingdings" panose="05000000000000000000" pitchFamily="2" charset="2"/>
              <a:buChar char="l"/>
            </a:pPr>
            <a:r>
              <a:rPr lang="en-US" altLang="zh-CN" b="1" dirty="0" smtClean="0"/>
              <a:t>take on symbolic meaning</a:t>
            </a:r>
            <a:r>
              <a:rPr lang="en-US" altLang="zh-CN" dirty="0" smtClean="0"/>
              <a:t> </a:t>
            </a:r>
            <a:r>
              <a:rPr lang="zh-CN" altLang="en-US" dirty="0" smtClean="0"/>
              <a:t>有象征意义</a:t>
            </a:r>
            <a:endParaRPr lang="zh-CN" altLang="en-US" dirty="0" smtClean="0"/>
          </a:p>
          <a:p>
            <a:pPr>
              <a:buFont typeface="Wingdings" panose="05000000000000000000" pitchFamily="2" charset="2"/>
              <a:buChar char="l"/>
            </a:pPr>
            <a:r>
              <a:rPr lang="en-US" altLang="zh-CN" b="1" dirty="0" smtClean="0"/>
              <a:t>visual appeal</a:t>
            </a:r>
            <a:r>
              <a:rPr lang="en-US" altLang="zh-CN" dirty="0" smtClean="0"/>
              <a:t> </a:t>
            </a:r>
            <a:r>
              <a:rPr lang="zh-CN" altLang="en-US" dirty="0" smtClean="0"/>
              <a:t>视觉上的吸引力</a:t>
            </a:r>
            <a:endParaRPr lang="zh-CN" altLang="en-US" dirty="0" smtClean="0"/>
          </a:p>
          <a:p>
            <a:pPr>
              <a:buFont typeface="Wingdings" panose="05000000000000000000" pitchFamily="2" charset="2"/>
              <a:buChar char="l"/>
            </a:pPr>
            <a:r>
              <a:rPr lang="en-US" altLang="zh-CN" b="1" dirty="0" smtClean="0"/>
              <a:t>intense emotion</a:t>
            </a:r>
            <a:r>
              <a:rPr lang="en-US" altLang="zh-CN" dirty="0" smtClean="0"/>
              <a:t> </a:t>
            </a:r>
            <a:r>
              <a:rPr lang="zh-CN" altLang="en-US" dirty="0" smtClean="0"/>
              <a:t>强烈的情感</a:t>
            </a:r>
            <a:endParaRPr lang="zh-CN" altLang="en-US" dirty="0" smtClean="0"/>
          </a:p>
          <a:p>
            <a:pPr>
              <a:buFont typeface="Wingdings" panose="05000000000000000000" pitchFamily="2" charset="2"/>
              <a:buChar char="l"/>
            </a:pPr>
            <a:r>
              <a:rPr lang="en-US" altLang="zh-CN" b="1" dirty="0" smtClean="0"/>
              <a:t>stir within/inside</a:t>
            </a:r>
            <a:r>
              <a:rPr lang="en-US" altLang="zh-CN" dirty="0" smtClean="0"/>
              <a:t> </a:t>
            </a:r>
            <a:r>
              <a:rPr lang="zh-CN" altLang="en-US" dirty="0" smtClean="0"/>
              <a:t>情感等在内心里涌动</a:t>
            </a:r>
            <a:endParaRPr lang="zh-CN" altLang="en-US" dirty="0" smtClean="0"/>
          </a:p>
          <a:p>
            <a:pPr>
              <a:buFont typeface="Wingdings" panose="05000000000000000000" pitchFamily="2" charset="2"/>
              <a:buChar char="l"/>
            </a:pPr>
            <a:r>
              <a:rPr lang="en-US" altLang="zh-CN" b="1" dirty="0" smtClean="0"/>
              <a:t>relate to sb. </a:t>
            </a:r>
            <a:r>
              <a:rPr lang="zh-CN" altLang="en-US" dirty="0" smtClean="0"/>
              <a:t>与某人产生情感上的共鸣</a:t>
            </a:r>
            <a:endParaRPr lang="zh-CN" altLang="en-US" dirty="0" smtClean="0"/>
          </a:p>
          <a:p>
            <a:pPr>
              <a:buFont typeface="Wingdings" panose="05000000000000000000" pitchFamily="2" charset="2"/>
              <a:buChar char="l"/>
            </a:pPr>
            <a:r>
              <a:rPr lang="en-US" altLang="zh-CN" b="1" dirty="0" smtClean="0"/>
              <a:t>hold deeper significance</a:t>
            </a:r>
            <a:r>
              <a:rPr lang="en-US" altLang="zh-CN" dirty="0" smtClean="0"/>
              <a:t> </a:t>
            </a:r>
            <a:r>
              <a:rPr lang="zh-CN" altLang="en-US" dirty="0" smtClean="0"/>
              <a:t>对某人有着更深的意义</a:t>
            </a:r>
            <a:endParaRPr lang="en-US" altLang="zh-CN" dirty="0" smtClean="0"/>
          </a:p>
          <a:p>
            <a:endParaRPr lang="en-US" altLang="zh-CN" dirty="0" smtClean="0"/>
          </a:p>
          <a:p>
            <a:r>
              <a:rPr lang="en-US" altLang="zh-CN" dirty="0" smtClean="0"/>
              <a:t>Ex:</a:t>
            </a:r>
            <a:endParaRPr lang="en-US" altLang="zh-CN" dirty="0" smtClean="0"/>
          </a:p>
          <a:p>
            <a:r>
              <a:rPr lang="en-US" altLang="zh-CN" dirty="0" smtClean="0"/>
              <a:t>However, what makes it even more endearing is that it takes on some symbolic meanings. People can see beyond the sunflowers on the canvas, beyond the visual appeal. They feel some intense emotions stirring within. For example, they can feel the painter’ s love for life and yearning for freedom. They can relate to the ups and downs the artist has in life. So it holds deeper significance to me.</a:t>
            </a:r>
            <a:endParaRPr lang="en-US" altLang="zh-CN" dirty="0" smtClean="0"/>
          </a:p>
          <a:p>
            <a:endParaRPr lang="zh-CN" altLang="en-US" dirty="0" smtClean="0"/>
          </a:p>
        </p:txBody>
      </p:sp>
      <p:pic>
        <p:nvPicPr>
          <p:cNvPr id="26626" name="Picture 2"/>
          <p:cNvPicPr>
            <a:picLocks noChangeAspect="1" noChangeArrowheads="1"/>
          </p:cNvPicPr>
          <p:nvPr/>
        </p:nvPicPr>
        <p:blipFill>
          <a:blip r:embed="rId1" cstate="print"/>
          <a:srcRect/>
          <a:stretch>
            <a:fillRect/>
          </a:stretch>
        </p:blipFill>
        <p:spPr bwMode="auto">
          <a:xfrm>
            <a:off x="0" y="0"/>
            <a:ext cx="2552700" cy="533400"/>
          </a:xfrm>
          <a:prstGeom prst="rect">
            <a:avLst/>
          </a:prstGeom>
          <a:noFill/>
          <a:ln w="9525">
            <a:noFill/>
            <a:miter lim="800000"/>
            <a:headEnd/>
            <a:tailEnd/>
          </a:ln>
          <a:effectLst/>
        </p:spPr>
      </p:pic>
      <p:pic>
        <p:nvPicPr>
          <p:cNvPr id="6" name="Picture 2" descr="https://img1.baidu.com/it/u=2422801077,274123078&amp;fm=253&amp;fmt=auto&amp;app=138&amp;f=JPEG?w=333&amp;h=500"/>
          <p:cNvPicPr>
            <a:picLocks noChangeAspect="1" noChangeArrowheads="1"/>
          </p:cNvPicPr>
          <p:nvPr/>
        </p:nvPicPr>
        <p:blipFill>
          <a:blip r:embed="rId2" cstate="print"/>
          <a:srcRect/>
          <a:stretch>
            <a:fillRect/>
          </a:stretch>
        </p:blipFill>
        <p:spPr bwMode="auto">
          <a:xfrm>
            <a:off x="6574804" y="857232"/>
            <a:ext cx="2569196" cy="3857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linds(horizontal)">
                                      <p:cBhvr>
                                        <p:cTn id="10" dur="500"/>
                                        <p:tgtEl>
                                          <p:spTgt spid="4">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linds(horizontal)">
                                      <p:cBhvr>
                                        <p:cTn id="13" dur="500"/>
                                        <p:tgtEl>
                                          <p:spTgt spid="4">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blinds(horizontal)">
                                      <p:cBhvr>
                                        <p:cTn id="16" dur="500"/>
                                        <p:tgtEl>
                                          <p:spTgt spid="4">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blinds(horizontal)">
                                      <p:cBhvr>
                                        <p:cTn id="19" dur="500"/>
                                        <p:tgtEl>
                                          <p:spTgt spid="4">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blinds(horizontal)">
                                      <p:cBhvr>
                                        <p:cTn id="22" dur="500"/>
                                        <p:tgtEl>
                                          <p:spTgt spid="4">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blinds(horizontal)">
                                      <p:cBhvr>
                                        <p:cTn id="25" dur="500"/>
                                        <p:tgtEl>
                                          <p:spTgt spid="4">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10" end="10"/>
                                            </p:txEl>
                                          </p:spTgt>
                                        </p:tgtEl>
                                        <p:attrNameLst>
                                          <p:attrName>style.visibility</p:attrName>
                                        </p:attrNameLst>
                                      </p:cBhvr>
                                      <p:to>
                                        <p:strVal val="visible"/>
                                      </p:to>
                                    </p:set>
                                    <p:animEffect transition="in" filter="blinds(horizontal)">
                                      <p:cBhvr>
                                        <p:cTn id="30" dur="500"/>
                                        <p:tgtEl>
                                          <p:spTgt spid="4">
                                            <p:txEl>
                                              <p:pRg st="10" end="10"/>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animEffect transition="in" filter="blinds(horizontal)">
                                      <p:cBhvr>
                                        <p:cTn id="33"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14282" y="1928802"/>
            <a:ext cx="8929718" cy="1569652"/>
          </a:xfrm>
          <a:prstGeom prst="rect">
            <a:avLst/>
          </a:prstGeom>
          <a:noFill/>
        </p:spPr>
        <p:txBody>
          <a:bodyPr wrap="square" lIns="91432" tIns="45716" rIns="91432" bIns="45716" rtlCol="0">
            <a:spAutoFit/>
          </a:bodyPr>
          <a:lstStyle/>
          <a:p>
            <a:pPr defTabSz="913765"/>
            <a:r>
              <a:rPr lang="en-US" altLang="zh-CN" sz="4800" b="1" i="1" dirty="0" smtClean="0">
                <a:solidFill>
                  <a:srgbClr val="FFFF00"/>
                </a:solidFill>
                <a:latin typeface="HGH3X_CNKI" panose="02000500000000000000" pitchFamily="2" charset="-122"/>
                <a:ea typeface="HGH3X_CNKI" panose="02000500000000000000" pitchFamily="2" charset="-122"/>
              </a:rPr>
              <a:t>Art is much less important than life,</a:t>
            </a:r>
            <a:endParaRPr lang="en-US" altLang="zh-CN" sz="4800" b="1" i="1" dirty="0" smtClean="0">
              <a:solidFill>
                <a:srgbClr val="FFFF00"/>
              </a:solidFill>
              <a:latin typeface="HGH3X_CNKI" panose="02000500000000000000" pitchFamily="2" charset="-122"/>
              <a:ea typeface="HGH3X_CNKI" panose="02000500000000000000" pitchFamily="2" charset="-122"/>
            </a:endParaRPr>
          </a:p>
          <a:p>
            <a:pPr defTabSz="913765"/>
            <a:r>
              <a:rPr lang="en-US" altLang="zh-CN" sz="4800" b="1" i="1" dirty="0" smtClean="0">
                <a:solidFill>
                  <a:srgbClr val="FFFF00"/>
                </a:solidFill>
                <a:latin typeface="HGH3X_CNKI" panose="02000500000000000000" pitchFamily="2" charset="-122"/>
                <a:ea typeface="HGH3X_CNKI" panose="02000500000000000000" pitchFamily="2" charset="-122"/>
              </a:rPr>
              <a:t>but what a poor life without it!</a:t>
            </a:r>
            <a:endParaRPr lang="zh-CN" altLang="en-US" sz="4800" b="1" i="1" dirty="0">
              <a:solidFill>
                <a:srgbClr val="FFFF00"/>
              </a:solidFill>
              <a:latin typeface="HGH3X_CNKI" panose="02000500000000000000" pitchFamily="2" charset="-122"/>
              <a:ea typeface="HGH3X_CNKI" panose="02000500000000000000" pitchFamily="2" charset="-122"/>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游戏机, 水&#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42976" y="285728"/>
            <a:ext cx="6730493" cy="3786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1142976" y="4365010"/>
            <a:ext cx="6858048" cy="2062103"/>
          </a:xfrm>
          <a:prstGeom prst="rect">
            <a:avLst/>
          </a:prstGeom>
          <a:noFill/>
        </p:spPr>
        <p:txBody>
          <a:bodyPr wrap="square" rtlCol="0">
            <a:spAutoFit/>
          </a:bodyPr>
          <a:lstStyle/>
          <a:p>
            <a:pPr algn="ctr"/>
            <a:r>
              <a:rPr lang="en-US" altLang="zh-CN" sz="3600" b="1" dirty="0" smtClean="0">
                <a:latin typeface="HGFX_CNKI" pitchFamily="2" charset="-122"/>
                <a:ea typeface="HGFX_CNKI" pitchFamily="2" charset="-122"/>
              </a:rPr>
              <a:t>The Starry Night</a:t>
            </a:r>
            <a:endParaRPr lang="en-US" altLang="zh-CN" sz="2800" dirty="0" smtClean="0"/>
          </a:p>
          <a:p>
            <a:pPr algn="ctr"/>
            <a:r>
              <a:rPr lang="zh-CN" altLang="en-US" sz="2800" i="1" dirty="0" smtClean="0"/>
              <a:t>人教版选择性必三</a:t>
            </a:r>
            <a:endParaRPr lang="en-US" altLang="zh-CN" sz="2800" i="1" dirty="0" smtClean="0"/>
          </a:p>
          <a:p>
            <a:pPr algn="ctr"/>
            <a:r>
              <a:rPr lang="en-US" altLang="zh-CN" sz="2800" i="1" dirty="0" smtClean="0"/>
              <a:t>Unit1 Workbook Reading and Writing </a:t>
            </a:r>
            <a:endParaRPr lang="en-US" altLang="zh-CN" sz="2800" i="1" dirty="0" smtClean="0">
              <a:latin typeface="HGFX_CNKI" pitchFamily="2" charset="-122"/>
              <a:ea typeface="HGFX_CNKI" pitchFamily="2" charset="-122"/>
            </a:endParaRPr>
          </a:p>
          <a:p>
            <a:pPr algn="ctr"/>
            <a:endParaRPr lang="zh-CN" altLang="en-US" sz="3600" b="1" dirty="0">
              <a:latin typeface="HGFX_CNKI" pitchFamily="2" charset="-122"/>
              <a:ea typeface="HGFX_CNKI" pitchFamily="2" charset="-122"/>
            </a:endParaRPr>
          </a:p>
        </p:txBody>
      </p:sp>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mg95.699pic.com/xsj/1j/26/a8.jpg%21/fh/300"/>
          <p:cNvPicPr>
            <a:picLocks noChangeAspect="1" noChangeArrowheads="1"/>
          </p:cNvPicPr>
          <p:nvPr/>
        </p:nvPicPr>
        <p:blipFill>
          <a:blip r:embed="rId1" cstate="print"/>
          <a:srcRect/>
          <a:stretch>
            <a:fillRect/>
          </a:stretch>
        </p:blipFill>
        <p:spPr bwMode="auto">
          <a:xfrm>
            <a:off x="6429388" y="0"/>
            <a:ext cx="2314570" cy="2571744"/>
          </a:xfrm>
          <a:prstGeom prst="rect">
            <a:avLst/>
          </a:prstGeom>
          <a:noFill/>
        </p:spPr>
      </p:pic>
      <p:sp>
        <p:nvSpPr>
          <p:cNvPr id="5" name="圆角矩形 4"/>
          <p:cNvSpPr/>
          <p:nvPr/>
        </p:nvSpPr>
        <p:spPr>
          <a:xfrm>
            <a:off x="214282" y="1619237"/>
            <a:ext cx="8715436" cy="3309961"/>
          </a:xfrm>
          <a:prstGeom prst="roundRect">
            <a:avLst/>
          </a:prstGeom>
          <a:solidFill>
            <a:srgbClr val="4BACC6">
              <a:alpha val="50196"/>
            </a:srgb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4" name="TextBox 3"/>
          <p:cNvSpPr txBox="1"/>
          <p:nvPr/>
        </p:nvSpPr>
        <p:spPr>
          <a:xfrm>
            <a:off x="357158" y="1928802"/>
            <a:ext cx="8358246" cy="2677656"/>
          </a:xfrm>
          <a:prstGeom prst="rect">
            <a:avLst/>
          </a:prstGeom>
          <a:noFill/>
        </p:spPr>
        <p:txBody>
          <a:bodyPr wrap="square" rtlCol="0">
            <a:spAutoFit/>
          </a:bodyPr>
          <a:lstStyle/>
          <a:p>
            <a:endParaRPr lang="en-US" altLang="zh-CN" sz="2400" b="1" dirty="0" smtClean="0">
              <a:solidFill>
                <a:schemeClr val="bg1"/>
              </a:solidFill>
            </a:endParaRPr>
          </a:p>
          <a:p>
            <a:pPr marL="342900" indent="-342900">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rPr>
              <a:t>Practice reading skills.</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rPr>
              <a:t>Broaden student’s horizons by allowing them to discuss and analyze a painting.</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rPr>
              <a:t>Discuss how to describe and appreciate a painting.</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rPr>
              <a:t>Be capable to write an essay about describe a drawing or painting that students like.</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3" name="矩形 2"/>
          <p:cNvSpPr/>
          <p:nvPr/>
        </p:nvSpPr>
        <p:spPr>
          <a:xfrm>
            <a:off x="357158" y="761981"/>
            <a:ext cx="3429024" cy="523220"/>
          </a:xfrm>
          <a:prstGeom prst="rect">
            <a:avLst/>
          </a:prstGeom>
        </p:spPr>
        <p:txBody>
          <a:bodyPr wrap="square">
            <a:spAutoFit/>
          </a:bodyPr>
          <a:lstStyle/>
          <a:p>
            <a:pPr lvl="0"/>
            <a:r>
              <a:rPr lang="en-US" altLang="zh-CN" sz="2800" b="1" dirty="0" smtClean="0">
                <a:solidFill>
                  <a:prstClr val="black"/>
                </a:solidFill>
              </a:rPr>
              <a:t>Teaching Objectives</a:t>
            </a:r>
            <a:endParaRPr lang="en-US" altLang="zh-CN" sz="2800" b="1" dirty="0" smtClean="0">
              <a:solidFill>
                <a:prstClr val="black"/>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游戏机, 水&#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1505" y="1781175"/>
            <a:ext cx="7700645" cy="4331970"/>
          </a:xfrm>
          <a:prstGeom prst="rect">
            <a:avLst/>
          </a:prstGeom>
        </p:spPr>
      </p:pic>
      <p:sp>
        <p:nvSpPr>
          <p:cNvPr id="6" name="对角圆角矩形 5"/>
          <p:cNvSpPr/>
          <p:nvPr/>
        </p:nvSpPr>
        <p:spPr>
          <a:xfrm>
            <a:off x="0" y="0"/>
            <a:ext cx="2143108"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文本框 3"/>
          <p:cNvSpPr txBox="1"/>
          <p:nvPr/>
        </p:nvSpPr>
        <p:spPr>
          <a:xfrm>
            <a:off x="214282" y="0"/>
            <a:ext cx="1500198"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Lead-in</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4" name="文本框 3"/>
          <p:cNvSpPr txBox="1"/>
          <p:nvPr/>
        </p:nvSpPr>
        <p:spPr>
          <a:xfrm>
            <a:off x="3564255" y="1124585"/>
            <a:ext cx="1783080" cy="368300"/>
          </a:xfrm>
          <a:prstGeom prst="rect">
            <a:avLst/>
          </a:prstGeom>
          <a:noFill/>
        </p:spPr>
        <p:txBody>
          <a:bodyPr wrap="none" rtlCol="0" anchor="t">
            <a:spAutoFit/>
          </a:bodyPr>
          <a:lstStyle/>
          <a:p>
            <a:r>
              <a:rPr lang="en-US" altLang="zh-CN" b="1" i="1" dirty="0">
                <a:solidFill>
                  <a:srgbClr val="FF0000"/>
                </a:solidFill>
                <a:latin typeface="Times New Roman" panose="02020603050405020304" pitchFamily="18" charset="0"/>
                <a:cs typeface="Times New Roman" panose="02020603050405020304" pitchFamily="18" charset="0"/>
                <a:sym typeface="+mn-ea"/>
              </a:rPr>
              <a:t>The Starry Night</a:t>
            </a:r>
            <a:endParaRPr lang="zh-CN" altLang="en-US"/>
          </a:p>
        </p:txBody>
      </p:sp>
      <p:sp>
        <p:nvSpPr>
          <p:cNvPr id="8" name="文本框 7"/>
          <p:cNvSpPr txBox="1"/>
          <p:nvPr/>
        </p:nvSpPr>
        <p:spPr>
          <a:xfrm>
            <a:off x="5220335" y="1412875"/>
            <a:ext cx="1643380" cy="368300"/>
          </a:xfrm>
          <a:prstGeom prst="rect">
            <a:avLst/>
          </a:prstGeom>
          <a:noFill/>
        </p:spPr>
        <p:txBody>
          <a:bodyPr wrap="none" rtlCol="0">
            <a:spAutoFit/>
          </a:bodyPr>
          <a:lstStyle/>
          <a:p>
            <a:pPr algn="l"/>
            <a:r>
              <a:rPr lang="en-US" altLang="zh-CN" b="1" i="1" dirty="0">
                <a:solidFill>
                  <a:srgbClr val="FF0000"/>
                </a:solidFill>
                <a:latin typeface="Times New Roman" panose="02020603050405020304" pitchFamily="18" charset="0"/>
                <a:cs typeface="Times New Roman" panose="02020603050405020304" pitchFamily="18" charset="0"/>
                <a:sym typeface="+mn-ea"/>
              </a:rPr>
              <a:t>——Van Gogh </a:t>
            </a:r>
            <a:endParaRPr lang="zh-CN" altLang="en-US"/>
          </a:p>
        </p:txBody>
      </p:sp>
      <p:sp>
        <p:nvSpPr>
          <p:cNvPr id="9" name="文本框 8"/>
          <p:cNvSpPr txBox="1"/>
          <p:nvPr/>
        </p:nvSpPr>
        <p:spPr>
          <a:xfrm>
            <a:off x="323850" y="617220"/>
            <a:ext cx="7247890" cy="521970"/>
          </a:xfrm>
          <a:prstGeom prst="rect">
            <a:avLst/>
          </a:prstGeom>
          <a:noFill/>
        </p:spPr>
        <p:txBody>
          <a:bodyPr wrap="square" rtlCol="0">
            <a:spAutoFit/>
          </a:bodyPr>
          <a:lstStyle/>
          <a:p>
            <a:r>
              <a:rPr lang="en-US" altLang="zh-CN" sz="2800" dirty="0"/>
              <a:t>Look at the following painting and appreciate it.</a:t>
            </a:r>
            <a:endParaRPr lang="en-US" altLang="zh-C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107315" y="99695"/>
            <a:ext cx="5449570" cy="6657975"/>
          </a:xfrm>
          <a:prstGeom prst="rect">
            <a:avLst/>
          </a:prstGeom>
        </p:spPr>
      </p:pic>
      <p:sp>
        <p:nvSpPr>
          <p:cNvPr id="7" name="对角圆角矩形 6"/>
          <p:cNvSpPr/>
          <p:nvPr/>
        </p:nvSpPr>
        <p:spPr>
          <a:xfrm>
            <a:off x="5580380" y="332740"/>
            <a:ext cx="3597275" cy="706755"/>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文本框 3"/>
          <p:cNvSpPr txBox="1"/>
          <p:nvPr/>
        </p:nvSpPr>
        <p:spPr>
          <a:xfrm>
            <a:off x="5723890" y="476885"/>
            <a:ext cx="3569335" cy="52197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Read for main ideas</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6" name="文本框 5"/>
          <p:cNvSpPr txBox="1"/>
          <p:nvPr/>
        </p:nvSpPr>
        <p:spPr>
          <a:xfrm>
            <a:off x="5220335" y="1845310"/>
            <a:ext cx="3870960" cy="1383665"/>
          </a:xfrm>
          <a:prstGeom prst="rect">
            <a:avLst/>
          </a:prstGeom>
          <a:noFill/>
        </p:spPr>
        <p:txBody>
          <a:bodyPr wrap="square" rtlCol="0" anchor="t">
            <a:spAutoFit/>
          </a:bodyPr>
          <a:lstStyle/>
          <a:p>
            <a:r>
              <a:rPr lang="en-US" altLang="zh-CN" sz="2800" dirty="0">
                <a:latin typeface="Times New Roman" panose="02020603050405020304" pitchFamily="18" charset="0"/>
                <a:cs typeface="Times New Roman" panose="02020603050405020304" pitchFamily="18" charset="0"/>
                <a:sym typeface="+mn-ea"/>
              </a:rPr>
              <a:t>Para 1 :</a:t>
            </a:r>
            <a:endParaRPr lang="en-US" altLang="zh-CN" sz="2800" dirty="0">
              <a:latin typeface="Times New Roman" panose="02020603050405020304" pitchFamily="18" charset="0"/>
              <a:cs typeface="Times New Roman" panose="02020603050405020304" pitchFamily="18" charset="0"/>
              <a:sym typeface="+mn-ea"/>
            </a:endParaRPr>
          </a:p>
          <a:p>
            <a:endParaRPr lang="en-US" altLang="zh-CN" sz="2800" dirty="0">
              <a:latin typeface="Times New Roman" panose="02020603050405020304" pitchFamily="18" charset="0"/>
              <a:cs typeface="Times New Roman" panose="02020603050405020304" pitchFamily="18" charset="0"/>
              <a:sym typeface="+mn-ea"/>
            </a:endParaRPr>
          </a:p>
          <a:p>
            <a:r>
              <a:rPr lang="en-US" altLang="zh-CN" sz="2800" dirty="0">
                <a:latin typeface="Times New Roman" panose="02020603050405020304" pitchFamily="18" charset="0"/>
                <a:cs typeface="Times New Roman" panose="02020603050405020304" pitchFamily="18" charset="0"/>
                <a:sym typeface="+mn-ea"/>
              </a:rPr>
              <a:t>____________________</a:t>
            </a:r>
            <a:endParaRPr lang="en-US" altLang="zh-CN" sz="2800" dirty="0">
              <a:latin typeface="Times New Roman" panose="02020603050405020304" pitchFamily="18" charset="0"/>
              <a:cs typeface="Times New Roman" panose="02020603050405020304" pitchFamily="18" charset="0"/>
              <a:sym typeface="+mn-ea"/>
            </a:endParaRPr>
          </a:p>
        </p:txBody>
      </p:sp>
      <p:sp>
        <p:nvSpPr>
          <p:cNvPr id="8" name="文本框 7"/>
          <p:cNvSpPr txBox="1"/>
          <p:nvPr/>
        </p:nvSpPr>
        <p:spPr>
          <a:xfrm>
            <a:off x="5147945" y="3789045"/>
            <a:ext cx="3942080" cy="1383665"/>
          </a:xfrm>
          <a:prstGeom prst="rect">
            <a:avLst/>
          </a:prstGeom>
          <a:noFill/>
        </p:spPr>
        <p:txBody>
          <a:bodyPr wrap="square" rtlCol="0" anchor="t">
            <a:spAutoFit/>
          </a:bodyPr>
          <a:lstStyle/>
          <a:p>
            <a:r>
              <a:rPr lang="en-US" altLang="zh-CN" sz="2800" dirty="0">
                <a:latin typeface="Times New Roman" panose="02020603050405020304" pitchFamily="18" charset="0"/>
                <a:cs typeface="Times New Roman" panose="02020603050405020304" pitchFamily="18" charset="0"/>
                <a:sym typeface="+mn-ea"/>
              </a:rPr>
              <a:t>Para 2 :</a:t>
            </a:r>
            <a:endParaRPr lang="en-US" altLang="zh-CN" sz="2800" dirty="0">
              <a:latin typeface="Times New Roman" panose="02020603050405020304" pitchFamily="18" charset="0"/>
              <a:cs typeface="Times New Roman" panose="02020603050405020304" pitchFamily="18" charset="0"/>
              <a:sym typeface="+mn-ea"/>
            </a:endParaRPr>
          </a:p>
          <a:p>
            <a:endParaRPr lang="en-US" altLang="zh-CN" sz="2800" dirty="0">
              <a:latin typeface="Times New Roman" panose="02020603050405020304" pitchFamily="18" charset="0"/>
              <a:cs typeface="Times New Roman" panose="02020603050405020304" pitchFamily="18" charset="0"/>
              <a:sym typeface="+mn-ea"/>
            </a:endParaRPr>
          </a:p>
          <a:p>
            <a:r>
              <a:rPr lang="en-US" altLang="zh-CN" sz="2800" dirty="0">
                <a:latin typeface="Times New Roman" panose="02020603050405020304" pitchFamily="18" charset="0"/>
                <a:cs typeface="Times New Roman" panose="02020603050405020304" pitchFamily="18" charset="0"/>
                <a:sym typeface="+mn-ea"/>
              </a:rPr>
              <a:t>_____________________</a:t>
            </a:r>
            <a:endParaRPr lang="en-US" altLang="zh-CN" sz="2800" dirty="0">
              <a:latin typeface="Times New Roman" panose="02020603050405020304" pitchFamily="18" charset="0"/>
              <a:cs typeface="Times New Roman" panose="02020603050405020304" pitchFamily="18" charset="0"/>
              <a:sym typeface="+mn-ea"/>
            </a:endParaRPr>
          </a:p>
        </p:txBody>
      </p:sp>
      <p:sp>
        <p:nvSpPr>
          <p:cNvPr id="9" name="文本框 8"/>
          <p:cNvSpPr txBox="1"/>
          <p:nvPr/>
        </p:nvSpPr>
        <p:spPr>
          <a:xfrm>
            <a:off x="5220335" y="5589270"/>
            <a:ext cx="3889375" cy="953135"/>
          </a:xfrm>
          <a:prstGeom prst="rect">
            <a:avLst/>
          </a:prstGeom>
          <a:noFill/>
        </p:spPr>
        <p:txBody>
          <a:bodyPr wrap="square" rtlCol="0" anchor="t">
            <a:spAutoFit/>
          </a:bodyPr>
          <a:lstStyle/>
          <a:p>
            <a:pPr lvl="0" algn="l">
              <a:buClrTx/>
              <a:buSzTx/>
              <a:buFontTx/>
            </a:pPr>
            <a:r>
              <a:rPr lang="en-US" altLang="zh-CN" sz="2800" dirty="0">
                <a:latin typeface="Times New Roman" panose="02020603050405020304" pitchFamily="18" charset="0"/>
                <a:cs typeface="Times New Roman" panose="02020603050405020304" pitchFamily="18" charset="0"/>
                <a:sym typeface="+mn-ea"/>
              </a:rPr>
              <a:t>Para 3 :</a:t>
            </a:r>
            <a:endParaRPr lang="en-US" altLang="zh-CN" sz="2800" dirty="0">
              <a:latin typeface="Times New Roman" panose="02020603050405020304" pitchFamily="18" charset="0"/>
              <a:cs typeface="Times New Roman" panose="02020603050405020304" pitchFamily="18" charset="0"/>
              <a:sym typeface="+mn-ea"/>
            </a:endParaRPr>
          </a:p>
          <a:p>
            <a:pPr lvl="0" algn="l">
              <a:buClrTx/>
              <a:buSzTx/>
              <a:buFontTx/>
            </a:pPr>
            <a:r>
              <a:rPr lang="en-US" altLang="zh-CN" sz="2800" dirty="0">
                <a:latin typeface="Times New Roman" panose="02020603050405020304" pitchFamily="18" charset="0"/>
                <a:cs typeface="Times New Roman" panose="02020603050405020304" pitchFamily="18" charset="0"/>
                <a:sym typeface="+mn-ea"/>
              </a:rPr>
              <a:t>____________________</a:t>
            </a:r>
            <a:endParaRPr lang="en-US" altLang="zh-CN" sz="2800" dirty="0">
              <a:latin typeface="Times New Roman" panose="02020603050405020304" pitchFamily="18" charset="0"/>
              <a:cs typeface="Times New Roman" panose="02020603050405020304" pitchFamily="18" charset="0"/>
              <a:sym typeface="+mn-ea"/>
            </a:endParaRPr>
          </a:p>
        </p:txBody>
      </p:sp>
      <p:sp>
        <p:nvSpPr>
          <p:cNvPr id="10" name="文本框 9"/>
          <p:cNvSpPr txBox="1"/>
          <p:nvPr/>
        </p:nvSpPr>
        <p:spPr>
          <a:xfrm>
            <a:off x="5147945" y="2565400"/>
            <a:ext cx="3881755" cy="460375"/>
          </a:xfrm>
          <a:prstGeom prst="rect">
            <a:avLst/>
          </a:prstGeom>
          <a:noFill/>
        </p:spPr>
        <p:txBody>
          <a:bodyPr wrap="none" rtlCol="0" anchor="t">
            <a:spAutoFit/>
          </a:bodyPr>
          <a:lstStyle/>
          <a:p>
            <a:r>
              <a:rPr lang="en-US" altLang="zh-CN" sz="2400" dirty="0">
                <a:latin typeface="Times New Roman" panose="02020603050405020304" pitchFamily="18" charset="0"/>
                <a:cs typeface="Times New Roman" panose="02020603050405020304" pitchFamily="18" charset="0"/>
                <a:sym typeface="+mn-ea"/>
              </a:rPr>
              <a:t>Background of the work of art</a:t>
            </a:r>
            <a:endParaRPr lang="en-US" altLang="zh-CN" sz="2400" dirty="0">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5147945" y="4509135"/>
            <a:ext cx="2964180" cy="368300"/>
          </a:xfrm>
          <a:prstGeom prst="rect">
            <a:avLst/>
          </a:prstGeom>
          <a:noFill/>
        </p:spPr>
        <p:txBody>
          <a:bodyPr wrap="none" rtlCol="0" anchor="t">
            <a:spAutoFit/>
          </a:bodyPr>
          <a:lstStyle/>
          <a:p>
            <a:pPr lvl="0" algn="l">
              <a:buClrTx/>
              <a:buSzTx/>
              <a:buFontTx/>
            </a:pPr>
            <a:r>
              <a:rPr lang="en-US" altLang="zh-CN" sz="2400" dirty="0">
                <a:latin typeface="Times New Roman" panose="02020603050405020304" pitchFamily="18" charset="0"/>
                <a:cs typeface="Times New Roman" panose="02020603050405020304" pitchFamily="18" charset="0"/>
                <a:sym typeface="+mn-ea"/>
              </a:rPr>
              <a:t>Description of the work of art </a:t>
            </a:r>
            <a:endParaRPr lang="en-US" altLang="zh-CN" sz="2400" dirty="0">
              <a:latin typeface="Times New Roman" panose="02020603050405020304" pitchFamily="18" charset="0"/>
              <a:cs typeface="Times New Roman" panose="02020603050405020304" pitchFamily="18" charset="0"/>
              <a:sym typeface="+mn-ea"/>
            </a:endParaRPr>
          </a:p>
        </p:txBody>
      </p:sp>
      <p:sp>
        <p:nvSpPr>
          <p:cNvPr id="12" name="文本框 11"/>
          <p:cNvSpPr txBox="1"/>
          <p:nvPr/>
        </p:nvSpPr>
        <p:spPr>
          <a:xfrm>
            <a:off x="5292090" y="6093460"/>
            <a:ext cx="2538730" cy="368300"/>
          </a:xfrm>
          <a:prstGeom prst="rect">
            <a:avLst/>
          </a:prstGeom>
          <a:noFill/>
        </p:spPr>
        <p:txBody>
          <a:bodyPr wrap="none" rtlCol="0" anchor="t">
            <a:spAutoFit/>
          </a:bodyPr>
          <a:lstStyle/>
          <a:p>
            <a:pPr lvl="0" algn="l">
              <a:buClrTx/>
              <a:buSzTx/>
              <a:buFontTx/>
            </a:pPr>
            <a:r>
              <a:rPr lang="en-US" altLang="zh-CN" sz="2400" dirty="0">
                <a:latin typeface="Times New Roman" panose="02020603050405020304" pitchFamily="18" charset="0"/>
                <a:cs typeface="Times New Roman" panose="02020603050405020304" pitchFamily="18" charset="0"/>
                <a:sym typeface="+mn-ea"/>
              </a:rPr>
              <a:t>Review of the work of art</a:t>
            </a:r>
            <a:endParaRPr lang="en-US" altLang="zh-CN" sz="2400" dirty="0">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77470" y="610870"/>
            <a:ext cx="9010650" cy="4491990"/>
          </a:xfrm>
          <a:prstGeom prst="rect">
            <a:avLst/>
          </a:prstGeom>
        </p:spPr>
      </p:pic>
      <p:pic>
        <p:nvPicPr>
          <p:cNvPr id="8" name="图片 7"/>
          <p:cNvPicPr>
            <a:picLocks noChangeAspect="1"/>
          </p:cNvPicPr>
          <p:nvPr/>
        </p:nvPicPr>
        <p:blipFill>
          <a:blip r:embed="rId2" cstate="print"/>
          <a:stretch>
            <a:fillRect/>
          </a:stretch>
        </p:blipFill>
        <p:spPr>
          <a:xfrm>
            <a:off x="0" y="0"/>
            <a:ext cx="3467100" cy="638175"/>
          </a:xfrm>
          <a:prstGeom prst="rect">
            <a:avLst/>
          </a:prstGeom>
        </p:spPr>
      </p:pic>
      <p:sp>
        <p:nvSpPr>
          <p:cNvPr id="11" name="TextBox 3"/>
          <p:cNvSpPr txBox="1"/>
          <p:nvPr/>
        </p:nvSpPr>
        <p:spPr>
          <a:xfrm>
            <a:off x="214282" y="5286388"/>
            <a:ext cx="871855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r>
              <a:rPr lang="en-US" altLang="zh-CN" sz="2400" dirty="0" smtClean="0">
                <a:latin typeface="Times New Roman" panose="02020603050405020304" pitchFamily="18" charset="0"/>
                <a:cs typeface="Times New Roman" panose="02020603050405020304" pitchFamily="18" charset="0"/>
              </a:rPr>
              <a:t>Activity 1.   Draw a mind map to show the background of the art according to this paragraph.(pay attention to the time and verbs)</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00430" y="5286388"/>
            <a:ext cx="2500330" cy="400110"/>
          </a:xfrm>
          <a:prstGeom prst="rect">
            <a:avLst/>
          </a:prstGeom>
          <a:noFill/>
        </p:spPr>
        <p:txBody>
          <a:bodyPr wrap="square" rtlCol="0">
            <a:spAutoFit/>
          </a:bodyPr>
          <a:lstStyle/>
          <a:p>
            <a:r>
              <a:rPr lang="en-US" altLang="zh-CN" sz="2000" b="1" i="1" dirty="0"/>
              <a:t>Vincent van Gogh</a:t>
            </a:r>
            <a:endParaRPr lang="en-US" altLang="zh-CN" sz="2000" b="1" i="1" dirty="0"/>
          </a:p>
        </p:txBody>
      </p:sp>
      <p:sp>
        <p:nvSpPr>
          <p:cNvPr id="5" name="文本框 4"/>
          <p:cNvSpPr txBox="1"/>
          <p:nvPr/>
        </p:nvSpPr>
        <p:spPr>
          <a:xfrm>
            <a:off x="0" y="4786322"/>
            <a:ext cx="1894840" cy="1231106"/>
          </a:xfrm>
          <a:prstGeom prst="rect">
            <a:avLst/>
          </a:prstGeom>
          <a:noFill/>
        </p:spPr>
        <p:txBody>
          <a:bodyPr wrap="square" rtlCol="0">
            <a:spAutoFit/>
          </a:bodyPr>
          <a:lstStyle/>
          <a:p>
            <a:r>
              <a:rPr lang="en-US" altLang="zh-CN" sz="2000" b="1" dirty="0"/>
              <a:t>born in Netherlands </a:t>
            </a:r>
            <a:endParaRPr lang="en-US" altLang="zh-CN" sz="2000" b="1" dirty="0"/>
          </a:p>
          <a:p>
            <a:endParaRPr lang="en-US" altLang="zh-CN" sz="1600" dirty="0"/>
          </a:p>
          <a:p>
            <a:r>
              <a:rPr lang="en-US" altLang="zh-CN" b="1" dirty="0"/>
              <a:t>in 1853</a:t>
            </a:r>
            <a:endParaRPr lang="en-US" altLang="zh-CN" b="1" dirty="0"/>
          </a:p>
        </p:txBody>
      </p:sp>
      <p:sp>
        <p:nvSpPr>
          <p:cNvPr id="6" name="文本框 5"/>
          <p:cNvSpPr txBox="1"/>
          <p:nvPr/>
        </p:nvSpPr>
        <p:spPr>
          <a:xfrm>
            <a:off x="1643042" y="3786190"/>
            <a:ext cx="1625600" cy="400110"/>
          </a:xfrm>
          <a:prstGeom prst="rect">
            <a:avLst/>
          </a:prstGeom>
          <a:noFill/>
        </p:spPr>
        <p:txBody>
          <a:bodyPr wrap="square" rtlCol="0">
            <a:spAutoFit/>
          </a:bodyPr>
          <a:lstStyle/>
          <a:p>
            <a:r>
              <a:rPr lang="en-US" altLang="zh-CN" sz="2000" b="1" dirty="0"/>
              <a:t>(dark and sad)</a:t>
            </a:r>
            <a:endParaRPr lang="en-US" altLang="zh-CN" sz="2000" b="1" dirty="0"/>
          </a:p>
        </p:txBody>
      </p:sp>
      <p:sp>
        <p:nvSpPr>
          <p:cNvPr id="7" name="文本框 6"/>
          <p:cNvSpPr txBox="1"/>
          <p:nvPr/>
        </p:nvSpPr>
        <p:spPr>
          <a:xfrm>
            <a:off x="1000100" y="4071942"/>
            <a:ext cx="2827655" cy="707886"/>
          </a:xfrm>
          <a:prstGeom prst="rect">
            <a:avLst/>
          </a:prstGeom>
          <a:noFill/>
        </p:spPr>
        <p:txBody>
          <a:bodyPr wrap="square" rtlCol="0">
            <a:spAutoFit/>
          </a:bodyPr>
          <a:lstStyle/>
          <a:p>
            <a:r>
              <a:rPr lang="en-US" altLang="zh-CN" sz="2000" b="1" dirty="0"/>
              <a:t>live as a professional </a:t>
            </a:r>
            <a:r>
              <a:rPr lang="en-US" altLang="zh-CN" sz="2000" b="1" dirty="0" smtClean="0"/>
              <a:t>painter </a:t>
            </a:r>
            <a:r>
              <a:rPr lang="en-US" altLang="zh-CN" sz="2000" b="1" dirty="0"/>
              <a:t>starting</a:t>
            </a:r>
            <a:endParaRPr lang="en-US" altLang="zh-CN" sz="2000" b="1" dirty="0"/>
          </a:p>
        </p:txBody>
      </p:sp>
      <p:sp>
        <p:nvSpPr>
          <p:cNvPr id="9" name="文本框 8"/>
          <p:cNvSpPr txBox="1"/>
          <p:nvPr/>
        </p:nvSpPr>
        <p:spPr>
          <a:xfrm>
            <a:off x="3428992" y="3643314"/>
            <a:ext cx="1625600" cy="400110"/>
          </a:xfrm>
          <a:prstGeom prst="rect">
            <a:avLst/>
          </a:prstGeom>
          <a:noFill/>
        </p:spPr>
        <p:txBody>
          <a:bodyPr wrap="square" rtlCol="0">
            <a:spAutoFit/>
          </a:bodyPr>
          <a:lstStyle/>
          <a:p>
            <a:r>
              <a:rPr lang="en-US" altLang="zh-CN" sz="2000" b="1" dirty="0"/>
              <a:t>live in Paris </a:t>
            </a:r>
            <a:endParaRPr lang="en-US" altLang="zh-CN" sz="2000" b="1" dirty="0"/>
          </a:p>
        </p:txBody>
      </p:sp>
      <p:sp>
        <p:nvSpPr>
          <p:cNvPr id="10" name="文本框 9"/>
          <p:cNvSpPr txBox="1"/>
          <p:nvPr/>
        </p:nvSpPr>
        <p:spPr>
          <a:xfrm>
            <a:off x="6858016" y="2000240"/>
            <a:ext cx="1625600" cy="646331"/>
          </a:xfrm>
          <a:prstGeom prst="rect">
            <a:avLst/>
          </a:prstGeom>
          <a:noFill/>
        </p:spPr>
        <p:txBody>
          <a:bodyPr wrap="square" rtlCol="0">
            <a:spAutoFit/>
          </a:bodyPr>
          <a:lstStyle/>
          <a:p>
            <a:r>
              <a:rPr lang="en-US" altLang="zh-CN" b="1" dirty="0"/>
              <a:t>paint </a:t>
            </a:r>
            <a:r>
              <a:rPr lang="en-US" altLang="zh-CN" b="1" i="1" dirty="0"/>
              <a:t>The Starry Night </a:t>
            </a:r>
            <a:endParaRPr lang="en-US" altLang="zh-CN" b="1" dirty="0"/>
          </a:p>
        </p:txBody>
      </p:sp>
      <p:sp>
        <p:nvSpPr>
          <p:cNvPr id="11" name="文本框 10"/>
          <p:cNvSpPr txBox="1"/>
          <p:nvPr/>
        </p:nvSpPr>
        <p:spPr>
          <a:xfrm>
            <a:off x="5214942" y="3357562"/>
            <a:ext cx="1625600" cy="368300"/>
          </a:xfrm>
          <a:prstGeom prst="rect">
            <a:avLst/>
          </a:prstGeom>
          <a:noFill/>
        </p:spPr>
        <p:txBody>
          <a:bodyPr wrap="square" rtlCol="0">
            <a:spAutoFit/>
          </a:bodyPr>
          <a:lstStyle/>
          <a:p>
            <a:r>
              <a:rPr lang="en-US" altLang="zh-CN" b="1" dirty="0"/>
              <a:t>in 1888</a:t>
            </a:r>
            <a:endParaRPr lang="en-US" altLang="zh-CN" b="1" dirty="0"/>
          </a:p>
        </p:txBody>
      </p:sp>
      <p:sp>
        <p:nvSpPr>
          <p:cNvPr id="12" name="文本框 11"/>
          <p:cNvSpPr txBox="1"/>
          <p:nvPr/>
        </p:nvSpPr>
        <p:spPr>
          <a:xfrm>
            <a:off x="1714480" y="4857760"/>
            <a:ext cx="1222194" cy="369332"/>
          </a:xfrm>
          <a:prstGeom prst="rect">
            <a:avLst/>
          </a:prstGeom>
          <a:noFill/>
        </p:spPr>
        <p:txBody>
          <a:bodyPr wrap="none" rtlCol="0">
            <a:spAutoFit/>
          </a:bodyPr>
          <a:lstStyle/>
          <a:p>
            <a:pPr algn="l"/>
            <a:r>
              <a:rPr lang="en-US" altLang="zh-CN" b="1" dirty="0">
                <a:sym typeface="+mn-ea"/>
              </a:rPr>
              <a:t> from 1883</a:t>
            </a:r>
            <a:endParaRPr lang="en-US" altLang="zh-CN" b="1" dirty="0"/>
          </a:p>
        </p:txBody>
      </p:sp>
      <p:sp>
        <p:nvSpPr>
          <p:cNvPr id="13" name="文本框 12"/>
          <p:cNvSpPr txBox="1"/>
          <p:nvPr/>
        </p:nvSpPr>
        <p:spPr>
          <a:xfrm>
            <a:off x="3643306" y="4143380"/>
            <a:ext cx="885179" cy="369332"/>
          </a:xfrm>
          <a:prstGeom prst="rect">
            <a:avLst/>
          </a:prstGeom>
          <a:noFill/>
        </p:spPr>
        <p:txBody>
          <a:bodyPr wrap="none" rtlCol="0">
            <a:spAutoFit/>
          </a:bodyPr>
          <a:lstStyle/>
          <a:p>
            <a:pPr algn="l"/>
            <a:r>
              <a:rPr lang="en-US" altLang="zh-CN" b="1" dirty="0">
                <a:sym typeface="+mn-ea"/>
              </a:rPr>
              <a:t>in 1886</a:t>
            </a:r>
            <a:endParaRPr lang="en-US" altLang="zh-CN" b="1" dirty="0"/>
          </a:p>
        </p:txBody>
      </p:sp>
      <p:sp>
        <p:nvSpPr>
          <p:cNvPr id="14" name="文本框 13"/>
          <p:cNvSpPr txBox="1"/>
          <p:nvPr/>
        </p:nvSpPr>
        <p:spPr>
          <a:xfrm>
            <a:off x="4286248" y="2428868"/>
            <a:ext cx="2684261" cy="923330"/>
          </a:xfrm>
          <a:prstGeom prst="rect">
            <a:avLst/>
          </a:prstGeom>
          <a:noFill/>
        </p:spPr>
        <p:txBody>
          <a:bodyPr wrap="none" rtlCol="0">
            <a:spAutoFit/>
          </a:bodyPr>
          <a:lstStyle/>
          <a:p>
            <a:pPr algn="l">
              <a:buFont typeface="Wingdings" panose="05000000000000000000" pitchFamily="2" charset="2"/>
              <a:buChar char="l"/>
            </a:pPr>
            <a:r>
              <a:rPr lang="en-US" altLang="zh-CN" b="1" dirty="0">
                <a:sym typeface="+mn-ea"/>
              </a:rPr>
              <a:t>move to south of France</a:t>
            </a:r>
            <a:endParaRPr lang="en-US" altLang="zh-CN" b="1" dirty="0">
              <a:sym typeface="+mn-ea"/>
            </a:endParaRPr>
          </a:p>
          <a:p>
            <a:pPr algn="l">
              <a:buFont typeface="Wingdings" panose="05000000000000000000" pitchFamily="2" charset="2"/>
              <a:buChar char="l"/>
            </a:pPr>
            <a:r>
              <a:rPr lang="en-US" altLang="zh-CN" b="1" dirty="0">
                <a:sym typeface="+mn-ea"/>
              </a:rPr>
              <a:t>suffer a mental collapse </a:t>
            </a:r>
            <a:endParaRPr lang="en-US" altLang="zh-CN" b="1" dirty="0">
              <a:sym typeface="+mn-ea"/>
            </a:endParaRPr>
          </a:p>
          <a:p>
            <a:pPr algn="l">
              <a:buFont typeface="Wingdings" panose="05000000000000000000" pitchFamily="2" charset="2"/>
              <a:buChar char="l"/>
            </a:pPr>
            <a:r>
              <a:rPr lang="en-US" altLang="zh-CN" b="1" dirty="0">
                <a:sym typeface="+mn-ea"/>
              </a:rPr>
              <a:t>live in a hospital </a:t>
            </a:r>
            <a:endParaRPr lang="en-US" altLang="zh-CN" b="1" dirty="0"/>
          </a:p>
        </p:txBody>
      </p:sp>
      <p:pic>
        <p:nvPicPr>
          <p:cNvPr id="15" name="图片 14"/>
          <p:cNvPicPr>
            <a:picLocks noChangeAspect="1"/>
          </p:cNvPicPr>
          <p:nvPr/>
        </p:nvPicPr>
        <p:blipFill>
          <a:blip r:embed="rId1" cstate="print"/>
          <a:stretch>
            <a:fillRect/>
          </a:stretch>
        </p:blipFill>
        <p:spPr>
          <a:xfrm>
            <a:off x="5929322" y="3429000"/>
            <a:ext cx="2605086" cy="3168348"/>
          </a:xfrm>
          <a:prstGeom prst="ellipse">
            <a:avLst/>
          </a:prstGeom>
          <a:ln>
            <a:noFill/>
          </a:ln>
          <a:effectLst>
            <a:softEdge rad="112500"/>
          </a:effectLst>
        </p:spPr>
      </p:pic>
      <p:cxnSp>
        <p:nvCxnSpPr>
          <p:cNvPr id="19" name="直接连接符 18"/>
          <p:cNvCxnSpPr/>
          <p:nvPr/>
        </p:nvCxnSpPr>
        <p:spPr>
          <a:xfrm>
            <a:off x="0" y="5500702"/>
            <a:ext cx="171451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0" name="直接连接符 19"/>
          <p:cNvCxnSpPr/>
          <p:nvPr/>
        </p:nvCxnSpPr>
        <p:spPr>
          <a:xfrm rot="16200000" flipV="1">
            <a:off x="1357306" y="5143496"/>
            <a:ext cx="723904" cy="9556"/>
          </a:xfrm>
          <a:prstGeom prst="line">
            <a:avLst/>
          </a:prstGeom>
        </p:spPr>
        <p:style>
          <a:lnRef idx="3">
            <a:schemeClr val="accent4"/>
          </a:lnRef>
          <a:fillRef idx="0">
            <a:schemeClr val="accent4"/>
          </a:fillRef>
          <a:effectRef idx="2">
            <a:schemeClr val="accent4"/>
          </a:effectRef>
          <a:fontRef idx="minor">
            <a:schemeClr val="tx1"/>
          </a:fontRef>
        </p:style>
      </p:cxnSp>
      <p:cxnSp>
        <p:nvCxnSpPr>
          <p:cNvPr id="23" name="直接连接符 22"/>
          <p:cNvCxnSpPr/>
          <p:nvPr/>
        </p:nvCxnSpPr>
        <p:spPr>
          <a:xfrm>
            <a:off x="1714480" y="4786322"/>
            <a:ext cx="171451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5" name="直接连接符 24"/>
          <p:cNvCxnSpPr/>
          <p:nvPr/>
        </p:nvCxnSpPr>
        <p:spPr>
          <a:xfrm rot="16200000" flipV="1">
            <a:off x="3071818" y="4429116"/>
            <a:ext cx="723904" cy="9556"/>
          </a:xfrm>
          <a:prstGeom prst="line">
            <a:avLst/>
          </a:prstGeom>
        </p:spPr>
        <p:style>
          <a:lnRef idx="3">
            <a:schemeClr val="accent4"/>
          </a:lnRef>
          <a:fillRef idx="0">
            <a:schemeClr val="accent4"/>
          </a:fillRef>
          <a:effectRef idx="2">
            <a:schemeClr val="accent4"/>
          </a:effectRef>
          <a:fontRef idx="minor">
            <a:schemeClr val="tx1"/>
          </a:fontRef>
        </p:style>
      </p:cxnSp>
      <p:cxnSp>
        <p:nvCxnSpPr>
          <p:cNvPr id="26" name="直接连接符 25"/>
          <p:cNvCxnSpPr/>
          <p:nvPr/>
        </p:nvCxnSpPr>
        <p:spPr>
          <a:xfrm rot="16200000" flipV="1">
            <a:off x="6500842" y="3000356"/>
            <a:ext cx="723904" cy="9556"/>
          </a:xfrm>
          <a:prstGeom prst="line">
            <a:avLst/>
          </a:prstGeom>
        </p:spPr>
        <p:style>
          <a:lnRef idx="3">
            <a:schemeClr val="accent4"/>
          </a:lnRef>
          <a:fillRef idx="0">
            <a:schemeClr val="accent4"/>
          </a:fillRef>
          <a:effectRef idx="2">
            <a:schemeClr val="accent4"/>
          </a:effectRef>
          <a:fontRef idx="minor">
            <a:schemeClr val="tx1"/>
          </a:fontRef>
        </p:style>
      </p:cxnSp>
      <p:cxnSp>
        <p:nvCxnSpPr>
          <p:cNvPr id="27" name="直接连接符 26"/>
          <p:cNvCxnSpPr/>
          <p:nvPr/>
        </p:nvCxnSpPr>
        <p:spPr>
          <a:xfrm rot="16200000" flipV="1">
            <a:off x="4786330" y="3714736"/>
            <a:ext cx="723904" cy="9556"/>
          </a:xfrm>
          <a:prstGeom prst="line">
            <a:avLst/>
          </a:prstGeom>
        </p:spPr>
        <p:style>
          <a:lnRef idx="3">
            <a:schemeClr val="accent4"/>
          </a:lnRef>
          <a:fillRef idx="0">
            <a:schemeClr val="accent4"/>
          </a:fillRef>
          <a:effectRef idx="2">
            <a:schemeClr val="accent4"/>
          </a:effectRef>
          <a:fontRef idx="minor">
            <a:schemeClr val="tx1"/>
          </a:fontRef>
        </p:style>
      </p:cxnSp>
      <p:cxnSp>
        <p:nvCxnSpPr>
          <p:cNvPr id="28" name="直接连接符 27"/>
          <p:cNvCxnSpPr/>
          <p:nvPr/>
        </p:nvCxnSpPr>
        <p:spPr>
          <a:xfrm>
            <a:off x="3428992" y="4071942"/>
            <a:ext cx="171451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9" name="直接连接符 28"/>
          <p:cNvCxnSpPr/>
          <p:nvPr/>
        </p:nvCxnSpPr>
        <p:spPr>
          <a:xfrm>
            <a:off x="5143504" y="3357562"/>
            <a:ext cx="171451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1" name="直接连接符 30"/>
          <p:cNvCxnSpPr/>
          <p:nvPr/>
        </p:nvCxnSpPr>
        <p:spPr>
          <a:xfrm>
            <a:off x="6786578" y="2643182"/>
            <a:ext cx="1714512" cy="0"/>
          </a:xfrm>
          <a:prstGeom prst="line">
            <a:avLst/>
          </a:prstGeom>
        </p:spPr>
        <p:style>
          <a:lnRef idx="3">
            <a:schemeClr val="accent4"/>
          </a:lnRef>
          <a:fillRef idx="0">
            <a:schemeClr val="accent4"/>
          </a:fillRef>
          <a:effectRef idx="2">
            <a:schemeClr val="accent4"/>
          </a:effectRef>
          <a:fontRef idx="minor">
            <a:schemeClr val="tx1"/>
          </a:fontRef>
        </p:style>
      </p:cxnSp>
      <p:sp>
        <p:nvSpPr>
          <p:cNvPr id="32" name="矩形 31"/>
          <p:cNvSpPr/>
          <p:nvPr/>
        </p:nvSpPr>
        <p:spPr>
          <a:xfrm>
            <a:off x="6929454" y="2643182"/>
            <a:ext cx="1370888" cy="369332"/>
          </a:xfrm>
          <a:prstGeom prst="rect">
            <a:avLst/>
          </a:prstGeom>
        </p:spPr>
        <p:txBody>
          <a:bodyPr wrap="none">
            <a:spAutoFit/>
          </a:bodyPr>
          <a:lstStyle/>
          <a:p>
            <a:pPr lvl="0"/>
            <a:r>
              <a:rPr lang="en-US" altLang="zh-CN" b="1" dirty="0" smtClean="0">
                <a:solidFill>
                  <a:prstClr val="black"/>
                </a:solidFill>
              </a:rPr>
              <a:t>in June,1889</a:t>
            </a:r>
            <a:endParaRPr lang="en-US" altLang="zh-CN" b="1" dirty="0">
              <a:solidFill>
                <a:prstClr val="black"/>
              </a:solidFill>
            </a:endParaRPr>
          </a:p>
        </p:txBody>
      </p:sp>
      <p:sp>
        <p:nvSpPr>
          <p:cNvPr id="33" name="TextBox 3"/>
          <p:cNvSpPr txBox="1"/>
          <p:nvPr/>
        </p:nvSpPr>
        <p:spPr>
          <a:xfrm>
            <a:off x="0" y="928670"/>
            <a:ext cx="8718550" cy="9541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r>
              <a:rPr lang="en-US" altLang="zh-CN" sz="2800" dirty="0" smtClean="0">
                <a:latin typeface="Times New Roman" panose="02020603050405020304" pitchFamily="18" charset="0"/>
                <a:cs typeface="Times New Roman" panose="02020603050405020304" pitchFamily="18" charset="0"/>
              </a:rPr>
              <a:t>Activity 1 Draw a mind map to show the background of the art according to this paragraph.</a:t>
            </a:r>
            <a:endParaRPr lang="zh-CN" altLang="en-US" sz="2800" dirty="0">
              <a:latin typeface="Times New Roman" panose="02020603050405020304" pitchFamily="18" charset="0"/>
              <a:cs typeface="Times New Roman" panose="02020603050405020304" pitchFamily="18" charset="0"/>
            </a:endParaRPr>
          </a:p>
        </p:txBody>
      </p:sp>
      <p:pic>
        <p:nvPicPr>
          <p:cNvPr id="34" name="图片 33"/>
          <p:cNvPicPr>
            <a:picLocks noChangeAspect="1"/>
          </p:cNvPicPr>
          <p:nvPr/>
        </p:nvPicPr>
        <p:blipFill>
          <a:blip r:embed="rId2" cstate="print"/>
          <a:stretch>
            <a:fillRect/>
          </a:stretch>
        </p:blipFill>
        <p:spPr>
          <a:xfrm>
            <a:off x="35560" y="-27305"/>
            <a:ext cx="3467100" cy="638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tretch>
            <a:fillRect/>
          </a:stretch>
        </p:blipFill>
        <p:spPr>
          <a:xfrm>
            <a:off x="1071538" y="714356"/>
            <a:ext cx="6477000" cy="3581400"/>
          </a:xfrm>
          <a:prstGeom prst="rect">
            <a:avLst/>
          </a:prstGeom>
        </p:spPr>
      </p:pic>
      <p:pic>
        <p:nvPicPr>
          <p:cNvPr id="3" name="图片 2"/>
          <p:cNvPicPr>
            <a:picLocks noChangeAspect="1"/>
          </p:cNvPicPr>
          <p:nvPr/>
        </p:nvPicPr>
        <p:blipFill>
          <a:blip r:embed="rId2" cstate="print"/>
          <a:stretch>
            <a:fillRect/>
          </a:stretch>
        </p:blipFill>
        <p:spPr>
          <a:xfrm>
            <a:off x="35560" y="-27305"/>
            <a:ext cx="3467100" cy="638175"/>
          </a:xfrm>
          <a:prstGeom prst="rect">
            <a:avLst/>
          </a:prstGeom>
        </p:spPr>
      </p:pic>
      <p:sp>
        <p:nvSpPr>
          <p:cNvPr id="4" name="矩形 3"/>
          <p:cNvSpPr/>
          <p:nvPr/>
        </p:nvSpPr>
        <p:spPr>
          <a:xfrm>
            <a:off x="142844" y="4429132"/>
            <a:ext cx="8001056" cy="369332"/>
          </a:xfrm>
          <a:prstGeom prst="rect">
            <a:avLst/>
          </a:prstGeom>
        </p:spPr>
        <p:txBody>
          <a:bodyPr wrap="square">
            <a:spAutoFit/>
          </a:bodyPr>
          <a:lstStyle/>
          <a:p>
            <a:r>
              <a:rPr lang="en-US" altLang="zh-CN" b="1" dirty="0" smtClean="0">
                <a:latin typeface="Times New Roman" panose="02020603050405020304" pitchFamily="18" charset="0"/>
                <a:cs typeface="Times New Roman" panose="02020603050405020304" pitchFamily="18" charset="0"/>
              </a:rPr>
              <a:t>Activity 2  Find the similes that the writer uses to describe the  painting.</a:t>
            </a:r>
            <a:endParaRPr lang="en-US" altLang="zh-CN"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42844" y="4929198"/>
            <a:ext cx="9001156" cy="923330"/>
          </a:xfrm>
          <a:prstGeom prst="rect">
            <a:avLst/>
          </a:prstGeom>
          <a:noFill/>
        </p:spPr>
        <p:txBody>
          <a:bodyPr wrap="square" rtlCol="0">
            <a:spAutoFit/>
          </a:bodyPr>
          <a:lstStyle/>
          <a:p>
            <a:r>
              <a:rPr lang="en-US" altLang="zh-CN" b="1" i="1" dirty="0" smtClean="0">
                <a:solidFill>
                  <a:srgbClr val="0070C0"/>
                </a:solidFill>
                <a:latin typeface="Times New Roman" panose="02020603050405020304" pitchFamily="18" charset="0"/>
                <a:cs typeface="Times New Roman" panose="02020603050405020304" pitchFamily="18" charset="0"/>
              </a:rPr>
              <a:t>It shoots up from the ground </a:t>
            </a:r>
            <a:r>
              <a:rPr lang="en-US" altLang="zh-CN" b="1" i="1" dirty="0" smtClean="0">
                <a:solidFill>
                  <a:srgbClr val="FF0000"/>
                </a:solidFill>
                <a:latin typeface="Times New Roman" panose="02020603050405020304" pitchFamily="18" charset="0"/>
                <a:cs typeface="Times New Roman" panose="02020603050405020304" pitchFamily="18" charset="0"/>
              </a:rPr>
              <a:t>like</a:t>
            </a:r>
            <a:r>
              <a:rPr lang="en-US" altLang="zh-CN" b="1" i="1" dirty="0" smtClean="0">
                <a:solidFill>
                  <a:srgbClr val="0070C0"/>
                </a:solidFill>
                <a:latin typeface="Times New Roman" panose="02020603050405020304" pitchFamily="18" charset="0"/>
                <a:cs typeface="Times New Roman" panose="02020603050405020304" pitchFamily="18" charset="0"/>
              </a:rPr>
              <a:t> a dark fire. </a:t>
            </a:r>
            <a:r>
              <a:rPr lang="zh-CN" altLang="en-US" b="1" dirty="0" smtClean="0">
                <a:solidFill>
                  <a:srgbClr val="0070C0"/>
                </a:solidFill>
                <a:latin typeface="Times New Roman" panose="02020603050405020304" pitchFamily="18" charset="0"/>
                <a:cs typeface="Times New Roman" panose="02020603050405020304" pitchFamily="18" charset="0"/>
              </a:rPr>
              <a:t>它像一团黑色的火焰从地面升起。</a:t>
            </a:r>
            <a:endParaRPr lang="en-US" altLang="zh-CN" b="1" dirty="0" smtClean="0">
              <a:solidFill>
                <a:srgbClr val="0070C0"/>
              </a:solidFill>
              <a:latin typeface="Times New Roman" panose="02020603050405020304" pitchFamily="18" charset="0"/>
              <a:cs typeface="Times New Roman" panose="02020603050405020304" pitchFamily="18" charset="0"/>
            </a:endParaRPr>
          </a:p>
          <a:p>
            <a:r>
              <a:rPr lang="en-US" altLang="zh-CN" b="1" i="1" dirty="0" smtClean="0">
                <a:solidFill>
                  <a:srgbClr val="0070C0"/>
                </a:solidFill>
                <a:latin typeface="Times New Roman" panose="02020603050405020304" pitchFamily="18" charset="0"/>
                <a:cs typeface="Times New Roman" panose="02020603050405020304" pitchFamily="18" charset="0"/>
              </a:rPr>
              <a:t>Its towers points up into the sky </a:t>
            </a:r>
            <a:r>
              <a:rPr lang="en-US" altLang="zh-CN" b="1" i="1" dirty="0" smtClean="0">
                <a:solidFill>
                  <a:srgbClr val="FF0000"/>
                </a:solidFill>
                <a:latin typeface="Times New Roman" panose="02020603050405020304" pitchFamily="18" charset="0"/>
                <a:cs typeface="Times New Roman" panose="02020603050405020304" pitchFamily="18" charset="0"/>
              </a:rPr>
              <a:t>like </a:t>
            </a:r>
            <a:r>
              <a:rPr lang="en-US" altLang="zh-CN" b="1" i="1" dirty="0" smtClean="0">
                <a:solidFill>
                  <a:srgbClr val="0070C0"/>
                </a:solidFill>
                <a:latin typeface="Times New Roman" panose="02020603050405020304" pitchFamily="18" charset="0"/>
                <a:cs typeface="Times New Roman" panose="02020603050405020304" pitchFamily="18" charset="0"/>
              </a:rPr>
              <a:t>a sharp knife.</a:t>
            </a:r>
            <a:r>
              <a:rPr lang="zh-CN" altLang="en-US" b="1" dirty="0" smtClean="0">
                <a:solidFill>
                  <a:srgbClr val="0070C0"/>
                </a:solidFill>
                <a:latin typeface="Times New Roman" panose="02020603050405020304" pitchFamily="18" charset="0"/>
                <a:cs typeface="Times New Roman" panose="02020603050405020304" pitchFamily="18" charset="0"/>
              </a:rPr>
              <a:t> （教堂的）塔尖像一把尖刀直插云霄。</a:t>
            </a:r>
            <a:endParaRPr lang="zh-CN" altLang="en-US" b="1" dirty="0" smtClean="0">
              <a:solidFill>
                <a:srgbClr val="0070C0"/>
              </a:solidFill>
              <a:latin typeface="Times New Roman" panose="02020603050405020304" pitchFamily="18" charset="0"/>
              <a:cs typeface="Times New Roman" panose="02020603050405020304" pitchFamily="18" charset="0"/>
            </a:endParaRPr>
          </a:p>
          <a:p>
            <a:r>
              <a:rPr lang="en-US" altLang="zh-CN" b="1" i="1" dirty="0" smtClean="0">
                <a:solidFill>
                  <a:srgbClr val="0070C0"/>
                </a:solidFill>
                <a:latin typeface="Times New Roman" panose="02020603050405020304" pitchFamily="18" charset="0"/>
                <a:cs typeface="Times New Roman" panose="02020603050405020304" pitchFamily="18" charset="0"/>
              </a:rPr>
              <a:t>They flow out of control, </a:t>
            </a:r>
            <a:r>
              <a:rPr lang="en-US" altLang="zh-CN" b="1" i="1" dirty="0" smtClean="0">
                <a:solidFill>
                  <a:srgbClr val="FF0000"/>
                </a:solidFill>
                <a:latin typeface="Times New Roman" panose="02020603050405020304" pitchFamily="18" charset="0"/>
                <a:cs typeface="Times New Roman" panose="02020603050405020304" pitchFamily="18" charset="0"/>
              </a:rPr>
              <a:t>like</a:t>
            </a:r>
            <a:r>
              <a:rPr lang="en-US" altLang="zh-CN" b="1" i="1" dirty="0" smtClean="0">
                <a:solidFill>
                  <a:srgbClr val="0070C0"/>
                </a:solidFill>
                <a:latin typeface="Times New Roman" panose="02020603050405020304" pitchFamily="18" charset="0"/>
                <a:cs typeface="Times New Roman" panose="02020603050405020304" pitchFamily="18" charset="0"/>
              </a:rPr>
              <a:t> river rapids.</a:t>
            </a:r>
            <a:r>
              <a:rPr lang="zh-CN" altLang="en-US" b="1" dirty="0" smtClean="0">
                <a:solidFill>
                  <a:srgbClr val="0070C0"/>
                </a:solidFill>
                <a:latin typeface="Times New Roman" panose="02020603050405020304" pitchFamily="18" charset="0"/>
                <a:cs typeface="Times New Roman" panose="02020603050405020304" pitchFamily="18" charset="0"/>
              </a:rPr>
              <a:t> （不同的色彩）像急流一样失去控制。</a:t>
            </a:r>
            <a:endParaRPr lang="zh-CN" altLang="en-US" b="1" i="1" dirty="0" smtClean="0">
              <a:solidFill>
                <a:srgbClr val="0070C0"/>
              </a:solidFill>
              <a:latin typeface="Times New Roman" panose="02020603050405020304" pitchFamily="18" charset="0"/>
              <a:cs typeface="Times New Roman" panose="02020603050405020304" pitchFamily="18" charset="0"/>
            </a:endParaRPr>
          </a:p>
        </p:txBody>
      </p:sp>
      <p:sp>
        <p:nvSpPr>
          <p:cNvPr id="6" name="矩形 5"/>
          <p:cNvSpPr/>
          <p:nvPr/>
        </p:nvSpPr>
        <p:spPr>
          <a:xfrm>
            <a:off x="0" y="5929330"/>
            <a:ext cx="8858312" cy="369332"/>
          </a:xfrm>
          <a:prstGeom prst="rect">
            <a:avLst/>
          </a:prstGeom>
        </p:spPr>
        <p:txBody>
          <a:bodyPr wrap="square">
            <a:spAutoFit/>
          </a:bodyPr>
          <a:lstStyle/>
          <a:p>
            <a:r>
              <a:rPr lang="en-US" altLang="zh-CN" b="1" dirty="0" smtClean="0">
                <a:latin typeface="Times New Roman" panose="02020603050405020304" pitchFamily="18" charset="0"/>
                <a:cs typeface="Times New Roman" panose="02020603050405020304" pitchFamily="18" charset="0"/>
              </a:rPr>
              <a:t>Activity 3  What have you learnt to describe a painting according to this paragraph?</a:t>
            </a:r>
            <a:endParaRPr lang="en-US" altLang="zh-CN"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688" y="785794"/>
            <a:ext cx="8858312" cy="830997"/>
          </a:xfrm>
          <a:prstGeom prst="rect">
            <a:avLst/>
          </a:prstGeom>
        </p:spPr>
        <p:txBody>
          <a:bodyPr wrap="square">
            <a:spAutoFit/>
          </a:bodyPr>
          <a:lstStyle/>
          <a:p>
            <a:r>
              <a:rPr lang="en-US" altLang="zh-CN" sz="2400" b="1" dirty="0" smtClean="0">
                <a:latin typeface="Times New Roman" panose="02020603050405020304" pitchFamily="18" charset="0"/>
                <a:cs typeface="Times New Roman" panose="02020603050405020304" pitchFamily="18" charset="0"/>
              </a:rPr>
              <a:t>Activity 3  What have you learnt to describe a painting according to this paragraph?</a:t>
            </a:r>
            <a:endParaRPr lang="en-US" altLang="zh-CN" sz="2400" b="1"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cstate="print"/>
          <a:stretch>
            <a:fillRect/>
          </a:stretch>
        </p:blipFill>
        <p:spPr>
          <a:xfrm>
            <a:off x="0" y="0"/>
            <a:ext cx="3467100" cy="638175"/>
          </a:xfrm>
          <a:prstGeom prst="rect">
            <a:avLst/>
          </a:prstGeom>
        </p:spPr>
      </p:pic>
      <p:pic>
        <p:nvPicPr>
          <p:cNvPr id="6" name="图片 5"/>
          <p:cNvPicPr>
            <a:picLocks noChangeAspect="1"/>
          </p:cNvPicPr>
          <p:nvPr/>
        </p:nvPicPr>
        <p:blipFill>
          <a:blip r:embed="rId2" cstate="print"/>
          <a:stretch>
            <a:fillRect/>
          </a:stretch>
        </p:blipFill>
        <p:spPr>
          <a:xfrm>
            <a:off x="1071538" y="1500174"/>
            <a:ext cx="6477000" cy="3581400"/>
          </a:xfrm>
          <a:prstGeom prst="rect">
            <a:avLst/>
          </a:prstGeom>
        </p:spPr>
      </p:pic>
      <p:cxnSp>
        <p:nvCxnSpPr>
          <p:cNvPr id="7" name="直接连接符 6"/>
          <p:cNvCxnSpPr/>
          <p:nvPr/>
        </p:nvCxnSpPr>
        <p:spPr>
          <a:xfrm>
            <a:off x="4929190" y="1785926"/>
            <a:ext cx="107157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直接连接符 9"/>
          <p:cNvCxnSpPr/>
          <p:nvPr/>
        </p:nvCxnSpPr>
        <p:spPr>
          <a:xfrm>
            <a:off x="7072330" y="2428868"/>
            <a:ext cx="35719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直接连接符 12"/>
          <p:cNvCxnSpPr/>
          <p:nvPr/>
        </p:nvCxnSpPr>
        <p:spPr>
          <a:xfrm>
            <a:off x="5929322" y="2857496"/>
            <a:ext cx="78581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直接连接符 14"/>
          <p:cNvCxnSpPr/>
          <p:nvPr/>
        </p:nvCxnSpPr>
        <p:spPr>
          <a:xfrm>
            <a:off x="4929190" y="2714620"/>
            <a:ext cx="92869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直接连接符 16"/>
          <p:cNvCxnSpPr/>
          <p:nvPr/>
        </p:nvCxnSpPr>
        <p:spPr>
          <a:xfrm>
            <a:off x="6500826" y="3357562"/>
            <a:ext cx="100013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直接连接符 18"/>
          <p:cNvCxnSpPr/>
          <p:nvPr/>
        </p:nvCxnSpPr>
        <p:spPr>
          <a:xfrm>
            <a:off x="4929190" y="3571876"/>
            <a:ext cx="78581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直接连接符 20"/>
          <p:cNvCxnSpPr/>
          <p:nvPr/>
        </p:nvCxnSpPr>
        <p:spPr>
          <a:xfrm>
            <a:off x="4929190" y="4643446"/>
            <a:ext cx="928694" cy="0"/>
          </a:xfrm>
          <a:prstGeom prst="line">
            <a:avLst/>
          </a:prstGeom>
        </p:spPr>
        <p:style>
          <a:lnRef idx="2">
            <a:schemeClr val="accent2"/>
          </a:lnRef>
          <a:fillRef idx="0">
            <a:schemeClr val="accent2"/>
          </a:fillRef>
          <a:effectRef idx="1">
            <a:schemeClr val="accent2"/>
          </a:effectRef>
          <a:fontRef idx="minor">
            <a:schemeClr val="tx1"/>
          </a:fontRef>
        </p:style>
      </p:cxnSp>
      <p:sp>
        <p:nvSpPr>
          <p:cNvPr id="23" name="TextBox 22"/>
          <p:cNvSpPr txBox="1"/>
          <p:nvPr/>
        </p:nvSpPr>
        <p:spPr>
          <a:xfrm>
            <a:off x="357158" y="5214950"/>
            <a:ext cx="8572528"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buFont typeface="Wingdings" panose="05000000000000000000" pitchFamily="2" charset="2"/>
              <a:buChar char="l"/>
            </a:pPr>
            <a:r>
              <a:rPr lang="en-US" altLang="zh-CN" sz="2000" b="1" i="1" dirty="0" smtClean="0"/>
              <a:t>When describing a painting, we can follow the spatial order by using on the left side, in the background, in the centre, here and there etc. </a:t>
            </a:r>
            <a:endParaRPr lang="en-US" altLang="zh-CN" sz="2000" b="1" i="1" dirty="0" smtClean="0"/>
          </a:p>
          <a:p>
            <a:pPr>
              <a:buFont typeface="Wingdings" panose="05000000000000000000" pitchFamily="2" charset="2"/>
              <a:buChar char="l"/>
            </a:pPr>
            <a:r>
              <a:rPr lang="en-US" altLang="zh-CN" sz="2000" b="1" i="1" dirty="0" smtClean="0"/>
              <a:t>In addition, color, light and composition is also what we need to focus on. </a:t>
            </a:r>
            <a:endParaRPr lang="zh-CN" altLang="en-US" sz="20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tags/tag1.xml><?xml version="1.0" encoding="utf-8"?>
<p:tagLst xmlns:p="http://schemas.openxmlformats.org/presentationml/2006/main">
  <p:tag name="AS_UNIQUEID" val="488"/>
</p:tagLst>
</file>

<file path=ppt/tags/tag10.xml><?xml version="1.0" encoding="utf-8"?>
<p:tagLst xmlns:p="http://schemas.openxmlformats.org/presentationml/2006/main">
  <p:tag name="AS_UNIQUEID" val="498"/>
</p:tagLst>
</file>

<file path=ppt/tags/tag11.xml><?xml version="1.0" encoding="utf-8"?>
<p:tagLst xmlns:p="http://schemas.openxmlformats.org/presentationml/2006/main">
  <p:tag name="AS_UNIQUEID" val="500"/>
</p:tagLst>
</file>

<file path=ppt/tags/tag12.xml><?xml version="1.0" encoding="utf-8"?>
<p:tagLst xmlns:p="http://schemas.openxmlformats.org/presentationml/2006/main">
  <p:tag name="AS_UNIQUEID" val="501"/>
</p:tagLst>
</file>

<file path=ppt/tags/tag13.xml><?xml version="1.0" encoding="utf-8"?>
<p:tagLst xmlns:p="http://schemas.openxmlformats.org/presentationml/2006/main">
  <p:tag name="AS_UNIQUEID" val="502"/>
</p:tagLst>
</file>

<file path=ppt/tags/tag14.xml><?xml version="1.0" encoding="utf-8"?>
<p:tagLst xmlns:p="http://schemas.openxmlformats.org/presentationml/2006/main">
  <p:tag name="AS_UNIQUEID" val="503"/>
</p:tagLst>
</file>

<file path=ppt/tags/tag15.xml><?xml version="1.0" encoding="utf-8"?>
<p:tagLst xmlns:p="http://schemas.openxmlformats.org/presentationml/2006/main">
  <p:tag name="AS_UNIQUEID" val="504"/>
</p:tagLst>
</file>

<file path=ppt/tags/tag16.xml><?xml version="1.0" encoding="utf-8"?>
<p:tagLst xmlns:p="http://schemas.openxmlformats.org/presentationml/2006/main">
  <p:tag name="AS_UNIQUEID" val="506"/>
</p:tagLst>
</file>

<file path=ppt/tags/tag17.xml><?xml version="1.0" encoding="utf-8"?>
<p:tagLst xmlns:p="http://schemas.openxmlformats.org/presentationml/2006/main">
  <p:tag name="AS_UNIQUEID" val="507"/>
</p:tagLst>
</file>

<file path=ppt/tags/tag18.xml><?xml version="1.0" encoding="utf-8"?>
<p:tagLst xmlns:p="http://schemas.openxmlformats.org/presentationml/2006/main">
  <p:tag name="AS_UNIQUEID" val="508"/>
</p:tagLst>
</file>

<file path=ppt/tags/tag19.xml><?xml version="1.0" encoding="utf-8"?>
<p:tagLst xmlns:p="http://schemas.openxmlformats.org/presentationml/2006/main">
  <p:tag name="AS_UNIQUEID" val="509"/>
</p:tagLst>
</file>

<file path=ppt/tags/tag2.xml><?xml version="1.0" encoding="utf-8"?>
<p:tagLst xmlns:p="http://schemas.openxmlformats.org/presentationml/2006/main">
  <p:tag name="AS_UNIQUEID" val="489"/>
</p:tagLst>
</file>

<file path=ppt/tags/tag20.xml><?xml version="1.0" encoding="utf-8"?>
<p:tagLst xmlns:p="http://schemas.openxmlformats.org/presentationml/2006/main">
  <p:tag name="AS_UNIQUEID" val="510"/>
</p:tagLst>
</file>

<file path=ppt/tags/tag21.xml><?xml version="1.0" encoding="utf-8"?>
<p:tagLst xmlns:p="http://schemas.openxmlformats.org/presentationml/2006/main">
  <p:tag name="AS_UNIQUEID" val="511"/>
</p:tagLst>
</file>

<file path=ppt/tags/tag22.xml><?xml version="1.0" encoding="utf-8"?>
<p:tagLst xmlns:p="http://schemas.openxmlformats.org/presentationml/2006/main">
  <p:tag name="AS_UNIQUEID" val="513"/>
</p:tagLst>
</file>

<file path=ppt/tags/tag23.xml><?xml version="1.0" encoding="utf-8"?>
<p:tagLst xmlns:p="http://schemas.openxmlformats.org/presentationml/2006/main">
  <p:tag name="AS_UNIQUEID" val="514"/>
</p:tagLst>
</file>

<file path=ppt/tags/tag24.xml><?xml version="1.0" encoding="utf-8"?>
<p:tagLst xmlns:p="http://schemas.openxmlformats.org/presentationml/2006/main">
  <p:tag name="AS_UNIQUEID" val="515"/>
</p:tagLst>
</file>

<file path=ppt/tags/tag25.xml><?xml version="1.0" encoding="utf-8"?>
<p:tagLst xmlns:p="http://schemas.openxmlformats.org/presentationml/2006/main">
  <p:tag name="AS_UNIQUEID" val="516"/>
</p:tagLst>
</file>

<file path=ppt/tags/tag26.xml><?xml version="1.0" encoding="utf-8"?>
<p:tagLst xmlns:p="http://schemas.openxmlformats.org/presentationml/2006/main">
  <p:tag name="AS_UNIQUEID" val="517"/>
</p:tagLst>
</file>

<file path=ppt/tags/tag27.xml><?xml version="1.0" encoding="utf-8"?>
<p:tagLst xmlns:p="http://schemas.openxmlformats.org/presentationml/2006/main">
  <p:tag name="AS_UNIQUEID" val="518"/>
</p:tagLst>
</file>

<file path=ppt/tags/tag28.xml><?xml version="1.0" encoding="utf-8"?>
<p:tagLst xmlns:p="http://schemas.openxmlformats.org/presentationml/2006/main">
  <p:tag name="AS_UNIQUEID" val="519"/>
</p:tagLst>
</file>

<file path=ppt/tags/tag29.xml><?xml version="1.0" encoding="utf-8"?>
<p:tagLst xmlns:p="http://schemas.openxmlformats.org/presentationml/2006/main">
  <p:tag name="AS_UNIQUEID" val="520"/>
</p:tagLst>
</file>

<file path=ppt/tags/tag3.xml><?xml version="1.0" encoding="utf-8"?>
<p:tagLst xmlns:p="http://schemas.openxmlformats.org/presentationml/2006/main">
  <p:tag name="AS_UNIQUEID" val="490"/>
</p:tagLst>
</file>

<file path=ppt/tags/tag30.xml><?xml version="1.0" encoding="utf-8"?>
<p:tagLst xmlns:p="http://schemas.openxmlformats.org/presentationml/2006/main">
  <p:tag name="AS_UNIQUEID" val="522"/>
</p:tagLst>
</file>

<file path=ppt/tags/tag31.xml><?xml version="1.0" encoding="utf-8"?>
<p:tagLst xmlns:p="http://schemas.openxmlformats.org/presentationml/2006/main">
  <p:tag name="AS_UNIQUEID" val="523"/>
</p:tagLst>
</file>

<file path=ppt/tags/tag32.xml><?xml version="1.0" encoding="utf-8"?>
<p:tagLst xmlns:p="http://schemas.openxmlformats.org/presentationml/2006/main">
  <p:tag name="AS_UNIQUEID" val="524"/>
</p:tagLst>
</file>

<file path=ppt/tags/tag33.xml><?xml version="1.0" encoding="utf-8"?>
<p:tagLst xmlns:p="http://schemas.openxmlformats.org/presentationml/2006/main">
  <p:tag name="AS_UNIQUEID" val="525"/>
</p:tagLst>
</file>

<file path=ppt/tags/tag34.xml><?xml version="1.0" encoding="utf-8"?>
<p:tagLst xmlns:p="http://schemas.openxmlformats.org/presentationml/2006/main">
  <p:tag name="AS_UNIQUEID" val="527"/>
</p:tagLst>
</file>

<file path=ppt/tags/tag35.xml><?xml version="1.0" encoding="utf-8"?>
<p:tagLst xmlns:p="http://schemas.openxmlformats.org/presentationml/2006/main">
  <p:tag name="AS_UNIQUEID" val="528"/>
</p:tagLst>
</file>

<file path=ppt/tags/tag36.xml><?xml version="1.0" encoding="utf-8"?>
<p:tagLst xmlns:p="http://schemas.openxmlformats.org/presentationml/2006/main">
  <p:tag name="AS_UNIQUEID" val="529"/>
</p:tagLst>
</file>

<file path=ppt/tags/tag37.xml><?xml version="1.0" encoding="utf-8"?>
<p:tagLst xmlns:p="http://schemas.openxmlformats.org/presentationml/2006/main">
  <p:tag name="AS_UNIQUEID" val="531"/>
</p:tagLst>
</file>

<file path=ppt/tags/tag38.xml><?xml version="1.0" encoding="utf-8"?>
<p:tagLst xmlns:p="http://schemas.openxmlformats.org/presentationml/2006/main">
  <p:tag name="AS_UNIQUEID" val="532"/>
</p:tagLst>
</file>

<file path=ppt/tags/tag39.xml><?xml version="1.0" encoding="utf-8"?>
<p:tagLst xmlns:p="http://schemas.openxmlformats.org/presentationml/2006/main">
  <p:tag name="AS_UNIQUEID" val="533"/>
</p:tagLst>
</file>

<file path=ppt/tags/tag4.xml><?xml version="1.0" encoding="utf-8"?>
<p:tagLst xmlns:p="http://schemas.openxmlformats.org/presentationml/2006/main">
  <p:tag name="AS_UNIQUEID" val="491"/>
</p:tagLst>
</file>

<file path=ppt/tags/tag40.xml><?xml version="1.0" encoding="utf-8"?>
<p:tagLst xmlns:p="http://schemas.openxmlformats.org/presentationml/2006/main">
  <p:tag name="AS_UNIQUEID" val="534"/>
</p:tagLst>
</file>

<file path=ppt/tags/tag41.xml><?xml version="1.0" encoding="utf-8"?>
<p:tagLst xmlns:p="http://schemas.openxmlformats.org/presentationml/2006/main">
  <p:tag name="AS_UNIQUEID" val="535"/>
</p:tagLst>
</file>

<file path=ppt/tags/tag42.xml><?xml version="1.0" encoding="utf-8"?>
<p:tagLst xmlns:p="http://schemas.openxmlformats.org/presentationml/2006/main">
  <p:tag name="AS_UNIQUEID" val="536"/>
</p:tagLst>
</file>

<file path=ppt/tags/tag43.xml><?xml version="1.0" encoding="utf-8"?>
<p:tagLst xmlns:p="http://schemas.openxmlformats.org/presentationml/2006/main">
  <p:tag name="AS_UNIQUEID" val="538"/>
</p:tagLst>
</file>

<file path=ppt/tags/tag44.xml><?xml version="1.0" encoding="utf-8"?>
<p:tagLst xmlns:p="http://schemas.openxmlformats.org/presentationml/2006/main">
  <p:tag name="AS_UNIQUEID" val="539"/>
</p:tagLst>
</file>

<file path=ppt/tags/tag45.xml><?xml version="1.0" encoding="utf-8"?>
<p:tagLst xmlns:p="http://schemas.openxmlformats.org/presentationml/2006/main">
  <p:tag name="AS_UNIQUEID" val="540"/>
</p:tagLst>
</file>

<file path=ppt/tags/tag46.xml><?xml version="1.0" encoding="utf-8"?>
<p:tagLst xmlns:p="http://schemas.openxmlformats.org/presentationml/2006/main">
  <p:tag name="AS_UNIQUEID" val="541"/>
</p:tagLst>
</file>

<file path=ppt/tags/tag47.xml><?xml version="1.0" encoding="utf-8"?>
<p:tagLst xmlns:p="http://schemas.openxmlformats.org/presentationml/2006/main">
  <p:tag name="AS_UNIQUEID" val="542"/>
</p:tagLst>
</file>

<file path=ppt/tags/tag48.xml><?xml version="1.0" encoding="utf-8"?>
<p:tagLst xmlns:p="http://schemas.openxmlformats.org/presentationml/2006/main">
  <p:tag name="AS_UNIQUEID" val="543"/>
</p:tagLst>
</file>

<file path=ppt/tags/tag49.xml><?xml version="1.0" encoding="utf-8"?>
<p:tagLst xmlns:p="http://schemas.openxmlformats.org/presentationml/2006/main">
  <p:tag name="AS_UNIQUEID" val="545"/>
</p:tagLst>
</file>

<file path=ppt/tags/tag5.xml><?xml version="1.0" encoding="utf-8"?>
<p:tagLst xmlns:p="http://schemas.openxmlformats.org/presentationml/2006/main">
  <p:tag name="AS_UNIQUEID" val="492"/>
</p:tagLst>
</file>

<file path=ppt/tags/tag50.xml><?xml version="1.0" encoding="utf-8"?>
<p:tagLst xmlns:p="http://schemas.openxmlformats.org/presentationml/2006/main">
  <p:tag name="AS_UNIQUEID" val="546"/>
</p:tagLst>
</file>

<file path=ppt/tags/tag51.xml><?xml version="1.0" encoding="utf-8"?>
<p:tagLst xmlns:p="http://schemas.openxmlformats.org/presentationml/2006/main">
  <p:tag name="AS_UNIQUEID" val="547"/>
</p:tagLst>
</file>

<file path=ppt/tags/tag52.xml><?xml version="1.0" encoding="utf-8"?>
<p:tagLst xmlns:p="http://schemas.openxmlformats.org/presentationml/2006/main">
  <p:tag name="AS_UNIQUEID" val="548"/>
</p:tagLst>
</file>

<file path=ppt/tags/tag53.xml><?xml version="1.0" encoding="utf-8"?>
<p:tagLst xmlns:p="http://schemas.openxmlformats.org/presentationml/2006/main">
  <p:tag name="AS_UNIQUEID" val="549"/>
</p:tagLst>
</file>

<file path=ppt/tags/tag54.xml><?xml version="1.0" encoding="utf-8"?>
<p:tagLst xmlns:p="http://schemas.openxmlformats.org/presentationml/2006/main">
  <p:tag name="AS_UNIQUEID" val="551"/>
</p:tagLst>
</file>

<file path=ppt/tags/tag55.xml><?xml version="1.0" encoding="utf-8"?>
<p:tagLst xmlns:p="http://schemas.openxmlformats.org/presentationml/2006/main">
  <p:tag name="AS_UNIQUEID" val="552"/>
</p:tagLst>
</file>

<file path=ppt/tags/tag56.xml><?xml version="1.0" encoding="utf-8"?>
<p:tagLst xmlns:p="http://schemas.openxmlformats.org/presentationml/2006/main">
  <p:tag name="AS_UNIQUEID" val="553"/>
</p:tagLst>
</file>

<file path=ppt/tags/tag57.xml><?xml version="1.0" encoding="utf-8"?>
<p:tagLst xmlns:p="http://schemas.openxmlformats.org/presentationml/2006/main">
  <p:tag name="AS_UNIQUEID" val="554"/>
</p:tagLst>
</file>

<file path=ppt/tags/tag58.xml><?xml version="1.0" encoding="utf-8"?>
<p:tagLst xmlns:p="http://schemas.openxmlformats.org/presentationml/2006/main">
  <p:tag name="AS_UNIQUEID" val="555"/>
</p:tagLst>
</file>

<file path=ppt/tags/tag59.xml><?xml version="1.0" encoding="utf-8"?>
<p:tagLst xmlns:p="http://schemas.openxmlformats.org/presentationml/2006/main">
  <p:tag name="AS_UNIQUEID" val="557"/>
</p:tagLst>
</file>

<file path=ppt/tags/tag6.xml><?xml version="1.0" encoding="utf-8"?>
<p:tagLst xmlns:p="http://schemas.openxmlformats.org/presentationml/2006/main">
  <p:tag name="AS_UNIQUEID" val="494"/>
</p:tagLst>
</file>

<file path=ppt/tags/tag60.xml><?xml version="1.0" encoding="utf-8"?>
<p:tagLst xmlns:p="http://schemas.openxmlformats.org/presentationml/2006/main">
  <p:tag name="AS_UNIQUEID" val="558"/>
</p:tagLst>
</file>

<file path=ppt/tags/tag61.xml><?xml version="1.0" encoding="utf-8"?>
<p:tagLst xmlns:p="http://schemas.openxmlformats.org/presentationml/2006/main">
  <p:tag name="AS_UNIQUEID" val="559"/>
</p:tagLst>
</file>

<file path=ppt/tags/tag62.xml><?xml version="1.0" encoding="utf-8"?>
<p:tagLst xmlns:p="http://schemas.openxmlformats.org/presentationml/2006/main">
  <p:tag name="AS_UNIQUEID" val="560"/>
</p:tagLst>
</file>

<file path=ppt/tags/tag63.xml><?xml version="1.0" encoding="utf-8"?>
<p:tagLst xmlns:p="http://schemas.openxmlformats.org/presentationml/2006/main">
  <p:tag name="AS_UNIQUEID" val="561"/>
</p:tagLst>
</file>

<file path=ppt/tags/tag64.xml><?xml version="1.0" encoding="utf-8"?>
<p:tagLst xmlns:p="http://schemas.openxmlformats.org/presentationml/2006/main">
  <p:tag name="AS_UNIQUEID" val="562"/>
</p:tagLst>
</file>

<file path=ppt/tags/tag65.xml><?xml version="1.0" encoding="utf-8"?>
<p:tagLst xmlns:p="http://schemas.openxmlformats.org/presentationml/2006/main">
  <p:tag name="AS_UNIQUEID" val="848"/>
</p:tagLst>
</file>

<file path=ppt/tags/tag66.xml><?xml version="1.0" encoding="utf-8"?>
<p:tagLst xmlns:p="http://schemas.openxmlformats.org/presentationml/2006/main">
  <p:tag name="AS_UNIQUEID" val="573"/>
</p:tagLst>
</file>

<file path=ppt/tags/tag67.xml><?xml version="1.0" encoding="utf-8"?>
<p:tagLst xmlns:p="http://schemas.openxmlformats.org/presentationml/2006/main">
  <p:tag name="AS_UNIQUEID" val="574"/>
</p:tagLst>
</file>

<file path=ppt/tags/tag68.xml><?xml version="1.0" encoding="utf-8"?>
<p:tagLst xmlns:p="http://schemas.openxmlformats.org/presentationml/2006/main">
  <p:tag name="AS_UNIQUEID" val="575"/>
</p:tagLst>
</file>

<file path=ppt/tags/tag69.xml><?xml version="1.0" encoding="utf-8"?>
<p:tagLst xmlns:p="http://schemas.openxmlformats.org/presentationml/2006/main">
  <p:tag name="AS_UNIQUEID" val="577"/>
</p:tagLst>
</file>

<file path=ppt/tags/tag7.xml><?xml version="1.0" encoding="utf-8"?>
<p:tagLst xmlns:p="http://schemas.openxmlformats.org/presentationml/2006/main">
  <p:tag name="AS_UNIQUEID" val="495"/>
</p:tagLst>
</file>

<file path=ppt/tags/tag70.xml><?xml version="1.0" encoding="utf-8"?>
<p:tagLst xmlns:p="http://schemas.openxmlformats.org/presentationml/2006/main">
  <p:tag name="AS_UNIQUEID" val="576"/>
</p:tagLst>
</file>

<file path=ppt/tags/tag8.xml><?xml version="1.0" encoding="utf-8"?>
<p:tagLst xmlns:p="http://schemas.openxmlformats.org/presentationml/2006/main">
  <p:tag name="AS_UNIQUEID" val="496"/>
</p:tagLst>
</file>

<file path=ppt/tags/tag9.xml><?xml version="1.0" encoding="utf-8"?>
<p:tagLst xmlns:p="http://schemas.openxmlformats.org/presentationml/2006/main">
  <p:tag name="AS_UNIQUEID" val="49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7301</Words>
  <Application>WPS 演示</Application>
  <PresentationFormat>全屏显示(4:3)</PresentationFormat>
  <Paragraphs>243</Paragraphs>
  <Slides>19</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19</vt:i4>
      </vt:variant>
    </vt:vector>
  </HeadingPairs>
  <TitlesOfParts>
    <vt:vector size="35" baseType="lpstr">
      <vt:lpstr>Arial</vt:lpstr>
      <vt:lpstr>宋体</vt:lpstr>
      <vt:lpstr>Wingdings</vt:lpstr>
      <vt:lpstr>HGFX_CNKI</vt:lpstr>
      <vt:lpstr>Times New Roman</vt:lpstr>
      <vt:lpstr>Impact</vt:lpstr>
      <vt:lpstr>微软雅黑</vt:lpstr>
      <vt:lpstr>Arial</vt:lpstr>
      <vt:lpstr>HGH3X_CNKI</vt:lpstr>
      <vt:lpstr>Calibri</vt:lpstr>
      <vt:lpstr>Arial Unicode MS</vt:lpstr>
      <vt:lpstr>HelveticaNeue</vt:lpstr>
      <vt:lpstr>华文新魏</vt:lpstr>
      <vt:lpstr>Segoe Print</vt:lpstr>
      <vt:lpstr>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25</cp:revision>
  <dcterms:created xsi:type="dcterms:W3CDTF">2024-04-22T06:53:00Z</dcterms:created>
  <dcterms:modified xsi:type="dcterms:W3CDTF">2024-04-26T08:06:10Z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