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4" r:id="rId4"/>
  </p:sldMasterIdLst>
  <p:notesMasterIdLst>
    <p:notesMasterId r:id="rId37"/>
  </p:notesMasterIdLst>
  <p:sldIdLst>
    <p:sldId id="310" r:id="rId5"/>
    <p:sldId id="270" r:id="rId6"/>
    <p:sldId id="371" r:id="rId7"/>
    <p:sldId id="369" r:id="rId8"/>
    <p:sldId id="372" r:id="rId9"/>
    <p:sldId id="416" r:id="rId10"/>
    <p:sldId id="375" r:id="rId11"/>
    <p:sldId id="370" r:id="rId12"/>
    <p:sldId id="378" r:id="rId13"/>
    <p:sldId id="380" r:id="rId14"/>
    <p:sldId id="381" r:id="rId15"/>
    <p:sldId id="377" r:id="rId16"/>
    <p:sldId id="417" r:id="rId17"/>
    <p:sldId id="399" r:id="rId18"/>
    <p:sldId id="401" r:id="rId19"/>
    <p:sldId id="412" r:id="rId20"/>
    <p:sldId id="415" r:id="rId21"/>
    <p:sldId id="414" r:id="rId22"/>
    <p:sldId id="413" r:id="rId23"/>
    <p:sldId id="418" r:id="rId24"/>
    <p:sldId id="419" r:id="rId25"/>
    <p:sldId id="421" r:id="rId26"/>
    <p:sldId id="396" r:id="rId27"/>
    <p:sldId id="422" r:id="rId28"/>
    <p:sldId id="423" r:id="rId29"/>
    <p:sldId id="425" r:id="rId30"/>
    <p:sldId id="343" r:id="rId31"/>
    <p:sldId id="386" r:id="rId32"/>
    <p:sldId id="345" r:id="rId33"/>
    <p:sldId id="346" r:id="rId34"/>
    <p:sldId id="304" r:id="rId35"/>
    <p:sldId id="307" r:id="rId3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049">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fei" initials="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0" d="100"/>
          <a:sy n="110" d="100"/>
        </p:scale>
        <p:origin x="1638" y="60"/>
      </p:cViewPr>
      <p:guideLst>
        <p:guide orient="horz" pos="204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cs"/>
              </a:rPr>
              <a:t>2023/5/30</a:t>
            </a:fld>
            <a:endParaRPr lang="zh-CN" altLang="en-US" strike="noStrike" noProof="1"/>
          </a:p>
        </p:txBody>
      </p:sp>
      <p:sp>
        <p:nvSpPr>
          <p:cNvPr id="5124"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5125"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nchorCtr="0"/>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幻灯片图像占位符 1"/>
          <p:cNvSpPr>
            <a:spLocks noGrp="1" noRot="1" noChangeAspect="1"/>
          </p:cNvSpPr>
          <p:nvPr>
            <p:ph type="sldImg"/>
          </p:nvPr>
        </p:nvSpPr>
        <p:spPr/>
      </p:sp>
      <p:sp>
        <p:nvSpPr>
          <p:cNvPr id="9218" name="备注占位符 2"/>
          <p:cNvSpPr>
            <a:spLocks noGrp="1"/>
          </p:cNvSpPr>
          <p:nvPr>
            <p:ph type="body"/>
          </p:nvPr>
        </p:nvSpPr>
        <p:spPr/>
        <p:txBody>
          <a:bodyPr lIns="91440" tIns="45720" rIns="91440" bIns="45720" anchor="t" anchorCtr="0"/>
          <a:lstStyle/>
          <a:p>
            <a:pPr lvl="0"/>
            <a:endParaRPr lang="zh-CN" altLang="en-US" dirty="0"/>
          </a:p>
        </p:txBody>
      </p:sp>
      <p:sp>
        <p:nvSpPr>
          <p:cNvPr id="9219"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lstStyle/>
          <a:p>
            <a:pPr lvl="0" algn="r"/>
            <a:fld id="{9A0DB2DC-4C9A-4742-B13C-FB6460FD3503}" type="slidenum">
              <a:rPr lang="zh-CN" altLang="en-US" sz="1200"/>
              <a:t>4</a:t>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pic>
        <p:nvPicPr>
          <p:cNvPr id="2" name="图片 1" descr="水印">
            <a:extLst>
              <a:ext uri="{FF2B5EF4-FFF2-40B4-BE49-F238E27FC236}">
                <a16:creationId xmlns:a16="http://schemas.microsoft.com/office/drawing/2014/main" id="{B3541DFD-00A4-501C-9D74-44FB074C8150}"/>
              </a:ext>
            </a:extLst>
          </p:cNvPr>
          <p:cNvPicPr>
            <a:picLocks noChangeAspect="1"/>
          </p:cNvPicPr>
          <p:nvPr userDrawn="1"/>
        </p:nvPicPr>
        <p:blipFill>
          <a:blip r:embed="rId13"/>
          <a:stretch>
            <a:fillRect/>
          </a:stretch>
        </p:blipFill>
        <p:spPr>
          <a:xfrm>
            <a:off x="5292080" y="94274"/>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nchorCtr="0"/>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pic>
        <p:nvPicPr>
          <p:cNvPr id="2" name="图片 1" descr="水印">
            <a:extLst>
              <a:ext uri="{FF2B5EF4-FFF2-40B4-BE49-F238E27FC236}">
                <a16:creationId xmlns:a16="http://schemas.microsoft.com/office/drawing/2014/main" id="{8601B8F9-B4A8-5729-AFF3-DDF2D1BBC1E0}"/>
              </a:ext>
            </a:extLst>
          </p:cNvPr>
          <p:cNvPicPr>
            <a:picLocks noChangeAspect="1"/>
          </p:cNvPicPr>
          <p:nvPr userDrawn="1"/>
        </p:nvPicPr>
        <p:blipFill>
          <a:blip r:embed="rId13"/>
          <a:stretch>
            <a:fillRect/>
          </a:stretch>
        </p:blipFill>
        <p:spPr>
          <a:xfrm>
            <a:off x="5292080" y="94274"/>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3075" name="文本占位符 1026"/>
          <p:cNvSpPr>
            <a:spLocks noGrp="1"/>
          </p:cNvSpPr>
          <p:nvPr>
            <p:ph type="body"/>
          </p:nvPr>
        </p:nvSpPr>
        <p:spPr>
          <a:xfrm>
            <a:off x="457200" y="1600200"/>
            <a:ext cx="8229600" cy="4525963"/>
          </a:xfrm>
          <a:prstGeom prst="rect">
            <a:avLst/>
          </a:prstGeom>
          <a:noFill/>
          <a:ln w="9525">
            <a:noFill/>
          </a:ln>
        </p:spPr>
        <p:txBody>
          <a:bodyPr anchor="t" anchorCtr="0"/>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pic>
        <p:nvPicPr>
          <p:cNvPr id="2" name="图片 1" descr="水印">
            <a:extLst>
              <a:ext uri="{FF2B5EF4-FFF2-40B4-BE49-F238E27FC236}">
                <a16:creationId xmlns:a16="http://schemas.microsoft.com/office/drawing/2014/main" id="{C0EA4BEE-0817-1088-B2D3-010175AF461B}"/>
              </a:ext>
            </a:extLst>
          </p:cNvPr>
          <p:cNvPicPr>
            <a:picLocks noChangeAspect="1"/>
          </p:cNvPicPr>
          <p:nvPr userDrawn="1"/>
        </p:nvPicPr>
        <p:blipFill>
          <a:blip r:embed="rId13"/>
          <a:stretch>
            <a:fillRect/>
          </a:stretch>
        </p:blipFill>
        <p:spPr>
          <a:xfrm>
            <a:off x="5292080" y="94274"/>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pic>
        <p:nvPicPr>
          <p:cNvPr id="2" name="图片 1" descr="水印">
            <a:extLst>
              <a:ext uri="{FF2B5EF4-FFF2-40B4-BE49-F238E27FC236}">
                <a16:creationId xmlns:a16="http://schemas.microsoft.com/office/drawing/2014/main" id="{9E4C36BA-3FAA-867D-31E7-593C8EB6D6B2}"/>
              </a:ext>
            </a:extLst>
          </p:cNvPr>
          <p:cNvPicPr>
            <a:picLocks noChangeAspect="1"/>
          </p:cNvPicPr>
          <p:nvPr userDrawn="1"/>
        </p:nvPicPr>
        <p:blipFill>
          <a:blip r:embed="rId13"/>
          <a:stretch>
            <a:fillRect/>
          </a:stretch>
        </p:blipFill>
        <p:spPr>
          <a:xfrm>
            <a:off x="5292080" y="94274"/>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50.xml"/><Relationship Id="rId7" Type="http://schemas.openxmlformats.org/officeDocument/2006/relationships/slideLayout" Target="../slideLayouts/slideLayout40.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s>
</file>

<file path=ppt/slides/_rels/slide11.xml.rels><?xml version="1.0" encoding="UTF-8" standalone="yes"?>
<Relationships xmlns="http://schemas.openxmlformats.org/package/2006/relationships"><Relationship Id="rId3" Type="http://schemas.openxmlformats.org/officeDocument/2006/relationships/tags" Target="../tags/tag56.xml"/><Relationship Id="rId7" Type="http://schemas.openxmlformats.org/officeDocument/2006/relationships/image" Target="../media/image6.png"/><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slideLayout" Target="../slideLayouts/slideLayout40.xml"/><Relationship Id="rId5" Type="http://schemas.openxmlformats.org/officeDocument/2006/relationships/tags" Target="../tags/tag58.xml"/><Relationship Id="rId4" Type="http://schemas.openxmlformats.org/officeDocument/2006/relationships/tags" Target="../tags/tag5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tags" Target="../tags/tag60.xml"/><Relationship Id="rId1" Type="http://schemas.openxmlformats.org/officeDocument/2006/relationships/tags" Target="../tags/tag59.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slideLayout" Target="../slideLayouts/slideLayout2.xml"/><Relationship Id="rId5" Type="http://schemas.openxmlformats.org/officeDocument/2006/relationships/tags" Target="../tags/tag65.xml"/><Relationship Id="rId4" Type="http://schemas.openxmlformats.org/officeDocument/2006/relationships/tags" Target="../tags/tag64.xml"/></Relationships>
</file>

<file path=ppt/slides/_rels/slide14.xml.rels><?xml version="1.0" encoding="UTF-8" standalone="yes"?>
<Relationships xmlns="http://schemas.openxmlformats.org/package/2006/relationships"><Relationship Id="rId8" Type="http://schemas.openxmlformats.org/officeDocument/2006/relationships/tags" Target="../tags/tag73.xml"/><Relationship Id="rId13" Type="http://schemas.openxmlformats.org/officeDocument/2006/relationships/tags" Target="../tags/tag78.xml"/><Relationship Id="rId18" Type="http://schemas.openxmlformats.org/officeDocument/2006/relationships/tags" Target="../tags/tag83.xml"/><Relationship Id="rId26" Type="http://schemas.openxmlformats.org/officeDocument/2006/relationships/tags" Target="../tags/tag91.xml"/><Relationship Id="rId3" Type="http://schemas.openxmlformats.org/officeDocument/2006/relationships/tags" Target="../tags/tag68.xml"/><Relationship Id="rId21" Type="http://schemas.openxmlformats.org/officeDocument/2006/relationships/tags" Target="../tags/tag86.xml"/><Relationship Id="rId7" Type="http://schemas.openxmlformats.org/officeDocument/2006/relationships/tags" Target="../tags/tag72.xml"/><Relationship Id="rId12" Type="http://schemas.openxmlformats.org/officeDocument/2006/relationships/tags" Target="../tags/tag77.xml"/><Relationship Id="rId17" Type="http://schemas.openxmlformats.org/officeDocument/2006/relationships/tags" Target="../tags/tag82.xml"/><Relationship Id="rId25" Type="http://schemas.openxmlformats.org/officeDocument/2006/relationships/tags" Target="../tags/tag90.xml"/><Relationship Id="rId2" Type="http://schemas.openxmlformats.org/officeDocument/2006/relationships/tags" Target="../tags/tag67.xml"/><Relationship Id="rId16" Type="http://schemas.openxmlformats.org/officeDocument/2006/relationships/tags" Target="../tags/tag81.xml"/><Relationship Id="rId20" Type="http://schemas.openxmlformats.org/officeDocument/2006/relationships/tags" Target="../tags/tag85.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tags" Target="../tags/tag76.xml"/><Relationship Id="rId24" Type="http://schemas.openxmlformats.org/officeDocument/2006/relationships/tags" Target="../tags/tag89.xml"/><Relationship Id="rId5" Type="http://schemas.openxmlformats.org/officeDocument/2006/relationships/tags" Target="../tags/tag70.xml"/><Relationship Id="rId15" Type="http://schemas.openxmlformats.org/officeDocument/2006/relationships/tags" Target="../tags/tag80.xml"/><Relationship Id="rId23" Type="http://schemas.openxmlformats.org/officeDocument/2006/relationships/tags" Target="../tags/tag88.xml"/><Relationship Id="rId28" Type="http://schemas.openxmlformats.org/officeDocument/2006/relationships/image" Target="../media/image8.png"/><Relationship Id="rId10" Type="http://schemas.openxmlformats.org/officeDocument/2006/relationships/tags" Target="../tags/tag75.xml"/><Relationship Id="rId19" Type="http://schemas.openxmlformats.org/officeDocument/2006/relationships/tags" Target="../tags/tag84.xml"/><Relationship Id="rId4" Type="http://schemas.openxmlformats.org/officeDocument/2006/relationships/tags" Target="../tags/tag69.xml"/><Relationship Id="rId9" Type="http://schemas.openxmlformats.org/officeDocument/2006/relationships/tags" Target="../tags/tag74.xml"/><Relationship Id="rId14" Type="http://schemas.openxmlformats.org/officeDocument/2006/relationships/tags" Target="../tags/tag79.xml"/><Relationship Id="rId22" Type="http://schemas.openxmlformats.org/officeDocument/2006/relationships/tags" Target="../tags/tag87.xml"/><Relationship Id="rId27"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tags" Target="../tags/tag99.xml"/><Relationship Id="rId13" Type="http://schemas.openxmlformats.org/officeDocument/2006/relationships/tags" Target="../tags/tag104.xml"/><Relationship Id="rId18" Type="http://schemas.openxmlformats.org/officeDocument/2006/relationships/tags" Target="../tags/tag109.xml"/><Relationship Id="rId3" Type="http://schemas.openxmlformats.org/officeDocument/2006/relationships/tags" Target="../tags/tag94.xml"/><Relationship Id="rId21" Type="http://schemas.openxmlformats.org/officeDocument/2006/relationships/slideLayout" Target="../slideLayouts/slideLayout7.xml"/><Relationship Id="rId7" Type="http://schemas.openxmlformats.org/officeDocument/2006/relationships/tags" Target="../tags/tag98.xml"/><Relationship Id="rId12" Type="http://schemas.openxmlformats.org/officeDocument/2006/relationships/tags" Target="../tags/tag103.xml"/><Relationship Id="rId17" Type="http://schemas.openxmlformats.org/officeDocument/2006/relationships/tags" Target="../tags/tag108.xml"/><Relationship Id="rId2" Type="http://schemas.openxmlformats.org/officeDocument/2006/relationships/tags" Target="../tags/tag93.xml"/><Relationship Id="rId16" Type="http://schemas.openxmlformats.org/officeDocument/2006/relationships/tags" Target="../tags/tag107.xml"/><Relationship Id="rId20" Type="http://schemas.openxmlformats.org/officeDocument/2006/relationships/tags" Target="../tags/tag111.xml"/><Relationship Id="rId1" Type="http://schemas.openxmlformats.org/officeDocument/2006/relationships/tags" Target="../tags/tag92.xml"/><Relationship Id="rId6" Type="http://schemas.openxmlformats.org/officeDocument/2006/relationships/tags" Target="../tags/tag97.xml"/><Relationship Id="rId11" Type="http://schemas.openxmlformats.org/officeDocument/2006/relationships/tags" Target="../tags/tag102.xml"/><Relationship Id="rId5" Type="http://schemas.openxmlformats.org/officeDocument/2006/relationships/tags" Target="../tags/tag96.xml"/><Relationship Id="rId15" Type="http://schemas.openxmlformats.org/officeDocument/2006/relationships/tags" Target="../tags/tag106.xml"/><Relationship Id="rId10" Type="http://schemas.openxmlformats.org/officeDocument/2006/relationships/tags" Target="../tags/tag101.xml"/><Relationship Id="rId19" Type="http://schemas.openxmlformats.org/officeDocument/2006/relationships/tags" Target="../tags/tag110.xml"/><Relationship Id="rId4" Type="http://schemas.openxmlformats.org/officeDocument/2006/relationships/tags" Target="../tags/tag95.xml"/><Relationship Id="rId9" Type="http://schemas.openxmlformats.org/officeDocument/2006/relationships/tags" Target="../tags/tag100.xml"/><Relationship Id="rId14" Type="http://schemas.openxmlformats.org/officeDocument/2006/relationships/tags" Target="../tags/tag105.xml"/><Relationship Id="rId22"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tags" Target="../tags/tag114.xml"/><Relationship Id="rId7" Type="http://schemas.openxmlformats.org/officeDocument/2006/relationships/image" Target="../media/image9.pn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slideLayout" Target="../slideLayouts/slideLayout7.xml"/><Relationship Id="rId5" Type="http://schemas.openxmlformats.org/officeDocument/2006/relationships/tags" Target="../tags/tag116.xml"/><Relationship Id="rId4" Type="http://schemas.openxmlformats.org/officeDocument/2006/relationships/tags" Target="../tags/tag115.xml"/></Relationships>
</file>

<file path=ppt/slides/_rels/slide17.xml.rels><?xml version="1.0" encoding="UTF-8" standalone="yes"?>
<Relationships xmlns="http://schemas.openxmlformats.org/package/2006/relationships"><Relationship Id="rId3" Type="http://schemas.openxmlformats.org/officeDocument/2006/relationships/tags" Target="../tags/tag119.xml"/><Relationship Id="rId7" Type="http://schemas.openxmlformats.org/officeDocument/2006/relationships/image" Target="../media/image11.png"/><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image" Target="../media/image10.png"/><Relationship Id="rId5" Type="http://schemas.openxmlformats.org/officeDocument/2006/relationships/slideLayout" Target="../slideLayouts/slideLayout7.xml"/><Relationship Id="rId4" Type="http://schemas.openxmlformats.org/officeDocument/2006/relationships/tags" Target="../tags/tag120.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tags" Target="../tags/tag123.xml"/><Relationship Id="rId7" Type="http://schemas.openxmlformats.org/officeDocument/2006/relationships/slideLayout" Target="../slideLayouts/slideLayout7.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tags" Target="../tags/tag126.xml"/><Relationship Id="rId5" Type="http://schemas.openxmlformats.org/officeDocument/2006/relationships/tags" Target="../tags/tag125.xml"/><Relationship Id="rId4" Type="http://schemas.openxmlformats.org/officeDocument/2006/relationships/tags" Target="../tags/tag124.xml"/><Relationship Id="rId9"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129.xml"/><Relationship Id="rId7" Type="http://schemas.openxmlformats.org/officeDocument/2006/relationships/image" Target="../media/image14.png"/><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slideLayout" Target="../slideLayouts/slideLayout7.xml"/><Relationship Id="rId5" Type="http://schemas.openxmlformats.org/officeDocument/2006/relationships/tags" Target="../tags/tag131.xml"/><Relationship Id="rId4" Type="http://schemas.openxmlformats.org/officeDocument/2006/relationships/tags" Target="../tags/tag130.xml"/><Relationship Id="rId9"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slideLayout" Target="../slideLayouts/slideLayout2.xml"/><Relationship Id="rId5" Type="http://schemas.openxmlformats.org/officeDocument/2006/relationships/tags" Target="../tags/tag136.xml"/><Relationship Id="rId4" Type="http://schemas.openxmlformats.org/officeDocument/2006/relationships/tags" Target="../tags/tag135.xml"/></Relationships>
</file>

<file path=ppt/slides/_rels/slide21.xml.rels><?xml version="1.0" encoding="UTF-8" standalone="yes"?>
<Relationships xmlns="http://schemas.openxmlformats.org/package/2006/relationships"><Relationship Id="rId8" Type="http://schemas.openxmlformats.org/officeDocument/2006/relationships/tags" Target="../tags/tag144.xml"/><Relationship Id="rId3" Type="http://schemas.openxmlformats.org/officeDocument/2006/relationships/tags" Target="../tags/tag139.xml"/><Relationship Id="rId7" Type="http://schemas.openxmlformats.org/officeDocument/2006/relationships/tags" Target="../tags/tag143.xml"/><Relationship Id="rId12" Type="http://schemas.openxmlformats.org/officeDocument/2006/relationships/image" Target="../media/image17.png"/><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tags" Target="../tags/tag142.xml"/><Relationship Id="rId11" Type="http://schemas.openxmlformats.org/officeDocument/2006/relationships/slideLayout" Target="../slideLayouts/slideLayout7.xml"/><Relationship Id="rId5" Type="http://schemas.openxmlformats.org/officeDocument/2006/relationships/tags" Target="../tags/tag141.xml"/><Relationship Id="rId10" Type="http://schemas.openxmlformats.org/officeDocument/2006/relationships/tags" Target="../tags/tag146.xml"/><Relationship Id="rId4" Type="http://schemas.openxmlformats.org/officeDocument/2006/relationships/tags" Target="../tags/tag140.xml"/><Relationship Id="rId9" Type="http://schemas.openxmlformats.org/officeDocument/2006/relationships/tags" Target="../tags/tag145.xml"/></Relationships>
</file>

<file path=ppt/slides/_rels/slide2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tags" Target="../tags/tag149.xml"/><Relationship Id="rId7" Type="http://schemas.openxmlformats.org/officeDocument/2006/relationships/slideLayout" Target="../slideLayouts/slideLayout7.xml"/><Relationship Id="rId2" Type="http://schemas.openxmlformats.org/officeDocument/2006/relationships/tags" Target="../tags/tag148.xml"/><Relationship Id="rId1" Type="http://schemas.openxmlformats.org/officeDocument/2006/relationships/tags" Target="../tags/tag147.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s>
</file>

<file path=ppt/slides/_rels/slide2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tags" Target="../tags/tag155.xml"/><Relationship Id="rId7" Type="http://schemas.openxmlformats.org/officeDocument/2006/relationships/image" Target="../media/image17.png"/><Relationship Id="rId2" Type="http://schemas.openxmlformats.org/officeDocument/2006/relationships/tags" Target="../tags/tag154.xml"/><Relationship Id="rId1" Type="http://schemas.openxmlformats.org/officeDocument/2006/relationships/tags" Target="../tags/tag153.xml"/><Relationship Id="rId6" Type="http://schemas.openxmlformats.org/officeDocument/2006/relationships/slideLayout" Target="../slideLayouts/slideLayout40.xml"/><Relationship Id="rId5" Type="http://schemas.openxmlformats.org/officeDocument/2006/relationships/tags" Target="../tags/tag157.xml"/><Relationship Id="rId4" Type="http://schemas.openxmlformats.org/officeDocument/2006/relationships/tags" Target="../tags/tag156.xml"/></Relationships>
</file>

<file path=ppt/slides/_rels/slide24.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60.xml"/><Relationship Id="rId7" Type="http://schemas.openxmlformats.org/officeDocument/2006/relationships/tags" Target="../tags/tag164.xml"/><Relationship Id="rId2" Type="http://schemas.openxmlformats.org/officeDocument/2006/relationships/tags" Target="../tags/tag159.xml"/><Relationship Id="rId1" Type="http://schemas.openxmlformats.org/officeDocument/2006/relationships/tags" Target="../tags/tag158.xml"/><Relationship Id="rId6" Type="http://schemas.openxmlformats.org/officeDocument/2006/relationships/tags" Target="../tags/tag163.xml"/><Relationship Id="rId5" Type="http://schemas.openxmlformats.org/officeDocument/2006/relationships/tags" Target="../tags/tag162.xml"/><Relationship Id="rId10" Type="http://schemas.openxmlformats.org/officeDocument/2006/relationships/image" Target="../media/image17.png"/><Relationship Id="rId4" Type="http://schemas.openxmlformats.org/officeDocument/2006/relationships/tags" Target="../tags/tag161.xml"/><Relationship Id="rId9" Type="http://schemas.openxmlformats.org/officeDocument/2006/relationships/image" Target="../media/image20.png"/></Relationships>
</file>

<file path=ppt/slides/_rels/slide2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tags" Target="../tags/tag167.xml"/><Relationship Id="rId7" Type="http://schemas.openxmlformats.org/officeDocument/2006/relationships/slideLayout" Target="../slideLayouts/slideLayout7.xml"/><Relationship Id="rId2" Type="http://schemas.openxmlformats.org/officeDocument/2006/relationships/tags" Target="../tags/tag166.xml"/><Relationship Id="rId1" Type="http://schemas.openxmlformats.org/officeDocument/2006/relationships/tags" Target="../tags/tag165.xml"/><Relationship Id="rId6" Type="http://schemas.openxmlformats.org/officeDocument/2006/relationships/tags" Target="../tags/tag170.xml"/><Relationship Id="rId5" Type="http://schemas.openxmlformats.org/officeDocument/2006/relationships/tags" Target="../tags/tag169.xml"/><Relationship Id="rId4" Type="http://schemas.openxmlformats.org/officeDocument/2006/relationships/tags" Target="../tags/tag168.xml"/><Relationship Id="rId9" Type="http://schemas.openxmlformats.org/officeDocument/2006/relationships/image" Target="../media/image17.png"/></Relationships>
</file>

<file path=ppt/slides/_rels/slide26.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73.xml"/><Relationship Id="rId7" Type="http://schemas.openxmlformats.org/officeDocument/2006/relationships/tags" Target="../tags/tag177.xml"/><Relationship Id="rId2" Type="http://schemas.openxmlformats.org/officeDocument/2006/relationships/tags" Target="../tags/tag172.xml"/><Relationship Id="rId1" Type="http://schemas.openxmlformats.org/officeDocument/2006/relationships/tags" Target="../tags/tag171.xml"/><Relationship Id="rId6" Type="http://schemas.openxmlformats.org/officeDocument/2006/relationships/tags" Target="../tags/tag176.xml"/><Relationship Id="rId5" Type="http://schemas.openxmlformats.org/officeDocument/2006/relationships/tags" Target="../tags/tag175.xml"/><Relationship Id="rId10" Type="http://schemas.openxmlformats.org/officeDocument/2006/relationships/image" Target="../media/image22.png"/><Relationship Id="rId4" Type="http://schemas.openxmlformats.org/officeDocument/2006/relationships/tags" Target="../tags/tag174.xml"/><Relationship Id="rId9" Type="http://schemas.openxmlformats.org/officeDocument/2006/relationships/image" Target="../media/image17.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17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40.xml"/><Relationship Id="rId1" Type="http://schemas.openxmlformats.org/officeDocument/2006/relationships/tags" Target="../tags/tag17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180.xml"/></Relationships>
</file>

<file path=ppt/slides/_rels/slide3.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3.png"/><Relationship Id="rId4" Type="http://schemas.openxmlformats.org/officeDocument/2006/relationships/tags" Target="../tags/tag4.xml"/><Relationship Id="rId9"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181.xml"/></Relationships>
</file>

<file path=ppt/slides/_rels/slide31.xml.rels><?xml version="1.0" encoding="UTF-8" standalone="yes"?>
<Relationships xmlns="http://schemas.openxmlformats.org/package/2006/relationships"><Relationship Id="rId8" Type="http://schemas.openxmlformats.org/officeDocument/2006/relationships/tags" Target="../tags/tag189.xml"/><Relationship Id="rId13" Type="http://schemas.openxmlformats.org/officeDocument/2006/relationships/tags" Target="../tags/tag194.xml"/><Relationship Id="rId3" Type="http://schemas.openxmlformats.org/officeDocument/2006/relationships/tags" Target="../tags/tag184.xml"/><Relationship Id="rId7" Type="http://schemas.openxmlformats.org/officeDocument/2006/relationships/tags" Target="../tags/tag188.xml"/><Relationship Id="rId12" Type="http://schemas.openxmlformats.org/officeDocument/2006/relationships/tags" Target="../tags/tag193.xml"/><Relationship Id="rId2" Type="http://schemas.openxmlformats.org/officeDocument/2006/relationships/tags" Target="../tags/tag183.xml"/><Relationship Id="rId1" Type="http://schemas.openxmlformats.org/officeDocument/2006/relationships/tags" Target="../tags/tag182.xml"/><Relationship Id="rId6" Type="http://schemas.openxmlformats.org/officeDocument/2006/relationships/tags" Target="../tags/tag187.xml"/><Relationship Id="rId11" Type="http://schemas.openxmlformats.org/officeDocument/2006/relationships/tags" Target="../tags/tag192.xml"/><Relationship Id="rId5" Type="http://schemas.openxmlformats.org/officeDocument/2006/relationships/tags" Target="../tags/tag186.xml"/><Relationship Id="rId10" Type="http://schemas.openxmlformats.org/officeDocument/2006/relationships/tags" Target="../tags/tag191.xml"/><Relationship Id="rId4" Type="http://schemas.openxmlformats.org/officeDocument/2006/relationships/tags" Target="../tags/tag185.xml"/><Relationship Id="rId9" Type="http://schemas.openxmlformats.org/officeDocument/2006/relationships/tags" Target="../tags/tag190.xml"/><Relationship Id="rId14"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tags" Target="../tags/tag16.xml"/><Relationship Id="rId3" Type="http://schemas.openxmlformats.org/officeDocument/2006/relationships/tags" Target="../tags/tag11.xml"/><Relationship Id="rId7" Type="http://schemas.openxmlformats.org/officeDocument/2006/relationships/tags" Target="../tags/tag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5" Type="http://schemas.openxmlformats.org/officeDocument/2006/relationships/tags" Target="../tags/tag13.xml"/><Relationship Id="rId10" Type="http://schemas.openxmlformats.org/officeDocument/2006/relationships/notesSlide" Target="../notesSlides/notesSlide1.xml"/><Relationship Id="rId4" Type="http://schemas.openxmlformats.org/officeDocument/2006/relationships/tags" Target="../tags/tag12.xml"/><Relationship Id="rId9"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Layout" Target="../slideLayouts/slideLayout2.xml"/><Relationship Id="rId5" Type="http://schemas.openxmlformats.org/officeDocument/2006/relationships/tags" Target="../tags/tag21.xml"/><Relationship Id="rId4" Type="http://schemas.openxmlformats.org/officeDocument/2006/relationships/tags" Target="../tags/tag20.xml"/></Relationships>
</file>

<file path=ppt/slides/_rels/slide7.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11" Type="http://schemas.openxmlformats.org/officeDocument/2006/relationships/slideLayout" Target="../slideLayouts/slideLayout40.xml"/><Relationship Id="rId5" Type="http://schemas.openxmlformats.org/officeDocument/2006/relationships/tags" Target="../tags/tag26.xml"/><Relationship Id="rId10" Type="http://schemas.openxmlformats.org/officeDocument/2006/relationships/tags" Target="../tags/tag31.xml"/><Relationship Id="rId4" Type="http://schemas.openxmlformats.org/officeDocument/2006/relationships/tags" Target="../tags/tag25.xml"/><Relationship Id="rId9" Type="http://schemas.openxmlformats.org/officeDocument/2006/relationships/tags" Target="../tags/tag30.xml"/></Relationships>
</file>

<file path=ppt/slides/_rels/slide8.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Layout" Target="../slideLayouts/slideLayout18.xml"/><Relationship Id="rId5" Type="http://schemas.openxmlformats.org/officeDocument/2006/relationships/tags" Target="../tags/tag36.xml"/><Relationship Id="rId4" Type="http://schemas.openxmlformats.org/officeDocument/2006/relationships/tags" Target="../tags/tag35.xml"/></Relationships>
</file>

<file path=ppt/slides/_rels/slide9.xml.rels><?xml version="1.0" encoding="UTF-8" standalone="yes"?>
<Relationships xmlns="http://schemas.openxmlformats.org/package/2006/relationships"><Relationship Id="rId8" Type="http://schemas.openxmlformats.org/officeDocument/2006/relationships/tags" Target="../tags/tag44.xml"/><Relationship Id="rId13" Type="http://schemas.openxmlformats.org/officeDocument/2006/relationships/image" Target="../media/image4.png"/><Relationship Id="rId3" Type="http://schemas.openxmlformats.org/officeDocument/2006/relationships/tags" Target="../tags/tag39.xml"/><Relationship Id="rId7" Type="http://schemas.openxmlformats.org/officeDocument/2006/relationships/tags" Target="../tags/tag43.xml"/><Relationship Id="rId12" Type="http://schemas.openxmlformats.org/officeDocument/2006/relationships/slideLayout" Target="../slideLayouts/slideLayout40.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11" Type="http://schemas.openxmlformats.org/officeDocument/2006/relationships/tags" Target="../tags/tag47.xml"/><Relationship Id="rId5" Type="http://schemas.openxmlformats.org/officeDocument/2006/relationships/tags" Target="../tags/tag41.xml"/><Relationship Id="rId10" Type="http://schemas.openxmlformats.org/officeDocument/2006/relationships/tags" Target="../tags/tag46.xml"/><Relationship Id="rId4" Type="http://schemas.openxmlformats.org/officeDocument/2006/relationships/tags" Target="../tags/tag40.xml"/><Relationship Id="rId9" Type="http://schemas.openxmlformats.org/officeDocument/2006/relationships/tags" Target="../tags/tag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1" y="1792129"/>
            <a:ext cx="490394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p>
        </p:txBody>
      </p:sp>
      <p:pic>
        <p:nvPicPr>
          <p:cNvPr id="14338"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2"/>
            <a:ext cx="27027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252095" y="2853055"/>
            <a:ext cx="8763635" cy="2974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28. The underlined word "go-getter" in paragraph 3 refers to someone who           .</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A. is good at </a:t>
            </a:r>
            <a:r>
              <a:rPr lang="en-US" altLang="zh-CN" sz="2000" strike="noStrike" noProof="1">
                <a:gradFill>
                  <a:gsLst>
                    <a:gs pos="0">
                      <a:srgbClr val="007BD3"/>
                    </a:gs>
                    <a:gs pos="100000">
                      <a:srgbClr val="034373"/>
                    </a:gs>
                  </a:gsLst>
                  <a:lin scaled="0"/>
                </a:gradFill>
                <a:latin typeface="Times New Roman" panose="02020603050405020304" charset="0"/>
                <a:ea typeface="+mn-ea"/>
                <a:cs typeface="Times New Roman" panose="02020603050405020304" charset="0"/>
              </a:rPr>
              <a:t>handling pressure</a:t>
            </a:r>
            <a:r>
              <a:rPr lang="en-US" altLang="zh-CN" sz="2000" strike="noStrike" noProof="1">
                <a:latin typeface="Times New Roman" panose="02020603050405020304" charset="0"/>
                <a:ea typeface="+mn-ea"/>
                <a:cs typeface="Times New Roman" panose="02020603050405020304" charset="0"/>
              </a:rPr>
              <a:t>         	</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B. </a:t>
            </a:r>
            <a:r>
              <a:rPr lang="en-US" altLang="zh-CN" sz="2000" strike="noStrike" noProof="1">
                <a:solidFill>
                  <a:srgbClr val="00B0F0"/>
                </a:solidFill>
                <a:latin typeface="Times New Roman" panose="02020603050405020304" charset="0"/>
                <a:ea typeface="+mn-ea"/>
                <a:cs typeface="Times New Roman" panose="02020603050405020304" charset="0"/>
              </a:rPr>
              <a:t>works hard</a:t>
            </a:r>
            <a:r>
              <a:rPr lang="en-US" altLang="zh-CN" sz="2000" strike="noStrike" noProof="1">
                <a:latin typeface="Times New Roman" panose="02020603050405020304" charset="0"/>
                <a:ea typeface="+mn-ea"/>
                <a:cs typeface="Times New Roman" panose="02020603050405020304" charset="0"/>
              </a:rPr>
              <a:t> to become </a:t>
            </a:r>
            <a:r>
              <a:rPr lang="en-US" altLang="zh-CN" sz="2000" strike="noStrike" noProof="1">
                <a:solidFill>
                  <a:srgbClr val="00B0F0"/>
                </a:solidFill>
                <a:latin typeface="Times New Roman" panose="02020603050405020304" charset="0"/>
                <a:ea typeface="+mn-ea"/>
                <a:cs typeface="Times New Roman" panose="02020603050405020304" charset="0"/>
              </a:rPr>
              <a:t>successful</a:t>
            </a:r>
            <a:endParaRPr lang="en-US" altLang="zh-CN" sz="2000" strike="noStrike" noProof="1">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C.  has a natural </a:t>
            </a:r>
            <a:r>
              <a:rPr lang="en-US" altLang="zh-CN" sz="2000" strike="noStrike" noProof="1">
                <a:solidFill>
                  <a:srgbClr val="00B0F0"/>
                </a:solidFill>
                <a:latin typeface="Times New Roman" panose="02020603050405020304" charset="0"/>
                <a:ea typeface="+mn-ea"/>
                <a:cs typeface="Times New Roman" panose="02020603050405020304" charset="0"/>
              </a:rPr>
              <a:t>talent for his job</a:t>
            </a:r>
            <a:r>
              <a:rPr lang="en-US" altLang="zh-CN" sz="2000" strike="noStrike" noProof="1">
                <a:latin typeface="Times New Roman" panose="02020603050405020304" charset="0"/>
                <a:ea typeface="+mn-ea"/>
                <a:cs typeface="Times New Roman" panose="02020603050405020304" charset="0"/>
              </a:rPr>
              <a:t>.      	</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D. </a:t>
            </a:r>
            <a:r>
              <a:rPr lang="en-US" altLang="zh-CN" sz="2000" strike="noStrike" noProof="1">
                <a:solidFill>
                  <a:srgbClr val="00B0F0"/>
                </a:solidFill>
                <a:latin typeface="Times New Roman" panose="02020603050405020304" charset="0"/>
                <a:ea typeface="+mn-ea"/>
                <a:cs typeface="Times New Roman" panose="02020603050405020304" charset="0"/>
              </a:rPr>
              <a:t>gets on well</a:t>
            </a:r>
            <a:r>
              <a:rPr lang="en-US" altLang="zh-CN" sz="2000" strike="noStrike" noProof="1">
                <a:latin typeface="Times New Roman" panose="02020603050405020304" charset="0"/>
                <a:ea typeface="+mn-ea"/>
                <a:cs typeface="Times New Roman" panose="02020603050405020304" charset="0"/>
              </a:rPr>
              <a:t> with his co-workers</a:t>
            </a:r>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sp>
        <p:nvSpPr>
          <p:cNvPr id="4" name="文本框 99"/>
          <p:cNvSpPr txBox="1"/>
          <p:nvPr/>
        </p:nvSpPr>
        <p:spPr>
          <a:xfrm>
            <a:off x="203200" y="4797425"/>
            <a:ext cx="4268470" cy="1938020"/>
          </a:xfrm>
          <a:prstGeom prst="rect">
            <a:avLst/>
          </a:prstGeom>
          <a:noFill/>
          <a:ln w="9525">
            <a:noFill/>
          </a:ln>
        </p:spPr>
        <p:txBody>
          <a:bodyPr wrap="square" anchor="t" anchorCtr="0">
            <a:spAutoFit/>
          </a:bodyPr>
          <a:lstStyle/>
          <a:p>
            <a:r>
              <a:rPr lang="zh-CN" altLang="zh-CN" sz="2400">
                <a:solidFill>
                  <a:srgbClr val="FF0000"/>
                </a:solidFill>
                <a:latin typeface="Calibri" panose="020F0502020204030204" charset="0"/>
                <a:sym typeface="+mn-ea"/>
              </a:rPr>
              <a:t>纵向对比选项</a:t>
            </a:r>
            <a:endParaRPr lang="zh-CN" altLang="zh-CN" sz="2400">
              <a:solidFill>
                <a:srgbClr val="FF0000"/>
              </a:solidFill>
              <a:latin typeface="Calibri" panose="020F0502020204030204" charset="0"/>
              <a:ea typeface="宋体" panose="02010600030101010101" pitchFamily="2" charset="-122"/>
            </a:endParaRPr>
          </a:p>
          <a:p>
            <a:r>
              <a:rPr lang="zh-CN" altLang="zh-CN" sz="2400">
                <a:solidFill>
                  <a:srgbClr val="FF0000"/>
                </a:solidFill>
                <a:latin typeface="Calibri" panose="020F0502020204030204" charset="0"/>
                <a:sym typeface="+mn-ea"/>
              </a:rPr>
              <a:t>与定位的细节简化句去匹配</a:t>
            </a:r>
            <a:r>
              <a:rPr lang="zh-CN" altLang="zh-CN" sz="2400">
                <a:solidFill>
                  <a:srgbClr val="000000"/>
                </a:solidFill>
                <a:latin typeface="Calibri" panose="020F0502020204030204" charset="0"/>
                <a:sym typeface="+mn-ea"/>
              </a:rPr>
              <a:t>：</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B</a:t>
            </a:r>
            <a:r>
              <a:rPr lang="zh-CN" altLang="en-US" sz="2400">
                <a:solidFill>
                  <a:srgbClr val="000000"/>
                </a:solidFill>
                <a:latin typeface="Calibri" panose="020F0502020204030204" charset="0"/>
                <a:ea typeface="宋体" panose="02010600030101010101" pitchFamily="2" charset="-122"/>
              </a:rPr>
              <a:t>项反应的是人们对他工作态度的</a:t>
            </a:r>
            <a:r>
              <a:rPr lang="zh-CN" altLang="en-US" sz="2400">
                <a:solidFill>
                  <a:srgbClr val="000000"/>
                </a:solidFill>
                <a:latin typeface="Calibri" panose="020F0502020204030204" charset="0"/>
                <a:sym typeface="+mn-ea"/>
              </a:rPr>
              <a:t>积极</a:t>
            </a:r>
            <a:r>
              <a:rPr lang="zh-CN" altLang="en-US" sz="2400">
                <a:solidFill>
                  <a:srgbClr val="000000"/>
                </a:solidFill>
                <a:latin typeface="Calibri" panose="020F0502020204030204" charset="0"/>
                <a:ea typeface="宋体" panose="02010600030101010101" pitchFamily="2" charset="-122"/>
              </a:rPr>
              <a:t>，与下句投去不屑的目光完美对比</a:t>
            </a:r>
            <a:r>
              <a:rPr lang="en-US" altLang="zh-CN" sz="2400">
                <a:solidFill>
                  <a:srgbClr val="000000"/>
                </a:solidFill>
                <a:latin typeface="Times New Roman" panose="02020603050405020304" charset="0"/>
                <a:ea typeface="宋体" panose="02010600030101010101" pitchFamily="2" charset="-122"/>
                <a:sym typeface="宋体" panose="02010600030101010101" pitchFamily="2" charset="-122"/>
              </a:rPr>
              <a:t>. </a:t>
            </a:r>
            <a:endParaRPr lang="zh-CN" altLang="en-US" sz="2400">
              <a:latin typeface="Arial" panose="020B0604020202020204" pitchFamily="34" charset="0"/>
              <a:ea typeface="宋体" panose="02010600030101010101" pitchFamily="2" charset="-122"/>
            </a:endParaRPr>
          </a:p>
        </p:txBody>
      </p:sp>
      <p:pic>
        <p:nvPicPr>
          <p:cNvPr id="2" name="图片 1"/>
          <p:cNvPicPr>
            <a:picLocks noChangeAspect="1"/>
          </p:cNvPicPr>
          <p:nvPr>
            <p:custDataLst>
              <p:tags r:id="rId2"/>
            </p:custDataLst>
          </p:nvPr>
        </p:nvPicPr>
        <p:blipFill>
          <a:blip r:embed="rId8"/>
          <a:stretch>
            <a:fillRect/>
          </a:stretch>
        </p:blipFill>
        <p:spPr>
          <a:xfrm>
            <a:off x="323850" y="836930"/>
            <a:ext cx="7589520" cy="2005965"/>
          </a:xfrm>
          <a:prstGeom prst="rect">
            <a:avLst/>
          </a:prstGeom>
        </p:spPr>
      </p:pic>
      <p:sp>
        <p:nvSpPr>
          <p:cNvPr id="5" name="文本框 99"/>
          <p:cNvSpPr txBox="1"/>
          <p:nvPr/>
        </p:nvSpPr>
        <p:spPr>
          <a:xfrm>
            <a:off x="4284345" y="3225165"/>
            <a:ext cx="4846955" cy="260985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a:latin typeface="Times New Roman" panose="02020603050405020304" charset="0"/>
                <a:ea typeface="宋体" panose="02010600030101010101" pitchFamily="2" charset="-122"/>
              </a:rPr>
              <a:t>本题考查的是词义猜测：</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简化定位的长难句</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3</a:t>
            </a:r>
            <a:r>
              <a:rPr lang="zh-CN" altLang="en-US" sz="2400" b="1">
                <a:solidFill>
                  <a:srgbClr val="FF0000"/>
                </a:solidFill>
                <a:latin typeface="Times New Roman" panose="02020603050405020304" charset="0"/>
                <a:ea typeface="宋体" panose="02010600030101010101" pitchFamily="2" charset="-122"/>
              </a:rPr>
              <a:t>段，第</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句）</a:t>
            </a:r>
          </a:p>
          <a:p>
            <a:r>
              <a:rPr lang="zh-CN" altLang="en-US" sz="2400" b="1">
                <a:solidFill>
                  <a:schemeClr val="tx1"/>
                </a:solidFill>
                <a:latin typeface="Times New Roman" panose="02020603050405020304" charset="0"/>
                <a:ea typeface="宋体" panose="02010600030101010101" pitchFamily="2" charset="-122"/>
              </a:rPr>
              <a:t>意为：后半句的同事会得到别人不屑的目光，</a:t>
            </a:r>
            <a:r>
              <a:rPr lang="en-US" altLang="zh-CN" sz="2400" b="1">
                <a:solidFill>
                  <a:schemeClr val="tx1"/>
                </a:solidFill>
                <a:latin typeface="Times New Roman" panose="02020603050405020304" charset="0"/>
                <a:ea typeface="宋体" panose="02010600030101010101" pitchFamily="2" charset="-122"/>
              </a:rPr>
              <a:t>while </a:t>
            </a:r>
            <a:r>
              <a:rPr lang="zh-CN" altLang="en-US" sz="2400" b="1">
                <a:solidFill>
                  <a:schemeClr val="tx1"/>
                </a:solidFill>
                <a:latin typeface="Times New Roman" panose="02020603050405020304" charset="0"/>
                <a:ea typeface="宋体" panose="02010600030101010101" pitchFamily="2" charset="-122"/>
              </a:rPr>
              <a:t>前后对比，前半句的一类人被视为</a:t>
            </a:r>
            <a:r>
              <a:rPr lang="en-US" altLang="zh-CN" sz="2400" b="1">
                <a:solidFill>
                  <a:schemeClr val="tx1"/>
                </a:solidFill>
                <a:latin typeface="Times New Roman" panose="02020603050405020304" charset="0"/>
                <a:ea typeface="宋体" panose="02010600030101010101" pitchFamily="2" charset="-122"/>
              </a:rPr>
              <a:t>go-getter (</a:t>
            </a:r>
            <a:r>
              <a:rPr lang="zh-CN" altLang="zh-CN" sz="2400" b="1">
                <a:solidFill>
                  <a:schemeClr val="tx1"/>
                </a:solidFill>
                <a:latin typeface="Times New Roman" panose="02020603050405020304" charset="0"/>
                <a:ea typeface="宋体" panose="02010600030101010101" pitchFamily="2" charset="-122"/>
              </a:rPr>
              <a:t>应是别人投来的</a:t>
            </a:r>
            <a:r>
              <a:rPr lang="zh-CN" altLang="zh-CN" sz="2400" b="1">
                <a:latin typeface="Times New Roman" panose="02020603050405020304" charset="0"/>
                <a:sym typeface="+mn-ea"/>
              </a:rPr>
              <a:t>褒义</a:t>
            </a:r>
            <a:r>
              <a:rPr lang="zh-CN" altLang="zh-CN" sz="2400" b="1">
                <a:solidFill>
                  <a:schemeClr val="tx1"/>
                </a:solidFill>
                <a:latin typeface="Times New Roman" panose="02020603050405020304" charset="0"/>
                <a:ea typeface="宋体" panose="02010600030101010101" pitchFamily="2" charset="-122"/>
              </a:rPr>
              <a:t>评价）</a:t>
            </a:r>
            <a:r>
              <a:rPr lang="zh-CN" altLang="en-US" sz="2400" b="1">
                <a:solidFill>
                  <a:schemeClr val="tx1"/>
                </a:solidFill>
                <a:latin typeface="Times New Roman" panose="02020603050405020304" charset="0"/>
                <a:ea typeface="宋体" panose="02010600030101010101" pitchFamily="2" charset="-122"/>
              </a:rPr>
              <a:t>。</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
        <p:nvSpPr>
          <p:cNvPr id="8" name="左中括号 7"/>
          <p:cNvSpPr/>
          <p:nvPr>
            <p:custDataLst>
              <p:tags r:id="rId3"/>
            </p:custDataLst>
          </p:nvPr>
        </p:nvSpPr>
        <p:spPr>
          <a:xfrm>
            <a:off x="3564255" y="1052830"/>
            <a:ext cx="102870" cy="3276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6" name="左中括号 5"/>
          <p:cNvSpPr/>
          <p:nvPr>
            <p:custDataLst>
              <p:tags r:id="rId4"/>
            </p:custDataLst>
          </p:nvPr>
        </p:nvSpPr>
        <p:spPr>
          <a:xfrm>
            <a:off x="2555875" y="1268730"/>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1" name="右中括号 10"/>
          <p:cNvSpPr/>
          <p:nvPr>
            <p:custDataLst>
              <p:tags r:id="rId5"/>
            </p:custDataLst>
          </p:nvPr>
        </p:nvSpPr>
        <p:spPr>
          <a:xfrm>
            <a:off x="5652135" y="1020445"/>
            <a:ext cx="76200" cy="32702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9" name="右中括号 8"/>
          <p:cNvSpPr/>
          <p:nvPr>
            <p:custDataLst>
              <p:tags r:id="rId6"/>
            </p:custDataLst>
          </p:nvPr>
        </p:nvSpPr>
        <p:spPr>
          <a:xfrm>
            <a:off x="6084570" y="1264920"/>
            <a:ext cx="75565" cy="36004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cxnSp>
        <p:nvCxnSpPr>
          <p:cNvPr id="16" name="直接箭头连接符 15"/>
          <p:cNvCxnSpPr/>
          <p:nvPr/>
        </p:nvCxnSpPr>
        <p:spPr>
          <a:xfrm flipV="1">
            <a:off x="755650" y="1557020"/>
            <a:ext cx="3888740" cy="22320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756285" y="1557020"/>
            <a:ext cx="6264275" cy="230187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文本框 99"/>
          <p:cNvSpPr txBox="1"/>
          <p:nvPr/>
        </p:nvSpPr>
        <p:spPr>
          <a:xfrm>
            <a:off x="1475740" y="1772920"/>
            <a:ext cx="1813560" cy="509270"/>
          </a:xfrm>
          <a:prstGeom prst="rect">
            <a:avLst/>
          </a:prstGeom>
          <a:solidFill>
            <a:srgbClr val="FFFF00"/>
          </a:solidFill>
          <a:ln w="12700" cmpd="sng">
            <a:solidFill>
              <a:srgbClr val="00B0F0"/>
            </a:solidFill>
            <a:prstDash val="solid"/>
          </a:ln>
        </p:spPr>
        <p:txBody>
          <a:bodyPr wrap="square" anchor="t" anchorCtr="0">
            <a:noAutofit/>
          </a:bodyPr>
          <a:lstStyle/>
          <a:p>
            <a:r>
              <a:rPr lang="zh-CN" altLang="en-US" sz="2400" b="1">
                <a:solidFill>
                  <a:srgbClr val="FF0000"/>
                </a:solidFill>
                <a:latin typeface="Times New Roman" panose="02020603050405020304" charset="0"/>
                <a:ea typeface="宋体" panose="02010600030101010101" pitchFamily="2" charset="-122"/>
              </a:rPr>
              <a:t>对比</a:t>
            </a:r>
            <a:r>
              <a:rPr lang="en-US" altLang="zh-CN" sz="2400" b="1">
                <a:solidFill>
                  <a:srgbClr val="FF0000"/>
                </a:solidFill>
                <a:latin typeface="Times New Roman" panose="02020603050405020304" charset="0"/>
                <a:ea typeface="宋体" panose="02010600030101010101" pitchFamily="2" charset="-122"/>
              </a:rPr>
              <a:t> </a:t>
            </a:r>
            <a:r>
              <a:rPr lang="zh-CN" altLang="en-US" sz="2400" b="1">
                <a:solidFill>
                  <a:srgbClr val="FF0000"/>
                </a:solidFill>
                <a:latin typeface="Times New Roman" panose="02020603050405020304" charset="0"/>
                <a:ea typeface="宋体" panose="02010600030101010101" pitchFamily="2" charset="-122"/>
              </a:rPr>
              <a:t>转折</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ppt_x</p:attrName>
                                        </p:attrNameLst>
                                      </p:cBhvr>
                                      <p:tavLst>
                                        <p:tav tm="0">
                                          <p:val>
                                            <p:strVal val="#ppt_x"/>
                                          </p:val>
                                        </p:tav>
                                        <p:tav tm="100000">
                                          <p:val>
                                            <p:strVal val="#ppt_x"/>
                                          </p:val>
                                        </p:tav>
                                      </p:tavLst>
                                    </p:anim>
                                    <p:anim calcmode="lin" valueType="num">
                                      <p:cBhvr>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35560" y="2432685"/>
            <a:ext cx="5402580" cy="20681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29. What can be inferred from the last paragraph? </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A. A good thinker is able to</a:t>
            </a:r>
            <a:r>
              <a:rPr lang="en-US" altLang="zh-CN" sz="2000" strike="noStrike" noProof="1">
                <a:solidFill>
                  <a:srgbClr val="00B0F0"/>
                </a:solidFill>
                <a:latin typeface="Times New Roman" panose="02020603050405020304" charset="0"/>
                <a:ea typeface="+mn-ea"/>
                <a:cs typeface="Times New Roman" panose="02020603050405020304" charset="0"/>
              </a:rPr>
              <a:t> inspire other people</a:t>
            </a:r>
            <a:r>
              <a:rPr lang="en-US" altLang="zh-CN" sz="2000" strike="noStrike" noProof="1">
                <a:latin typeface="Times New Roman" panose="02020603050405020304" charset="0"/>
                <a:ea typeface="+mn-ea"/>
                <a:cs typeface="Times New Roman" panose="02020603050405020304" charset="0"/>
              </a:rPr>
              <a:t>.</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B. </a:t>
            </a:r>
            <a:r>
              <a:rPr lang="en-US" altLang="zh-CN" sz="2000" strike="noStrike" noProof="1">
                <a:solidFill>
                  <a:srgbClr val="00B0F0"/>
                </a:solidFill>
                <a:latin typeface="Times New Roman" panose="02020603050405020304" charset="0"/>
                <a:ea typeface="+mn-ea"/>
                <a:cs typeface="Times New Roman" panose="02020603050405020304" charset="0"/>
              </a:rPr>
              <a:t>Experience unrelated</a:t>
            </a:r>
            <a:r>
              <a:rPr lang="en-US" altLang="zh-CN" sz="2000" strike="noStrike" noProof="1">
                <a:latin typeface="Times New Roman" panose="02020603050405020304" charset="0"/>
                <a:ea typeface="+mn-ea"/>
                <a:cs typeface="Times New Roman" panose="02020603050405020304" charset="0"/>
              </a:rPr>
              <a:t> to your job is </a:t>
            </a:r>
            <a:r>
              <a:rPr lang="en-US" altLang="zh-CN" sz="2000" strike="noStrike" noProof="1">
                <a:solidFill>
                  <a:srgbClr val="00B0F0"/>
                </a:solidFill>
                <a:latin typeface="Times New Roman" panose="02020603050405020304" charset="0"/>
                <a:ea typeface="+mn-ea"/>
                <a:cs typeface="Times New Roman" panose="02020603050405020304" charset="0"/>
              </a:rPr>
              <a:t>useless</a:t>
            </a:r>
            <a:r>
              <a:rPr lang="en-US" altLang="zh-CN" sz="2000" strike="noStrike" noProof="1">
                <a:latin typeface="Times New Roman" panose="02020603050405020304" charset="0"/>
                <a:ea typeface="+mn-ea"/>
                <a:cs typeface="Times New Roman" panose="02020603050405020304" charset="0"/>
              </a:rPr>
              <a:t>. </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C. </a:t>
            </a:r>
            <a:r>
              <a:rPr lang="en-US" altLang="zh-CN" sz="2000" strike="noStrike" noProof="1">
                <a:solidFill>
                  <a:srgbClr val="00B0F0"/>
                </a:solidFill>
                <a:latin typeface="Times New Roman" panose="02020603050405020304" charset="0"/>
                <a:ea typeface="+mn-ea"/>
                <a:cs typeface="Times New Roman" panose="02020603050405020304" charset="0"/>
              </a:rPr>
              <a:t>A cheerful mood</a:t>
            </a:r>
            <a:r>
              <a:rPr lang="en-US" altLang="zh-CN" sz="2000" strike="noStrike" noProof="1">
                <a:latin typeface="Times New Roman" panose="02020603050405020304" charset="0"/>
                <a:ea typeface="+mn-ea"/>
                <a:cs typeface="Times New Roman" panose="02020603050405020304" charset="0"/>
              </a:rPr>
              <a:t> helps make a </a:t>
            </a:r>
            <a:r>
              <a:rPr lang="en-US" altLang="zh-CN" sz="2000" strike="noStrike" noProof="1">
                <a:solidFill>
                  <a:srgbClr val="00B0F0"/>
                </a:solidFill>
                <a:latin typeface="Times New Roman" panose="02020603050405020304" charset="0"/>
                <a:ea typeface="+mn-ea"/>
                <a:cs typeface="Times New Roman" panose="02020603050405020304" charset="0"/>
              </a:rPr>
              <a:t>creative mind</a:t>
            </a:r>
            <a:r>
              <a:rPr lang="en-US" altLang="zh-CN" sz="2000" strike="noStrike" noProof="1">
                <a:latin typeface="Times New Roman" panose="02020603050405020304" charset="0"/>
                <a:ea typeface="+mn-ea"/>
                <a:cs typeface="Times New Roman" panose="02020603050405020304" charset="0"/>
              </a:rPr>
              <a:t>.</a:t>
            </a:r>
          </a:p>
          <a:p>
            <a:pPr marL="0" indent="0">
              <a:lnSpc>
                <a:spcPts val="2220"/>
              </a:lnSpc>
              <a:buNone/>
            </a:pPr>
            <a:r>
              <a:rPr lang="en-US" altLang="zh-CN" sz="2000" strike="noStrike" noProof="1">
                <a:latin typeface="Times New Roman" panose="02020603050405020304" charset="0"/>
                <a:ea typeface="+mn-ea"/>
                <a:cs typeface="Times New Roman" panose="02020603050405020304" charset="0"/>
              </a:rPr>
              <a:t>D. </a:t>
            </a:r>
            <a:r>
              <a:rPr lang="en-US" altLang="zh-CN" sz="2000" strike="noStrike" noProof="1">
                <a:solidFill>
                  <a:srgbClr val="00B0F0"/>
                </a:solidFill>
                <a:latin typeface="Times New Roman" panose="02020603050405020304" charset="0"/>
                <a:ea typeface="+mn-ea"/>
                <a:cs typeface="Times New Roman" panose="02020603050405020304" charset="0"/>
              </a:rPr>
              <a:t>Focusing </a:t>
            </a:r>
            <a:r>
              <a:rPr lang="en-US" altLang="zh-CN" sz="2000" strike="noStrike" noProof="1">
                <a:latin typeface="Times New Roman" panose="02020603050405020304" charset="0"/>
                <a:ea typeface="+mn-ea"/>
                <a:cs typeface="Times New Roman" panose="02020603050405020304" charset="0"/>
              </a:rPr>
              <a:t>on what you do raises </a:t>
            </a:r>
            <a:r>
              <a:rPr lang="en-US" altLang="zh-CN" sz="2000" strike="noStrike" noProof="1">
                <a:solidFill>
                  <a:srgbClr val="00B0F0"/>
                </a:solidFill>
                <a:latin typeface="Times New Roman" panose="02020603050405020304" charset="0"/>
                <a:ea typeface="+mn-ea"/>
                <a:cs typeface="Times New Roman" panose="02020603050405020304" charset="0"/>
              </a:rPr>
              <a:t>productivity</a:t>
            </a:r>
            <a:r>
              <a:rPr lang="en-US" altLang="zh-CN" sz="2000" strike="noStrike" noProof="1">
                <a:latin typeface="Times New Roman" panose="02020603050405020304" charset="0"/>
                <a:ea typeface="+mn-ea"/>
                <a:cs typeface="Times New Roman" panose="02020603050405020304" charset="0"/>
              </a:rPr>
              <a:t>.</a:t>
            </a:r>
            <a:r>
              <a:rPr lang="en-US" altLang="zh-CN" sz="2595" strike="noStrike" noProof="1">
                <a:latin typeface="Times New Roman" panose="02020603050405020304" charset="0"/>
                <a:ea typeface="+mn-ea"/>
                <a:cs typeface="Times New Roman" panose="02020603050405020304" charset="0"/>
              </a:rPr>
              <a:t> </a:t>
            </a:r>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pic>
        <p:nvPicPr>
          <p:cNvPr id="2" name="图片 1"/>
          <p:cNvPicPr>
            <a:picLocks noChangeAspect="1"/>
          </p:cNvPicPr>
          <p:nvPr>
            <p:custDataLst>
              <p:tags r:id="rId2"/>
            </p:custDataLst>
          </p:nvPr>
        </p:nvPicPr>
        <p:blipFill>
          <a:blip r:embed="rId7"/>
          <a:stretch>
            <a:fillRect/>
          </a:stretch>
        </p:blipFill>
        <p:spPr>
          <a:xfrm>
            <a:off x="179705" y="908685"/>
            <a:ext cx="8199755" cy="1515110"/>
          </a:xfrm>
          <a:prstGeom prst="rect">
            <a:avLst/>
          </a:prstGeom>
        </p:spPr>
      </p:pic>
      <p:sp>
        <p:nvSpPr>
          <p:cNvPr id="5" name="文本框 99"/>
          <p:cNvSpPr txBox="1"/>
          <p:nvPr/>
        </p:nvSpPr>
        <p:spPr>
          <a:xfrm>
            <a:off x="5220335" y="2517140"/>
            <a:ext cx="3946525" cy="260985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a:latin typeface="Times New Roman" panose="02020603050405020304" charset="0"/>
                <a:ea typeface="宋体" panose="02010600030101010101" pitchFamily="2" charset="-122"/>
              </a:rPr>
              <a:t>本题考查的是推理判断：</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简化最后一段的</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a:t>
            </a:r>
            <a:r>
              <a:rPr lang="en-US" altLang="zh-CN" sz="2400" b="1">
                <a:solidFill>
                  <a:srgbClr val="FF0000"/>
                </a:solidFill>
                <a:latin typeface="Times New Roman" panose="02020603050405020304" charset="0"/>
                <a:ea typeface="宋体" panose="02010600030101010101" pitchFamily="2" charset="-122"/>
              </a:rPr>
              <a:t>3,4</a:t>
            </a:r>
            <a:r>
              <a:rPr lang="zh-CN" altLang="en-US" sz="2400" b="1">
                <a:solidFill>
                  <a:srgbClr val="FF0000"/>
                </a:solidFill>
                <a:latin typeface="Times New Roman" panose="02020603050405020304" charset="0"/>
                <a:ea typeface="宋体" panose="02010600030101010101" pitchFamily="2" charset="-122"/>
              </a:rPr>
              <a:t>句</a:t>
            </a:r>
          </a:p>
          <a:p>
            <a:r>
              <a:rPr lang="zh-CN" altLang="en-US" sz="2400" b="1">
                <a:solidFill>
                  <a:schemeClr val="tx1"/>
                </a:solidFill>
                <a:latin typeface="Times New Roman" panose="02020603050405020304" charset="0"/>
                <a:ea typeface="宋体" panose="02010600030101010101" pitchFamily="2" charset="-122"/>
              </a:rPr>
              <a:t>意为：</a:t>
            </a:r>
            <a:r>
              <a:rPr lang="zh-CN" sz="2400" b="1">
                <a:solidFill>
                  <a:schemeClr val="tx1"/>
                </a:solidFill>
                <a:latin typeface="Times New Roman" panose="02020603050405020304" charset="0"/>
                <a:ea typeface="宋体" panose="02010600030101010101" pitchFamily="2" charset="-122"/>
              </a:rPr>
              <a:t>做些与手头工作无关的事情带来好心情，从而会提高创造性与效率</a:t>
            </a:r>
            <a:r>
              <a:rPr lang="zh-CN" altLang="en-US" sz="2400" b="1">
                <a:solidFill>
                  <a:schemeClr val="tx1"/>
                </a:solidFill>
                <a:latin typeface="Times New Roman" panose="02020603050405020304" charset="0"/>
                <a:ea typeface="宋体" panose="02010600030101010101" pitchFamily="2" charset="-122"/>
              </a:rPr>
              <a:t>。</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6" name="直接连接符 5"/>
          <p:cNvCxnSpPr/>
          <p:nvPr/>
        </p:nvCxnSpPr>
        <p:spPr>
          <a:xfrm>
            <a:off x="179705" y="1701165"/>
            <a:ext cx="244856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flipV="1">
            <a:off x="203200" y="1988820"/>
            <a:ext cx="52330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9" name="直接连接符 8"/>
          <p:cNvCxnSpPr/>
          <p:nvPr/>
        </p:nvCxnSpPr>
        <p:spPr>
          <a:xfrm>
            <a:off x="7596505" y="1701165"/>
            <a:ext cx="72009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0" name="直接连接符 9"/>
          <p:cNvCxnSpPr/>
          <p:nvPr/>
        </p:nvCxnSpPr>
        <p:spPr>
          <a:xfrm>
            <a:off x="252095" y="2348865"/>
            <a:ext cx="244856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1" name="直接连接符 10"/>
          <p:cNvCxnSpPr/>
          <p:nvPr/>
        </p:nvCxnSpPr>
        <p:spPr>
          <a:xfrm>
            <a:off x="4716145" y="2348865"/>
            <a:ext cx="237680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2" name="左中括号 11"/>
          <p:cNvSpPr/>
          <p:nvPr>
            <p:custDataLst>
              <p:tags r:id="rId3"/>
            </p:custDataLst>
          </p:nvPr>
        </p:nvSpPr>
        <p:spPr>
          <a:xfrm>
            <a:off x="755650" y="1156335"/>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3" name="右中括号 12"/>
          <p:cNvSpPr/>
          <p:nvPr>
            <p:custDataLst>
              <p:tags r:id="rId4"/>
            </p:custDataLst>
          </p:nvPr>
        </p:nvSpPr>
        <p:spPr>
          <a:xfrm>
            <a:off x="2700020" y="1412875"/>
            <a:ext cx="76200" cy="32702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4" name="文本框 99"/>
          <p:cNvSpPr txBox="1"/>
          <p:nvPr>
            <p:custDataLst>
              <p:tags r:id="rId5"/>
            </p:custDataLst>
          </p:nvPr>
        </p:nvSpPr>
        <p:spPr>
          <a:xfrm>
            <a:off x="203200" y="4706620"/>
            <a:ext cx="4268470" cy="1938020"/>
          </a:xfrm>
          <a:prstGeom prst="rect">
            <a:avLst/>
          </a:prstGeom>
          <a:noFill/>
          <a:ln w="9525">
            <a:noFill/>
          </a:ln>
        </p:spPr>
        <p:txBody>
          <a:bodyPr wrap="square" anchor="t" anchorCtr="0">
            <a:spAutoFit/>
          </a:bodyPr>
          <a:lstStyle/>
          <a:p>
            <a:r>
              <a:rPr lang="zh-CN" altLang="zh-CN" sz="2400">
                <a:solidFill>
                  <a:srgbClr val="FF0000"/>
                </a:solidFill>
                <a:latin typeface="Calibri" panose="020F0502020204030204" charset="0"/>
                <a:ea typeface="宋体" panose="02010600030101010101" pitchFamily="2" charset="-122"/>
              </a:rPr>
              <a:t>纵向对比选项</a:t>
            </a:r>
          </a:p>
          <a:p>
            <a:r>
              <a:rPr lang="zh-CN" altLang="zh-CN" sz="2400">
                <a:solidFill>
                  <a:srgbClr val="FF0000"/>
                </a:solidFill>
                <a:latin typeface="Calibri" panose="020F0502020204030204" charset="0"/>
                <a:ea typeface="宋体" panose="02010600030101010101" pitchFamily="2" charset="-122"/>
              </a:rPr>
              <a:t>与定位的细节简化句去匹配</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C</a:t>
            </a:r>
            <a:r>
              <a:rPr lang="zh-CN" altLang="en-US" sz="2400">
                <a:solidFill>
                  <a:srgbClr val="000000"/>
                </a:solidFill>
                <a:latin typeface="Calibri" panose="020F0502020204030204" charset="0"/>
                <a:ea typeface="宋体" panose="02010600030101010101" pitchFamily="2" charset="-122"/>
              </a:rPr>
              <a:t>项意为</a:t>
            </a:r>
            <a:r>
              <a:rPr lang="zh-CN" sz="2400">
                <a:solidFill>
                  <a:srgbClr val="000000"/>
                </a:solidFill>
                <a:latin typeface="Calibri" panose="020F0502020204030204" charset="0"/>
                <a:ea typeface="宋体" panose="02010600030101010101" pitchFamily="2" charset="-122"/>
              </a:rPr>
              <a:t>愉快的心情能够提高创造性思维，更能与原文相关细节匹配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cxnSp>
        <p:nvCxnSpPr>
          <p:cNvPr id="16" name="直接箭头连接符 15"/>
          <p:cNvCxnSpPr/>
          <p:nvPr/>
        </p:nvCxnSpPr>
        <p:spPr>
          <a:xfrm flipH="1" flipV="1">
            <a:off x="539750" y="1988820"/>
            <a:ext cx="504190" cy="18002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4284345" y="1917065"/>
            <a:ext cx="360045" cy="190500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1"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1" presetClass="entr" presetSubtype="0" fill="hold" nodeType="after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252095" y="5085715"/>
            <a:ext cx="9930130" cy="2574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320"/>
              </a:lnSpc>
              <a:buNone/>
            </a:pPr>
            <a:r>
              <a:rPr lang="en-US" altLang="zh-CN" sz="2000" strike="noStrike" noProof="1">
                <a:latin typeface="Times New Roman" panose="02020603050405020304" charset="0"/>
                <a:ea typeface="+mn-ea"/>
                <a:cs typeface="Times New Roman" panose="02020603050405020304" charset="0"/>
              </a:rPr>
              <a:t>30. What does the text seem to advocate? </a:t>
            </a:r>
          </a:p>
          <a:p>
            <a:pPr marL="0" indent="0">
              <a:lnSpc>
                <a:spcPts val="1320"/>
              </a:lnSpc>
              <a:buNone/>
            </a:pPr>
            <a:r>
              <a:rPr lang="en-US" altLang="zh-CN" sz="2000" strike="noStrike" noProof="1">
                <a:latin typeface="Times New Roman" panose="02020603050405020304" charset="0"/>
                <a:ea typeface="+mn-ea"/>
                <a:cs typeface="Times New Roman" panose="02020603050405020304" charset="0"/>
              </a:rPr>
              <a:t>A. </a:t>
            </a:r>
            <a:r>
              <a:rPr lang="en-US" altLang="zh-CN" sz="2000" strike="noStrike" noProof="1">
                <a:solidFill>
                  <a:srgbClr val="00B0F0"/>
                </a:solidFill>
                <a:latin typeface="Times New Roman" panose="02020603050405020304" charset="0"/>
                <a:ea typeface="+mn-ea"/>
                <a:cs typeface="Times New Roman" panose="02020603050405020304" charset="0"/>
              </a:rPr>
              <a:t>Middle-of-the-road</a:t>
            </a:r>
            <a:r>
              <a:rPr lang="en-US" altLang="zh-CN" sz="2000" strike="noStrike" noProof="1">
                <a:latin typeface="Times New Roman" panose="02020603050405020304" charset="0"/>
                <a:ea typeface="+mn-ea"/>
                <a:cs typeface="Times New Roman" panose="02020603050405020304" charset="0"/>
              </a:rPr>
              <a:t> </a:t>
            </a:r>
            <a:r>
              <a:rPr lang="en-US" altLang="zh-CN" sz="2000" strike="noStrike" noProof="1">
                <a:solidFill>
                  <a:srgbClr val="00B0F0"/>
                </a:solidFill>
                <a:latin typeface="Times New Roman" panose="02020603050405020304" charset="0"/>
                <a:ea typeface="+mn-ea"/>
                <a:cs typeface="Times New Roman" panose="02020603050405020304" charset="0"/>
              </a:rPr>
              <a:t>work</a:t>
            </a:r>
            <a:r>
              <a:rPr lang="en-US" altLang="zh-CN" sz="2000" strike="noStrike" noProof="1">
                <a:latin typeface="Times New Roman" panose="02020603050405020304" charset="0"/>
                <a:ea typeface="+mn-ea"/>
                <a:cs typeface="Times New Roman" panose="02020603050405020304" charset="0"/>
              </a:rPr>
              <a:t> habits.       	</a:t>
            </a:r>
          </a:p>
          <a:p>
            <a:pPr marL="0" indent="0">
              <a:lnSpc>
                <a:spcPts val="1320"/>
              </a:lnSpc>
              <a:buNone/>
            </a:pPr>
            <a:r>
              <a:rPr lang="en-US" altLang="zh-CN" sz="2000" strike="noStrike" noProof="1">
                <a:latin typeface="Times New Roman" panose="02020603050405020304" charset="0"/>
                <a:ea typeface="+mn-ea"/>
                <a:cs typeface="Times New Roman" panose="02020603050405020304" charset="0"/>
              </a:rPr>
              <a:t>B. </a:t>
            </a:r>
            <a:r>
              <a:rPr lang="en-US" altLang="zh-CN" sz="2000" strike="noStrike" noProof="1">
                <a:solidFill>
                  <a:srgbClr val="00B0F0"/>
                </a:solidFill>
                <a:latin typeface="Times New Roman" panose="02020603050405020304" charset="0"/>
                <a:ea typeface="+mn-ea"/>
                <a:cs typeface="Times New Roman" panose="02020603050405020304" charset="0"/>
              </a:rPr>
              <a:t>Balance</a:t>
            </a:r>
            <a:r>
              <a:rPr lang="en-US" altLang="zh-CN" sz="2000" strike="noStrike" noProof="1">
                <a:latin typeface="Times New Roman" panose="02020603050405020304" charset="0"/>
                <a:ea typeface="+mn-ea"/>
                <a:cs typeface="Times New Roman" panose="02020603050405020304" charset="0"/>
              </a:rPr>
              <a:t> between </a:t>
            </a:r>
            <a:r>
              <a:rPr lang="en-US" altLang="zh-CN" sz="2000" strike="noStrike" noProof="1">
                <a:solidFill>
                  <a:srgbClr val="00B0F0"/>
                </a:solidFill>
                <a:latin typeface="Times New Roman" panose="02020603050405020304" charset="0"/>
                <a:ea typeface="+mn-ea"/>
                <a:cs typeface="Times New Roman" panose="02020603050405020304" charset="0"/>
              </a:rPr>
              <a:t>work</a:t>
            </a:r>
            <a:r>
              <a:rPr lang="en-US" altLang="zh-CN" sz="2000" strike="noStrike" noProof="1">
                <a:latin typeface="Times New Roman" panose="02020603050405020304" charset="0"/>
                <a:ea typeface="+mn-ea"/>
                <a:cs typeface="Times New Roman" panose="02020603050405020304" charset="0"/>
              </a:rPr>
              <a:t> and </a:t>
            </a:r>
            <a:r>
              <a:rPr lang="en-US" altLang="zh-CN" sz="2000" strike="noStrike" noProof="1">
                <a:solidFill>
                  <a:srgbClr val="00B0F0"/>
                </a:solidFill>
                <a:latin typeface="Times New Roman" panose="02020603050405020304" charset="0"/>
                <a:ea typeface="+mn-ea"/>
                <a:cs typeface="Times New Roman" panose="02020603050405020304" charset="0"/>
              </a:rPr>
              <a:t>family</a:t>
            </a:r>
            <a:r>
              <a:rPr lang="en-US" altLang="zh-CN" sz="2000" strike="noStrike" noProof="1">
                <a:latin typeface="Times New Roman" panose="02020603050405020304" charset="0"/>
                <a:ea typeface="+mn-ea"/>
                <a:cs typeface="Times New Roman" panose="02020603050405020304" charset="0"/>
              </a:rPr>
              <a:t>. </a:t>
            </a:r>
          </a:p>
          <a:p>
            <a:pPr marL="0" indent="0">
              <a:lnSpc>
                <a:spcPts val="1320"/>
              </a:lnSpc>
              <a:buNone/>
            </a:pPr>
            <a:r>
              <a:rPr lang="en-US" altLang="zh-CN" sz="2000" strike="noStrike" noProof="1">
                <a:latin typeface="Times New Roman" panose="02020603050405020304" charset="0"/>
                <a:ea typeface="+mn-ea"/>
                <a:cs typeface="Times New Roman" panose="02020603050405020304" charset="0"/>
              </a:rPr>
              <a:t>C. </a:t>
            </a:r>
            <a:r>
              <a:rPr lang="en-US" altLang="zh-CN" sz="2000" strike="noStrike" noProof="1">
                <a:solidFill>
                  <a:srgbClr val="00B0F0"/>
                </a:solidFill>
                <a:latin typeface="Times New Roman" panose="02020603050405020304" charset="0"/>
                <a:ea typeface="+mn-ea"/>
                <a:cs typeface="Times New Roman" panose="02020603050405020304" charset="0"/>
              </a:rPr>
              <a:t>Long-standing</a:t>
            </a:r>
            <a:r>
              <a:rPr lang="en-US" altLang="zh-CN" sz="2000" strike="noStrike" noProof="1">
                <a:latin typeface="Times New Roman" panose="02020603050405020304" charset="0"/>
                <a:ea typeface="+mn-ea"/>
                <a:cs typeface="Times New Roman" panose="02020603050405020304" charset="0"/>
              </a:rPr>
              <a:t> </a:t>
            </a:r>
            <a:r>
              <a:rPr lang="en-US" altLang="zh-CN" sz="2000" strike="noStrike" noProof="1">
                <a:solidFill>
                  <a:srgbClr val="00B0F0"/>
                </a:solidFill>
                <a:latin typeface="Times New Roman" panose="02020603050405020304" charset="0"/>
                <a:ea typeface="+mn-ea"/>
                <a:cs typeface="Times New Roman" panose="02020603050405020304" charset="0"/>
              </a:rPr>
              <a:t>cultural traditions</a:t>
            </a:r>
            <a:r>
              <a:rPr lang="en-US" altLang="zh-CN" sz="2000" strike="noStrike" noProof="1">
                <a:latin typeface="Times New Roman" panose="02020603050405020304" charset="0"/>
                <a:ea typeface="+mn-ea"/>
                <a:cs typeface="Times New Roman" panose="02020603050405020304" charset="0"/>
              </a:rPr>
              <a:t>.      	</a:t>
            </a:r>
          </a:p>
          <a:p>
            <a:pPr marL="0" indent="0">
              <a:lnSpc>
                <a:spcPts val="1320"/>
              </a:lnSpc>
              <a:buNone/>
            </a:pPr>
            <a:r>
              <a:rPr lang="en-US" altLang="zh-CN" sz="2000" strike="noStrike" noProof="1">
                <a:latin typeface="Times New Roman" panose="02020603050405020304" charset="0"/>
                <a:ea typeface="+mn-ea"/>
                <a:cs typeface="Times New Roman" panose="02020603050405020304" charset="0"/>
              </a:rPr>
              <a:t>D. </a:t>
            </a:r>
            <a:r>
              <a:rPr lang="en-US" altLang="zh-CN" sz="2000" strike="noStrike" noProof="1">
                <a:solidFill>
                  <a:srgbClr val="00B0F0"/>
                </a:solidFill>
                <a:latin typeface="Times New Roman" panose="02020603050405020304" charset="0"/>
                <a:ea typeface="+mn-ea"/>
                <a:cs typeface="Times New Roman" panose="02020603050405020304" charset="0"/>
              </a:rPr>
              <a:t>Harmony</a:t>
            </a:r>
            <a:r>
              <a:rPr lang="en-US" altLang="zh-CN" sz="2000" strike="noStrike" noProof="1">
                <a:latin typeface="Times New Roman" panose="02020603050405020304" charset="0"/>
                <a:ea typeface="+mn-ea"/>
                <a:cs typeface="Times New Roman" panose="02020603050405020304" charset="0"/>
              </a:rPr>
              <a:t> in the </a:t>
            </a:r>
            <a:r>
              <a:rPr lang="en-US" altLang="zh-CN" sz="2000" strike="noStrike" noProof="1">
                <a:solidFill>
                  <a:srgbClr val="00B0F0"/>
                </a:solidFill>
                <a:latin typeface="Times New Roman" panose="02020603050405020304" charset="0"/>
                <a:ea typeface="+mn-ea"/>
                <a:cs typeface="Times New Roman" panose="02020603050405020304" charset="0"/>
              </a:rPr>
              <a:t>work environment</a:t>
            </a:r>
            <a:r>
              <a:rPr lang="en-US" altLang="zh-CN" sz="2000" strike="noStrike" noProof="1">
                <a:latin typeface="Times New Roman" panose="02020603050405020304" charset="0"/>
                <a:ea typeface="+mn-ea"/>
                <a:cs typeface="Times New Roman" panose="02020603050405020304" charset="0"/>
              </a:rPr>
              <a:t>. </a:t>
            </a:r>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sp>
        <p:nvSpPr>
          <p:cNvPr id="5" name="文本框 99"/>
          <p:cNvSpPr txBox="1"/>
          <p:nvPr/>
        </p:nvSpPr>
        <p:spPr>
          <a:xfrm>
            <a:off x="4627880" y="4977765"/>
            <a:ext cx="4178935" cy="1644015"/>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000" b="1">
                <a:latin typeface="Times New Roman" panose="02020603050405020304" charset="0"/>
                <a:ea typeface="宋体" panose="02010600030101010101" pitchFamily="2" charset="-122"/>
              </a:rPr>
              <a:t>本题考查的是对全文主旨理解的推理判断题：</a:t>
            </a:r>
            <a:r>
              <a:rPr lang="zh-CN" altLang="en-US" sz="2000" b="1">
                <a:solidFill>
                  <a:srgbClr val="FF0000"/>
                </a:solidFill>
                <a:latin typeface="Times New Roman" panose="02020603050405020304" charset="0"/>
                <a:ea typeface="宋体" panose="02010600030101010101" pitchFamily="2" charset="-122"/>
              </a:rPr>
              <a:t>简化文章中心句</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及各段中心句</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再进行选项纵向对比匹配作</a:t>
            </a:r>
            <a:r>
              <a:rPr lang="en-US" altLang="zh-CN" sz="2000" b="1">
                <a:solidFill>
                  <a:srgbClr val="FF0000"/>
                </a:solidFill>
                <a:latin typeface="Times New Roman" panose="02020603050405020304" charset="0"/>
                <a:ea typeface="宋体" panose="02010600030101010101" pitchFamily="2" charset="-122"/>
              </a:rPr>
              <a:t> A</a:t>
            </a:r>
            <a:r>
              <a:rPr lang="zh-CN" altLang="en-US" sz="2000" b="1">
                <a:solidFill>
                  <a:srgbClr val="FF0000"/>
                </a:solidFill>
                <a:latin typeface="Times New Roman" panose="02020603050405020304" charset="0"/>
                <a:ea typeface="宋体" panose="02010600030101010101" pitchFamily="2" charset="-122"/>
              </a:rPr>
              <a:t>项意为提倡中庸的工作习惯，即适度工作有利于</a:t>
            </a:r>
            <a:r>
              <a:rPr lang="zh-CN" altLang="en-US" sz="2000" b="1">
                <a:solidFill>
                  <a:srgbClr val="FF0000"/>
                </a:solidFill>
                <a:latin typeface="Times New Roman" panose="02020603050405020304" charset="0"/>
                <a:sym typeface="+mn-ea"/>
              </a:rPr>
              <a:t>工作效果。</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pic>
        <p:nvPicPr>
          <p:cNvPr id="2" name="图片 1"/>
          <p:cNvPicPr>
            <a:picLocks noChangeAspect="1"/>
          </p:cNvPicPr>
          <p:nvPr>
            <p:custDataLst>
              <p:tags r:id="rId2"/>
            </p:custDataLst>
          </p:nvPr>
        </p:nvPicPr>
        <p:blipFill>
          <a:blip r:embed="rId4"/>
          <a:stretch>
            <a:fillRect/>
          </a:stretch>
        </p:blipFill>
        <p:spPr>
          <a:xfrm>
            <a:off x="252095" y="688975"/>
            <a:ext cx="8960485" cy="4288790"/>
          </a:xfrm>
          <a:prstGeom prst="rect">
            <a:avLst/>
          </a:prstGeom>
        </p:spPr>
      </p:pic>
      <p:cxnSp>
        <p:nvCxnSpPr>
          <p:cNvPr id="16" name="直接箭头连接符 15"/>
          <p:cNvCxnSpPr/>
          <p:nvPr/>
        </p:nvCxnSpPr>
        <p:spPr>
          <a:xfrm flipV="1">
            <a:off x="1476375" y="981075"/>
            <a:ext cx="431800" cy="446468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flipV="1">
            <a:off x="1979930" y="1412875"/>
            <a:ext cx="6480810" cy="403288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1691640" y="4077335"/>
            <a:ext cx="1872615" cy="139446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Other_2"/>
          <p:cNvSpPr/>
          <p:nvPr>
            <p:custDataLst>
              <p:tags r:id="rId1"/>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a:solidFill>
                <a:sysClr val="windowText" lastClr="000000"/>
              </a:solidFill>
              <a:latin typeface="+mn-ea"/>
            </a:endParaRPr>
          </a:p>
        </p:txBody>
      </p:sp>
      <p:sp>
        <p:nvSpPr>
          <p:cNvPr id="10" name="MH_SubTitle_5"/>
          <p:cNvSpPr>
            <a:spLocks noChangeArrowheads="1"/>
          </p:cNvSpPr>
          <p:nvPr>
            <p:custDataLst>
              <p:tags r:id="rId2"/>
            </p:custDataLst>
          </p:nvPr>
        </p:nvSpPr>
        <p:spPr bwMode="auto">
          <a:xfrm>
            <a:off x="3996055" y="4305935"/>
            <a:ext cx="2877820" cy="944245"/>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lang="en-US" altLang="zh-CN" sz="1800" b="1" strike="noStrike" kern="0" noProof="1">
                <a:solidFill>
                  <a:schemeClr val="tx1"/>
                </a:solidFill>
                <a:latin typeface="微软雅黑" panose="020B0503020204020204" charset="-122"/>
                <a:ea typeface="微软雅黑" panose="020B0503020204020204" charset="-122"/>
                <a:cs typeface="+mn-cs"/>
              </a:rPr>
              <a:t>2020</a:t>
            </a:r>
            <a:r>
              <a:rPr lang="en-US" altLang="zh-CN" sz="1800" b="1" dirty="0">
                <a:latin typeface="微软雅黑" panose="020B0503020204020204" charset="-122"/>
                <a:ea typeface="微软雅黑" panose="020B0503020204020204" charset="-122"/>
                <a:sym typeface="宋体" panose="02010600030101010101" pitchFamily="2" charset="-122"/>
              </a:rPr>
              <a:t>年浙江卷C</a:t>
            </a:r>
            <a:r>
              <a:rPr lang="zh-CN" altLang="en-US" sz="1800" b="1" dirty="0">
                <a:latin typeface="微软雅黑" panose="020B0503020204020204" charset="-122"/>
                <a:ea typeface="微软雅黑" panose="020B0503020204020204" charset="-122"/>
                <a:sym typeface="宋体" panose="02010600030101010101" pitchFamily="2" charset="-122"/>
              </a:rPr>
              <a:t>篇</a:t>
            </a:r>
            <a:endParaRPr lang="en-US" altLang="zh-CN" sz="1800" b="1" strike="noStrike" kern="0" noProof="1">
              <a:solidFill>
                <a:srgbClr val="FF0000"/>
              </a:solidFill>
              <a:latin typeface="微软雅黑" panose="020B0503020204020204" charset="-122"/>
              <a:ea typeface="微软雅黑" panose="020B0503020204020204" charset="-122"/>
              <a:cs typeface="+mn-cs"/>
            </a:endParaRPr>
          </a:p>
        </p:txBody>
      </p:sp>
      <p:sp>
        <p:nvSpPr>
          <p:cNvPr id="26634" name="MH_Other_8"/>
          <p:cNvSpPr/>
          <p:nvPr>
            <p:custDataLst>
              <p:tags r:id="rId3"/>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7" name="MH_Title_1"/>
          <p:cNvSpPr/>
          <p:nvPr>
            <p:custDataLst>
              <p:tags r:id="rId4"/>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lstStyle/>
          <a:p>
            <a:pPr algn="ctr"/>
            <a:r>
              <a:rPr lang="en-US" altLang="zh-CN" sz="2700" dirty="0">
                <a:solidFill>
                  <a:srgbClr val="FFFFFF"/>
                </a:solidFill>
                <a:latin typeface="微软雅黑" panose="020B0503020204020204" charset="-122"/>
                <a:ea typeface="微软雅黑" panose="020B0503020204020204" charset="-122"/>
              </a:rPr>
              <a:t>Practice 2 </a:t>
            </a:r>
          </a:p>
        </p:txBody>
      </p:sp>
      <p:grpSp>
        <p:nvGrpSpPr>
          <p:cNvPr id="8" name="花4"/>
          <p:cNvGrpSpPr/>
          <p:nvPr/>
        </p:nvGrpSpPr>
        <p:grpSpPr>
          <a:xfrm rot="-5400000" flipH="1">
            <a:off x="3147379" y="1010601"/>
            <a:ext cx="8635997" cy="5024120"/>
            <a:chOff x="-5343061" y="-3991015"/>
            <a:chExt cx="22838070" cy="13286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12" name="文本框 99"/>
          <p:cNvSpPr txBox="1"/>
          <p:nvPr>
            <p:custDataLst>
              <p:tags r:id="rId5"/>
            </p:custDataLst>
          </p:nvPr>
        </p:nvSpPr>
        <p:spPr>
          <a:xfrm>
            <a:off x="4572000" y="3585845"/>
            <a:ext cx="1813560" cy="50927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b="1">
                <a:solidFill>
                  <a:srgbClr val="FF0000"/>
                </a:solidFill>
                <a:latin typeface="Times New Roman" panose="02020603050405020304" charset="0"/>
                <a:ea typeface="宋体" panose="02010600030101010101" pitchFamily="2" charset="-122"/>
              </a:rPr>
              <a:t>事理说明文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33" name="标题 1"/>
          <p:cNvSpPr>
            <a:spLocks noGrp="1"/>
          </p:cNvSpPr>
          <p:nvPr/>
        </p:nvSpPr>
        <p:spPr>
          <a:xfrm>
            <a:off x="39688" y="82550"/>
            <a:ext cx="9064625" cy="473075"/>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zh-CN" altLang="en-US" sz="27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Step1:</a:t>
            </a:r>
            <a:r>
              <a:rPr lang="zh-CN" altLang="en-US" sz="2400" b="1" dirty="0">
                <a:latin typeface="微软雅黑" panose="020B0503020204020204" charset="-122"/>
                <a:ea typeface="微软雅黑" panose="020B0503020204020204" charset="-122"/>
              </a:rPr>
              <a:t>简化大意</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浏览全文，标关键，定中心，分层次，找联络</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4" name="椭圆 13"/>
          <p:cNvSpPr/>
          <p:nvPr>
            <p:custDataLst>
              <p:tags r:id="rId1"/>
            </p:custDataLst>
          </p:nvPr>
        </p:nvSpPr>
        <p:spPr>
          <a:xfrm>
            <a:off x="3563620" y="1340485"/>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custDataLst>
              <p:tags r:id="rId2"/>
            </p:custDataLst>
          </p:nvPr>
        </p:nvSpPr>
        <p:spPr>
          <a:xfrm>
            <a:off x="6565900" y="1088390"/>
            <a:ext cx="255841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Para1</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topic: A new study finding</a:t>
            </a:r>
          </a:p>
        </p:txBody>
      </p:sp>
      <p:pic>
        <p:nvPicPr>
          <p:cNvPr id="3" name="图片 2"/>
          <p:cNvPicPr>
            <a:picLocks noChangeAspect="1"/>
          </p:cNvPicPr>
          <p:nvPr>
            <p:custDataLst>
              <p:tags r:id="rId3"/>
            </p:custDataLst>
          </p:nvPr>
        </p:nvPicPr>
        <p:blipFill>
          <a:blip r:embed="rId28"/>
          <a:stretch>
            <a:fillRect/>
          </a:stretch>
        </p:blipFill>
        <p:spPr>
          <a:xfrm>
            <a:off x="107315" y="1026160"/>
            <a:ext cx="6517640" cy="5524500"/>
          </a:xfrm>
          <a:prstGeom prst="rect">
            <a:avLst/>
          </a:prstGeom>
        </p:spPr>
      </p:pic>
      <p:sp>
        <p:nvSpPr>
          <p:cNvPr id="4" name="椭圆 3"/>
          <p:cNvSpPr/>
          <p:nvPr>
            <p:custDataLst>
              <p:tags r:id="rId4"/>
            </p:custDataLst>
          </p:nvPr>
        </p:nvSpPr>
        <p:spPr>
          <a:xfrm>
            <a:off x="3636010" y="1268730"/>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custDataLst>
              <p:tags r:id="rId5"/>
            </p:custDataLst>
          </p:nvPr>
        </p:nvSpPr>
        <p:spPr>
          <a:xfrm>
            <a:off x="827405" y="1556385"/>
            <a:ext cx="625475" cy="20955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custDataLst>
              <p:tags r:id="rId6"/>
            </p:custDataLst>
          </p:nvPr>
        </p:nvSpPr>
        <p:spPr>
          <a:xfrm>
            <a:off x="1403985" y="479679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custDataLst>
              <p:tags r:id="rId7"/>
            </p:custDataLst>
          </p:nvPr>
        </p:nvSpPr>
        <p:spPr>
          <a:xfrm>
            <a:off x="1693545" y="3078480"/>
            <a:ext cx="388620" cy="15811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custDataLst>
              <p:tags r:id="rId8"/>
            </p:custDataLst>
          </p:nvPr>
        </p:nvSpPr>
        <p:spPr>
          <a:xfrm>
            <a:off x="3453765" y="3284855"/>
            <a:ext cx="75819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p:custDataLst>
              <p:tags r:id="rId9"/>
            </p:custDataLst>
          </p:nvPr>
        </p:nvCxnSpPr>
        <p:spPr>
          <a:xfrm flipV="1">
            <a:off x="4211955" y="1988820"/>
            <a:ext cx="527685"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3" name="直接连接符 12"/>
          <p:cNvCxnSpPr/>
          <p:nvPr>
            <p:custDataLst>
              <p:tags r:id="rId10"/>
            </p:custDataLst>
          </p:nvPr>
        </p:nvCxnSpPr>
        <p:spPr>
          <a:xfrm>
            <a:off x="3491865" y="2493010"/>
            <a:ext cx="3600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25" name="椭圆 24"/>
          <p:cNvSpPr/>
          <p:nvPr>
            <p:custDataLst>
              <p:tags r:id="rId11"/>
            </p:custDataLst>
          </p:nvPr>
        </p:nvSpPr>
        <p:spPr>
          <a:xfrm>
            <a:off x="1116330" y="2276475"/>
            <a:ext cx="497205" cy="24955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custDataLst>
              <p:tags r:id="rId12"/>
            </p:custDataLst>
          </p:nvPr>
        </p:nvCxnSpPr>
        <p:spPr>
          <a:xfrm flipV="1">
            <a:off x="1045210" y="4292600"/>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7" name="直接连接符 26"/>
          <p:cNvCxnSpPr/>
          <p:nvPr>
            <p:custDataLst>
              <p:tags r:id="rId13"/>
            </p:custDataLst>
          </p:nvPr>
        </p:nvCxnSpPr>
        <p:spPr>
          <a:xfrm flipV="1">
            <a:off x="3203575" y="4291965"/>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8" name="直接连接符 27"/>
          <p:cNvCxnSpPr/>
          <p:nvPr>
            <p:custDataLst>
              <p:tags r:id="rId14"/>
            </p:custDataLst>
          </p:nvPr>
        </p:nvCxnSpPr>
        <p:spPr>
          <a:xfrm flipV="1">
            <a:off x="4572000" y="4292600"/>
            <a:ext cx="575945"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9" name="直接连接符 28"/>
          <p:cNvCxnSpPr/>
          <p:nvPr>
            <p:custDataLst>
              <p:tags r:id="rId15"/>
            </p:custDataLst>
          </p:nvPr>
        </p:nvCxnSpPr>
        <p:spPr>
          <a:xfrm flipV="1">
            <a:off x="1609725" y="4509135"/>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30" name="直接连接符 29"/>
          <p:cNvCxnSpPr/>
          <p:nvPr>
            <p:custDataLst>
              <p:tags r:id="rId16"/>
            </p:custDataLst>
          </p:nvPr>
        </p:nvCxnSpPr>
        <p:spPr>
          <a:xfrm flipV="1">
            <a:off x="2877185" y="4509770"/>
            <a:ext cx="576580"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31" name="文本框 30"/>
          <p:cNvSpPr txBox="1"/>
          <p:nvPr>
            <p:custDataLst>
              <p:tags r:id="rId17"/>
            </p:custDataLst>
          </p:nvPr>
        </p:nvSpPr>
        <p:spPr>
          <a:xfrm>
            <a:off x="7020560" y="2060575"/>
            <a:ext cx="211391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process of the research</a:t>
            </a:r>
          </a:p>
        </p:txBody>
      </p:sp>
      <p:sp>
        <p:nvSpPr>
          <p:cNvPr id="32" name="文本框 31"/>
          <p:cNvSpPr txBox="1"/>
          <p:nvPr>
            <p:custDataLst>
              <p:tags r:id="rId18"/>
            </p:custDataLst>
          </p:nvPr>
        </p:nvSpPr>
        <p:spPr>
          <a:xfrm>
            <a:off x="7020560" y="2852420"/>
            <a:ext cx="200977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Para3</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result of the research</a:t>
            </a:r>
          </a:p>
        </p:txBody>
      </p:sp>
      <p:sp>
        <p:nvSpPr>
          <p:cNvPr id="33" name="文本框 32"/>
          <p:cNvSpPr txBox="1"/>
          <p:nvPr>
            <p:custDataLst>
              <p:tags r:id="rId19"/>
            </p:custDataLst>
          </p:nvPr>
        </p:nvSpPr>
        <p:spPr>
          <a:xfrm>
            <a:off x="7020560" y="3644265"/>
            <a:ext cx="200977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Para4</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Further  </a:t>
            </a:r>
            <a:r>
              <a:rPr lang="en-US" altLang="zh-CN">
                <a:solidFill>
                  <a:schemeClr val="bg1"/>
                </a:solidFill>
                <a:latin typeface="Times New Roman" panose="02020603050405020304" charset="0"/>
                <a:sym typeface="宋体" panose="02010600030101010101" pitchFamily="2" charset="-122"/>
              </a:rPr>
              <a:t>explanation </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a:t>
            </a:r>
          </a:p>
        </p:txBody>
      </p:sp>
      <p:sp>
        <p:nvSpPr>
          <p:cNvPr id="34" name="文本框 33"/>
          <p:cNvSpPr txBox="1"/>
          <p:nvPr>
            <p:custDataLst>
              <p:tags r:id="rId20"/>
            </p:custDataLst>
          </p:nvPr>
        </p:nvSpPr>
        <p:spPr>
          <a:xfrm>
            <a:off x="7020560" y="4652645"/>
            <a:ext cx="2184400"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Para5</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Another  supporting </a:t>
            </a:r>
            <a:r>
              <a:rPr lang="en-US" altLang="zh-CN">
                <a:solidFill>
                  <a:schemeClr val="bg1"/>
                </a:solidFill>
                <a:latin typeface="Times New Roman" panose="02020603050405020304" charset="0"/>
                <a:sym typeface="宋体" panose="02010600030101010101" pitchFamily="2" charset="-122"/>
              </a:rPr>
              <a:t>example</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a:t>
            </a:r>
          </a:p>
        </p:txBody>
      </p:sp>
      <p:sp>
        <p:nvSpPr>
          <p:cNvPr id="35" name="文本框 34"/>
          <p:cNvSpPr txBox="1"/>
          <p:nvPr>
            <p:custDataLst>
              <p:tags r:id="rId21"/>
            </p:custDataLst>
          </p:nvPr>
        </p:nvSpPr>
        <p:spPr>
          <a:xfrm>
            <a:off x="6876415" y="5732780"/>
            <a:ext cx="2009775" cy="712470"/>
          </a:xfrm>
          <a:prstGeom prst="rect">
            <a:avLst/>
          </a:prstGeom>
          <a:solidFill>
            <a:srgbClr val="00B050"/>
          </a:solidFill>
          <a:ln w="9525">
            <a:noFill/>
          </a:ln>
        </p:spPr>
        <p:txBody>
          <a:bodyPr wrap="square" anchor="t" anchorCtr="0">
            <a:no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Para6</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Restress the point </a:t>
            </a:r>
          </a:p>
        </p:txBody>
      </p:sp>
      <p:sp>
        <p:nvSpPr>
          <p:cNvPr id="36" name="椭圆 35"/>
          <p:cNvSpPr/>
          <p:nvPr>
            <p:custDataLst>
              <p:tags r:id="rId22"/>
            </p:custDataLst>
          </p:nvPr>
        </p:nvSpPr>
        <p:spPr>
          <a:xfrm>
            <a:off x="2987040" y="6044565"/>
            <a:ext cx="443230" cy="24193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左大括号 38"/>
          <p:cNvSpPr/>
          <p:nvPr/>
        </p:nvSpPr>
        <p:spPr>
          <a:xfrm>
            <a:off x="6876415" y="2348865"/>
            <a:ext cx="143510" cy="1727835"/>
          </a:xfrm>
          <a:prstGeom prst="leftBrace">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0" name="空心弧 39"/>
          <p:cNvSpPr/>
          <p:nvPr/>
        </p:nvSpPr>
        <p:spPr>
          <a:xfrm rot="15840000">
            <a:off x="6104890" y="3808095"/>
            <a:ext cx="1569720" cy="335280"/>
          </a:xfrm>
          <a:prstGeom prst="blockArc">
            <a:avLst/>
          </a:prstGeom>
          <a:solidFill>
            <a:srgbClr val="FF0000"/>
          </a:solid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1" name="燕尾形 40"/>
          <p:cNvSpPr/>
          <p:nvPr/>
        </p:nvSpPr>
        <p:spPr>
          <a:xfrm rot="5400000">
            <a:off x="7215505" y="1678940"/>
            <a:ext cx="329565"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燕尾形 41"/>
          <p:cNvSpPr/>
          <p:nvPr>
            <p:custDataLst>
              <p:tags r:id="rId23"/>
            </p:custDataLst>
          </p:nvPr>
        </p:nvSpPr>
        <p:spPr>
          <a:xfrm rot="5400000">
            <a:off x="7190105" y="5321300"/>
            <a:ext cx="329565"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99"/>
          <p:cNvSpPr txBox="1"/>
          <p:nvPr>
            <p:custDataLst>
              <p:tags r:id="rId24"/>
            </p:custDataLst>
          </p:nvPr>
        </p:nvSpPr>
        <p:spPr>
          <a:xfrm>
            <a:off x="6094730" y="1196340"/>
            <a:ext cx="500380" cy="432435"/>
          </a:xfrm>
          <a:prstGeom prst="rect">
            <a:avLst/>
          </a:prstGeom>
          <a:solidFill>
            <a:srgbClr val="FFFF00"/>
          </a:solidFill>
          <a:ln w="12700" cmpd="sng">
            <a:solidFill>
              <a:srgbClr val="00B0F0"/>
            </a:solidFill>
            <a:prstDash val="solid"/>
          </a:ln>
        </p:spPr>
        <p:txBody>
          <a:bodyPr wrap="square" anchor="t" anchorCtr="0">
            <a:noAutofit/>
          </a:bodyPr>
          <a:lstStyle/>
          <a:p>
            <a:r>
              <a:rPr lang="zh-CN" sz="2400">
                <a:latin typeface="Arial" panose="020B0604020202020204" pitchFamily="34" charset="0"/>
                <a:ea typeface="宋体" panose="02010600030101010101" pitchFamily="2" charset="-122"/>
              </a:rPr>
              <a:t>总</a:t>
            </a:r>
            <a:r>
              <a:rPr lang="en-US" altLang="zh-CN" sz="2400">
                <a:latin typeface="Arial" panose="020B0604020202020204" pitchFamily="34" charset="0"/>
                <a:ea typeface="宋体" panose="02010600030101010101" pitchFamily="2" charset="-122"/>
              </a:rPr>
              <a:t> </a:t>
            </a:r>
          </a:p>
          <a:p>
            <a:endParaRPr lang="zh-CN" altLang="en-US" sz="2400">
              <a:latin typeface="Arial" panose="020B0604020202020204" pitchFamily="34" charset="0"/>
              <a:ea typeface="宋体" panose="02010600030101010101" pitchFamily="2" charset="-122"/>
            </a:endParaRPr>
          </a:p>
        </p:txBody>
      </p:sp>
      <p:sp>
        <p:nvSpPr>
          <p:cNvPr id="44" name="文本框 99"/>
          <p:cNvSpPr txBox="1"/>
          <p:nvPr>
            <p:custDataLst>
              <p:tags r:id="rId25"/>
            </p:custDataLst>
          </p:nvPr>
        </p:nvSpPr>
        <p:spPr>
          <a:xfrm>
            <a:off x="6153785" y="3140710"/>
            <a:ext cx="471170" cy="483235"/>
          </a:xfrm>
          <a:prstGeom prst="rect">
            <a:avLst/>
          </a:prstGeom>
          <a:solidFill>
            <a:srgbClr val="FFFF00"/>
          </a:solidFill>
          <a:ln w="12700" cmpd="sng">
            <a:solidFill>
              <a:srgbClr val="00B0F0"/>
            </a:solidFill>
            <a:prstDash val="solid"/>
          </a:ln>
        </p:spPr>
        <p:txBody>
          <a:bodyPr wrap="square" anchor="t" anchorCtr="0">
            <a:noAutofit/>
          </a:bodyPr>
          <a:lstStyle/>
          <a:p>
            <a:r>
              <a:rPr lang="zh-CN" altLang="en-US" sz="2400">
                <a:latin typeface="Arial" panose="020B0604020202020204" pitchFamily="34" charset="0"/>
                <a:ea typeface="宋体" panose="02010600030101010101" pitchFamily="2" charset="-122"/>
              </a:rPr>
              <a:t>分</a:t>
            </a:r>
            <a:r>
              <a:rPr lang="en-US" altLang="zh-CN" sz="2400">
                <a:latin typeface="Arial" panose="020B0604020202020204" pitchFamily="34" charset="0"/>
                <a:ea typeface="宋体" panose="02010600030101010101" pitchFamily="2" charset="-122"/>
              </a:rPr>
              <a:t> </a:t>
            </a:r>
          </a:p>
          <a:p>
            <a:endParaRPr lang="zh-CN" altLang="en-US" sz="2400">
              <a:latin typeface="Arial" panose="020B0604020202020204" pitchFamily="34" charset="0"/>
              <a:ea typeface="宋体" panose="02010600030101010101" pitchFamily="2" charset="-122"/>
            </a:endParaRPr>
          </a:p>
        </p:txBody>
      </p:sp>
      <p:sp>
        <p:nvSpPr>
          <p:cNvPr id="45" name="文本框 99"/>
          <p:cNvSpPr txBox="1"/>
          <p:nvPr>
            <p:custDataLst>
              <p:tags r:id="rId26"/>
            </p:custDataLst>
          </p:nvPr>
        </p:nvSpPr>
        <p:spPr>
          <a:xfrm>
            <a:off x="6094730" y="5445125"/>
            <a:ext cx="500380" cy="525780"/>
          </a:xfrm>
          <a:prstGeom prst="rect">
            <a:avLst/>
          </a:prstGeom>
          <a:solidFill>
            <a:srgbClr val="FFFF00"/>
          </a:solidFill>
          <a:ln w="12700" cmpd="sng">
            <a:solidFill>
              <a:srgbClr val="00B0F0"/>
            </a:solidFill>
            <a:prstDash val="solid"/>
          </a:ln>
        </p:spPr>
        <p:txBody>
          <a:bodyPr wrap="square" anchor="t" anchorCtr="0">
            <a:noAutofit/>
          </a:bodyPr>
          <a:lstStyle/>
          <a:p>
            <a:r>
              <a:rPr lang="zh-CN" altLang="en-US" sz="2400">
                <a:latin typeface="Arial" panose="020B0604020202020204" pitchFamily="34" charset="0"/>
                <a:ea typeface="宋体" panose="02010600030101010101" pitchFamily="2" charset="-122"/>
              </a:rPr>
              <a:t>总</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3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additive="base">
                                        <p:cTn id="40" dur="500" fill="hold"/>
                                        <p:tgtEl>
                                          <p:spTgt spid="32"/>
                                        </p:tgtEl>
                                        <p:attrNameLst>
                                          <p:attrName>ppt_x</p:attrName>
                                        </p:attrNameLst>
                                      </p:cBhvr>
                                      <p:tavLst>
                                        <p:tav tm="0">
                                          <p:val>
                                            <p:strVal val="#ppt_x"/>
                                          </p:val>
                                        </p:tav>
                                        <p:tav tm="100000">
                                          <p:val>
                                            <p:strVal val="#ppt_x"/>
                                          </p:val>
                                        </p:tav>
                                      </p:tavLst>
                                    </p:anim>
                                    <p:anim calcmode="lin" valueType="num">
                                      <p:cBhvr additive="base">
                                        <p:cTn id="41"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anim calcmode="lin" valueType="num">
                                      <p:cBhvr additive="base">
                                        <p:cTn id="46" dur="500" fill="hold"/>
                                        <p:tgtEl>
                                          <p:spTgt spid="33"/>
                                        </p:tgtEl>
                                        <p:attrNameLst>
                                          <p:attrName>ppt_x</p:attrName>
                                        </p:attrNameLst>
                                      </p:cBhvr>
                                      <p:tavLst>
                                        <p:tav tm="0">
                                          <p:val>
                                            <p:strVal val="#ppt_x"/>
                                          </p:val>
                                        </p:tav>
                                        <p:tav tm="100000">
                                          <p:val>
                                            <p:strVal val="#ppt_x"/>
                                          </p:val>
                                        </p:tav>
                                      </p:tavLst>
                                    </p:anim>
                                    <p:anim calcmode="lin" valueType="num">
                                      <p:cBhvr additive="base">
                                        <p:cTn id="47"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4"/>
                                        </p:tgtEl>
                                        <p:attrNameLst>
                                          <p:attrName>style.visibility</p:attrName>
                                        </p:attrNameLst>
                                      </p:cBhvr>
                                      <p:to>
                                        <p:strVal val="visible"/>
                                      </p:to>
                                    </p:set>
                                    <p:anim calcmode="lin" valueType="num">
                                      <p:cBhvr additive="base">
                                        <p:cTn id="56" dur="500" fill="hold"/>
                                        <p:tgtEl>
                                          <p:spTgt spid="34"/>
                                        </p:tgtEl>
                                        <p:attrNameLst>
                                          <p:attrName>ppt_x</p:attrName>
                                        </p:attrNameLst>
                                      </p:cBhvr>
                                      <p:tavLst>
                                        <p:tav tm="0">
                                          <p:val>
                                            <p:strVal val="#ppt_x"/>
                                          </p:val>
                                        </p:tav>
                                        <p:tav tm="100000">
                                          <p:val>
                                            <p:strVal val="#ppt_x"/>
                                          </p:val>
                                        </p:tav>
                                      </p:tavLst>
                                    </p:anim>
                                    <p:anim calcmode="lin" valueType="num">
                                      <p:cBhvr additive="base">
                                        <p:cTn id="57"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0"/>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additive="base">
                                        <p:cTn id="66" dur="500" fill="hold"/>
                                        <p:tgtEl>
                                          <p:spTgt spid="35"/>
                                        </p:tgtEl>
                                        <p:attrNameLst>
                                          <p:attrName>ppt_x</p:attrName>
                                        </p:attrNameLst>
                                      </p:cBhvr>
                                      <p:tavLst>
                                        <p:tav tm="0">
                                          <p:val>
                                            <p:strVal val="#ppt_x"/>
                                          </p:val>
                                        </p:tav>
                                        <p:tav tm="100000">
                                          <p:val>
                                            <p:strVal val="#ppt_x"/>
                                          </p:val>
                                        </p:tav>
                                      </p:tavLst>
                                    </p:anim>
                                    <p:anim calcmode="lin" valueType="num">
                                      <p:cBhvr additive="base">
                                        <p:cTn id="67" dur="500" fill="hold"/>
                                        <p:tgtEl>
                                          <p:spTgt spid="35"/>
                                        </p:tgtEl>
                                        <p:attrNameLst>
                                          <p:attrName>ppt_y</p:attrName>
                                        </p:attrNameLst>
                                      </p:cBhvr>
                                      <p:tavLst>
                                        <p:tav tm="0">
                                          <p:val>
                                            <p:strVal val="1+#ppt_h/2"/>
                                          </p:val>
                                        </p:tav>
                                        <p:tav tm="100000">
                                          <p:val>
                                            <p:strVal val="#ppt_y"/>
                                          </p:val>
                                        </p:tav>
                                      </p:tavLst>
                                    </p:anim>
                                  </p:childTnLst>
                                </p:cTn>
                              </p:par>
                              <p:par>
                                <p:cTn id="68" presetID="1" presetClass="entr" presetSubtype="0" fill="hold" grpId="0" nodeType="withEffect">
                                  <p:stCondLst>
                                    <p:cond delay="0"/>
                                  </p:stCondLst>
                                  <p:childTnLst>
                                    <p:set>
                                      <p:cBhvr>
                                        <p:cTn id="69" dur="1" fill="hold">
                                          <p:stCondLst>
                                            <p:cond delay="0"/>
                                          </p:stCondLst>
                                        </p:cTn>
                                        <p:tgtEl>
                                          <p:spTgt spid="4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31" grpId="0" bldLvl="0" animBg="1"/>
      <p:bldP spid="32" grpId="0" bldLvl="0" animBg="1"/>
      <p:bldP spid="33" grpId="0" bldLvl="0" animBg="1"/>
      <p:bldP spid="34" grpId="0" bldLvl="0" animBg="1"/>
      <p:bldP spid="35" grpId="0" bldLvl="0" animBg="1"/>
      <p:bldP spid="39" grpId="0" animBg="1"/>
      <p:bldP spid="40" grpId="0" animBg="1"/>
      <p:bldP spid="43" grpId="0" bldLvl="0" animBg="1"/>
      <p:bldP spid="44" grpId="0" bldLvl="0" animBg="1"/>
      <p:bldP spid="4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3"/>
          <p:cNvSpPr/>
          <p:nvPr>
            <p:custDataLst>
              <p:tags r:id="rId1"/>
            </p:custDataLst>
          </p:nvPr>
        </p:nvSpPr>
        <p:spPr>
          <a:xfrm>
            <a:off x="3563620" y="1340485"/>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custDataLst>
              <p:tags r:id="rId2"/>
            </p:custDataLst>
          </p:nvPr>
        </p:nvPicPr>
        <p:blipFill>
          <a:blip r:embed="rId22"/>
          <a:stretch>
            <a:fillRect/>
          </a:stretch>
        </p:blipFill>
        <p:spPr>
          <a:xfrm>
            <a:off x="107315" y="1026160"/>
            <a:ext cx="6517640" cy="5524500"/>
          </a:xfrm>
          <a:prstGeom prst="rect">
            <a:avLst/>
          </a:prstGeom>
        </p:spPr>
      </p:pic>
      <p:sp>
        <p:nvSpPr>
          <p:cNvPr id="4" name="椭圆 3"/>
          <p:cNvSpPr/>
          <p:nvPr>
            <p:custDataLst>
              <p:tags r:id="rId3"/>
            </p:custDataLst>
          </p:nvPr>
        </p:nvSpPr>
        <p:spPr>
          <a:xfrm>
            <a:off x="3636010" y="1268730"/>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custDataLst>
              <p:tags r:id="rId4"/>
            </p:custDataLst>
          </p:nvPr>
        </p:nvSpPr>
        <p:spPr>
          <a:xfrm>
            <a:off x="827405" y="1556385"/>
            <a:ext cx="625475" cy="20955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custDataLst>
              <p:tags r:id="rId5"/>
            </p:custDataLst>
          </p:nvPr>
        </p:nvSpPr>
        <p:spPr>
          <a:xfrm>
            <a:off x="1403985" y="479679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custDataLst>
              <p:tags r:id="rId6"/>
            </p:custDataLst>
          </p:nvPr>
        </p:nvSpPr>
        <p:spPr>
          <a:xfrm>
            <a:off x="1693545" y="3078480"/>
            <a:ext cx="388620" cy="15811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custDataLst>
              <p:tags r:id="rId7"/>
            </p:custDataLst>
          </p:nvPr>
        </p:nvSpPr>
        <p:spPr>
          <a:xfrm>
            <a:off x="3453765" y="3284855"/>
            <a:ext cx="75819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p:custDataLst>
              <p:tags r:id="rId8"/>
            </p:custDataLst>
          </p:nvPr>
        </p:nvCxnSpPr>
        <p:spPr>
          <a:xfrm flipV="1">
            <a:off x="4211955" y="1988820"/>
            <a:ext cx="527685"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3" name="直接连接符 12"/>
          <p:cNvCxnSpPr/>
          <p:nvPr>
            <p:custDataLst>
              <p:tags r:id="rId9"/>
            </p:custDataLst>
          </p:nvPr>
        </p:nvCxnSpPr>
        <p:spPr>
          <a:xfrm>
            <a:off x="3491865" y="2493010"/>
            <a:ext cx="3600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25" name="椭圆 24"/>
          <p:cNvSpPr/>
          <p:nvPr>
            <p:custDataLst>
              <p:tags r:id="rId10"/>
            </p:custDataLst>
          </p:nvPr>
        </p:nvSpPr>
        <p:spPr>
          <a:xfrm>
            <a:off x="1116330" y="2276475"/>
            <a:ext cx="497205" cy="24955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custDataLst>
              <p:tags r:id="rId11"/>
            </p:custDataLst>
          </p:nvPr>
        </p:nvCxnSpPr>
        <p:spPr>
          <a:xfrm flipV="1">
            <a:off x="1045210" y="4292600"/>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7" name="直接连接符 26"/>
          <p:cNvCxnSpPr/>
          <p:nvPr>
            <p:custDataLst>
              <p:tags r:id="rId12"/>
            </p:custDataLst>
          </p:nvPr>
        </p:nvCxnSpPr>
        <p:spPr>
          <a:xfrm flipV="1">
            <a:off x="3275965" y="4292600"/>
            <a:ext cx="8642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8" name="直接连接符 27"/>
          <p:cNvCxnSpPr/>
          <p:nvPr>
            <p:custDataLst>
              <p:tags r:id="rId13"/>
            </p:custDataLst>
          </p:nvPr>
        </p:nvCxnSpPr>
        <p:spPr>
          <a:xfrm flipV="1">
            <a:off x="4644390" y="4290695"/>
            <a:ext cx="935990"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9" name="直接连接符 28"/>
          <p:cNvCxnSpPr/>
          <p:nvPr>
            <p:custDataLst>
              <p:tags r:id="rId14"/>
            </p:custDataLst>
          </p:nvPr>
        </p:nvCxnSpPr>
        <p:spPr>
          <a:xfrm flipV="1">
            <a:off x="1609725" y="4509135"/>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30" name="直接连接符 29"/>
          <p:cNvCxnSpPr/>
          <p:nvPr>
            <p:custDataLst>
              <p:tags r:id="rId15"/>
            </p:custDataLst>
          </p:nvPr>
        </p:nvCxnSpPr>
        <p:spPr>
          <a:xfrm flipV="1">
            <a:off x="2877185" y="4509770"/>
            <a:ext cx="576580"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31" name="文本框 30"/>
          <p:cNvSpPr txBox="1"/>
          <p:nvPr>
            <p:custDataLst>
              <p:tags r:id="rId16"/>
            </p:custDataLst>
          </p:nvPr>
        </p:nvSpPr>
        <p:spPr>
          <a:xfrm>
            <a:off x="4427855" y="2060575"/>
            <a:ext cx="200977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rgbClr val="FF0000"/>
                </a:solidFill>
                <a:latin typeface="Times New Roman" panose="02020603050405020304" charset="0"/>
                <a:ea typeface="宋体" panose="02010600030101010101" pitchFamily="2" charset="-122"/>
                <a:sym typeface="宋体" panose="02010600030101010101" pitchFamily="2" charset="-122"/>
              </a:rPr>
              <a:t>process</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of the research</a:t>
            </a:r>
          </a:p>
        </p:txBody>
      </p:sp>
      <p:sp>
        <p:nvSpPr>
          <p:cNvPr id="33" name="文本框 32"/>
          <p:cNvSpPr txBox="1"/>
          <p:nvPr>
            <p:custDataLst>
              <p:tags r:id="rId17"/>
            </p:custDataLst>
          </p:nvPr>
        </p:nvSpPr>
        <p:spPr>
          <a:xfrm>
            <a:off x="4356100" y="3500755"/>
            <a:ext cx="200977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Para4</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detailed  </a:t>
            </a:r>
            <a:r>
              <a:rPr lang="en-US" altLang="zh-CN">
                <a:solidFill>
                  <a:srgbClr val="FF0000"/>
                </a:solidFill>
                <a:latin typeface="Times New Roman" panose="02020603050405020304" charset="0"/>
                <a:sym typeface="宋体" panose="02010600030101010101" pitchFamily="2" charset="-122"/>
              </a:rPr>
              <a:t>function</a:t>
            </a:r>
            <a:r>
              <a:rPr lang="en-US" altLang="zh-CN">
                <a:solidFill>
                  <a:schemeClr val="bg1"/>
                </a:solidFill>
                <a:latin typeface="Times New Roman" panose="02020603050405020304" charset="0"/>
                <a:sym typeface="宋体" panose="02010600030101010101" pitchFamily="2" charset="-122"/>
              </a:rPr>
              <a:t> </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a:t>
            </a:r>
          </a:p>
        </p:txBody>
      </p:sp>
      <p:sp>
        <p:nvSpPr>
          <p:cNvPr id="36" name="椭圆 35"/>
          <p:cNvSpPr/>
          <p:nvPr>
            <p:custDataLst>
              <p:tags r:id="rId18"/>
            </p:custDataLst>
          </p:nvPr>
        </p:nvSpPr>
        <p:spPr>
          <a:xfrm>
            <a:off x="2987040" y="6044565"/>
            <a:ext cx="443230" cy="24193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99"/>
          <p:cNvSpPr txBox="1"/>
          <p:nvPr>
            <p:custDataLst>
              <p:tags r:id="rId19"/>
            </p:custDataLst>
          </p:nvPr>
        </p:nvSpPr>
        <p:spPr>
          <a:xfrm>
            <a:off x="251460" y="476250"/>
            <a:ext cx="8322945" cy="340995"/>
          </a:xfrm>
          <a:prstGeom prst="rect">
            <a:avLst/>
          </a:prstGeom>
          <a:solidFill>
            <a:srgbClr val="FFFF00"/>
          </a:solidFill>
          <a:ln w="12700" cmpd="sng">
            <a:solidFill>
              <a:srgbClr val="00B0F0"/>
            </a:solidFill>
            <a:prstDash val="solid"/>
          </a:ln>
        </p:spPr>
        <p:txBody>
          <a:bodyPr wrap="square" anchor="t" anchorCtr="0">
            <a:noAutofit/>
          </a:bodyPr>
          <a:lstStyle/>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a:t>
            </a:r>
            <a:r>
              <a:rPr lang="zh-CN" altLang="zh-CN" sz="2000" b="1">
                <a:solidFill>
                  <a:srgbClr val="FF0000"/>
                </a:solidFill>
                <a:latin typeface="Times New Roman" panose="02020603050405020304" charset="0"/>
                <a:ea typeface="宋体" panose="02010600030101010101" pitchFamily="2" charset="-122"/>
              </a:rPr>
              <a:t>没有明显中心句的段落，观察句式类别进行概括</a:t>
            </a:r>
            <a:r>
              <a:rPr lang="en-US" altLang="zh-CN" sz="2000" b="1">
                <a:solidFill>
                  <a:srgbClr val="FF0000"/>
                </a:solidFill>
                <a:latin typeface="Times New Roman" panose="02020603050405020304" charset="0"/>
                <a:ea typeface="宋体" panose="02010600030101010101" pitchFamily="2" charset="-122"/>
              </a:rPr>
              <a:t> </a:t>
            </a:r>
            <a:r>
              <a:rPr lang="zh-CN" altLang="zh-CN" sz="2000" b="1">
                <a:solidFill>
                  <a:srgbClr val="FF0000"/>
                </a:solidFill>
                <a:latin typeface="Times New Roman" panose="02020603050405020304" charset="0"/>
                <a:ea typeface="宋体" panose="02010600030101010101" pitchFamily="2" charset="-122"/>
              </a:rPr>
              <a:t>如：</a:t>
            </a:r>
            <a:r>
              <a:rPr lang="en-US" altLang="zh-CN" sz="2000" b="1">
                <a:solidFill>
                  <a:srgbClr val="FF0000"/>
                </a:solidFill>
                <a:latin typeface="Times New Roman" panose="02020603050405020304" charset="0"/>
                <a:ea typeface="宋体" panose="02010600030101010101" pitchFamily="2" charset="-122"/>
              </a:rPr>
              <a:t>P ara 2&amp; 4</a:t>
            </a:r>
          </a:p>
        </p:txBody>
      </p:sp>
      <p:sp>
        <p:nvSpPr>
          <p:cNvPr id="7" name="文本框 6"/>
          <p:cNvSpPr txBox="1"/>
          <p:nvPr/>
        </p:nvSpPr>
        <p:spPr>
          <a:xfrm>
            <a:off x="6842125" y="2060575"/>
            <a:ext cx="2301875" cy="3599180"/>
          </a:xfrm>
          <a:prstGeom prst="rect">
            <a:avLst/>
          </a:prstGeom>
          <a:noFill/>
        </p:spPr>
        <p:txBody>
          <a:bodyPr wrap="square" rtlCol="0" anchor="t">
            <a:noAutofit/>
          </a:bodyPr>
          <a:lstStyle/>
          <a:p>
            <a:r>
              <a:rPr lang="zh-CN" sz="2000" b="1">
                <a:solidFill>
                  <a:srgbClr val="FF0000"/>
                </a:solidFill>
                <a:latin typeface="Times New Roman" panose="02020603050405020304" charset="0"/>
                <a:sym typeface="+mn-ea"/>
              </a:rPr>
              <a:t>表研究过程类句式</a:t>
            </a:r>
            <a:r>
              <a:rPr lang="en-US" altLang="zh-CN" sz="2000" b="1">
                <a:solidFill>
                  <a:srgbClr val="FF0000"/>
                </a:solidFill>
                <a:latin typeface="Times New Roman" panose="02020603050405020304" charset="0"/>
                <a:sym typeface="+mn-ea"/>
              </a:rPr>
              <a:t> </a:t>
            </a:r>
            <a:endParaRPr lang="zh-CN" altLang="en-US" sz="2000" b="1">
              <a:solidFill>
                <a:srgbClr val="FF0000"/>
              </a:solidFill>
              <a:latin typeface="Times New Roman" panose="02020603050405020304" charset="0"/>
              <a:ea typeface="宋体" panose="02010600030101010101" pitchFamily="2" charset="-122"/>
            </a:endParaRPr>
          </a:p>
          <a:p>
            <a:r>
              <a:rPr lang="zh-CN" altLang="en-US" sz="2000" b="1">
                <a:solidFill>
                  <a:srgbClr val="FF0000"/>
                </a:solidFill>
                <a:latin typeface="Times New Roman" panose="02020603050405020304" charset="0"/>
                <a:sym typeface="+mn-ea"/>
              </a:rPr>
              <a:t>表研究理论类句式</a:t>
            </a:r>
          </a:p>
          <a:p>
            <a:r>
              <a:rPr lang="zh-CN" altLang="en-US" sz="2000" b="1">
                <a:solidFill>
                  <a:srgbClr val="FF0000"/>
                </a:solidFill>
                <a:latin typeface="Times New Roman" panose="02020603050405020304" charset="0"/>
                <a:sym typeface="+mn-ea"/>
              </a:rPr>
              <a:t>表工作原理类句式</a:t>
            </a:r>
          </a:p>
          <a:p>
            <a:r>
              <a:rPr lang="zh-CN" altLang="en-US" sz="2000" b="1">
                <a:solidFill>
                  <a:srgbClr val="FF0000"/>
                </a:solidFill>
                <a:latin typeface="Times New Roman" panose="02020603050405020304" charset="0"/>
                <a:sym typeface="+mn-ea"/>
              </a:rPr>
              <a:t>表研究对象类句式</a:t>
            </a:r>
          </a:p>
          <a:p>
            <a:r>
              <a:rPr lang="zh-CN" altLang="en-US" sz="2000" b="1">
                <a:solidFill>
                  <a:srgbClr val="FF0000"/>
                </a:solidFill>
                <a:latin typeface="Times New Roman" panose="02020603050405020304" charset="0"/>
                <a:sym typeface="+mn-ea"/>
              </a:rPr>
              <a:t>表研究结论类句式</a:t>
            </a:r>
          </a:p>
          <a:p>
            <a:r>
              <a:rPr lang="zh-CN" altLang="en-US" sz="2000" b="1">
                <a:solidFill>
                  <a:srgbClr val="FF0000"/>
                </a:solidFill>
                <a:latin typeface="Times New Roman" panose="02020603050405020304" charset="0"/>
                <a:sym typeface="+mn-ea"/>
              </a:rPr>
              <a:t>表研究意义类句式</a:t>
            </a:r>
            <a:r>
              <a:rPr lang="en-US" altLang="zh-CN" sz="2000" b="1">
                <a:solidFill>
                  <a:srgbClr val="FF0000"/>
                </a:solidFill>
                <a:latin typeface="Times New Roman" panose="02020603050405020304" charset="0"/>
                <a:sym typeface="+mn-ea"/>
              </a:rPr>
              <a:t> </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表研究应用类句式</a:t>
            </a:r>
          </a:p>
          <a:p>
            <a:r>
              <a:rPr lang="zh-CN" altLang="en-US" sz="2000" b="1">
                <a:solidFill>
                  <a:srgbClr val="FF0000"/>
                </a:solidFill>
                <a:latin typeface="Times New Roman" panose="02020603050405020304" charset="0"/>
                <a:sym typeface="+mn-ea"/>
              </a:rPr>
              <a:t>表研究前景类句式</a:t>
            </a:r>
          </a:p>
          <a:p>
            <a:r>
              <a:rPr lang="zh-CN" altLang="en-US" sz="2000" b="1">
                <a:solidFill>
                  <a:srgbClr val="FF0000"/>
                </a:solidFill>
                <a:latin typeface="Times New Roman" panose="02020603050405020304" charset="0"/>
                <a:sym typeface="+mn-ea"/>
              </a:rPr>
              <a:t>表研究评价类句式</a:t>
            </a:r>
            <a:endParaRPr lang="en-US" altLang="zh-CN" sz="2000" b="1">
              <a:solidFill>
                <a:srgbClr val="FF0000"/>
              </a:solidFill>
              <a:latin typeface="Times New Roman" panose="02020603050405020304" charset="0"/>
              <a:sym typeface="+mn-ea"/>
            </a:endParaRPr>
          </a:p>
        </p:txBody>
      </p:sp>
      <p:sp>
        <p:nvSpPr>
          <p:cNvPr id="10" name="文本框 99"/>
          <p:cNvSpPr txBox="1"/>
          <p:nvPr>
            <p:custDataLst>
              <p:tags r:id="rId20"/>
            </p:custDataLst>
          </p:nvPr>
        </p:nvSpPr>
        <p:spPr>
          <a:xfrm>
            <a:off x="6876415" y="1218565"/>
            <a:ext cx="2138045" cy="739775"/>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000" b="1">
                <a:solidFill>
                  <a:srgbClr val="FF0000"/>
                </a:solidFill>
                <a:latin typeface="Times New Roman" panose="02020603050405020304" charset="0"/>
                <a:ea typeface="宋体" panose="02010600030101010101" pitchFamily="2" charset="-122"/>
              </a:rPr>
              <a:t>说明文论据类段落常见句式分类：</a:t>
            </a:r>
          </a:p>
          <a:p>
            <a:endParaRPr lang="zh-CN" altLang="en-US" sz="2000" b="1">
              <a:solidFill>
                <a:srgbClr val="FF0000"/>
              </a:solidFill>
              <a:latin typeface="Times New Roman" panose="0202060305040502030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1"/>
                                        </p:tgtEl>
                                        <p:attrNameLst>
                                          <p:attrName>style.visibility</p:attrName>
                                        </p:attrNameLst>
                                      </p:cBhvr>
                                      <p:to>
                                        <p:strVal val="visible"/>
                                      </p:to>
                                    </p:set>
                                    <p:anim calcmode="lin" valueType="num">
                                      <p:cBhvr additive="base">
                                        <p:cTn id="14" dur="500" fill="hold"/>
                                        <p:tgtEl>
                                          <p:spTgt spid="31"/>
                                        </p:tgtEl>
                                        <p:attrNameLst>
                                          <p:attrName>ppt_x</p:attrName>
                                        </p:attrNameLst>
                                      </p:cBhvr>
                                      <p:tavLst>
                                        <p:tav tm="0">
                                          <p:val>
                                            <p:strVal val="#ppt_x"/>
                                          </p:val>
                                        </p:tav>
                                        <p:tav tm="100000">
                                          <p:val>
                                            <p:strVal val="#ppt_x"/>
                                          </p:val>
                                        </p:tav>
                                      </p:tavLst>
                                    </p:anim>
                                    <p:anim calcmode="lin" valueType="num">
                                      <p:cBhvr additive="base">
                                        <p:cTn id="15" dur="500" fill="hold"/>
                                        <p:tgtEl>
                                          <p:spTgt spid="31"/>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childTnLst>
                          </p:cTn>
                        </p:par>
                        <p:par>
                          <p:cTn id="22" fill="hold">
                            <p:stCondLst>
                              <p:cond delay="500"/>
                            </p:stCondLst>
                            <p:childTnLst>
                              <p:par>
                                <p:cTn id="23" presetID="1" presetClass="entr" presetSubtype="0"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par>
                          <p:cTn id="25" fill="hold">
                            <p:stCondLst>
                              <p:cond delay="500"/>
                            </p:stCondLst>
                            <p:childTnLst>
                              <p:par>
                                <p:cTn id="26" presetID="1" presetClass="entr" presetSubtype="0"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additive="base">
                                        <p:cTn id="35" dur="500" fill="hold"/>
                                        <p:tgtEl>
                                          <p:spTgt spid="33"/>
                                        </p:tgtEl>
                                        <p:attrNameLst>
                                          <p:attrName>ppt_x</p:attrName>
                                        </p:attrNameLst>
                                      </p:cBhvr>
                                      <p:tavLst>
                                        <p:tav tm="0">
                                          <p:val>
                                            <p:strVal val="#ppt_x"/>
                                          </p:val>
                                        </p:tav>
                                        <p:tav tm="100000">
                                          <p:val>
                                            <p:strVal val="#ppt_x"/>
                                          </p:val>
                                        </p:tav>
                                      </p:tavLst>
                                    </p:anim>
                                    <p:anim calcmode="lin" valueType="num">
                                      <p:cBhvr additive="base">
                                        <p:cTn id="3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2" presetClass="entr" presetSubtype="4"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additive="base">
                                        <p:cTn id="47" dur="500" fill="hold"/>
                                        <p:tgtEl>
                                          <p:spTgt spid="7"/>
                                        </p:tgtEl>
                                        <p:attrNameLst>
                                          <p:attrName>ppt_x</p:attrName>
                                        </p:attrNameLst>
                                      </p:cBhvr>
                                      <p:tavLst>
                                        <p:tav tm="0">
                                          <p:val>
                                            <p:strVal val="#ppt_x"/>
                                          </p:val>
                                        </p:tav>
                                        <p:tav tm="100000">
                                          <p:val>
                                            <p:strVal val="#ppt_x"/>
                                          </p:val>
                                        </p:tav>
                                      </p:tavLst>
                                    </p:anim>
                                    <p:anim calcmode="lin" valueType="num">
                                      <p:cBhvr additive="base">
                                        <p:cTn id="4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bldLvl="0" animBg="1"/>
      <p:bldP spid="33" grpId="0" bldLvl="0" animBg="1"/>
      <p:bldP spid="46" grpId="0" bldLvl="0" animBg="1"/>
      <p:bldP spid="7" grpId="0"/>
      <p:bldP spid="10"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7"/>
          <a:stretch>
            <a:fillRect/>
          </a:stretch>
        </p:blipFill>
        <p:spPr>
          <a:xfrm>
            <a:off x="251460" y="1052830"/>
            <a:ext cx="7033895" cy="4883785"/>
          </a:xfrm>
          <a:prstGeom prst="rect">
            <a:avLst/>
          </a:prstGeom>
        </p:spPr>
      </p:pic>
      <p:sp>
        <p:nvSpPr>
          <p:cNvPr id="18474" name="标题 1"/>
          <p:cNvSpPr>
            <a:spLocks noGrp="1"/>
          </p:cNvSpPr>
          <p:nvPr>
            <p:custDataLst>
              <p:tags r:id="rId2"/>
            </p:custDataLst>
          </p:nvPr>
        </p:nvSpPr>
        <p:spPr>
          <a:xfrm>
            <a:off x="126048" y="188595"/>
            <a:ext cx="8662987" cy="473075"/>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 Step2</a:t>
            </a:r>
            <a:r>
              <a:rPr lang="zh-CN" altLang="en-US"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rPr>
              <a:t>简化题干</a:t>
            </a:r>
            <a:r>
              <a:rPr lang="en-US" altLang="zh-CN" sz="2700" b="1" dirty="0">
                <a:latin typeface="微软雅黑" panose="020B0503020204020204" charset="-122"/>
                <a:ea typeface="微软雅黑" panose="020B0503020204020204" charset="-122"/>
              </a:rPr>
              <a:t>---</a:t>
            </a:r>
            <a:r>
              <a:rPr lang="zh-CN" altLang="en-US" sz="2700" b="1" dirty="0">
                <a:latin typeface="微软雅黑" panose="020B0503020204020204" charset="-122"/>
                <a:ea typeface="微软雅黑" panose="020B0503020204020204" charset="-122"/>
              </a:rPr>
              <a:t>按词索骥，精准定位</a:t>
            </a: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49" name="云形标注 48"/>
          <p:cNvSpPr/>
          <p:nvPr>
            <p:custDataLst>
              <p:tags r:id="rId3"/>
            </p:custDataLst>
          </p:nvPr>
        </p:nvSpPr>
        <p:spPr>
          <a:xfrm rot="420000">
            <a:off x="4895215" y="759460"/>
            <a:ext cx="3513455" cy="8032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Para2.</a:t>
            </a:r>
            <a:r>
              <a:rPr lang="en-US" altLang="zh-CN" sz="2000" strike="noStrike" noProof="1"/>
              <a:t> </a:t>
            </a:r>
            <a:r>
              <a:rPr lang="en-US" altLang="zh-CN" sz="2000" strike="noStrike" noProof="1">
                <a:solidFill>
                  <a:schemeClr val="tx1"/>
                </a:solidFill>
              </a:rPr>
              <a:t>The first sentence </a:t>
            </a:r>
          </a:p>
        </p:txBody>
      </p:sp>
      <p:sp>
        <p:nvSpPr>
          <p:cNvPr id="3" name="云形标注 2"/>
          <p:cNvSpPr/>
          <p:nvPr>
            <p:custDataLst>
              <p:tags r:id="rId4"/>
            </p:custDataLst>
          </p:nvPr>
        </p:nvSpPr>
        <p:spPr>
          <a:xfrm rot="420000">
            <a:off x="5903595" y="2433955"/>
            <a:ext cx="3809365" cy="81978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Para4.  The  last two senteces</a:t>
            </a:r>
            <a:r>
              <a:rPr lang="en-US" altLang="zh-CN" sz="2000" strike="noStrike" noProof="1"/>
              <a:t> </a:t>
            </a:r>
            <a:endParaRPr lang="en-US" altLang="zh-CN" sz="2000" strike="noStrike" noProof="1">
              <a:solidFill>
                <a:schemeClr val="tx1"/>
              </a:solidFill>
            </a:endParaRPr>
          </a:p>
        </p:txBody>
      </p:sp>
      <p:sp>
        <p:nvSpPr>
          <p:cNvPr id="5" name="云形标注 4"/>
          <p:cNvSpPr/>
          <p:nvPr>
            <p:custDataLst>
              <p:tags r:id="rId5"/>
            </p:custDataLst>
          </p:nvPr>
        </p:nvSpPr>
        <p:spPr>
          <a:xfrm rot="420000">
            <a:off x="4043045" y="4368165"/>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Para1&amp;6 :  </a:t>
            </a:r>
            <a:r>
              <a:rPr lang="zh-CN" altLang="zh-CN" sz="2000" strike="noStrike" noProof="1">
                <a:solidFill>
                  <a:srgbClr val="FF0000"/>
                </a:solidFill>
              </a:rPr>
              <a:t>首位主旨段中心句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3" grpId="0" bldLvl="0" animBg="1"/>
      <p:bldP spid="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custDataLst>
              <p:tags r:id="rId1"/>
            </p:custDataLst>
          </p:nvPr>
        </p:nvPicPr>
        <p:blipFill>
          <a:blip r:embed="rId6"/>
          <a:stretch>
            <a:fillRect/>
          </a:stretch>
        </p:blipFill>
        <p:spPr>
          <a:xfrm>
            <a:off x="539750" y="1036955"/>
            <a:ext cx="7244715" cy="1602740"/>
          </a:xfrm>
          <a:prstGeom prst="rect">
            <a:avLst/>
          </a:prstGeom>
        </p:spPr>
      </p:pic>
      <p:pic>
        <p:nvPicPr>
          <p:cNvPr id="2" name="图片 1"/>
          <p:cNvPicPr>
            <a:picLocks noChangeAspect="1"/>
          </p:cNvPicPr>
          <p:nvPr>
            <p:custDataLst>
              <p:tags r:id="rId2"/>
            </p:custDataLst>
          </p:nvPr>
        </p:nvPicPr>
        <p:blipFill>
          <a:blip r:embed="rId7"/>
          <a:stretch>
            <a:fillRect/>
          </a:stretch>
        </p:blipFill>
        <p:spPr>
          <a:xfrm>
            <a:off x="299720" y="2853055"/>
            <a:ext cx="4848225" cy="1865630"/>
          </a:xfrm>
          <a:prstGeom prst="rect">
            <a:avLst/>
          </a:prstGeom>
        </p:spPr>
      </p:pic>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9466" name="MH_Desc_1"/>
          <p:cNvSpPr/>
          <p:nvPr>
            <p:custDataLst>
              <p:tags r:id="rId3"/>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sp>
        <p:nvSpPr>
          <p:cNvPr id="5" name="文本框 99"/>
          <p:cNvSpPr txBox="1"/>
          <p:nvPr/>
        </p:nvSpPr>
        <p:spPr>
          <a:xfrm>
            <a:off x="5330825" y="3068955"/>
            <a:ext cx="3816350" cy="260985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a:latin typeface="Times New Roman" panose="02020603050405020304" charset="0"/>
                <a:ea typeface="宋体" panose="02010600030101010101" pitchFamily="2" charset="-122"/>
              </a:rPr>
              <a:t>本题考查细节理解：</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简化第</a:t>
            </a:r>
            <a:r>
              <a:rPr lang="en-US" altLang="zh-CN" sz="2400" b="1">
                <a:solidFill>
                  <a:srgbClr val="FF0000"/>
                </a:solidFill>
                <a:latin typeface="Times New Roman" panose="02020603050405020304" charset="0"/>
                <a:ea typeface="宋体" panose="02010600030101010101" pitchFamily="2" charset="-122"/>
              </a:rPr>
              <a:t>2</a:t>
            </a:r>
            <a:r>
              <a:rPr lang="zh-CN" altLang="zh-CN" sz="2400" b="1">
                <a:solidFill>
                  <a:srgbClr val="FF0000"/>
                </a:solidFill>
                <a:latin typeface="Times New Roman" panose="02020603050405020304" charset="0"/>
                <a:ea typeface="宋体" panose="02010600030101010101" pitchFamily="2" charset="-122"/>
              </a:rPr>
              <a:t>段</a:t>
            </a:r>
            <a:r>
              <a:rPr 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1</a:t>
            </a:r>
            <a:r>
              <a:rPr lang="zh-CN" altLang="en-US" sz="2400" b="1">
                <a:solidFill>
                  <a:srgbClr val="FF0000"/>
                </a:solidFill>
                <a:latin typeface="Times New Roman" panose="02020603050405020304" charset="0"/>
                <a:ea typeface="宋体" panose="02010600030101010101" pitchFamily="2" charset="-122"/>
              </a:rPr>
              <a:t>句：</a:t>
            </a:r>
          </a:p>
          <a:p>
            <a:r>
              <a:rPr lang="zh-CN" altLang="en-US" sz="2400" b="1">
                <a:solidFill>
                  <a:schemeClr val="tx1"/>
                </a:solidFill>
                <a:latin typeface="Times New Roman" panose="02020603050405020304" charset="0"/>
                <a:ea typeface="宋体" panose="02010600030101010101" pitchFamily="2" charset="-122"/>
              </a:rPr>
              <a:t>意为：研究人员招募志愿者来评估他们的记忆以及思维能力。</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8" name="直接连接符 7"/>
          <p:cNvCxnSpPr/>
          <p:nvPr/>
        </p:nvCxnSpPr>
        <p:spPr>
          <a:xfrm flipV="1">
            <a:off x="3131820" y="1663065"/>
            <a:ext cx="3744595" cy="3429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文本框 99"/>
          <p:cNvSpPr txBox="1"/>
          <p:nvPr>
            <p:custDataLst>
              <p:tags r:id="rId4"/>
            </p:custDataLst>
          </p:nvPr>
        </p:nvSpPr>
        <p:spPr>
          <a:xfrm>
            <a:off x="299720" y="4653280"/>
            <a:ext cx="4268470" cy="1568450"/>
          </a:xfrm>
          <a:prstGeom prst="rect">
            <a:avLst/>
          </a:prstGeom>
          <a:noFill/>
          <a:ln w="9525">
            <a:noFill/>
          </a:ln>
        </p:spPr>
        <p:txBody>
          <a:bodyPr wrap="square" anchor="t" anchorCtr="0">
            <a:spAutoFit/>
          </a:bodyPr>
          <a:lstStyle/>
          <a:p>
            <a:r>
              <a:rPr lang="zh-CN" altLang="zh-CN" sz="2400">
                <a:solidFill>
                  <a:srgbClr val="FF0000"/>
                </a:solidFill>
                <a:latin typeface="Calibri" panose="020F0502020204030204" charset="0"/>
                <a:ea typeface="宋体" panose="02010600030101010101" pitchFamily="2" charset="-122"/>
              </a:rPr>
              <a:t>纵向对比选项</a:t>
            </a:r>
          </a:p>
          <a:p>
            <a:r>
              <a:rPr lang="zh-CN" altLang="zh-CN" sz="2400">
                <a:solidFill>
                  <a:srgbClr val="FF0000"/>
                </a:solidFill>
                <a:latin typeface="Calibri" panose="020F0502020204030204" charset="0"/>
                <a:ea typeface="宋体" panose="02010600030101010101" pitchFamily="2" charset="-122"/>
              </a:rPr>
              <a:t>与定位的细节简化句去匹配</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D</a:t>
            </a:r>
            <a:r>
              <a:rPr lang="zh-CN" altLang="en-US" sz="2400">
                <a:solidFill>
                  <a:srgbClr val="000000"/>
                </a:solidFill>
                <a:latin typeface="Calibri" panose="020F0502020204030204" charset="0"/>
                <a:ea typeface="宋体" panose="02010600030101010101" pitchFamily="2" charset="-122"/>
              </a:rPr>
              <a:t>项的大脑意识呢能力</a:t>
            </a:r>
            <a:r>
              <a:rPr lang="zh-CN" sz="2400">
                <a:solidFill>
                  <a:srgbClr val="000000"/>
                </a:solidFill>
                <a:latin typeface="Calibri" panose="020F0502020204030204" charset="0"/>
                <a:ea typeface="宋体" panose="02010600030101010101" pitchFamily="2" charset="-122"/>
              </a:rPr>
              <a:t>更能与原文相关细节匹配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cxnSp>
        <p:nvCxnSpPr>
          <p:cNvPr id="16" name="直接箭头连接符 15"/>
          <p:cNvCxnSpPr/>
          <p:nvPr/>
        </p:nvCxnSpPr>
        <p:spPr>
          <a:xfrm flipV="1">
            <a:off x="4356100" y="1663065"/>
            <a:ext cx="791845" cy="263017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4716145" y="1663065"/>
            <a:ext cx="1295400" cy="255841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1"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ppt_x</p:attrName>
                                        </p:attrNameLst>
                                      </p:cBhvr>
                                      <p:tavLst>
                                        <p:tav tm="0">
                                          <p:val>
                                            <p:strVal val="#ppt_x"/>
                                          </p:val>
                                        </p:tav>
                                        <p:tav tm="100000">
                                          <p:val>
                                            <p:strVal val="#ppt_x"/>
                                          </p:val>
                                        </p:tav>
                                      </p:tavLst>
                                    </p:anim>
                                    <p:anim calcmode="lin" valueType="num">
                                      <p:cBhvr>
                                        <p:cTn id="15" dur="500" fill="hold"/>
                                        <p:tgtEl>
                                          <p:spTgt spid="14"/>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4"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custDataLst>
              <p:tags r:id="rId1"/>
            </p:custDataLst>
          </p:nvPr>
        </p:nvPicPr>
        <p:blipFill>
          <a:blip r:embed="rId8"/>
          <a:stretch>
            <a:fillRect/>
          </a:stretch>
        </p:blipFill>
        <p:spPr>
          <a:xfrm>
            <a:off x="426085" y="981075"/>
            <a:ext cx="6641465" cy="1569085"/>
          </a:xfrm>
          <a:prstGeom prst="rect">
            <a:avLst/>
          </a:prstGeom>
        </p:spPr>
      </p:pic>
      <p:pic>
        <p:nvPicPr>
          <p:cNvPr id="2" name="图片 1"/>
          <p:cNvPicPr>
            <a:picLocks noChangeAspect="1"/>
          </p:cNvPicPr>
          <p:nvPr>
            <p:custDataLst>
              <p:tags r:id="rId2"/>
            </p:custDataLst>
          </p:nvPr>
        </p:nvPicPr>
        <p:blipFill>
          <a:blip r:embed="rId9"/>
          <a:stretch>
            <a:fillRect/>
          </a:stretch>
        </p:blipFill>
        <p:spPr>
          <a:xfrm>
            <a:off x="426085" y="2663825"/>
            <a:ext cx="6551295" cy="1426210"/>
          </a:xfrm>
          <a:prstGeom prst="rect">
            <a:avLst/>
          </a:prstGeom>
        </p:spPr>
      </p:pic>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9466" name="MH_Desc_1"/>
          <p:cNvSpPr/>
          <p:nvPr>
            <p:custDataLst>
              <p:tags r:id="rId3"/>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sp>
        <p:nvSpPr>
          <p:cNvPr id="5" name="文本框 99"/>
          <p:cNvSpPr txBox="1"/>
          <p:nvPr/>
        </p:nvSpPr>
        <p:spPr>
          <a:xfrm>
            <a:off x="4787900" y="4077335"/>
            <a:ext cx="3816350" cy="2277745"/>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a:latin typeface="Times New Roman" panose="02020603050405020304" charset="0"/>
                <a:ea typeface="宋体" panose="02010600030101010101" pitchFamily="2" charset="-122"/>
              </a:rPr>
              <a:t>本题考查的说明手法与段落内部逻辑：</a:t>
            </a:r>
          </a:p>
          <a:p>
            <a:r>
              <a:rPr lang="en-US" altLang="zh-CN" sz="2400" b="1">
                <a:solidFill>
                  <a:srgbClr val="FF0000"/>
                </a:solidFill>
                <a:latin typeface="Times New Roman" panose="02020603050405020304" charset="0"/>
                <a:ea typeface="宋体" panose="02010600030101010101" pitchFamily="2" charset="-122"/>
              </a:rPr>
              <a:t>   </a:t>
            </a:r>
            <a:r>
              <a:rPr lang="zh-CN" altLang="en-US" sz="2400" b="1">
                <a:solidFill>
                  <a:srgbClr val="FF0000"/>
                </a:solidFill>
                <a:latin typeface="Times New Roman" panose="02020603050405020304" charset="0"/>
                <a:sym typeface="+mn-ea"/>
              </a:rPr>
              <a:t>简化本段</a:t>
            </a:r>
            <a:r>
              <a:rPr lang="en-US" altLang="zh-CN" sz="2400" b="1">
                <a:solidFill>
                  <a:srgbClr val="FF0000"/>
                </a:solidFill>
                <a:latin typeface="Times New Roman" panose="02020603050405020304" charset="0"/>
                <a:sym typeface="+mn-ea"/>
              </a:rPr>
              <a:t>3</a:t>
            </a:r>
            <a:r>
              <a:rPr lang="zh-CN" altLang="en-US" sz="2400" b="1">
                <a:solidFill>
                  <a:srgbClr val="FF0000"/>
                </a:solidFill>
                <a:latin typeface="Times New Roman" panose="02020603050405020304" charset="0"/>
                <a:sym typeface="+mn-ea"/>
              </a:rPr>
              <a:t>句话：作者用</a:t>
            </a:r>
            <a:endParaRPr lang="zh-CN" altLang="en-US" sz="2400" b="1">
              <a:solidFill>
                <a:srgbClr val="FF0000"/>
              </a:solidFill>
              <a:latin typeface="Times New Roman" panose="02020603050405020304" charset="0"/>
              <a:ea typeface="宋体" panose="02010600030101010101" pitchFamily="2" charset="-122"/>
            </a:endParaRPr>
          </a:p>
          <a:p>
            <a:r>
              <a:rPr lang="zh-CN" altLang="en-US" sz="2400" b="1">
                <a:solidFill>
                  <a:srgbClr val="FF0000"/>
                </a:solidFill>
                <a:latin typeface="Times New Roman" panose="02020603050405020304" charset="0"/>
                <a:ea typeface="宋体" panose="02010600030101010101" pitchFamily="2" charset="-122"/>
              </a:rPr>
              <a:t>方的手法将抽象的问题具体化，并用对比的手法进行论证解释。</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6" name="直接连接符 5"/>
          <p:cNvCxnSpPr/>
          <p:nvPr/>
        </p:nvCxnSpPr>
        <p:spPr>
          <a:xfrm>
            <a:off x="6372225" y="1412875"/>
            <a:ext cx="50419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a:off x="539750" y="2493010"/>
            <a:ext cx="180022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文本框 99"/>
          <p:cNvSpPr txBox="1"/>
          <p:nvPr>
            <p:custDataLst>
              <p:tags r:id="rId4"/>
            </p:custDataLst>
          </p:nvPr>
        </p:nvSpPr>
        <p:spPr>
          <a:xfrm>
            <a:off x="107950" y="3933190"/>
            <a:ext cx="4602480" cy="3415030"/>
          </a:xfrm>
          <a:prstGeom prst="rect">
            <a:avLst/>
          </a:prstGeom>
          <a:noFill/>
          <a:ln w="9525">
            <a:noFill/>
          </a:ln>
        </p:spPr>
        <p:txBody>
          <a:bodyPr wrap="square" anchor="t" anchorCtr="0">
            <a:spAutoFit/>
          </a:bodyPr>
          <a:lstStyle/>
          <a:p>
            <a:r>
              <a:rPr lang="en-US" sz="2400">
                <a:solidFill>
                  <a:srgbClr val="FF0000"/>
                </a:solidFill>
                <a:latin typeface="Calibri" panose="020F0502020204030204" charset="0"/>
                <a:ea typeface="宋体" panose="02010600030101010101" pitchFamily="2" charset="-122"/>
              </a:rPr>
              <a:t>T</a:t>
            </a:r>
            <a:r>
              <a:rPr lang="en-US" altLang="zh-CN" sz="2400">
                <a:solidFill>
                  <a:srgbClr val="FF0000"/>
                </a:solidFill>
                <a:latin typeface="Calibri" panose="020F0502020204030204" charset="0"/>
                <a:ea typeface="宋体" panose="02010600030101010101" pitchFamily="2" charset="-122"/>
              </a:rPr>
              <a:t>ip</a:t>
            </a:r>
            <a:r>
              <a:rPr lang="zh-CN" altLang="en-US" sz="2400">
                <a:solidFill>
                  <a:srgbClr val="FF0000"/>
                </a:solidFill>
                <a:latin typeface="Calibri" panose="020F0502020204030204" charset="0"/>
                <a:ea typeface="宋体" panose="02010600030101010101" pitchFamily="2" charset="-122"/>
              </a:rPr>
              <a:t>：说明文常用的论证方法梳理</a:t>
            </a:r>
          </a:p>
          <a:p>
            <a:r>
              <a:rPr lang="en-US" altLang="zh-CN" sz="2400">
                <a:latin typeface="Arial" panose="020B0604020202020204" pitchFamily="34" charset="0"/>
                <a:ea typeface="宋体" panose="02010600030101010101" pitchFamily="2" charset="-122"/>
              </a:rPr>
              <a:t>  Giving an example</a:t>
            </a:r>
          </a:p>
          <a:p>
            <a:r>
              <a:rPr lang="en-US" altLang="zh-CN" sz="2400">
                <a:latin typeface="Arial" panose="020B0604020202020204" pitchFamily="34" charset="0"/>
                <a:ea typeface="宋体" panose="02010600030101010101" pitchFamily="2" charset="-122"/>
              </a:rPr>
              <a:t>  Listing numbers</a:t>
            </a:r>
          </a:p>
          <a:p>
            <a:r>
              <a:rPr lang="en-US" altLang="zh-CN" sz="2400">
                <a:latin typeface="Arial" panose="020B0604020202020204" pitchFamily="34" charset="0"/>
                <a:ea typeface="宋体" panose="02010600030101010101" pitchFamily="2" charset="-122"/>
              </a:rPr>
              <a:t>  Making a comparison</a:t>
            </a:r>
          </a:p>
          <a:p>
            <a:r>
              <a:rPr lang="en-US" altLang="zh-CN" sz="2400">
                <a:latin typeface="Arial" panose="020B0604020202020204" pitchFamily="34" charset="0"/>
                <a:ea typeface="宋体" panose="02010600030101010101" pitchFamily="2" charset="-122"/>
              </a:rPr>
              <a:t>  Using a quotation</a:t>
            </a:r>
          </a:p>
          <a:p>
            <a:r>
              <a:rPr lang="en-US" altLang="zh-CN" sz="2400">
                <a:latin typeface="Arial" panose="020B0604020202020204" pitchFamily="34" charset="0"/>
                <a:ea typeface="宋体" panose="02010600030101010101" pitchFamily="2" charset="-122"/>
              </a:rPr>
              <a:t>  Making a definition</a:t>
            </a:r>
          </a:p>
          <a:p>
            <a:r>
              <a:rPr lang="en-US" altLang="zh-CN" sz="2400">
                <a:latin typeface="Arial" panose="020B0604020202020204" pitchFamily="34" charset="0"/>
                <a:ea typeface="宋体" panose="02010600030101010101" pitchFamily="2" charset="-122"/>
              </a:rPr>
              <a:t>  Making an explanation ...</a:t>
            </a:r>
          </a:p>
          <a:p>
            <a:endParaRPr lang="en-US" altLang="zh-CN" sz="2400">
              <a:latin typeface="Arial" panose="020B0604020202020204" pitchFamily="34" charset="0"/>
              <a:ea typeface="宋体" panose="02010600030101010101" pitchFamily="2" charset="-122"/>
            </a:endParaRPr>
          </a:p>
          <a:p>
            <a:endParaRPr lang="en-US" altLang="zh-CN" sz="2400">
              <a:latin typeface="Arial" panose="020B0604020202020204" pitchFamily="34" charset="0"/>
              <a:ea typeface="宋体" panose="02010600030101010101" pitchFamily="2" charset="-122"/>
            </a:endParaRPr>
          </a:p>
        </p:txBody>
      </p:sp>
      <p:cxnSp>
        <p:nvCxnSpPr>
          <p:cNvPr id="9" name="直接连接符 8"/>
          <p:cNvCxnSpPr/>
          <p:nvPr>
            <p:custDataLst>
              <p:tags r:id="rId5"/>
            </p:custDataLst>
          </p:nvPr>
        </p:nvCxnSpPr>
        <p:spPr>
          <a:xfrm>
            <a:off x="538480" y="1917065"/>
            <a:ext cx="136969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0" name="直接连接符 9"/>
          <p:cNvCxnSpPr/>
          <p:nvPr>
            <p:custDataLst>
              <p:tags r:id="rId6"/>
            </p:custDataLst>
          </p:nvPr>
        </p:nvCxnSpPr>
        <p:spPr>
          <a:xfrm>
            <a:off x="6084570" y="1986915"/>
            <a:ext cx="791845" cy="190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1"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ppt_x</p:attrName>
                                        </p:attrNameLst>
                                      </p:cBhvr>
                                      <p:tavLst>
                                        <p:tav tm="0">
                                          <p:val>
                                            <p:strVal val="#ppt_x"/>
                                          </p:val>
                                        </p:tav>
                                        <p:tav tm="100000">
                                          <p:val>
                                            <p:strVal val="#ppt_x"/>
                                          </p:val>
                                        </p:tav>
                                      </p:tavLst>
                                    </p:anim>
                                    <p:anim calcmode="lin" valueType="num">
                                      <p:cBhvr>
                                        <p:cTn id="2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4"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a:blip r:embed="rId7"/>
          <a:stretch>
            <a:fillRect/>
          </a:stretch>
        </p:blipFill>
        <p:spPr>
          <a:xfrm>
            <a:off x="252095" y="2997200"/>
            <a:ext cx="4488815" cy="1637030"/>
          </a:xfrm>
          <a:prstGeom prst="rect">
            <a:avLst/>
          </a:prstGeom>
        </p:spPr>
      </p:pic>
      <p:pic>
        <p:nvPicPr>
          <p:cNvPr id="17" name="图片 16"/>
          <p:cNvPicPr>
            <a:picLocks noChangeAspect="1"/>
          </p:cNvPicPr>
          <p:nvPr>
            <p:custDataLst>
              <p:tags r:id="rId2"/>
            </p:custDataLst>
          </p:nvPr>
        </p:nvPicPr>
        <p:blipFill>
          <a:blip r:embed="rId8"/>
          <a:stretch>
            <a:fillRect/>
          </a:stretch>
        </p:blipFill>
        <p:spPr>
          <a:xfrm>
            <a:off x="539750" y="2070735"/>
            <a:ext cx="6012180" cy="685800"/>
          </a:xfrm>
          <a:prstGeom prst="rect">
            <a:avLst/>
          </a:prstGeom>
        </p:spPr>
      </p:pic>
      <p:pic>
        <p:nvPicPr>
          <p:cNvPr id="7" name="图片 6"/>
          <p:cNvPicPr>
            <a:picLocks noChangeAspect="1"/>
          </p:cNvPicPr>
          <p:nvPr>
            <p:custDataLst>
              <p:tags r:id="rId3"/>
            </p:custDataLst>
          </p:nvPr>
        </p:nvPicPr>
        <p:blipFill>
          <a:blip r:embed="rId9"/>
          <a:stretch>
            <a:fillRect/>
          </a:stretch>
        </p:blipFill>
        <p:spPr>
          <a:xfrm>
            <a:off x="323215" y="812165"/>
            <a:ext cx="7207250" cy="956310"/>
          </a:xfrm>
          <a:prstGeom prst="rect">
            <a:avLst/>
          </a:prstGeom>
        </p:spPr>
      </p:pic>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9466" name="MH_Desc_1"/>
          <p:cNvSpPr/>
          <p:nvPr>
            <p:custDataLst>
              <p:tags r:id="rId4"/>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sp>
        <p:nvSpPr>
          <p:cNvPr id="5" name="文本框 99"/>
          <p:cNvSpPr txBox="1"/>
          <p:nvPr/>
        </p:nvSpPr>
        <p:spPr>
          <a:xfrm>
            <a:off x="5004435" y="3284855"/>
            <a:ext cx="3816350" cy="260985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a:latin typeface="Times New Roman" panose="02020603050405020304" charset="0"/>
                <a:ea typeface="宋体" panose="02010600030101010101" pitchFamily="2" charset="-122"/>
              </a:rPr>
              <a:t>本题考查的主旨大意：</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简化第一段</a:t>
            </a:r>
            <a:r>
              <a:rPr 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句和最后一段最后一句：</a:t>
            </a:r>
          </a:p>
          <a:p>
            <a:r>
              <a:rPr lang="zh-CN" altLang="en-US" sz="2400" b="1">
                <a:solidFill>
                  <a:schemeClr val="tx1"/>
                </a:solidFill>
                <a:latin typeface="Times New Roman" panose="02020603050405020304" charset="0"/>
                <a:ea typeface="宋体" panose="02010600030101010101" pitchFamily="2" charset="-122"/>
              </a:rPr>
              <a:t>文章中心为：挑战性的工作使大脑保持敏捷。</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6" name="直接连接符 5"/>
          <p:cNvCxnSpPr/>
          <p:nvPr/>
        </p:nvCxnSpPr>
        <p:spPr>
          <a:xfrm>
            <a:off x="755650" y="1124585"/>
            <a:ext cx="151257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a:off x="1331595" y="1412875"/>
            <a:ext cx="2808605" cy="3810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文本框 99"/>
          <p:cNvSpPr txBox="1"/>
          <p:nvPr>
            <p:custDataLst>
              <p:tags r:id="rId5"/>
            </p:custDataLst>
          </p:nvPr>
        </p:nvSpPr>
        <p:spPr>
          <a:xfrm>
            <a:off x="203200" y="4695825"/>
            <a:ext cx="4268470" cy="1198880"/>
          </a:xfrm>
          <a:prstGeom prst="rect">
            <a:avLst/>
          </a:prstGeom>
          <a:noFill/>
          <a:ln w="9525">
            <a:noFill/>
          </a:ln>
        </p:spPr>
        <p:txBody>
          <a:bodyPr wrap="square" anchor="t" anchorCtr="0">
            <a:spAutoFit/>
          </a:bodyPr>
          <a:lstStyle/>
          <a:p>
            <a:r>
              <a:rPr lang="zh-CN" altLang="zh-CN" sz="2400">
                <a:solidFill>
                  <a:srgbClr val="FF0000"/>
                </a:solidFill>
                <a:latin typeface="Calibri" panose="020F0502020204030204" charset="0"/>
                <a:ea typeface="宋体" panose="02010600030101010101" pitchFamily="2" charset="-122"/>
              </a:rPr>
              <a:t>纵向对比选项</a:t>
            </a:r>
          </a:p>
          <a:p>
            <a:r>
              <a:rPr lang="zh-CN" altLang="zh-CN" sz="2400">
                <a:solidFill>
                  <a:srgbClr val="FF0000"/>
                </a:solidFill>
                <a:latin typeface="Calibri" panose="020F0502020204030204" charset="0"/>
                <a:ea typeface="宋体" panose="02010600030101010101" pitchFamily="2" charset="-122"/>
              </a:rPr>
              <a:t>与定位的细节简化句去匹配</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C</a:t>
            </a:r>
            <a:r>
              <a:rPr lang="zh-CN" altLang="en-US" sz="2400">
                <a:solidFill>
                  <a:srgbClr val="000000"/>
                </a:solidFill>
                <a:latin typeface="Calibri" panose="020F0502020204030204" charset="0"/>
                <a:ea typeface="宋体" panose="02010600030101010101" pitchFamily="2" charset="-122"/>
              </a:rPr>
              <a:t>项</a:t>
            </a:r>
            <a:r>
              <a:rPr lang="zh-CN" sz="2400">
                <a:solidFill>
                  <a:srgbClr val="000000"/>
                </a:solidFill>
                <a:latin typeface="Calibri" panose="020F0502020204030204" charset="0"/>
                <a:ea typeface="宋体" panose="02010600030101010101" pitchFamily="2" charset="-122"/>
              </a:rPr>
              <a:t>更能与原文相关细节匹配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cxnSp>
        <p:nvCxnSpPr>
          <p:cNvPr id="16" name="直接箭头连接符 15"/>
          <p:cNvCxnSpPr/>
          <p:nvPr/>
        </p:nvCxnSpPr>
        <p:spPr>
          <a:xfrm flipH="1" flipV="1">
            <a:off x="971550" y="1124585"/>
            <a:ext cx="215900" cy="288036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H="1" flipV="1">
            <a:off x="3059430" y="1557020"/>
            <a:ext cx="432435" cy="24479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1" nodeType="click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ppt_x</p:attrName>
                                        </p:attrNameLst>
                                      </p:cBhvr>
                                      <p:tavLst>
                                        <p:tav tm="0">
                                          <p:val>
                                            <p:strVal val="#ppt_x"/>
                                          </p:val>
                                        </p:tav>
                                        <p:tav tm="100000">
                                          <p:val>
                                            <p:strVal val="#ppt_x"/>
                                          </p:val>
                                        </p:tav>
                                      </p:tavLst>
                                    </p:anim>
                                    <p:anim calcmode="lin" valueType="num">
                                      <p:cBhvr>
                                        <p:cTn id="19" dur="500" fill="hold"/>
                                        <p:tgtEl>
                                          <p:spTgt spid="14"/>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花1"/>
          <p:cNvGrpSpPr/>
          <p:nvPr/>
        </p:nvGrpSpPr>
        <p:grpSpPr>
          <a:xfrm>
            <a:off x="1393825" y="3517900"/>
            <a:ext cx="6396038" cy="3635375"/>
            <a:chOff x="1859121" y="3429000"/>
            <a:chExt cx="8526317" cy="4848472"/>
          </a:xfrm>
        </p:grpSpPr>
        <p:sp>
          <p:nvSpPr>
            <p:cNvPr id="7" name="任意多边形 6"/>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9" name="任意多边形 8"/>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0" name="任意多边形 9"/>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25" name="花2"/>
          <p:cNvGrpSpPr/>
          <p:nvPr/>
        </p:nvGrpSpPr>
        <p:grpSpPr>
          <a:xfrm>
            <a:off x="-292100" y="1976438"/>
            <a:ext cx="9747250" cy="5608637"/>
            <a:chOff x="-389727" y="1373451"/>
            <a:chExt cx="12996258" cy="7478907"/>
          </a:xfrm>
        </p:grpSpPr>
        <p:sp>
          <p:nvSpPr>
            <p:cNvPr id="16" name="任意多边形 15"/>
            <p:cNvSpPr/>
            <p:nvPr/>
          </p:nvSpPr>
          <p:spPr>
            <a:xfrm rot="20738027">
              <a:off x="4131678" y="139801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852536">
              <a:off x="5736820" y="1373451"/>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2517796">
              <a:off x="7178662" y="208005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9" name="任意多边形 18"/>
            <p:cNvSpPr/>
            <p:nvPr/>
          </p:nvSpPr>
          <p:spPr>
            <a:xfrm rot="19054139">
              <a:off x="2747823" y="212259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0" name="任意多边形 19"/>
            <p:cNvSpPr/>
            <p:nvPr/>
          </p:nvSpPr>
          <p:spPr>
            <a:xfrm rot="17559371">
              <a:off x="1848076" y="3501628"/>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1" name="任意多边形 20"/>
            <p:cNvSpPr/>
            <p:nvPr/>
          </p:nvSpPr>
          <p:spPr>
            <a:xfrm rot="4135283">
              <a:off x="8014962" y="3462118"/>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2" name="任意多边形 21"/>
            <p:cNvSpPr/>
            <p:nvPr/>
          </p:nvSpPr>
          <p:spPr>
            <a:xfrm rot="5400000">
              <a:off x="8188476" y="4434302"/>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100">
                  <a:srgbClr val="9EB3DC">
                    <a:alpha val="20000"/>
                  </a:srgbClr>
                </a:gs>
                <a:gs pos="100000">
                  <a:srgbClr val="8E7B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6372431">
              <a:off x="1708675" y="4330657"/>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10600">
                  <a:srgbClr val="9DB0DB">
                    <a:alpha val="20000"/>
                  </a:srgbClr>
                </a:gs>
                <a:gs pos="100000">
                  <a:srgbClr val="8D75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33" name="花3"/>
          <p:cNvGrpSpPr/>
          <p:nvPr/>
        </p:nvGrpSpPr>
        <p:grpSpPr>
          <a:xfrm>
            <a:off x="-2359025" y="-203200"/>
            <a:ext cx="13968413" cy="7975600"/>
            <a:chOff x="-3145042" y="-1532231"/>
            <a:chExt cx="18624069" cy="10634847"/>
          </a:xfrm>
        </p:grpSpPr>
        <p:sp>
          <p:nvSpPr>
            <p:cNvPr id="26" name="任意多边形 25"/>
            <p:cNvSpPr/>
            <p:nvPr/>
          </p:nvSpPr>
          <p:spPr>
            <a:xfrm rot="1690499">
              <a:off x="6526961" y="-940137"/>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7" name="任意多边形 26"/>
            <p:cNvSpPr/>
            <p:nvPr/>
          </p:nvSpPr>
          <p:spPr>
            <a:xfrm>
              <a:off x="4339025" y="-1532231"/>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2CAB3">
                    <a:alpha val="2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8" name="任意多边形 27"/>
            <p:cNvSpPr/>
            <p:nvPr/>
          </p:nvSpPr>
          <p:spPr>
            <a:xfrm rot="19892438">
              <a:off x="2131972" y="-936972"/>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9" name="任意多边形 28"/>
            <p:cNvSpPr/>
            <p:nvPr/>
          </p:nvSpPr>
          <p:spPr>
            <a:xfrm rot="3302765">
              <a:off x="8173152" y="550986"/>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0" name="任意多边形 29"/>
            <p:cNvSpPr/>
            <p:nvPr/>
          </p:nvSpPr>
          <p:spPr>
            <a:xfrm rot="18136260">
              <a:off x="672304" y="621968"/>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1" name="任意多边形 30"/>
            <p:cNvSpPr/>
            <p:nvPr/>
          </p:nvSpPr>
          <p:spPr>
            <a:xfrm rot="16617164">
              <a:off x="-280759" y="2629710"/>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2" name="任意多边形 31"/>
            <p:cNvSpPr/>
            <p:nvPr/>
          </p:nvSpPr>
          <p:spPr>
            <a:xfrm rot="5131813">
              <a:off x="9063400" y="2686989"/>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2" name="花4"/>
          <p:cNvGrpSpPr/>
          <p:nvPr/>
        </p:nvGrpSpPr>
        <p:grpSpPr>
          <a:xfrm>
            <a:off x="-4006850" y="-1554480"/>
            <a:ext cx="17127538" cy="10031413"/>
            <a:chOff x="-5343060" y="-4080015"/>
            <a:chExt cx="22838079" cy="13375101"/>
          </a:xfrm>
        </p:grpSpPr>
        <p:sp>
          <p:nvSpPr>
            <p:cNvPr id="34" name="任意多边形 33"/>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100" strike="noStrike" noProof="1">
                  <a:latin typeface="Microsoft YaHei UI" panose="020B0503020204020204" pitchFamily="34" charset="-122"/>
                  <a:ea typeface="微软雅黑" panose="020B0503020204020204" charset="-122"/>
                  <a:sym typeface="Microsoft YaHei UI" panose="020B0503020204020204" pitchFamily="34" charset="-122"/>
                </a:rPr>
                <a:t>         </a:t>
              </a:r>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5" name="任意多边形 34"/>
            <p:cNvSpPr/>
            <p:nvPr/>
          </p:nvSpPr>
          <p:spPr>
            <a:xfrm rot="1075034">
              <a:off x="6054006" y="-4080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2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8" name="任意多边形 47"/>
            <p:cNvSpPr/>
            <p:nvPr/>
          </p:nvSpPr>
          <p:spPr>
            <a:xfrm rot="4080311">
              <a:off x="9747960"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9" name="任意多边形 48"/>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5" name="组合 4"/>
          <p:cNvGrpSpPr/>
          <p:nvPr/>
        </p:nvGrpSpPr>
        <p:grpSpPr>
          <a:xfrm>
            <a:off x="2268538" y="4333875"/>
            <a:ext cx="4629150" cy="2794000"/>
            <a:chOff x="2993439" y="4630880"/>
            <a:chExt cx="6171429" cy="3725279"/>
          </a:xfrm>
        </p:grpSpPr>
        <p:sp>
          <p:nvSpPr>
            <p:cNvPr id="52" name="任意多边形 51"/>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9" name="任意多边形 58"/>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0" name="任意多边形 59"/>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1" name="任意多边形 60"/>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2" name="任意多边形 61"/>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3" name="任意多边形 62"/>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4" name="任意多边形 63"/>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5" name="任意多边形 64"/>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6" name="任意多边形 65"/>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84" name="文本框 83"/>
          <p:cNvSpPr txBox="1"/>
          <p:nvPr/>
        </p:nvSpPr>
        <p:spPr>
          <a:xfrm>
            <a:off x="1865630" y="4333875"/>
            <a:ext cx="6242050" cy="737235"/>
          </a:xfrm>
          <a:prstGeom prst="rect">
            <a:avLst/>
          </a:prstGeom>
          <a:noFill/>
          <a:ln w="9525">
            <a:noFill/>
          </a:ln>
        </p:spPr>
        <p:txBody>
          <a:bodyPr wrap="square" anchor="t" anchorCtr="0">
            <a:spAutoFit/>
          </a:bodyPr>
          <a:lstStyle/>
          <a:p>
            <a:pPr algn="ctr"/>
            <a:endParaRPr lang="zh-CN" altLang="en-US" sz="2100" b="1">
              <a:latin typeface="Microsoft YaHei UI" panose="020B0503020204020204" pitchFamily="34" charset="-122"/>
              <a:ea typeface="微软雅黑" panose="020B0503020204020204" charset="-122"/>
              <a:sym typeface="Microsoft YaHei UI" panose="020B0503020204020204" pitchFamily="34" charset="-122"/>
            </a:endParaRPr>
          </a:p>
          <a:p>
            <a:pPr algn="ctr"/>
            <a:r>
              <a:rPr lang="zh-CN" altLang="en-US" sz="2100" b="1">
                <a:latin typeface="Microsoft YaHei UI" panose="020B0503020204020204" pitchFamily="34" charset="-122"/>
                <a:ea typeface="微软雅黑" panose="020B0503020204020204" charset="-122"/>
                <a:sym typeface="Microsoft YaHei UI" panose="020B0503020204020204" pitchFamily="34" charset="-122"/>
              </a:rPr>
              <a:t>湖北省应城市应城一中     范静静     </a:t>
            </a:r>
          </a:p>
        </p:txBody>
      </p:sp>
      <p:sp>
        <p:nvSpPr>
          <p:cNvPr id="4" name="文本框 3"/>
          <p:cNvSpPr txBox="1"/>
          <p:nvPr/>
        </p:nvSpPr>
        <p:spPr>
          <a:xfrm>
            <a:off x="179705" y="1268413"/>
            <a:ext cx="9164638" cy="1814830"/>
          </a:xfrm>
          <a:prstGeom prst="rect">
            <a:avLst/>
          </a:prstGeom>
          <a:noFill/>
          <a:ln w="9525">
            <a:noFill/>
          </a:ln>
        </p:spPr>
        <p:txBody>
          <a:bodyPr wrap="square" anchor="t" anchorCtr="0">
            <a:spAutoFit/>
          </a:bodyPr>
          <a:lstStyle/>
          <a:p>
            <a:pPr marL="457200" indent="-457200" algn="l">
              <a:buFont typeface="Wingdings" panose="05000000000000000000" charset="0"/>
              <a:buChar char="Ø"/>
            </a:pPr>
            <a:r>
              <a:rPr lang="en-US" altLang="zh-CN" sz="2800" b="1" i="1" dirty="0">
                <a:latin typeface="Microsoft YaHei UI" panose="020B0503020204020204" pitchFamily="34" charset="-122"/>
                <a:ea typeface="微软雅黑" panose="020B0503020204020204" charset="-122"/>
                <a:sym typeface="Microsoft YaHei UI" panose="020B0503020204020204" pitchFamily="34" charset="-122"/>
              </a:rPr>
              <a:t>    </a:t>
            </a:r>
            <a:r>
              <a:rPr lang="zh-CN" altLang="en-US" sz="2800" b="1" i="1" dirty="0">
                <a:latin typeface="Microsoft YaHei UI" panose="020B0503020204020204" pitchFamily="34" charset="-122"/>
                <a:ea typeface="微软雅黑" panose="020B0503020204020204" charset="-122"/>
                <a:sym typeface="Microsoft YaHei UI" panose="020B0503020204020204" pitchFamily="34" charset="-122"/>
              </a:rPr>
              <a:t>冲刺2023高考阅读理解</a:t>
            </a:r>
            <a:r>
              <a:rPr lang="en-US" altLang="zh-CN" sz="2800" b="1" i="1" dirty="0">
                <a:latin typeface="Microsoft YaHei UI" panose="020B0503020204020204" pitchFamily="34" charset="-122"/>
                <a:ea typeface="微软雅黑" panose="020B0503020204020204" charset="-122"/>
                <a:sym typeface="Microsoft YaHei UI" panose="020B0503020204020204" pitchFamily="34" charset="-122"/>
              </a:rPr>
              <a:t>C</a:t>
            </a:r>
            <a:r>
              <a:rPr lang="zh-CN" altLang="en-US" sz="2800" b="1" i="1" dirty="0">
                <a:latin typeface="Microsoft YaHei UI" panose="020B0503020204020204" pitchFamily="34" charset="-122"/>
                <a:ea typeface="微软雅黑" panose="020B0503020204020204" charset="-122"/>
                <a:sym typeface="Microsoft YaHei UI" panose="020B0503020204020204" pitchFamily="34" charset="-122"/>
              </a:rPr>
              <a:t>篇满分攻略</a:t>
            </a:r>
            <a:endParaRPr lang="zh-CN" altLang="en-US" sz="3600" b="1" dirty="0">
              <a:latin typeface="Microsoft YaHei UI" panose="020B0503020204020204" pitchFamily="34" charset="-122"/>
              <a:ea typeface="微软雅黑" panose="020B0503020204020204" charset="-122"/>
              <a:sym typeface="Microsoft YaHei UI" panose="020B0503020204020204" pitchFamily="34" charset="-122"/>
            </a:endParaRPr>
          </a:p>
          <a:p>
            <a:pPr algn="ctr"/>
            <a:endParaRPr lang="zh-CN" altLang="en-US" sz="3600" b="1" dirty="0">
              <a:latin typeface="Microsoft YaHei UI" panose="020B0503020204020204" pitchFamily="34" charset="-122"/>
              <a:ea typeface="微软雅黑" panose="020B0503020204020204" charset="-122"/>
              <a:sym typeface="Microsoft YaHei UI" panose="020B0503020204020204" pitchFamily="34" charset="-122"/>
            </a:endParaRPr>
          </a:p>
          <a:p>
            <a:pPr algn="ctr"/>
            <a:r>
              <a:rPr lang="zh-CN" altLang="en-US" sz="4800" b="1" dirty="0">
                <a:latin typeface="Microsoft YaHei UI" panose="020B0503020204020204" pitchFamily="34" charset="-122"/>
                <a:ea typeface="微软雅黑" panose="020B0503020204020204" charset="-122"/>
                <a:sym typeface="Microsoft YaHei UI" panose="020B0503020204020204" pitchFamily="34" charset="-122"/>
              </a:rPr>
              <a:t>三步简化法答题策略</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84"/>
                                        </p:tgtEl>
                                        <p:attrNameLst>
                                          <p:attrName>style.visibility</p:attrName>
                                        </p:attrNameLst>
                                      </p:cBhvr>
                                      <p:to>
                                        <p:strVal val="visible"/>
                                      </p:to>
                                    </p:set>
                                    <p:animEffect transition="in" filter="fade">
                                      <p:cBhvr>
                                        <p:cTn id="31"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Other_2"/>
          <p:cNvSpPr/>
          <p:nvPr>
            <p:custDataLst>
              <p:tags r:id="rId1"/>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a:solidFill>
                <a:sysClr val="windowText" lastClr="000000"/>
              </a:solidFill>
              <a:latin typeface="+mn-ea"/>
            </a:endParaRPr>
          </a:p>
        </p:txBody>
      </p:sp>
      <p:sp>
        <p:nvSpPr>
          <p:cNvPr id="10" name="MH_SubTitle_5"/>
          <p:cNvSpPr>
            <a:spLocks noChangeArrowheads="1"/>
          </p:cNvSpPr>
          <p:nvPr>
            <p:custDataLst>
              <p:tags r:id="rId2"/>
            </p:custDataLst>
          </p:nvPr>
        </p:nvSpPr>
        <p:spPr bwMode="auto">
          <a:xfrm>
            <a:off x="3996055" y="4305935"/>
            <a:ext cx="3366135" cy="944245"/>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sz="1800" b="1" strike="noStrike" kern="0" noProof="1">
                <a:latin typeface="微软雅黑" panose="020B0503020204020204" charset="-122"/>
                <a:ea typeface="微软雅黑" panose="020B0503020204020204" charset="-122"/>
              </a:rPr>
              <a:t>2021 新课标新高考I  C</a:t>
            </a:r>
            <a:r>
              <a:rPr lang="zh-CN" sz="1800" b="1" strike="noStrike" kern="0" noProof="1">
                <a:latin typeface="微软雅黑" panose="020B0503020204020204" charset="-122"/>
                <a:ea typeface="微软雅黑" panose="020B0503020204020204" charset="-122"/>
              </a:rPr>
              <a:t>篇</a:t>
            </a:r>
          </a:p>
        </p:txBody>
      </p:sp>
      <p:sp>
        <p:nvSpPr>
          <p:cNvPr id="26634" name="MH_Other_8"/>
          <p:cNvSpPr/>
          <p:nvPr>
            <p:custDataLst>
              <p:tags r:id="rId3"/>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7" name="MH_Title_1"/>
          <p:cNvSpPr/>
          <p:nvPr>
            <p:custDataLst>
              <p:tags r:id="rId4"/>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lstStyle/>
          <a:p>
            <a:pPr algn="ctr"/>
            <a:r>
              <a:rPr lang="en-US" altLang="zh-CN" sz="2700" dirty="0">
                <a:solidFill>
                  <a:srgbClr val="FFFFFF"/>
                </a:solidFill>
                <a:latin typeface="微软雅黑" panose="020B0503020204020204" charset="-122"/>
                <a:ea typeface="微软雅黑" panose="020B0503020204020204" charset="-122"/>
              </a:rPr>
              <a:t>Practice 3 </a:t>
            </a:r>
          </a:p>
        </p:txBody>
      </p:sp>
      <p:grpSp>
        <p:nvGrpSpPr>
          <p:cNvPr id="8" name="花4"/>
          <p:cNvGrpSpPr/>
          <p:nvPr/>
        </p:nvGrpSpPr>
        <p:grpSpPr>
          <a:xfrm rot="-5400000" flipH="1">
            <a:off x="3147379" y="1010601"/>
            <a:ext cx="8635997" cy="5024120"/>
            <a:chOff x="-5343061" y="-3991015"/>
            <a:chExt cx="22838070" cy="13286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12" name="文本框 99"/>
          <p:cNvSpPr txBox="1"/>
          <p:nvPr>
            <p:custDataLst>
              <p:tags r:id="rId5"/>
            </p:custDataLst>
          </p:nvPr>
        </p:nvSpPr>
        <p:spPr>
          <a:xfrm>
            <a:off x="4572000" y="3585845"/>
            <a:ext cx="1813560" cy="50927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b="1">
                <a:solidFill>
                  <a:srgbClr val="FF0000"/>
                </a:solidFill>
                <a:latin typeface="Times New Roman" panose="02020603050405020304" charset="0"/>
                <a:ea typeface="宋体" panose="02010600030101010101" pitchFamily="2" charset="-122"/>
              </a:rPr>
              <a:t>事物说明文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12"/>
          <a:stretch>
            <a:fillRect/>
          </a:stretch>
        </p:blipFill>
        <p:spPr>
          <a:xfrm>
            <a:off x="260350" y="1019175"/>
            <a:ext cx="6305550" cy="4968240"/>
          </a:xfrm>
          <a:prstGeom prst="rect">
            <a:avLst/>
          </a:prstGeom>
        </p:spPr>
      </p:pic>
      <p:sp>
        <p:nvSpPr>
          <p:cNvPr id="16433" name="标题 1"/>
          <p:cNvSpPr>
            <a:spLocks noGrp="1"/>
          </p:cNvSpPr>
          <p:nvPr/>
        </p:nvSpPr>
        <p:spPr>
          <a:xfrm>
            <a:off x="39688" y="82550"/>
            <a:ext cx="9064625" cy="473075"/>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zh-CN" altLang="en-US" sz="27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Step1:</a:t>
            </a:r>
            <a:r>
              <a:rPr lang="zh-CN" altLang="en-US" sz="2400" b="1" dirty="0">
                <a:latin typeface="微软雅黑" panose="020B0503020204020204" charset="-122"/>
                <a:ea typeface="微软雅黑" panose="020B0503020204020204" charset="-122"/>
              </a:rPr>
              <a:t>简化大意</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浏览全文，标关键，定中心，分层次，找联络</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（2021 新课标新高考I ， C</a:t>
            </a:r>
            <a:r>
              <a:rPr lang="zh-CN" altLang="en-US" sz="2700" b="1" dirty="0">
                <a:latin typeface="微软雅黑" panose="020B0503020204020204" charset="-122"/>
                <a:ea typeface="微软雅黑" panose="020B0503020204020204" charset="-122"/>
                <a:sym typeface="宋体" panose="02010600030101010101" pitchFamily="2" charset="-122"/>
              </a:rPr>
              <a:t>篇</a:t>
            </a:r>
            <a:r>
              <a:rPr lang="en-US" altLang="zh-CN" sz="2700" b="1" dirty="0">
                <a:latin typeface="微软雅黑" panose="020B0503020204020204" charset="-122"/>
                <a:ea typeface="微软雅黑" panose="020B0503020204020204" charset="-122"/>
                <a:sym typeface="宋体" panose="02010600030101010101" pitchFamily="2" charset="-122"/>
              </a:rPr>
              <a:t>）</a:t>
            </a:r>
          </a:p>
        </p:txBody>
      </p:sp>
      <p:sp>
        <p:nvSpPr>
          <p:cNvPr id="2" name="文本框 99"/>
          <p:cNvSpPr txBox="1"/>
          <p:nvPr>
            <p:custDataLst>
              <p:tags r:id="rId2"/>
            </p:custDataLst>
          </p:nvPr>
        </p:nvSpPr>
        <p:spPr>
          <a:xfrm>
            <a:off x="6640830" y="596900"/>
            <a:ext cx="1774190" cy="340995"/>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b="1">
                <a:solidFill>
                  <a:srgbClr val="FF0000"/>
                </a:solidFill>
                <a:latin typeface="Times New Roman" panose="02020603050405020304" charset="0"/>
                <a:ea typeface="宋体" panose="02010600030101010101" pitchFamily="2" charset="-122"/>
              </a:rPr>
              <a:t>事物说明文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
        <p:nvSpPr>
          <p:cNvPr id="14" name="椭圆 13"/>
          <p:cNvSpPr/>
          <p:nvPr>
            <p:custDataLst>
              <p:tags r:id="rId3"/>
            </p:custDataLst>
          </p:nvPr>
        </p:nvSpPr>
        <p:spPr>
          <a:xfrm>
            <a:off x="2545080" y="1484630"/>
            <a:ext cx="107378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custDataLst>
              <p:tags r:id="rId4"/>
            </p:custDataLst>
          </p:nvPr>
        </p:nvSpPr>
        <p:spPr>
          <a:xfrm>
            <a:off x="6565900" y="1088390"/>
            <a:ext cx="255841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Para1</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background :</a:t>
            </a: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problem</a:t>
            </a:r>
          </a:p>
        </p:txBody>
      </p:sp>
      <p:sp>
        <p:nvSpPr>
          <p:cNvPr id="6" name="椭圆 5"/>
          <p:cNvSpPr/>
          <p:nvPr>
            <p:custDataLst>
              <p:tags r:id="rId5"/>
            </p:custDataLst>
          </p:nvPr>
        </p:nvSpPr>
        <p:spPr>
          <a:xfrm>
            <a:off x="1691005" y="524764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custDataLst>
              <p:tags r:id="rId6"/>
            </p:custDataLst>
          </p:nvPr>
        </p:nvSpPr>
        <p:spPr>
          <a:xfrm>
            <a:off x="611505" y="2773045"/>
            <a:ext cx="534670" cy="22098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custDataLst>
              <p:tags r:id="rId7"/>
            </p:custDataLst>
          </p:nvPr>
        </p:nvSpPr>
        <p:spPr>
          <a:xfrm>
            <a:off x="6804660" y="4819015"/>
            <a:ext cx="2009775" cy="958215"/>
          </a:xfrm>
          <a:prstGeom prst="rect">
            <a:avLst/>
          </a:prstGeom>
          <a:solidFill>
            <a:srgbClr val="00B050"/>
          </a:solidFill>
          <a:ln w="9525">
            <a:noFill/>
          </a:ln>
        </p:spPr>
        <p:txBody>
          <a:bodyPr wrap="square" anchor="t" anchorCtr="0">
            <a:no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Para3</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development of the object  </a:t>
            </a:r>
          </a:p>
        </p:txBody>
      </p:sp>
      <p:sp>
        <p:nvSpPr>
          <p:cNvPr id="36" name="椭圆 35"/>
          <p:cNvSpPr/>
          <p:nvPr>
            <p:custDataLst>
              <p:tags r:id="rId8"/>
            </p:custDataLst>
          </p:nvPr>
        </p:nvSpPr>
        <p:spPr>
          <a:xfrm>
            <a:off x="1908175" y="1019175"/>
            <a:ext cx="350520" cy="24193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燕尾形 40"/>
          <p:cNvSpPr/>
          <p:nvPr/>
        </p:nvSpPr>
        <p:spPr>
          <a:xfrm rot="5400000">
            <a:off x="7244080" y="1981835"/>
            <a:ext cx="84963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燕尾形 41"/>
          <p:cNvSpPr/>
          <p:nvPr/>
        </p:nvSpPr>
        <p:spPr>
          <a:xfrm rot="5400000">
            <a:off x="7317105" y="4017645"/>
            <a:ext cx="70231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99"/>
          <p:cNvSpPr txBox="1"/>
          <p:nvPr>
            <p:custDataLst>
              <p:tags r:id="rId9"/>
            </p:custDataLst>
          </p:nvPr>
        </p:nvSpPr>
        <p:spPr>
          <a:xfrm>
            <a:off x="179705" y="6021070"/>
            <a:ext cx="8718550" cy="741680"/>
          </a:xfrm>
          <a:prstGeom prst="rect">
            <a:avLst/>
          </a:prstGeom>
          <a:solidFill>
            <a:srgbClr val="FFFF00"/>
          </a:solidFill>
          <a:ln w="12700" cmpd="sng">
            <a:solidFill>
              <a:srgbClr val="00B0F0"/>
            </a:solidFill>
            <a:prstDash val="solid"/>
          </a:ln>
        </p:spPr>
        <p:txBody>
          <a:bodyPr wrap="square" anchor="t" anchorCtr="0">
            <a:noAutofit/>
          </a:bodyPr>
          <a:lstStyle/>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 </a:t>
            </a:r>
            <a:r>
              <a:rPr lang="zh-CN" altLang="zh-CN" sz="2000" b="1">
                <a:solidFill>
                  <a:srgbClr val="FF0000"/>
                </a:solidFill>
                <a:latin typeface="Times New Roman" panose="02020603050405020304" charset="0"/>
                <a:ea typeface="宋体" panose="02010600030101010101" pitchFamily="2" charset="-122"/>
              </a:rPr>
              <a:t>事物说明文的常用图式是：背景导入</a:t>
            </a:r>
            <a:r>
              <a:rPr lang="en-US" altLang="zh-CN" sz="2000" b="1">
                <a:solidFill>
                  <a:srgbClr val="FF0000"/>
                </a:solidFill>
                <a:latin typeface="Times New Roman" panose="02020603050405020304" charset="0"/>
                <a:ea typeface="宋体" panose="02010600030101010101" pitchFamily="2" charset="-122"/>
              </a:rPr>
              <a:t>+</a:t>
            </a:r>
            <a:r>
              <a:rPr lang="zh-CN" altLang="en-US" sz="2000" b="1">
                <a:solidFill>
                  <a:srgbClr val="FF0000"/>
                </a:solidFill>
                <a:latin typeface="Times New Roman" panose="02020603050405020304" charset="0"/>
                <a:ea typeface="宋体" panose="02010600030101010101" pitchFamily="2" charset="-122"/>
              </a:rPr>
              <a:t>中心话题</a:t>
            </a:r>
            <a:r>
              <a:rPr lang="en-US" altLang="zh-CN" sz="2000" b="1">
                <a:solidFill>
                  <a:srgbClr val="FF0000"/>
                </a:solidFill>
                <a:latin typeface="Times New Roman" panose="02020603050405020304" charset="0"/>
                <a:ea typeface="宋体" panose="02010600030101010101" pitchFamily="2" charset="-122"/>
              </a:rPr>
              <a:t>+</a:t>
            </a:r>
            <a:r>
              <a:rPr lang="zh-CN" altLang="zh-CN" sz="2000" b="1">
                <a:solidFill>
                  <a:srgbClr val="FF0000"/>
                </a:solidFill>
                <a:latin typeface="Times New Roman" panose="02020603050405020304" charset="0"/>
                <a:ea typeface="宋体" panose="02010600030101010101" pitchFamily="2" charset="-122"/>
              </a:rPr>
              <a:t>发展过程</a:t>
            </a:r>
            <a:r>
              <a:rPr lang="en-US" altLang="zh-CN" sz="2000" b="1">
                <a:solidFill>
                  <a:srgbClr val="FF0000"/>
                </a:solidFill>
                <a:latin typeface="Times New Roman" panose="02020603050405020304" charset="0"/>
                <a:ea typeface="宋体" panose="02010600030101010101" pitchFamily="2" charset="-122"/>
              </a:rPr>
              <a:t>+</a:t>
            </a:r>
            <a:r>
              <a:rPr lang="zh-CN" altLang="en-US" sz="2000" b="1">
                <a:solidFill>
                  <a:srgbClr val="FF0000"/>
                </a:solidFill>
                <a:latin typeface="Times New Roman" panose="02020603050405020304" charset="0"/>
                <a:ea typeface="宋体" panose="02010600030101010101" pitchFamily="2" charset="-122"/>
              </a:rPr>
              <a:t>总结评价</a:t>
            </a:r>
          </a:p>
          <a:p>
            <a:r>
              <a:rPr lang="zh-CN" altLang="en-US" sz="2000" b="1">
                <a:solidFill>
                  <a:srgbClr val="FF0000"/>
                </a:solidFill>
                <a:latin typeface="Times New Roman" panose="02020603050405020304" charset="0"/>
                <a:ea typeface="宋体" panose="02010600030101010101" pitchFamily="2" charset="-122"/>
              </a:rPr>
              <a:t> </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（粗略以时间顺序展开）</a:t>
            </a:r>
          </a:p>
          <a:p>
            <a:endParaRPr lang="zh-CN" altLang="en-US" sz="2000" b="1">
              <a:solidFill>
                <a:srgbClr val="FF0000"/>
              </a:solidFill>
              <a:latin typeface="Times New Roman" panose="02020603050405020304" charset="0"/>
              <a:ea typeface="宋体" panose="02010600030101010101" pitchFamily="2" charset="-122"/>
            </a:endParaRPr>
          </a:p>
        </p:txBody>
      </p:sp>
      <p:sp>
        <p:nvSpPr>
          <p:cNvPr id="10" name="文本框 9"/>
          <p:cNvSpPr txBox="1"/>
          <p:nvPr>
            <p:custDataLst>
              <p:tags r:id="rId10"/>
            </p:custDataLst>
          </p:nvPr>
        </p:nvSpPr>
        <p:spPr>
          <a:xfrm>
            <a:off x="6660515" y="2896870"/>
            <a:ext cx="2338705" cy="895350"/>
          </a:xfrm>
          <a:prstGeom prst="rect">
            <a:avLst/>
          </a:prstGeom>
          <a:solidFill>
            <a:srgbClr val="00B050"/>
          </a:solidFill>
          <a:ln w="9525">
            <a:noFill/>
          </a:ln>
        </p:spPr>
        <p:txBody>
          <a:bodyPr wrap="square" anchor="t" anchorCtr="0">
            <a:no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solution:</a:t>
            </a: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coming into being of the object of the text  </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 calcmode="lin" valueType="num">
                                      <p:cBhvr additive="base">
                                        <p:cTn id="27" dur="500" fill="hold"/>
                                        <p:tgtEl>
                                          <p:spTgt spid="35"/>
                                        </p:tgtEl>
                                        <p:attrNameLst>
                                          <p:attrName>ppt_x</p:attrName>
                                        </p:attrNameLst>
                                      </p:cBhvr>
                                      <p:tavLst>
                                        <p:tav tm="0">
                                          <p:val>
                                            <p:strVal val="#ppt_x"/>
                                          </p:val>
                                        </p:tav>
                                        <p:tav tm="100000">
                                          <p:val>
                                            <p:strVal val="#ppt_x"/>
                                          </p:val>
                                        </p:tav>
                                      </p:tavLst>
                                    </p:anim>
                                    <p:anim calcmode="lin" valueType="num">
                                      <p:cBhvr additive="base">
                                        <p:cTn id="2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35" grpId="0" bldLvl="0" animBg="1"/>
      <p:bldP spid="41" grpId="0" animBg="1"/>
      <p:bldP spid="42" grpId="0" animBg="1"/>
      <p:bldP spid="46" grpId="0" bldLvl="0" animBg="1"/>
      <p:bldP spid="10"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a:blip r:embed="rId8"/>
          <a:stretch>
            <a:fillRect/>
          </a:stretch>
        </p:blipFill>
        <p:spPr>
          <a:xfrm>
            <a:off x="124460" y="1268730"/>
            <a:ext cx="6783070" cy="4663440"/>
          </a:xfrm>
          <a:prstGeom prst="rect">
            <a:avLst/>
          </a:prstGeom>
        </p:spPr>
      </p:pic>
      <p:sp>
        <p:nvSpPr>
          <p:cNvPr id="18474" name="标题 1"/>
          <p:cNvSpPr>
            <a:spLocks noGrp="1"/>
          </p:cNvSpPr>
          <p:nvPr>
            <p:custDataLst>
              <p:tags r:id="rId2"/>
            </p:custDataLst>
          </p:nvPr>
        </p:nvSpPr>
        <p:spPr>
          <a:xfrm>
            <a:off x="126048" y="188595"/>
            <a:ext cx="8662987" cy="473075"/>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 Step2</a:t>
            </a:r>
            <a:r>
              <a:rPr lang="zh-CN" altLang="en-US"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rPr>
              <a:t>简化题干</a:t>
            </a:r>
            <a:r>
              <a:rPr lang="en-US" altLang="zh-CN" sz="2700" b="1" dirty="0">
                <a:latin typeface="微软雅黑" panose="020B0503020204020204" charset="-122"/>
                <a:ea typeface="微软雅黑" panose="020B0503020204020204" charset="-122"/>
              </a:rPr>
              <a:t>---</a:t>
            </a:r>
            <a:r>
              <a:rPr lang="zh-CN" altLang="en-US" sz="2700" b="1" dirty="0">
                <a:latin typeface="微软雅黑" panose="020B0503020204020204" charset="-122"/>
                <a:ea typeface="微软雅黑" panose="020B0503020204020204" charset="-122"/>
              </a:rPr>
              <a:t>按词索骥，精准定位</a:t>
            </a: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49" name="云形标注 48"/>
          <p:cNvSpPr/>
          <p:nvPr>
            <p:custDataLst>
              <p:tags r:id="rId3"/>
            </p:custDataLst>
          </p:nvPr>
        </p:nvSpPr>
        <p:spPr>
          <a:xfrm rot="420000">
            <a:off x="5615305" y="1263650"/>
            <a:ext cx="3513455" cy="8032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Para1.</a:t>
            </a:r>
            <a:r>
              <a:rPr lang="en-US" altLang="zh-CN" sz="2000" strike="noStrike" noProof="1"/>
              <a:t> </a:t>
            </a:r>
            <a:r>
              <a:rPr lang="en-US" altLang="zh-CN" sz="2000" strike="noStrike" noProof="1">
                <a:solidFill>
                  <a:schemeClr val="tx1"/>
                </a:solidFill>
              </a:rPr>
              <a:t>The last but one  sentence </a:t>
            </a:r>
          </a:p>
        </p:txBody>
      </p:sp>
      <p:sp>
        <p:nvSpPr>
          <p:cNvPr id="3" name="云形标注 2"/>
          <p:cNvSpPr/>
          <p:nvPr>
            <p:custDataLst>
              <p:tags r:id="rId4"/>
            </p:custDataLst>
          </p:nvPr>
        </p:nvSpPr>
        <p:spPr>
          <a:xfrm rot="420000">
            <a:off x="6122035" y="2541905"/>
            <a:ext cx="3218815" cy="81978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Para1. </a:t>
            </a:r>
            <a:r>
              <a:rPr lang="en-US" altLang="zh-CN" sz="2000" strike="noStrike" noProof="1">
                <a:solidFill>
                  <a:schemeClr val="tx1"/>
                </a:solidFill>
              </a:rPr>
              <a:t> The  second sentence </a:t>
            </a:r>
          </a:p>
        </p:txBody>
      </p:sp>
      <p:sp>
        <p:nvSpPr>
          <p:cNvPr id="5" name="云形标注 4"/>
          <p:cNvSpPr/>
          <p:nvPr>
            <p:custDataLst>
              <p:tags r:id="rId5"/>
            </p:custDataLst>
          </p:nvPr>
        </p:nvSpPr>
        <p:spPr>
          <a:xfrm rot="420000">
            <a:off x="6660515" y="3876675"/>
            <a:ext cx="2675255" cy="8667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Para3 :  </a:t>
            </a:r>
            <a:r>
              <a:rPr lang="en-US" altLang="zh-CN" sz="2000" dirty="0">
                <a:solidFill>
                  <a:schemeClr val="tx1"/>
                </a:solidFill>
                <a:sym typeface="+mn-ea"/>
              </a:rPr>
              <a:t>The  first sentence </a:t>
            </a:r>
            <a:endParaRPr lang="zh-CN" altLang="zh-CN" sz="2000" strike="noStrike" noProof="1">
              <a:solidFill>
                <a:srgbClr val="FF0000"/>
              </a:solidFill>
            </a:endParaRPr>
          </a:p>
        </p:txBody>
      </p:sp>
      <p:sp>
        <p:nvSpPr>
          <p:cNvPr id="6" name="云形标注 5"/>
          <p:cNvSpPr/>
          <p:nvPr>
            <p:custDataLst>
              <p:tags r:id="rId6"/>
            </p:custDataLst>
          </p:nvPr>
        </p:nvSpPr>
        <p:spPr>
          <a:xfrm rot="420000">
            <a:off x="6737350" y="5081905"/>
            <a:ext cx="2362200" cy="8667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Para2&amp;3 :  </a:t>
            </a:r>
            <a:r>
              <a:rPr lang="zh-CN" altLang="zh-CN" sz="2000" strike="noStrike" noProof="1">
                <a:solidFill>
                  <a:srgbClr val="FF0000"/>
                </a:solidFill>
              </a:rPr>
              <a:t>概括大意</a:t>
            </a:r>
            <a:r>
              <a:rPr lang="en-US" altLang="zh-CN" sz="2000" dirty="0">
                <a:solidFill>
                  <a:schemeClr val="tx1"/>
                </a:solidFill>
                <a:sym typeface="+mn-ea"/>
              </a:rPr>
              <a:t> </a:t>
            </a:r>
            <a:endParaRPr lang="zh-CN" altLang="zh-CN" sz="2000" strike="noStrike" noProof="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3" grpId="0" bldLvl="0" animBg="1"/>
      <p:bldP spid="5" grpId="0" bldLvl="0" animBg="1"/>
      <p:bldP spid="6"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7"/>
          <a:stretch>
            <a:fillRect/>
          </a:stretch>
        </p:blipFill>
        <p:spPr>
          <a:xfrm>
            <a:off x="69215" y="465455"/>
            <a:ext cx="8998585" cy="4907280"/>
          </a:xfrm>
          <a:prstGeom prst="rect">
            <a:avLst/>
          </a:prstGeom>
        </p:spPr>
      </p:pic>
      <p:pic>
        <p:nvPicPr>
          <p:cNvPr id="3" name="图片 2"/>
          <p:cNvPicPr>
            <a:picLocks noChangeAspect="1"/>
          </p:cNvPicPr>
          <p:nvPr>
            <p:custDataLst>
              <p:tags r:id="rId2"/>
            </p:custDataLst>
          </p:nvPr>
        </p:nvPicPr>
        <p:blipFill>
          <a:blip r:embed="rId8"/>
          <a:stretch>
            <a:fillRect/>
          </a:stretch>
        </p:blipFill>
        <p:spPr>
          <a:xfrm>
            <a:off x="611505" y="5372735"/>
            <a:ext cx="7586345" cy="1290955"/>
          </a:xfrm>
          <a:prstGeom prst="rect">
            <a:avLst/>
          </a:prstGeom>
        </p:spPr>
      </p:pic>
      <p:cxnSp>
        <p:nvCxnSpPr>
          <p:cNvPr id="16" name="直接箭头连接符 15"/>
          <p:cNvCxnSpPr/>
          <p:nvPr>
            <p:custDataLst>
              <p:tags r:id="rId3"/>
            </p:custDataLst>
          </p:nvPr>
        </p:nvCxnSpPr>
        <p:spPr>
          <a:xfrm flipV="1">
            <a:off x="1331595" y="1916430"/>
            <a:ext cx="1367790" cy="403288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a:off x="251460" y="1916430"/>
            <a:ext cx="77768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9463" name="标题 1"/>
          <p:cNvSpPr>
            <a:spLocks noGrp="1"/>
          </p:cNvSpPr>
          <p:nvPr>
            <p:custDataLst>
              <p:tags r:id="rId5"/>
            </p:custDataLst>
          </p:nvPr>
        </p:nvSpPr>
        <p:spPr>
          <a:xfrm>
            <a:off x="179070" y="-9207"/>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9"/>
          <a:stretch>
            <a:fillRect/>
          </a:stretch>
        </p:blipFill>
        <p:spPr>
          <a:xfrm>
            <a:off x="323215" y="5587365"/>
            <a:ext cx="5318760" cy="1127760"/>
          </a:xfrm>
          <a:prstGeom prst="rect">
            <a:avLst/>
          </a:prstGeom>
        </p:spPr>
      </p:pic>
      <p:pic>
        <p:nvPicPr>
          <p:cNvPr id="7" name="图片 6"/>
          <p:cNvPicPr>
            <a:picLocks noChangeAspect="1"/>
          </p:cNvPicPr>
          <p:nvPr>
            <p:custDataLst>
              <p:tags r:id="rId2"/>
            </p:custDataLst>
          </p:nvPr>
        </p:nvPicPr>
        <p:blipFill>
          <a:blip r:embed="rId10"/>
          <a:stretch>
            <a:fillRect/>
          </a:stretch>
        </p:blipFill>
        <p:spPr>
          <a:xfrm>
            <a:off x="69215" y="188595"/>
            <a:ext cx="8998585" cy="4907280"/>
          </a:xfrm>
          <a:prstGeom prst="rect">
            <a:avLst/>
          </a:prstGeom>
        </p:spPr>
      </p:pic>
      <p:cxnSp>
        <p:nvCxnSpPr>
          <p:cNvPr id="16" name="直接箭头连接符 15"/>
          <p:cNvCxnSpPr/>
          <p:nvPr>
            <p:custDataLst>
              <p:tags r:id="rId3"/>
            </p:custDataLst>
          </p:nvPr>
        </p:nvCxnSpPr>
        <p:spPr>
          <a:xfrm flipH="1" flipV="1">
            <a:off x="2699385" y="620395"/>
            <a:ext cx="792480" cy="36004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a:off x="1691640" y="692785"/>
            <a:ext cx="237617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椭圆 13"/>
          <p:cNvSpPr/>
          <p:nvPr>
            <p:custDataLst>
              <p:tags r:id="rId5"/>
            </p:custDataLst>
          </p:nvPr>
        </p:nvSpPr>
        <p:spPr>
          <a:xfrm>
            <a:off x="3419475" y="692785"/>
            <a:ext cx="144335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箭头连接符 3"/>
          <p:cNvCxnSpPr>
            <a:endCxn id="14" idx="3"/>
          </p:cNvCxnSpPr>
          <p:nvPr>
            <p:custDataLst>
              <p:tags r:id="rId6"/>
            </p:custDataLst>
          </p:nvPr>
        </p:nvCxnSpPr>
        <p:spPr>
          <a:xfrm flipH="1" flipV="1">
            <a:off x="3630930" y="941070"/>
            <a:ext cx="148590" cy="544004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46" name="文本框 99"/>
          <p:cNvSpPr txBox="1"/>
          <p:nvPr>
            <p:custDataLst>
              <p:tags r:id="rId7"/>
            </p:custDataLst>
          </p:nvPr>
        </p:nvSpPr>
        <p:spPr>
          <a:xfrm>
            <a:off x="3779520" y="1583055"/>
            <a:ext cx="4414520" cy="1636395"/>
          </a:xfrm>
          <a:prstGeom prst="rect">
            <a:avLst/>
          </a:prstGeom>
          <a:solidFill>
            <a:srgbClr val="FFFF00"/>
          </a:solidFill>
          <a:ln w="12700" cmpd="sng">
            <a:solidFill>
              <a:srgbClr val="00B0F0"/>
            </a:solidFill>
            <a:prstDash val="solid"/>
          </a:ln>
        </p:spPr>
        <p:txBody>
          <a:bodyPr wrap="square" anchor="t" anchorCtr="0">
            <a:noAutofit/>
          </a:bodyPr>
          <a:lstStyle/>
          <a:p>
            <a:r>
              <a:rPr lang="zh-CN" altLang="en-US" sz="2000" b="1">
                <a:solidFill>
                  <a:srgbClr val="FF0000"/>
                </a:solidFill>
                <a:latin typeface="Times New Roman" panose="02020603050405020304" charset="0"/>
                <a:ea typeface="宋体" panose="02010600030101010101" pitchFamily="2" charset="-122"/>
              </a:rPr>
              <a:t>此处：转折</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对比</a:t>
            </a:r>
            <a:endParaRPr lang="en-US" sz="2000" b="1">
              <a:solidFill>
                <a:srgbClr val="FF0000"/>
              </a:solidFill>
              <a:latin typeface="Times New Roman" panose="02020603050405020304" charset="0"/>
              <a:ea typeface="宋体" panose="02010600030101010101" pitchFamily="2" charset="-122"/>
            </a:endParaRPr>
          </a:p>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 </a:t>
            </a:r>
            <a:r>
              <a:rPr lang="zh-CN" altLang="en-US" sz="2000" b="1">
                <a:solidFill>
                  <a:srgbClr val="FF0000"/>
                </a:solidFill>
                <a:latin typeface="Times New Roman" panose="02020603050405020304" charset="0"/>
                <a:ea typeface="宋体" panose="02010600030101010101" pitchFamily="2" charset="-122"/>
              </a:rPr>
              <a:t>词义猜测的核心是把握段落内部相关句子之间的的逻辑关系，包括递进，转折，解释说明，具体到抽象，范畴由大到小。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8"/>
          <a:stretch>
            <a:fillRect/>
          </a:stretch>
        </p:blipFill>
        <p:spPr>
          <a:xfrm>
            <a:off x="297180" y="5300980"/>
            <a:ext cx="6550025" cy="1450975"/>
          </a:xfrm>
          <a:prstGeom prst="rect">
            <a:avLst/>
          </a:prstGeom>
        </p:spPr>
      </p:pic>
      <p:pic>
        <p:nvPicPr>
          <p:cNvPr id="7" name="图片 6"/>
          <p:cNvPicPr>
            <a:picLocks noChangeAspect="1"/>
          </p:cNvPicPr>
          <p:nvPr>
            <p:custDataLst>
              <p:tags r:id="rId2"/>
            </p:custDataLst>
          </p:nvPr>
        </p:nvPicPr>
        <p:blipFill>
          <a:blip r:embed="rId9"/>
          <a:stretch>
            <a:fillRect/>
          </a:stretch>
        </p:blipFill>
        <p:spPr>
          <a:xfrm>
            <a:off x="69215" y="188595"/>
            <a:ext cx="8998585" cy="4907280"/>
          </a:xfrm>
          <a:prstGeom prst="rect">
            <a:avLst/>
          </a:prstGeom>
        </p:spPr>
      </p:pic>
      <p:cxnSp>
        <p:nvCxnSpPr>
          <p:cNvPr id="16" name="直接箭头连接符 15"/>
          <p:cNvCxnSpPr/>
          <p:nvPr>
            <p:custDataLst>
              <p:tags r:id="rId3"/>
            </p:custDataLst>
          </p:nvPr>
        </p:nvCxnSpPr>
        <p:spPr>
          <a:xfrm flipH="1" flipV="1">
            <a:off x="5292090" y="4580890"/>
            <a:ext cx="935990" cy="18002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a:off x="2123440" y="4580890"/>
            <a:ext cx="66973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4" name="直接连接符 3"/>
          <p:cNvCxnSpPr/>
          <p:nvPr>
            <p:custDataLst>
              <p:tags r:id="rId5"/>
            </p:custDataLst>
          </p:nvPr>
        </p:nvCxnSpPr>
        <p:spPr>
          <a:xfrm>
            <a:off x="179070" y="4869180"/>
            <a:ext cx="396049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5" name="直接箭头连接符 4"/>
          <p:cNvCxnSpPr/>
          <p:nvPr>
            <p:custDataLst>
              <p:tags r:id="rId6"/>
            </p:custDataLst>
          </p:nvPr>
        </p:nvCxnSpPr>
        <p:spPr>
          <a:xfrm flipV="1">
            <a:off x="6228080" y="4509135"/>
            <a:ext cx="2087880" cy="18002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9"/>
          <a:stretch>
            <a:fillRect/>
          </a:stretch>
        </p:blipFill>
        <p:spPr>
          <a:xfrm>
            <a:off x="179705" y="869950"/>
            <a:ext cx="6305550" cy="4147185"/>
          </a:xfrm>
          <a:prstGeom prst="rect">
            <a:avLst/>
          </a:prstGeom>
        </p:spPr>
      </p:pic>
      <p:sp>
        <p:nvSpPr>
          <p:cNvPr id="15" name="文本框 14"/>
          <p:cNvSpPr txBox="1"/>
          <p:nvPr>
            <p:custDataLst>
              <p:tags r:id="rId2"/>
            </p:custDataLst>
          </p:nvPr>
        </p:nvSpPr>
        <p:spPr>
          <a:xfrm>
            <a:off x="6565900" y="1088390"/>
            <a:ext cx="2558415" cy="645160"/>
          </a:xfrm>
          <a:prstGeom prst="rect">
            <a:avLst/>
          </a:prstGeom>
          <a:solidFill>
            <a:srgbClr val="00B050"/>
          </a:solidFill>
          <a:ln w="9525">
            <a:noFill/>
          </a:ln>
        </p:spPr>
        <p:txBody>
          <a:bodyPr wrap="square" anchor="t" anchorCtr="0">
            <a:sp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Para1</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background :</a:t>
            </a: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problem</a:t>
            </a:r>
          </a:p>
        </p:txBody>
      </p:sp>
      <p:sp>
        <p:nvSpPr>
          <p:cNvPr id="6" name="椭圆 5"/>
          <p:cNvSpPr/>
          <p:nvPr/>
        </p:nvSpPr>
        <p:spPr>
          <a:xfrm>
            <a:off x="1619885" y="3504565"/>
            <a:ext cx="68389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custDataLst>
              <p:tags r:id="rId3"/>
            </p:custDataLst>
          </p:nvPr>
        </p:nvSpPr>
        <p:spPr>
          <a:xfrm>
            <a:off x="6516370" y="3644900"/>
            <a:ext cx="2516505" cy="638175"/>
          </a:xfrm>
          <a:prstGeom prst="rect">
            <a:avLst/>
          </a:prstGeom>
          <a:solidFill>
            <a:srgbClr val="00B050"/>
          </a:solidFill>
          <a:ln w="9525">
            <a:noFill/>
          </a:ln>
        </p:spPr>
        <p:txBody>
          <a:bodyPr wrap="square" anchor="t" anchorCtr="0">
            <a:no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Para3</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development of the object  </a:t>
            </a:r>
          </a:p>
        </p:txBody>
      </p:sp>
      <p:sp>
        <p:nvSpPr>
          <p:cNvPr id="41" name="燕尾形 40"/>
          <p:cNvSpPr/>
          <p:nvPr/>
        </p:nvSpPr>
        <p:spPr>
          <a:xfrm rot="5400000">
            <a:off x="7447915" y="1758315"/>
            <a:ext cx="40386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燕尾形 41"/>
          <p:cNvSpPr/>
          <p:nvPr>
            <p:custDataLst>
              <p:tags r:id="rId4"/>
            </p:custDataLst>
          </p:nvPr>
        </p:nvSpPr>
        <p:spPr>
          <a:xfrm rot="5400000">
            <a:off x="7450455" y="3051810"/>
            <a:ext cx="39878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99"/>
          <p:cNvSpPr txBox="1"/>
          <p:nvPr>
            <p:custDataLst>
              <p:tags r:id="rId5"/>
            </p:custDataLst>
          </p:nvPr>
        </p:nvSpPr>
        <p:spPr>
          <a:xfrm>
            <a:off x="179705" y="6092825"/>
            <a:ext cx="8322945" cy="621665"/>
          </a:xfrm>
          <a:prstGeom prst="rect">
            <a:avLst/>
          </a:prstGeom>
          <a:solidFill>
            <a:srgbClr val="FFFF00"/>
          </a:solidFill>
          <a:ln w="12700" cmpd="sng">
            <a:solidFill>
              <a:srgbClr val="00B0F0"/>
            </a:solidFill>
            <a:prstDash val="solid"/>
          </a:ln>
        </p:spPr>
        <p:txBody>
          <a:bodyPr wrap="square" anchor="t" anchorCtr="0">
            <a:noAutofit/>
          </a:bodyPr>
          <a:lstStyle/>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 </a:t>
            </a:r>
            <a:r>
              <a:rPr lang="zh-CN" altLang="en-US" sz="2000" b="1">
                <a:solidFill>
                  <a:srgbClr val="FF0000"/>
                </a:solidFill>
                <a:latin typeface="Times New Roman" panose="02020603050405020304" charset="0"/>
                <a:ea typeface="宋体" panose="02010600030101010101" pitchFamily="2" charset="-122"/>
              </a:rPr>
              <a:t>文章反复大范围出现覆盖解释的名词基本就是文章的</a:t>
            </a:r>
            <a:r>
              <a:rPr lang="en-US" altLang="zh-CN" sz="2000" b="1">
                <a:solidFill>
                  <a:srgbClr val="FF0000"/>
                </a:solidFill>
                <a:latin typeface="Times New Roman" panose="02020603050405020304" charset="0"/>
                <a:ea typeface="宋体" panose="02010600030101010101" pitchFamily="2" charset="-122"/>
              </a:rPr>
              <a:t>topic</a:t>
            </a:r>
            <a:r>
              <a:rPr lang="zh-CN" altLang="en-US" sz="2000" b="1">
                <a:solidFill>
                  <a:srgbClr val="FF0000"/>
                </a:solidFill>
                <a:latin typeface="Times New Roman" panose="02020603050405020304" charset="0"/>
                <a:ea typeface="宋体" panose="02010600030101010101" pitchFamily="2" charset="-122"/>
              </a:rPr>
              <a:t>，切记说明主体范围表述的过大或过小</a:t>
            </a:r>
          </a:p>
          <a:p>
            <a:endParaRPr lang="zh-CN" altLang="en-US" sz="2000" b="1">
              <a:solidFill>
                <a:srgbClr val="FF0000"/>
              </a:solidFill>
              <a:latin typeface="Times New Roman" panose="02020603050405020304" charset="0"/>
              <a:ea typeface="宋体" panose="02010600030101010101" pitchFamily="2" charset="-122"/>
            </a:endParaRPr>
          </a:p>
        </p:txBody>
      </p:sp>
      <p:sp>
        <p:nvSpPr>
          <p:cNvPr id="10" name="文本框 9"/>
          <p:cNvSpPr txBox="1"/>
          <p:nvPr>
            <p:custDataLst>
              <p:tags r:id="rId6"/>
            </p:custDataLst>
          </p:nvPr>
        </p:nvSpPr>
        <p:spPr>
          <a:xfrm>
            <a:off x="6565900" y="2269490"/>
            <a:ext cx="2514600" cy="624840"/>
          </a:xfrm>
          <a:prstGeom prst="rect">
            <a:avLst/>
          </a:prstGeom>
          <a:solidFill>
            <a:srgbClr val="00B050"/>
          </a:solidFill>
          <a:ln w="9525">
            <a:noFill/>
          </a:ln>
        </p:spPr>
        <p:txBody>
          <a:bodyPr wrap="square" anchor="t" anchorCtr="0">
            <a:noAutofit/>
          </a:bodyPr>
          <a:lstStyle/>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solution:</a:t>
            </a: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coming into being object of the text  </a:t>
            </a:r>
          </a:p>
        </p:txBody>
      </p:sp>
      <p:sp>
        <p:nvSpPr>
          <p:cNvPr id="3" name="椭圆 2"/>
          <p:cNvSpPr/>
          <p:nvPr/>
        </p:nvSpPr>
        <p:spPr>
          <a:xfrm>
            <a:off x="5292090" y="286639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2411730" y="371856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4716145" y="455168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2988310" y="292735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a:picLocks noChangeAspect="1"/>
          </p:cNvPicPr>
          <p:nvPr>
            <p:custDataLst>
              <p:tags r:id="rId7"/>
            </p:custDataLst>
          </p:nvPr>
        </p:nvPicPr>
        <p:blipFill>
          <a:blip r:embed="rId10"/>
          <a:stretch>
            <a:fillRect/>
          </a:stretch>
        </p:blipFill>
        <p:spPr>
          <a:xfrm>
            <a:off x="251460" y="5080635"/>
            <a:ext cx="7383145" cy="1062990"/>
          </a:xfrm>
          <a:prstGeom prst="rect">
            <a:avLst/>
          </a:prstGeom>
        </p:spPr>
      </p:pic>
      <p:sp>
        <p:nvSpPr>
          <p:cNvPr id="12" name="椭圆 11"/>
          <p:cNvSpPr/>
          <p:nvPr/>
        </p:nvSpPr>
        <p:spPr>
          <a:xfrm>
            <a:off x="899795" y="5409565"/>
            <a:ext cx="159956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46" grpId="0" bldLvl="0" animBg="1"/>
      <p:bldP spid="3" grpId="0" animBg="1"/>
      <p:bldP spid="4" grpId="0" animBg="1"/>
      <p:bldP spid="5" grpId="0" animBg="1"/>
      <p:bldP spid="9"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花1"/>
          <p:cNvGrpSpPr/>
          <p:nvPr/>
        </p:nvGrpSpPr>
        <p:grpSpPr>
          <a:xfrm rot="-5400000" flipH="1">
            <a:off x="6656388" y="588645"/>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 name="矩形 3"/>
          <p:cNvSpPr>
            <a:spLocks noChangeAspect="1"/>
          </p:cNvSpPr>
          <p:nvPr/>
        </p:nvSpPr>
        <p:spPr>
          <a:xfrm>
            <a:off x="179705" y="2319020"/>
            <a:ext cx="8427720" cy="3743960"/>
          </a:xfrm>
          <a:prstGeom prst="rect">
            <a:avLst/>
          </a:prstGeom>
          <a:noFill/>
          <a:ln w="9525">
            <a:noFill/>
          </a:ln>
        </p:spPr>
        <p:txBody>
          <a:bodyPr wrap="square" anchor="t" anchorCtr="0">
            <a:spAutoFit/>
          </a:bodyPr>
          <a:lstStyle/>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【原文例句】</a:t>
            </a:r>
            <a:r>
              <a:rPr lang="en-US" altLang="zh-CN" sz="2200">
                <a:solidFill>
                  <a:srgbClr val="000000"/>
                </a:solidFill>
                <a:latin typeface="Times New Roman" panose="02020603050405020304" charset="0"/>
                <a:ea typeface="宋体" panose="02010600030101010101" pitchFamily="2" charset="-122"/>
              </a:rPr>
              <a:t>Subjects </a:t>
            </a:r>
            <a:r>
              <a:rPr lang="en-US" altLang="zh-CN" sz="2200">
                <a:solidFill>
                  <a:srgbClr val="7030A0"/>
                </a:solidFill>
                <a:latin typeface="Times New Roman" panose="02020603050405020304" charset="0"/>
                <a:ea typeface="宋体" panose="02010600030101010101" pitchFamily="2" charset="-122"/>
              </a:rPr>
              <a:t>who practiced the language moderately beforehand</a:t>
            </a:r>
            <a:r>
              <a:rPr lang="en-US" altLang="zh-CN" sz="2200">
                <a:solidFill>
                  <a:srgbClr val="000000"/>
                </a:solidFill>
                <a:latin typeface="Times New Roman" panose="02020603050405020304" charset="0"/>
                <a:ea typeface="宋体" panose="02010600030101010101" pitchFamily="2" charset="-122"/>
              </a:rPr>
              <a:t> made fewer errors than those </a:t>
            </a:r>
            <a:r>
              <a:rPr lang="en-US" altLang="zh-CN" sz="2200">
                <a:solidFill>
                  <a:srgbClr val="7030A0"/>
                </a:solidFill>
                <a:latin typeface="Times New Roman" panose="02020603050405020304" charset="0"/>
                <a:ea typeface="宋体" panose="02010600030101010101" pitchFamily="2" charset="-122"/>
              </a:rPr>
              <a:t>who practiced extensively or not at all.</a:t>
            </a: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名师点拨</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Times New Roman" panose="02020603050405020304" charset="0"/>
                <a:sym typeface="+mn-ea"/>
              </a:rPr>
              <a:t>该句比较长</a:t>
            </a:r>
            <a:r>
              <a:rPr lang="en-US" altLang="zh-CN" sz="2200">
                <a:solidFill>
                  <a:srgbClr val="000000"/>
                </a:solidFill>
                <a:latin typeface="Times New Roman" panose="02020603050405020304" charset="0"/>
                <a:sym typeface="+mn-ea"/>
              </a:rPr>
              <a:t>,</a:t>
            </a:r>
            <a:r>
              <a:rPr lang="zh-CN" altLang="zh-CN" sz="2200">
                <a:solidFill>
                  <a:srgbClr val="000000"/>
                </a:solidFill>
                <a:latin typeface="Times New Roman" panose="02020603050405020304" charset="0"/>
                <a:sym typeface="+mn-ea"/>
              </a:rPr>
              <a:t>去掉两个</a:t>
            </a:r>
            <a:r>
              <a:rPr lang="en-US" altLang="zh-CN" sz="2200">
                <a:solidFill>
                  <a:srgbClr val="000000"/>
                </a:solidFill>
                <a:latin typeface="Times New Roman" panose="02020603050405020304" charset="0"/>
                <a:sym typeface="+mn-ea"/>
              </a:rPr>
              <a:t>who</a:t>
            </a:r>
            <a:r>
              <a:rPr lang="zh-CN" altLang="zh-CN" sz="2200">
                <a:solidFill>
                  <a:srgbClr val="000000"/>
                </a:solidFill>
                <a:latin typeface="Times New Roman" panose="02020603050405020304" charset="0"/>
                <a:sym typeface="+mn-ea"/>
              </a:rPr>
              <a:t>引导的定语从句</a:t>
            </a:r>
            <a:r>
              <a:rPr lang="en-US" altLang="zh-CN" sz="2200">
                <a:solidFill>
                  <a:srgbClr val="000000"/>
                </a:solidFill>
                <a:latin typeface="Times New Roman" panose="02020603050405020304" charset="0"/>
                <a:sym typeface="+mn-ea"/>
              </a:rPr>
              <a:t>,</a:t>
            </a:r>
            <a:r>
              <a:rPr lang="zh-CN" altLang="zh-CN" sz="2200">
                <a:solidFill>
                  <a:srgbClr val="000000"/>
                </a:solidFill>
                <a:latin typeface="Times New Roman" panose="02020603050405020304" charset="0"/>
                <a:sym typeface="+mn-ea"/>
              </a:rPr>
              <a:t>句子的主干为</a:t>
            </a:r>
            <a:r>
              <a:rPr lang="en-US" altLang="zh-CN" sz="2200">
                <a:solidFill>
                  <a:srgbClr val="000000"/>
                </a:solidFill>
                <a:latin typeface="Times New Roman" panose="02020603050405020304" charset="0"/>
                <a:sym typeface="+mn-ea"/>
              </a:rPr>
              <a:t>: Subjects  made fewer errors than those </a:t>
            </a:r>
            <a:r>
              <a:rPr lang="zh-CN" altLang="en-US" sz="2200">
                <a:solidFill>
                  <a:srgbClr val="000000"/>
                </a:solidFill>
                <a:latin typeface="Times New Roman" panose="02020603050405020304" charset="0"/>
                <a:sym typeface="+mn-ea"/>
              </a:rPr>
              <a:t>。此时明确句式为第一类人比第二类人少犯错误。</a:t>
            </a:r>
            <a:r>
              <a:rPr lang="en-US" altLang="zh-CN" sz="2200">
                <a:solidFill>
                  <a:srgbClr val="000000"/>
                </a:solidFill>
                <a:latin typeface="Times New Roman" panose="02020603050405020304" charset="0"/>
                <a:sym typeface="+mn-ea"/>
              </a:rPr>
              <a:t> </a:t>
            </a:r>
            <a:r>
              <a:rPr lang="zh-CN" altLang="en-US" sz="2200">
                <a:solidFill>
                  <a:srgbClr val="000000"/>
                </a:solidFill>
                <a:latin typeface="Times New Roman" panose="02020603050405020304" charset="0"/>
                <a:sym typeface="+mn-ea"/>
              </a:rPr>
              <a:t>然后再另行分别翻译定语，明确两类人区别在哪里。</a:t>
            </a:r>
            <a:endParaRPr lang="en-US" altLang="zh-CN" sz="2200">
              <a:solidFill>
                <a:srgbClr val="000000"/>
              </a:solidFill>
              <a:latin typeface="Times New Roman" panose="02020603050405020304" charset="0"/>
              <a:sym typeface="+mn-ea"/>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参考译文</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NEU-BZ-S92"/>
                <a:ea typeface="宋体" panose="02010600030101010101" pitchFamily="2" charset="-122"/>
              </a:rPr>
              <a:t> </a:t>
            </a:r>
            <a:r>
              <a:rPr lang="zh-CN" sz="2200">
                <a:solidFill>
                  <a:srgbClr val="000000"/>
                </a:solidFill>
                <a:latin typeface="Times New Roman" panose="02020603050405020304" charset="0"/>
                <a:ea typeface="宋体" panose="02010600030101010101" pitchFamily="2" charset="-122"/>
              </a:rPr>
              <a:t>那些事先适度练习这门语言的受试者比那些全力练习或者根本不练习的受试者犯的错误</a:t>
            </a:r>
            <a:r>
              <a:rPr lang="zh-CN" altLang="zh-CN" sz="2200">
                <a:solidFill>
                  <a:srgbClr val="000000"/>
                </a:solidFill>
                <a:latin typeface="Times New Roman" panose="02020603050405020304" charset="0"/>
                <a:ea typeface="宋体" panose="02010600030101010101" pitchFamily="2" charset="-122"/>
              </a:rPr>
              <a:t>更少。</a:t>
            </a:r>
            <a:endParaRPr lang="zh-CN" altLang="zh-CN" sz="2200">
              <a:solidFill>
                <a:srgbClr val="000000"/>
              </a:solidFill>
              <a:latin typeface="NEU-BZ-S92"/>
              <a:ea typeface="方正书宋_GBK" pitchFamily="65" charset="-122"/>
            </a:endParaRPr>
          </a:p>
        </p:txBody>
      </p:sp>
      <p:sp>
        <p:nvSpPr>
          <p:cNvPr id="47" name="矩形 46"/>
          <p:cNvSpPr>
            <a:spLocks noChangeAspect="1"/>
          </p:cNvSpPr>
          <p:nvPr/>
        </p:nvSpPr>
        <p:spPr>
          <a:xfrm>
            <a:off x="303213" y="1085850"/>
            <a:ext cx="8128000" cy="902970"/>
          </a:xfrm>
          <a:prstGeom prst="rect">
            <a:avLst/>
          </a:prstGeom>
        </p:spPr>
        <p:txBody>
          <a:bodyPr wrap="square">
            <a:spAutoFit/>
          </a:bodyPr>
          <a:lstStyle/>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1</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复杂从句【解题技巧】</a:t>
            </a:r>
            <a:r>
              <a:rPr lang="zh-CN" altLang="zh-CN" sz="2200" strike="noStrike" noProof="1">
                <a:solidFill>
                  <a:srgbClr val="FF0000"/>
                </a:solidFill>
                <a:latin typeface="Times New Roman" panose="02020603050405020304" charset="0"/>
                <a:ea typeface="+mn-ea"/>
                <a:cs typeface="Times New Roman" panose="02020603050405020304" charset="0"/>
              </a:rPr>
              <a:t>找谓语</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定主语，主从分层理解再整合</a:t>
            </a:r>
            <a:r>
              <a:rPr lang="zh-CN" altLang="zh-CN" sz="2200" strike="noStrike" noProof="1">
                <a:solidFill>
                  <a:srgbClr val="000000"/>
                </a:solidFill>
                <a:latin typeface="NEU-BZ-S92"/>
                <a:ea typeface="Times New Roman" panose="02020603050405020304" charset="0"/>
                <a:cs typeface="Times New Roman" panose="02020603050405020304" charset="0"/>
              </a:rPr>
              <a:t> </a:t>
            </a:r>
            <a:endParaRPr lang="zh-CN" altLang="zh-CN" sz="2200" strike="noStrike" noProof="1">
              <a:solidFill>
                <a:srgbClr val="00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000000"/>
              </a:solidFill>
              <a:effectLst/>
              <a:latin typeface="NEU-BZ-S92"/>
              <a:ea typeface="方正书宋_GBK" pitchFamily="65" charset="-122"/>
              <a:cs typeface="Times New Roman" panose="02020603050405020304" charset="0"/>
            </a:endParaRPr>
          </a:p>
        </p:txBody>
      </p:sp>
      <p:sp>
        <p:nvSpPr>
          <p:cNvPr id="3" name="文本框 99"/>
          <p:cNvSpPr txBox="1"/>
          <p:nvPr>
            <p:custDataLst>
              <p:tags r:id="rId1"/>
            </p:custDataLst>
          </p:nvPr>
        </p:nvSpPr>
        <p:spPr>
          <a:xfrm>
            <a:off x="3161030" y="404495"/>
            <a:ext cx="2505075" cy="471170"/>
          </a:xfrm>
          <a:prstGeom prst="rect">
            <a:avLst/>
          </a:prstGeom>
          <a:solidFill>
            <a:srgbClr val="FFFF00"/>
          </a:solidFill>
          <a:ln w="12700" cmpd="sng">
            <a:solidFill>
              <a:srgbClr val="00B0F0"/>
            </a:solidFill>
            <a:prstDash val="solid"/>
          </a:ln>
        </p:spPr>
        <p:txBody>
          <a:bodyPr wrap="square" anchor="t" anchorCtr="0">
            <a:noAutofit/>
          </a:bodyPr>
          <a:lstStyle/>
          <a:p>
            <a:r>
              <a:rPr lang="zh-CN" sz="2000" b="1">
                <a:solidFill>
                  <a:srgbClr val="FF0000"/>
                </a:solidFill>
                <a:latin typeface="Times New Roman" panose="02020603050405020304" charset="0"/>
                <a:ea typeface="宋体" panose="02010600030101010101" pitchFamily="2" charset="-122"/>
              </a:rPr>
              <a:t>长难句阅读四技巧</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charRg st="198" end="304"/>
                                            </p:txEl>
                                          </p:spTgt>
                                        </p:tgtEl>
                                        <p:attrNameLst>
                                          <p:attrName>style.visibility</p:attrName>
                                        </p:attrNameLst>
                                      </p:cBhvr>
                                      <p:to>
                                        <p:strVal val="visible"/>
                                      </p:to>
                                    </p:set>
                                    <p:animEffect transition="in" filter="wipe(down)">
                                      <p:cBhvr>
                                        <p:cTn id="7" dur="500"/>
                                        <p:tgtEl>
                                          <p:spTgt spid="4">
                                            <p:txEl>
                                              <p:charRg st="198" end="30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charRg st="2" end="2"/>
                                            </p:txEl>
                                          </p:spTgt>
                                        </p:tgtEl>
                                        <p:attrNameLst>
                                          <p:attrName>style.visibility</p:attrName>
                                        </p:attrNameLst>
                                      </p:cBhvr>
                                      <p:to>
                                        <p:strVal val="visible"/>
                                      </p:to>
                                    </p:set>
                                    <p:animEffect transition="in" filter="wipe(down)">
                                      <p:cBhvr>
                                        <p:cTn id="12" dur="500"/>
                                        <p:tgtEl>
                                          <p:spTgt spid="4">
                                            <p:txEl>
                                              <p:char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花1"/>
          <p:cNvGrpSpPr/>
          <p:nvPr/>
        </p:nvGrpSpPr>
        <p:grpSpPr>
          <a:xfrm rot="-5400000" flipH="1">
            <a:off x="6469063" y="523875"/>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nvGrpSpPr>
          <p:cNvPr id="50" name="组合 49"/>
          <p:cNvGrpSpPr/>
          <p:nvPr/>
        </p:nvGrpSpPr>
        <p:grpSpPr>
          <a:xfrm rot="1245734">
            <a:off x="693738" y="3094038"/>
            <a:ext cx="668337" cy="444500"/>
            <a:chOff x="427929" y="2964755"/>
            <a:chExt cx="945409" cy="629359"/>
          </a:xfrm>
        </p:grpSpPr>
        <p:sp>
          <p:nvSpPr>
            <p:cNvPr id="51" name="任意多边形 50"/>
            <p:cNvSpPr/>
            <p:nvPr/>
          </p:nvSpPr>
          <p:spPr>
            <a:xfrm rot="18453518">
              <a:off x="712277" y="2680389"/>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22576" name="文本框 2"/>
          <p:cNvSpPr txBox="1"/>
          <p:nvPr/>
        </p:nvSpPr>
        <p:spPr>
          <a:xfrm>
            <a:off x="2287905" y="188595"/>
            <a:ext cx="4892675" cy="682625"/>
          </a:xfrm>
          <a:prstGeom prst="rect">
            <a:avLst/>
          </a:prstGeom>
          <a:noFill/>
          <a:ln w="9525">
            <a:noFill/>
          </a:ln>
        </p:spPr>
        <p:txBody>
          <a:bodyPr wrap="square" anchor="t" anchorCtr="0">
            <a:spAutoFit/>
          </a:bodyPr>
          <a:lstStyle/>
          <a:p>
            <a:pPr indent="304800" defTabSz="914400">
              <a:lnSpc>
                <a:spcPct val="120000"/>
              </a:lnSpc>
              <a:tabLst>
                <a:tab pos="1028700" algn="l"/>
                <a:tab pos="1851025" algn="l"/>
                <a:tab pos="2538730" algn="l"/>
                <a:tab pos="3222625" algn="l"/>
              </a:tabLst>
            </a:pPr>
            <a:r>
              <a:rPr lang="zh-CN" altLang="zh-CN" sz="3200" b="1">
                <a:solidFill>
                  <a:srgbClr val="000000"/>
                </a:solidFill>
                <a:latin typeface="Arial" panose="020B0604020202020204" pitchFamily="34" charset="0"/>
                <a:ea typeface="黑体" panose="02010609060101010101" charset="-122"/>
              </a:rPr>
              <a:t>长难句阅读四技巧</a:t>
            </a:r>
            <a:endParaRPr lang="zh-CN" altLang="en-US" sz="3200" b="1">
              <a:latin typeface="Arial" panose="020B0604020202020204" pitchFamily="34" charset="0"/>
              <a:ea typeface="宋体" panose="02010600030101010101" pitchFamily="2" charset="-122"/>
            </a:endParaRPr>
          </a:p>
        </p:txBody>
      </p:sp>
      <p:sp>
        <p:nvSpPr>
          <p:cNvPr id="4" name="矩形 3"/>
          <p:cNvSpPr>
            <a:spLocks noChangeAspect="1"/>
          </p:cNvSpPr>
          <p:nvPr/>
        </p:nvSpPr>
        <p:spPr>
          <a:xfrm>
            <a:off x="107315" y="1412875"/>
            <a:ext cx="8816975" cy="5367655"/>
          </a:xfrm>
          <a:prstGeom prst="rect">
            <a:avLst/>
          </a:prstGeom>
          <a:noFill/>
          <a:ln w="9525">
            <a:noFill/>
          </a:ln>
        </p:spPr>
        <p:txBody>
          <a:bodyPr wrap="square" anchor="t" anchorCtr="0">
            <a:spAutoFit/>
          </a:bodyPr>
          <a:lstStyle/>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【原文例句】</a:t>
            </a:r>
            <a:r>
              <a:rPr lang="en-US" sz="2200">
                <a:solidFill>
                  <a:srgbClr val="7030A0"/>
                </a:solidFill>
                <a:latin typeface="Times New Roman" panose="02020603050405020304" charset="0"/>
                <a:sym typeface="+mn-ea"/>
              </a:rPr>
              <a:t>High levels of knowledge can make people too attached to traditional ways</a:t>
            </a:r>
            <a:r>
              <a:rPr lang="en-US" sz="2200">
                <a:latin typeface="Times New Roman" panose="02020603050405020304" charset="0"/>
                <a:sym typeface="+mn-ea"/>
              </a:rPr>
              <a:t> of viewing problems across fields the arts, sciences, and politics. </a:t>
            </a:r>
          </a:p>
          <a:p>
            <a:pPr indent="266700" defTabSz="914400">
              <a:lnSpc>
                <a:spcPct val="120000"/>
              </a:lnSpc>
              <a:tabLst>
                <a:tab pos="1028700" algn="l"/>
                <a:tab pos="1851025" algn="l"/>
                <a:tab pos="2538730" algn="l"/>
                <a:tab pos="3222625" algn="l"/>
              </a:tabLst>
            </a:pPr>
            <a:r>
              <a:rPr lang="en-US" sz="2200">
                <a:solidFill>
                  <a:srgbClr val="7030A0"/>
                </a:solidFill>
                <a:latin typeface="Times New Roman" panose="02020603050405020304" charset="0"/>
                <a:sym typeface="+mn-ea"/>
              </a:rPr>
              <a:t>High conscientiousness is related to lower job performance</a:t>
            </a:r>
            <a:r>
              <a:rPr lang="en-US" sz="2200">
                <a:latin typeface="Times New Roman" panose="02020603050405020304" charset="0"/>
                <a:sym typeface="+mn-ea"/>
              </a:rPr>
              <a:t>, especially in simple jobs where it doesn't pay to be a perfectionist. </a:t>
            </a:r>
          </a:p>
          <a:p>
            <a:pPr indent="266700" defTabSz="914400">
              <a:lnSpc>
                <a:spcPct val="120000"/>
              </a:lnSpc>
              <a:tabLst>
                <a:tab pos="1028700" algn="l"/>
                <a:tab pos="1851025" algn="l"/>
                <a:tab pos="2538730" algn="l"/>
                <a:tab pos="3222625" algn="l"/>
              </a:tabLst>
            </a:pPr>
            <a:endParaRPr lang="en-US" altLang="zh-CN" sz="2200">
              <a:solidFill>
                <a:srgbClr val="000000"/>
              </a:solidFill>
              <a:latin typeface="Times New Roman" panose="02020603050405020304" charset="0"/>
              <a:ea typeface="宋体" panose="02010600030101010101" pitchFamily="2"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名师点拨</a:t>
            </a:r>
            <a:r>
              <a:rPr lang="zh-CN" altLang="zh-CN" sz="2200">
                <a:solidFill>
                  <a:srgbClr val="000000"/>
                </a:solidFill>
                <a:latin typeface="Arial" panose="020B0604020202020204" pitchFamily="34" charset="0"/>
                <a:ea typeface="黑体" panose="02010609060101010101" charset="-122"/>
              </a:rPr>
              <a:t>】这两</a:t>
            </a:r>
            <a:r>
              <a:rPr lang="zh-CN" altLang="zh-CN" sz="2200">
                <a:solidFill>
                  <a:srgbClr val="000000"/>
                </a:solidFill>
                <a:latin typeface="Times New Roman" panose="02020603050405020304" charset="0"/>
                <a:sym typeface="+mn-ea"/>
              </a:rPr>
              <a:t>句比较长</a:t>
            </a:r>
            <a:r>
              <a:rPr lang="en-US" altLang="zh-CN" sz="2200">
                <a:solidFill>
                  <a:srgbClr val="000000"/>
                </a:solidFill>
                <a:latin typeface="Times New Roman" panose="02020603050405020304" charset="0"/>
                <a:sym typeface="+mn-ea"/>
              </a:rPr>
              <a:t>,</a:t>
            </a:r>
            <a:r>
              <a:rPr lang="zh-CN" altLang="en-US" sz="2200">
                <a:solidFill>
                  <a:srgbClr val="000000"/>
                </a:solidFill>
                <a:latin typeface="Times New Roman" panose="02020603050405020304" charset="0"/>
                <a:sym typeface="+mn-ea"/>
              </a:rPr>
              <a:t>去掉一些细节解释与补充说明等介词短语，状语，主干为</a:t>
            </a:r>
            <a:r>
              <a:rPr lang="en-US" sz="2200">
                <a:solidFill>
                  <a:srgbClr val="7030A0"/>
                </a:solidFill>
                <a:latin typeface="Times New Roman" panose="02020603050405020304" charset="0"/>
                <a:sym typeface="+mn-ea"/>
              </a:rPr>
              <a:t>High levels of knowledge can make people too attached to traditional ways</a:t>
            </a:r>
            <a:r>
              <a:rPr lang="zh-CN" altLang="en-US" sz="2200">
                <a:solidFill>
                  <a:srgbClr val="7030A0"/>
                </a:solidFill>
                <a:latin typeface="Times New Roman" panose="02020603050405020304" charset="0"/>
                <a:sym typeface="+mn-ea"/>
              </a:rPr>
              <a:t>；</a:t>
            </a:r>
            <a:r>
              <a:rPr lang="en-US" sz="2200">
                <a:solidFill>
                  <a:srgbClr val="7030A0"/>
                </a:solidFill>
                <a:latin typeface="Times New Roman" panose="02020603050405020304" charset="0"/>
                <a:sym typeface="+mn-ea"/>
              </a:rPr>
              <a:t>High conscientiousness is related to lower job performance</a:t>
            </a:r>
            <a:r>
              <a:rPr lang="en-US" sz="2200">
                <a:latin typeface="Times New Roman" panose="02020603050405020304" charset="0"/>
                <a:sym typeface="+mn-ea"/>
              </a:rPr>
              <a:t> </a:t>
            </a:r>
            <a:endParaRPr lang="zh-CN" altLang="en-US" sz="2200">
              <a:solidFill>
                <a:srgbClr val="000000"/>
              </a:solidFill>
              <a:latin typeface="Times New Roman" panose="02020603050405020304" charset="0"/>
              <a:sym typeface="+mn-ea"/>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参考译文</a:t>
            </a:r>
            <a:r>
              <a:rPr lang="zh-CN" altLang="zh-CN" sz="2200">
                <a:solidFill>
                  <a:srgbClr val="000000"/>
                </a:solidFill>
                <a:latin typeface="Arial" panose="020B0604020202020204" pitchFamily="34" charset="0"/>
                <a:ea typeface="黑体" panose="02010609060101010101" charset="-122"/>
              </a:rPr>
              <a:t>】高水平的知识会使人们过于依赖于传统的方式来看待艺术、科学和政治等领域的问题。高度尽责与较低的工作表现有关，尤其是在简单的工作中，完美主义者是没有好处的。</a:t>
            </a:r>
            <a:endParaRPr lang="zh-CN" altLang="zh-CN" sz="2200">
              <a:solidFill>
                <a:srgbClr val="000000"/>
              </a:solidFill>
              <a:latin typeface="NEU-BZ-S92"/>
              <a:ea typeface="方正书宋_GBK" pitchFamily="65" charset="-122"/>
            </a:endParaRPr>
          </a:p>
        </p:txBody>
      </p:sp>
      <p:sp>
        <p:nvSpPr>
          <p:cNvPr id="49" name="矩形 48"/>
          <p:cNvSpPr>
            <a:spLocks noChangeAspect="1"/>
          </p:cNvSpPr>
          <p:nvPr>
            <p:custDataLst>
              <p:tags r:id="rId1"/>
            </p:custDataLst>
          </p:nvPr>
        </p:nvSpPr>
        <p:spPr>
          <a:xfrm>
            <a:off x="323850" y="908368"/>
            <a:ext cx="8128000" cy="903288"/>
          </a:xfrm>
          <a:prstGeom prst="rect">
            <a:avLst/>
          </a:prstGeom>
        </p:spPr>
        <p:txBody>
          <a:bodyPr>
            <a:spAutoFit/>
          </a:bodyPr>
          <a:lstStyle/>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2</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分割结构【解题技巧】</a:t>
            </a:r>
            <a:r>
              <a:rPr lang="zh-CN" altLang="zh-CN" sz="2200" strike="noStrike" noProof="1">
                <a:solidFill>
                  <a:srgbClr val="FF0000"/>
                </a:solidFill>
                <a:latin typeface="Times New Roman" panose="02020603050405020304" charset="0"/>
                <a:ea typeface="+mn-ea"/>
                <a:cs typeface="Times New Roman" panose="02020603050405020304" charset="0"/>
              </a:rPr>
              <a:t>去枝叶</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提主干</a:t>
            </a:r>
            <a:endParaRPr lang="zh-CN" altLang="zh-CN" sz="2200" strike="noStrike" noProof="1">
              <a:solidFill>
                <a:srgbClr val="FF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FF0000"/>
              </a:solidFill>
              <a:effectLst/>
              <a:latin typeface="NEU-BZ-S92"/>
              <a:ea typeface="方正书宋_GBK" pitchFamily="65" charset="-122"/>
              <a:cs typeface="Times New Roman" panose="02020603050405020304"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花1"/>
          <p:cNvGrpSpPr/>
          <p:nvPr/>
        </p:nvGrpSpPr>
        <p:grpSpPr>
          <a:xfrm rot="-5400000" flipH="1">
            <a:off x="6512243" y="651510"/>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nvGrpSpPr>
          <p:cNvPr id="50" name="组合 49"/>
          <p:cNvGrpSpPr/>
          <p:nvPr/>
        </p:nvGrpSpPr>
        <p:grpSpPr>
          <a:xfrm rot="1245734">
            <a:off x="693738" y="3094038"/>
            <a:ext cx="668337" cy="444500"/>
            <a:chOff x="427929" y="2964755"/>
            <a:chExt cx="945409" cy="629359"/>
          </a:xfrm>
        </p:grpSpPr>
        <p:sp>
          <p:nvSpPr>
            <p:cNvPr id="51" name="任意多边形 50"/>
            <p:cNvSpPr/>
            <p:nvPr/>
          </p:nvSpPr>
          <p:spPr>
            <a:xfrm rot="18453518">
              <a:off x="712277" y="2680389"/>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3" name="矩形 2"/>
          <p:cNvSpPr>
            <a:spLocks noChangeAspect="1"/>
          </p:cNvSpPr>
          <p:nvPr/>
        </p:nvSpPr>
        <p:spPr>
          <a:xfrm>
            <a:off x="35560" y="980123"/>
            <a:ext cx="8128000" cy="903288"/>
          </a:xfrm>
          <a:prstGeom prst="rect">
            <a:avLst/>
          </a:prstGeom>
        </p:spPr>
        <p:txBody>
          <a:bodyPr>
            <a:spAutoFit/>
          </a:bodyPr>
          <a:lstStyle/>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3</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成分省略【解题技巧】</a:t>
            </a:r>
            <a:r>
              <a:rPr lang="zh-CN" altLang="zh-CN" sz="2200" strike="noStrike" noProof="1">
                <a:solidFill>
                  <a:srgbClr val="FF0000"/>
                </a:solidFill>
                <a:latin typeface="Times New Roman" panose="02020603050405020304" charset="0"/>
                <a:ea typeface="+mn-ea"/>
                <a:cs typeface="Times New Roman" panose="02020603050405020304" charset="0"/>
              </a:rPr>
              <a:t>看主句</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巧补全</a:t>
            </a:r>
            <a:endParaRPr lang="zh-CN" altLang="zh-CN" sz="2200" strike="noStrike" noProof="1">
              <a:solidFill>
                <a:srgbClr val="FF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FF0000"/>
              </a:solidFill>
              <a:effectLst/>
              <a:latin typeface="NEU-BZ-S92"/>
              <a:ea typeface="方正书宋_GBK" pitchFamily="65" charset="-122"/>
              <a:cs typeface="Times New Roman" panose="02020603050405020304" charset="0"/>
            </a:endParaRPr>
          </a:p>
        </p:txBody>
      </p:sp>
      <p:sp>
        <p:nvSpPr>
          <p:cNvPr id="24625" name="文本框 3"/>
          <p:cNvSpPr txBox="1"/>
          <p:nvPr/>
        </p:nvSpPr>
        <p:spPr>
          <a:xfrm>
            <a:off x="251460" y="1628775"/>
            <a:ext cx="7526338" cy="4408805"/>
          </a:xfrm>
          <a:prstGeom prst="rect">
            <a:avLst/>
          </a:prstGeom>
          <a:noFill/>
          <a:ln w="9525">
            <a:noFill/>
          </a:ln>
        </p:spPr>
        <p:txBody>
          <a:bodyPr wrap="square" anchor="t" anchorCtr="0">
            <a:spAutoFit/>
          </a:bodyPr>
          <a:lstStyle/>
          <a:p>
            <a:pPr indent="266700" defTabSz="914400">
              <a:lnSpc>
                <a:spcPct val="120000"/>
              </a:lnSpc>
              <a:tabLst>
                <a:tab pos="1028700" algn="l"/>
                <a:tab pos="1851025" algn="l"/>
                <a:tab pos="2538730" algn="l"/>
                <a:tab pos="3222625" algn="l"/>
              </a:tabLst>
            </a:pPr>
            <a:r>
              <a:rPr lang="zh-CN" altLang="zh-CN">
                <a:solidFill>
                  <a:srgbClr val="000000"/>
                </a:solidFill>
                <a:latin typeface="Arial" panose="020B0604020202020204" pitchFamily="34" charset="0"/>
                <a:ea typeface="黑体" panose="02010609060101010101" charset="-122"/>
              </a:rPr>
              <a:t>【经典例句】</a:t>
            </a:r>
            <a:r>
              <a:rPr lang="en-US" altLang="zh-CN">
                <a:solidFill>
                  <a:srgbClr val="000000"/>
                </a:solidFill>
                <a:latin typeface="Times New Roman" panose="02020603050405020304" charset="0"/>
                <a:ea typeface="宋体" panose="02010600030101010101" pitchFamily="2" charset="-122"/>
              </a:rPr>
              <a:t>Those given night milk, which contained 10 times the amount of melatonin, were less active and less anxious than those fed with the milk collected during daytime, according to the study published in The Journal of Medicinal Food.</a:t>
            </a:r>
          </a:p>
          <a:p>
            <a:pPr indent="266700" defTabSz="914400">
              <a:lnSpc>
                <a:spcPct val="120000"/>
              </a:lnSpc>
              <a:tabLst>
                <a:tab pos="1028700" algn="l"/>
                <a:tab pos="1851025" algn="l"/>
                <a:tab pos="2538730" algn="l"/>
                <a:tab pos="3222625" algn="l"/>
              </a:tabLst>
            </a:pPr>
            <a:endParaRPr lang="zh-CN" altLang="zh-CN">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a:solidFill>
                  <a:srgbClr val="000000"/>
                </a:solidFill>
                <a:latin typeface="Arial" panose="020B0604020202020204" pitchFamily="34" charset="0"/>
                <a:ea typeface="黑体" panose="02010609060101010101" charset="-122"/>
              </a:rPr>
              <a:t>【</a:t>
            </a:r>
            <a:r>
              <a:rPr lang="zh-CN" altLang="zh-CN">
                <a:solidFill>
                  <a:srgbClr val="FF0000"/>
                </a:solidFill>
                <a:latin typeface="Arial" panose="020B0604020202020204" pitchFamily="34" charset="0"/>
                <a:ea typeface="黑体" panose="02010609060101010101" charset="-122"/>
              </a:rPr>
              <a:t>名师点拨</a:t>
            </a:r>
            <a:r>
              <a:rPr lang="zh-CN" altLang="zh-CN">
                <a:solidFill>
                  <a:srgbClr val="000000"/>
                </a:solidFill>
                <a:latin typeface="Arial" panose="020B0604020202020204" pitchFamily="34" charset="0"/>
                <a:ea typeface="黑体" panose="02010609060101010101" charset="-122"/>
              </a:rPr>
              <a:t>】</a:t>
            </a:r>
            <a:r>
              <a:rPr lang="zh-CN" altLang="zh-CN">
                <a:solidFill>
                  <a:srgbClr val="000000"/>
                </a:solidFill>
                <a:latin typeface="Times New Roman" panose="02020603050405020304" charset="0"/>
                <a:ea typeface="宋体" panose="02010600030101010101" pitchFamily="2" charset="-122"/>
              </a:rPr>
              <a:t>分析句子结构可知</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该句的主句是</a:t>
            </a:r>
            <a:r>
              <a:rPr lang="en-US" altLang="zh-CN">
                <a:solidFill>
                  <a:srgbClr val="000000"/>
                </a:solidFill>
                <a:latin typeface="Times New Roman" panose="02020603050405020304" charset="0"/>
                <a:ea typeface="宋体" panose="02010600030101010101" pitchFamily="2" charset="-122"/>
              </a:rPr>
              <a:t>Those...were less active than those...which</a:t>
            </a:r>
            <a:r>
              <a:rPr lang="zh-CN" altLang="zh-CN">
                <a:solidFill>
                  <a:srgbClr val="000000"/>
                </a:solidFill>
                <a:latin typeface="Times New Roman" panose="02020603050405020304" charset="0"/>
                <a:ea typeface="宋体" panose="02010600030101010101" pitchFamily="2" charset="-122"/>
              </a:rPr>
              <a:t>引导的是非限制性定语从句</a:t>
            </a:r>
            <a:r>
              <a:rPr lang="en-US" altLang="zh-CN">
                <a:solidFill>
                  <a:srgbClr val="000000"/>
                </a:solidFill>
                <a:latin typeface="Times New Roman" panose="02020603050405020304" charset="0"/>
                <a:ea typeface="宋体" panose="02010600030101010101" pitchFamily="2" charset="-122"/>
              </a:rPr>
              <a:t>,than</a:t>
            </a:r>
            <a:r>
              <a:rPr lang="zh-CN" altLang="zh-CN">
                <a:solidFill>
                  <a:srgbClr val="000000"/>
                </a:solidFill>
                <a:latin typeface="Times New Roman" panose="02020603050405020304" charset="0"/>
                <a:ea typeface="宋体" panose="02010600030101010101" pitchFamily="2" charset="-122"/>
              </a:rPr>
              <a:t>引导的是比较状语从句。</a:t>
            </a:r>
            <a:r>
              <a:rPr lang="en-US" altLang="zh-CN">
                <a:solidFill>
                  <a:srgbClr val="000000"/>
                </a:solidFill>
                <a:latin typeface="Times New Roman" panose="02020603050405020304" charset="0"/>
                <a:ea typeface="宋体" panose="02010600030101010101" pitchFamily="2" charset="-122"/>
              </a:rPr>
              <a:t>given</a:t>
            </a:r>
            <a:r>
              <a:rPr lang="zh-CN" altLang="zh-CN">
                <a:solidFill>
                  <a:srgbClr val="000000"/>
                </a:solidFill>
                <a:latin typeface="Times New Roman" panose="02020603050405020304" charset="0"/>
                <a:ea typeface="宋体" panose="02010600030101010101" pitchFamily="2" charset="-122"/>
              </a:rPr>
              <a:t>和</a:t>
            </a:r>
            <a:r>
              <a:rPr lang="en-US" altLang="zh-CN">
                <a:solidFill>
                  <a:srgbClr val="000000"/>
                </a:solidFill>
                <a:latin typeface="Times New Roman" panose="02020603050405020304" charset="0"/>
                <a:ea typeface="宋体" panose="02010600030101010101" pitchFamily="2" charset="-122"/>
              </a:rPr>
              <a:t>fed with</a:t>
            </a:r>
            <a:r>
              <a:rPr lang="zh-CN" altLang="zh-CN">
                <a:solidFill>
                  <a:srgbClr val="000000"/>
                </a:solidFill>
                <a:latin typeface="Times New Roman" panose="02020603050405020304" charset="0"/>
                <a:ea typeface="宋体" panose="02010600030101010101" pitchFamily="2" charset="-122"/>
              </a:rPr>
              <a:t>是过去分词做定语</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可扩展为定语从句</a:t>
            </a:r>
            <a:r>
              <a:rPr lang="en-US" altLang="zh-CN">
                <a:solidFill>
                  <a:srgbClr val="000000"/>
                </a:solidFill>
                <a:latin typeface="Times New Roman" panose="02020603050405020304" charset="0"/>
                <a:ea typeface="宋体" panose="02010600030101010101" pitchFamily="2" charset="-122"/>
              </a:rPr>
              <a:t>: Those who were given...</a:t>
            </a:r>
            <a:r>
              <a:rPr lang="zh-CN" altLang="zh-CN">
                <a:solidFill>
                  <a:srgbClr val="000000"/>
                </a:solidFill>
                <a:latin typeface="Times New Roman" panose="02020603050405020304" charset="0"/>
                <a:ea typeface="宋体" panose="02010600030101010101" pitchFamily="2" charset="-122"/>
              </a:rPr>
              <a:t>和</a:t>
            </a:r>
            <a:r>
              <a:rPr lang="en-US" altLang="zh-CN">
                <a:solidFill>
                  <a:srgbClr val="000000"/>
                </a:solidFill>
                <a:latin typeface="Times New Roman" panose="02020603050405020304" charset="0"/>
                <a:ea typeface="宋体" panose="02010600030101010101" pitchFamily="2" charset="-122"/>
              </a:rPr>
              <a:t>those who were fed with...10 times the amount of melatonin</a:t>
            </a:r>
            <a:r>
              <a:rPr lang="zh-CN" altLang="zh-CN">
                <a:solidFill>
                  <a:srgbClr val="000000"/>
                </a:solidFill>
                <a:latin typeface="Times New Roman" panose="02020603050405020304" charset="0"/>
                <a:ea typeface="宋体" panose="02010600030101010101" pitchFamily="2" charset="-122"/>
              </a:rPr>
              <a:t>后面省略了</a:t>
            </a:r>
            <a:r>
              <a:rPr lang="en-US" altLang="zh-CN">
                <a:solidFill>
                  <a:srgbClr val="000000"/>
                </a:solidFill>
                <a:latin typeface="Times New Roman" panose="02020603050405020304" charset="0"/>
                <a:ea typeface="宋体" panose="02010600030101010101" pitchFamily="2" charset="-122"/>
              </a:rPr>
              <a:t>of the milk collected during daytime</a:t>
            </a:r>
            <a:r>
              <a:rPr lang="zh-CN" altLang="zh-CN">
                <a:solidFill>
                  <a:srgbClr val="000000"/>
                </a:solidFill>
                <a:latin typeface="Times New Roman" panose="02020603050405020304" charset="0"/>
                <a:ea typeface="宋体" panose="02010600030101010101" pitchFamily="2" charset="-122"/>
              </a:rPr>
              <a:t>。</a:t>
            </a:r>
            <a:endParaRPr lang="zh-CN" altLang="zh-CN">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a:solidFill>
                  <a:srgbClr val="000000"/>
                </a:solidFill>
                <a:latin typeface="Arial" panose="020B0604020202020204" pitchFamily="34" charset="0"/>
                <a:ea typeface="黑体" panose="02010609060101010101" charset="-122"/>
              </a:rPr>
              <a:t>【</a:t>
            </a:r>
            <a:r>
              <a:rPr lang="zh-CN" altLang="zh-CN">
                <a:solidFill>
                  <a:srgbClr val="FF0000"/>
                </a:solidFill>
                <a:latin typeface="Arial" panose="020B0604020202020204" pitchFamily="34" charset="0"/>
                <a:ea typeface="黑体" panose="02010609060101010101" charset="-122"/>
              </a:rPr>
              <a:t>参考译文</a:t>
            </a:r>
            <a:r>
              <a:rPr lang="zh-CN" altLang="zh-CN">
                <a:solidFill>
                  <a:srgbClr val="000000"/>
                </a:solidFill>
                <a:latin typeface="Arial" panose="020B0604020202020204" pitchFamily="34" charset="0"/>
                <a:ea typeface="黑体" panose="02010609060101010101" charset="-122"/>
              </a:rPr>
              <a:t>】</a:t>
            </a:r>
            <a:r>
              <a:rPr lang="zh-CN" altLang="zh-CN">
                <a:solidFill>
                  <a:srgbClr val="000000"/>
                </a:solidFill>
                <a:latin typeface="Times New Roman" panose="02020603050405020304" charset="0"/>
                <a:ea typeface="宋体" panose="02010600030101010101" pitchFamily="2" charset="-122"/>
              </a:rPr>
              <a:t>根据刊登在《医药食品杂志》上的一篇研究报道</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喂了夜晚采集的奶的老鼠</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含有</a:t>
            </a:r>
            <a:r>
              <a:rPr lang="en-US" altLang="zh-CN">
                <a:solidFill>
                  <a:srgbClr val="000000"/>
                </a:solidFill>
                <a:latin typeface="Times New Roman" panose="02020603050405020304" charset="0"/>
                <a:ea typeface="宋体" panose="02010600030101010101" pitchFamily="2" charset="-122"/>
              </a:rPr>
              <a:t>10</a:t>
            </a:r>
            <a:r>
              <a:rPr lang="zh-CN" altLang="zh-CN">
                <a:solidFill>
                  <a:srgbClr val="000000"/>
                </a:solidFill>
                <a:latin typeface="Times New Roman" panose="02020603050405020304" charset="0"/>
                <a:ea typeface="宋体" panose="02010600030101010101" pitchFamily="2" charset="-122"/>
              </a:rPr>
              <a:t>倍的褪黑激素</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和喂了白天采集的奶的老鼠相比</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不活跃</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也不那么焦虑。</a:t>
            </a:r>
            <a:endParaRPr lang="zh-CN" altLang="en-US">
              <a:latin typeface="Arial" panose="020B0604020202020204" pitchFamily="34" charset="0"/>
              <a:ea typeface="宋体" panose="02010600030101010101" pitchFamily="2" charset="-122"/>
            </a:endParaRPr>
          </a:p>
        </p:txBody>
      </p:sp>
      <p:sp>
        <p:nvSpPr>
          <p:cNvPr id="22576" name="文本框 2"/>
          <p:cNvSpPr txBox="1"/>
          <p:nvPr>
            <p:custDataLst>
              <p:tags r:id="rId1"/>
            </p:custDataLst>
          </p:nvPr>
        </p:nvSpPr>
        <p:spPr>
          <a:xfrm>
            <a:off x="2411730" y="256540"/>
            <a:ext cx="4892675" cy="682625"/>
          </a:xfrm>
          <a:prstGeom prst="rect">
            <a:avLst/>
          </a:prstGeom>
          <a:noFill/>
          <a:ln w="9525">
            <a:noFill/>
          </a:ln>
        </p:spPr>
        <p:txBody>
          <a:bodyPr wrap="square" anchor="t" anchorCtr="0">
            <a:spAutoFit/>
          </a:bodyPr>
          <a:lstStyle/>
          <a:p>
            <a:pPr indent="304800" defTabSz="914400">
              <a:lnSpc>
                <a:spcPct val="120000"/>
              </a:lnSpc>
              <a:tabLst>
                <a:tab pos="1028700" algn="l"/>
                <a:tab pos="1851025" algn="l"/>
                <a:tab pos="2538730" algn="l"/>
                <a:tab pos="3222625" algn="l"/>
              </a:tabLst>
            </a:pPr>
            <a:r>
              <a:rPr lang="zh-CN" altLang="zh-CN" sz="3200" b="1">
                <a:solidFill>
                  <a:srgbClr val="000000"/>
                </a:solidFill>
                <a:latin typeface="Arial" panose="020B0604020202020204" pitchFamily="34" charset="0"/>
                <a:ea typeface="黑体" panose="02010609060101010101" charset="-122"/>
              </a:rPr>
              <a:t>长难句阅读四技巧</a:t>
            </a:r>
            <a:endParaRPr lang="zh-CN" altLang="en-US" sz="3200" b="1">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62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6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410460" y="4436745"/>
            <a:ext cx="6268720" cy="990600"/>
            <a:chOff x="6069" y="2965"/>
            <a:chExt cx="10553" cy="1560"/>
          </a:xfrm>
        </p:grpSpPr>
        <p:sp>
          <p:nvSpPr>
            <p:cNvPr id="10" name="MH_SubTitle_2"/>
            <p:cNvSpPr>
              <a:spLocks noChangeArrowheads="1"/>
            </p:cNvSpPr>
            <p:nvPr>
              <p:custDataLst>
                <p:tags r:id="rId6"/>
              </p:custDataLst>
            </p:nvPr>
          </p:nvSpPr>
          <p:spPr bwMode="auto">
            <a:xfrm>
              <a:off x="8290" y="2965"/>
              <a:ext cx="8332" cy="1290"/>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a:defRPr/>
              </a:pPr>
              <a:endParaRPr lang="en-US" altLang="ko-KR" sz="2400" b="1" kern="0" dirty="0">
                <a:solidFill>
                  <a:srgbClr val="2E2A2A"/>
                </a:solidFill>
                <a:latin typeface="微软雅黑" panose="020B0503020204020204" charset="-122"/>
                <a:ea typeface="微软雅黑" panose="020B0503020204020204" charset="-122"/>
              </a:endParaRPr>
            </a:p>
          </p:txBody>
        </p:sp>
        <p:sp>
          <p:nvSpPr>
            <p:cNvPr id="13" name="MH_Other_5"/>
            <p:cNvSpPr/>
            <p:nvPr>
              <p:custDataLst>
                <p:tags r:id="rId7"/>
              </p:custDataLst>
            </p:nvPr>
          </p:nvSpPr>
          <p:spPr bwMode="auto">
            <a:xfrm rot="1267204">
              <a:off x="8137" y="3353"/>
              <a:ext cx="249" cy="249"/>
            </a:xfrm>
            <a:prstGeom prst="ellipse">
              <a:avLst/>
            </a:prstGeom>
            <a:solidFill>
              <a:srgbClr val="64C0B1"/>
            </a:solidFill>
            <a:ln w="19050" cap="flat" cmpd="sng" algn="ctr">
              <a:solidFill>
                <a:srgbClr val="FFFFFF"/>
              </a:solidFill>
              <a:prstDash val="solid"/>
            </a:ln>
            <a:effectLst/>
          </p:spPr>
          <p:txBody>
            <a:bodyPr anchor="ctr"/>
            <a:lstStyle/>
            <a:p>
              <a:pPr algn="ctr">
                <a:defRPr/>
              </a:pPr>
              <a:endParaRPr lang="zh-CN" altLang="en-US" sz="2000" b="1" kern="0" dirty="0">
                <a:solidFill>
                  <a:sysClr val="window" lastClr="FFFFFF"/>
                </a:solidFill>
                <a:latin typeface="微软雅黑" panose="020B0503020204020204" charset="-122"/>
                <a:ea typeface="微软雅黑" panose="020B0503020204020204" charset="-122"/>
              </a:endParaRPr>
            </a:p>
          </p:txBody>
        </p:sp>
        <p:sp>
          <p:nvSpPr>
            <p:cNvPr id="18" name="MH_Other_10"/>
            <p:cNvSpPr/>
            <p:nvPr>
              <p:custDataLst>
                <p:tags r:id="rId8"/>
              </p:custDataLst>
            </p:nvPr>
          </p:nvSpPr>
          <p:spPr>
            <a:xfrm>
              <a:off x="6069" y="3455"/>
              <a:ext cx="2072" cy="1070"/>
            </a:xfrm>
            <a:custGeom>
              <a:avLst/>
              <a:gdLst>
                <a:gd name="connsiteX0" fmla="*/ 1032933 w 1032933"/>
                <a:gd name="connsiteY0" fmla="*/ 0 h 533400"/>
                <a:gd name="connsiteX1" fmla="*/ 533400 w 1032933"/>
                <a:gd name="connsiteY1" fmla="*/ 0 h 533400"/>
                <a:gd name="connsiteX2" fmla="*/ 0 w 1032933"/>
                <a:gd name="connsiteY2" fmla="*/ 533400 h 533400"/>
              </a:gdLst>
              <a:ahLst/>
              <a:cxnLst>
                <a:cxn ang="0">
                  <a:pos x="connsiteX0" y="connsiteY0"/>
                </a:cxn>
                <a:cxn ang="0">
                  <a:pos x="connsiteX1" y="connsiteY1"/>
                </a:cxn>
                <a:cxn ang="0">
                  <a:pos x="connsiteX2" y="connsiteY2"/>
                </a:cxn>
              </a:cxnLst>
              <a:rect l="l" t="t" r="r" b="b"/>
              <a:pathLst>
                <a:path w="1032933" h="533400">
                  <a:moveTo>
                    <a:pt x="1032933" y="0"/>
                  </a:moveTo>
                  <a:lnTo>
                    <a:pt x="533400" y="0"/>
                  </a:lnTo>
                  <a:lnTo>
                    <a:pt x="0" y="53340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350" kern="0">
                <a:solidFill>
                  <a:sysClr val="windowText" lastClr="000000"/>
                </a:solidFill>
                <a:latin typeface="+mn-ea"/>
              </a:endParaRPr>
            </a:p>
          </p:txBody>
        </p:sp>
      </p:grpSp>
      <p:grpSp>
        <p:nvGrpSpPr>
          <p:cNvPr id="7" name="组合 6"/>
          <p:cNvGrpSpPr/>
          <p:nvPr/>
        </p:nvGrpSpPr>
        <p:grpSpPr>
          <a:xfrm>
            <a:off x="2249170" y="5083175"/>
            <a:ext cx="6631940" cy="1677670"/>
            <a:chOff x="5899" y="5289"/>
            <a:chExt cx="9873" cy="1644"/>
          </a:xfrm>
        </p:grpSpPr>
        <p:sp>
          <p:nvSpPr>
            <p:cNvPr id="9" name="MH_SubTitle_4"/>
            <p:cNvSpPr>
              <a:spLocks noChangeArrowheads="1"/>
            </p:cNvSpPr>
            <p:nvPr>
              <p:custDataLst>
                <p:tags r:id="rId3"/>
              </p:custDataLst>
            </p:nvPr>
          </p:nvSpPr>
          <p:spPr bwMode="auto">
            <a:xfrm>
              <a:off x="8239" y="6134"/>
              <a:ext cx="7533" cy="799"/>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a:defRPr/>
              </a:pPr>
              <a:endParaRPr lang="zh-CN" altLang="ko-KR" sz="2400" b="1" kern="0" dirty="0">
                <a:solidFill>
                  <a:srgbClr val="2E2A2A"/>
                </a:solidFill>
                <a:latin typeface="微软雅黑" panose="020B0503020204020204" charset="-122"/>
                <a:ea typeface="微软雅黑" panose="020B0503020204020204" charset="-122"/>
              </a:endParaRPr>
            </a:p>
          </p:txBody>
        </p:sp>
        <p:sp>
          <p:nvSpPr>
            <p:cNvPr id="15" name="MH_Other_7"/>
            <p:cNvSpPr/>
            <p:nvPr>
              <p:custDataLst>
                <p:tags r:id="rId4"/>
              </p:custDataLst>
            </p:nvPr>
          </p:nvSpPr>
          <p:spPr bwMode="auto">
            <a:xfrm rot="967204">
              <a:off x="8156" y="6397"/>
              <a:ext cx="202" cy="162"/>
            </a:xfrm>
            <a:prstGeom prst="ellipse">
              <a:avLst/>
            </a:prstGeom>
            <a:solidFill>
              <a:srgbClr val="64C0B1"/>
            </a:solidFill>
            <a:ln w="19050" cap="flat" cmpd="sng" algn="ctr">
              <a:solidFill>
                <a:srgbClr val="FFFFFF"/>
              </a:solidFill>
              <a:prstDash val="solid"/>
            </a:ln>
            <a:effectLst/>
          </p:spPr>
          <p:txBody>
            <a:bodyPr anchor="ctr"/>
            <a:lstStyle/>
            <a:p>
              <a:pPr algn="ctr">
                <a:defRPr/>
              </a:pPr>
              <a:endParaRPr lang="zh-CN" altLang="en-US" sz="2000" b="1" kern="0" dirty="0">
                <a:solidFill>
                  <a:sysClr val="window" lastClr="FFFFFF"/>
                </a:solidFill>
                <a:latin typeface="微软雅黑" panose="020B0503020204020204" charset="-122"/>
                <a:ea typeface="微软雅黑" panose="020B0503020204020204" charset="-122"/>
              </a:endParaRPr>
            </a:p>
          </p:txBody>
        </p:sp>
        <p:sp>
          <p:nvSpPr>
            <p:cNvPr id="17" name="MH_Other_9"/>
            <p:cNvSpPr/>
            <p:nvPr>
              <p:custDataLst>
                <p:tags r:id="rId5"/>
              </p:custDataLst>
            </p:nvPr>
          </p:nvSpPr>
          <p:spPr>
            <a:xfrm>
              <a:off x="5899" y="5289"/>
              <a:ext cx="2241" cy="1240"/>
            </a:xfrm>
            <a:custGeom>
              <a:avLst/>
              <a:gdLst>
                <a:gd name="connsiteX0" fmla="*/ 1117599 w 1117599"/>
                <a:gd name="connsiteY0" fmla="*/ 618066 h 618066"/>
                <a:gd name="connsiteX1" fmla="*/ 618066 w 1117599"/>
                <a:gd name="connsiteY1" fmla="*/ 618066 h 618066"/>
                <a:gd name="connsiteX2" fmla="*/ 0 w 1117599"/>
                <a:gd name="connsiteY2" fmla="*/ 0 h 618066"/>
              </a:gdLst>
              <a:ahLst/>
              <a:cxnLst>
                <a:cxn ang="0">
                  <a:pos x="connsiteX0" y="connsiteY0"/>
                </a:cxn>
                <a:cxn ang="0">
                  <a:pos x="connsiteX1" y="connsiteY1"/>
                </a:cxn>
                <a:cxn ang="0">
                  <a:pos x="connsiteX2" y="connsiteY2"/>
                </a:cxn>
              </a:cxnLst>
              <a:rect l="l" t="t" r="r" b="b"/>
              <a:pathLst>
                <a:path w="1117599" h="618066">
                  <a:moveTo>
                    <a:pt x="1117599" y="618066"/>
                  </a:moveTo>
                  <a:lnTo>
                    <a:pt x="618066" y="618066"/>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350" kern="0">
                <a:solidFill>
                  <a:sysClr val="windowText" lastClr="000000"/>
                </a:solidFill>
                <a:latin typeface="+mn-ea"/>
              </a:endParaRPr>
            </a:p>
          </p:txBody>
        </p:sp>
      </p:grpSp>
      <p:sp>
        <p:nvSpPr>
          <p:cNvPr id="19" name="MH_Title_1"/>
          <p:cNvSpPr>
            <a:spLocks noChangeArrowheads="1"/>
          </p:cNvSpPr>
          <p:nvPr>
            <p:custDataLst>
              <p:tags r:id="rId1"/>
            </p:custDataLst>
          </p:nvPr>
        </p:nvSpPr>
        <p:spPr bwMode="auto">
          <a:xfrm>
            <a:off x="1115695" y="4725035"/>
            <a:ext cx="2422525" cy="1428115"/>
          </a:xfrm>
          <a:prstGeom prst="ellipse">
            <a:avLst/>
          </a:prstGeom>
          <a:solidFill>
            <a:srgbClr val="64C0B1"/>
          </a:solidFill>
          <a:ln w="25400" cap="flat" cmpd="sng" algn="ctr">
            <a:solidFill>
              <a:srgbClr val="FFFFFF"/>
            </a:solidFill>
            <a:prstDash val="solid"/>
          </a:ln>
          <a:effectLst/>
        </p:spPr>
        <p:txBody>
          <a:bodyPr rtlCol="0" anchor="ctr"/>
          <a:lstStyle/>
          <a:p>
            <a:pPr algn="ctr">
              <a:defRPr/>
            </a:pPr>
            <a:r>
              <a:rPr lang="zh-CN" altLang="en-US" sz="2800" kern="0" dirty="0">
                <a:solidFill>
                  <a:schemeClr val="tx1"/>
                </a:solidFill>
                <a:latin typeface="微软雅黑" panose="020B0503020204020204" charset="-122"/>
                <a:ea typeface="微软雅黑" panose="020B0503020204020204" charset="-122"/>
              </a:rPr>
              <a:t>切入点</a:t>
            </a:r>
          </a:p>
          <a:p>
            <a:pPr algn="ctr">
              <a:defRPr/>
            </a:pPr>
            <a:r>
              <a:rPr lang="zh-CN" altLang="en-US" sz="2800" kern="0" dirty="0">
                <a:solidFill>
                  <a:schemeClr val="tx1"/>
                </a:solidFill>
                <a:latin typeface="微软雅黑" panose="020B0503020204020204" charset="-122"/>
                <a:ea typeface="微软雅黑" panose="020B0503020204020204" charset="-122"/>
              </a:rPr>
              <a:t>篇章结构</a:t>
            </a:r>
          </a:p>
        </p:txBody>
      </p:sp>
      <p:sp>
        <p:nvSpPr>
          <p:cNvPr id="11" name="文本框 10"/>
          <p:cNvSpPr txBox="1"/>
          <p:nvPr/>
        </p:nvSpPr>
        <p:spPr>
          <a:xfrm>
            <a:off x="3923665" y="5949315"/>
            <a:ext cx="5169535" cy="893445"/>
          </a:xfrm>
          <a:prstGeom prst="rect">
            <a:avLst/>
          </a:prstGeom>
          <a:noFill/>
          <a:ln w="9525">
            <a:noFill/>
          </a:ln>
        </p:spPr>
        <p:txBody>
          <a:bodyPr wrap="square">
            <a:noAutofit/>
          </a:bodyPr>
          <a:lstStyle/>
          <a:p>
            <a:r>
              <a:rPr lang="zh-CN" sz="1800">
                <a:solidFill>
                  <a:srgbClr val="FF0000"/>
                </a:solidFill>
                <a:latin typeface="Calibri" panose="020F0502020204030204" charset="0"/>
                <a:ea typeface="宋体" panose="02010600030101010101" pitchFamily="2" charset="-122"/>
              </a:rPr>
              <a:t>事物</a:t>
            </a:r>
            <a:r>
              <a:rPr lang="zh-CN" sz="1800">
                <a:latin typeface="Calibri" panose="020F0502020204030204" charset="0"/>
                <a:ea typeface="宋体" panose="02010600030101010101" pitchFamily="2" charset="-122"/>
              </a:rPr>
              <a:t>说明文：</a:t>
            </a:r>
          </a:p>
          <a:p>
            <a:r>
              <a:rPr lang="zh-CN" sz="1800">
                <a:latin typeface="Calibri" panose="020F0502020204030204" charset="0"/>
                <a:ea typeface="宋体" panose="02010600030101010101" pitchFamily="2" charset="-122"/>
              </a:rPr>
              <a:t>多采用</a:t>
            </a:r>
            <a:r>
              <a:rPr lang="zh-CN" sz="1800">
                <a:solidFill>
                  <a:srgbClr val="FF0000"/>
                </a:solidFill>
                <a:latin typeface="Calibri" panose="020F0502020204030204" charset="0"/>
                <a:ea typeface="宋体" panose="02010600030101010101" pitchFamily="2" charset="-122"/>
              </a:rPr>
              <a:t>总分式</a:t>
            </a:r>
            <a:r>
              <a:rPr lang="zh-CN" sz="1800">
                <a:latin typeface="Calibri" panose="020F0502020204030204" charset="0"/>
                <a:ea typeface="宋体" panose="02010600030101010101" pitchFamily="2" charset="-122"/>
              </a:rPr>
              <a:t>，“分”的部分常按并列方式安排</a:t>
            </a:r>
            <a:endParaRPr lang="zh-CN" altLang="en-US" sz="1800">
              <a:latin typeface="Calibri" panose="020F0502020204030204" charset="0"/>
              <a:ea typeface="宋体" panose="02010600030101010101" pitchFamily="2" charset="-122"/>
            </a:endParaRPr>
          </a:p>
        </p:txBody>
      </p:sp>
      <p:sp>
        <p:nvSpPr>
          <p:cNvPr id="14" name="文本框 13"/>
          <p:cNvSpPr txBox="1"/>
          <p:nvPr/>
        </p:nvSpPr>
        <p:spPr>
          <a:xfrm>
            <a:off x="3810635" y="4509135"/>
            <a:ext cx="4869180" cy="645160"/>
          </a:xfrm>
          <a:prstGeom prst="rect">
            <a:avLst/>
          </a:prstGeom>
          <a:noFill/>
          <a:ln w="9525">
            <a:noFill/>
          </a:ln>
        </p:spPr>
        <p:txBody>
          <a:bodyPr wrap="square">
            <a:spAutoFit/>
          </a:bodyPr>
          <a:lstStyle/>
          <a:p>
            <a:r>
              <a:rPr lang="zh-CN" sz="1800">
                <a:solidFill>
                  <a:srgbClr val="FF0000"/>
                </a:solidFill>
                <a:latin typeface="Calibri" panose="020F0502020204030204" charset="0"/>
                <a:ea typeface="宋体" panose="02010600030101010101" pitchFamily="2" charset="-122"/>
              </a:rPr>
              <a:t>事理说明文：</a:t>
            </a:r>
            <a:r>
              <a:rPr lang="en-US" altLang="zh-CN" sz="1800">
                <a:solidFill>
                  <a:srgbClr val="FF0000"/>
                </a:solidFill>
                <a:latin typeface="Calibri" panose="020F0502020204030204" charset="0"/>
                <a:ea typeface="宋体" panose="02010600030101010101" pitchFamily="2" charset="-122"/>
              </a:rPr>
              <a:t>   </a:t>
            </a:r>
          </a:p>
          <a:p>
            <a:r>
              <a:rPr lang="zh-CN" sz="1800">
                <a:solidFill>
                  <a:schemeClr val="tx1"/>
                </a:solidFill>
                <a:latin typeface="Calibri" panose="020F0502020204030204" charset="0"/>
                <a:ea typeface="宋体" panose="02010600030101010101" pitchFamily="2" charset="-122"/>
              </a:rPr>
              <a:t>多采用</a:t>
            </a:r>
            <a:r>
              <a:rPr lang="zh-CN" sz="1800">
                <a:solidFill>
                  <a:srgbClr val="FF0000"/>
                </a:solidFill>
                <a:latin typeface="Calibri" panose="020F0502020204030204" charset="0"/>
                <a:ea typeface="宋体" panose="02010600030101010101" pitchFamily="2" charset="-122"/>
              </a:rPr>
              <a:t>递进式</a:t>
            </a:r>
            <a:r>
              <a:rPr lang="zh-CN" sz="1800">
                <a:latin typeface="Calibri" panose="020F0502020204030204" charset="0"/>
                <a:ea typeface="宋体" panose="02010600030101010101" pitchFamily="2" charset="-122"/>
              </a:rPr>
              <a:t>，一层一层论据剖析证明事理</a:t>
            </a:r>
            <a:endParaRPr lang="zh-CN" altLang="en-US" sz="1800">
              <a:latin typeface="Calibri" panose="020F0502020204030204" charset="0"/>
              <a:ea typeface="宋体" panose="02010600030101010101" pitchFamily="2" charset="-122"/>
            </a:endParaRPr>
          </a:p>
        </p:txBody>
      </p:sp>
      <p:pic>
        <p:nvPicPr>
          <p:cNvPr id="2" name="图片 1"/>
          <p:cNvPicPr>
            <a:picLocks noChangeAspect="1"/>
          </p:cNvPicPr>
          <p:nvPr>
            <p:custDataLst>
              <p:tags r:id="rId2"/>
            </p:custDataLst>
          </p:nvPr>
        </p:nvPicPr>
        <p:blipFill>
          <a:blip r:embed="rId10"/>
          <a:stretch>
            <a:fillRect/>
          </a:stretch>
        </p:blipFill>
        <p:spPr>
          <a:xfrm>
            <a:off x="556895" y="132715"/>
            <a:ext cx="8324215" cy="41344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花1"/>
          <p:cNvGrpSpPr/>
          <p:nvPr/>
        </p:nvGrpSpPr>
        <p:grpSpPr>
          <a:xfrm rot="-5400000" flipH="1">
            <a:off x="6512243" y="516890"/>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nvGrpSpPr>
          <p:cNvPr id="50" name="组合 49"/>
          <p:cNvGrpSpPr/>
          <p:nvPr/>
        </p:nvGrpSpPr>
        <p:grpSpPr>
          <a:xfrm rot="1245734">
            <a:off x="693738" y="3094038"/>
            <a:ext cx="668337" cy="444500"/>
            <a:chOff x="427929" y="2964755"/>
            <a:chExt cx="945409" cy="629359"/>
          </a:xfrm>
        </p:grpSpPr>
        <p:sp>
          <p:nvSpPr>
            <p:cNvPr id="51" name="任意多边形 50"/>
            <p:cNvSpPr/>
            <p:nvPr/>
          </p:nvSpPr>
          <p:spPr>
            <a:xfrm rot="18453518">
              <a:off x="712277" y="2680389"/>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7" name="矩形 46"/>
          <p:cNvSpPr>
            <a:spLocks noChangeAspect="1"/>
          </p:cNvSpPr>
          <p:nvPr/>
        </p:nvSpPr>
        <p:spPr>
          <a:xfrm>
            <a:off x="323215" y="856615"/>
            <a:ext cx="8128000" cy="903288"/>
          </a:xfrm>
          <a:prstGeom prst="rect">
            <a:avLst/>
          </a:prstGeom>
        </p:spPr>
        <p:txBody>
          <a:bodyPr>
            <a:spAutoFit/>
          </a:bodyPr>
          <a:lstStyle/>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4</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改变语序【解题技巧】</a:t>
            </a:r>
            <a:r>
              <a:rPr lang="zh-CN" altLang="zh-CN" sz="2200" strike="noStrike" noProof="1">
                <a:solidFill>
                  <a:srgbClr val="FF0000"/>
                </a:solidFill>
                <a:latin typeface="Times New Roman" panose="02020603050405020304" charset="0"/>
                <a:ea typeface="+mn-ea"/>
                <a:cs typeface="Times New Roman" panose="02020603050405020304" charset="0"/>
              </a:rPr>
              <a:t>找连词</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辨句式</a:t>
            </a:r>
            <a:r>
              <a:rPr lang="zh-CN" altLang="zh-CN" sz="2200" strike="noStrike" noProof="1">
                <a:solidFill>
                  <a:srgbClr val="000000"/>
                </a:solidFill>
                <a:latin typeface="NEU-BZ-S92"/>
                <a:ea typeface="Times New Roman" panose="02020603050405020304" charset="0"/>
                <a:cs typeface="Times New Roman" panose="02020603050405020304" charset="0"/>
              </a:rPr>
              <a:t> </a:t>
            </a:r>
            <a:endParaRPr lang="zh-CN" altLang="zh-CN" sz="2200" strike="noStrike" noProof="1">
              <a:solidFill>
                <a:srgbClr val="00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000000"/>
              </a:solidFill>
              <a:effectLst/>
              <a:latin typeface="NEU-BZ-S92"/>
              <a:ea typeface="方正书宋_GBK" pitchFamily="65" charset="-122"/>
              <a:cs typeface="Times New Roman" panose="02020603050405020304" charset="0"/>
            </a:endParaRPr>
          </a:p>
        </p:txBody>
      </p:sp>
      <p:sp>
        <p:nvSpPr>
          <p:cNvPr id="49" name="矩形 48"/>
          <p:cNvSpPr>
            <a:spLocks noChangeAspect="1"/>
          </p:cNvSpPr>
          <p:nvPr/>
        </p:nvSpPr>
        <p:spPr>
          <a:xfrm>
            <a:off x="322898" y="1556385"/>
            <a:ext cx="8128000" cy="3748088"/>
          </a:xfrm>
          <a:prstGeom prst="rect">
            <a:avLst/>
          </a:prstGeom>
          <a:noFill/>
          <a:ln w="9525">
            <a:noFill/>
          </a:ln>
        </p:spPr>
        <p:txBody>
          <a:bodyPr anchor="t" anchorCtr="0">
            <a:spAutoFit/>
          </a:bodyPr>
          <a:lstStyle/>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【经典例句】</a:t>
            </a:r>
            <a:r>
              <a:rPr lang="en-US" altLang="zh-CN" sz="2200">
                <a:solidFill>
                  <a:srgbClr val="000000"/>
                </a:solidFill>
                <a:latin typeface="Times New Roman" panose="02020603050405020304" charset="0"/>
                <a:ea typeface="宋体" panose="02010600030101010101" pitchFamily="2" charset="-122"/>
              </a:rPr>
              <a:t>Apple trees had been introduced here only thirty or forty years before, and not until after the foundation of new China, particularly in the last few years, did they began to be planted on a large scale.</a:t>
            </a:r>
            <a:endParaRPr lang="zh-CN" altLang="zh-CN" sz="2200">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名师点拨</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Times New Roman" panose="02020603050405020304" charset="0"/>
                <a:ea typeface="宋体" panose="02010600030101010101" pitchFamily="2" charset="-122"/>
              </a:rPr>
              <a:t>本句总体上是一个由</a:t>
            </a:r>
            <a:r>
              <a:rPr lang="en-US" altLang="zh-CN" sz="2200">
                <a:solidFill>
                  <a:srgbClr val="000000"/>
                </a:solidFill>
                <a:latin typeface="Times New Roman" panose="02020603050405020304" charset="0"/>
                <a:ea typeface="宋体" panose="02010600030101010101" pitchFamily="2" charset="-122"/>
              </a:rPr>
              <a:t>and</a:t>
            </a:r>
            <a:r>
              <a:rPr lang="zh-CN" altLang="zh-CN" sz="2200">
                <a:solidFill>
                  <a:srgbClr val="000000"/>
                </a:solidFill>
                <a:latin typeface="Times New Roman" panose="02020603050405020304" charset="0"/>
                <a:ea typeface="宋体" panose="02010600030101010101" pitchFamily="2" charset="-122"/>
              </a:rPr>
              <a:t>连接的并列句。第一个分句比较正常</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但是第二个分句较为复杂。我们首先找出句子中的连接词</a:t>
            </a:r>
            <a:r>
              <a:rPr lang="en-US" altLang="zh-CN" sz="2200">
                <a:solidFill>
                  <a:srgbClr val="000000"/>
                </a:solidFill>
                <a:latin typeface="Times New Roman" panose="02020603050405020304" charset="0"/>
                <a:ea typeface="宋体" panose="02010600030101010101" pitchFamily="2" charset="-122"/>
              </a:rPr>
              <a:t>not until...,</a:t>
            </a:r>
            <a:r>
              <a:rPr lang="zh-CN" altLang="zh-CN" sz="2200">
                <a:solidFill>
                  <a:srgbClr val="000000"/>
                </a:solidFill>
                <a:latin typeface="Times New Roman" panose="02020603050405020304" charset="0"/>
                <a:ea typeface="宋体" panose="02010600030101010101" pitchFamily="2" charset="-122"/>
              </a:rPr>
              <a:t>根据此判断后面的句子是倒装句。</a:t>
            </a:r>
            <a:endParaRPr lang="zh-CN" altLang="zh-CN" sz="2200">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参考译文</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Times New Roman" panose="02020603050405020304" charset="0"/>
                <a:ea typeface="宋体" panose="02010600030101010101" pitchFamily="2" charset="-122"/>
              </a:rPr>
              <a:t>栽植苹果</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只不过是近三四十年的事情</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大规模发展</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却是在中华人民共和国成立之后</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尤其是近几年来。</a:t>
            </a:r>
            <a:endParaRPr lang="zh-CN" altLang="zh-CN" sz="2200">
              <a:solidFill>
                <a:srgbClr val="000000"/>
              </a:solidFill>
              <a:latin typeface="NEU-BZ-S92"/>
              <a:ea typeface="方正书宋_GBK" pitchFamily="65" charset="-122"/>
            </a:endParaRPr>
          </a:p>
        </p:txBody>
      </p:sp>
      <p:sp>
        <p:nvSpPr>
          <p:cNvPr id="22576" name="文本框 2"/>
          <p:cNvSpPr txBox="1"/>
          <p:nvPr>
            <p:custDataLst>
              <p:tags r:id="rId1"/>
            </p:custDataLst>
          </p:nvPr>
        </p:nvSpPr>
        <p:spPr>
          <a:xfrm>
            <a:off x="2411730" y="116205"/>
            <a:ext cx="4892675" cy="682625"/>
          </a:xfrm>
          <a:prstGeom prst="rect">
            <a:avLst/>
          </a:prstGeom>
          <a:noFill/>
          <a:ln w="9525">
            <a:noFill/>
          </a:ln>
        </p:spPr>
        <p:txBody>
          <a:bodyPr wrap="square" anchor="t" anchorCtr="0">
            <a:spAutoFit/>
          </a:bodyPr>
          <a:lstStyle/>
          <a:p>
            <a:pPr indent="304800" defTabSz="914400">
              <a:lnSpc>
                <a:spcPct val="120000"/>
              </a:lnSpc>
              <a:tabLst>
                <a:tab pos="1028700" algn="l"/>
                <a:tab pos="1851025" algn="l"/>
                <a:tab pos="2538730" algn="l"/>
                <a:tab pos="3222625" algn="l"/>
              </a:tabLst>
            </a:pPr>
            <a:r>
              <a:rPr lang="zh-CN" altLang="zh-CN" sz="3200" b="1">
                <a:solidFill>
                  <a:srgbClr val="000000"/>
                </a:solidFill>
                <a:latin typeface="Arial" panose="020B0604020202020204" pitchFamily="34" charset="0"/>
                <a:ea typeface="黑体" panose="02010609060101010101" charset="-122"/>
              </a:rPr>
              <a:t>长难句阅读四技巧</a:t>
            </a:r>
            <a:endParaRPr lang="zh-CN" altLang="en-US" sz="3200" b="1">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9">
                                            <p:txEl>
                                              <p:pRg st="1" end="1"/>
                                            </p:txEl>
                                          </p:spTgt>
                                        </p:tgtEl>
                                        <p:attrNameLst>
                                          <p:attrName>style.visibility</p:attrName>
                                        </p:attrNameLst>
                                      </p:cBhvr>
                                      <p:to>
                                        <p:strVal val="visible"/>
                                      </p:to>
                                    </p:set>
                                    <p:animEffect transition="in" filter="wipe(down)">
                                      <p:cBhvr>
                                        <p:cTn id="7" dur="500"/>
                                        <p:tgtEl>
                                          <p:spTgt spid="4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9">
                                            <p:txEl>
                                              <p:pRg st="2" end="2"/>
                                            </p:txEl>
                                          </p:spTgt>
                                        </p:tgtEl>
                                        <p:attrNameLst>
                                          <p:attrName>style.visibility</p:attrName>
                                        </p:attrNameLst>
                                      </p:cBhvr>
                                      <p:to>
                                        <p:strVal val="visible"/>
                                      </p:to>
                                    </p:set>
                                    <p:animEffect transition="in" filter="wipe(down)">
                                      <p:cBhvr>
                                        <p:cTn id="12" dur="500"/>
                                        <p:tgtEl>
                                          <p:spTgt spid="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H_Other_1"/>
          <p:cNvSpPr/>
          <p:nvPr>
            <p:custDataLst>
              <p:tags r:id="rId1"/>
            </p:custDataLst>
          </p:nvPr>
        </p:nvSpPr>
        <p:spPr bwMode="auto">
          <a:xfrm>
            <a:off x="2652713" y="1787525"/>
            <a:ext cx="1622425" cy="708025"/>
          </a:xfrm>
          <a:custGeom>
            <a:avLst/>
            <a:gdLst>
              <a:gd name="T0" fmla="*/ 1704 w 1705"/>
              <a:gd name="T1" fmla="*/ 0 h 745"/>
              <a:gd name="T2" fmla="*/ 744 w 1705"/>
              <a:gd name="T3" fmla="*/ 0 h 745"/>
              <a:gd name="T4" fmla="*/ 0 w 1705"/>
              <a:gd name="T5" fmla="*/ 744 h 745"/>
            </a:gdLst>
            <a:ahLst/>
            <a:cxnLst>
              <a:cxn ang="0">
                <a:pos x="T0" y="T1"/>
              </a:cxn>
              <a:cxn ang="0">
                <a:pos x="T2" y="T3"/>
              </a:cxn>
              <a:cxn ang="0">
                <a:pos x="T4" y="T5"/>
              </a:cxn>
            </a:cxnLst>
            <a:rect l="0" t="0" r="r" b="b"/>
            <a:pathLst>
              <a:path w="1705" h="745">
                <a:moveTo>
                  <a:pt x="1704" y="0"/>
                </a:moveTo>
                <a:lnTo>
                  <a:pt x="744" y="0"/>
                </a:lnTo>
                <a:lnTo>
                  <a:pt x="0" y="744"/>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a:solidFill>
                <a:sysClr val="windowText" lastClr="000000"/>
              </a:solidFill>
              <a:latin typeface="+mn-ea"/>
            </a:endParaRPr>
          </a:p>
        </p:txBody>
      </p:sp>
      <p:sp>
        <p:nvSpPr>
          <p:cNvPr id="5" name="MH_Other_2"/>
          <p:cNvSpPr/>
          <p:nvPr>
            <p:custDataLst>
              <p:tags r:id="rId2"/>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a:solidFill>
                <a:sysClr val="windowText" lastClr="000000"/>
              </a:solidFill>
              <a:latin typeface="+mn-ea"/>
            </a:endParaRPr>
          </a:p>
        </p:txBody>
      </p:sp>
      <p:sp>
        <p:nvSpPr>
          <p:cNvPr id="6" name="MH_SubTitle_1"/>
          <p:cNvSpPr>
            <a:spLocks noChangeArrowheads="1"/>
          </p:cNvSpPr>
          <p:nvPr>
            <p:custDataLst>
              <p:tags r:id="rId3"/>
            </p:custDataLst>
          </p:nvPr>
        </p:nvSpPr>
        <p:spPr bwMode="auto">
          <a:xfrm>
            <a:off x="3924016" y="1593850"/>
            <a:ext cx="2877828" cy="380434"/>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fontScale="97500"/>
          </a:bodyPr>
          <a:lstStyle/>
          <a:p>
            <a:pPr algn="ctr" fontAlgn="base">
              <a:defRPr/>
            </a:pPr>
            <a:r>
              <a:rPr lang="zh-CN" altLang="en-US" sz="1800" b="1" strike="noStrike" noProof="1">
                <a:solidFill>
                  <a:srgbClr val="FF0000"/>
                </a:solidFill>
                <a:latin typeface="微软雅黑" panose="020B0503020204020204" charset="-122"/>
                <a:ea typeface="微软雅黑" panose="020B0503020204020204" charset="-122"/>
                <a:cs typeface="+mn-cs"/>
                <a:sym typeface="+mn-ea"/>
              </a:rPr>
              <a:t>格局：</a:t>
            </a:r>
            <a:r>
              <a:rPr lang="zh-CN" altLang="en-US" sz="1800" b="1" strike="noStrike" noProof="1">
                <a:latin typeface="微软雅黑" panose="020B0503020204020204" charset="-122"/>
                <a:ea typeface="微软雅黑" panose="020B0503020204020204" charset="-122"/>
                <a:cs typeface="+mn-cs"/>
                <a:sym typeface="+mn-ea"/>
              </a:rPr>
              <a:t>科学阅读图式引导</a:t>
            </a:r>
            <a:endParaRPr lang="en-US" altLang="ko-KR" sz="1800" b="1" strike="noStrike" kern="0" noProof="1">
              <a:solidFill>
                <a:srgbClr val="2E2A2A"/>
              </a:solidFill>
              <a:latin typeface="微软雅黑" panose="020B0503020204020204" charset="-122"/>
              <a:ea typeface="微软雅黑" panose="020B0503020204020204" charset="-122"/>
            </a:endParaRPr>
          </a:p>
        </p:txBody>
      </p:sp>
      <p:sp>
        <p:nvSpPr>
          <p:cNvPr id="7" name="MH_SubTitle_2"/>
          <p:cNvSpPr>
            <a:spLocks noChangeArrowheads="1"/>
          </p:cNvSpPr>
          <p:nvPr>
            <p:custDataLst>
              <p:tags r:id="rId4"/>
            </p:custDataLst>
          </p:nvPr>
        </p:nvSpPr>
        <p:spPr bwMode="auto">
          <a:xfrm>
            <a:off x="3924016" y="2323495"/>
            <a:ext cx="2877828" cy="380433"/>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lang="zh-CN" altLang="en-US" sz="1800" b="1" strike="noStrike" kern="0" noProof="1">
                <a:solidFill>
                  <a:srgbClr val="FF0000"/>
                </a:solidFill>
                <a:latin typeface="微软雅黑" panose="020B0503020204020204" charset="-122"/>
                <a:ea typeface="微软雅黑" panose="020B0503020204020204" charset="-122"/>
                <a:cs typeface="+mn-cs"/>
              </a:rPr>
              <a:t>细节：</a:t>
            </a:r>
            <a:r>
              <a:rPr lang="zh-CN" altLang="en-US" sz="1800" b="1" strike="noStrike" kern="0" noProof="1">
                <a:solidFill>
                  <a:schemeClr val="tx1"/>
                </a:solidFill>
                <a:latin typeface="微软雅黑" panose="020B0503020204020204" charset="-122"/>
                <a:ea typeface="微软雅黑" panose="020B0503020204020204" charset="-122"/>
                <a:cs typeface="+mn-cs"/>
              </a:rPr>
              <a:t>长</a:t>
            </a:r>
            <a:r>
              <a:rPr lang="zh-CN" altLang="en-US" sz="1800" b="1" strike="noStrike" kern="0" noProof="1">
                <a:solidFill>
                  <a:srgbClr val="2E2A2A"/>
                </a:solidFill>
                <a:latin typeface="微软雅黑" panose="020B0503020204020204" charset="-122"/>
                <a:ea typeface="微软雅黑" panose="020B0503020204020204" charset="-122"/>
                <a:cs typeface="+mn-cs"/>
              </a:rPr>
              <a:t>难句分析训练</a:t>
            </a:r>
            <a:endParaRPr lang="zh-CN" altLang="en-US" sz="1800" b="1" strike="noStrike" kern="0" noProof="1">
              <a:solidFill>
                <a:srgbClr val="2E2A2A"/>
              </a:solidFill>
              <a:latin typeface="微软雅黑" panose="020B0503020204020204" charset="-122"/>
              <a:ea typeface="微软雅黑" panose="020B0503020204020204" charset="-122"/>
            </a:endParaRPr>
          </a:p>
        </p:txBody>
      </p:sp>
      <p:sp>
        <p:nvSpPr>
          <p:cNvPr id="9" name="MH_SubTitle_4"/>
          <p:cNvSpPr>
            <a:spLocks noChangeArrowheads="1"/>
          </p:cNvSpPr>
          <p:nvPr>
            <p:custDataLst>
              <p:tags r:id="rId5"/>
            </p:custDataLst>
          </p:nvPr>
        </p:nvSpPr>
        <p:spPr bwMode="auto">
          <a:xfrm>
            <a:off x="3924016" y="3778367"/>
            <a:ext cx="2877828" cy="380434"/>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fontScale="97500"/>
          </a:bodyPr>
          <a:lstStyle/>
          <a:p>
            <a:pPr algn="ctr" fontAlgn="base">
              <a:defRPr/>
            </a:pPr>
            <a:r>
              <a:rPr lang="en-US" altLang="zh-CN" sz="1800" b="1" strike="noStrike" kern="0" noProof="1">
                <a:solidFill>
                  <a:srgbClr val="FF0000"/>
                </a:solidFill>
                <a:latin typeface="微软雅黑" panose="020B0503020204020204" charset="-122"/>
                <a:ea typeface="微软雅黑" panose="020B0503020204020204" charset="-122"/>
                <a:cs typeface="+mn-cs"/>
                <a:sym typeface="+mn-ea"/>
              </a:rPr>
              <a:t> </a:t>
            </a:r>
            <a:r>
              <a:rPr lang="zh-CN" altLang="en-US" sz="1800" b="1" strike="noStrike" kern="0" noProof="1">
                <a:solidFill>
                  <a:srgbClr val="FF0000"/>
                </a:solidFill>
                <a:latin typeface="微软雅黑" panose="020B0503020204020204" charset="-122"/>
                <a:ea typeface="微软雅黑" panose="020B0503020204020204" charset="-122"/>
                <a:cs typeface="+mn-cs"/>
                <a:sym typeface="+mn-ea"/>
              </a:rPr>
              <a:t>熟练：</a:t>
            </a:r>
            <a:r>
              <a:rPr lang="zh-CN" altLang="en-US" sz="1800" b="1" strike="noStrike" kern="0" noProof="1">
                <a:solidFill>
                  <a:schemeClr val="tx1"/>
                </a:solidFill>
                <a:latin typeface="微软雅黑" panose="020B0503020204020204" charset="-122"/>
                <a:ea typeface="微软雅黑" panose="020B0503020204020204" charset="-122"/>
                <a:cs typeface="+mn-cs"/>
                <a:sym typeface="+mn-ea"/>
              </a:rPr>
              <a:t>三步简化法操练</a:t>
            </a:r>
          </a:p>
        </p:txBody>
      </p:sp>
      <p:sp>
        <p:nvSpPr>
          <p:cNvPr id="10" name="MH_SubTitle_5"/>
          <p:cNvSpPr>
            <a:spLocks noChangeArrowheads="1"/>
          </p:cNvSpPr>
          <p:nvPr>
            <p:custDataLst>
              <p:tags r:id="rId6"/>
            </p:custDataLst>
          </p:nvPr>
        </p:nvSpPr>
        <p:spPr bwMode="auto">
          <a:xfrm>
            <a:off x="3924016" y="4535229"/>
            <a:ext cx="2877828" cy="380434"/>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lang="zh-CN" altLang="en-US" sz="1800" b="1" strike="noStrike" kern="0" noProof="1">
                <a:solidFill>
                  <a:srgbClr val="FF0000"/>
                </a:solidFill>
                <a:latin typeface="微软雅黑" panose="020B0503020204020204" charset="-122"/>
                <a:ea typeface="微软雅黑" panose="020B0503020204020204" charset="-122"/>
                <a:cs typeface="+mn-cs"/>
              </a:rPr>
              <a:t>任何策略的前提是基础</a:t>
            </a:r>
            <a:endParaRPr lang="zh-CN" altLang="en-US" sz="1800" b="1" strike="noStrike" kern="0" noProof="1">
              <a:solidFill>
                <a:srgbClr val="FF0000"/>
              </a:solidFill>
              <a:latin typeface="微软雅黑" panose="020B0503020204020204" charset="-122"/>
              <a:ea typeface="微软雅黑" panose="020B0503020204020204" charset="-122"/>
            </a:endParaRPr>
          </a:p>
        </p:txBody>
      </p:sp>
      <p:sp>
        <p:nvSpPr>
          <p:cNvPr id="26631" name="MH_Other_4"/>
          <p:cNvSpPr/>
          <p:nvPr>
            <p:custDataLst>
              <p:tags r:id="rId7"/>
            </p:custDataLst>
          </p:nvPr>
        </p:nvSpPr>
        <p:spPr>
          <a:xfrm rot="1267204">
            <a:off x="3875088" y="1725613"/>
            <a:ext cx="119062" cy="117475"/>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2" name="MH_Other_5"/>
          <p:cNvSpPr/>
          <p:nvPr>
            <p:custDataLst>
              <p:tags r:id="rId8"/>
            </p:custDataLst>
          </p:nvPr>
        </p:nvSpPr>
        <p:spPr>
          <a:xfrm rot="1267204">
            <a:off x="3875088" y="2454275"/>
            <a:ext cx="119062" cy="117475"/>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3" name="MH_Other_7"/>
          <p:cNvSpPr/>
          <p:nvPr>
            <p:custDataLst>
              <p:tags r:id="rId9"/>
            </p:custDataLst>
          </p:nvPr>
        </p:nvSpPr>
        <p:spPr>
          <a:xfrm rot="1267204">
            <a:off x="3875088" y="3905250"/>
            <a:ext cx="119062" cy="117475"/>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4" name="MH_Other_8"/>
          <p:cNvSpPr/>
          <p:nvPr>
            <p:custDataLst>
              <p:tags r:id="rId10"/>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17" name="MH_Other_9"/>
          <p:cNvSpPr/>
          <p:nvPr>
            <p:custDataLst>
              <p:tags r:id="rId11"/>
            </p:custDataLst>
          </p:nvPr>
        </p:nvSpPr>
        <p:spPr>
          <a:xfrm>
            <a:off x="2809875" y="3376613"/>
            <a:ext cx="1066800" cy="588963"/>
          </a:xfrm>
          <a:custGeom>
            <a:avLst/>
            <a:gdLst>
              <a:gd name="connsiteX0" fmla="*/ 1117599 w 1117599"/>
              <a:gd name="connsiteY0" fmla="*/ 618066 h 618066"/>
              <a:gd name="connsiteX1" fmla="*/ 618066 w 1117599"/>
              <a:gd name="connsiteY1" fmla="*/ 618066 h 618066"/>
              <a:gd name="connsiteX2" fmla="*/ 0 w 1117599"/>
              <a:gd name="connsiteY2" fmla="*/ 0 h 618066"/>
            </a:gdLst>
            <a:ahLst/>
            <a:cxnLst>
              <a:cxn ang="0">
                <a:pos x="connsiteX0" y="connsiteY0"/>
              </a:cxn>
              <a:cxn ang="0">
                <a:pos x="connsiteX1" y="connsiteY1"/>
              </a:cxn>
              <a:cxn ang="0">
                <a:pos x="connsiteX2" y="connsiteY2"/>
              </a:cxn>
            </a:cxnLst>
            <a:rect l="l" t="t" r="r" b="b"/>
            <a:pathLst>
              <a:path w="1117599" h="618066">
                <a:moveTo>
                  <a:pt x="1117599" y="618066"/>
                </a:moveTo>
                <a:lnTo>
                  <a:pt x="618066" y="618066"/>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endParaRPr lang="zh-CN" altLang="en-US" sz="1015" strike="noStrike" kern="0" noProof="1">
              <a:solidFill>
                <a:sysClr val="windowText" lastClr="000000"/>
              </a:solidFill>
              <a:latin typeface="+mn-ea"/>
            </a:endParaRPr>
          </a:p>
        </p:txBody>
      </p:sp>
      <p:sp>
        <p:nvSpPr>
          <p:cNvPr id="18" name="MH_Other_10"/>
          <p:cNvSpPr/>
          <p:nvPr>
            <p:custDataLst>
              <p:tags r:id="rId12"/>
            </p:custDataLst>
          </p:nvPr>
        </p:nvSpPr>
        <p:spPr>
          <a:xfrm>
            <a:off x="2890838" y="2501900"/>
            <a:ext cx="985838" cy="509588"/>
          </a:xfrm>
          <a:custGeom>
            <a:avLst/>
            <a:gdLst>
              <a:gd name="connsiteX0" fmla="*/ 1032933 w 1032933"/>
              <a:gd name="connsiteY0" fmla="*/ 0 h 533400"/>
              <a:gd name="connsiteX1" fmla="*/ 533400 w 1032933"/>
              <a:gd name="connsiteY1" fmla="*/ 0 h 533400"/>
              <a:gd name="connsiteX2" fmla="*/ 0 w 1032933"/>
              <a:gd name="connsiteY2" fmla="*/ 533400 h 533400"/>
            </a:gdLst>
            <a:ahLst/>
            <a:cxnLst>
              <a:cxn ang="0">
                <a:pos x="connsiteX0" y="connsiteY0"/>
              </a:cxn>
              <a:cxn ang="0">
                <a:pos x="connsiteX1" y="connsiteY1"/>
              </a:cxn>
              <a:cxn ang="0">
                <a:pos x="connsiteX2" y="connsiteY2"/>
              </a:cxn>
            </a:cxnLst>
            <a:rect l="l" t="t" r="r" b="b"/>
            <a:pathLst>
              <a:path w="1032933" h="533400">
                <a:moveTo>
                  <a:pt x="1032933" y="0"/>
                </a:moveTo>
                <a:lnTo>
                  <a:pt x="533400" y="0"/>
                </a:lnTo>
                <a:lnTo>
                  <a:pt x="0" y="53340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endParaRPr lang="zh-CN" altLang="en-US" sz="1015" strike="noStrike" kern="0" noProof="1">
              <a:solidFill>
                <a:sysClr val="windowText" lastClr="000000"/>
              </a:solidFill>
              <a:latin typeface="+mn-ea"/>
            </a:endParaRPr>
          </a:p>
        </p:txBody>
      </p:sp>
      <p:sp>
        <p:nvSpPr>
          <p:cNvPr id="26637" name="MH_Title_1"/>
          <p:cNvSpPr/>
          <p:nvPr>
            <p:custDataLst>
              <p:tags r:id="rId13"/>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lstStyle/>
          <a:p>
            <a:pPr algn="ctr"/>
            <a:r>
              <a:rPr lang="zh-CN" altLang="en-US" sz="2700" dirty="0">
                <a:solidFill>
                  <a:srgbClr val="FFFFFF"/>
                </a:solidFill>
                <a:latin typeface="微软雅黑" panose="020B0503020204020204" charset="-122"/>
                <a:ea typeface="微软雅黑" panose="020B0503020204020204" charset="-122"/>
              </a:rPr>
              <a:t>明方向</a:t>
            </a:r>
          </a:p>
          <a:p>
            <a:pPr algn="ctr"/>
            <a:r>
              <a:rPr lang="zh-CN" altLang="en-US" sz="2700" dirty="0">
                <a:solidFill>
                  <a:srgbClr val="FFFFFF"/>
                </a:solidFill>
                <a:latin typeface="微软雅黑" panose="020B0503020204020204" charset="-122"/>
                <a:ea typeface="微软雅黑" panose="020B0503020204020204" charset="-122"/>
              </a:rPr>
              <a:t>精步骤</a:t>
            </a:r>
          </a:p>
          <a:p>
            <a:pPr algn="ctr"/>
            <a:r>
              <a:rPr lang="zh-CN" altLang="en-US" sz="2700" dirty="0">
                <a:solidFill>
                  <a:srgbClr val="FFFFFF"/>
                </a:solidFill>
                <a:latin typeface="微软雅黑" panose="020B0503020204020204" charset="-122"/>
                <a:ea typeface="微软雅黑" panose="020B0503020204020204" charset="-122"/>
              </a:rPr>
              <a:t>提质量</a:t>
            </a:r>
          </a:p>
        </p:txBody>
      </p:sp>
      <p:grpSp>
        <p:nvGrpSpPr>
          <p:cNvPr id="8" name="花4"/>
          <p:cNvGrpSpPr/>
          <p:nvPr/>
        </p:nvGrpSpPr>
        <p:grpSpPr>
          <a:xfrm rot="-5400000" flipH="1">
            <a:off x="3130550" y="993775"/>
            <a:ext cx="8636000" cy="5057775"/>
            <a:chOff x="-5343060" y="-4080015"/>
            <a:chExt cx="22838079" cy="13375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 name="任意多边形 2"/>
            <p:cNvSpPr/>
            <p:nvPr/>
          </p:nvSpPr>
          <p:spPr>
            <a:xfrm rot="1075034">
              <a:off x="6054006" y="-4080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2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花1"/>
          <p:cNvGrpSpPr/>
          <p:nvPr/>
        </p:nvGrpSpPr>
        <p:grpSpPr>
          <a:xfrm rot="10800000">
            <a:off x="1339850" y="-150812"/>
            <a:ext cx="6394450" cy="3636962"/>
            <a:chOff x="1859121" y="3429000"/>
            <a:chExt cx="8526317" cy="4848472"/>
          </a:xfrm>
        </p:grpSpPr>
        <p:sp>
          <p:nvSpPr>
            <p:cNvPr id="3" name="任意多边形 2"/>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 name="任意多边形 3"/>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 name="任意多边形 4"/>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 name="任意多边形 5"/>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7" name="任意多边形 6"/>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8" name="任意多边形 7"/>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9" name="任意多边形 8"/>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10" name="花2"/>
          <p:cNvGrpSpPr/>
          <p:nvPr/>
        </p:nvGrpSpPr>
        <p:grpSpPr>
          <a:xfrm rot="10800000">
            <a:off x="-325437" y="-582612"/>
            <a:ext cx="9747250" cy="5610225"/>
            <a:chOff x="-389727" y="1373451"/>
            <a:chExt cx="12996258" cy="7478907"/>
          </a:xfrm>
        </p:grpSpPr>
        <p:sp>
          <p:nvSpPr>
            <p:cNvPr id="11" name="任意多边形 10"/>
            <p:cNvSpPr/>
            <p:nvPr/>
          </p:nvSpPr>
          <p:spPr>
            <a:xfrm rot="20738027">
              <a:off x="4131678" y="139801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852536">
              <a:off x="5736820" y="1373451"/>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2517796">
              <a:off x="7178662" y="208005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054139">
              <a:off x="2747823" y="212259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17559371">
              <a:off x="1848076" y="350162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4135283">
              <a:off x="8014963" y="346211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5400000">
              <a:off x="8188477" y="4434303"/>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100">
                  <a:srgbClr val="9EB3DC">
                    <a:alpha val="20000"/>
                  </a:srgbClr>
                </a:gs>
                <a:gs pos="100000">
                  <a:srgbClr val="8E7B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6372431">
              <a:off x="1708675" y="4330658"/>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10600">
                  <a:srgbClr val="9DB0DB">
                    <a:alpha val="20000"/>
                  </a:srgbClr>
                </a:gs>
                <a:gs pos="100000">
                  <a:srgbClr val="8D75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19" name="花3"/>
          <p:cNvGrpSpPr/>
          <p:nvPr/>
        </p:nvGrpSpPr>
        <p:grpSpPr>
          <a:xfrm rot="10800000">
            <a:off x="-2479675" y="-769937"/>
            <a:ext cx="13966825" cy="7975600"/>
            <a:chOff x="-3145042" y="-1532231"/>
            <a:chExt cx="18624069" cy="10634847"/>
          </a:xfrm>
        </p:grpSpPr>
        <p:sp>
          <p:nvSpPr>
            <p:cNvPr id="20" name="任意多边形 19"/>
            <p:cNvSpPr/>
            <p:nvPr/>
          </p:nvSpPr>
          <p:spPr>
            <a:xfrm rot="1690499">
              <a:off x="6526961" y="-940137"/>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1" name="任意多边形 20"/>
            <p:cNvSpPr/>
            <p:nvPr/>
          </p:nvSpPr>
          <p:spPr>
            <a:xfrm>
              <a:off x="4339025" y="-1532231"/>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2CAB3">
                    <a:alpha val="2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2" name="任意多边形 21"/>
            <p:cNvSpPr/>
            <p:nvPr/>
          </p:nvSpPr>
          <p:spPr>
            <a:xfrm rot="19892438">
              <a:off x="2131972" y="-936972"/>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3302765">
              <a:off x="8173152" y="550986"/>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18136260">
              <a:off x="672304" y="621968"/>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6617164">
              <a:off x="-280759" y="2629710"/>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6" name="任意多边形 25"/>
            <p:cNvSpPr/>
            <p:nvPr/>
          </p:nvSpPr>
          <p:spPr>
            <a:xfrm rot="5131813">
              <a:off x="9063400" y="2686989"/>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27" name="花4"/>
          <p:cNvGrpSpPr/>
          <p:nvPr/>
        </p:nvGrpSpPr>
        <p:grpSpPr>
          <a:xfrm rot="10800000">
            <a:off x="-3992562" y="-914400"/>
            <a:ext cx="17129125" cy="10031413"/>
            <a:chOff x="-5343060" y="-4080015"/>
            <a:chExt cx="22838079" cy="13375101"/>
          </a:xfrm>
        </p:grpSpPr>
        <p:sp>
          <p:nvSpPr>
            <p:cNvPr id="28" name="任意多边形 27"/>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9" name="任意多边形 28"/>
            <p:cNvSpPr/>
            <p:nvPr/>
          </p:nvSpPr>
          <p:spPr>
            <a:xfrm rot="1075034">
              <a:off x="6054006" y="-4080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2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0" name="任意多边形 29"/>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1" name="任意多边形 30"/>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2" name="任意多边形 31"/>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3" name="任意多边形 32"/>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34" name="组合 33"/>
          <p:cNvGrpSpPr/>
          <p:nvPr/>
        </p:nvGrpSpPr>
        <p:grpSpPr>
          <a:xfrm rot="10800000">
            <a:off x="2255838" y="-120650"/>
            <a:ext cx="4627562" cy="2792413"/>
            <a:chOff x="2993439" y="4630880"/>
            <a:chExt cx="6171429" cy="3725279"/>
          </a:xfrm>
        </p:grpSpPr>
        <p:sp>
          <p:nvSpPr>
            <p:cNvPr id="35" name="任意多边形 34"/>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6" name="任意多边形 35"/>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7" name="任意多边形 36"/>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8" name="任意多边形 37"/>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9" name="任意多边形 38"/>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0" name="任意多边形 39"/>
            <p:cNvSpPr/>
            <p:nvPr/>
          </p:nvSpPr>
          <p:spPr>
            <a:xfrm rot="2750473">
              <a:off x="6921782" y="526075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3552967">
              <a:off x="7188220" y="550236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8615097">
              <a:off x="4571380" y="529239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17950328">
              <a:off x="4374738" y="558441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5" name="文本框 44"/>
          <p:cNvSpPr txBox="1"/>
          <p:nvPr/>
        </p:nvSpPr>
        <p:spPr>
          <a:xfrm>
            <a:off x="2363788" y="2820988"/>
            <a:ext cx="4486275" cy="1198562"/>
          </a:xfrm>
          <a:prstGeom prst="rect">
            <a:avLst/>
          </a:prstGeom>
          <a:noFill/>
          <a:ln w="9525">
            <a:noFill/>
          </a:ln>
        </p:spPr>
        <p:txBody>
          <a:bodyPr wrap="square" anchor="t" anchorCtr="0">
            <a:spAutoFit/>
          </a:bodyPr>
          <a:lstStyle/>
          <a:p>
            <a:r>
              <a:rPr lang="en-US" altLang="zh-CN" sz="7200" b="1">
                <a:solidFill>
                  <a:schemeClr val="bg1"/>
                </a:solidFill>
                <a:latin typeface="Microsoft YaHei UI" panose="020B0503020204020204" pitchFamily="34" charset="-122"/>
                <a:ea typeface="微软雅黑" panose="020B0503020204020204" charset="-122"/>
                <a:sym typeface="Microsoft YaHei UI" panose="020B0503020204020204" pitchFamily="34" charset="-122"/>
              </a:rPr>
              <a:t>THANKS</a:t>
            </a:r>
            <a:endParaRPr lang="zh-CN" altLang="en-US" sz="7200" b="1">
              <a:solidFill>
                <a:schemeClr val="bg1"/>
              </a:solidFill>
              <a:latin typeface="Microsoft YaHei UI" panose="020B0503020204020204" pitchFamily="34" charset="-122"/>
              <a:ea typeface="微软雅黑" panose="020B0503020204020204" charset="-122"/>
              <a:sym typeface="Microsoft YaHei UI" panose="020B0503020204020204" pitchFamily="34" charset="-122"/>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1920875" y="1741488"/>
            <a:ext cx="668338" cy="444500"/>
            <a:chOff x="427929" y="2964755"/>
            <a:chExt cx="945409" cy="629359"/>
          </a:xfrm>
        </p:grpSpPr>
        <p:sp>
          <p:nvSpPr>
            <p:cNvPr id="47" name="任意多边形 46"/>
            <p:cNvSpPr/>
            <p:nvPr/>
          </p:nvSpPr>
          <p:spPr>
            <a:xfrm rot="18453518">
              <a:off x="712274" y="2680386"/>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8" name="任意多边形 47"/>
            <p:cNvSpPr/>
            <p:nvPr/>
          </p:nvSpPr>
          <p:spPr>
            <a:xfrm rot="16200000">
              <a:off x="719632" y="3042449"/>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54" name="组合 53"/>
          <p:cNvGrpSpPr/>
          <p:nvPr/>
        </p:nvGrpSpPr>
        <p:grpSpPr>
          <a:xfrm>
            <a:off x="1930400" y="2701925"/>
            <a:ext cx="690563" cy="539750"/>
            <a:chOff x="491004" y="4154674"/>
            <a:chExt cx="945409" cy="740056"/>
          </a:xfrm>
        </p:grpSpPr>
        <p:grpSp>
          <p:nvGrpSpPr>
            <p:cNvPr id="8239" name="组合 49"/>
            <p:cNvGrpSpPr/>
            <p:nvPr/>
          </p:nvGrpSpPr>
          <p:grpSpPr>
            <a:xfrm>
              <a:off x="491004" y="4154674"/>
              <a:ext cx="945409" cy="629359"/>
              <a:chOff x="427929" y="2964755"/>
              <a:chExt cx="945409" cy="629359"/>
            </a:xfrm>
          </p:grpSpPr>
          <p:sp>
            <p:nvSpPr>
              <p:cNvPr id="51" name="任意多边形 50"/>
              <p:cNvSpPr/>
              <p:nvPr/>
            </p:nvSpPr>
            <p:spPr>
              <a:xfrm rot="18453518">
                <a:off x="712274" y="2680386"/>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2" y="3042449"/>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53" name="任意多边形 52"/>
            <p:cNvSpPr/>
            <p:nvPr/>
          </p:nvSpPr>
          <p:spPr>
            <a:xfrm rot="14363807">
              <a:off x="970948" y="4493730"/>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72" name="组合 71"/>
          <p:cNvGrpSpPr/>
          <p:nvPr/>
        </p:nvGrpSpPr>
        <p:grpSpPr>
          <a:xfrm>
            <a:off x="1900238" y="3694113"/>
            <a:ext cx="690562" cy="539750"/>
            <a:chOff x="491004" y="4154674"/>
            <a:chExt cx="945409" cy="740056"/>
          </a:xfrm>
        </p:grpSpPr>
        <p:grpSp>
          <p:nvGrpSpPr>
            <p:cNvPr id="8254" name="组合 72"/>
            <p:cNvGrpSpPr/>
            <p:nvPr/>
          </p:nvGrpSpPr>
          <p:grpSpPr>
            <a:xfrm>
              <a:off x="491004" y="4154674"/>
              <a:ext cx="945409" cy="629359"/>
              <a:chOff x="427929" y="2964755"/>
              <a:chExt cx="945409" cy="629359"/>
            </a:xfrm>
          </p:grpSpPr>
          <p:sp>
            <p:nvSpPr>
              <p:cNvPr id="75" name="任意多边形 50"/>
              <p:cNvSpPr/>
              <p:nvPr/>
            </p:nvSpPr>
            <p:spPr>
              <a:xfrm rot="18453518">
                <a:off x="712274" y="2680386"/>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76" name="任意多边形 51"/>
              <p:cNvSpPr/>
              <p:nvPr/>
            </p:nvSpPr>
            <p:spPr>
              <a:xfrm rot="16200000">
                <a:off x="719632" y="3042449"/>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74" name="任意多边形 52"/>
            <p:cNvSpPr/>
            <p:nvPr/>
          </p:nvSpPr>
          <p:spPr>
            <a:xfrm rot="14363807">
              <a:off x="970948" y="4493730"/>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78" name="任意多边形 77"/>
          <p:cNvSpPr/>
          <p:nvPr>
            <p:custDataLst>
              <p:tags r:id="rId1"/>
            </p:custDataLst>
          </p:nvPr>
        </p:nvSpPr>
        <p:spPr>
          <a:xfrm>
            <a:off x="2435225" y="1714500"/>
            <a:ext cx="6709410" cy="681355"/>
          </a:xfrm>
          <a:custGeom>
            <a:avLst/>
            <a:gdLst>
              <a:gd name="connsiteX0" fmla="*/ 454029 w 4121154"/>
              <a:gd name="connsiteY0" fmla="*/ 0 h 908058"/>
              <a:gd name="connsiteX1" fmla="*/ 872378 w 4121154"/>
              <a:gd name="connsiteY1" fmla="*/ 277300 h 908058"/>
              <a:gd name="connsiteX2" fmla="*/ 882326 w 4121154"/>
              <a:gd name="connsiteY2" fmla="*/ 309346 h 908058"/>
              <a:gd name="connsiteX3" fmla="*/ 3821798 w 4121154"/>
              <a:gd name="connsiteY3" fmla="*/ 309346 h 908058"/>
              <a:gd name="connsiteX4" fmla="*/ 4121154 w 4121154"/>
              <a:gd name="connsiteY4" fmla="*/ 608702 h 908058"/>
              <a:gd name="connsiteX5" fmla="*/ 4121153 w 4121154"/>
              <a:gd name="connsiteY5" fmla="*/ 608702 h 908058"/>
              <a:gd name="connsiteX6" fmla="*/ 3821797 w 4121154"/>
              <a:gd name="connsiteY6" fmla="*/ 908058 h 908058"/>
              <a:gd name="connsiteX7" fmla="*/ 515256 w 4121154"/>
              <a:gd name="connsiteY7" fmla="*/ 908057 h 908058"/>
              <a:gd name="connsiteX8" fmla="*/ 484648 w 4121154"/>
              <a:gd name="connsiteY8" fmla="*/ 904972 h 908058"/>
              <a:gd name="connsiteX9" fmla="*/ 454029 w 4121154"/>
              <a:gd name="connsiteY9" fmla="*/ 908058 h 908058"/>
              <a:gd name="connsiteX10" fmla="*/ 0 w 4121154"/>
              <a:gd name="connsiteY10" fmla="*/ 454029 h 908058"/>
              <a:gd name="connsiteX11" fmla="*/ 454029 w 4121154"/>
              <a:gd name="connsiteY11" fmla="*/ 0 h 90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21154" h="908058">
                <a:moveTo>
                  <a:pt x="454029" y="0"/>
                </a:moveTo>
                <a:cubicBezTo>
                  <a:pt x="642094" y="0"/>
                  <a:pt x="803453" y="114343"/>
                  <a:pt x="872378" y="277300"/>
                </a:cubicBezTo>
                <a:lnTo>
                  <a:pt x="882326" y="309346"/>
                </a:lnTo>
                <a:lnTo>
                  <a:pt x="3821798" y="309346"/>
                </a:lnTo>
                <a:cubicBezTo>
                  <a:pt x="3987128" y="309346"/>
                  <a:pt x="4121154" y="443372"/>
                  <a:pt x="4121154" y="608702"/>
                </a:cubicBezTo>
                <a:lnTo>
                  <a:pt x="4121153" y="608702"/>
                </a:lnTo>
                <a:cubicBezTo>
                  <a:pt x="4121153" y="774032"/>
                  <a:pt x="3987127" y="908058"/>
                  <a:pt x="3821797" y="908058"/>
                </a:cubicBezTo>
                <a:lnTo>
                  <a:pt x="515256" y="908057"/>
                </a:lnTo>
                <a:lnTo>
                  <a:pt x="484648" y="904972"/>
                </a:lnTo>
                <a:lnTo>
                  <a:pt x="454029" y="908058"/>
                </a:lnTo>
                <a:cubicBezTo>
                  <a:pt x="203276" y="908058"/>
                  <a:pt x="0" y="704782"/>
                  <a:pt x="0" y="454029"/>
                </a:cubicBezTo>
                <a:cubicBezTo>
                  <a:pt x="0" y="203276"/>
                  <a:pt x="203276" y="0"/>
                  <a:pt x="454029" y="0"/>
                </a:cubicBezTo>
                <a:close/>
              </a:path>
            </a:pathLst>
          </a:custGeom>
          <a:solidFill>
            <a:srgbClr val="E7F9F6"/>
          </a:solidFill>
          <a:ln w="12700" cmpd="sng">
            <a:noFill/>
          </a:ln>
          <a:effectLst>
            <a:outerShdw blurRad="508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5000" tIns="270000" anchor="ctr">
            <a:noAutofit/>
          </a:bodyPr>
          <a:lstStyle/>
          <a:p>
            <a:pPr fontAlgn="base">
              <a:defRPr/>
            </a:pPr>
            <a:r>
              <a:rPr lang="zh-CN" altLang="en-US" sz="3000" dirty="0">
                <a:solidFill>
                  <a:schemeClr val="tx1"/>
                </a:solidFill>
                <a:latin typeface="微软雅黑" panose="020B0503020204020204" charset="-122"/>
                <a:ea typeface="微软雅黑" panose="020B0503020204020204" charset="-122"/>
                <a:sym typeface="+mn-ea"/>
              </a:rPr>
              <a:t>简化大意</a:t>
            </a:r>
            <a:r>
              <a:rPr lang="en-US" altLang="zh-CN" sz="3000" dirty="0">
                <a:solidFill>
                  <a:schemeClr val="tx1"/>
                </a:solidFill>
                <a:latin typeface="微软雅黑" panose="020B0503020204020204" charset="-122"/>
                <a:ea typeface="微软雅黑" panose="020B0503020204020204" charset="-122"/>
                <a:sym typeface="+mn-ea"/>
              </a:rPr>
              <a:t>---</a:t>
            </a:r>
            <a:r>
              <a:rPr lang="zh-CN" altLang="en-US" sz="3000" dirty="0">
                <a:solidFill>
                  <a:schemeClr val="tx1"/>
                </a:solidFill>
                <a:latin typeface="微软雅黑" panose="020B0503020204020204" charset="-122"/>
                <a:ea typeface="微软雅黑" panose="020B0503020204020204" charset="-122"/>
                <a:sym typeface="+mn-ea"/>
              </a:rPr>
              <a:t>浏览全文，标记关键</a:t>
            </a:r>
            <a:endParaRPr lang="zh-CN" altLang="en-US" sz="3000" b="1" strike="noStrike" noProof="1">
              <a:solidFill>
                <a:schemeClr val="tx1"/>
              </a:solidFill>
              <a:latin typeface="微软雅黑" panose="020B0503020204020204" charset="-122"/>
              <a:ea typeface="微软雅黑" panose="020B0503020204020204" charset="-122"/>
              <a:sym typeface="+mn-ea"/>
            </a:endParaRPr>
          </a:p>
        </p:txBody>
      </p:sp>
      <p:sp>
        <p:nvSpPr>
          <p:cNvPr id="79" name="椭圆 78"/>
          <p:cNvSpPr/>
          <p:nvPr>
            <p:custDataLst>
              <p:tags r:id="rId2"/>
            </p:custDataLst>
          </p:nvPr>
        </p:nvSpPr>
        <p:spPr>
          <a:xfrm>
            <a:off x="2553526" y="1843075"/>
            <a:ext cx="424888" cy="424901"/>
          </a:xfrm>
          <a:prstGeom prst="ellipse">
            <a:avLst/>
          </a:prstGeom>
          <a:solidFill>
            <a:srgbClr val="64C0B1"/>
          </a:solidFill>
          <a:ln w="3175" cmpd="sng">
            <a:noFill/>
          </a:ln>
          <a:effectLst>
            <a:innerShdw blurRad="63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defRPr/>
            </a:pPr>
            <a:r>
              <a:rPr lang="en-US" altLang="zh-CN" sz="2400" b="1" strike="noStrike" noProof="1">
                <a:solidFill>
                  <a:srgbClr val="FFFFFF"/>
                </a:solidFill>
                <a:ea typeface="楷体" panose="02010609060101010101" pitchFamily="49" charset="-122"/>
                <a:cs typeface="Verdana" panose="020B0604030504040204" pitchFamily="34" charset="0"/>
              </a:rPr>
              <a:t>1</a:t>
            </a:r>
            <a:endParaRPr lang="zh-CN" altLang="en-US" sz="2400" b="1" strike="noStrike" noProof="1">
              <a:solidFill>
                <a:srgbClr val="FFFFFF"/>
              </a:solidFill>
              <a:ea typeface="楷体" panose="02010609060101010101" pitchFamily="49" charset="-122"/>
              <a:cs typeface="Verdana" panose="020B0604030504040204" pitchFamily="34" charset="0"/>
            </a:endParaRPr>
          </a:p>
        </p:txBody>
      </p:sp>
      <p:sp>
        <p:nvSpPr>
          <p:cNvPr id="80" name="任意多边形 79"/>
          <p:cNvSpPr/>
          <p:nvPr>
            <p:custDataLst>
              <p:tags r:id="rId3"/>
            </p:custDataLst>
          </p:nvPr>
        </p:nvSpPr>
        <p:spPr>
          <a:xfrm>
            <a:off x="2416810" y="2708910"/>
            <a:ext cx="6743065" cy="657225"/>
          </a:xfrm>
          <a:custGeom>
            <a:avLst/>
            <a:gdLst>
              <a:gd name="connsiteX0" fmla="*/ 454029 w 4121154"/>
              <a:gd name="connsiteY0" fmla="*/ 0 h 908058"/>
              <a:gd name="connsiteX1" fmla="*/ 872378 w 4121154"/>
              <a:gd name="connsiteY1" fmla="*/ 277300 h 908058"/>
              <a:gd name="connsiteX2" fmla="*/ 882326 w 4121154"/>
              <a:gd name="connsiteY2" fmla="*/ 309346 h 908058"/>
              <a:gd name="connsiteX3" fmla="*/ 3821798 w 4121154"/>
              <a:gd name="connsiteY3" fmla="*/ 309346 h 908058"/>
              <a:gd name="connsiteX4" fmla="*/ 4121154 w 4121154"/>
              <a:gd name="connsiteY4" fmla="*/ 608702 h 908058"/>
              <a:gd name="connsiteX5" fmla="*/ 4121153 w 4121154"/>
              <a:gd name="connsiteY5" fmla="*/ 608702 h 908058"/>
              <a:gd name="connsiteX6" fmla="*/ 3821797 w 4121154"/>
              <a:gd name="connsiteY6" fmla="*/ 908058 h 908058"/>
              <a:gd name="connsiteX7" fmla="*/ 515256 w 4121154"/>
              <a:gd name="connsiteY7" fmla="*/ 908057 h 908058"/>
              <a:gd name="connsiteX8" fmla="*/ 484648 w 4121154"/>
              <a:gd name="connsiteY8" fmla="*/ 904972 h 908058"/>
              <a:gd name="connsiteX9" fmla="*/ 454029 w 4121154"/>
              <a:gd name="connsiteY9" fmla="*/ 908058 h 908058"/>
              <a:gd name="connsiteX10" fmla="*/ 0 w 4121154"/>
              <a:gd name="connsiteY10" fmla="*/ 454029 h 908058"/>
              <a:gd name="connsiteX11" fmla="*/ 454029 w 4121154"/>
              <a:gd name="connsiteY11" fmla="*/ 0 h 90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21154" h="908058">
                <a:moveTo>
                  <a:pt x="454029" y="0"/>
                </a:moveTo>
                <a:cubicBezTo>
                  <a:pt x="642094" y="0"/>
                  <a:pt x="803453" y="114343"/>
                  <a:pt x="872378" y="277300"/>
                </a:cubicBezTo>
                <a:lnTo>
                  <a:pt x="882326" y="309346"/>
                </a:lnTo>
                <a:lnTo>
                  <a:pt x="3821798" y="309346"/>
                </a:lnTo>
                <a:cubicBezTo>
                  <a:pt x="3987128" y="309346"/>
                  <a:pt x="4121154" y="443372"/>
                  <a:pt x="4121154" y="608702"/>
                </a:cubicBezTo>
                <a:lnTo>
                  <a:pt x="4121153" y="608702"/>
                </a:lnTo>
                <a:cubicBezTo>
                  <a:pt x="4121153" y="774032"/>
                  <a:pt x="3987127" y="908058"/>
                  <a:pt x="3821797" y="908058"/>
                </a:cubicBezTo>
                <a:lnTo>
                  <a:pt x="515256" y="908057"/>
                </a:lnTo>
                <a:lnTo>
                  <a:pt x="484648" y="904972"/>
                </a:lnTo>
                <a:lnTo>
                  <a:pt x="454029" y="908058"/>
                </a:lnTo>
                <a:cubicBezTo>
                  <a:pt x="203276" y="908058"/>
                  <a:pt x="0" y="704782"/>
                  <a:pt x="0" y="454029"/>
                </a:cubicBezTo>
                <a:cubicBezTo>
                  <a:pt x="0" y="203276"/>
                  <a:pt x="203276" y="0"/>
                  <a:pt x="454029" y="0"/>
                </a:cubicBezTo>
                <a:close/>
              </a:path>
            </a:pathLst>
          </a:custGeom>
          <a:solidFill>
            <a:srgbClr val="E7F9F6"/>
          </a:solidFill>
          <a:ln w="12700" cmpd="sng">
            <a:noFill/>
          </a:ln>
          <a:effectLst>
            <a:outerShdw blurRad="508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5000" tIns="270000" anchor="ctr"/>
          <a:lstStyle/>
          <a:p>
            <a:pPr algn="l" fontAlgn="base">
              <a:buClrTx/>
              <a:buSzTx/>
              <a:buFontTx/>
              <a:defRPr/>
            </a:pPr>
            <a:endParaRPr lang="zh-CN" altLang="en-US" sz="3000" dirty="0">
              <a:solidFill>
                <a:schemeClr val="tx1"/>
              </a:solidFill>
              <a:latin typeface="微软雅黑" panose="020B0503020204020204" charset="-122"/>
              <a:ea typeface="微软雅黑" panose="020B0503020204020204" charset="-122"/>
              <a:sym typeface="+mn-ea"/>
            </a:endParaRPr>
          </a:p>
          <a:p>
            <a:pPr algn="l" fontAlgn="base">
              <a:buClrTx/>
              <a:buSzTx/>
              <a:buFontTx/>
              <a:defRPr/>
            </a:pPr>
            <a:r>
              <a:rPr lang="zh-CN" altLang="en-US" sz="3000" dirty="0">
                <a:solidFill>
                  <a:schemeClr val="tx1"/>
                </a:solidFill>
                <a:latin typeface="微软雅黑" panose="020B0503020204020204" charset="-122"/>
                <a:ea typeface="微软雅黑" panose="020B0503020204020204" charset="-122"/>
                <a:sym typeface="+mn-ea"/>
              </a:rPr>
              <a:t>简化题干</a:t>
            </a:r>
            <a:r>
              <a:rPr lang="en-US" altLang="zh-CN" sz="3000" dirty="0">
                <a:solidFill>
                  <a:schemeClr val="tx1"/>
                </a:solidFill>
                <a:latin typeface="微软雅黑" panose="020B0503020204020204" charset="-122"/>
                <a:ea typeface="微软雅黑" panose="020B0503020204020204" charset="-122"/>
                <a:sym typeface="+mn-ea"/>
              </a:rPr>
              <a:t>---</a:t>
            </a:r>
            <a:r>
              <a:rPr lang="zh-CN" altLang="en-US" sz="3000" dirty="0">
                <a:solidFill>
                  <a:schemeClr val="tx1"/>
                </a:solidFill>
                <a:latin typeface="微软雅黑" panose="020B0503020204020204" charset="-122"/>
                <a:ea typeface="微软雅黑" panose="020B0503020204020204" charset="-122"/>
                <a:sym typeface="+mn-ea"/>
              </a:rPr>
              <a:t>按词索骥，精准定位</a:t>
            </a:r>
          </a:p>
          <a:p>
            <a:pPr algn="l" fontAlgn="base">
              <a:buClrTx/>
              <a:buSzTx/>
              <a:buFontTx/>
              <a:defRPr/>
            </a:pPr>
            <a:endParaRPr lang="zh-CN" altLang="en-US" sz="3000" b="1" strike="noStrike" noProof="1">
              <a:solidFill>
                <a:srgbClr val="64C0B1"/>
              </a:solidFill>
              <a:latin typeface="微软雅黑" panose="020B0503020204020204" charset="-122"/>
              <a:ea typeface="微软雅黑" panose="020B0503020204020204" charset="-122"/>
            </a:endParaRPr>
          </a:p>
        </p:txBody>
      </p:sp>
      <p:sp>
        <p:nvSpPr>
          <p:cNvPr id="81" name="椭圆 80"/>
          <p:cNvSpPr/>
          <p:nvPr>
            <p:custDataLst>
              <p:tags r:id="rId4"/>
            </p:custDataLst>
          </p:nvPr>
        </p:nvSpPr>
        <p:spPr>
          <a:xfrm>
            <a:off x="2553526" y="2806642"/>
            <a:ext cx="424888" cy="424887"/>
          </a:xfrm>
          <a:prstGeom prst="ellipse">
            <a:avLst/>
          </a:prstGeom>
          <a:solidFill>
            <a:srgbClr val="64C0B1"/>
          </a:solidFill>
          <a:ln w="3175" cmpd="sng">
            <a:noFill/>
          </a:ln>
          <a:effectLst>
            <a:innerShdw blurRad="63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defRPr/>
            </a:pPr>
            <a:r>
              <a:rPr lang="en-US" altLang="zh-CN" sz="2400" b="1" strike="noStrike" noProof="1">
                <a:solidFill>
                  <a:srgbClr val="FFFFFF"/>
                </a:solidFill>
                <a:ea typeface="楷体" panose="02010609060101010101" pitchFamily="49" charset="-122"/>
                <a:cs typeface="Verdana" panose="020B0604030504040204" pitchFamily="34" charset="0"/>
              </a:rPr>
              <a:t>2</a:t>
            </a:r>
            <a:endParaRPr lang="zh-CN" altLang="en-US" sz="2400" b="1" strike="noStrike" noProof="1">
              <a:solidFill>
                <a:srgbClr val="FFFFFF"/>
              </a:solidFill>
              <a:ea typeface="楷体" panose="02010609060101010101" pitchFamily="49" charset="-122"/>
              <a:cs typeface="Verdana" panose="020B0604030504040204" pitchFamily="34" charset="0"/>
            </a:endParaRPr>
          </a:p>
        </p:txBody>
      </p:sp>
      <p:sp>
        <p:nvSpPr>
          <p:cNvPr id="82" name="任意多边形 81"/>
          <p:cNvSpPr/>
          <p:nvPr>
            <p:custDataLst>
              <p:tags r:id="rId5"/>
            </p:custDataLst>
          </p:nvPr>
        </p:nvSpPr>
        <p:spPr>
          <a:xfrm>
            <a:off x="2424430" y="3641725"/>
            <a:ext cx="6656070" cy="681355"/>
          </a:xfrm>
          <a:custGeom>
            <a:avLst/>
            <a:gdLst>
              <a:gd name="connsiteX0" fmla="*/ 454029 w 4121154"/>
              <a:gd name="connsiteY0" fmla="*/ 0 h 908058"/>
              <a:gd name="connsiteX1" fmla="*/ 872378 w 4121154"/>
              <a:gd name="connsiteY1" fmla="*/ 277300 h 908058"/>
              <a:gd name="connsiteX2" fmla="*/ 882326 w 4121154"/>
              <a:gd name="connsiteY2" fmla="*/ 309346 h 908058"/>
              <a:gd name="connsiteX3" fmla="*/ 3821798 w 4121154"/>
              <a:gd name="connsiteY3" fmla="*/ 309346 h 908058"/>
              <a:gd name="connsiteX4" fmla="*/ 4121154 w 4121154"/>
              <a:gd name="connsiteY4" fmla="*/ 608702 h 908058"/>
              <a:gd name="connsiteX5" fmla="*/ 4121153 w 4121154"/>
              <a:gd name="connsiteY5" fmla="*/ 608702 h 908058"/>
              <a:gd name="connsiteX6" fmla="*/ 3821797 w 4121154"/>
              <a:gd name="connsiteY6" fmla="*/ 908058 h 908058"/>
              <a:gd name="connsiteX7" fmla="*/ 515256 w 4121154"/>
              <a:gd name="connsiteY7" fmla="*/ 908057 h 908058"/>
              <a:gd name="connsiteX8" fmla="*/ 484648 w 4121154"/>
              <a:gd name="connsiteY8" fmla="*/ 904972 h 908058"/>
              <a:gd name="connsiteX9" fmla="*/ 454029 w 4121154"/>
              <a:gd name="connsiteY9" fmla="*/ 908058 h 908058"/>
              <a:gd name="connsiteX10" fmla="*/ 0 w 4121154"/>
              <a:gd name="connsiteY10" fmla="*/ 454029 h 908058"/>
              <a:gd name="connsiteX11" fmla="*/ 454029 w 4121154"/>
              <a:gd name="connsiteY11" fmla="*/ 0 h 90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21154" h="908058">
                <a:moveTo>
                  <a:pt x="454029" y="0"/>
                </a:moveTo>
                <a:cubicBezTo>
                  <a:pt x="642094" y="0"/>
                  <a:pt x="803453" y="114343"/>
                  <a:pt x="872378" y="277300"/>
                </a:cubicBezTo>
                <a:lnTo>
                  <a:pt x="882326" y="309346"/>
                </a:lnTo>
                <a:lnTo>
                  <a:pt x="3821798" y="309346"/>
                </a:lnTo>
                <a:cubicBezTo>
                  <a:pt x="3987128" y="309346"/>
                  <a:pt x="4121154" y="443372"/>
                  <a:pt x="4121154" y="608702"/>
                </a:cubicBezTo>
                <a:lnTo>
                  <a:pt x="4121153" y="608702"/>
                </a:lnTo>
                <a:cubicBezTo>
                  <a:pt x="4121153" y="774032"/>
                  <a:pt x="3987127" y="908058"/>
                  <a:pt x="3821797" y="908058"/>
                </a:cubicBezTo>
                <a:lnTo>
                  <a:pt x="515256" y="908057"/>
                </a:lnTo>
                <a:lnTo>
                  <a:pt x="484648" y="904972"/>
                </a:lnTo>
                <a:lnTo>
                  <a:pt x="454029" y="908058"/>
                </a:lnTo>
                <a:cubicBezTo>
                  <a:pt x="203276" y="908058"/>
                  <a:pt x="0" y="704782"/>
                  <a:pt x="0" y="454029"/>
                </a:cubicBezTo>
                <a:cubicBezTo>
                  <a:pt x="0" y="203276"/>
                  <a:pt x="203276" y="0"/>
                  <a:pt x="454029" y="0"/>
                </a:cubicBezTo>
                <a:close/>
              </a:path>
            </a:pathLst>
          </a:custGeom>
          <a:solidFill>
            <a:srgbClr val="E7F9F6"/>
          </a:solidFill>
          <a:ln w="12700" cmpd="sng">
            <a:noFill/>
          </a:ln>
          <a:effectLst>
            <a:outerShdw blurRad="508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5000" tIns="270000" anchor="ctr"/>
          <a:lstStyle/>
          <a:p>
            <a:pPr algn="l" fontAlgn="base">
              <a:buClrTx/>
              <a:buSzTx/>
              <a:buFontTx/>
              <a:defRPr/>
            </a:pPr>
            <a:r>
              <a:rPr lang="zh-CN" altLang="en-US" sz="3000" dirty="0">
                <a:solidFill>
                  <a:schemeClr val="tx1"/>
                </a:solidFill>
                <a:latin typeface="微软雅黑" panose="020B0503020204020204" charset="-122"/>
                <a:ea typeface="微软雅黑" panose="020B0503020204020204" charset="-122"/>
                <a:sym typeface="宋体" panose="02010600030101010101" pitchFamily="2" charset="-122"/>
              </a:rPr>
              <a:t>简化长难句</a:t>
            </a:r>
            <a:r>
              <a:rPr lang="en-US" altLang="zh-CN" sz="3000" dirty="0">
                <a:solidFill>
                  <a:schemeClr val="tx1"/>
                </a:solidFill>
                <a:latin typeface="微软雅黑" panose="020B0503020204020204" charset="-122"/>
                <a:ea typeface="微软雅黑" panose="020B0503020204020204" charset="-122"/>
                <a:sym typeface="宋体" panose="02010600030101010101" pitchFamily="2" charset="-122"/>
              </a:rPr>
              <a:t>---</a:t>
            </a:r>
            <a:r>
              <a:rPr lang="zh-CN" altLang="en-US" sz="3000" dirty="0">
                <a:solidFill>
                  <a:schemeClr val="tx1"/>
                </a:solidFill>
                <a:latin typeface="微软雅黑" panose="020B0503020204020204" charset="-122"/>
                <a:ea typeface="微软雅黑" panose="020B0503020204020204" charset="-122"/>
                <a:sym typeface="宋体" panose="02010600030101010101" pitchFamily="2" charset="-122"/>
              </a:rPr>
              <a:t>横向分析，纵向比对 </a:t>
            </a:r>
            <a:endParaRPr lang="zh-CN" altLang="en-US" sz="3000" b="1" strike="noStrike" noProof="1">
              <a:solidFill>
                <a:schemeClr val="tx1"/>
              </a:solidFill>
              <a:latin typeface="微软雅黑" panose="020B0503020204020204" charset="-122"/>
              <a:ea typeface="微软雅黑" panose="020B0503020204020204" charset="-122"/>
              <a:sym typeface="宋体" panose="02010600030101010101" pitchFamily="2" charset="-122"/>
            </a:endParaRPr>
          </a:p>
        </p:txBody>
      </p:sp>
      <p:sp>
        <p:nvSpPr>
          <p:cNvPr id="83" name="椭圆 82"/>
          <p:cNvSpPr/>
          <p:nvPr>
            <p:custDataLst>
              <p:tags r:id="rId6"/>
            </p:custDataLst>
          </p:nvPr>
        </p:nvSpPr>
        <p:spPr>
          <a:xfrm>
            <a:off x="2553526" y="3770181"/>
            <a:ext cx="424888" cy="424901"/>
          </a:xfrm>
          <a:prstGeom prst="ellipse">
            <a:avLst/>
          </a:prstGeom>
          <a:solidFill>
            <a:srgbClr val="64C0B1"/>
          </a:solidFill>
          <a:ln w="3175" cmpd="sng">
            <a:noFill/>
          </a:ln>
          <a:effectLst>
            <a:innerShdw blurRad="63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defRPr/>
            </a:pPr>
            <a:r>
              <a:rPr lang="en-US" altLang="zh-CN" sz="2400" b="1" strike="noStrike" noProof="1">
                <a:solidFill>
                  <a:srgbClr val="FFFFFF"/>
                </a:solidFill>
                <a:ea typeface="楷体" panose="02010609060101010101" pitchFamily="49" charset="-122"/>
                <a:cs typeface="Verdana" panose="020B0604030504040204" pitchFamily="34" charset="0"/>
              </a:rPr>
              <a:t>3</a:t>
            </a:r>
            <a:endParaRPr lang="zh-CN" altLang="en-US" sz="2400" b="1" strike="noStrike" noProof="1">
              <a:solidFill>
                <a:srgbClr val="FFFFFF"/>
              </a:solidFill>
              <a:ea typeface="楷体" panose="02010609060101010101" pitchFamily="49" charset="-122"/>
              <a:cs typeface="Verdana" panose="020B0604030504040204" pitchFamily="34" charset="0"/>
            </a:endParaRPr>
          </a:p>
        </p:txBody>
      </p:sp>
      <p:sp>
        <p:nvSpPr>
          <p:cNvPr id="84" name="文本框 19"/>
          <p:cNvSpPr txBox="1"/>
          <p:nvPr>
            <p:custDataLst>
              <p:tags r:id="rId7"/>
            </p:custDataLst>
          </p:nvPr>
        </p:nvSpPr>
        <p:spPr>
          <a:xfrm>
            <a:off x="844550" y="2149475"/>
            <a:ext cx="644525" cy="1843088"/>
          </a:xfrm>
          <a:prstGeom prst="rect">
            <a:avLst/>
          </a:prstGeom>
          <a:noFill/>
          <a:ln w="9525">
            <a:noFill/>
          </a:ln>
        </p:spPr>
        <p:txBody>
          <a:bodyPr vert="eaVert" anchor="t" anchorCtr="0">
            <a:spAutoFit/>
          </a:bodyPr>
          <a:lstStyle/>
          <a:p>
            <a:r>
              <a:rPr lang="en-US" altLang="zh-CN" sz="3000" dirty="0">
                <a:solidFill>
                  <a:srgbClr val="EEEEEE"/>
                </a:solidFill>
                <a:latin typeface="微软雅黑" panose="020B0503020204020204" charset="-122"/>
                <a:ea typeface="微软雅黑" panose="020B0503020204020204" charset="-122"/>
              </a:rPr>
              <a:t>Contents</a:t>
            </a:r>
          </a:p>
        </p:txBody>
      </p:sp>
      <p:sp>
        <p:nvSpPr>
          <p:cNvPr id="85" name="椭圆 84"/>
          <p:cNvSpPr/>
          <p:nvPr>
            <p:custDataLst>
              <p:tags r:id="rId8"/>
            </p:custDataLst>
          </p:nvPr>
        </p:nvSpPr>
        <p:spPr>
          <a:xfrm>
            <a:off x="-260350" y="525780"/>
            <a:ext cx="9246235" cy="652780"/>
          </a:xfrm>
          <a:prstGeom prst="ellipse">
            <a:avLst/>
          </a:prstGeom>
          <a:solidFill>
            <a:srgbClr val="FFFF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r>
              <a:rPr lang="zh-CN" altLang="en-US" sz="4050" b="1" strike="noStrike" noProof="1">
                <a:solidFill>
                  <a:srgbClr val="64C0B1"/>
                </a:solidFill>
                <a:latin typeface="微软雅黑" panose="020B0503020204020204" charset="-122"/>
                <a:ea typeface="微软雅黑" panose="020B0503020204020204" charset="-122"/>
              </a:rPr>
              <a:t>三步简化法攻破说明文阅读</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500"/>
                                        <p:tgtEl>
                                          <p:spTgt spid="5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4"/>
                                        </p:tgtEl>
                                        <p:attrNameLst>
                                          <p:attrName>style.visibility</p:attrName>
                                        </p:attrNameLst>
                                      </p:cBhvr>
                                      <p:to>
                                        <p:strVal val="visible"/>
                                      </p:to>
                                    </p:set>
                                    <p:animEffect transition="in" filter="fade">
                                      <p:cBhvr>
                                        <p:cTn id="19" dur="500"/>
                                        <p:tgtEl>
                                          <p:spTgt spid="8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5"/>
                                        </p:tgtEl>
                                        <p:attrNameLst>
                                          <p:attrName>style.visibility</p:attrName>
                                        </p:attrNameLst>
                                      </p:cBhvr>
                                      <p:to>
                                        <p:strVal val="visible"/>
                                      </p:to>
                                    </p:set>
                                    <p:animEffect transition="in" filter="fade">
                                      <p:cBhvr>
                                        <p:cTn id="22" dur="500"/>
                                        <p:tgtEl>
                                          <p:spTgt spid="85"/>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78"/>
                                        </p:tgtEl>
                                        <p:attrNameLst>
                                          <p:attrName>style.visibility</p:attrName>
                                        </p:attrNameLst>
                                      </p:cBhvr>
                                      <p:to>
                                        <p:strVal val="visible"/>
                                      </p:to>
                                    </p:set>
                                    <p:animEffect transition="in" filter="fade">
                                      <p:cBhvr>
                                        <p:cTn id="26" dur="500"/>
                                        <p:tgtEl>
                                          <p:spTgt spid="7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9"/>
                                        </p:tgtEl>
                                        <p:attrNameLst>
                                          <p:attrName>style.visibility</p:attrName>
                                        </p:attrNameLst>
                                      </p:cBhvr>
                                      <p:to>
                                        <p:strVal val="visible"/>
                                      </p:to>
                                    </p:set>
                                    <p:animEffect transition="in" filter="fade">
                                      <p:cBhvr>
                                        <p:cTn id="29" dur="500"/>
                                        <p:tgtEl>
                                          <p:spTgt spid="7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0"/>
                                        </p:tgtEl>
                                        <p:attrNameLst>
                                          <p:attrName>style.visibility</p:attrName>
                                        </p:attrNameLst>
                                      </p:cBhvr>
                                      <p:to>
                                        <p:strVal val="visible"/>
                                      </p:to>
                                    </p:set>
                                    <p:animEffect transition="in" filter="fade">
                                      <p:cBhvr>
                                        <p:cTn id="32" dur="500"/>
                                        <p:tgtEl>
                                          <p:spTgt spid="8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1"/>
                                        </p:tgtEl>
                                        <p:attrNameLst>
                                          <p:attrName>style.visibility</p:attrName>
                                        </p:attrNameLst>
                                      </p:cBhvr>
                                      <p:to>
                                        <p:strVal val="visible"/>
                                      </p:to>
                                    </p:set>
                                    <p:animEffect transition="in" filter="fade">
                                      <p:cBhvr>
                                        <p:cTn id="35" dur="500"/>
                                        <p:tgtEl>
                                          <p:spTgt spid="8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82"/>
                                        </p:tgtEl>
                                        <p:attrNameLst>
                                          <p:attrName>style.visibility</p:attrName>
                                        </p:attrNameLst>
                                      </p:cBhvr>
                                      <p:to>
                                        <p:strVal val="visible"/>
                                      </p:to>
                                    </p:set>
                                    <p:animEffect transition="in" filter="fade">
                                      <p:cBhvr>
                                        <p:cTn id="38" dur="500"/>
                                        <p:tgtEl>
                                          <p:spTgt spid="8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bldLvl="0" animBg="1"/>
      <p:bldP spid="79" grpId="0" bldLvl="0" animBg="1"/>
      <p:bldP spid="80" grpId="0" bldLvl="0" animBg="1"/>
      <p:bldP spid="81" grpId="0" bldLvl="0" animBg="1"/>
      <p:bldP spid="82" grpId="0" bldLvl="0" animBg="1"/>
      <p:bldP spid="83" grpId="0" bldLvl="0" animBg="1"/>
      <p:bldP spid="84" grpId="0"/>
      <p:bldP spid="8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花1"/>
          <p:cNvGrpSpPr/>
          <p:nvPr/>
        </p:nvGrpSpPr>
        <p:grpSpPr>
          <a:xfrm rot="5400000">
            <a:off x="-755650" y="4735513"/>
            <a:ext cx="3222625" cy="1831975"/>
            <a:chOff x="1859121" y="3429000"/>
            <a:chExt cx="8526317" cy="4848472"/>
          </a:xfrm>
        </p:grpSpPr>
        <p:sp>
          <p:nvSpPr>
            <p:cNvPr id="81" name="任意多边形 80"/>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2" name="任意多边形 81"/>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3" name="任意多边形 82"/>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4" name="任意多边形 83"/>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5" name="任意多边形 84"/>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6" name="任意多边形 85"/>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7" name="任意多边形 86"/>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50" name="组合 49"/>
          <p:cNvGrpSpPr/>
          <p:nvPr/>
        </p:nvGrpSpPr>
        <p:grpSpPr>
          <a:xfrm rot="5400000">
            <a:off x="-596900" y="4462463"/>
            <a:ext cx="2333625" cy="1409700"/>
            <a:chOff x="2993439" y="4630880"/>
            <a:chExt cx="6171429" cy="3725279"/>
          </a:xfrm>
        </p:grpSpPr>
        <p:sp>
          <p:nvSpPr>
            <p:cNvPr id="51" name="任意多边形 50"/>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2" name="任意多边形 51"/>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3" name="任意多边形 52"/>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4" name="任意多边形 53"/>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5" name="任意多边形 54"/>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6" name="任意多边形 55"/>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7" name="任意多边形 56"/>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8" name="任意多边形 57"/>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9" name="任意多边形 58"/>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89" name="组合 88"/>
          <p:cNvGrpSpPr/>
          <p:nvPr/>
        </p:nvGrpSpPr>
        <p:grpSpPr>
          <a:xfrm flipH="1">
            <a:off x="8139113" y="141288"/>
            <a:ext cx="1155700" cy="901700"/>
            <a:chOff x="491004" y="4154674"/>
            <a:chExt cx="945409" cy="740056"/>
          </a:xfrm>
        </p:grpSpPr>
        <p:grpSp>
          <p:nvGrpSpPr>
            <p:cNvPr id="15380" name="组合 89"/>
            <p:cNvGrpSpPr/>
            <p:nvPr/>
          </p:nvGrpSpPr>
          <p:grpSpPr>
            <a:xfrm>
              <a:off x="491004" y="4154674"/>
              <a:ext cx="945409" cy="629359"/>
              <a:chOff x="427929" y="2964755"/>
              <a:chExt cx="945409" cy="629359"/>
            </a:xfrm>
          </p:grpSpPr>
          <p:sp>
            <p:nvSpPr>
              <p:cNvPr id="92" name="任意多边形 91"/>
              <p:cNvSpPr/>
              <p:nvPr/>
            </p:nvSpPr>
            <p:spPr>
              <a:xfrm rot="18453518">
                <a:off x="712275" y="2680387"/>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93" name="任意多边形 92"/>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sp>
          <p:nvSpPr>
            <p:cNvPr id="91" name="任意多边形 90"/>
            <p:cNvSpPr/>
            <p:nvPr/>
          </p:nvSpPr>
          <p:spPr>
            <a:xfrm rot="14363807">
              <a:off x="970949" y="4493731"/>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15384" name="组合 99"/>
          <p:cNvGrpSpPr/>
          <p:nvPr/>
        </p:nvGrpSpPr>
        <p:grpSpPr>
          <a:xfrm>
            <a:off x="-42862" y="319088"/>
            <a:ext cx="509587" cy="398462"/>
            <a:chOff x="491004" y="4154674"/>
            <a:chExt cx="945409" cy="740056"/>
          </a:xfrm>
        </p:grpSpPr>
        <p:grpSp>
          <p:nvGrpSpPr>
            <p:cNvPr id="15385" name="组合 100"/>
            <p:cNvGrpSpPr/>
            <p:nvPr/>
          </p:nvGrpSpPr>
          <p:grpSpPr>
            <a:xfrm>
              <a:off x="491004" y="4154674"/>
              <a:ext cx="945409" cy="629359"/>
              <a:chOff x="427929" y="2964755"/>
              <a:chExt cx="945409" cy="629359"/>
            </a:xfrm>
          </p:grpSpPr>
          <p:sp>
            <p:nvSpPr>
              <p:cNvPr id="103" name="任意多边形 102"/>
              <p:cNvSpPr/>
              <p:nvPr/>
            </p:nvSpPr>
            <p:spPr>
              <a:xfrm rot="18453518">
                <a:off x="712275" y="2680387"/>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04" name="任意多边形 103"/>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sp>
          <p:nvSpPr>
            <p:cNvPr id="102" name="任意多边形 101"/>
            <p:cNvSpPr/>
            <p:nvPr/>
          </p:nvSpPr>
          <p:spPr>
            <a:xfrm rot="14363807">
              <a:off x="970949" y="4493731"/>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3" name="组合 2"/>
          <p:cNvGrpSpPr/>
          <p:nvPr/>
        </p:nvGrpSpPr>
        <p:grpSpPr>
          <a:xfrm rot="2040000" flipH="1">
            <a:off x="7935913" y="5886450"/>
            <a:ext cx="1155700" cy="900113"/>
            <a:chOff x="491004" y="4154674"/>
            <a:chExt cx="945409" cy="740056"/>
          </a:xfrm>
        </p:grpSpPr>
        <p:grpSp>
          <p:nvGrpSpPr>
            <p:cNvPr id="15390" name="组合 3"/>
            <p:cNvGrpSpPr/>
            <p:nvPr/>
          </p:nvGrpSpPr>
          <p:grpSpPr>
            <a:xfrm>
              <a:off x="491004" y="4154674"/>
              <a:ext cx="945409" cy="629359"/>
              <a:chOff x="427929" y="2964755"/>
              <a:chExt cx="945409" cy="629359"/>
            </a:xfrm>
          </p:grpSpPr>
          <p:sp>
            <p:nvSpPr>
              <p:cNvPr id="5" name="任意多边形 4"/>
              <p:cNvSpPr/>
              <p:nvPr/>
            </p:nvSpPr>
            <p:spPr>
              <a:xfrm rot="18453518">
                <a:off x="712275" y="2680387"/>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6" name="任意多边形 5"/>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sp>
          <p:nvSpPr>
            <p:cNvPr id="7" name="任意多边形 6"/>
            <p:cNvSpPr/>
            <p:nvPr/>
          </p:nvSpPr>
          <p:spPr>
            <a:xfrm rot="14363807">
              <a:off x="970949" y="4493731"/>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sp>
        <p:nvSpPr>
          <p:cNvPr id="15394" name="文本框 7"/>
          <p:cNvSpPr txBox="1"/>
          <p:nvPr/>
        </p:nvSpPr>
        <p:spPr>
          <a:xfrm>
            <a:off x="215900" y="1036638"/>
            <a:ext cx="8545513" cy="6285230"/>
          </a:xfrm>
          <a:prstGeom prst="rect">
            <a:avLst/>
          </a:prstGeom>
          <a:noFill/>
          <a:ln w="9525">
            <a:noFill/>
          </a:ln>
        </p:spPr>
        <p:txBody>
          <a:bodyPr wrap="square" anchor="t" anchorCtr="0">
            <a:spAutoFit/>
          </a:bodyPr>
          <a:lstStyle/>
          <a:p>
            <a:pPr algn="just">
              <a:lnSpc>
                <a:spcPct val="120000"/>
              </a:lnSpc>
            </a:pPr>
            <a:r>
              <a:rPr lang="zh-CN" altLang="en-US" sz="1600" b="1" dirty="0">
                <a:latin typeface="Arial" panose="020B0604020202020204" pitchFamily="34" charset="0"/>
                <a:ea typeface="宋体" panose="02010600030101010101" pitchFamily="2" charset="-122"/>
                <a:sym typeface="宋体" panose="02010600030101010101" pitchFamily="2" charset="-122"/>
              </a:rPr>
              <a:t>研究近几年高考试题可以发现，高考阅读理解设置的问题往往反映了一篇文章的主要信息和脉络，命题者通常从以下几个维度设题：</a:t>
            </a:r>
            <a:endParaRPr lang="zh-CN" altLang="en-US" sz="1600" b="1" dirty="0">
              <a:latin typeface="Arial" panose="020B0604020202020204" pitchFamily="34" charset="0"/>
              <a:ea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1.</a:t>
            </a:r>
            <a:r>
              <a:rPr lang="zh-CN" altLang="en-US" sz="1600" b="1" dirty="0">
                <a:sym typeface="宋体" panose="02010600030101010101" pitchFamily="2" charset="-122"/>
              </a:rPr>
              <a:t>段首、段尾句：</a:t>
            </a:r>
            <a:r>
              <a:rPr lang="zh-CN" altLang="en-US" sz="1600" b="1" dirty="0">
                <a:solidFill>
                  <a:srgbClr val="FF0000"/>
                </a:solidFill>
                <a:sym typeface="宋体" panose="02010600030101010101" pitchFamily="2" charset="-122"/>
              </a:rPr>
              <a:t>第一段首句或末句</a:t>
            </a:r>
            <a:r>
              <a:rPr lang="zh-CN" altLang="en-US" sz="1600" b="1" dirty="0">
                <a:sym typeface="宋体" panose="02010600030101010101" pitchFamily="2" charset="-122"/>
              </a:rPr>
              <a:t>往往是该段的主题句。因此，命题者一般针对它们设置</a:t>
            </a:r>
            <a:r>
              <a:rPr lang="zh-CN" altLang="en-US" sz="1600" b="1" dirty="0">
                <a:gradFill>
                  <a:gsLst>
                    <a:gs pos="0">
                      <a:srgbClr val="007BD3"/>
                    </a:gs>
                    <a:gs pos="100000">
                      <a:srgbClr val="034373"/>
                    </a:gs>
                  </a:gsLst>
                  <a:lin scaled="0"/>
                </a:gradFill>
                <a:highlight>
                  <a:srgbClr val="FFFF00"/>
                </a:highlight>
                <a:sym typeface="宋体" panose="02010600030101010101" pitchFamily="2" charset="-122"/>
              </a:rPr>
              <a:t>主旨大意题目</a:t>
            </a:r>
            <a:r>
              <a:rPr lang="zh-CN" altLang="en-US" sz="1600" b="1" dirty="0">
                <a:sym typeface="宋体" panose="02010600030101010101" pitchFamily="2" charset="-122"/>
              </a:rPr>
              <a:t>。</a:t>
            </a: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2.</a:t>
            </a:r>
            <a:r>
              <a:rPr lang="zh-CN" altLang="en-US" sz="1600" b="1" dirty="0">
                <a:latin typeface="Arial" panose="020B0604020202020204" pitchFamily="34" charset="0"/>
                <a:ea typeface="宋体" panose="02010600030101010101" pitchFamily="2" charset="-122"/>
                <a:sym typeface="宋体" panose="02010600030101010101" pitchFamily="2" charset="-122"/>
              </a:rPr>
              <a:t>特殊标点处：</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破折号、</a:t>
            </a:r>
            <a:r>
              <a:rPr lang="zh-CN" altLang="en-US" sz="1600" b="1" dirty="0">
                <a:latin typeface="Arial" panose="020B0604020202020204" pitchFamily="34" charset="0"/>
                <a:ea typeface="宋体" panose="02010600030101010101" pitchFamily="2" charset="-122"/>
                <a:sym typeface="宋体" panose="02010600030101010101" pitchFamily="2" charset="-122"/>
              </a:rPr>
              <a:t>冒号、括号、引号后的内容往往是对前面内容的进一步解释、说明或补充。命题者往往针对这些标点符号后的内容设置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细节理解、推理判断、主旨大意</a:t>
            </a:r>
            <a:r>
              <a:rPr lang="zh-CN" altLang="en-US" sz="1600" b="1" dirty="0">
                <a:latin typeface="Arial" panose="020B0604020202020204" pitchFamily="34" charset="0"/>
                <a:ea typeface="宋体" panose="02010600030101010101" pitchFamily="2" charset="-122"/>
                <a:sym typeface="宋体" panose="02010600030101010101" pitchFamily="2" charset="-122"/>
              </a:rPr>
              <a:t>等题目。</a:t>
            </a:r>
          </a:p>
          <a:p>
            <a:pPr algn="just">
              <a:lnSpc>
                <a:spcPct val="120000"/>
              </a:lnSpc>
            </a:pPr>
            <a:r>
              <a:rPr lang="zh-CN" altLang="en-US" sz="1600" b="1" dirty="0">
                <a:latin typeface="Arial" panose="020B0604020202020204" pitchFamily="34" charset="0"/>
                <a:ea typeface="宋体" panose="02010600030101010101" pitchFamily="2" charset="-122"/>
                <a:sym typeface="宋体" panose="02010600030101010101" pitchFamily="2" charset="-122"/>
              </a:rPr>
              <a:t>         </a:t>
            </a:r>
            <a:r>
              <a:rPr lang="en-US" altLang="zh-CN" sz="1600" b="1" dirty="0">
                <a:latin typeface="Arial" panose="020B0604020202020204" pitchFamily="34" charset="0"/>
                <a:ea typeface="宋体" panose="02010600030101010101" pitchFamily="2" charset="-122"/>
                <a:sym typeface="宋体" panose="02010600030101010101" pitchFamily="2" charset="-122"/>
              </a:rPr>
              <a:t>3. </a:t>
            </a:r>
            <a:r>
              <a:rPr lang="zh-CN" altLang="en-US" sz="1600" b="1" dirty="0">
                <a:sym typeface="宋体" panose="02010600030101010101" pitchFamily="2" charset="-122"/>
              </a:rPr>
              <a:t>转折、对比处：一般来说，表示转折意义的信号词</a:t>
            </a:r>
            <a:r>
              <a:rPr lang="en-US" altLang="zh-CN" sz="1600" b="1" dirty="0">
                <a:solidFill>
                  <a:srgbClr val="FF0000"/>
                </a:solidFill>
                <a:sym typeface="宋体" panose="02010600030101010101" pitchFamily="2" charset="-122"/>
              </a:rPr>
              <a:t>but</a:t>
            </a:r>
            <a:r>
              <a:rPr lang="zh-CN" altLang="zh-CN"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howerer</a:t>
            </a:r>
            <a:r>
              <a:rPr lang="zh-CN" altLang="zh-CN"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yet</a:t>
            </a:r>
            <a:r>
              <a:rPr lang="zh-CN" altLang="en-US"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on the contrary</a:t>
            </a:r>
            <a:r>
              <a:rPr lang="zh-CN" altLang="zh-CN"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in fact</a:t>
            </a:r>
            <a:r>
              <a:rPr lang="zh-CN" altLang="en-US" sz="1600" b="1" dirty="0">
                <a:sym typeface="宋体" panose="02010600030101010101" pitchFamily="2" charset="-122"/>
              </a:rPr>
              <a:t>或体现对比关系的提示词</a:t>
            </a:r>
            <a:r>
              <a:rPr lang="en-US" altLang="zh-CN" sz="1600" b="1" dirty="0">
                <a:sym typeface="宋体" panose="02010600030101010101" pitchFamily="2" charset="-122"/>
              </a:rPr>
              <a:t>unlike</a:t>
            </a:r>
            <a:r>
              <a:rPr lang="zh-CN" altLang="zh-CN" sz="1600" b="1" dirty="0">
                <a:sym typeface="宋体" panose="02010600030101010101" pitchFamily="2" charset="-122"/>
              </a:rPr>
              <a:t>、</a:t>
            </a:r>
            <a:r>
              <a:rPr lang="en-US" altLang="zh-CN" sz="1600" b="1" dirty="0">
                <a:sym typeface="宋体" panose="02010600030101010101" pitchFamily="2" charset="-122"/>
              </a:rPr>
              <a:t>while</a:t>
            </a:r>
            <a:r>
              <a:rPr lang="zh-CN" altLang="zh-CN" sz="1600" b="1" dirty="0">
                <a:sym typeface="宋体" panose="02010600030101010101" pitchFamily="2" charset="-122"/>
              </a:rPr>
              <a:t>等后面的内容往往是表意重点。因此，命题者常常抓住这一特点设置</a:t>
            </a:r>
            <a:r>
              <a:rPr lang="zh-CN" altLang="zh-CN" sz="1600" b="1" dirty="0">
                <a:highlight>
                  <a:srgbClr val="FFFF00"/>
                </a:highlight>
                <a:sym typeface="宋体" panose="02010600030101010101" pitchFamily="2" charset="-122"/>
              </a:rPr>
              <a:t>推理判断、观点态度</a:t>
            </a:r>
            <a:r>
              <a:rPr lang="zh-CN" altLang="zh-CN" sz="1600" b="1" dirty="0">
                <a:sym typeface="宋体" panose="02010600030101010101" pitchFamily="2" charset="-122"/>
              </a:rPr>
              <a:t>等题目。</a:t>
            </a:r>
          </a:p>
          <a:p>
            <a:pPr algn="just">
              <a:lnSpc>
                <a:spcPct val="120000"/>
              </a:lnSpc>
            </a:pPr>
            <a:r>
              <a:rPr lang="zh-CN" altLang="zh-CN" sz="1600" b="1" dirty="0">
                <a:sym typeface="宋体" panose="02010600030101010101" pitchFamily="2" charset="-122"/>
              </a:rPr>
              <a:t> </a:t>
            </a:r>
            <a:r>
              <a:rPr lang="en-US" altLang="zh-CN" sz="1600" b="1" dirty="0">
                <a:sym typeface="宋体" panose="02010600030101010101" pitchFamily="2" charset="-122"/>
              </a:rPr>
              <a:t>      4. </a:t>
            </a:r>
            <a:r>
              <a:rPr lang="zh-CN" altLang="en-US" sz="1600" b="1" dirty="0">
                <a:latin typeface="Arial" panose="020B0604020202020204" pitchFamily="34" charset="0"/>
                <a:ea typeface="宋体" panose="02010600030101010101" pitchFamily="2" charset="-122"/>
                <a:sym typeface="宋体" panose="02010600030101010101" pitchFamily="2" charset="-122"/>
              </a:rPr>
              <a:t>引用人物论断处：为了表达自己的观点或使论点更有说服力，作者常常引用他人的论断或</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重要发现</a:t>
            </a:r>
            <a:r>
              <a:rPr lang="zh-CN" altLang="en-US" sz="1600" b="1" dirty="0">
                <a:latin typeface="Arial" panose="020B0604020202020204" pitchFamily="34" charset="0"/>
                <a:ea typeface="宋体" panose="02010600030101010101" pitchFamily="2" charset="-122"/>
                <a:sym typeface="宋体" panose="02010600030101010101" pitchFamily="2" charset="-122"/>
              </a:rPr>
              <a:t>进行证明。命题者常常针对它们设置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观点态度推理判断题</a:t>
            </a:r>
            <a:r>
              <a:rPr lang="zh-CN" altLang="en-US" sz="1600" b="1" dirty="0">
                <a:latin typeface="Arial" panose="020B0604020202020204" pitchFamily="34" charset="0"/>
                <a:ea typeface="宋体" panose="02010600030101010101" pitchFamily="2" charset="-122"/>
                <a:sym typeface="宋体" panose="02010600030101010101" pitchFamily="2" charset="-122"/>
              </a:rPr>
              <a:t>目。</a:t>
            </a:r>
            <a:endParaRPr lang="en-US" altLang="zh-CN" sz="1600"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sz="1600" b="1" dirty="0">
                <a:solidFill>
                  <a:srgbClr val="595959"/>
                </a:solidFill>
                <a:latin typeface="Arial" panose="020B0604020202020204" pitchFamily="34" charset="0"/>
                <a:ea typeface="宋体" panose="02010600030101010101" pitchFamily="2" charset="-122"/>
                <a:sym typeface="宋体" panose="02010600030101010101" pitchFamily="2" charset="-122"/>
              </a:rPr>
              <a:t>       </a:t>
            </a:r>
            <a:r>
              <a:rPr lang="en-US" sz="1600" b="1" dirty="0">
                <a:solidFill>
                  <a:srgbClr val="595959"/>
                </a:solidFill>
                <a:latin typeface="Arial" panose="020B0604020202020204" pitchFamily="34" charset="0"/>
                <a:ea typeface="宋体" panose="02010600030101010101" pitchFamily="2" charset="-122"/>
                <a:sym typeface="宋体" panose="02010600030101010101" pitchFamily="2" charset="-122"/>
              </a:rPr>
              <a:t>5</a:t>
            </a:r>
            <a:r>
              <a:rPr lang="en-US" altLang="zh-CN" sz="1600" b="1" dirty="0">
                <a:latin typeface="Arial" panose="020B0604020202020204" pitchFamily="34" charset="0"/>
                <a:ea typeface="宋体" panose="02010600030101010101" pitchFamily="2" charset="-122"/>
                <a:sym typeface="宋体" panose="02010600030101010101" pitchFamily="2" charset="-122"/>
              </a:rPr>
              <a:t>. </a:t>
            </a:r>
            <a:r>
              <a:rPr lang="zh-CN" altLang="en-US" sz="1600" b="1" dirty="0">
                <a:latin typeface="Arial" panose="020B0604020202020204" pitchFamily="34" charset="0"/>
                <a:ea typeface="宋体" panose="02010600030101010101" pitchFamily="2" charset="-122"/>
                <a:sym typeface="宋体" panose="02010600030101010101" pitchFamily="2" charset="-122"/>
              </a:rPr>
              <a:t>举例子、</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打比方</a:t>
            </a:r>
            <a:r>
              <a:rPr lang="zh-CN" altLang="en-US" sz="1600" b="1" dirty="0">
                <a:latin typeface="Arial" panose="020B0604020202020204" pitchFamily="34" charset="0"/>
                <a:ea typeface="宋体" panose="02010600030101010101" pitchFamily="2" charset="-122"/>
                <a:sym typeface="宋体" panose="02010600030101010101" pitchFamily="2" charset="-122"/>
              </a:rPr>
              <a:t>处：为了使自己的观点更有说服力，作者常常采用举例子或打比方等方法。</a:t>
            </a:r>
            <a:r>
              <a:rPr lang="zh-CN" altLang="en-US" sz="1600" b="1" dirty="0">
                <a:sym typeface="宋体" panose="02010600030101010101" pitchFamily="2" charset="-122"/>
              </a:rPr>
              <a:t>命题者常常针对它们设置</a:t>
            </a:r>
            <a:r>
              <a:rPr lang="zh-CN" altLang="en-US" sz="1600" b="1" dirty="0">
                <a:highlight>
                  <a:srgbClr val="FFFF00"/>
                </a:highlight>
                <a:sym typeface="宋体" panose="02010600030101010101" pitchFamily="2" charset="-122"/>
              </a:rPr>
              <a:t>细节推理判断题</a:t>
            </a:r>
            <a:r>
              <a:rPr lang="zh-CN" altLang="en-US" sz="1600" b="1" dirty="0">
                <a:sym typeface="宋体" panose="02010600030101010101" pitchFamily="2" charset="-122"/>
              </a:rPr>
              <a:t>目。</a:t>
            </a:r>
            <a:endParaRPr lang="zh-CN" altLang="en-US" sz="1600" b="1" dirty="0">
              <a:solidFill>
                <a:srgbClr val="595959"/>
              </a:solidFill>
              <a:latin typeface="Arial" panose="020B0604020202020204" pitchFamily="34" charset="0"/>
              <a:ea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6. </a:t>
            </a:r>
            <a:r>
              <a:rPr lang="zh-CN" altLang="en-US" sz="1600" b="1" dirty="0">
                <a:latin typeface="Arial" panose="020B0604020202020204" pitchFamily="34" charset="0"/>
                <a:ea typeface="宋体" panose="02010600030101010101" pitchFamily="2" charset="-122"/>
                <a:sym typeface="宋体" panose="02010600030101010101" pitchFamily="2" charset="-122"/>
              </a:rPr>
              <a:t>体现因果关系处：命题者常常针对体现因果关系的</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because</a:t>
            </a:r>
            <a:r>
              <a:rPr lang="zh-CN" altLang="en-US" sz="1600" b="1" dirty="0">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for</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as</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since</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now that</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as a result</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consequently</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result in</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result from</a:t>
            </a:r>
            <a:r>
              <a:rPr lang="zh-CN" altLang="en-US" sz="1600" b="1" dirty="0">
                <a:latin typeface="Arial" panose="020B0604020202020204" pitchFamily="34" charset="0"/>
                <a:ea typeface="宋体" panose="02010600030101010101" pitchFamily="2" charset="-122"/>
                <a:sym typeface="宋体" panose="02010600030101010101" pitchFamily="2" charset="-122"/>
              </a:rPr>
              <a:t>等信号词设置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细节理解、推理判断、观点态度题目</a:t>
            </a:r>
            <a:r>
              <a:rPr lang="zh-CN" altLang="en-US" sz="1600" b="1" dirty="0">
                <a:latin typeface="Arial" panose="020B0604020202020204" pitchFamily="34" charset="0"/>
                <a:ea typeface="宋体" panose="02010600030101010101" pitchFamily="2" charset="-122"/>
                <a:sym typeface="宋体" panose="02010600030101010101" pitchFamily="2" charset="-122"/>
              </a:rPr>
              <a:t>。</a:t>
            </a: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7. </a:t>
            </a:r>
            <a:r>
              <a:rPr lang="zh-CN" altLang="en-US" sz="1600" b="1" dirty="0">
                <a:latin typeface="Arial" panose="020B0604020202020204" pitchFamily="34" charset="0"/>
                <a:ea typeface="宋体" panose="02010600030101010101" pitchFamily="2" charset="-122"/>
                <a:sym typeface="宋体" panose="02010600030101010101" pitchFamily="2" charset="-122"/>
              </a:rPr>
              <a:t>复杂句式处：复杂句式一般包括</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同位语、插入语、长难句</a:t>
            </a:r>
            <a:r>
              <a:rPr lang="zh-CN" altLang="en-US" sz="1600" b="1" dirty="0">
                <a:latin typeface="Arial" panose="020B0604020202020204" pitchFamily="34" charset="0"/>
                <a:ea typeface="宋体" panose="02010600030101010101" pitchFamily="2" charset="-122"/>
                <a:sym typeface="宋体" panose="02010600030101010101" pitchFamily="2" charset="-122"/>
              </a:rPr>
              <a:t>等，它们往往对考生准确理解文意形成障碍。命题者往往针对这些复杂句式设置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词义猜测、推理判断</a:t>
            </a:r>
            <a:r>
              <a:rPr lang="zh-CN" altLang="en-US" sz="1600" b="1" dirty="0">
                <a:latin typeface="Arial" panose="020B0604020202020204" pitchFamily="34" charset="0"/>
                <a:ea typeface="宋体" panose="02010600030101010101" pitchFamily="2" charset="-122"/>
                <a:sym typeface="宋体" panose="02010600030101010101" pitchFamily="2" charset="-122"/>
              </a:rPr>
              <a:t>等题目。</a:t>
            </a:r>
            <a:endParaRPr lang="zh-CN" altLang="en-US" sz="1600" b="1" dirty="0">
              <a:latin typeface="Arial" panose="020B0604020202020204" pitchFamily="34" charset="0"/>
              <a:ea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a:t>
            </a:r>
            <a:endParaRPr lang="zh-CN" altLang="en-US" sz="1600" b="1" dirty="0">
              <a:latin typeface="Arial" panose="020B0604020202020204" pitchFamily="34" charset="0"/>
              <a:ea typeface="宋体" panose="02010600030101010101" pitchFamily="2" charset="-122"/>
              <a:sym typeface="宋体" panose="02010600030101010101" pitchFamily="2" charset="-122"/>
            </a:endParaRPr>
          </a:p>
          <a:p>
            <a:pPr algn="just">
              <a:lnSpc>
                <a:spcPct val="120000"/>
              </a:lnSpc>
            </a:pPr>
            <a:endParaRPr lang="zh-CN" altLang="en-US" sz="1600">
              <a:latin typeface="Arial" panose="020B0604020202020204" pitchFamily="34" charset="0"/>
              <a:ea typeface="宋体" panose="02010600030101010101" pitchFamily="2" charset="-122"/>
            </a:endParaRPr>
          </a:p>
        </p:txBody>
      </p:sp>
      <p:sp>
        <p:nvSpPr>
          <p:cNvPr id="15395" name="标题 1"/>
          <p:cNvSpPr>
            <a:spLocks noGrp="1"/>
          </p:cNvSpPr>
          <p:nvPr/>
        </p:nvSpPr>
        <p:spPr>
          <a:xfrm>
            <a:off x="5080" y="98425"/>
            <a:ext cx="8953500" cy="643255"/>
          </a:xfrm>
          <a:prstGeom prst="rect">
            <a:avLst/>
          </a:prstGeom>
          <a:solidFill>
            <a:srgbClr val="ACEADE"/>
          </a:solidFill>
          <a:ln w="9525">
            <a:noFill/>
          </a:ln>
        </p:spPr>
        <p:txBody>
          <a:bodyPr anchor="ctr" anchorCtr="0"/>
          <a:lstStyle/>
          <a:p>
            <a:r>
              <a:rPr lang="zh-CN" altLang="en-US" sz="2700" b="1" dirty="0">
                <a:latin typeface="微软雅黑" panose="020B0503020204020204" charset="-122"/>
                <a:ea typeface="微软雅黑" panose="020B0503020204020204" charset="-122"/>
                <a:sym typeface="+mn-ea"/>
              </a:rPr>
              <a:t>命题规律</a:t>
            </a:r>
            <a:r>
              <a:rPr lang="en-US" altLang="zh-CN" sz="2700" b="1" dirty="0">
                <a:latin typeface="微软雅黑" panose="020B0503020204020204" charset="-122"/>
                <a:ea typeface="微软雅黑" panose="020B0503020204020204" charset="-122"/>
                <a:sym typeface="+mn-ea"/>
              </a:rPr>
              <a:t>-------</a:t>
            </a:r>
            <a:r>
              <a:rPr lang="zh-CN" altLang="en-US" sz="2700" b="1" dirty="0">
                <a:latin typeface="微软雅黑" panose="020B0503020204020204" charset="-122"/>
                <a:ea typeface="微软雅黑" panose="020B0503020204020204" charset="-122"/>
              </a:rPr>
              <a:t>浏览全文，标记关键信息的指导方针</a:t>
            </a:r>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Other_2"/>
          <p:cNvSpPr/>
          <p:nvPr>
            <p:custDataLst>
              <p:tags r:id="rId1"/>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a:solidFill>
                <a:sysClr val="windowText" lastClr="000000"/>
              </a:solidFill>
              <a:latin typeface="+mn-ea"/>
            </a:endParaRPr>
          </a:p>
        </p:txBody>
      </p:sp>
      <p:sp>
        <p:nvSpPr>
          <p:cNvPr id="10" name="MH_SubTitle_5"/>
          <p:cNvSpPr>
            <a:spLocks noChangeArrowheads="1"/>
          </p:cNvSpPr>
          <p:nvPr>
            <p:custDataLst>
              <p:tags r:id="rId2"/>
            </p:custDataLst>
          </p:nvPr>
        </p:nvSpPr>
        <p:spPr bwMode="auto">
          <a:xfrm>
            <a:off x="3996055" y="4305935"/>
            <a:ext cx="2877820" cy="944245"/>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lang="en-US" altLang="zh-CN" sz="1800" b="1" strike="noStrike" kern="0" noProof="1">
                <a:solidFill>
                  <a:schemeClr val="tx1"/>
                </a:solidFill>
                <a:latin typeface="微软雅黑" panose="020B0503020204020204" charset="-122"/>
                <a:ea typeface="微软雅黑" panose="020B0503020204020204" charset="-122"/>
                <a:cs typeface="+mn-cs"/>
              </a:rPr>
              <a:t>2022</a:t>
            </a:r>
            <a:r>
              <a:rPr lang="en-US" altLang="zh-CN" sz="1800" b="1" dirty="0">
                <a:latin typeface="微软雅黑" panose="020B0503020204020204" charset="-122"/>
                <a:ea typeface="微软雅黑" panose="020B0503020204020204" charset="-122"/>
                <a:sym typeface="宋体" panose="02010600030101010101" pitchFamily="2" charset="-122"/>
              </a:rPr>
              <a:t>年浙江卷C</a:t>
            </a:r>
            <a:r>
              <a:rPr lang="zh-CN" altLang="en-US" sz="1800" b="1" dirty="0">
                <a:latin typeface="微软雅黑" panose="020B0503020204020204" charset="-122"/>
                <a:ea typeface="微软雅黑" panose="020B0503020204020204" charset="-122"/>
                <a:sym typeface="宋体" panose="02010600030101010101" pitchFamily="2" charset="-122"/>
              </a:rPr>
              <a:t>篇</a:t>
            </a:r>
            <a:endParaRPr lang="en-US" altLang="zh-CN" sz="1800" b="1" strike="noStrike" kern="0" noProof="1">
              <a:solidFill>
                <a:srgbClr val="FF0000"/>
              </a:solidFill>
              <a:latin typeface="微软雅黑" panose="020B0503020204020204" charset="-122"/>
              <a:ea typeface="微软雅黑" panose="020B0503020204020204" charset="-122"/>
              <a:cs typeface="+mn-cs"/>
            </a:endParaRPr>
          </a:p>
        </p:txBody>
      </p:sp>
      <p:sp>
        <p:nvSpPr>
          <p:cNvPr id="26634" name="MH_Other_8"/>
          <p:cNvSpPr/>
          <p:nvPr>
            <p:custDataLst>
              <p:tags r:id="rId3"/>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lstStyle/>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7" name="MH_Title_1"/>
          <p:cNvSpPr/>
          <p:nvPr>
            <p:custDataLst>
              <p:tags r:id="rId4"/>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lstStyle/>
          <a:p>
            <a:pPr algn="ctr"/>
            <a:r>
              <a:rPr lang="en-US" altLang="zh-CN" sz="2700" dirty="0">
                <a:solidFill>
                  <a:srgbClr val="FFFFFF"/>
                </a:solidFill>
                <a:latin typeface="微软雅黑" panose="020B0503020204020204" charset="-122"/>
                <a:ea typeface="微软雅黑" panose="020B0503020204020204" charset="-122"/>
              </a:rPr>
              <a:t>Practice 1 </a:t>
            </a:r>
          </a:p>
        </p:txBody>
      </p:sp>
      <p:grpSp>
        <p:nvGrpSpPr>
          <p:cNvPr id="8" name="花4"/>
          <p:cNvGrpSpPr/>
          <p:nvPr/>
        </p:nvGrpSpPr>
        <p:grpSpPr>
          <a:xfrm rot="-5400000" flipH="1">
            <a:off x="3147379" y="1010601"/>
            <a:ext cx="8635997" cy="5024120"/>
            <a:chOff x="-5343061" y="-3991015"/>
            <a:chExt cx="22838070" cy="13286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12" name="文本框 99"/>
          <p:cNvSpPr txBox="1"/>
          <p:nvPr>
            <p:custDataLst>
              <p:tags r:id="rId5"/>
            </p:custDataLst>
          </p:nvPr>
        </p:nvSpPr>
        <p:spPr>
          <a:xfrm>
            <a:off x="4572000" y="3585845"/>
            <a:ext cx="1813560" cy="50927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b="1">
                <a:solidFill>
                  <a:srgbClr val="FF0000"/>
                </a:solidFill>
                <a:latin typeface="Times New Roman" panose="02020603050405020304" charset="0"/>
                <a:ea typeface="宋体" panose="02010600030101010101" pitchFamily="2" charset="-122"/>
              </a:rPr>
              <a:t>事理说明文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33" name="标题 1"/>
          <p:cNvSpPr>
            <a:spLocks noGrp="1"/>
          </p:cNvSpPr>
          <p:nvPr/>
        </p:nvSpPr>
        <p:spPr>
          <a:xfrm>
            <a:off x="39688" y="82550"/>
            <a:ext cx="9064625" cy="473075"/>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zh-CN" altLang="en-US" sz="27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Step1:</a:t>
            </a:r>
            <a:r>
              <a:rPr lang="zh-CN" altLang="en-US" sz="2400" b="1" dirty="0">
                <a:latin typeface="微软雅黑" panose="020B0503020204020204" charset="-122"/>
                <a:ea typeface="微软雅黑" panose="020B0503020204020204" charset="-122"/>
              </a:rPr>
              <a:t>简化大意</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浏览全文，标关键，定中心，分层次，找联络</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00" name="文本框 99"/>
          <p:cNvSpPr txBox="1"/>
          <p:nvPr>
            <p:custDataLst>
              <p:tags r:id="rId1"/>
            </p:custDataLst>
          </p:nvPr>
        </p:nvSpPr>
        <p:spPr>
          <a:xfrm>
            <a:off x="40005" y="908685"/>
            <a:ext cx="8986520" cy="5908040"/>
          </a:xfrm>
          <a:prstGeom prst="rect">
            <a:avLst/>
          </a:prstGeom>
          <a:noFill/>
          <a:ln w="9525">
            <a:noFill/>
          </a:ln>
        </p:spPr>
        <p:txBody>
          <a:bodyPr wrap="square">
            <a:spAutoFit/>
          </a:bodyPr>
          <a:lstStyle/>
          <a:p>
            <a:pPr indent="266700" algn="just"/>
            <a:r>
              <a:rPr lang="en-US" sz="1800">
                <a:latin typeface="Times New Roman" panose="02020603050405020304" charset="0"/>
                <a:ea typeface="宋体" panose="02010600030101010101" pitchFamily="2" charset="-122"/>
              </a:rPr>
              <a:t>   Many people believe that working to the maximum is the secret to success, </a:t>
            </a:r>
            <a:r>
              <a:rPr lang="en-US" sz="1800">
                <a:solidFill>
                  <a:srgbClr val="FF0000"/>
                </a:solidFill>
                <a:latin typeface="Times New Roman" panose="02020603050405020304" charset="0"/>
                <a:ea typeface="宋体" panose="02010600030101010101" pitchFamily="2" charset="-122"/>
              </a:rPr>
              <a:t>but</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research has found that moderation</a:t>
            </a:r>
            <a:r>
              <a:rPr lang="zh-CN" sz="1800">
                <a:solidFill>
                  <a:srgbClr val="FF0000"/>
                </a:solidFill>
                <a:ea typeface="宋体" panose="02010600030101010101" pitchFamily="2" charset="-122"/>
              </a:rPr>
              <a:t>（适度）</a:t>
            </a:r>
            <a:r>
              <a:rPr lang="en-US" sz="1800">
                <a:solidFill>
                  <a:srgbClr val="FF0000"/>
                </a:solidFill>
                <a:latin typeface="Times New Roman" panose="02020603050405020304" charset="0"/>
                <a:ea typeface="宋体" panose="02010600030101010101" pitchFamily="2" charset="-122"/>
              </a:rPr>
              <a:t>also gets results on the job</a:t>
            </a:r>
            <a:r>
              <a:rPr lang="en-US" sz="1800">
                <a:latin typeface="Times New Roman" panose="02020603050405020304" charset="0"/>
                <a:ea typeface="宋体" panose="02010600030101010101" pitchFamily="2" charset="-122"/>
              </a:rPr>
              <a:t>. </a:t>
            </a:r>
          </a:p>
          <a:p>
            <a:pPr indent="266700" algn="just"/>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In a study led by Ellen Langer of Harvard University, researchers asked people to translate sentences into a new a made-up language.</a:t>
            </a:r>
            <a:r>
              <a:rPr lang="en-US" sz="1800">
                <a:latin typeface="Times New Roman" panose="02020603050405020304" charset="0"/>
                <a:ea typeface="宋体" panose="02010600030101010101" pitchFamily="2" charset="-122"/>
              </a:rPr>
              <a:t> Subjects who practiced the language moderately beforehand made fewer errors than those who practiced extensively or not at all. High levels of knowledge can make people too attached to traditional ways of viewing problems across fields the arts, sciences, and politics. High conscientiousness is related to lower job performance, especially in simple jobs where it doesn't pay to be a perfectionist. </a:t>
            </a:r>
          </a:p>
          <a:p>
            <a:pPr indent="266700" algn="just"/>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How long we stay on the clock and how we spend that time are under careful examination in many workplaces. </a:t>
            </a:r>
            <a:r>
              <a:rPr lang="en-US" sz="1800">
                <a:latin typeface="Times New Roman" panose="02020603050405020304" charset="0"/>
                <a:ea typeface="宋体" panose="02010600030101010101" pitchFamily="2" charset="-122"/>
              </a:rPr>
              <a:t>The young banker who eats lunch at his desk is probably seen as a </a:t>
            </a:r>
            <a:r>
              <a:rPr lang="en-US" sz="1800" u="sng">
                <a:latin typeface="Times New Roman" panose="02020603050405020304" charset="0"/>
                <a:ea typeface="宋体" panose="02010600030101010101" pitchFamily="2" charset="-122"/>
              </a:rPr>
              <a:t>go-getter</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while</a:t>
            </a:r>
            <a:r>
              <a:rPr lang="en-US" sz="1800">
                <a:latin typeface="Times New Roman" panose="02020603050405020304" charset="0"/>
                <a:ea typeface="宋体" panose="02010600030101010101" pitchFamily="2" charset="-122"/>
              </a:rPr>
              <a:t> his colleagues who chat over a relaxed conference-room meal get dirty looks from the corner office. “People from cultures that value relationships more than ours does are shocked by the thought of eating alone in front of a computer", </a:t>
            </a:r>
            <a:r>
              <a:rPr lang="en-US" sz="1800">
                <a:solidFill>
                  <a:srgbClr val="FF0000"/>
                </a:solidFill>
                <a:latin typeface="Times New Roman" panose="02020603050405020304" charset="0"/>
                <a:ea typeface="宋体" panose="02010600030101010101" pitchFamily="2" charset="-122"/>
              </a:rPr>
              <a:t>says Art Markman</a:t>
            </a:r>
            <a:r>
              <a:rPr lang="en-US" sz="1800">
                <a:latin typeface="Times New Roman" panose="02020603050405020304" charset="0"/>
                <a:ea typeface="宋体" panose="02010600030101010101" pitchFamily="2" charset="-122"/>
              </a:rPr>
              <a:t>, a professor of psychology at the University of Texas, Austin. </a:t>
            </a:r>
            <a:r>
              <a:rPr lang="en-US" sz="1800">
                <a:solidFill>
                  <a:srgbClr val="FF0000"/>
                </a:solidFill>
                <a:latin typeface="Times New Roman" panose="02020603050405020304" charset="0"/>
                <a:ea typeface="宋体" panose="02010600030101010101" pitchFamily="2" charset="-122"/>
              </a:rPr>
              <a:t>Social interaction has been shown to lift mood and get people thinking in new directions and in ways that could help improve any post-lunch effort. </a:t>
            </a:r>
          </a:p>
          <a:p>
            <a:pPr indent="266700" algn="just"/>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Markman also promotes off-task time. “</a:t>
            </a:r>
            <a:r>
              <a:rPr lang="en-US" sz="1800">
                <a:latin typeface="Times New Roman" panose="02020603050405020304" charset="0"/>
                <a:ea typeface="宋体" panose="02010600030101010101" pitchFamily="2" charset="-122"/>
              </a:rPr>
              <a:t>Part of being a good thinker is experiencing things that are seemingly unrelated to what you are working on at the moment </a:t>
            </a:r>
            <a:r>
              <a:rPr lang="en-US" sz="1800">
                <a:solidFill>
                  <a:srgbClr val="FF0000"/>
                </a:solidFill>
                <a:latin typeface="Times New Roman" panose="02020603050405020304" charset="0"/>
                <a:ea typeface="宋体" panose="02010600030101010101" pitchFamily="2" charset="-122"/>
              </a:rPr>
              <a:t>but</a:t>
            </a:r>
            <a:r>
              <a:rPr lang="en-US" sz="1800">
                <a:latin typeface="Times New Roman" panose="02020603050405020304" charset="0"/>
                <a:ea typeface="宋体" panose="02010600030101010101" pitchFamily="2" charset="-122"/>
              </a:rPr>
              <a:t> give you fresh ideas about your work,</a:t>
            </a:r>
            <a:r>
              <a:rPr lang="en-US" sz="1800">
                <a:solidFill>
                  <a:srgbClr val="FF0000"/>
                </a:solidFill>
                <a:latin typeface="Times New Roman" panose="02020603050405020304" charset="0"/>
                <a:ea typeface="宋体" panose="02010600030101010101" pitchFamily="2" charset="-122"/>
              </a:rPr>
              <a:t>”</a:t>
            </a:r>
            <a:r>
              <a:rPr lang="en-US" sz="1800">
                <a:latin typeface="Times New Roman" panose="02020603050405020304" charset="0"/>
                <a:ea typeface="宋体" panose="02010600030101010101" pitchFamily="2" charset="-122"/>
              </a:rPr>
              <a:t> he says. </a:t>
            </a:r>
            <a:r>
              <a:rPr lang="en-US" sz="1800">
                <a:solidFill>
                  <a:srgbClr val="FF0000"/>
                </a:solidFill>
                <a:latin typeface="Times New Roman" panose="02020603050405020304" charset="0"/>
                <a:ea typeface="宋体" panose="02010600030101010101" pitchFamily="2" charset="-122"/>
              </a:rPr>
              <a:t>“Also</a:t>
            </a:r>
            <a:r>
              <a:rPr lang="en-US" sz="1800">
                <a:latin typeface="Times New Roman" panose="02020603050405020304" charset="0"/>
                <a:ea typeface="宋体" panose="02010600030101010101" pitchFamily="2" charset="-122"/>
              </a:rPr>
              <a:t>, there is a lot of research showing that a positive mood leads to higher levels of productivity and creativity. </a:t>
            </a:r>
            <a:r>
              <a:rPr lang="en-US" sz="1800">
                <a:solidFill>
                  <a:srgbClr val="FF0000"/>
                </a:solidFill>
                <a:latin typeface="Times New Roman" panose="02020603050405020304" charset="0"/>
                <a:ea typeface="宋体" panose="02010600030101010101" pitchFamily="2" charset="-122"/>
              </a:rPr>
              <a:t>So,</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when people do things to increase their life satisfaction, they also make themselves more effective at work.”</a:t>
            </a:r>
            <a:endParaRPr lang="en-US" altLang="en-US" sz="1800">
              <a:solidFill>
                <a:srgbClr val="FF0000"/>
              </a:solidFill>
              <a:latin typeface="Times New Roman" panose="02020603050405020304" charset="0"/>
              <a:ea typeface="宋体" panose="02010600030101010101" pitchFamily="2" charset="-122"/>
            </a:endParaRPr>
          </a:p>
        </p:txBody>
      </p:sp>
      <p:sp>
        <p:nvSpPr>
          <p:cNvPr id="3" name="椭圆 2"/>
          <p:cNvSpPr/>
          <p:nvPr/>
        </p:nvSpPr>
        <p:spPr>
          <a:xfrm>
            <a:off x="7740650" y="908685"/>
            <a:ext cx="394335"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custDataLst>
              <p:tags r:id="rId2"/>
            </p:custDataLst>
          </p:nvPr>
        </p:nvSpPr>
        <p:spPr>
          <a:xfrm>
            <a:off x="2051685" y="1484630"/>
            <a:ext cx="1349375"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custDataLst>
              <p:tags r:id="rId3"/>
            </p:custDataLst>
          </p:nvPr>
        </p:nvSpPr>
        <p:spPr>
          <a:xfrm>
            <a:off x="6012180" y="4220845"/>
            <a:ext cx="1802130"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custDataLst>
              <p:tags r:id="rId4"/>
            </p:custDataLst>
          </p:nvPr>
        </p:nvSpPr>
        <p:spPr>
          <a:xfrm>
            <a:off x="755650" y="3644900"/>
            <a:ext cx="499745"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custDataLst>
              <p:tags r:id="rId5"/>
            </p:custDataLst>
          </p:nvPr>
        </p:nvSpPr>
        <p:spPr>
          <a:xfrm>
            <a:off x="4427855" y="6165215"/>
            <a:ext cx="387985" cy="27622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custDataLst>
              <p:tags r:id="rId6"/>
            </p:custDataLst>
          </p:nvPr>
        </p:nvSpPr>
        <p:spPr>
          <a:xfrm>
            <a:off x="1331595" y="1052830"/>
            <a:ext cx="7040880" cy="368300"/>
          </a:xfrm>
          <a:prstGeom prst="rect">
            <a:avLst/>
          </a:prstGeom>
          <a:solidFill>
            <a:srgbClr val="00B050"/>
          </a:solidFill>
          <a:ln w="9525">
            <a:noFill/>
          </a:ln>
        </p:spPr>
        <p:txBody>
          <a:bodyPr wrap="square" anchor="t" anchorCtr="0">
            <a:spAutoFit/>
          </a:bodyPr>
          <a:lstStyle/>
          <a:p>
            <a:r>
              <a:rPr lang="en-US" altLang="zh-CN">
                <a:latin typeface="Times New Roman" panose="02020603050405020304" charset="0"/>
                <a:ea typeface="宋体" panose="02010600030101010101" pitchFamily="2" charset="-122"/>
                <a:sym typeface="宋体" panose="02010600030101010101" pitchFamily="2" charset="-122"/>
              </a:rPr>
              <a:t>Para1</a:t>
            </a:r>
            <a:r>
              <a:rPr lang="zh-CN" altLang="en-US">
                <a:latin typeface="Times New Roman" panose="02020603050405020304" charset="0"/>
                <a:ea typeface="宋体" panose="02010600030101010101" pitchFamily="2" charset="-122"/>
                <a:sym typeface="宋体" panose="02010600030101010101" pitchFamily="2" charset="-122"/>
              </a:rPr>
              <a:t>：</a:t>
            </a:r>
            <a:r>
              <a:rPr lang="zh-CN" altLang="zh-CN">
                <a:latin typeface="Times New Roman" panose="02020603050405020304" charset="0"/>
                <a:ea typeface="宋体" panose="02010600030101010101" pitchFamily="2" charset="-122"/>
                <a:sym typeface="宋体" panose="02010600030101010101" pitchFamily="2" charset="-122"/>
              </a:rPr>
              <a:t>引出文章主旨：研究发现适度工作也会带来成果。</a:t>
            </a:r>
          </a:p>
        </p:txBody>
      </p:sp>
      <p:sp>
        <p:nvSpPr>
          <p:cNvPr id="9" name="文本框 8"/>
          <p:cNvSpPr txBox="1"/>
          <p:nvPr>
            <p:custDataLst>
              <p:tags r:id="rId7"/>
            </p:custDataLst>
          </p:nvPr>
        </p:nvSpPr>
        <p:spPr>
          <a:xfrm>
            <a:off x="1331595" y="2132965"/>
            <a:ext cx="7178675" cy="368300"/>
          </a:xfrm>
          <a:prstGeom prst="rect">
            <a:avLst/>
          </a:prstGeom>
          <a:solidFill>
            <a:srgbClr val="00B050"/>
          </a:solidFill>
          <a:ln w="9525">
            <a:noFill/>
          </a:ln>
        </p:spPr>
        <p:txBody>
          <a:bodyPr wrap="square" anchor="t" anchorCtr="0">
            <a:spAutoFit/>
          </a:bodyPr>
          <a:lstStyle/>
          <a:p>
            <a:r>
              <a:rPr lang="en-US" altLang="zh-CN">
                <a:latin typeface="Times New Roman" panose="02020603050405020304" charset="0"/>
                <a:ea typeface="宋体" panose="02010600030101010101" pitchFamily="2" charset="-122"/>
                <a:sym typeface="宋体" panose="02010600030101010101" pitchFamily="2" charset="-122"/>
              </a:rPr>
              <a:t>Para2 </a:t>
            </a:r>
            <a:r>
              <a:rPr lang="zh-CN" altLang="en-US">
                <a:latin typeface="Times New Roman" panose="02020603050405020304" charset="0"/>
                <a:ea typeface="宋体" panose="02010600030101010101" pitchFamily="2" charset="-122"/>
                <a:sym typeface="宋体" panose="02010600030101010101" pitchFamily="2" charset="-122"/>
              </a:rPr>
              <a:t>运用论据（哈佛大学的研究）：解说论证第一段文章主旨结论</a:t>
            </a:r>
          </a:p>
        </p:txBody>
      </p:sp>
      <p:sp>
        <p:nvSpPr>
          <p:cNvPr id="11" name="椭圆 10"/>
          <p:cNvSpPr/>
          <p:nvPr>
            <p:custDataLst>
              <p:tags r:id="rId8"/>
            </p:custDataLst>
          </p:nvPr>
        </p:nvSpPr>
        <p:spPr>
          <a:xfrm>
            <a:off x="5652135" y="5888990"/>
            <a:ext cx="779780" cy="27622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custDataLst>
              <p:tags r:id="rId9"/>
            </p:custDataLst>
          </p:nvPr>
        </p:nvSpPr>
        <p:spPr>
          <a:xfrm>
            <a:off x="1331595" y="3617595"/>
            <a:ext cx="7348220" cy="701675"/>
          </a:xfrm>
          <a:prstGeom prst="rect">
            <a:avLst/>
          </a:prstGeom>
          <a:solidFill>
            <a:srgbClr val="00B050"/>
          </a:solidFill>
          <a:ln w="9525">
            <a:noFill/>
          </a:ln>
        </p:spPr>
        <p:txBody>
          <a:bodyPr wrap="square" anchor="t" anchorCtr="0">
            <a:noAutofit/>
          </a:bodyPr>
          <a:lstStyle/>
          <a:p>
            <a:r>
              <a:rPr lang="en-US" altLang="zh-CN">
                <a:latin typeface="Times New Roman" panose="02020603050405020304" charset="0"/>
                <a:ea typeface="宋体" panose="02010600030101010101" pitchFamily="2" charset="-122"/>
                <a:sym typeface="宋体" panose="02010600030101010101" pitchFamily="2" charset="-122"/>
              </a:rPr>
              <a:t>Para3</a:t>
            </a:r>
            <a:r>
              <a:rPr lang="zh-CN" altLang="en-US">
                <a:latin typeface="Times New Roman" panose="02020603050405020304" charset="0"/>
                <a:ea typeface="宋体" panose="02010600030101010101" pitchFamily="2" charset="-122"/>
                <a:sym typeface="宋体" panose="02010600030101010101" pitchFamily="2" charset="-122"/>
              </a:rPr>
              <a:t>运用对比举例论证：很多工作场合如何花时间的</a:t>
            </a:r>
            <a:r>
              <a:rPr lang="zh-CN" altLang="en-US">
                <a:latin typeface="Times New Roman" panose="02020603050405020304" charset="0"/>
                <a:sym typeface="宋体" panose="02010600030101010101" pitchFamily="2" charset="-122"/>
              </a:rPr>
              <a:t>会被全面的审视</a:t>
            </a:r>
            <a:r>
              <a:rPr lang="zh-CN" altLang="en-US">
                <a:latin typeface="Times New Roman" panose="02020603050405020304" charset="0"/>
                <a:ea typeface="宋体" panose="02010600030101010101" pitchFamily="2" charset="-122"/>
                <a:sym typeface="宋体" panose="02010600030101010101" pitchFamily="2" charset="-122"/>
              </a:rPr>
              <a:t>，适当的社交是能提高</a:t>
            </a:r>
            <a:r>
              <a:rPr lang="zh-CN" altLang="en-US">
                <a:latin typeface="Times New Roman" panose="02020603050405020304" charset="0"/>
                <a:sym typeface="宋体" panose="02010600030101010101" pitchFamily="2" charset="-122"/>
              </a:rPr>
              <a:t>工作效率的。</a:t>
            </a:r>
            <a:endParaRPr lang="zh-CN" altLang="en-US">
              <a:latin typeface="Times New Roman" panose="02020603050405020304" charset="0"/>
              <a:ea typeface="宋体" panose="02010600030101010101" pitchFamily="2" charset="-122"/>
              <a:sym typeface="宋体" panose="02010600030101010101" pitchFamily="2" charset="-122"/>
            </a:endParaRPr>
          </a:p>
        </p:txBody>
      </p:sp>
      <p:sp>
        <p:nvSpPr>
          <p:cNvPr id="13" name="文本框 12"/>
          <p:cNvSpPr txBox="1"/>
          <p:nvPr>
            <p:custDataLst>
              <p:tags r:id="rId10"/>
            </p:custDataLst>
          </p:nvPr>
        </p:nvSpPr>
        <p:spPr>
          <a:xfrm>
            <a:off x="1331595" y="5732780"/>
            <a:ext cx="7348220" cy="637540"/>
          </a:xfrm>
          <a:prstGeom prst="rect">
            <a:avLst/>
          </a:prstGeom>
          <a:solidFill>
            <a:srgbClr val="00B050"/>
          </a:solidFill>
          <a:ln w="9525">
            <a:noFill/>
          </a:ln>
        </p:spPr>
        <p:txBody>
          <a:bodyPr wrap="square" anchor="t" anchorCtr="0">
            <a:noAutofit/>
          </a:bodyPr>
          <a:lstStyle/>
          <a:p>
            <a:r>
              <a:rPr lang="en-US" altLang="zh-CN">
                <a:latin typeface="Times New Roman" panose="02020603050405020304" charset="0"/>
                <a:ea typeface="宋体" panose="02010600030101010101" pitchFamily="2" charset="-122"/>
                <a:sym typeface="宋体" panose="02010600030101010101" pitchFamily="2" charset="-122"/>
              </a:rPr>
              <a:t>Para4  </a:t>
            </a:r>
            <a:r>
              <a:rPr lang="zh-CN" altLang="en-US">
                <a:latin typeface="Times New Roman" panose="02020603050405020304" charset="0"/>
                <a:ea typeface="宋体" panose="02010600030101010101" pitchFamily="2" charset="-122"/>
                <a:sym typeface="宋体" panose="02010600030101010101" pitchFamily="2" charset="-122"/>
              </a:rPr>
              <a:t>进一步引用名人观点论证：匀些时间不工作来生活是对工作效率有帮助的。</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2" grpId="0" bldLvl="0" animBg="1"/>
      <p:bldP spid="1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74" name="标题 1"/>
          <p:cNvSpPr>
            <a:spLocks noGrp="1"/>
          </p:cNvSpPr>
          <p:nvPr>
            <p:custDataLst>
              <p:tags r:id="rId1"/>
            </p:custDataLst>
          </p:nvPr>
        </p:nvSpPr>
        <p:spPr>
          <a:xfrm>
            <a:off x="126048" y="188595"/>
            <a:ext cx="8662987" cy="473075"/>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 Step2</a:t>
            </a:r>
            <a:r>
              <a:rPr lang="zh-CN" altLang="en-US"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rPr>
              <a:t>简化题干</a:t>
            </a:r>
            <a:r>
              <a:rPr lang="en-US" altLang="zh-CN" sz="2700" b="1" dirty="0">
                <a:latin typeface="微软雅黑" panose="020B0503020204020204" charset="-122"/>
                <a:ea typeface="微软雅黑" panose="020B0503020204020204" charset="-122"/>
              </a:rPr>
              <a:t>---</a:t>
            </a:r>
            <a:r>
              <a:rPr lang="zh-CN" altLang="en-US" sz="2700" b="1" dirty="0">
                <a:latin typeface="微软雅黑" panose="020B0503020204020204" charset="-122"/>
                <a:ea typeface="微软雅黑" panose="020B0503020204020204" charset="-122"/>
              </a:rPr>
              <a:t>按词索骥，精准定位</a:t>
            </a: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00" name="文本框 99"/>
          <p:cNvSpPr txBox="1"/>
          <p:nvPr/>
        </p:nvSpPr>
        <p:spPr>
          <a:xfrm>
            <a:off x="107950" y="836295"/>
            <a:ext cx="9200515" cy="6076950"/>
          </a:xfrm>
          <a:prstGeom prst="rect">
            <a:avLst/>
          </a:prstGeom>
          <a:noFill/>
          <a:ln w="9525">
            <a:noFill/>
          </a:ln>
        </p:spPr>
        <p:txBody>
          <a:bodyPr wrap="square">
            <a:noAutofit/>
          </a:bodyPr>
          <a:lstStyle/>
          <a:p>
            <a:r>
              <a:rPr lang="en-US" sz="2000">
                <a:latin typeface="Times New Roman" panose="02020603050405020304" charset="0"/>
                <a:ea typeface="宋体" panose="02010600030101010101" pitchFamily="2" charset="-122"/>
              </a:rPr>
              <a:t>27. What does </a:t>
            </a:r>
            <a:r>
              <a:rPr lang="en-US" sz="2000">
                <a:solidFill>
                  <a:srgbClr val="FF0000"/>
                </a:solidFill>
                <a:latin typeface="Times New Roman" panose="02020603050405020304" charset="0"/>
                <a:ea typeface="宋体" panose="02010600030101010101" pitchFamily="2" charset="-122"/>
              </a:rPr>
              <a:t>Ellen Langer's study show</a:t>
            </a:r>
            <a:r>
              <a:rPr lang="en-US" sz="2000">
                <a:latin typeface="Times New Roman" panose="02020603050405020304" charset="0"/>
                <a:ea typeface="宋体" panose="02010600030101010101" pitchFamily="2" charset="-122"/>
              </a:rPr>
              <a:t>? </a:t>
            </a:r>
          </a:p>
          <a:p>
            <a:r>
              <a:rPr lang="en-US" sz="2000">
                <a:latin typeface="Times New Roman" panose="02020603050405020304" charset="0"/>
                <a:ea typeface="宋体" panose="02010600030101010101" pitchFamily="2" charset="-122"/>
              </a:rPr>
              <a:t>A. It is worthwhile to be a perfectionist      </a:t>
            </a:r>
          </a:p>
          <a:p>
            <a:r>
              <a:rPr lang="en-US" sz="2000">
                <a:latin typeface="Times New Roman" panose="02020603050405020304" charset="0"/>
                <a:ea typeface="宋体" panose="02010600030101010101" pitchFamily="2" charset="-122"/>
              </a:rPr>
              <a:t>B. Translation makes people knowledgeable. </a:t>
            </a:r>
          </a:p>
          <a:p>
            <a:r>
              <a:rPr lang="en-US" sz="2000">
                <a:latin typeface="Times New Roman" panose="02020603050405020304" charset="0"/>
                <a:ea typeface="宋体" panose="02010600030101010101" pitchFamily="2" charset="-122"/>
              </a:rPr>
              <a:t>C. Simpler jobs require greater caution.      </a:t>
            </a:r>
          </a:p>
          <a:p>
            <a:r>
              <a:rPr lang="en-US" sz="2000">
                <a:latin typeface="Times New Roman" panose="02020603050405020304" charset="0"/>
                <a:ea typeface="宋体" panose="02010600030101010101" pitchFamily="2" charset="-122"/>
              </a:rPr>
              <a:t>D. Moderate effort produces the best result. </a:t>
            </a:r>
          </a:p>
          <a:p>
            <a:r>
              <a:rPr lang="en-US" sz="2000">
                <a:latin typeface="Times New Roman" panose="02020603050405020304" charset="0"/>
                <a:ea typeface="宋体" panose="02010600030101010101" pitchFamily="2" charset="-122"/>
              </a:rPr>
              <a:t>28. The underlined word "</a:t>
            </a:r>
            <a:r>
              <a:rPr lang="en-US" sz="2000">
                <a:solidFill>
                  <a:srgbClr val="FF0000"/>
                </a:solidFill>
                <a:latin typeface="Times New Roman" panose="02020603050405020304" charset="0"/>
                <a:ea typeface="宋体" panose="02010600030101010101" pitchFamily="2" charset="-122"/>
              </a:rPr>
              <a:t>go-getter</a:t>
            </a:r>
            <a:r>
              <a:rPr lang="en-US" sz="2000">
                <a:latin typeface="Times New Roman" panose="02020603050405020304" charset="0"/>
                <a:ea typeface="宋体" panose="02010600030101010101" pitchFamily="2" charset="-122"/>
              </a:rPr>
              <a:t>" in </a:t>
            </a:r>
            <a:r>
              <a:rPr lang="en-US" sz="2000">
                <a:solidFill>
                  <a:srgbClr val="FF0000"/>
                </a:solidFill>
                <a:latin typeface="Times New Roman" panose="02020603050405020304" charset="0"/>
                <a:ea typeface="宋体" panose="02010600030101010101" pitchFamily="2" charset="-122"/>
              </a:rPr>
              <a:t>paragraph 3</a:t>
            </a:r>
            <a:r>
              <a:rPr lang="en-US" sz="2000">
                <a:latin typeface="Times New Roman" panose="02020603050405020304" charset="0"/>
                <a:ea typeface="宋体" panose="02010600030101010101" pitchFamily="2" charset="-122"/>
              </a:rPr>
              <a:t> refers to someone who</a:t>
            </a:r>
            <a:r>
              <a:rPr lang="en-US" sz="2000" u="sng">
                <a:latin typeface="Times New Roman" panose="02020603050405020304" charset="0"/>
                <a:ea typeface="宋体" panose="02010600030101010101" pitchFamily="2" charset="-122"/>
                <a:cs typeface="Times New Roman" panose="02020603050405020304" charset="0"/>
              </a:rPr>
              <a:t>           </a:t>
            </a:r>
            <a:r>
              <a:rPr lang="en-US" sz="2000">
                <a:latin typeface="Times New Roman" panose="02020603050405020304" charset="0"/>
                <a:ea typeface="宋体" panose="02010600030101010101" pitchFamily="2" charset="-122"/>
              </a:rPr>
              <a:t>.</a:t>
            </a:r>
          </a:p>
          <a:p>
            <a:r>
              <a:rPr lang="en-US" sz="2000">
                <a:latin typeface="Times New Roman" panose="02020603050405020304" charset="0"/>
                <a:ea typeface="宋体" panose="02010600030101010101" pitchFamily="2" charset="-122"/>
              </a:rPr>
              <a:t>A. is good at handling pressure         </a:t>
            </a:r>
            <a:r>
              <a:rPr lang="en-US" sz="2000">
                <a:latin typeface="Times New Roman" panose="02020603050405020304" charset="0"/>
                <a:ea typeface="宋体" panose="02010600030101010101" pitchFamily="2" charset="-122"/>
                <a:cs typeface="Times New Roman" panose="02020603050405020304" charset="0"/>
              </a:rPr>
              <a:t>	</a:t>
            </a:r>
          </a:p>
          <a:p>
            <a:r>
              <a:rPr lang="en-US" sz="2000">
                <a:latin typeface="Times New Roman" panose="02020603050405020304" charset="0"/>
                <a:ea typeface="宋体" panose="02010600030101010101" pitchFamily="2" charset="-122"/>
              </a:rPr>
              <a:t>B. works hard to become successful</a:t>
            </a:r>
          </a:p>
          <a:p>
            <a:r>
              <a:rPr lang="en-US" sz="2000">
                <a:latin typeface="Times New Roman" panose="02020603050405020304" charset="0"/>
                <a:ea typeface="宋体" panose="02010600030101010101" pitchFamily="2" charset="-122"/>
              </a:rPr>
              <a:t>C. a has a natural talent for his job.      </a:t>
            </a:r>
            <a:r>
              <a:rPr lang="en-US" sz="2000">
                <a:latin typeface="Times New Roman" panose="02020603050405020304" charset="0"/>
                <a:ea typeface="宋体" panose="02010600030101010101" pitchFamily="2" charset="-122"/>
                <a:cs typeface="Times New Roman" panose="02020603050405020304" charset="0"/>
              </a:rPr>
              <a:t>	</a:t>
            </a:r>
          </a:p>
          <a:p>
            <a:r>
              <a:rPr lang="en-US" sz="2000">
                <a:latin typeface="Times New Roman" panose="02020603050405020304" charset="0"/>
                <a:ea typeface="宋体" panose="02010600030101010101" pitchFamily="2" charset="-122"/>
              </a:rPr>
              <a:t>D. gets on well with his co-workers</a:t>
            </a:r>
          </a:p>
          <a:p>
            <a:r>
              <a:rPr lang="en-US" sz="2000">
                <a:latin typeface="Times New Roman" panose="02020603050405020304" charset="0"/>
                <a:ea typeface="宋体" panose="02010600030101010101" pitchFamily="2" charset="-122"/>
              </a:rPr>
              <a:t>29. What can be </a:t>
            </a:r>
            <a:r>
              <a:rPr lang="en-US" sz="2000">
                <a:solidFill>
                  <a:srgbClr val="FF0000"/>
                </a:solidFill>
                <a:latin typeface="Times New Roman" panose="02020603050405020304" charset="0"/>
                <a:ea typeface="宋体" panose="02010600030101010101" pitchFamily="2" charset="-122"/>
              </a:rPr>
              <a:t>inferred</a:t>
            </a:r>
            <a:r>
              <a:rPr lang="en-US" sz="2000">
                <a:latin typeface="Times New Roman" panose="02020603050405020304" charset="0"/>
                <a:ea typeface="宋体" panose="02010600030101010101" pitchFamily="2" charset="-122"/>
              </a:rPr>
              <a:t> from the </a:t>
            </a:r>
            <a:r>
              <a:rPr lang="en-US" sz="2000">
                <a:solidFill>
                  <a:srgbClr val="FF0000"/>
                </a:solidFill>
                <a:latin typeface="Times New Roman" panose="02020603050405020304" charset="0"/>
                <a:ea typeface="宋体" panose="02010600030101010101" pitchFamily="2" charset="-122"/>
              </a:rPr>
              <a:t>last paragraph</a:t>
            </a:r>
            <a:r>
              <a:rPr lang="en-US" sz="2000">
                <a:latin typeface="Times New Roman" panose="02020603050405020304" charset="0"/>
                <a:ea typeface="宋体" panose="02010600030101010101" pitchFamily="2" charset="-122"/>
              </a:rPr>
              <a:t>? </a:t>
            </a:r>
          </a:p>
          <a:p>
            <a:r>
              <a:rPr lang="en-US" sz="2000">
                <a:latin typeface="Times New Roman" panose="02020603050405020304" charset="0"/>
                <a:ea typeface="宋体" panose="02010600030101010101" pitchFamily="2" charset="-122"/>
              </a:rPr>
              <a:t>A. A good thinker is able to inspire other people.</a:t>
            </a:r>
          </a:p>
          <a:p>
            <a:r>
              <a:rPr lang="en-US" sz="2000">
                <a:latin typeface="Times New Roman" panose="02020603050405020304" charset="0"/>
                <a:ea typeface="宋体" panose="02010600030101010101" pitchFamily="2" charset="-122"/>
              </a:rPr>
              <a:t>B. Experience unrelated to your job is useless. </a:t>
            </a:r>
          </a:p>
          <a:p>
            <a:r>
              <a:rPr lang="en-US" sz="2000">
                <a:latin typeface="Times New Roman" panose="02020603050405020304" charset="0"/>
                <a:ea typeface="宋体" panose="02010600030101010101" pitchFamily="2" charset="-122"/>
              </a:rPr>
              <a:t>C. A cheerful mood helps make a creative mind.</a:t>
            </a:r>
          </a:p>
          <a:p>
            <a:r>
              <a:rPr lang="en-US" sz="2000">
                <a:latin typeface="Times New Roman" panose="02020603050405020304" charset="0"/>
                <a:ea typeface="宋体" panose="02010600030101010101" pitchFamily="2" charset="-122"/>
              </a:rPr>
              <a:t>D. Focusing on what you do raises productivity. </a:t>
            </a:r>
          </a:p>
          <a:p>
            <a:r>
              <a:rPr lang="en-US" sz="2000">
                <a:latin typeface="Times New Roman" panose="02020603050405020304" charset="0"/>
                <a:ea typeface="宋体" panose="02010600030101010101" pitchFamily="2" charset="-122"/>
              </a:rPr>
              <a:t>30. What does </a:t>
            </a:r>
            <a:r>
              <a:rPr lang="en-US" sz="2000">
                <a:solidFill>
                  <a:srgbClr val="FF0000"/>
                </a:solidFill>
                <a:latin typeface="Times New Roman" panose="02020603050405020304" charset="0"/>
                <a:ea typeface="宋体" panose="02010600030101010101" pitchFamily="2" charset="-122"/>
              </a:rPr>
              <a:t>the text</a:t>
            </a:r>
            <a:r>
              <a:rPr lang="en-US" sz="2000">
                <a:latin typeface="Times New Roman" panose="02020603050405020304" charset="0"/>
                <a:ea typeface="宋体" panose="02010600030101010101" pitchFamily="2" charset="-122"/>
              </a:rPr>
              <a:t> seem to </a:t>
            </a:r>
            <a:r>
              <a:rPr lang="en-US" sz="2000">
                <a:solidFill>
                  <a:srgbClr val="FF0000"/>
                </a:solidFill>
                <a:latin typeface="Times New Roman" panose="02020603050405020304" charset="0"/>
                <a:ea typeface="宋体" panose="02010600030101010101" pitchFamily="2" charset="-122"/>
              </a:rPr>
              <a:t>advocate</a:t>
            </a:r>
            <a:r>
              <a:rPr lang="en-US" sz="2000">
                <a:latin typeface="Times New Roman" panose="02020603050405020304" charset="0"/>
                <a:ea typeface="宋体" panose="02010600030101010101" pitchFamily="2" charset="-122"/>
              </a:rPr>
              <a:t>? </a:t>
            </a:r>
          </a:p>
          <a:p>
            <a:r>
              <a:rPr lang="en-US" sz="2000">
                <a:latin typeface="Times New Roman" panose="02020603050405020304" charset="0"/>
                <a:ea typeface="宋体" panose="02010600030101010101" pitchFamily="2" charset="-122"/>
              </a:rPr>
              <a:t>A. Middle-of-the-road work habits.       </a:t>
            </a:r>
            <a:r>
              <a:rPr lang="en-US" sz="2000">
                <a:latin typeface="Times New Roman" panose="02020603050405020304" charset="0"/>
                <a:ea typeface="宋体" panose="02010600030101010101" pitchFamily="2" charset="-122"/>
                <a:cs typeface="Times New Roman" panose="02020603050405020304" charset="0"/>
              </a:rPr>
              <a:t>	</a:t>
            </a:r>
            <a:r>
              <a:rPr lang="en-US" sz="2000">
                <a:latin typeface="Times New Roman" panose="02020603050405020304" charset="0"/>
                <a:ea typeface="宋体" panose="02010600030101010101" pitchFamily="2" charset="-122"/>
              </a:rPr>
              <a:t>B. Balance between work and family. </a:t>
            </a:r>
          </a:p>
          <a:p>
            <a:r>
              <a:rPr lang="en-US" sz="2000">
                <a:latin typeface="Times New Roman" panose="02020603050405020304" charset="0"/>
                <a:ea typeface="宋体" panose="02010600030101010101" pitchFamily="2" charset="-122"/>
              </a:rPr>
              <a:t>C. Long-standing cultural traditions.      D. Harmony in the work</a:t>
            </a:r>
            <a:r>
              <a:rPr lang="en-US" sz="2400">
                <a:latin typeface="Times New Roman" panose="02020603050405020304" charset="0"/>
                <a:ea typeface="宋体" panose="02010600030101010101" pitchFamily="2" charset="-122"/>
              </a:rPr>
              <a:t> environment.</a:t>
            </a:r>
            <a:endParaRPr lang="en-US" altLang="en-US" sz="2400">
              <a:latin typeface="Times New Roman" panose="02020603050405020304" charset="0"/>
              <a:ea typeface="宋体" panose="02010600030101010101" pitchFamily="2" charset="-122"/>
            </a:endParaRPr>
          </a:p>
        </p:txBody>
      </p:sp>
      <p:sp>
        <p:nvSpPr>
          <p:cNvPr id="49" name="云形标注 48"/>
          <p:cNvSpPr/>
          <p:nvPr>
            <p:custDataLst>
              <p:tags r:id="rId2"/>
            </p:custDataLst>
          </p:nvPr>
        </p:nvSpPr>
        <p:spPr>
          <a:xfrm rot="420000">
            <a:off x="4689475" y="905510"/>
            <a:ext cx="40551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Para2.</a:t>
            </a:r>
            <a:r>
              <a:rPr lang="en-US" altLang="zh-CN" sz="2000" strike="noStrike" noProof="1"/>
              <a:t> </a:t>
            </a:r>
            <a:r>
              <a:rPr lang="en-US" altLang="zh-CN" sz="2000" strike="noStrike" noProof="1">
                <a:solidFill>
                  <a:schemeClr val="tx1"/>
                </a:solidFill>
              </a:rPr>
              <a:t>The Second  sentence </a:t>
            </a:r>
          </a:p>
        </p:txBody>
      </p:sp>
      <p:sp>
        <p:nvSpPr>
          <p:cNvPr id="3" name="云形标注 2"/>
          <p:cNvSpPr/>
          <p:nvPr>
            <p:custDataLst>
              <p:tags r:id="rId3"/>
            </p:custDataLst>
          </p:nvPr>
        </p:nvSpPr>
        <p:spPr>
          <a:xfrm rot="420000">
            <a:off x="4138295" y="2670810"/>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Para3.</a:t>
            </a:r>
            <a:r>
              <a:rPr lang="en-US" altLang="zh-CN" sz="2000" strike="noStrike" noProof="1"/>
              <a:t> </a:t>
            </a:r>
            <a:r>
              <a:rPr lang="en-US" altLang="zh-CN" sz="2000" strike="noStrike" noProof="1">
                <a:solidFill>
                  <a:schemeClr val="tx1"/>
                </a:solidFill>
              </a:rPr>
              <a:t>The second sentence </a:t>
            </a:r>
          </a:p>
        </p:txBody>
      </p:sp>
      <p:sp>
        <p:nvSpPr>
          <p:cNvPr id="4" name="云形标注 3"/>
          <p:cNvSpPr/>
          <p:nvPr>
            <p:custDataLst>
              <p:tags r:id="rId4"/>
            </p:custDataLst>
          </p:nvPr>
        </p:nvSpPr>
        <p:spPr>
          <a:xfrm rot="420000">
            <a:off x="5194935" y="4008120"/>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Para4.</a:t>
            </a:r>
            <a:r>
              <a:rPr lang="en-US" altLang="zh-CN" sz="2000" strike="noStrike" noProof="1"/>
              <a:t> </a:t>
            </a:r>
            <a:r>
              <a:rPr lang="en-US" altLang="zh-CN" sz="2000" strike="noStrike" noProof="1">
                <a:solidFill>
                  <a:schemeClr val="tx1"/>
                </a:solidFill>
              </a:rPr>
              <a:t>The last sentence </a:t>
            </a:r>
          </a:p>
        </p:txBody>
      </p:sp>
      <p:sp>
        <p:nvSpPr>
          <p:cNvPr id="5" name="云形标注 4"/>
          <p:cNvSpPr/>
          <p:nvPr>
            <p:custDataLst>
              <p:tags r:id="rId5"/>
            </p:custDataLst>
          </p:nvPr>
        </p:nvSpPr>
        <p:spPr>
          <a:xfrm rot="420000">
            <a:off x="4618990" y="5302885"/>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zh-CN" sz="2000" strike="noStrike" noProof="1">
                <a:solidFill>
                  <a:srgbClr val="FF0000"/>
                </a:solidFill>
              </a:rPr>
              <a:t>Para1&amp;4 : </a:t>
            </a:r>
            <a:r>
              <a:rPr lang="en-US" altLang="zh-CN" sz="2000" strike="noStrike" noProof="1">
                <a:solidFill>
                  <a:schemeClr val="tx1"/>
                </a:solidFill>
              </a:rPr>
              <a:t>Last sentences</a:t>
            </a:r>
            <a:r>
              <a:rPr lang="en-US" altLang="zh-CN" sz="2000" strike="noStrike" noProof="1">
                <a:solidFill>
                  <a:srgbClr val="FF0000"/>
                </a:solidFill>
              </a:rPr>
              <a:t> </a:t>
            </a:r>
            <a:r>
              <a:rPr lang="zh-CN" altLang="en-US" sz="2000" strike="noStrike" noProof="1">
                <a:solidFill>
                  <a:schemeClr val="tx1"/>
                </a:solidFill>
              </a:rPr>
              <a:t>结论句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3" grpId="0" bldLvl="0" animBg="1"/>
      <p:bldP spid="4" grpId="0" bldLvl="0" animBg="1"/>
      <p:bldP spid="5"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nvGrpSpPr>
          <p:cNvPr id="19458" name="组合 59"/>
          <p:cNvGrpSpPr/>
          <p:nvPr/>
        </p:nvGrpSpPr>
        <p:grpSpPr>
          <a:xfrm>
            <a:off x="-3033712" y="2012950"/>
            <a:ext cx="14182725" cy="3375025"/>
            <a:chOff x="1747839" y="2376488"/>
            <a:chExt cx="8231186" cy="3132137"/>
          </a:xfrm>
        </p:grpSpPr>
        <p:cxnSp>
          <p:nvCxnSpPr>
            <p:cNvPr id="61" name="MH_Other_1"/>
            <p:cNvCxnSpPr/>
            <p:nvPr>
              <p:custDataLst>
                <p:tags r:id="rId8"/>
              </p:custDataLst>
            </p:nvPr>
          </p:nvCxnSpPr>
          <p:spPr>
            <a:xfrm rot="19980000">
              <a:off x="1747839" y="5508625"/>
              <a:ext cx="2268537"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MH_Other_2"/>
            <p:cNvCxnSpPr/>
            <p:nvPr>
              <p:custDataLst>
                <p:tags r:id="rId9"/>
              </p:custDataLst>
            </p:nvPr>
          </p:nvCxnSpPr>
          <p:spPr>
            <a:xfrm rot="19980000">
              <a:off x="2538414" y="4918075"/>
              <a:ext cx="1982787"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MH_Other_3"/>
            <p:cNvCxnSpPr/>
            <p:nvPr>
              <p:custDataLst>
                <p:tags r:id="rId10"/>
              </p:custDataLst>
            </p:nvPr>
          </p:nvCxnSpPr>
          <p:spPr>
            <a:xfrm rot="19980000">
              <a:off x="8278813" y="2376488"/>
              <a:ext cx="1700212"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MH_Other_4"/>
            <p:cNvCxnSpPr/>
            <p:nvPr>
              <p:custDataLst>
                <p:tags r:id="rId11"/>
              </p:custDataLst>
            </p:nvPr>
          </p:nvCxnSpPr>
          <p:spPr>
            <a:xfrm rot="19980000">
              <a:off x="8250239" y="2376488"/>
              <a:ext cx="992187"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lstStyle/>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原文横向分析，选项纵向对比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24765" y="3717290"/>
            <a:ext cx="6131560" cy="19888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2000">
                <a:latin typeface="Times New Roman" panose="02020603050405020304" charset="0"/>
                <a:ea typeface="宋体" panose="02010600030101010101" pitchFamily="2" charset="-122"/>
                <a:sym typeface="+mn-ea"/>
              </a:rPr>
              <a:t>27. What does </a:t>
            </a:r>
            <a:r>
              <a:rPr lang="en-US" sz="2000">
                <a:solidFill>
                  <a:srgbClr val="FF0000"/>
                </a:solidFill>
                <a:latin typeface="Times New Roman" panose="02020603050405020304" charset="0"/>
                <a:ea typeface="宋体" panose="02010600030101010101" pitchFamily="2" charset="-122"/>
                <a:sym typeface="+mn-ea"/>
              </a:rPr>
              <a:t>Ellen Langer's study show</a:t>
            </a:r>
            <a:r>
              <a:rPr lang="en-US" sz="2000">
                <a:latin typeface="Times New Roman" panose="02020603050405020304" charset="0"/>
                <a:ea typeface="宋体" panose="02010600030101010101" pitchFamily="2" charset="-122"/>
                <a:sym typeface="+mn-ea"/>
              </a:rPr>
              <a:t>? </a:t>
            </a:r>
          </a:p>
          <a:p>
            <a:pPr marL="0" indent="0" fontAlgn="base">
              <a:buNone/>
            </a:pPr>
            <a:r>
              <a:rPr lang="en-US" sz="2000">
                <a:latin typeface="Times New Roman" panose="02020603050405020304" charset="0"/>
                <a:ea typeface="宋体" panose="02010600030101010101" pitchFamily="2" charset="-122"/>
                <a:sym typeface="+mn-ea"/>
              </a:rPr>
              <a:t>A. It is worthwhile to be a </a:t>
            </a:r>
            <a:r>
              <a:rPr lang="en-US" sz="2000">
                <a:gradFill>
                  <a:gsLst>
                    <a:gs pos="0">
                      <a:srgbClr val="007BD3"/>
                    </a:gs>
                    <a:gs pos="100000">
                      <a:srgbClr val="034373"/>
                    </a:gs>
                  </a:gsLst>
                  <a:lin scaled="0"/>
                </a:gradFill>
                <a:latin typeface="Times New Roman" panose="02020603050405020304" charset="0"/>
                <a:ea typeface="宋体" panose="02010600030101010101" pitchFamily="2" charset="-122"/>
                <a:sym typeface="+mn-ea"/>
              </a:rPr>
              <a:t>perfectionist</a:t>
            </a:r>
            <a:r>
              <a:rPr lang="en-US" sz="2000">
                <a:latin typeface="Times New Roman" panose="02020603050405020304" charset="0"/>
                <a:ea typeface="宋体" panose="02010600030101010101" pitchFamily="2" charset="-122"/>
                <a:sym typeface="+mn-ea"/>
              </a:rPr>
              <a:t>      </a:t>
            </a:r>
          </a:p>
          <a:p>
            <a:pPr marL="0" indent="0" fontAlgn="base">
              <a:buNone/>
            </a:pPr>
            <a:r>
              <a:rPr lang="en-US" sz="2000">
                <a:latin typeface="Times New Roman" panose="02020603050405020304" charset="0"/>
                <a:ea typeface="宋体" panose="02010600030101010101" pitchFamily="2" charset="-122"/>
                <a:sym typeface="+mn-ea"/>
              </a:rPr>
              <a:t>B. </a:t>
            </a:r>
            <a:r>
              <a:rPr lang="en-US" sz="2000">
                <a:solidFill>
                  <a:schemeClr val="accent2">
                    <a:lumMod val="60000"/>
                    <a:lumOff val="40000"/>
                  </a:schemeClr>
                </a:solidFill>
                <a:latin typeface="Times New Roman" panose="02020603050405020304" charset="0"/>
                <a:ea typeface="宋体" panose="02010600030101010101" pitchFamily="2" charset="-122"/>
                <a:sym typeface="+mn-ea"/>
              </a:rPr>
              <a:t>Translation</a:t>
            </a:r>
            <a:r>
              <a:rPr lang="en-US" sz="2000">
                <a:latin typeface="Times New Roman" panose="02020603050405020304" charset="0"/>
                <a:ea typeface="宋体" panose="02010600030101010101" pitchFamily="2" charset="-122"/>
                <a:sym typeface="+mn-ea"/>
              </a:rPr>
              <a:t> makes people </a:t>
            </a:r>
            <a:r>
              <a:rPr lang="en-US" sz="2000">
                <a:solidFill>
                  <a:srgbClr val="0070C0"/>
                </a:solidFill>
                <a:latin typeface="Times New Roman" panose="02020603050405020304" charset="0"/>
                <a:ea typeface="宋体" panose="02010600030101010101" pitchFamily="2" charset="-122"/>
                <a:sym typeface="+mn-ea"/>
              </a:rPr>
              <a:t>knowledgeable</a:t>
            </a:r>
            <a:r>
              <a:rPr lang="en-US" sz="2000">
                <a:latin typeface="Times New Roman" panose="02020603050405020304" charset="0"/>
                <a:ea typeface="宋体" panose="02010600030101010101" pitchFamily="2" charset="-122"/>
                <a:sym typeface="+mn-ea"/>
              </a:rPr>
              <a:t>. </a:t>
            </a:r>
          </a:p>
          <a:p>
            <a:pPr marL="0" indent="0" fontAlgn="base">
              <a:buNone/>
            </a:pPr>
            <a:r>
              <a:rPr lang="en-US" sz="2000">
                <a:latin typeface="Times New Roman" panose="02020603050405020304" charset="0"/>
                <a:ea typeface="宋体" panose="02010600030101010101" pitchFamily="2" charset="-122"/>
                <a:sym typeface="+mn-ea"/>
              </a:rPr>
              <a:t>C. </a:t>
            </a:r>
            <a:r>
              <a:rPr lang="en-US" sz="2000">
                <a:solidFill>
                  <a:schemeClr val="accent2">
                    <a:lumMod val="60000"/>
                    <a:lumOff val="40000"/>
                  </a:schemeClr>
                </a:solidFill>
                <a:latin typeface="Times New Roman" panose="02020603050405020304" charset="0"/>
                <a:ea typeface="宋体" panose="02010600030101010101" pitchFamily="2" charset="-122"/>
                <a:sym typeface="+mn-ea"/>
              </a:rPr>
              <a:t>Simpler</a:t>
            </a:r>
            <a:r>
              <a:rPr lang="en-US" sz="2000">
                <a:latin typeface="Times New Roman" panose="02020603050405020304" charset="0"/>
                <a:ea typeface="宋体" panose="02010600030101010101" pitchFamily="2" charset="-122"/>
                <a:sym typeface="+mn-ea"/>
              </a:rPr>
              <a:t> jobs require</a:t>
            </a:r>
            <a:r>
              <a:rPr lang="en-US" sz="2000">
                <a:gradFill>
                  <a:gsLst>
                    <a:gs pos="0">
                      <a:srgbClr val="007BD3"/>
                    </a:gs>
                    <a:gs pos="100000">
                      <a:srgbClr val="034373"/>
                    </a:gs>
                  </a:gsLst>
                  <a:lin scaled="0"/>
                </a:gradFill>
                <a:latin typeface="Times New Roman" panose="02020603050405020304" charset="0"/>
                <a:ea typeface="宋体" panose="02010600030101010101" pitchFamily="2" charset="-122"/>
                <a:sym typeface="+mn-ea"/>
              </a:rPr>
              <a:t> greater caution</a:t>
            </a:r>
            <a:r>
              <a:rPr lang="en-US" sz="2000">
                <a:latin typeface="Times New Roman" panose="02020603050405020304" charset="0"/>
                <a:ea typeface="宋体" panose="02010600030101010101" pitchFamily="2" charset="-122"/>
                <a:sym typeface="+mn-ea"/>
              </a:rPr>
              <a:t>.      </a:t>
            </a:r>
          </a:p>
          <a:p>
            <a:pPr marL="0" indent="0" fontAlgn="base">
              <a:buNone/>
            </a:pPr>
            <a:r>
              <a:rPr lang="en-US" sz="2000">
                <a:latin typeface="Times New Roman" panose="02020603050405020304" charset="0"/>
                <a:ea typeface="宋体" panose="02010600030101010101" pitchFamily="2" charset="-122"/>
                <a:sym typeface="+mn-ea"/>
              </a:rPr>
              <a:t>D. </a:t>
            </a:r>
            <a:r>
              <a:rPr lang="en-US" sz="2000">
                <a:solidFill>
                  <a:schemeClr val="accent2">
                    <a:lumMod val="60000"/>
                    <a:lumOff val="40000"/>
                  </a:schemeClr>
                </a:solidFill>
                <a:latin typeface="Times New Roman" panose="02020603050405020304" charset="0"/>
                <a:ea typeface="宋体" panose="02010600030101010101" pitchFamily="2" charset="-122"/>
                <a:sym typeface="+mn-ea"/>
              </a:rPr>
              <a:t>Moderate effort </a:t>
            </a:r>
            <a:r>
              <a:rPr lang="en-US" sz="2000">
                <a:latin typeface="Times New Roman" panose="02020603050405020304" charset="0"/>
                <a:ea typeface="宋体" panose="02010600030101010101" pitchFamily="2" charset="-122"/>
                <a:sym typeface="+mn-ea"/>
              </a:rPr>
              <a:t>produces the</a:t>
            </a:r>
            <a:r>
              <a:rPr lang="en-US" sz="2000">
                <a:gradFill>
                  <a:gsLst>
                    <a:gs pos="0">
                      <a:srgbClr val="007BD3"/>
                    </a:gs>
                    <a:gs pos="100000">
                      <a:srgbClr val="034373"/>
                    </a:gs>
                  </a:gsLst>
                  <a:lin scaled="0"/>
                </a:gradFill>
                <a:latin typeface="Times New Roman" panose="02020603050405020304" charset="0"/>
                <a:ea typeface="宋体" panose="02010600030101010101" pitchFamily="2" charset="-122"/>
                <a:sym typeface="+mn-ea"/>
              </a:rPr>
              <a:t> best result</a:t>
            </a:r>
            <a:r>
              <a:rPr lang="en-US" sz="2000">
                <a:latin typeface="Times New Roman" panose="02020603050405020304" charset="0"/>
                <a:ea typeface="宋体" panose="02010600030101010101" pitchFamily="2" charset="-122"/>
                <a:sym typeface="+mn-ea"/>
              </a:rPr>
              <a:t>. </a:t>
            </a:r>
          </a:p>
          <a:p>
            <a:pPr marL="0" indent="0" fontAlgn="base">
              <a:buNone/>
            </a:pPr>
            <a:endParaRPr lang="zh-CN" altLang="en-US" sz="2000" strike="noStrike" noProof="1"/>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lstStyle/>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p>
        </p:txBody>
      </p:sp>
      <p:sp>
        <p:nvSpPr>
          <p:cNvPr id="4" name="文本框 99"/>
          <p:cNvSpPr txBox="1"/>
          <p:nvPr/>
        </p:nvSpPr>
        <p:spPr>
          <a:xfrm>
            <a:off x="256540" y="5373370"/>
            <a:ext cx="8122285" cy="1198880"/>
          </a:xfrm>
          <a:prstGeom prst="rect">
            <a:avLst/>
          </a:prstGeom>
          <a:noFill/>
          <a:ln w="9525">
            <a:noFill/>
          </a:ln>
        </p:spPr>
        <p:txBody>
          <a:bodyPr wrap="square" anchor="t" anchorCtr="0">
            <a:spAutoFit/>
          </a:bodyPr>
          <a:lstStyle/>
          <a:p>
            <a:r>
              <a:rPr lang="zh-CN" altLang="zh-CN" sz="2400">
                <a:solidFill>
                  <a:srgbClr val="FF0000"/>
                </a:solidFill>
                <a:latin typeface="Calibri" panose="020F0502020204030204" charset="0"/>
                <a:ea typeface="宋体" panose="02010600030101010101" pitchFamily="2" charset="-122"/>
              </a:rPr>
              <a:t>纵向对比选项</a:t>
            </a:r>
          </a:p>
          <a:p>
            <a:r>
              <a:rPr lang="zh-CN" altLang="zh-CN" sz="2400">
                <a:solidFill>
                  <a:srgbClr val="FF0000"/>
                </a:solidFill>
                <a:latin typeface="Calibri" panose="020F0502020204030204" charset="0"/>
                <a:ea typeface="宋体" panose="02010600030101010101" pitchFamily="2" charset="-122"/>
              </a:rPr>
              <a:t>与定位简化的细节进行匹配</a:t>
            </a:r>
            <a:r>
              <a:rPr lang="zh-CN" altLang="zh-CN" sz="2400">
                <a:solidFill>
                  <a:srgbClr val="000000"/>
                </a:solidFill>
                <a:latin typeface="Calibri" panose="020F0502020204030204" charset="0"/>
                <a:ea typeface="宋体" panose="02010600030101010101" pitchFamily="2" charset="-122"/>
              </a:rPr>
              <a:t>：可知</a:t>
            </a:r>
            <a:r>
              <a:rPr lang="en-US" altLang="zh-CN" sz="2400">
                <a:solidFill>
                  <a:srgbClr val="000000"/>
                </a:solidFill>
                <a:latin typeface="Calibri" panose="020F0502020204030204" charset="0"/>
                <a:ea typeface="宋体" panose="02010600030101010101" pitchFamily="2" charset="-122"/>
              </a:rPr>
              <a:t>D </a:t>
            </a:r>
            <a:r>
              <a:rPr lang="zh-CN" altLang="en-US" sz="2400">
                <a:solidFill>
                  <a:srgbClr val="000000"/>
                </a:solidFill>
                <a:latin typeface="Calibri" panose="020F0502020204030204" charset="0"/>
                <a:ea typeface="宋体" panose="02010600030101010101" pitchFamily="2" charset="-122"/>
              </a:rPr>
              <a:t>为合理解读</a:t>
            </a:r>
            <a:r>
              <a:rPr lang="en-US" altLang="zh-CN" sz="2400">
                <a:solidFill>
                  <a:srgbClr val="000000"/>
                </a:solidFill>
                <a:latin typeface="Calibri" panose="020F0502020204030204" charset="0"/>
                <a:ea typeface="宋体" panose="02010600030101010101" pitchFamily="2" charset="-122"/>
              </a:rPr>
              <a:t> </a:t>
            </a:r>
            <a:r>
              <a:rPr lang="zh-CN" altLang="en-US" sz="2400">
                <a:solidFill>
                  <a:srgbClr val="000000"/>
                </a:solidFill>
                <a:latin typeface="Calibri" panose="020F0502020204030204" charset="0"/>
                <a:ea typeface="宋体" panose="02010600030101010101" pitchFamily="2" charset="-122"/>
              </a:rPr>
              <a:t>同时根据文章篇章结构与第一段主旨相呼应匹配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pic>
        <p:nvPicPr>
          <p:cNvPr id="2" name="图片 1"/>
          <p:cNvPicPr>
            <a:picLocks noChangeAspect="1"/>
          </p:cNvPicPr>
          <p:nvPr>
            <p:custDataLst>
              <p:tags r:id="rId2"/>
            </p:custDataLst>
          </p:nvPr>
        </p:nvPicPr>
        <p:blipFill>
          <a:blip r:embed="rId13"/>
          <a:stretch>
            <a:fillRect/>
          </a:stretch>
        </p:blipFill>
        <p:spPr>
          <a:xfrm>
            <a:off x="53340" y="834390"/>
            <a:ext cx="8858885" cy="2520950"/>
          </a:xfrm>
          <a:prstGeom prst="rect">
            <a:avLst/>
          </a:prstGeom>
        </p:spPr>
      </p:pic>
      <p:sp>
        <p:nvSpPr>
          <p:cNvPr id="5" name="文本框 99"/>
          <p:cNvSpPr txBox="1"/>
          <p:nvPr/>
        </p:nvSpPr>
        <p:spPr>
          <a:xfrm>
            <a:off x="4639945" y="3501390"/>
            <a:ext cx="4522470" cy="2056130"/>
          </a:xfrm>
          <a:prstGeom prst="rect">
            <a:avLst/>
          </a:prstGeom>
          <a:solidFill>
            <a:srgbClr val="FFFF00"/>
          </a:solidFill>
          <a:ln w="12700" cmpd="sng">
            <a:solidFill>
              <a:srgbClr val="00B0F0"/>
            </a:solidFill>
            <a:prstDash val="solid"/>
          </a:ln>
        </p:spPr>
        <p:txBody>
          <a:bodyPr wrap="square" anchor="t" anchorCtr="0">
            <a:noAutofit/>
          </a:bodyPr>
          <a:lstStyle/>
          <a:p>
            <a:r>
              <a:rPr lang="zh-CN" altLang="zh-CN" sz="2400">
                <a:latin typeface="Times New Roman" panose="02020603050405020304" charset="0"/>
                <a:ea typeface="宋体" panose="02010600030101010101" pitchFamily="2" charset="-122"/>
              </a:rPr>
              <a:t>本题考查的是事实细节分析：</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简化上一步定位的长难句</a:t>
            </a: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段，第二句）</a:t>
            </a:r>
          </a:p>
          <a:p>
            <a:r>
              <a:rPr lang="zh-CN" altLang="en-US" sz="2400" b="1">
                <a:solidFill>
                  <a:schemeClr val="tx1"/>
                </a:solidFill>
                <a:latin typeface="Times New Roman" panose="02020603050405020304" charset="0"/>
                <a:ea typeface="宋体" panose="02010600030101010101" pitchFamily="2" charset="-122"/>
              </a:rPr>
              <a:t>意为适度练习的人比大量练习的人或者不练习的人犯错误更少。</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7" name="直接连接符 6"/>
          <p:cNvCxnSpPr/>
          <p:nvPr/>
        </p:nvCxnSpPr>
        <p:spPr>
          <a:xfrm>
            <a:off x="1115695" y="2493010"/>
            <a:ext cx="2088515" cy="0"/>
          </a:xfrm>
          <a:prstGeom prst="line">
            <a:avLst/>
          </a:prstGeom>
        </p:spPr>
        <p:style>
          <a:lnRef idx="3">
            <a:schemeClr val="dk1"/>
          </a:lnRef>
          <a:fillRef idx="0">
            <a:schemeClr val="dk1"/>
          </a:fillRef>
          <a:effectRef idx="2">
            <a:schemeClr val="dk1"/>
          </a:effectRef>
          <a:fontRef idx="minor">
            <a:schemeClr val="tx1"/>
          </a:fontRef>
        </p:style>
      </p:cxnSp>
      <p:sp>
        <p:nvSpPr>
          <p:cNvPr id="8" name="左中括号 7"/>
          <p:cNvSpPr/>
          <p:nvPr/>
        </p:nvSpPr>
        <p:spPr>
          <a:xfrm>
            <a:off x="4932045" y="1842770"/>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9" name="右中括号 8"/>
          <p:cNvSpPr/>
          <p:nvPr/>
        </p:nvSpPr>
        <p:spPr>
          <a:xfrm>
            <a:off x="972185" y="2152650"/>
            <a:ext cx="75565" cy="36004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0" name="左中括号 9"/>
          <p:cNvSpPr/>
          <p:nvPr>
            <p:custDataLst>
              <p:tags r:id="rId3"/>
            </p:custDataLst>
          </p:nvPr>
        </p:nvSpPr>
        <p:spPr>
          <a:xfrm>
            <a:off x="3780155" y="2152650"/>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1" name="右中括号 10"/>
          <p:cNvSpPr/>
          <p:nvPr>
            <p:custDataLst>
              <p:tags r:id="rId4"/>
            </p:custDataLst>
          </p:nvPr>
        </p:nvSpPr>
        <p:spPr>
          <a:xfrm>
            <a:off x="7308850" y="2158365"/>
            <a:ext cx="75565" cy="36004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cxnSp>
        <p:nvCxnSpPr>
          <p:cNvPr id="12" name="直接连接符 11"/>
          <p:cNvCxnSpPr/>
          <p:nvPr>
            <p:custDataLst>
              <p:tags r:id="rId5"/>
            </p:custDataLst>
          </p:nvPr>
        </p:nvCxnSpPr>
        <p:spPr>
          <a:xfrm>
            <a:off x="5436235" y="2131060"/>
            <a:ext cx="935990" cy="1905"/>
          </a:xfrm>
          <a:prstGeom prst="line">
            <a:avLst/>
          </a:prstGeom>
        </p:spPr>
        <p:style>
          <a:lnRef idx="3">
            <a:schemeClr val="dk1"/>
          </a:lnRef>
          <a:fillRef idx="0">
            <a:schemeClr val="dk1"/>
          </a:fillRef>
          <a:effectRef idx="2">
            <a:schemeClr val="dk1"/>
          </a:effectRef>
          <a:fontRef idx="minor">
            <a:schemeClr val="tx1"/>
          </a:fontRef>
        </p:style>
      </p:cxnSp>
      <p:cxnSp>
        <p:nvCxnSpPr>
          <p:cNvPr id="13" name="直接连接符 12"/>
          <p:cNvCxnSpPr/>
          <p:nvPr>
            <p:custDataLst>
              <p:tags r:id="rId6"/>
            </p:custDataLst>
          </p:nvPr>
        </p:nvCxnSpPr>
        <p:spPr>
          <a:xfrm>
            <a:off x="7668895" y="2132965"/>
            <a:ext cx="1007745" cy="0"/>
          </a:xfrm>
          <a:prstGeom prst="line">
            <a:avLst/>
          </a:prstGeom>
        </p:spPr>
        <p:style>
          <a:lnRef idx="3">
            <a:schemeClr val="dk1"/>
          </a:lnRef>
          <a:fillRef idx="0">
            <a:schemeClr val="dk1"/>
          </a:fillRef>
          <a:effectRef idx="2">
            <a:schemeClr val="dk1"/>
          </a:effectRef>
          <a:fontRef idx="minor">
            <a:schemeClr val="tx1"/>
          </a:fontRef>
        </p:style>
      </p:cxnSp>
      <p:cxnSp>
        <p:nvCxnSpPr>
          <p:cNvPr id="14" name="直接连接符 13"/>
          <p:cNvCxnSpPr/>
          <p:nvPr>
            <p:custDataLst>
              <p:tags r:id="rId7"/>
            </p:custDataLst>
          </p:nvPr>
        </p:nvCxnSpPr>
        <p:spPr>
          <a:xfrm>
            <a:off x="4284345" y="2493010"/>
            <a:ext cx="1871980" cy="0"/>
          </a:xfrm>
          <a:prstGeom prst="line">
            <a:avLst/>
          </a:prstGeom>
        </p:spPr>
        <p:style>
          <a:lnRef idx="3">
            <a:schemeClr val="dk1"/>
          </a:lnRef>
          <a:fillRef idx="0">
            <a:schemeClr val="dk1"/>
          </a:fillRef>
          <a:effectRef idx="2">
            <a:schemeClr val="dk1"/>
          </a:effectRef>
          <a:fontRef idx="minor">
            <a:schemeClr val="tx1"/>
          </a:fontRef>
        </p:style>
      </p:cxnSp>
      <p:cxnSp>
        <p:nvCxnSpPr>
          <p:cNvPr id="15" name="直接箭头连接符 14"/>
          <p:cNvCxnSpPr/>
          <p:nvPr/>
        </p:nvCxnSpPr>
        <p:spPr>
          <a:xfrm flipV="1">
            <a:off x="642620" y="1412875"/>
            <a:ext cx="1007745" cy="352806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V="1">
            <a:off x="1331595" y="2132965"/>
            <a:ext cx="6409055" cy="280860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H="1" flipV="1">
            <a:off x="1835785" y="2400935"/>
            <a:ext cx="1944370" cy="254063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4716145" y="3601085"/>
            <a:ext cx="4320540" cy="201612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ppt_x</p:attrName>
                                        </p:attrNameLst>
                                      </p:cBhvr>
                                      <p:tavLst>
                                        <p:tav tm="0">
                                          <p:val>
                                            <p:strVal val="#ppt_x"/>
                                          </p:val>
                                        </p:tav>
                                        <p:tav tm="100000">
                                          <p:val>
                                            <p:strVal val="#ppt_x"/>
                                          </p:val>
                                        </p:tav>
                                      </p:tavLst>
                                    </p:anim>
                                    <p:anim calcmode="lin" valueType="num">
                                      <p:cBhvr>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animBg="1"/>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Title"/>
  <p:tag name="MH_ORDER" val="1"/>
  <p:tag name="KSO_WM_BEAUTIFY_FLAG" val=""/>
</p:tagLst>
</file>

<file path=ppt/tags/tag10.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Oval 5"/>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Freeform 10"/>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9.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12.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Oval 13"/>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3.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1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Freeform 16"/>
</p:tagLst>
</file>

<file path=ppt/tags/tag130.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2.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2"/>
</p:tagLst>
</file>

<file path=ppt/tags/tag133.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5"/>
</p:tagLst>
</file>

<file path=ppt/tags/tag134.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8"/>
</p:tagLst>
</file>

<file path=ppt/tags/tag135.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Title"/>
  <p:tag name="MH_ORDER" val="1"/>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Oval 17"/>
</p:tagLst>
</file>

<file path=ppt/tags/tag1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文本框 19"/>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Oval 20"/>
</p:tagLst>
</file>

<file path=ppt/tags/tag1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2"/>
</p:tagLst>
</file>

<file path=ppt/tags/tag1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5"/>
</p:tagLst>
</file>

<file path=ppt/tags/tag1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2.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1"/>
</p:tagLst>
</file>

<file path=ppt/tags/tag183.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2"/>
</p:tagLst>
</file>

<file path=ppt/tags/tag184.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1"/>
</p:tagLst>
</file>

<file path=ppt/tags/tag185.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2"/>
</p:tagLst>
</file>

<file path=ppt/tags/tag186.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4"/>
</p:tagLst>
</file>

<file path=ppt/tags/tag187.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5"/>
</p:tagLst>
</file>

<file path=ppt/tags/tag188.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4"/>
</p:tagLst>
</file>

<file path=ppt/tags/tag189.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5"/>
</p:tagLst>
</file>

<file path=ppt/tags/tag19.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8"/>
</p:tagLst>
</file>

<file path=ppt/tags/tag190.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7"/>
</p:tagLst>
</file>

<file path=ppt/tags/tag191.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8"/>
</p:tagLst>
</file>

<file path=ppt/tags/tag192.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9"/>
</p:tagLst>
</file>

<file path=ppt/tags/tag193.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10"/>
</p:tagLst>
</file>

<file path=ppt/tags/tag194.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Title"/>
  <p:tag name="MH_ORDER"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Title"/>
  <p:tag name="MH_ORDER"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4"/>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
  <p:tag name="KSO_WM_UNIT_PLACING_PICTURE_USER_VIEWPORT" val="{&quot;height&quot;:3970,&quot;width&quot;:1395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7"/>
  <p:tag name="KSO_WM_BEAUTIFY_FLAG" val=""/>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Other"/>
  <p:tag name="MH_ORDER" val="1"/>
</p:tagLst>
</file>

<file path=ppt/tags/tag45.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Other"/>
  <p:tag name="MH_ORDER" val="2"/>
</p:tagLst>
</file>

<file path=ppt/tags/tag46.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Other"/>
  <p:tag name="MH_ORDER" val="3"/>
</p:tagLst>
</file>

<file path=ppt/tags/tag47.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Other"/>
  <p:tag name="MH_ORDER" val="4"/>
</p:tagLst>
</file>

<file path=ppt/tags/tag48.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9"/>
  <p:tag name="KSO_WM_BEAUTIFY_FLAG" val=""/>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xml><?xml version="1.0" encoding="utf-8"?>
<p:tagLst xmlns:a="http://schemas.openxmlformats.org/drawingml/2006/main" xmlns:r="http://schemas.openxmlformats.org/officeDocument/2006/relationships" xmlns:p="http://schemas.openxmlformats.org/presentationml/2006/main">
  <p:tag name="MH" val="20181007110153"/>
  <p:tag name="MH_LIBRARY" val="GRAPHIC"/>
  <p:tag name="MH_TYPE" val="Desc"/>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2"/>
  <p:tag name="KSO_WM_BEAUTIFY_FLAG" val=""/>
</p:tagLst>
</file>

<file path=ppt/tags/tag60.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754,&quot;width&quot;:14111}"/>
</p:tagLst>
</file>

<file path=ppt/tags/tag61.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2"/>
</p:tagLst>
</file>

<file path=ppt/tags/tag62.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SubTitle"/>
  <p:tag name="MH_ORDER" val="5"/>
</p:tagLst>
</file>

<file path=ppt/tags/tag63.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8"/>
</p:tagLst>
</file>

<file path=ppt/tags/tag64.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Title"/>
  <p:tag name="MH_ORDER"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5"/>
  <p:tag name="KSO_WM_BEAUTIFY_FLAG" val=""/>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MH" val="20180829224557"/>
  <p:tag name="MH_LIBRARY" val="GRAPHIC"/>
  <p:tag name="MH_TYPE" val="Other"/>
  <p:tag name="MH_ORDER" val="10"/>
  <p:tag name="KSO_WM_BEAUTIFY_FLAG" val=""/>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MH" val="20180829212941"/>
  <p:tag name="MH_LIBRARY" val="GRAPHIC"/>
  <p:tag name="MH_ORDER" val="Freeform 2"/>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3011</Words>
  <Application>Microsoft Office PowerPoint</Application>
  <PresentationFormat>全屏显示(4:3)</PresentationFormat>
  <Paragraphs>254</Paragraphs>
  <Slides>32</Slides>
  <Notes>1</Notes>
  <HiddenSlides>0</HiddenSlides>
  <MMClips>0</MMClips>
  <ScaleCrop>false</ScaleCrop>
  <HeadingPairs>
    <vt:vector size="6" baseType="variant">
      <vt:variant>
        <vt:lpstr>已用的字体</vt:lpstr>
      </vt:variant>
      <vt:variant>
        <vt:i4>10</vt:i4>
      </vt:variant>
      <vt:variant>
        <vt:lpstr>主题</vt:lpstr>
      </vt:variant>
      <vt:variant>
        <vt:i4>4</vt:i4>
      </vt:variant>
      <vt:variant>
        <vt:lpstr>幻灯片标题</vt:lpstr>
      </vt:variant>
      <vt:variant>
        <vt:i4>32</vt:i4>
      </vt:variant>
    </vt:vector>
  </HeadingPairs>
  <TitlesOfParts>
    <vt:vector size="46" baseType="lpstr">
      <vt:lpstr>HelveticaNeue</vt:lpstr>
      <vt:lpstr>Microsoft YaHei UI</vt:lpstr>
      <vt:lpstr>NEU-BZ-S92</vt:lpstr>
      <vt:lpstr>华文新魏</vt:lpstr>
      <vt:lpstr>宋体</vt:lpstr>
      <vt:lpstr>微软雅黑</vt:lpstr>
      <vt:lpstr>Arial</vt:lpstr>
      <vt:lpstr>Calibri</vt:lpstr>
      <vt:lpstr>Times New Roman</vt:lpstr>
      <vt:lpstr>Wingdings</vt:lpstr>
      <vt:lpstr>默认设计模板</vt:lpstr>
      <vt:lpstr>1_默认设计模板</vt:lpstr>
      <vt:lpstr>2_默认设计模板</vt:lpstr>
      <vt:lpstr>3_默认设计模板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jingjing</dc:creator>
  <cp:lastModifiedBy>陈 顺坤</cp:lastModifiedBy>
  <cp:revision>141</cp:revision>
  <dcterms:created xsi:type="dcterms:W3CDTF">2021-03-29T08:46:00Z</dcterms:created>
  <dcterms:modified xsi:type="dcterms:W3CDTF">2023-05-30T02:10:30Z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090CCEF0AFB341E1B61CECF6914900E2_12</vt:lpwstr>
  </property>
</Properties>
</file>