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41" r:id="rId3"/>
    <p:sldId id="256" r:id="rId4"/>
    <p:sldId id="321" r:id="rId6"/>
    <p:sldId id="406" r:id="rId7"/>
    <p:sldId id="374" r:id="rId8"/>
    <p:sldId id="373" r:id="rId9"/>
    <p:sldId id="376" r:id="rId10"/>
    <p:sldId id="377" r:id="rId11"/>
    <p:sldId id="430" r:id="rId12"/>
    <p:sldId id="347" r:id="rId13"/>
    <p:sldId id="431" r:id="rId14"/>
    <p:sldId id="433" r:id="rId15"/>
    <p:sldId id="414" r:id="rId16"/>
    <p:sldId id="427" r:id="rId17"/>
    <p:sldId id="333" r:id="rId18"/>
    <p:sldId id="432" r:id="rId19"/>
    <p:sldId id="404" r:id="rId20"/>
    <p:sldId id="402" r:id="rId21"/>
    <p:sldId id="262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英巧" initials="周" lastIdx="1" clrIdx="0"/>
  <p:cmAuthor id="2" name="HZXL" initials="H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6F66"/>
    <a:srgbClr val="EA8A7C"/>
    <a:srgbClr val="C84E30"/>
    <a:srgbClr val="C95434"/>
    <a:srgbClr val="D8630E"/>
    <a:srgbClr val="D31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" y="813"/>
      </p:cViewPr>
      <p:guideLst>
        <p:guide orient="horz" pos="2198"/>
        <p:guide pos="3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1T23:52:16.847" idx="1">
    <p:pos x="7453" y="257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6T17:16:36.381" idx="11">
    <p:pos x="10" y="10"/>
    <p:text>这张PPT的 内容一个是表示建议的语言内容，一个表示建议的语言形式，可否分开而且说明一下？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A5B79-9535-4AD5-B86D-4E1D657BEF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 advClick="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67410" y="3342640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76555" y="421211"/>
            <a:ext cx="11438890" cy="6043295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55" y="407670"/>
            <a:ext cx="586740" cy="934720"/>
          </a:xfrm>
          <a:prstGeom prst="rect">
            <a:avLst/>
          </a:prstGeom>
        </p:spPr>
      </p:pic>
      <p:grpSp>
        <p:nvGrpSpPr>
          <p:cNvPr id="3" name="组合 3"/>
          <p:cNvGrpSpPr/>
          <p:nvPr/>
        </p:nvGrpSpPr>
        <p:grpSpPr bwMode="auto">
          <a:xfrm>
            <a:off x="9352915" y="1232535"/>
            <a:ext cx="1215390" cy="1799590"/>
            <a:chOff x="0" y="0"/>
            <a:chExt cx="3926934" cy="4352253"/>
          </a:xfrm>
        </p:grpSpPr>
        <p:sp>
          <p:nvSpPr>
            <p:cNvPr id="2" name="等腰三角形 4"/>
            <p:cNvSpPr>
              <a:spLocks noChangeArrowheads="1"/>
            </p:cNvSpPr>
            <p:nvPr/>
          </p:nvSpPr>
          <p:spPr bwMode="auto">
            <a:xfrm rot="-4373613">
              <a:off x="-268014" y="268014"/>
              <a:ext cx="3886200" cy="3350172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C84E3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5" name="等腰三角形 5"/>
            <p:cNvSpPr>
              <a:spLocks noChangeArrowheads="1"/>
            </p:cNvSpPr>
            <p:nvPr/>
          </p:nvSpPr>
          <p:spPr bwMode="auto">
            <a:xfrm rot="-5400000">
              <a:off x="-55590" y="665598"/>
              <a:ext cx="3565365" cy="3073590"/>
            </a:xfrm>
            <a:prstGeom prst="triangle">
              <a:avLst>
                <a:gd name="adj" fmla="val 50000"/>
              </a:avLst>
            </a:prstGeom>
            <a:solidFill>
              <a:srgbClr val="C84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6" name="椭圆 6"/>
            <p:cNvSpPr>
              <a:spLocks noChangeArrowheads="1"/>
            </p:cNvSpPr>
            <p:nvPr/>
          </p:nvSpPr>
          <p:spPr bwMode="auto">
            <a:xfrm>
              <a:off x="25197" y="1363044"/>
              <a:ext cx="228600" cy="228600"/>
            </a:xfrm>
            <a:prstGeom prst="ellipse">
              <a:avLst/>
            </a:prstGeom>
            <a:solidFill>
              <a:srgbClr val="C84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" name="椭圆 7"/>
            <p:cNvSpPr>
              <a:spLocks noChangeArrowheads="1"/>
            </p:cNvSpPr>
            <p:nvPr/>
          </p:nvSpPr>
          <p:spPr bwMode="auto">
            <a:xfrm>
              <a:off x="2577897" y="4123653"/>
              <a:ext cx="228600" cy="228600"/>
            </a:xfrm>
            <a:prstGeom prst="ellipse">
              <a:avLst/>
            </a:prstGeom>
            <a:solidFill>
              <a:srgbClr val="C84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3" name="椭圆 8"/>
            <p:cNvSpPr>
              <a:spLocks noChangeArrowheads="1"/>
            </p:cNvSpPr>
            <p:nvPr/>
          </p:nvSpPr>
          <p:spPr bwMode="auto">
            <a:xfrm>
              <a:off x="3698334" y="500199"/>
              <a:ext cx="228600" cy="228600"/>
            </a:xfrm>
            <a:prstGeom prst="ellipse">
              <a:avLst/>
            </a:prstGeom>
            <a:solidFill>
              <a:srgbClr val="C84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" name="PA_库_矩形 18"/>
          <p:cNvSpPr/>
          <p:nvPr>
            <p:custDataLst>
              <p:tags r:id="rId5"/>
            </p:custDataLst>
          </p:nvPr>
        </p:nvSpPr>
        <p:spPr>
          <a:xfrm>
            <a:off x="1164889" y="2744371"/>
            <a:ext cx="936804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3200" dirty="0">
                <a:cs typeface="+mn-lt"/>
                <a:sym typeface="+mn-ea"/>
              </a:rPr>
              <a:t>learn a few Chinese greetings</a:t>
            </a:r>
            <a:endParaRPr lang="en-US" altLang="zh-CN" sz="3200" dirty="0">
              <a:cs typeface="+mn-lt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3200" dirty="0">
                <a:ea typeface="宋体" panose="02010600030101010101" pitchFamily="2" charset="-122"/>
                <a:cs typeface="+mn-lt"/>
                <a:sym typeface="+mn-ea"/>
              </a:rPr>
              <a:t>wear Han-style clothing</a:t>
            </a:r>
            <a:endParaRPr lang="en-US" altLang="zh-CN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... </a:t>
            </a:r>
            <a:endParaRPr lang="en-US" altLang="zh-CN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01346" y="1559625"/>
            <a:ext cx="8484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kern="100" dirty="0">
                <a:solidFill>
                  <a:srgbClr val="FF0000"/>
                </a:solidFill>
                <a:latin typeface="Vijaya" panose="020B0604020202020204"/>
                <a:ea typeface="宋体" panose="02010600030101010101" pitchFamily="2" charset="-122"/>
                <a:cs typeface="Times New Roman" panose="02020603050405020304"/>
              </a:rPr>
              <a:t>Para.2 :Suggestions</a:t>
            </a:r>
            <a:endParaRPr lang="en-US" altLang="zh-CN" sz="3200" b="1" kern="100" dirty="0">
              <a:solidFill>
                <a:srgbClr val="FF0000"/>
              </a:solidFill>
              <a:latin typeface="Vijaya" panose="020B0604020202020204"/>
              <a:ea typeface="宋体" panose="02010600030101010101" pitchFamily="2" charset="-122"/>
              <a:cs typeface="Times New Roman" panose="02020603050405020304"/>
            </a:endParaRPr>
          </a:p>
          <a:p>
            <a:pPr algn="l"/>
            <a:r>
              <a:rPr lang="en-US" altLang="zh-CN" sz="3200" b="1" kern="100" dirty="0">
                <a:solidFill>
                  <a:srgbClr val="FF0000"/>
                </a:solidFill>
                <a:latin typeface="Vijaya" panose="020B0604020202020204"/>
                <a:ea typeface="宋体" panose="02010600030101010101" pitchFamily="2" charset="-122"/>
                <a:cs typeface="Times New Roman" panose="02020603050405020304"/>
              </a:rPr>
              <a:t>What suggestions can we give?</a:t>
            </a:r>
            <a:endParaRPr lang="en-US" altLang="zh-CN" sz="3200" b="1" dirty="0">
              <a:solidFill>
                <a:srgbClr val="C84E3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8040" y="4420349"/>
            <a:ext cx="105359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Discuss with your partners to give more suggestions.</a:t>
            </a:r>
            <a:endParaRPr lang="en-US" altLang="zh-CN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88695" y="819785"/>
            <a:ext cx="10005695" cy="5835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Proper suggestions lead to an excellent version.</a:t>
            </a:r>
            <a:endParaRPr lang="en-US" sz="3200" b="1">
              <a:ln>
                <a:solidFill>
                  <a:schemeClr val="accent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5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99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5" grpId="0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34593" y="182562"/>
            <a:ext cx="6727190" cy="649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ea typeface="宋体" panose="02010600030101010101" pitchFamily="2" charset="-122"/>
                <a:cs typeface="+mn-lt"/>
              </a:rPr>
              <a:t>●</a:t>
            </a:r>
            <a:r>
              <a:rPr lang="en-US" altLang="zh-CN" sz="3200" b="1" dirty="0">
                <a:cs typeface="+mn-lt"/>
              </a:rPr>
              <a:t>learn a few Chinese greetings</a:t>
            </a:r>
            <a:endParaRPr lang="en-US" altLang="zh-CN" sz="3200" b="1" dirty="0">
              <a:cs typeface="+mn-lt"/>
            </a:endParaRPr>
          </a:p>
          <a:p>
            <a:r>
              <a:rPr lang="en-US" altLang="zh-CN" sz="3200" b="1" dirty="0">
                <a:ea typeface="宋体" panose="02010600030101010101" pitchFamily="2" charset="-122"/>
                <a:cs typeface="+mn-lt"/>
              </a:rPr>
              <a:t>●wear Han-style clothing</a:t>
            </a:r>
            <a:endParaRPr lang="en-US" altLang="zh-CN" sz="3200" b="1" dirty="0"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b="1" dirty="0">
                <a:ea typeface="宋体" panose="02010600030101010101" pitchFamily="2" charset="-122"/>
                <a:cs typeface="+mn-lt"/>
              </a:rPr>
              <a:t>●learn Chinese history and culture</a:t>
            </a:r>
            <a:endParaRPr lang="en-US" altLang="zh-CN" sz="3200" b="1" dirty="0"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+mn-lt"/>
              </a:rPr>
              <a:t>●</a:t>
            </a:r>
            <a:r>
              <a:rPr lang="en-US" altLang="zh-CN" sz="3200" b="1" dirty="0">
                <a:ea typeface="宋体" panose="02010600030101010101" pitchFamily="2" charset="-122"/>
                <a:cs typeface="+mn-lt"/>
              </a:rPr>
              <a:t>read some books about </a:t>
            </a:r>
            <a:r>
              <a:rPr lang="en-US" altLang="zh-CN" sz="3200" b="1" dirty="0">
                <a:ea typeface="宋体" panose="02010600030101010101" pitchFamily="2" charset="-122"/>
                <a:cs typeface="+mn-lt"/>
                <a:sym typeface="+mn-ea"/>
              </a:rPr>
              <a:t>Confucius</a:t>
            </a:r>
            <a:endParaRPr lang="en-US" altLang="zh-CN" sz="3200" b="1" dirty="0"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+mn-lt"/>
              </a:rPr>
              <a:t>●</a:t>
            </a:r>
            <a:r>
              <a:rPr lang="en-US" altLang="zh-CN" sz="3200" b="1" dirty="0">
                <a:ea typeface="宋体" panose="02010600030101010101" pitchFamily="2" charset="-122"/>
                <a:cs typeface="+mn-lt"/>
              </a:rPr>
              <a:t>learn some Chinese manners</a:t>
            </a:r>
            <a:endParaRPr lang="en-US" altLang="zh-CN" sz="3200" b="1" dirty="0"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+mn-lt"/>
              </a:rPr>
              <a:t>◎</a:t>
            </a:r>
            <a:r>
              <a:rPr lang="en-US" altLang="zh-CN" sz="3200" dirty="0">
                <a:solidFill>
                  <a:schemeClr val="tx1"/>
                </a:solidFill>
                <a:ea typeface="宋体" panose="02010600030101010101" pitchFamily="2" charset="-122"/>
                <a:cs typeface="+mn-lt"/>
              </a:rPr>
              <a:t>arrive on time</a:t>
            </a:r>
            <a:endParaRPr lang="en-US" altLang="zh-CN" sz="3200" dirty="0">
              <a:solidFill>
                <a:schemeClr val="tx1"/>
              </a:solidFill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dirty="0">
                <a:solidFill>
                  <a:schemeClr val="tx1"/>
                </a:solidFill>
                <a:ea typeface="宋体" panose="02010600030101010101" pitchFamily="2" charset="-122"/>
                <a:cs typeface="+mn-lt"/>
              </a:rPr>
              <a:t>◎leave a good impression</a:t>
            </a:r>
            <a:endParaRPr lang="en-US" altLang="zh-CN" sz="3200" dirty="0">
              <a:solidFill>
                <a:schemeClr val="tx1"/>
              </a:solidFill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dirty="0">
                <a:solidFill>
                  <a:schemeClr val="tx1"/>
                </a:solidFill>
                <a:ea typeface="宋体" panose="02010600030101010101" pitchFamily="2" charset="-122"/>
                <a:cs typeface="+mn-lt"/>
              </a:rPr>
              <a:t>◎keep smiling</a:t>
            </a:r>
            <a:endParaRPr lang="en-US" altLang="zh-CN" sz="3200" dirty="0">
              <a:solidFill>
                <a:schemeClr val="tx1"/>
              </a:solidFill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dirty="0">
                <a:solidFill>
                  <a:schemeClr val="tx1"/>
                </a:solidFill>
                <a:ea typeface="宋体" panose="02010600030101010101" pitchFamily="2" charset="-122"/>
                <a:cs typeface="+mn-lt"/>
              </a:rPr>
              <a:t>◎be confident, polite and calm</a:t>
            </a:r>
            <a:endParaRPr lang="en-US" altLang="zh-CN" sz="3200" dirty="0">
              <a:solidFill>
                <a:schemeClr val="tx1"/>
              </a:solidFill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dirty="0">
                <a:solidFill>
                  <a:schemeClr val="tx1"/>
                </a:solidFill>
                <a:ea typeface="宋体" panose="02010600030101010101" pitchFamily="2" charset="-122"/>
                <a:cs typeface="+mn-lt"/>
              </a:rPr>
              <a:t>◎good communication skills</a:t>
            </a:r>
            <a:endParaRPr lang="en-US" altLang="zh-CN" sz="3200" dirty="0">
              <a:solidFill>
                <a:schemeClr val="tx1"/>
              </a:solidFill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dirty="0">
                <a:solidFill>
                  <a:schemeClr val="tx1"/>
                </a:solidFill>
                <a:ea typeface="宋体" panose="02010600030101010101" pitchFamily="2" charset="-122"/>
                <a:cs typeface="+mn-lt"/>
              </a:rPr>
              <a:t>◎dress properly</a:t>
            </a:r>
            <a:endParaRPr lang="en-US" altLang="zh-CN" sz="3200" dirty="0">
              <a:solidFill>
                <a:schemeClr val="tx1"/>
              </a:solidFill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dirty="0">
                <a:solidFill>
                  <a:schemeClr val="tx1"/>
                </a:solidFill>
                <a:ea typeface="宋体" panose="02010600030101010101" pitchFamily="2" charset="-122"/>
                <a:cs typeface="+mn-lt"/>
              </a:rPr>
              <a:t>◎be well prepared</a:t>
            </a:r>
            <a:endParaRPr lang="en-US" altLang="zh-CN" sz="3200" dirty="0">
              <a:solidFill>
                <a:schemeClr val="tx1"/>
              </a:solidFill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dirty="0">
                <a:solidFill>
                  <a:schemeClr val="tx1"/>
                </a:solidFill>
                <a:ea typeface="宋体" panose="02010600030101010101" pitchFamily="2" charset="-122"/>
                <a:cs typeface="+mn-lt"/>
              </a:rPr>
              <a:t>◎sleep well</a:t>
            </a:r>
            <a:endParaRPr lang="en-US" altLang="zh-CN" sz="3200" dirty="0">
              <a:solidFill>
                <a:schemeClr val="tx1"/>
              </a:solidFill>
              <a:ea typeface="宋体" panose="02010600030101010101" pitchFamily="2" charset="-122"/>
              <a:cs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1890" y="2209800"/>
            <a:ext cx="3851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Proper suggestions:</a:t>
            </a:r>
            <a:endParaRPr lang="zh-CN" altLang="en-US" sz="4000" dirty="0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库_矩形 18"/>
          <p:cNvSpPr/>
          <p:nvPr>
            <p:custDataLst>
              <p:tags r:id="rId1"/>
            </p:custDataLst>
          </p:nvPr>
        </p:nvSpPr>
        <p:spPr>
          <a:xfrm>
            <a:off x="5406101" y="480984"/>
            <a:ext cx="5713095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Why not ...;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It's important to do...;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If I were you, I would...;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 would like to suggest you should do...;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It is advisable to 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It is a brilliant way to 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It is essential for you to ...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It couldn't be better than...;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It should be a good idea to do...;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It will certainly help a lot if you 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It would be beneficial if you could 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It never fails to be a wise choice to do 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...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流程图: 可选过程 3"/>
          <p:cNvSpPr/>
          <p:nvPr/>
        </p:nvSpPr>
        <p:spPr>
          <a:xfrm>
            <a:off x="5234363" y="310515"/>
            <a:ext cx="5756275" cy="2023745"/>
          </a:xfrm>
          <a:prstGeom prst="flowChartAlternateProcess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可选过程 4"/>
          <p:cNvSpPr/>
          <p:nvPr/>
        </p:nvSpPr>
        <p:spPr>
          <a:xfrm>
            <a:off x="5235575" y="2355619"/>
            <a:ext cx="5756275" cy="4177665"/>
          </a:xfrm>
          <a:prstGeom prst="flowChartAlternateProcess">
            <a:avLst/>
          </a:prstGeom>
          <a:noFill/>
          <a:ln w="28575" cmpd="sng">
            <a:solidFill>
              <a:srgbClr val="7030A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72835" y="2161310"/>
            <a:ext cx="3851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Useful</a:t>
            </a:r>
            <a:endParaRPr lang="en-US" altLang="zh-CN" sz="4000" dirty="0"/>
          </a:p>
          <a:p>
            <a:pPr algn="ctr"/>
            <a:r>
              <a:rPr lang="en-US" altLang="zh-CN" sz="4000" dirty="0"/>
              <a:t>sentence patterns:</a:t>
            </a:r>
            <a:endParaRPr lang="zh-CN" altLang="en-US" sz="4000" dirty="0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4175" y="1183005"/>
            <a:ext cx="11423650" cy="50774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   </a:t>
            </a:r>
            <a:r>
              <a:rPr lang="en-US" altLang="zh-CN" sz="3600" dirty="0">
                <a:solidFill>
                  <a:srgbClr val="FF0000"/>
                </a:solidFill>
              </a:rPr>
              <a:t>  First</a:t>
            </a:r>
            <a:r>
              <a:rPr lang="en-US" altLang="zh-CN" sz="3600" dirty="0"/>
              <a:t>, you </a:t>
            </a:r>
            <a:r>
              <a:rPr lang="en-US" altLang="zh-CN" sz="3600" b="1" dirty="0"/>
              <a:t>are advisable to </a:t>
            </a:r>
            <a:r>
              <a:rPr lang="en-US" altLang="zh-CN" sz="3600" dirty="0"/>
              <a:t>calm yourself down. The </a:t>
            </a:r>
            <a:r>
              <a:rPr lang="en-US" altLang="zh-CN" sz="3600" dirty="0" err="1"/>
              <a:t>confucius</a:t>
            </a:r>
            <a:r>
              <a:rPr lang="en-US" altLang="zh-CN" sz="3600" dirty="0"/>
              <a:t> Institute </a:t>
            </a:r>
            <a:r>
              <a:rPr lang="en-US" altLang="zh-CN" sz="3600" b="1" dirty="0"/>
              <a:t>was designed</a:t>
            </a:r>
            <a:r>
              <a:rPr lang="en-US" altLang="zh-CN" sz="3600" dirty="0"/>
              <a:t> to help foreign guests know Chinese culture better.</a:t>
            </a:r>
            <a:r>
              <a:rPr lang="en-US" altLang="zh-CN" sz="3600" dirty="0">
                <a:solidFill>
                  <a:srgbClr val="FF0000"/>
                </a:solidFill>
              </a:rPr>
              <a:t> So</a:t>
            </a:r>
            <a:r>
              <a:rPr lang="en-US" altLang="zh-CN" sz="3600" dirty="0"/>
              <a:t> believe that you are </a:t>
            </a:r>
            <a:r>
              <a:rPr lang="en-US" altLang="zh-CN" sz="3600" b="1" dirty="0"/>
              <a:t>capable of </a:t>
            </a:r>
            <a:r>
              <a:rPr lang="en-US" altLang="zh-CN" sz="3600" dirty="0"/>
              <a:t>it. </a:t>
            </a:r>
            <a:r>
              <a:rPr lang="en-US" altLang="zh-CN" sz="3600" dirty="0">
                <a:solidFill>
                  <a:srgbClr val="FF0000"/>
                </a:solidFill>
              </a:rPr>
              <a:t>Furthermore</a:t>
            </a:r>
            <a:r>
              <a:rPr lang="en-US" altLang="zh-CN" sz="3600" dirty="0"/>
              <a:t>, I </a:t>
            </a:r>
            <a:r>
              <a:rPr lang="en-US" altLang="zh-CN" sz="3600" b="1" dirty="0"/>
              <a:t>can't emphasize the significance of </a:t>
            </a:r>
            <a:r>
              <a:rPr lang="en-US" altLang="zh-CN" sz="3600" dirty="0"/>
              <a:t>smiling.</a:t>
            </a:r>
            <a:r>
              <a:rPr lang="en-US" altLang="zh-CN" sz="3600" dirty="0">
                <a:solidFill>
                  <a:srgbClr val="FF0000"/>
                </a:solidFill>
              </a:rPr>
              <a:t> It can't be better if</a:t>
            </a:r>
            <a:r>
              <a:rPr lang="en-US" altLang="zh-CN" sz="3600" dirty="0"/>
              <a:t> a smile is always on your face </a:t>
            </a:r>
            <a:r>
              <a:rPr lang="en-US" altLang="zh-CN" sz="3600" dirty="0">
                <a:solidFill>
                  <a:srgbClr val="FF0000"/>
                </a:solidFill>
              </a:rPr>
              <a:t>which</a:t>
            </a:r>
            <a:r>
              <a:rPr lang="en-US" altLang="zh-CN" sz="3600" dirty="0"/>
              <a:t> will bring others warmth. </a:t>
            </a:r>
            <a:r>
              <a:rPr lang="en-US" altLang="zh-CN" sz="3600" dirty="0">
                <a:solidFill>
                  <a:srgbClr val="FF0000"/>
                </a:solidFill>
              </a:rPr>
              <a:t>In addition</a:t>
            </a:r>
            <a:r>
              <a:rPr lang="en-US" altLang="zh-CN" sz="3600" dirty="0"/>
              <a:t>, preparing well is also a good way to help you </a:t>
            </a:r>
            <a:r>
              <a:rPr lang="en-US" altLang="zh-CN" sz="3600" b="1" dirty="0"/>
              <a:t>stand out </a:t>
            </a:r>
            <a:r>
              <a:rPr lang="en-US" altLang="zh-CN" sz="3600" dirty="0"/>
              <a:t>in the group. </a:t>
            </a:r>
            <a:r>
              <a:rPr lang="en-US" altLang="zh-CN" sz="3600" dirty="0">
                <a:solidFill>
                  <a:srgbClr val="FF0000"/>
                </a:solidFill>
              </a:rPr>
              <a:t>Last but not least,</a:t>
            </a:r>
            <a:r>
              <a:rPr lang="en-US" altLang="zh-CN" sz="3600" dirty="0"/>
              <a:t> rest well before the interview, </a:t>
            </a:r>
            <a:r>
              <a:rPr lang="en-US" altLang="zh-CN" sz="3600" dirty="0">
                <a:solidFill>
                  <a:srgbClr val="FF0000"/>
                </a:solidFill>
              </a:rPr>
              <a:t>which</a:t>
            </a:r>
            <a:r>
              <a:rPr lang="en-US" altLang="zh-CN" sz="3600" dirty="0"/>
              <a:t> will offer you a clear mind in the interview.</a:t>
            </a:r>
            <a:endParaRPr lang="en-US" altLang="zh-CN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285115" y="447790"/>
            <a:ext cx="5045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>
                <a:solidFill>
                  <a:srgbClr val="FF0000"/>
                </a:solidFill>
              </a:rPr>
              <a:t>Proper version:</a:t>
            </a:r>
            <a:endParaRPr lang="en-US" altLang="zh-CN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75030" y="3272155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570" y="-128397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9530" y="635"/>
            <a:ext cx="12141835" cy="6858000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" y="102235"/>
            <a:ext cx="586740" cy="9347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17575" y="272415"/>
            <a:ext cx="10623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A good ending makes the composition completed.</a:t>
            </a:r>
            <a:endParaRPr lang="en-US" sz="3200" b="1">
              <a:ln>
                <a:solidFill>
                  <a:schemeClr val="accent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9610" y="1437640"/>
            <a:ext cx="101752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Para. 3</a:t>
            </a:r>
            <a:r>
              <a:rPr lang="en-US" altLang="zh-CN" sz="3200" b="1">
                <a:solidFill>
                  <a:schemeClr val="accent5"/>
                </a:solidFill>
              </a:rPr>
              <a:t>(conclusion + </a:t>
            </a:r>
            <a:r>
              <a:rPr lang="en-US" altLang="zh-CN" sz="3200" b="1">
                <a:solidFill>
                  <a:srgbClr val="FF0000"/>
                </a:solidFill>
              </a:rPr>
              <a:t>wish</a:t>
            </a:r>
            <a:r>
              <a:rPr lang="en-US" altLang="zh-CN" sz="3200" b="1">
                <a:solidFill>
                  <a:schemeClr val="accent5"/>
                </a:solidFill>
              </a:rPr>
              <a:t>)</a:t>
            </a:r>
            <a:r>
              <a:rPr lang="en-US" altLang="zh-CN" sz="3200"/>
              <a:t>:</a:t>
            </a:r>
            <a:endParaRPr lang="en-US" altLang="zh-CN" sz="3200"/>
          </a:p>
          <a:p>
            <a:endParaRPr lang="en-US" altLang="zh-CN" sz="3200"/>
          </a:p>
        </p:txBody>
      </p:sp>
      <p:sp>
        <p:nvSpPr>
          <p:cNvPr id="7" name="文本框 6"/>
          <p:cNvSpPr txBox="1"/>
          <p:nvPr/>
        </p:nvSpPr>
        <p:spPr>
          <a:xfrm>
            <a:off x="689610" y="2042795"/>
            <a:ext cx="10692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2800"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hope my suggestions will be beneficial</a:t>
            </a:r>
            <a:r>
              <a:rPr lang="en-US" altLang="zh-CN" sz="2800">
                <a:solidFill>
                  <a:schemeClr val="tx1"/>
                </a:solidFill>
              </a:rPr>
              <a:t>. </a:t>
            </a:r>
            <a:r>
              <a:rPr lang="en-US" altLang="zh-CN" sz="2800">
                <a:solidFill>
                  <a:srgbClr val="FF0000"/>
                </a:solidFill>
              </a:rPr>
              <a:t>Good luck to you!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5150" y="3315970"/>
            <a:ext cx="109061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2. Anyway</a:t>
            </a:r>
            <a:r>
              <a:rPr lang="zh-CN" altLang="en-US" sz="2800"/>
              <a:t>， </a:t>
            </a:r>
            <a:r>
              <a:rPr lang="en-US" altLang="zh-CN" sz="2800"/>
              <a:t>I </a:t>
            </a:r>
            <a:r>
              <a:rPr lang="en-US" altLang="zh-CN" sz="2800">
                <a:solidFill>
                  <a:srgbClr val="FF0000"/>
                </a:solidFill>
              </a:rPr>
              <a:t>do/sincerely </a:t>
            </a:r>
            <a:r>
              <a:rPr lang="en-US" altLang="zh-CN" sz="2800"/>
              <a:t>hope that my advice </a:t>
            </a:r>
            <a:r>
              <a:rPr lang="en-US" altLang="zh-CN" sz="2800" u="sng"/>
              <a:t>will be of great use/help.</a:t>
            </a:r>
            <a:endParaRPr lang="en-US" altLang="zh-CN" sz="2800" u="sng"/>
          </a:p>
          <a:p>
            <a:r>
              <a:rPr lang="en-US" altLang="zh-CN" sz="2800">
                <a:sym typeface="+mn-ea"/>
              </a:rPr>
              <a:t> </a:t>
            </a:r>
            <a:r>
              <a:rPr lang="en-US" altLang="zh-CN" sz="2800" u="sng">
                <a:sym typeface="+mn-ea"/>
              </a:rPr>
              <a:t>I'm convinced that</a:t>
            </a:r>
            <a:r>
              <a:rPr lang="en-US" altLang="zh-CN" sz="2800">
                <a:sym typeface="+mn-ea"/>
              </a:rPr>
              <a:t> you will make it!</a:t>
            </a:r>
            <a:endParaRPr lang="en-US" altLang="zh-CN" sz="2800" u="sng"/>
          </a:p>
          <a:p>
            <a:r>
              <a:rPr lang="en-US" altLang="zh-CN" sz="2800"/>
              <a:t>3.  With  a </a:t>
            </a:r>
            <a:r>
              <a:rPr lang="en-US" altLang="zh-CN" sz="2800">
                <a:solidFill>
                  <a:srgbClr val="FF0000"/>
                </a:solidFill>
              </a:rPr>
              <a:t>sincerce</a:t>
            </a:r>
            <a:r>
              <a:rPr lang="en-US" altLang="zh-CN" sz="2800"/>
              <a:t> heart, I hope that my advice can </a:t>
            </a:r>
            <a:r>
              <a:rPr lang="en-US" altLang="zh-CN" sz="2800" u="sng"/>
              <a:t>be of some value to </a:t>
            </a:r>
            <a:r>
              <a:rPr lang="en-US" altLang="zh-CN" sz="2800"/>
              <a:t>you. You</a:t>
            </a:r>
            <a:r>
              <a:rPr lang="en-US" altLang="zh-CN" sz="2800">
                <a:solidFill>
                  <a:srgbClr val="FF0000"/>
                </a:solidFill>
              </a:rPr>
              <a:t> are bound to</a:t>
            </a:r>
            <a:r>
              <a:rPr lang="en-US" altLang="zh-CN" sz="2800"/>
              <a:t> (</a:t>
            </a:r>
            <a:r>
              <a:rPr lang="zh-CN" altLang="en-US" sz="2800"/>
              <a:t>一定</a:t>
            </a:r>
            <a:r>
              <a:rPr lang="en-US" altLang="zh-CN" sz="2800"/>
              <a:t>) </a:t>
            </a:r>
            <a:r>
              <a:rPr lang="en-US" altLang="zh-CN" sz="2800" u="sng"/>
              <a:t>make it</a:t>
            </a:r>
            <a:r>
              <a:rPr lang="en-US" altLang="zh-CN" sz="2800"/>
              <a:t> finally.</a:t>
            </a:r>
            <a:endParaRPr lang="en-US" altLang="zh-CN" sz="2800"/>
          </a:p>
          <a:p>
            <a:r>
              <a:rPr lang="en-US" altLang="zh-CN" sz="2800"/>
              <a:t>4. I hope my advice can </a:t>
            </a:r>
            <a:r>
              <a:rPr lang="en-US" altLang="zh-CN" sz="2800" u="sng"/>
              <a:t>make a big difference</a:t>
            </a:r>
            <a:r>
              <a:rPr lang="en-US" altLang="zh-CN" sz="2800"/>
              <a:t>. And I'm </a:t>
            </a:r>
            <a:r>
              <a:rPr lang="en-US" altLang="zh-CN" sz="2800" u="sng"/>
              <a:t>looking forward to </a:t>
            </a:r>
            <a:r>
              <a:rPr lang="en-US" altLang="zh-CN" sz="2800"/>
              <a:t>hearing your good news.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689610" y="2696845"/>
            <a:ext cx="4436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u="sng">
                <a:solidFill>
                  <a:srgbClr val="FF0000"/>
                </a:solidFill>
              </a:rPr>
              <a:t>More versions:</a:t>
            </a:r>
            <a:endParaRPr lang="en-US" altLang="zh-CN" sz="2800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2" grpId="0"/>
      <p:bldP spid="2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67410" y="3342640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76555" y="407670"/>
            <a:ext cx="11438890" cy="6043295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55" y="407670"/>
            <a:ext cx="586740" cy="9347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63295" y="485140"/>
            <a:ext cx="4769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kern="100" dirty="0">
                <a:solidFill>
                  <a:srgbClr val="FF0000"/>
                </a:solidFill>
                <a:latin typeface="Vijaya" panose="020B0604020202020204"/>
                <a:ea typeface="宋体" panose="02010600030101010101" pitchFamily="2" charset="-122"/>
                <a:cs typeface="Times New Roman" panose="02020603050405020304"/>
              </a:rPr>
              <a:t>Writing sample:</a:t>
            </a:r>
            <a:endParaRPr lang="en-US" altLang="zh-CN" sz="3200" b="1" kern="100" dirty="0">
              <a:solidFill>
                <a:srgbClr val="FF0000"/>
              </a:solidFill>
              <a:latin typeface="Vijaya" panose="020B060402020202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44550" y="992505"/>
            <a:ext cx="10709275" cy="5217160"/>
          </a:xfrm>
          <a:prstGeom prst="rect">
            <a:avLst/>
          </a:prstGeom>
          <a:noFill/>
          <a:ln w="6350">
            <a:noFill/>
          </a:ln>
        </p:spPr>
        <p:txBody>
          <a:bodyPr/>
          <a:lstStyle/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Dear Peter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Glad to receive your letter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asking me for some advice on the interview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for the Confucius Institute </a:t>
            </a:r>
            <a:r>
              <a:rPr lang="en-US" altLang="zh-CN" sz="28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scheduled for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this coming Wednesday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I’m writing to 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remind you of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what to prepare for it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It would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be wise of you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read some books about Confucius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 which helps to better understand traditional Chinese cultures.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It would also be beneficial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learn a few Chinese greetings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Additionally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8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wearing Han-style clothing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will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make you stand out 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among the candidates and impress the interviewers greatly.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I do hope my proposal could be practical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  Wish you good luck!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Yours sincerely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Li Hua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4550" y="1433195"/>
            <a:ext cx="10760710" cy="134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44550" y="2777490"/>
            <a:ext cx="10760710" cy="210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44550" y="4865370"/>
            <a:ext cx="1076071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67410" y="3342640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" y="-635"/>
            <a:ext cx="12192000" cy="6858000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" y="0"/>
            <a:ext cx="586740" cy="934720"/>
          </a:xfrm>
          <a:prstGeom prst="rect">
            <a:avLst/>
          </a:prstGeom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44550" y="992505"/>
            <a:ext cx="10709275" cy="5217160"/>
          </a:xfrm>
          <a:prstGeom prst="rect">
            <a:avLst/>
          </a:prstGeom>
          <a:noFill/>
          <a:ln w="6350">
            <a:noFill/>
          </a:ln>
        </p:spPr>
        <p:txBody>
          <a:bodyPr/>
          <a:lstStyle/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Dear Peter,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Glad to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receive your letter asking me for some advice on the interview for the Confucius Institute </a:t>
            </a:r>
            <a:r>
              <a:rPr lang="en-US" altLang="zh-CN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scheduled for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this coming Wednesday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 I’m writing to </a:t>
            </a:r>
            <a:r>
              <a:rPr lang="en-US" altLang="zh-CN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remind you of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what to prepare for it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It would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be wise of you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read some books about Confucius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 which helps to better understand traditional Chinese cultures.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It would also be beneficial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learn a few Chinese greetings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Additionally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wearing Han-style clothing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will </a:t>
            </a:r>
            <a:r>
              <a:rPr lang="en-US" altLang="zh-CN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make you stand out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among the candidates and</a:t>
            </a:r>
            <a:r>
              <a:rPr lang="en-US" altLang="zh-CN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impress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the interviewers </a:t>
            </a:r>
            <a:r>
              <a:rPr lang="en-US" altLang="zh-CN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greatly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I do hope my proposal could be practical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  Wish you good luck!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  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Yours sincerely,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    Li Hua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4550" y="1433195"/>
            <a:ext cx="10760710" cy="134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59075" y="485140"/>
            <a:ext cx="322072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800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 of words</a:t>
            </a:r>
            <a:endParaRPr lang="en-US" altLang="zh-CN" sz="2800" u="sng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79795" y="485140"/>
            <a:ext cx="449897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sentence patterns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4550" y="2777490"/>
            <a:ext cx="10760710" cy="210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44550" y="4865370"/>
            <a:ext cx="1076071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4550" y="485140"/>
            <a:ext cx="191452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format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4550" y="5328920"/>
            <a:ext cx="8292523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complete information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4550" y="5912485"/>
            <a:ext cx="592137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5. grammatical structure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67410" y="3342640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635" y="0"/>
            <a:ext cx="12192000" cy="6858000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86740" cy="9347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6740" y="262255"/>
            <a:ext cx="4784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kern="100" dirty="0">
                <a:solidFill>
                  <a:srgbClr val="FF0000"/>
                </a:solidFill>
                <a:latin typeface="Vijaya" panose="020B0604020202020204"/>
                <a:ea typeface="宋体" panose="02010600030101010101" pitchFamily="2" charset="-122"/>
                <a:cs typeface="Times New Roman" panose="02020603050405020304"/>
                <a:sym typeface="+mn-ea"/>
              </a:rPr>
              <a:t>Evaluation:</a:t>
            </a:r>
            <a:endParaRPr lang="en-US" altLang="zh-CN" sz="3200" b="1" kern="100" dirty="0">
              <a:solidFill>
                <a:srgbClr val="FF0000"/>
              </a:solidFill>
              <a:latin typeface="Vijaya" panose="020B0604020202020204"/>
              <a:ea typeface="宋体" panose="02010600030101010101" pitchFamily="2" charset="-122"/>
              <a:cs typeface="Times New Roman" panose="02020603050405020304"/>
            </a:endParaRPr>
          </a:p>
        </p:txBody>
      </p:sp>
      <p:pic>
        <p:nvPicPr>
          <p:cNvPr id="58371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20000">
            <a:off x="8701405" y="4953000"/>
            <a:ext cx="742950" cy="767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2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705" y="4264660"/>
            <a:ext cx="1050925" cy="1021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3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3190" y="3062605"/>
            <a:ext cx="1442720" cy="1413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4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5535" y="1344295"/>
            <a:ext cx="2104390" cy="2180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5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9040" y="-26670"/>
            <a:ext cx="2386330" cy="2646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TextBox 38"/>
          <p:cNvSpPr txBox="1"/>
          <p:nvPr/>
        </p:nvSpPr>
        <p:spPr>
          <a:xfrm>
            <a:off x="7887335" y="740410"/>
            <a:ext cx="1581150" cy="90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50800" dist="38100" dir="5400000" algn="t" rotWithShape="0">
                    <a:sysClr val="window" lastClr="FFFFFF"/>
                  </a:outerShdw>
                </a:effectLst>
                <a:uLnTx/>
                <a:uFillTx/>
                <a:latin typeface="Bodoni MT" panose="02070603080606020203" pitchFamily="18" charset="0"/>
                <a:ea typeface="微软雅黑" panose="020B0503020204020204" charset="-122"/>
                <a:cs typeface="+mn-cs"/>
              </a:rPr>
              <a:t>01</a:t>
            </a:r>
            <a:endParaRPr kumimoji="0" lang="zh-CN" altLang="en-US" sz="6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50800" dist="38100" dir="5400000" algn="t" rotWithShape="0">
                  <a:sysClr val="window" lastClr="FFFFFF"/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90990" y="2291715"/>
            <a:ext cx="909638" cy="70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50800" dist="38100" dir="5400000" algn="t" rotWithShape="0">
                    <a:sysClr val="window" lastClr="FFFFFF"/>
                  </a:outerShdw>
                </a:effectLst>
                <a:uLnTx/>
                <a:uFillTx/>
                <a:latin typeface="Bodoni MT" panose="02070603080606020203" pitchFamily="18" charset="0"/>
                <a:ea typeface="微软雅黑" panose="020B0503020204020204" charset="-122"/>
                <a:cs typeface="+mn-cs"/>
              </a:rPr>
              <a:t>02</a:t>
            </a:r>
            <a:endParaRPr kumimoji="0" lang="zh-CN" altLang="en-US" sz="4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50800" dist="38100" dir="5400000" algn="t" rotWithShape="0">
                  <a:sysClr val="window" lastClr="FFFFFF"/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221470" y="3449638"/>
            <a:ext cx="911225" cy="70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50800" dist="38100" dir="5400000" algn="t" rotWithShape="0">
                    <a:sysClr val="window" lastClr="FFFFFF"/>
                  </a:outerShdw>
                </a:effectLst>
                <a:uLnTx/>
                <a:uFillTx/>
                <a:latin typeface="Bodoni MT" panose="02070603080606020203" pitchFamily="18" charset="0"/>
                <a:ea typeface="微软雅黑" panose="020B0503020204020204" charset="-122"/>
                <a:cs typeface="+mn-cs"/>
              </a:rPr>
              <a:t>03</a:t>
            </a:r>
            <a:endParaRPr kumimoji="0" lang="zh-CN" altLang="en-US" sz="4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50800" dist="38100" dir="5400000" algn="t" rotWithShape="0">
                  <a:sysClr val="window" lastClr="FFFFFF"/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12873" y="4476115"/>
            <a:ext cx="909638" cy="555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50800" dist="38100" dir="5400000" algn="t" rotWithShape="0">
                    <a:sysClr val="window" lastClr="FFFFFF"/>
                  </a:outerShdw>
                </a:effectLst>
                <a:uLnTx/>
                <a:uFillTx/>
                <a:latin typeface="Bodoni MT" panose="02070603080606020203" pitchFamily="18" charset="0"/>
                <a:ea typeface="微软雅黑" panose="020B0503020204020204" charset="-122"/>
                <a:cs typeface="+mn-cs"/>
              </a:rPr>
              <a:t>04</a:t>
            </a:r>
            <a:endParaRPr kumimoji="0" lang="zh-CN" altLang="en-US" sz="3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50800" dist="38100" dir="5400000" algn="t" rotWithShape="0">
                  <a:sysClr val="window" lastClr="FFFFFF"/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 rot="664765">
            <a:off x="8707755" y="5094605"/>
            <a:ext cx="798195" cy="48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50800" dist="38100" dir="5400000" algn="t" rotWithShape="0">
                    <a:sysClr val="window" lastClr="FFFFFF"/>
                  </a:outerShdw>
                </a:effectLst>
                <a:uLnTx/>
                <a:uFillTx/>
                <a:latin typeface="Bodoni MT" panose="02070603080606020203" pitchFamily="18" charset="0"/>
                <a:ea typeface="微软雅黑" panose="020B0503020204020204" charset="-122"/>
                <a:cs typeface="+mn-cs"/>
              </a:rPr>
              <a:t>05</a:t>
            </a:r>
            <a:endParaRPr kumimoji="0" lang="zh-CN" altLang="en-US" sz="32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50800" dist="38100" dir="5400000" algn="t" rotWithShape="0">
                  <a:sysClr val="window" lastClr="FFFFFF"/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42473" y="1535113"/>
            <a:ext cx="185737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r">
              <a:buNone/>
            </a:pPr>
            <a:r>
              <a:rPr lang="en-US" altLang="zh-CN" sz="4800">
                <a:solidFill>
                  <a:schemeClr val="tx1"/>
                </a:solidFill>
                <a:sym typeface="+mn-ea"/>
              </a:rPr>
              <a:t>format</a:t>
            </a:r>
            <a:endParaRPr kumimoji="0" lang="en-US" altLang="zh-CN" sz="4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sysClr val="window" lastClr="FFFFFF"/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1635" y="1227455"/>
            <a:ext cx="27235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90000"/>
                    <a:lumOff val="10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doni MT" panose="02070603080606020203" pitchFamily="18" charset="0"/>
                <a:ea typeface="微软雅黑" panose="020B0503020204020204" charset="-122"/>
                <a:cs typeface="Times New Roman" panose="02020603050405020304" pitchFamily="18" charset="0"/>
              </a:rPr>
              <a:t>Your</a:t>
            </a:r>
            <a:endParaRPr kumimoji="0" lang="en-US" altLang="zh-CN" sz="4000" b="1" i="0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90000"/>
                  <a:lumOff val="10000"/>
                </a:sys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90000"/>
                    <a:lumOff val="10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doni MT" panose="02070603080606020203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comments</a:t>
            </a:r>
            <a:r>
              <a:rPr kumimoji="0" lang="en-US" altLang="zh-CN" sz="4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90000"/>
                    <a:lumOff val="10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doni MT" panose="02070603080606020203" pitchFamily="18" charset="0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kumimoji="0" lang="en-US" altLang="zh-CN" sz="40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90000"/>
                  <a:lumOff val="10000"/>
                </a:sys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>
                <a:solidFill>
                  <a:srgbClr val="C84E30"/>
                </a:solidFill>
                <a:latin typeface="微软雅黑" panose="020B0503020204020204" charset="-122"/>
                <a:ea typeface="微软雅黑" panose="020B0503020204020204" charset="-122"/>
              </a:rPr>
              <a:t>3 sentences</a:t>
            </a:r>
            <a:endParaRPr kumimoji="0" lang="en-US" altLang="zh-CN" sz="4000" b="1" i="0" u="none" strike="noStrike" kern="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58392" name="直接连接符 60"/>
          <p:cNvCxnSpPr/>
          <p:nvPr/>
        </p:nvCxnSpPr>
        <p:spPr>
          <a:xfrm flipH="1">
            <a:off x="6477953" y="1876425"/>
            <a:ext cx="1003300" cy="0"/>
          </a:xfrm>
          <a:prstGeom prst="line">
            <a:avLst/>
          </a:prstGeom>
          <a:ln w="25400" cap="flat" cmpd="sng">
            <a:solidFill>
              <a:srgbClr val="808080"/>
            </a:solidFill>
            <a:prstDash val="sysDash"/>
            <a:round/>
            <a:headEnd type="oval" w="med" len="med"/>
            <a:tailEnd type="triangle" w="med" len="med"/>
          </a:ln>
        </p:spPr>
      </p:cxnSp>
      <p:cxnSp>
        <p:nvCxnSpPr>
          <p:cNvPr id="58393" name="直接连接符 62"/>
          <p:cNvCxnSpPr/>
          <p:nvPr/>
        </p:nvCxnSpPr>
        <p:spPr>
          <a:xfrm flipH="1">
            <a:off x="6555423" y="2721293"/>
            <a:ext cx="2335212" cy="0"/>
          </a:xfrm>
          <a:prstGeom prst="line">
            <a:avLst/>
          </a:prstGeom>
          <a:ln w="25400" cap="flat" cmpd="sng">
            <a:solidFill>
              <a:srgbClr val="808080"/>
            </a:solidFill>
            <a:prstDash val="sysDash"/>
            <a:round/>
            <a:headEnd type="oval" w="med" len="med"/>
            <a:tailEnd type="triangle" w="med" len="med"/>
          </a:ln>
        </p:spPr>
      </p:cxnSp>
      <p:cxnSp>
        <p:nvCxnSpPr>
          <p:cNvPr id="58394" name="直接连接符 64"/>
          <p:cNvCxnSpPr/>
          <p:nvPr/>
        </p:nvCxnSpPr>
        <p:spPr>
          <a:xfrm flipH="1" flipV="1">
            <a:off x="6995160" y="3524885"/>
            <a:ext cx="2018030" cy="17145"/>
          </a:xfrm>
          <a:prstGeom prst="line">
            <a:avLst/>
          </a:prstGeom>
          <a:ln w="25400" cap="flat" cmpd="sng">
            <a:solidFill>
              <a:srgbClr val="808080"/>
            </a:solidFill>
            <a:prstDash val="sysDash"/>
            <a:round/>
            <a:headEnd type="oval" w="med" len="med"/>
            <a:tailEnd type="triangle" w="med" len="med"/>
          </a:ln>
        </p:spPr>
      </p:cxnSp>
      <p:cxnSp>
        <p:nvCxnSpPr>
          <p:cNvPr id="58395" name="直接连接符 67"/>
          <p:cNvCxnSpPr/>
          <p:nvPr/>
        </p:nvCxnSpPr>
        <p:spPr>
          <a:xfrm flipH="1">
            <a:off x="7171373" y="4601210"/>
            <a:ext cx="1719262" cy="0"/>
          </a:xfrm>
          <a:prstGeom prst="line">
            <a:avLst/>
          </a:prstGeom>
          <a:ln w="25400" cap="flat" cmpd="sng">
            <a:solidFill>
              <a:srgbClr val="808080"/>
            </a:solidFill>
            <a:prstDash val="sysDash"/>
            <a:round/>
            <a:headEnd type="oval" w="med" len="med"/>
            <a:tailEnd type="triangle" w="med" len="med"/>
          </a:ln>
        </p:spPr>
      </p:cxnSp>
      <p:cxnSp>
        <p:nvCxnSpPr>
          <p:cNvPr id="58396" name="直接连接符 68"/>
          <p:cNvCxnSpPr/>
          <p:nvPr/>
        </p:nvCxnSpPr>
        <p:spPr>
          <a:xfrm flipH="1">
            <a:off x="6634163" y="5795645"/>
            <a:ext cx="1719262" cy="0"/>
          </a:xfrm>
          <a:prstGeom prst="line">
            <a:avLst/>
          </a:prstGeom>
          <a:ln w="25400" cap="flat" cmpd="sng">
            <a:solidFill>
              <a:srgbClr val="808080"/>
            </a:solidFill>
            <a:prstDash val="sysDash"/>
            <a:round/>
            <a:headEnd type="oval" w="med" len="med"/>
            <a:tailEnd type="triangle" w="med" len="med"/>
          </a:ln>
        </p:spPr>
      </p:cxnSp>
      <p:pic>
        <p:nvPicPr>
          <p:cNvPr id="2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840000">
            <a:off x="8488045" y="5457825"/>
            <a:ext cx="598805" cy="664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42"/>
          <p:cNvSpPr txBox="1"/>
          <p:nvPr/>
        </p:nvSpPr>
        <p:spPr>
          <a:xfrm rot="664765">
            <a:off x="8384540" y="5553075"/>
            <a:ext cx="798195" cy="48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50800" dist="38100" dir="5400000" algn="t" rotWithShape="0">
                    <a:sysClr val="window" lastClr="FFFFFF"/>
                  </a:outerShdw>
                </a:effectLst>
                <a:uLnTx/>
                <a:uFillTx/>
                <a:latin typeface="Bodoni MT" panose="02070603080606020203" pitchFamily="18" charset="0"/>
                <a:ea typeface="微软雅黑" panose="020B0503020204020204" charset="-122"/>
                <a:cs typeface="+mn-cs"/>
              </a:rPr>
              <a:t>06</a:t>
            </a:r>
            <a:endParaRPr kumimoji="0" lang="zh-CN" altLang="en-US" sz="32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50800" dist="38100" dir="5400000" algn="t" rotWithShape="0">
                  <a:sysClr val="window" lastClr="FFFFFF"/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</a:endParaRPr>
          </a:p>
        </p:txBody>
      </p:sp>
      <p:sp>
        <p:nvSpPr>
          <p:cNvPr id="5" name="TextBox 49"/>
          <p:cNvSpPr txBox="1"/>
          <p:nvPr/>
        </p:nvSpPr>
        <p:spPr>
          <a:xfrm>
            <a:off x="3051810" y="2291715"/>
            <a:ext cx="334835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r">
              <a:buNone/>
            </a:pPr>
            <a:r>
              <a:rPr lang="en-US" altLang="zh-CN" sz="4800">
                <a:solidFill>
                  <a:schemeClr val="tx1"/>
                </a:solidFill>
                <a:sym typeface="+mn-ea"/>
              </a:rPr>
              <a:t>handwriting</a:t>
            </a:r>
            <a:endParaRPr kumimoji="0" lang="en-US" altLang="zh-CN" sz="4800" b="1" i="0" u="none" strike="noStrike" kern="0" cap="none" spc="0" normalizeH="0" baseline="0">
              <a:ln w="18415" cmpd="sng">
                <a:noFill/>
                <a:prstDash val="solid"/>
              </a:ln>
              <a:solidFill>
                <a:schemeClr val="tx1"/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784860" y="4798695"/>
            <a:ext cx="561530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r">
              <a:buNone/>
            </a:pPr>
            <a:r>
              <a:rPr lang="en-US" altLang="zh-CN" sz="4800">
                <a:solidFill>
                  <a:schemeClr val="tx1"/>
                </a:solidFill>
                <a:sym typeface="+mn-ea"/>
              </a:rPr>
              <a:t>complete information</a:t>
            </a:r>
            <a:endParaRPr kumimoji="0" lang="en-US" altLang="zh-CN" sz="4800" b="1" i="0" u="none" strike="noStrike" kern="0" cap="none" spc="0" normalizeH="0" baseline="0">
              <a:ln w="18415" cmpd="sng">
                <a:noFill/>
                <a:prstDash val="solid"/>
              </a:ln>
              <a:solidFill>
                <a:schemeClr val="tx1"/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cxnSp>
        <p:nvCxnSpPr>
          <p:cNvPr id="13" name="直接连接符 68"/>
          <p:cNvCxnSpPr/>
          <p:nvPr/>
        </p:nvCxnSpPr>
        <p:spPr>
          <a:xfrm flipH="1">
            <a:off x="6949123" y="5286375"/>
            <a:ext cx="1719262" cy="0"/>
          </a:xfrm>
          <a:prstGeom prst="line">
            <a:avLst/>
          </a:prstGeom>
          <a:ln w="25400" cap="flat" cmpd="sng">
            <a:solidFill>
              <a:srgbClr val="808080"/>
            </a:solidFill>
            <a:prstDash val="sysDash"/>
            <a:round/>
            <a:headEnd type="oval" w="med" len="med"/>
            <a:tailEnd type="triangle" w="med" len="med"/>
          </a:ln>
        </p:spPr>
      </p:cxnSp>
      <p:sp>
        <p:nvSpPr>
          <p:cNvPr id="15" name="TextBox 49"/>
          <p:cNvSpPr txBox="1"/>
          <p:nvPr/>
        </p:nvSpPr>
        <p:spPr>
          <a:xfrm>
            <a:off x="784860" y="5551170"/>
            <a:ext cx="561530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r">
              <a:buNone/>
            </a:pPr>
            <a:r>
              <a:rPr lang="en-US" altLang="zh-CN" sz="4800">
                <a:solidFill>
                  <a:schemeClr val="tx1"/>
                </a:solidFill>
                <a:sym typeface="+mn-ea"/>
              </a:rPr>
              <a:t>grammatical structure</a:t>
            </a:r>
            <a:endParaRPr kumimoji="0" lang="en-US" altLang="zh-CN" sz="4800" b="1" i="0" u="none" strike="noStrike" kern="0" cap="none" spc="0" normalizeH="0" baseline="0">
              <a:ln w="18415" cmpd="sng">
                <a:noFill/>
                <a:prstDash val="solid"/>
              </a:ln>
              <a:solidFill>
                <a:schemeClr val="tx1"/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16" name="TextBox 49"/>
          <p:cNvSpPr txBox="1"/>
          <p:nvPr/>
        </p:nvSpPr>
        <p:spPr>
          <a:xfrm>
            <a:off x="784860" y="3088005"/>
            <a:ext cx="561530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r">
              <a:buNone/>
            </a:pPr>
            <a:r>
              <a:rPr lang="en-US" altLang="zh-CN" sz="4800">
                <a:solidFill>
                  <a:schemeClr val="tx1"/>
                </a:solidFill>
                <a:sym typeface="+mn-ea"/>
              </a:rPr>
              <a:t>choice of words</a:t>
            </a:r>
            <a:endParaRPr kumimoji="0" lang="en-US" altLang="zh-CN" sz="4800" b="1" i="0" u="none" strike="noStrike" kern="0" cap="none" spc="0" normalizeH="0" baseline="0">
              <a:ln w="18415" cmpd="sng">
                <a:noFill/>
                <a:prstDash val="solid"/>
              </a:ln>
              <a:solidFill>
                <a:schemeClr val="tx1"/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17" name="TextBox 49"/>
          <p:cNvSpPr txBox="1"/>
          <p:nvPr/>
        </p:nvSpPr>
        <p:spPr>
          <a:xfrm>
            <a:off x="784860" y="4022725"/>
            <a:ext cx="561530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r">
              <a:buNone/>
            </a:pPr>
            <a:r>
              <a:rPr lang="en-US" altLang="zh-CN" sz="4800">
                <a:solidFill>
                  <a:schemeClr val="tx1"/>
                </a:solidFill>
                <a:sym typeface="+mn-ea"/>
              </a:rPr>
              <a:t>sentence patterns</a:t>
            </a:r>
            <a:endParaRPr kumimoji="0" lang="en-US" altLang="zh-CN" sz="4800" b="1" i="0" u="none" strike="noStrike" kern="0" cap="none" spc="0" normalizeH="0" baseline="0">
              <a:ln w="18415" cmpd="sng">
                <a:noFill/>
                <a:prstDash val="solid"/>
              </a:ln>
              <a:solidFill>
                <a:schemeClr val="tx1"/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007995" y="740410"/>
            <a:ext cx="3583305" cy="2347595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22605" y="3088005"/>
            <a:ext cx="6033770" cy="3560445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90245" y="3277235"/>
            <a:ext cx="20142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言值</a:t>
            </a:r>
            <a:endParaRPr lang="zh-CN" altLang="en-US" sz="7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39415" y="1018540"/>
            <a:ext cx="20142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颜值</a:t>
            </a:r>
            <a:endParaRPr lang="zh-CN" altLang="en-US" sz="7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60705" y="537845"/>
            <a:ext cx="11070590" cy="5782945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图片 11" descr="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34010" y="4020820"/>
            <a:ext cx="5129530" cy="3646805"/>
          </a:xfrm>
          <a:prstGeom prst="rect">
            <a:avLst/>
          </a:prstGeom>
        </p:spPr>
      </p:pic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2430" y="537845"/>
            <a:ext cx="1078865" cy="17189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97255" y="1067435"/>
            <a:ext cx="9708515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kern="100" dirty="0">
                <a:solidFill>
                  <a:srgbClr val="FF0000"/>
                </a:solidFill>
                <a:latin typeface="Vijaya" panose="020B0604020202020204"/>
                <a:ea typeface="宋体" panose="02010600030101010101" pitchFamily="2" charset="-122"/>
                <a:cs typeface="Times New Roman" panose="02020603050405020304"/>
                <a:sym typeface="+mn-ea"/>
              </a:rPr>
              <a:t>Homework:</a:t>
            </a:r>
            <a:endParaRPr lang="en-US" altLang="zh-CN" sz="3200" b="1" kern="100" dirty="0">
              <a:solidFill>
                <a:srgbClr val="FF0000"/>
              </a:solidFill>
              <a:latin typeface="Vijaya" panose="020B0604020202020204"/>
              <a:ea typeface="宋体" panose="02010600030101010101" pitchFamily="2" charset="-122"/>
              <a:cs typeface="Times New Roman" panose="02020603050405020304"/>
              <a:sym typeface="+mn-ea"/>
            </a:endParaRPr>
          </a:p>
          <a:p>
            <a:pPr algn="l"/>
            <a:endParaRPr lang="en-US" sz="3200" b="1">
              <a:solidFill>
                <a:srgbClr val="C84E3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Improve your passage and rewrite your composition. </a:t>
            </a:r>
            <a:endParaRPr 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60705" y="537845"/>
            <a:ext cx="11070590" cy="5782945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图片 11" descr="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34010" y="4020820"/>
            <a:ext cx="5129530" cy="3646805"/>
          </a:xfrm>
          <a:prstGeom prst="rect">
            <a:avLst/>
          </a:prstGeom>
        </p:spPr>
      </p:pic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250" y="537845"/>
            <a:ext cx="1078865" cy="1718945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760855" y="2913380"/>
            <a:ext cx="8587105" cy="646430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n-US" altLang="zh-CN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Thanks for your attention!</a:t>
            </a:r>
            <a:endParaRPr lang="en-US" altLang="zh-CN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60705" y="537845"/>
            <a:ext cx="11070590" cy="5782945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图片 11" descr="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34010" y="4020820"/>
            <a:ext cx="5129530" cy="3646805"/>
          </a:xfrm>
          <a:prstGeom prst="rect">
            <a:avLst/>
          </a:prstGeom>
        </p:spPr>
      </p:pic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250" y="537845"/>
            <a:ext cx="1078865" cy="171894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433356" y="2336165"/>
            <a:ext cx="7123394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C95434"/>
                </a:solidFill>
                <a:latin typeface="微软雅黑" panose="020B0503020204020204" charset="-122"/>
                <a:ea typeface="微软雅黑" panose="020B0503020204020204" charset="-122"/>
              </a:rPr>
              <a:t>Suggestion Letter</a:t>
            </a:r>
            <a:endParaRPr lang="en-US" altLang="zh-CN" sz="5400" b="1" dirty="0">
              <a:solidFill>
                <a:srgbClr val="C9543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3600" b="1" dirty="0">
                <a:solidFill>
                  <a:srgbClr val="C95434"/>
                </a:solidFill>
                <a:latin typeface="微软雅黑" panose="020B0503020204020204" charset="-122"/>
                <a:ea typeface="微软雅黑" panose="020B0503020204020204" charset="-122"/>
              </a:rPr>
              <a:t>月考试卷作文讲评</a:t>
            </a:r>
            <a:endParaRPr lang="zh-CN" altLang="en-US" sz="3600" b="1" dirty="0">
              <a:solidFill>
                <a:srgbClr val="C9543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3133725" y="4796790"/>
            <a:ext cx="1515745" cy="1270"/>
          </a:xfrm>
          <a:prstGeom prst="line">
            <a:avLst/>
          </a:prstGeom>
          <a:ln w="15875">
            <a:solidFill>
              <a:srgbClr val="C9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7740650" y="4798060"/>
            <a:ext cx="1515745" cy="1270"/>
          </a:xfrm>
          <a:prstGeom prst="line">
            <a:avLst/>
          </a:prstGeom>
          <a:ln w="15875">
            <a:solidFill>
              <a:srgbClr val="C9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615180" y="4614545"/>
            <a:ext cx="3129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95434"/>
                </a:solidFill>
                <a:latin typeface="微软雅黑" panose="020B0503020204020204" charset="-122"/>
                <a:ea typeface="微软雅黑" panose="020B0503020204020204" charset="-122"/>
              </a:rPr>
              <a:t>东阳中学 周英巧 </a:t>
            </a:r>
            <a:r>
              <a:rPr lang="en-US" altLang="zh-CN" b="1" dirty="0">
                <a:solidFill>
                  <a:srgbClr val="C95434"/>
                </a:solidFill>
                <a:latin typeface="微软雅黑" panose="020B0503020204020204" charset="-122"/>
                <a:ea typeface="微软雅黑" panose="020B0503020204020204" charset="-122"/>
              </a:rPr>
              <a:t>2020.10.15</a:t>
            </a:r>
            <a:endParaRPr lang="en-US" altLang="zh-CN" b="1" dirty="0">
              <a:solidFill>
                <a:srgbClr val="C9543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67410" y="3342640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3020" y="635"/>
            <a:ext cx="12125960" cy="6965315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文本框 30"/>
          <p:cNvSpPr txBox="1"/>
          <p:nvPr/>
        </p:nvSpPr>
        <p:spPr>
          <a:xfrm>
            <a:off x="368935" y="262255"/>
            <a:ext cx="4272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kern="100" dirty="0">
                <a:solidFill>
                  <a:srgbClr val="FF0000"/>
                </a:solidFill>
                <a:latin typeface="Vijaya" panose="020B0604020202020204"/>
                <a:ea typeface="宋体" panose="02010600030101010101" pitchFamily="2" charset="-122"/>
                <a:cs typeface="Times New Roman" panose="02020603050405020304"/>
                <a:sym typeface="+mn-ea"/>
              </a:rPr>
              <a:t>Original material</a:t>
            </a:r>
            <a:endParaRPr lang="en-US" altLang="zh-CN" sz="3200" b="1" kern="100" dirty="0">
              <a:solidFill>
                <a:srgbClr val="FF0000"/>
              </a:solidFill>
              <a:latin typeface="Vijaya" panose="020B060402020202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02590" y="1139825"/>
            <a:ext cx="1145349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假定你是李华，你的英国朋友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Peter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来信就下周三要参加孔子学院（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 Confucius Institute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）的面试征询你的意见。请你写封回信，内容包括：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写信目的；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提出建议（至少两条）；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表示祝愿。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注意：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词数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左右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可适当增加细节，以使行文连贯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孔子学院是中外合作建立的非营利性机构，致力于增进世界各国人民对中国语言文化的了解，加强中国与世界各国教育文化交流合作。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rcRect l="4985" t="23789" r="1959" b="21084"/>
          <a:stretch>
            <a:fillRect/>
          </a:stretch>
        </p:blipFill>
        <p:spPr>
          <a:xfrm>
            <a:off x="7846060" y="2393950"/>
            <a:ext cx="2985770" cy="1891030"/>
          </a:xfrm>
          <a:prstGeom prst="rect">
            <a:avLst/>
          </a:prstGeom>
        </p:spPr>
      </p:pic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67410" y="3342640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040" y="-635"/>
            <a:ext cx="12125960" cy="6990080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5" name="文本框 34"/>
          <p:cNvSpPr txBox="1"/>
          <p:nvPr/>
        </p:nvSpPr>
        <p:spPr>
          <a:xfrm>
            <a:off x="402590" y="1139825"/>
            <a:ext cx="1145349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假定你是李华，你的英国朋友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Peter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来信就下周三要参加孔子学院（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 Confucius Institute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）的</a:t>
            </a:r>
            <a:r>
              <a:rPr lang="zh-CN" altLang="en-US" sz="28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面试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征询你的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意见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。请你写封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回信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，内容包括：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写信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目的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建议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（至少两条）；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祝愿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注意：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词数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左右；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可适当增加细节，以使行文连贯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孔子学院是中外合作建立的非营利性机构，致力于增进世界各国人民对中国语言文化的了解，加强中国与世界各国教育文化交流合作。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9665" y="3232785"/>
            <a:ext cx="52762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interview      </a:t>
            </a:r>
            <a:r>
              <a:rPr lang="zh-CN" altLang="en-US" sz="3600">
                <a:solidFill>
                  <a:srgbClr val="FF0000"/>
                </a:solidFill>
              </a:rPr>
              <a:t>面试</a:t>
            </a:r>
            <a:endParaRPr lang="zh-CN" altLang="en-US" sz="3600">
              <a:solidFill>
                <a:srgbClr val="FF0000"/>
              </a:solidFill>
            </a:endParaRPr>
          </a:p>
          <a:p>
            <a:r>
              <a:rPr lang="en-US" altLang="zh-CN" sz="3600">
                <a:solidFill>
                  <a:srgbClr val="FF0000"/>
                </a:solidFill>
              </a:rPr>
              <a:t>interviewer  </a:t>
            </a:r>
            <a:r>
              <a:rPr lang="zh-CN" altLang="en-US" sz="3600">
                <a:solidFill>
                  <a:srgbClr val="FF0000"/>
                </a:solidFill>
              </a:rPr>
              <a:t>面试官</a:t>
            </a:r>
            <a:endParaRPr lang="zh-CN" altLang="en-US" sz="3600">
              <a:solidFill>
                <a:srgbClr val="FF0000"/>
              </a:solidFill>
            </a:endParaRPr>
          </a:p>
          <a:p>
            <a:r>
              <a:rPr lang="en-US" altLang="zh-CN" sz="3600">
                <a:solidFill>
                  <a:srgbClr val="FF0000"/>
                </a:solidFill>
              </a:rPr>
              <a:t>interviewee </a:t>
            </a:r>
            <a:r>
              <a:rPr lang="zh-CN" altLang="en-US" sz="3600">
                <a:solidFill>
                  <a:srgbClr val="FF0000"/>
                </a:solidFill>
              </a:rPr>
              <a:t>被面试者</a:t>
            </a:r>
            <a:endParaRPr lang="zh-CN" altLang="en-US" sz="3600">
              <a:solidFill>
                <a:srgbClr val="FF0000"/>
              </a:solidFill>
            </a:endParaRPr>
          </a:p>
          <a:p>
            <a:r>
              <a:rPr lang="en-US" altLang="zh-CN" sz="3600">
                <a:solidFill>
                  <a:srgbClr val="FF0000"/>
                </a:solidFill>
              </a:rPr>
              <a:t>candidate     </a:t>
            </a:r>
            <a:r>
              <a:rPr lang="zh-CN" altLang="en-US" sz="3600">
                <a:solidFill>
                  <a:srgbClr val="FF0000"/>
                </a:solidFill>
              </a:rPr>
              <a:t>候选人</a:t>
            </a:r>
            <a:r>
              <a:rPr lang="en-US" altLang="zh-CN" sz="3600">
                <a:solidFill>
                  <a:srgbClr val="FF0000"/>
                </a:solidFill>
              </a:rPr>
              <a:t>/</a:t>
            </a:r>
            <a:r>
              <a:rPr lang="zh-CN" altLang="en-US" sz="3600">
                <a:solidFill>
                  <a:srgbClr val="FF0000"/>
                </a:solidFill>
              </a:rPr>
              <a:t>考生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4091305" y="2653030"/>
            <a:ext cx="6972300" cy="3685540"/>
          </a:xfrm>
          <a:prstGeom prst="cloudCallout">
            <a:avLst>
              <a:gd name="adj1" fmla="val -12821"/>
              <a:gd name="adj2" fmla="val -51137"/>
            </a:avLst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67410" y="3342640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040" y="-635"/>
            <a:ext cx="12125960" cy="6990080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5" name="文本框 34"/>
          <p:cNvSpPr txBox="1"/>
          <p:nvPr/>
        </p:nvSpPr>
        <p:spPr>
          <a:xfrm>
            <a:off x="402590" y="1139825"/>
            <a:ext cx="1145349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假定你是李华，你的英国朋友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Peter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来信就下周三要参加孔子学院（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 Confucius Institute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）的</a:t>
            </a:r>
            <a:r>
              <a:rPr lang="zh-CN" altLang="en-US" sz="28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面试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征询你的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意见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。请你写封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回信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，内容包括：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写信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目的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建议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（至少两条）；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祝愿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注意：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词数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左右；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可适当增加细节，以使行文连贯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孔子学院是中外合作建立的非营利性机构，致力于增进世界各国人民对中国语言文化的了解，加强中国与世界各国教育文化交流合作。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127760" y="3840480"/>
            <a:ext cx="9957435" cy="1814830"/>
          </a:xfrm>
          <a:prstGeom prst="rect">
            <a:avLst/>
          </a:prstGeom>
          <a:noFill/>
          <a:ln w="28575" cmpd="sng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1. Writing style</a:t>
            </a:r>
            <a:r>
              <a:rPr lang="zh-CN" altLang="en-US" sz="2800" dirty="0"/>
              <a:t>文体：</a:t>
            </a:r>
            <a:endParaRPr lang="zh-CN" altLang="en-US" sz="2800" dirty="0"/>
          </a:p>
          <a:p>
            <a:r>
              <a:rPr lang="en-US" altLang="zh-CN" sz="2800" dirty="0"/>
              <a:t>2. Theme </a:t>
            </a:r>
            <a:r>
              <a:rPr lang="zh-CN" altLang="en-US" sz="2800" dirty="0"/>
              <a:t>主题：</a:t>
            </a:r>
            <a:endParaRPr lang="en-US" altLang="zh-CN" sz="2800" dirty="0"/>
          </a:p>
          <a:p>
            <a:r>
              <a:rPr lang="en-US" altLang="zh-CN" sz="2800" dirty="0"/>
              <a:t>3. Tense </a:t>
            </a:r>
            <a:r>
              <a:rPr lang="zh-CN" altLang="en-US" sz="2800" dirty="0"/>
              <a:t>时态：</a:t>
            </a:r>
            <a:r>
              <a:rPr lang="en-US" sz="2800" dirty="0"/>
              <a:t>did? do? will do</a:t>
            </a:r>
            <a:endParaRPr lang="en-US" sz="2800" dirty="0"/>
          </a:p>
          <a:p>
            <a:r>
              <a:rPr lang="en-US" altLang="zh-CN" sz="2800" dirty="0">
                <a:sym typeface="+mn-ea"/>
              </a:rPr>
              <a:t>4. Content </a:t>
            </a:r>
            <a:r>
              <a:rPr lang="zh-CN" altLang="en-US" sz="2800" dirty="0">
                <a:sym typeface="+mn-ea"/>
              </a:rPr>
              <a:t>要点</a:t>
            </a:r>
            <a:r>
              <a:rPr lang="en-US" altLang="zh-CN" sz="2800" dirty="0">
                <a:sym typeface="+mn-ea"/>
              </a:rPr>
              <a:t>: 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6463665" y="4636770"/>
            <a:ext cx="89916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12460" y="3840480"/>
            <a:ext cx="14160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sym typeface="+mn-ea"/>
              </a:rPr>
              <a:t>letter</a:t>
            </a:r>
            <a:endParaRPr lang="en-US" altLang="en-US" sz="28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12460" y="4279900"/>
            <a:ext cx="600138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sz="2800" dirty="0">
                <a:solidFill>
                  <a:srgbClr val="FF0000"/>
                </a:solidFill>
                <a:sym typeface="+mn-ea"/>
              </a:rPr>
              <a:t>suggestions for interview</a:t>
            </a:r>
            <a:endParaRPr lang="en-US" sz="28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32780" y="5133340"/>
            <a:ext cx="6123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purpose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suggestion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wish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67410" y="3342640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040" y="635"/>
            <a:ext cx="12125960" cy="6988810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5" name="文本框 34"/>
          <p:cNvSpPr txBox="1"/>
          <p:nvPr/>
        </p:nvSpPr>
        <p:spPr>
          <a:xfrm>
            <a:off x="402590" y="1139825"/>
            <a:ext cx="1145349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假定你是李华，你的英国朋友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Peter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来信就下周三要参加孔子学院（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 Confucius Institute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）的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面试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征询你的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意见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。请你写封</a:t>
            </a:r>
            <a:r>
              <a:rPr lang="zh-CN" altLang="en-US" sz="2800" b="1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回信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内容包括：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写信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目的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建议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（至少两条）；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</a:t>
            </a:r>
            <a:r>
              <a:rPr lang="zh-CN" altLang="en-US" sz="28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祝愿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注意：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词数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左右；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可适当增加细节，以使行文连贯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孔子学院是中外合作建立的非营利性机构，致力于增进世界各国人民对中国语言文化的了解，加强中国与世界各国教育文化交流合作。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3670935" y="2028825"/>
            <a:ext cx="2134870" cy="6978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3670935" y="2037080"/>
            <a:ext cx="4180840" cy="68961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638550" y="2057400"/>
            <a:ext cx="2131060" cy="1075055"/>
          </a:xfrm>
          <a:prstGeom prst="line">
            <a:avLst/>
          </a:prstGeom>
          <a:ln>
            <a:solidFill>
              <a:srgbClr val="D3161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679190" y="2057400"/>
            <a:ext cx="2082800" cy="1537970"/>
          </a:xfrm>
          <a:prstGeom prst="line">
            <a:avLst/>
          </a:prstGeom>
          <a:ln>
            <a:solidFill>
              <a:srgbClr val="D3161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17575" y="4368800"/>
            <a:ext cx="10643870" cy="5835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What you write should be </a:t>
            </a:r>
            <a:r>
              <a:rPr lang="en-US" altLang="zh-CN" sz="32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closely related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to the topic. </a:t>
            </a:r>
            <a:endParaRPr lang="en-US" altLang="zh-CN" sz="3200" b="1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768090" y="2057400"/>
            <a:ext cx="7131050" cy="67754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17575" y="790575"/>
            <a:ext cx="1064387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A good understanding of the requirements is half done.</a:t>
            </a:r>
            <a:endParaRPr lang="en-US" sz="2800" b="1">
              <a:ln>
                <a:solidFill>
                  <a:schemeClr val="accent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67410" y="3342640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040" y="635"/>
            <a:ext cx="12125960" cy="6988810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5" name="文本框 34"/>
          <p:cNvSpPr txBox="1"/>
          <p:nvPr/>
        </p:nvSpPr>
        <p:spPr>
          <a:xfrm>
            <a:off x="402590" y="1139825"/>
            <a:ext cx="1145349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假定你是李华，你的英国朋友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Peter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来信就下周三要参加孔子学院（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 Confucius Institute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）的面试征询你的意见。请你写封回信，内容包括：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写信目的；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提出建议（至少两条）；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表示祝愿。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注意：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词数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左右；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可适当增加细节，以使行文连贯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孔子学院是中外合作建立的非营利性机构，致力于增进世界各国人民对中国语言文化的了解，加强中国与世界各国教育文化交流合作。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12613" r="12960"/>
          <a:stretch>
            <a:fillRect/>
          </a:stretch>
        </p:blipFill>
        <p:spPr>
          <a:xfrm>
            <a:off x="822960" y="961390"/>
            <a:ext cx="1593850" cy="2381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9887" t="12671" r="15083"/>
          <a:stretch>
            <a:fillRect/>
          </a:stretch>
        </p:blipFill>
        <p:spPr>
          <a:xfrm>
            <a:off x="5310505" y="961390"/>
            <a:ext cx="1570990" cy="22231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 l="9893" t="10032" r="18080"/>
          <a:stretch>
            <a:fillRect/>
          </a:stretch>
        </p:blipFill>
        <p:spPr>
          <a:xfrm>
            <a:off x="9446895" y="981075"/>
            <a:ext cx="1715135" cy="236156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26465" y="3441065"/>
            <a:ext cx="1542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/>
              <a:t>Li Hua</a:t>
            </a:r>
            <a:endParaRPr lang="en-US" altLang="zh-CN" sz="3600"/>
          </a:p>
        </p:txBody>
      </p:sp>
      <p:sp>
        <p:nvSpPr>
          <p:cNvPr id="20" name="文本框 19"/>
          <p:cNvSpPr txBox="1"/>
          <p:nvPr/>
        </p:nvSpPr>
        <p:spPr>
          <a:xfrm>
            <a:off x="5310505" y="3391535"/>
            <a:ext cx="1542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/>
              <a:t>Peter</a:t>
            </a:r>
            <a:endParaRPr lang="en-US" altLang="zh-CN" sz="3600"/>
          </a:p>
        </p:txBody>
      </p:sp>
      <p:sp>
        <p:nvSpPr>
          <p:cNvPr id="21" name="文本框 20"/>
          <p:cNvSpPr txBox="1"/>
          <p:nvPr/>
        </p:nvSpPr>
        <p:spPr>
          <a:xfrm>
            <a:off x="9533255" y="3391535"/>
            <a:ext cx="1542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/>
              <a:t>You</a:t>
            </a:r>
            <a:endParaRPr lang="en-US" altLang="zh-CN" sz="3600"/>
          </a:p>
        </p:txBody>
      </p:sp>
      <p:sp>
        <p:nvSpPr>
          <p:cNvPr id="22" name="文本框 21"/>
          <p:cNvSpPr txBox="1"/>
          <p:nvPr/>
        </p:nvSpPr>
        <p:spPr>
          <a:xfrm>
            <a:off x="757191" y="5416144"/>
            <a:ext cx="1008924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Who is the sentence  written for? </a:t>
            </a:r>
            <a:endParaRPr lang="en-US" altLang="zh-CN" sz="3200" b="1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3930" y="5899785"/>
            <a:ext cx="10253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9750" y="5415915"/>
            <a:ext cx="1118679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The information here is listed to help you know what kind of suggestions you can make.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32917 0.003611 " pathEditMode="relative" ptsTypes="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32917 0.003611 " pathEditMode="relative" ptsTypes="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2" grpId="0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75030" y="3272155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570" y="-128397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49530" y="-635"/>
            <a:ext cx="12241530" cy="6858635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530" y="0"/>
            <a:ext cx="586740" cy="9347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1350" y="323215"/>
            <a:ext cx="11109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kern="100" dirty="0">
                <a:solidFill>
                  <a:srgbClr val="FF0000"/>
                </a:solidFill>
                <a:latin typeface="Vijaya" panose="020B0604020202020204"/>
                <a:ea typeface="宋体" panose="02010600030101010101" pitchFamily="2" charset="-122"/>
                <a:cs typeface="Times New Roman" panose="02020603050405020304"/>
              </a:rPr>
              <a:t>Format</a:t>
            </a:r>
            <a:endParaRPr lang="en-US" altLang="zh-CN" sz="3200" b="1" kern="100" dirty="0">
              <a:solidFill>
                <a:srgbClr val="FF0000"/>
              </a:solidFill>
              <a:latin typeface="Vijaya" panose="020B060402020202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6255" y="1861185"/>
            <a:ext cx="1115949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600" b="1" kern="100" dirty="0">
                <a:latin typeface="Vijaya" panose="020B0604020202020204"/>
                <a:ea typeface="宋体" panose="02010600030101010101" pitchFamily="2" charset="-122"/>
                <a:cs typeface="Times New Roman" panose="02020603050405020304"/>
              </a:rPr>
              <a:t>Dear Peter</a:t>
            </a:r>
            <a:r>
              <a:rPr lang="en-US" altLang="zh-CN" sz="3600" b="1" kern="100" dirty="0">
                <a:solidFill>
                  <a:srgbClr val="FF0000"/>
                </a:solidFill>
                <a:latin typeface="Vijaya" panose="020B0604020202020204"/>
                <a:ea typeface="宋体" panose="02010600030101010101" pitchFamily="2" charset="-122"/>
                <a:cs typeface="Times New Roman" panose="02020603050405020304"/>
              </a:rPr>
              <a:t>,</a:t>
            </a:r>
            <a:endParaRPr lang="en-US" altLang="zh-CN" sz="3600" b="1" kern="100" dirty="0">
              <a:latin typeface="Vijaya" panose="020B060402020202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36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         </a:t>
            </a:r>
            <a:r>
              <a:rPr lang="en-US" altLang="zh-CN" sz="3600" b="1" kern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Para. 1 -----background information+ purpose</a:t>
            </a:r>
            <a:endParaRPr lang="zh-CN" altLang="zh-CN" sz="3600" kern="100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36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      	  </a:t>
            </a:r>
            <a:r>
              <a:rPr lang="en-US" altLang="zh-CN" sz="3600" b="1" kern="100" dirty="0">
                <a:solidFill>
                  <a:srgbClr val="7030A0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Para. 2------------</a:t>
            </a:r>
            <a:r>
              <a:rPr lang="en-US" sz="3600" b="1" kern="100" dirty="0">
                <a:solidFill>
                  <a:srgbClr val="7030A0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suggestions (&gt; 2)</a:t>
            </a:r>
            <a:r>
              <a:rPr lang="en-US" altLang="zh-CN" sz="3600" b="1" kern="100" dirty="0">
                <a:solidFill>
                  <a:srgbClr val="7030A0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  </a:t>
            </a:r>
            <a:r>
              <a:rPr lang="en-US" altLang="zh-CN" sz="36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  </a:t>
            </a:r>
            <a:endParaRPr lang="en-US" altLang="zh-CN" sz="3600" b="1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36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         Para. 3</a:t>
            </a:r>
            <a:r>
              <a:rPr lang="en-US" altLang="zh-CN" sz="3600" b="1" kern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---------</a:t>
            </a:r>
            <a:r>
              <a:rPr lang="en-US" altLang="zh-CN" sz="36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conclusion + wishes</a:t>
            </a:r>
            <a:r>
              <a:rPr lang="en-US" altLang="zh-CN" sz="3600" b="1" kern="100" dirty="0">
                <a:latin typeface="华文隶书" panose="02010800040101010101" charset="-122"/>
                <a:ea typeface="宋体" panose="02010600030101010101" pitchFamily="2" charset="-122"/>
                <a:cs typeface="Vijaya" panose="020B0604020202020204"/>
              </a:rPr>
              <a:t>				</a:t>
            </a:r>
            <a:endParaRPr lang="en-US" altLang="zh-CN" sz="3600" b="1" kern="100" dirty="0">
              <a:latin typeface="华文隶书" panose="02010800040101010101" charset="-122"/>
              <a:ea typeface="宋体" panose="02010600030101010101" pitchFamily="2" charset="-122"/>
              <a:cs typeface="Vijaya" panose="020B0604020202020204"/>
            </a:endParaRPr>
          </a:p>
          <a:p>
            <a:pPr algn="just">
              <a:spcAft>
                <a:spcPts val="0"/>
              </a:spcAft>
              <a:buClrTx/>
              <a:buSzTx/>
              <a:buFontTx/>
            </a:pPr>
            <a:r>
              <a:rPr lang="en-US" altLang="zh-CN" sz="3600" b="1" kern="100" dirty="0">
                <a:latin typeface="华文隶书" panose="02010800040101010101" charset="-122"/>
                <a:ea typeface="宋体" panose="02010600030101010101" pitchFamily="2" charset="-122"/>
                <a:cs typeface="Vijaya" panose="020B0604020202020204"/>
              </a:rPr>
              <a:t>				                                       </a:t>
            </a:r>
            <a:r>
              <a:rPr lang="en-US" altLang="zh-CN" sz="3600" b="1" kern="100" dirty="0">
                <a:latin typeface="Vijaya" panose="020B0604020202020204"/>
                <a:ea typeface="宋体" panose="02010600030101010101" pitchFamily="2" charset="-122"/>
                <a:cs typeface="Times New Roman" panose="02020603050405020304"/>
              </a:rPr>
              <a:t>Yours</a:t>
            </a:r>
            <a:r>
              <a:rPr lang="en-US" altLang="zh-CN" sz="3600" b="1" kern="100" dirty="0">
                <a:solidFill>
                  <a:srgbClr val="FF0000"/>
                </a:solidFill>
                <a:latin typeface="Vijaya" panose="020B0604020202020204"/>
                <a:ea typeface="宋体" panose="02010600030101010101" pitchFamily="2" charset="-122"/>
                <a:cs typeface="Times New Roman" panose="02020603050405020304"/>
              </a:rPr>
              <a:t>,</a:t>
            </a:r>
            <a:endParaRPr lang="en-US" altLang="zh-CN" sz="3600" b="1" kern="100" dirty="0">
              <a:latin typeface="Vijaya" panose="020B060402020202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3600" b="1" kern="100" dirty="0">
                <a:latin typeface="Vijaya" panose="020B0604020202020204"/>
                <a:ea typeface="宋体" panose="02010600030101010101" pitchFamily="2" charset="-122"/>
                <a:cs typeface="Times New Roman" panose="02020603050405020304"/>
              </a:rPr>
              <a:t>      												 					              Li Hua</a:t>
            </a:r>
            <a:endParaRPr lang="zh-CN" altLang="zh-CN" sz="3600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20" name="椭圆形标注 19"/>
          <p:cNvSpPr/>
          <p:nvPr/>
        </p:nvSpPr>
        <p:spPr>
          <a:xfrm>
            <a:off x="10252075" y="2884170"/>
            <a:ext cx="1423670" cy="1291590"/>
          </a:xfrm>
          <a:prstGeom prst="wedgeEllipseCallout">
            <a:avLst>
              <a:gd name="adj1" fmla="val -58519"/>
              <a:gd name="adj2" fmla="val 69075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逗号"/>
          <p:cNvPicPr>
            <a:picLocks noChangeAspect="1"/>
          </p:cNvPicPr>
          <p:nvPr/>
        </p:nvPicPr>
        <p:blipFill>
          <a:blip r:embed="rId5"/>
          <a:srcRect l="19662" t="18506" r="23600" b="6795"/>
          <a:stretch>
            <a:fillRect/>
          </a:stretch>
        </p:blipFill>
        <p:spPr>
          <a:xfrm>
            <a:off x="10498455" y="3037840"/>
            <a:ext cx="800100" cy="984250"/>
          </a:xfrm>
          <a:prstGeom prst="rect">
            <a:avLst/>
          </a:prstGeom>
        </p:spPr>
      </p:pic>
      <p:sp>
        <p:nvSpPr>
          <p:cNvPr id="2" name="椭圆形标注 1"/>
          <p:cNvSpPr/>
          <p:nvPr/>
        </p:nvSpPr>
        <p:spPr>
          <a:xfrm>
            <a:off x="3208020" y="906145"/>
            <a:ext cx="1423670" cy="1291590"/>
          </a:xfrm>
          <a:prstGeom prst="wedgeEllipseCallout">
            <a:avLst>
              <a:gd name="adj1" fmla="val -44157"/>
              <a:gd name="adj2" fmla="val 49262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逗号"/>
          <p:cNvPicPr>
            <a:picLocks noChangeAspect="1"/>
          </p:cNvPicPr>
          <p:nvPr/>
        </p:nvPicPr>
        <p:blipFill>
          <a:blip r:embed="rId5"/>
          <a:srcRect l="19662" t="18506" r="23600" b="6795"/>
          <a:stretch>
            <a:fillRect/>
          </a:stretch>
        </p:blipFill>
        <p:spPr>
          <a:xfrm>
            <a:off x="3454400" y="1059815"/>
            <a:ext cx="800100" cy="984250"/>
          </a:xfrm>
          <a:prstGeom prst="rect">
            <a:avLst/>
          </a:prstGeom>
        </p:spPr>
      </p:pic>
      <p:pic>
        <p:nvPicPr>
          <p:cNvPr id="6" name="图片 5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75030" y="3272155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570" y="-128397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30835" y="468630"/>
            <a:ext cx="11438890" cy="6043295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35" y="468630"/>
            <a:ext cx="586740" cy="9347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88695" y="819785"/>
            <a:ext cx="10005695" cy="5835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A good beginning is half done.</a:t>
            </a:r>
            <a:endParaRPr lang="en-US" sz="3200" b="1">
              <a:ln>
                <a:solidFill>
                  <a:schemeClr val="accent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7445" y="1767205"/>
            <a:ext cx="10175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Para. 1</a:t>
            </a:r>
            <a:r>
              <a:rPr lang="en-US" altLang="zh-CN" sz="3200">
                <a:solidFill>
                  <a:schemeClr val="accent5"/>
                </a:solidFill>
              </a:rPr>
              <a:t>(background information + </a:t>
            </a:r>
            <a:r>
              <a:rPr lang="en-US" altLang="zh-CN" sz="3200">
                <a:solidFill>
                  <a:srgbClr val="FF0000"/>
                </a:solidFill>
              </a:rPr>
              <a:t>writing purpose</a:t>
            </a:r>
            <a:r>
              <a:rPr lang="en-US" altLang="zh-CN" sz="3200">
                <a:solidFill>
                  <a:schemeClr val="accent5"/>
                </a:solidFill>
              </a:rPr>
              <a:t>)</a:t>
            </a:r>
            <a:r>
              <a:rPr lang="en-US" altLang="zh-CN" sz="3200"/>
              <a:t>:</a:t>
            </a:r>
            <a:endParaRPr lang="en-US" altLang="zh-CN" sz="3200" b="1" u="sng">
              <a:solidFill>
                <a:schemeClr val="accent5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8695" y="2445385"/>
            <a:ext cx="9958705" cy="1568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zh-CN" sz="3200" dirty="0">
                <a:solidFill>
                  <a:srgbClr val="7030A0"/>
                </a:solidFill>
                <a:ea typeface="微软雅黑" panose="020B0503020204020204" charset="-122"/>
                <a:cs typeface="+mn-lt"/>
                <a:sym typeface="+mn-ea"/>
              </a:rPr>
              <a:t> </a:t>
            </a:r>
            <a:r>
              <a:rPr lang="en-US" altLang="zh-CN" sz="3200" dirty="0">
                <a:solidFill>
                  <a:schemeClr val="accent5"/>
                </a:solidFill>
                <a:ea typeface="微软雅黑" panose="020B0503020204020204" charset="-122"/>
                <a:cs typeface="+mn-lt"/>
                <a:sym typeface="+mn-ea"/>
              </a:rPr>
              <a:t>Learning that you will have an interview for the Confucius Institute </a:t>
            </a:r>
            <a:r>
              <a:rPr lang="en-US" altLang="zh-CN" sz="3200" u="sng" dirty="0">
                <a:solidFill>
                  <a:schemeClr val="accent5"/>
                </a:solidFill>
                <a:ea typeface="微软雅黑" panose="020B0503020204020204" charset="-122"/>
                <a:cs typeface="+mn-lt"/>
                <a:sym typeface="+mn-ea"/>
              </a:rPr>
              <a:t>which is to be held</a:t>
            </a:r>
            <a:r>
              <a:rPr lang="en-US" altLang="zh-CN" sz="3200" dirty="0">
                <a:solidFill>
                  <a:schemeClr val="accent5"/>
                </a:solidFill>
                <a:ea typeface="微软雅黑" panose="020B0503020204020204" charset="-122"/>
                <a:cs typeface="+mn-lt"/>
                <a:sym typeface="+mn-ea"/>
              </a:rPr>
              <a:t> next Wednesday,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ea typeface="微软雅黑" panose="020B0503020204020204" charset="-122"/>
                <a:cs typeface="+mn-lt"/>
                <a:sym typeface="+mn-ea"/>
              </a:rPr>
              <a:t>I’m writing to </a:t>
            </a:r>
            <a:r>
              <a:rPr lang="en-US" sz="3200" dirty="0">
                <a:solidFill>
                  <a:srgbClr val="FF0000"/>
                </a:solidFill>
                <a:ea typeface="微软雅黑" panose="020B0503020204020204" charset="-122"/>
                <a:cs typeface="+mn-lt"/>
                <a:sym typeface="+mn-ea"/>
              </a:rPr>
              <a:t>give you some suggestions.</a:t>
            </a:r>
            <a:endParaRPr lang="en-US" sz="3200" dirty="0">
              <a:solidFill>
                <a:srgbClr val="FF0000"/>
              </a:solidFill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8695" y="3945255"/>
            <a:ext cx="9958705" cy="2061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ea typeface="微软雅黑" panose="020B0503020204020204" charset="-122"/>
                <a:cs typeface="+mn-lt"/>
                <a:sym typeface="+mn-ea"/>
              </a:rPr>
              <a:t>     </a:t>
            </a:r>
            <a:r>
              <a:rPr lang="en-US" altLang="zh-CN" sz="3200" dirty="0">
                <a:solidFill>
                  <a:srgbClr val="FF0000"/>
                </a:solidFill>
                <a:ea typeface="微软雅黑" panose="020B0503020204020204" charset="-122"/>
                <a:cs typeface="+mn-lt"/>
                <a:sym typeface="+mn-ea"/>
              </a:rPr>
              <a:t> Glad to </a:t>
            </a:r>
            <a:r>
              <a:rPr lang="en-US" altLang="zh-CN" sz="3200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receive your letter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ea typeface="微软雅黑" panose="020B0503020204020204" charset="-122"/>
                <a:cs typeface="+mn-lt"/>
                <a:sym typeface="+mn-ea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ea typeface="微软雅黑" panose="020B0503020204020204" charset="-122"/>
                <a:cs typeface="+mn-lt"/>
                <a:sym typeface="+mn-ea"/>
              </a:rPr>
              <a:t>asking me for some advice on the interview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ea typeface="微软雅黑" panose="020B0503020204020204" charset="-122"/>
                <a:cs typeface="+mn-lt"/>
                <a:sym typeface="+mn-ea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for the Confucius Institute </a:t>
            </a:r>
            <a:r>
              <a:rPr lang="en-US" altLang="zh-CN" sz="3200" u="sng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scheduled for</a:t>
            </a:r>
            <a:r>
              <a:rPr lang="en-US" altLang="zh-CN" sz="3200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this coming Wednesday</a:t>
            </a:r>
            <a:r>
              <a:rPr lang="en-US" altLang="zh-CN" sz="3200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. </a:t>
            </a:r>
            <a:r>
              <a:rPr lang="en-US" altLang="zh-CN" sz="3200" dirty="0">
                <a:solidFill>
                  <a:srgbClr val="FF0000"/>
                </a:solidFill>
                <a:ea typeface="微软雅黑" panose="020B0503020204020204" charset="-122"/>
                <a:cs typeface="+mn-lt"/>
                <a:sym typeface="+mn-ea"/>
              </a:rPr>
              <a:t>I’m writing to</a:t>
            </a:r>
            <a:r>
              <a:rPr lang="en-US" altLang="zh-CN" sz="3200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 remind you of </a:t>
            </a:r>
            <a:r>
              <a:rPr lang="en-US" altLang="zh-CN" sz="3200" b="1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what to prepare for it</a:t>
            </a:r>
            <a:r>
              <a:rPr lang="en-US" altLang="zh-CN" sz="3200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.</a:t>
            </a:r>
            <a:endParaRPr lang="en-US" altLang="zh-CN" sz="3200" dirty="0">
              <a:solidFill>
                <a:schemeClr val="tx1"/>
              </a:solidFill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13" name="右弧形箭头 12"/>
          <p:cNvSpPr/>
          <p:nvPr/>
        </p:nvSpPr>
        <p:spPr>
          <a:xfrm>
            <a:off x="11049000" y="2816860"/>
            <a:ext cx="518160" cy="22377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86750" y="3307080"/>
            <a:ext cx="26168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schedule</a:t>
            </a:r>
            <a:endParaRPr lang="en-US" altLang="zh-CN" sz="4000" dirty="0"/>
          </a:p>
        </p:txBody>
      </p:sp>
      <p:pic>
        <p:nvPicPr>
          <p:cNvPr id="5" name="图片 4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1"/>
      <p:bldP spid="2" grpId="1" animBg="1"/>
      <p:bldP spid="3" grpId="0" bldLvl="0" animBg="1"/>
      <p:bldP spid="3" grpId="1"/>
      <p:bldP spid="13" grpId="0" bldLvl="0" animBg="1"/>
      <p:bldP spid="13" grpId="1" animBg="1"/>
      <p:bldP spid="15" grpId="0"/>
      <p:bldP spid="15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6296</Words>
  <Application>WPS 演示</Application>
  <PresentationFormat>宽屏</PresentationFormat>
  <Paragraphs>233</Paragraphs>
  <Slides>19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Vijaya</vt:lpstr>
      <vt:lpstr>Segoe Print</vt:lpstr>
      <vt:lpstr>Times New Roman</vt:lpstr>
      <vt:lpstr>Calibri</vt:lpstr>
      <vt:lpstr>Calibri</vt:lpstr>
      <vt:lpstr>华文隶书</vt:lpstr>
      <vt:lpstr>Times New Roman</vt:lpstr>
      <vt:lpstr>华文行楷</vt:lpstr>
      <vt:lpstr>Arial</vt:lpstr>
      <vt:lpstr>Agency FB</vt:lpstr>
      <vt:lpstr>Bodoni MT</vt:lpstr>
      <vt:lpstr>Arial Unicode MS</vt:lpstr>
      <vt:lpstr>等线</vt:lpstr>
      <vt:lpstr>HelveticaNeue</vt:lpstr>
      <vt:lpstr>NumberOnly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南山有谷堆</cp:lastModifiedBy>
  <cp:revision>164</cp:revision>
  <dcterms:created xsi:type="dcterms:W3CDTF">2017-06-17T13:02:00Z</dcterms:created>
  <dcterms:modified xsi:type="dcterms:W3CDTF">2020-10-21T06:48:42Z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