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47" r:id="rId3"/>
    <p:sldId id="271" r:id="rId4"/>
    <p:sldId id="272" r:id="rId5"/>
    <p:sldId id="287" r:id="rId6"/>
    <p:sldId id="303" r:id="rId7"/>
    <p:sldId id="306" r:id="rId8"/>
    <p:sldId id="305" r:id="rId9"/>
    <p:sldId id="307" r:id="rId10"/>
    <p:sldId id="308" r:id="rId11"/>
    <p:sldId id="322" r:id="rId12"/>
    <p:sldId id="325" r:id="rId13"/>
    <p:sldId id="324" r:id="rId14"/>
    <p:sldId id="323" r:id="rId15"/>
    <p:sldId id="326" r:id="rId16"/>
    <p:sldId id="335" r:id="rId17"/>
    <p:sldId id="327" r:id="rId18"/>
    <p:sldId id="328" r:id="rId19"/>
    <p:sldId id="329" r:id="rId20"/>
    <p:sldId id="330" r:id="rId21"/>
    <p:sldId id="331" r:id="rId22"/>
    <p:sldId id="334" r:id="rId23"/>
    <p:sldId id="333" r:id="rId24"/>
    <p:sldId id="285" r:id="rId25"/>
    <p:sldId id="332" r:id="rId26"/>
    <p:sldId id="264" r:id="rId27"/>
    <p:sldId id="270"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434996-8B1E-4406-A1BF-04AF3F8C3AE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C9F537-A8BF-41FE-809B-ECCDEDA4CC0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434996-8B1E-4406-A1BF-04AF3F8C3AE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9F537-A8BF-41FE-809B-ECCDEDA4CC0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jpeg"/><Relationship Id="rId1"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9.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pic>
        <p:nvPicPr>
          <p:cNvPr id="5125" name="图片 1" descr="qrcode_for_gh_3a435f224ccf_1280"/>
          <p:cNvPicPr>
            <a:picLocks noChangeAspect="1"/>
          </p:cNvPicPr>
          <p:nvPr/>
        </p:nvPicPr>
        <p:blipFill>
          <a:blip r:embed="rId3"/>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我们都爱捉迷藏|插画|儿童插画|Crystal希文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内容占位符 3"/>
          <p:cNvGraphicFramePr/>
          <p:nvPr/>
        </p:nvGraphicFramePr>
        <p:xfrm>
          <a:off x="79513" y="1391477"/>
          <a:ext cx="11986591" cy="5524028"/>
        </p:xfrm>
        <a:graphic>
          <a:graphicData uri="http://schemas.openxmlformats.org/drawingml/2006/table">
            <a:tbl>
              <a:tblPr firstRow="1" bandRow="1">
                <a:tableStyleId>{5C22544A-7EE6-4342-B048-85BDC9FD1C3A}</a:tableStyleId>
              </a:tblPr>
              <a:tblGrid>
                <a:gridCol w="6130417"/>
                <a:gridCol w="5856174"/>
              </a:tblGrid>
              <a:tr h="860588">
                <a:tc>
                  <a:txBody>
                    <a:bodyPr/>
                    <a:lstStyle/>
                    <a:p>
                      <a:r>
                        <a:rPr lang="zh-CN" altLang="en-US" sz="3200" dirty="0"/>
                        <a:t>              </a:t>
                      </a:r>
                      <a:endParaRPr lang="zh-CN" altLang="en-US" sz="3200" dirty="0"/>
                    </a:p>
                  </a:txBody>
                  <a:tcPr/>
                </a:tc>
                <a:tc>
                  <a:txBody>
                    <a:bodyPr/>
                    <a:lstStyle/>
                    <a:p>
                      <a:endParaRPr lang="zh-CN" altLang="en-US" sz="3200" dirty="0"/>
                    </a:p>
                  </a:txBody>
                  <a:tcPr/>
                </a:tc>
              </a:tr>
              <a:tr h="3612021">
                <a:tc>
                  <a:txBody>
                    <a:bodyPr/>
                    <a:lstStyle/>
                    <a:p>
                      <a:pPr marL="25400" marR="12700" indent="266700" algn="just" fontAlgn="base">
                        <a:spcAft>
                          <a:spcPts val="0"/>
                        </a:spcAf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Rising to reach for the book on the desk in the living room, Gudrun fell over her little brother, </a:t>
                      </a:r>
                      <a:r>
                        <a:rPr lang="en-US" altLang="zh-CN" sz="2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who had crawled out from underneath her chair.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Arnar</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Why do you always have to be right under me?”</a:t>
                      </a:r>
                      <a:endParaRPr lang="zh-CN" altLang="zh-CN" sz="2800" kern="100" dirty="0">
                        <a:effectLst/>
                        <a:latin typeface="等线" panose="02010600030101010101" pitchFamily="2" charset="-122"/>
                        <a:ea typeface="+mn-ea"/>
                        <a:cs typeface="Times New Roman" panose="02020603050405020304" pitchFamily="18" charset="0"/>
                      </a:endParaRPr>
                    </a:p>
                    <a:p>
                      <a:pPr indent="266700" algn="just" fontAlgn="base"/>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The five-year-old giggled. “I was hiding,” he said, “and you found me.”    </a:t>
                      </a:r>
                      <a:endParaRPr lang="zh-CN" altLang="zh-CN" sz="2800" kern="100" dirty="0">
                        <a:effectLst/>
                        <a:latin typeface="等线" panose="02010600030101010101" pitchFamily="2" charset="-122"/>
                        <a:ea typeface="+mn-ea"/>
                        <a:cs typeface="Times New Roman" panose="02020603050405020304" pitchFamily="18" charset="0"/>
                      </a:endParaRPr>
                    </a:p>
                    <a:p>
                      <a:pPr indent="266700" algn="just"/>
                      <a:r>
                        <a:rPr lang="en-US" altLang="zh-CN" sz="2800" b="1" kern="100" dirty="0">
                          <a:solidFill>
                            <a:srgbClr val="C00000"/>
                          </a:solidFill>
                          <a:effectLst/>
                          <a:latin typeface="等线" panose="02010600030101010101" pitchFamily="2" charset="-122"/>
                          <a:ea typeface="+mn-ea"/>
                          <a:cs typeface="Times New Roman" panose="02020603050405020304" pitchFamily="18" charset="0"/>
                        </a:rPr>
                        <a:t>. </a:t>
                      </a:r>
                      <a:endParaRPr lang="en-US" altLang="zh-CN" sz="2800" b="1" kern="100" dirty="0">
                        <a:solidFill>
                          <a:srgbClr val="C00000"/>
                        </a:solidFill>
                        <a:effectLst/>
                        <a:latin typeface="等线" panose="02010600030101010101" pitchFamily="2" charset="-122"/>
                        <a:ea typeface="+mn-ea"/>
                        <a:cs typeface="Times New Roman" panose="02020603050405020304" pitchFamily="18" charset="0"/>
                      </a:endParaRPr>
                    </a:p>
                    <a:p>
                      <a:pPr indent="266700" algn="just"/>
                      <a:endParaRPr lang="en-US" altLang="zh-CN" sz="2400" kern="100" dirty="0">
                        <a:effectLst/>
                        <a:latin typeface="等线" panose="02010600030101010101" pitchFamily="2" charset="-122"/>
                        <a:ea typeface="+mn-ea"/>
                        <a:cs typeface="Times New Roman" panose="02020603050405020304" pitchFamily="18" charset="0"/>
                      </a:endParaRPr>
                    </a:p>
                    <a:p>
                      <a:pPr indent="266700" algn="just"/>
                      <a:endParaRPr lang="zh-CN" altLang="zh-CN" sz="24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5" name="文本框 4"/>
          <p:cNvSpPr txBox="1"/>
          <p:nvPr/>
        </p:nvSpPr>
        <p:spPr>
          <a:xfrm>
            <a:off x="4104859" y="407512"/>
            <a:ext cx="543670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clues and echoes </a:t>
            </a:r>
            <a:endParaRPr lang="zh-CN" altLang="en-US" sz="2800" dirty="0">
              <a:solidFill>
                <a:srgbClr val="9900CC"/>
              </a:solidFill>
              <a:latin typeface="Jokerman" panose="04090605060D06020702" pitchFamily="82" charset="0"/>
            </a:endParaRPr>
          </a:p>
        </p:txBody>
      </p:sp>
      <p:sp>
        <p:nvSpPr>
          <p:cNvPr id="6" name="文本框 5"/>
          <p:cNvSpPr txBox="1"/>
          <p:nvPr/>
        </p:nvSpPr>
        <p:spPr>
          <a:xfrm>
            <a:off x="2110412" y="1593582"/>
            <a:ext cx="1497491"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clues</a:t>
            </a:r>
            <a:endParaRPr lang="zh-CN" altLang="en-US" sz="2800" dirty="0">
              <a:solidFill>
                <a:srgbClr val="9900CC"/>
              </a:solidFill>
              <a:latin typeface="Jokerman" panose="04090605060D06020702" pitchFamily="82" charset="0"/>
            </a:endParaRPr>
          </a:p>
        </p:txBody>
      </p:sp>
      <p:sp>
        <p:nvSpPr>
          <p:cNvPr id="7" name="文本框 6"/>
          <p:cNvSpPr txBox="1"/>
          <p:nvPr/>
        </p:nvSpPr>
        <p:spPr>
          <a:xfrm>
            <a:off x="7779015" y="1567078"/>
            <a:ext cx="160352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echoes </a:t>
            </a:r>
            <a:endParaRPr lang="zh-CN" altLang="en-US" sz="2800" dirty="0">
              <a:solidFill>
                <a:srgbClr val="9900CC"/>
              </a:solidFill>
              <a:latin typeface="Jokerman" panose="04090605060D06020702" pitchFamily="82" charset="0"/>
            </a:endParaRPr>
          </a:p>
        </p:txBody>
      </p:sp>
      <p:sp>
        <p:nvSpPr>
          <p:cNvPr id="8" name="文本框 7"/>
          <p:cNvSpPr txBox="1"/>
          <p:nvPr/>
        </p:nvSpPr>
        <p:spPr>
          <a:xfrm>
            <a:off x="6311348" y="2378769"/>
            <a:ext cx="5675243" cy="1200329"/>
          </a:xfrm>
          <a:prstGeom prst="rect">
            <a:avLst/>
          </a:prstGeom>
          <a:solidFill>
            <a:schemeClr val="bg1"/>
          </a:solidFill>
        </p:spPr>
        <p:txBody>
          <a:bodyPr wrap="square" rtlCol="0">
            <a:spAutoFit/>
          </a:bodyPr>
          <a:lstStyle/>
          <a:p>
            <a:r>
              <a:rPr lang="en-US" altLang="zh-CN" sz="3600" dirty="0">
                <a:solidFill>
                  <a:srgbClr val="C00000"/>
                </a:solidFill>
                <a:latin typeface="Chiller" panose="04020404031007020602" pitchFamily="82" charset="0"/>
              </a:rPr>
              <a:t>1. </a:t>
            </a:r>
            <a:r>
              <a:rPr lang="en-US" altLang="zh-CN" sz="3600" dirty="0" err="1">
                <a:solidFill>
                  <a:srgbClr val="C00000"/>
                </a:solidFill>
                <a:latin typeface="Chiller" panose="04020404031007020602" pitchFamily="82" charset="0"/>
              </a:rPr>
              <a:t>Arnar</a:t>
            </a:r>
            <a:r>
              <a:rPr lang="en-US" altLang="zh-CN" sz="3600" dirty="0">
                <a:solidFill>
                  <a:srgbClr val="C00000"/>
                </a:solidFill>
                <a:latin typeface="Chiller" panose="04020404031007020602" pitchFamily="82" charset="0"/>
              </a:rPr>
              <a:t> hid under Gudrun’s chair again or under Gudrun’s bed  . </a:t>
            </a:r>
            <a:endParaRPr lang="zh-CN" altLang="en-US" sz="3600" dirty="0">
              <a:solidFill>
                <a:srgbClr val="C00000"/>
              </a:solidFill>
              <a:latin typeface="Chiller" panose="04020404031007020602" pitchFamily="82" charset="0"/>
            </a:endParaRPr>
          </a:p>
        </p:txBody>
      </p:sp>
      <p:sp>
        <p:nvSpPr>
          <p:cNvPr id="9" name="文本框 8"/>
          <p:cNvSpPr txBox="1"/>
          <p:nvPr/>
        </p:nvSpPr>
        <p:spPr>
          <a:xfrm>
            <a:off x="6235150" y="4230761"/>
            <a:ext cx="5675243" cy="1200329"/>
          </a:xfrm>
          <a:prstGeom prst="rect">
            <a:avLst/>
          </a:prstGeom>
          <a:solidFill>
            <a:schemeClr val="bg1"/>
          </a:solidFill>
        </p:spPr>
        <p:txBody>
          <a:bodyPr wrap="square" rtlCol="0">
            <a:spAutoFit/>
          </a:bodyPr>
          <a:lstStyle/>
          <a:p>
            <a:r>
              <a:rPr lang="en-US" altLang="zh-CN" sz="3600" dirty="0">
                <a:solidFill>
                  <a:srgbClr val="C00000"/>
                </a:solidFill>
                <a:latin typeface="Chiller" panose="04020404031007020602" pitchFamily="82" charset="0"/>
              </a:rPr>
              <a:t>2. </a:t>
            </a:r>
            <a:r>
              <a:rPr lang="en-US" altLang="zh-CN" sz="3600" dirty="0" err="1">
                <a:solidFill>
                  <a:srgbClr val="C00000"/>
                </a:solidFill>
                <a:latin typeface="Chiller" panose="04020404031007020602" pitchFamily="82" charset="0"/>
              </a:rPr>
              <a:t>Arnar</a:t>
            </a:r>
            <a:r>
              <a:rPr lang="en-US" altLang="zh-CN" sz="3600" dirty="0">
                <a:solidFill>
                  <a:srgbClr val="C00000"/>
                </a:solidFill>
                <a:latin typeface="Chiller" panose="04020404031007020602" pitchFamily="82" charset="0"/>
              </a:rPr>
              <a:t> was found by his sister no matter where he hid. </a:t>
            </a:r>
            <a:endParaRPr lang="zh-CN" altLang="en-US" sz="3600" dirty="0">
              <a:solidFill>
                <a:srgbClr val="C00000"/>
              </a:solidFill>
              <a:latin typeface="Chiller" panose="04020404031007020602" pitchFamily="82"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我们都爱捉迷藏|插画|儿童插画|Crystal希文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内容占位符 3"/>
          <p:cNvGraphicFramePr/>
          <p:nvPr/>
        </p:nvGraphicFramePr>
        <p:xfrm>
          <a:off x="79513" y="1391477"/>
          <a:ext cx="11986591" cy="4472609"/>
        </p:xfrm>
        <a:graphic>
          <a:graphicData uri="http://schemas.openxmlformats.org/drawingml/2006/table">
            <a:tbl>
              <a:tblPr firstRow="1" bandRow="1">
                <a:tableStyleId>{5C22544A-7EE6-4342-B048-85BDC9FD1C3A}</a:tableStyleId>
              </a:tblPr>
              <a:tblGrid>
                <a:gridCol w="6130417"/>
                <a:gridCol w="5856174"/>
              </a:tblGrid>
              <a:tr h="860588">
                <a:tc>
                  <a:txBody>
                    <a:bodyPr/>
                    <a:lstStyle/>
                    <a:p>
                      <a:r>
                        <a:rPr lang="zh-CN" altLang="en-US" sz="3200" dirty="0"/>
                        <a:t>              </a:t>
                      </a:r>
                      <a:endParaRPr lang="zh-CN" altLang="en-US" sz="3200" dirty="0"/>
                    </a:p>
                  </a:txBody>
                  <a:tcPr/>
                </a:tc>
                <a:tc>
                  <a:txBody>
                    <a:bodyPr/>
                    <a:lstStyle/>
                    <a:p>
                      <a:endParaRPr lang="zh-CN" altLang="en-US" sz="3200" dirty="0"/>
                    </a:p>
                  </a:txBody>
                  <a:tcPr/>
                </a:tc>
              </a:tr>
              <a:tr h="3612021">
                <a:tc>
                  <a:txBody>
                    <a:bodyPr/>
                    <a:lstStyle/>
                    <a:p>
                      <a:pPr marL="317500" algn="just" fontAlgn="base"/>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Here's a clue,” </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Arnar</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called as he skipped away.  </a:t>
                      </a:r>
                      <a:r>
                        <a:rPr lang="en-US" altLang="zh-CN" sz="2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“Look for me where I always am.”</a:t>
                      </a:r>
                      <a:endParaRPr lang="zh-CN" altLang="zh-CN" sz="2800" kern="100" dirty="0">
                        <a:effectLst/>
                        <a:latin typeface="等线" panose="02010600030101010101" pitchFamily="2" charset="-122"/>
                        <a:ea typeface="+mn-ea"/>
                        <a:cs typeface="Times New Roman" panose="02020603050405020304" pitchFamily="18" charset="0"/>
                      </a:endParaRPr>
                    </a:p>
                    <a:p>
                      <a:pPr marL="317500" algn="just" fontAlgn="base"/>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But Gudrun was already absorbed in her work.</a:t>
                      </a:r>
                      <a:r>
                        <a:rPr lang="en-US" altLang="zh-CN" sz="2800" b="1" kern="100" dirty="0">
                          <a:solidFill>
                            <a:srgbClr val="C00000"/>
                          </a:solidFill>
                          <a:effectLst/>
                          <a:latin typeface="等线" panose="02010600030101010101" pitchFamily="2" charset="-122"/>
                          <a:ea typeface="+mn-ea"/>
                          <a:cs typeface="Times New Roman" panose="02020603050405020304" pitchFamily="18" charset="0"/>
                        </a:rPr>
                        <a:t>. </a:t>
                      </a:r>
                      <a:endParaRPr lang="en-US" altLang="zh-CN" sz="2800" b="1" kern="100" dirty="0">
                        <a:solidFill>
                          <a:srgbClr val="C00000"/>
                        </a:solidFill>
                        <a:effectLst/>
                        <a:latin typeface="等线" panose="02010600030101010101" pitchFamily="2" charset="-122"/>
                        <a:ea typeface="+mn-ea"/>
                        <a:cs typeface="Times New Roman" panose="02020603050405020304" pitchFamily="18" charset="0"/>
                      </a:endParaRPr>
                    </a:p>
                    <a:p>
                      <a:pPr indent="266700" algn="just"/>
                      <a:endParaRPr lang="en-US" altLang="zh-CN" sz="2400" kern="100" dirty="0">
                        <a:effectLst/>
                        <a:latin typeface="等线" panose="02010600030101010101" pitchFamily="2" charset="-122"/>
                        <a:ea typeface="+mn-ea"/>
                        <a:cs typeface="Times New Roman" panose="02020603050405020304" pitchFamily="18" charset="0"/>
                      </a:endParaRPr>
                    </a:p>
                    <a:p>
                      <a:pPr indent="266700" algn="just"/>
                      <a:endParaRPr lang="zh-CN" altLang="zh-CN" sz="24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5" name="文本框 4"/>
          <p:cNvSpPr txBox="1"/>
          <p:nvPr/>
        </p:nvSpPr>
        <p:spPr>
          <a:xfrm>
            <a:off x="4104859" y="407512"/>
            <a:ext cx="543670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clues and echoes </a:t>
            </a:r>
            <a:endParaRPr lang="zh-CN" altLang="en-US" sz="2800" dirty="0">
              <a:solidFill>
                <a:srgbClr val="9900CC"/>
              </a:solidFill>
              <a:latin typeface="Jokerman" panose="04090605060D06020702" pitchFamily="82" charset="0"/>
            </a:endParaRPr>
          </a:p>
        </p:txBody>
      </p:sp>
      <p:sp>
        <p:nvSpPr>
          <p:cNvPr id="6" name="文本框 5"/>
          <p:cNvSpPr txBox="1"/>
          <p:nvPr/>
        </p:nvSpPr>
        <p:spPr>
          <a:xfrm>
            <a:off x="2110412" y="1593582"/>
            <a:ext cx="1497491"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clues</a:t>
            </a:r>
            <a:endParaRPr lang="zh-CN" altLang="en-US" sz="2800" dirty="0">
              <a:solidFill>
                <a:srgbClr val="9900CC"/>
              </a:solidFill>
              <a:latin typeface="Jokerman" panose="04090605060D06020702" pitchFamily="82" charset="0"/>
            </a:endParaRPr>
          </a:p>
        </p:txBody>
      </p:sp>
      <p:sp>
        <p:nvSpPr>
          <p:cNvPr id="7" name="文本框 6"/>
          <p:cNvSpPr txBox="1"/>
          <p:nvPr/>
        </p:nvSpPr>
        <p:spPr>
          <a:xfrm>
            <a:off x="7779015" y="1567078"/>
            <a:ext cx="160352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echoes </a:t>
            </a:r>
            <a:endParaRPr lang="zh-CN" altLang="en-US" sz="2800" dirty="0">
              <a:solidFill>
                <a:srgbClr val="9900CC"/>
              </a:solidFill>
              <a:latin typeface="Jokerman" panose="04090605060D06020702" pitchFamily="82" charset="0"/>
            </a:endParaRPr>
          </a:p>
        </p:txBody>
      </p:sp>
      <p:sp>
        <p:nvSpPr>
          <p:cNvPr id="8" name="文本框 7"/>
          <p:cNvSpPr txBox="1"/>
          <p:nvPr/>
        </p:nvSpPr>
        <p:spPr>
          <a:xfrm>
            <a:off x="6311348" y="2259501"/>
            <a:ext cx="5675243" cy="1754326"/>
          </a:xfrm>
          <a:prstGeom prst="rect">
            <a:avLst/>
          </a:prstGeom>
          <a:solidFill>
            <a:schemeClr val="bg1"/>
          </a:solidFill>
        </p:spPr>
        <p:txBody>
          <a:bodyPr wrap="square" rtlCol="0">
            <a:spAutoFit/>
          </a:bodyPr>
          <a:lstStyle/>
          <a:p>
            <a:r>
              <a:rPr lang="en-US" altLang="zh-CN" sz="3600" dirty="0">
                <a:solidFill>
                  <a:srgbClr val="C00000"/>
                </a:solidFill>
                <a:latin typeface="Chiller" panose="04020404031007020602" pitchFamily="82" charset="0"/>
              </a:rPr>
              <a:t>3. How much Gudrun regretted being absorbed in knitting instead of looking for her adorable brother. </a:t>
            </a:r>
            <a:endParaRPr lang="zh-CN" altLang="en-US" sz="3600" dirty="0">
              <a:solidFill>
                <a:srgbClr val="C00000"/>
              </a:solidFill>
              <a:latin typeface="Chiller" panose="04020404031007020602" pitchFamily="82" charset="0"/>
            </a:endParaRPr>
          </a:p>
        </p:txBody>
      </p:sp>
      <p:sp>
        <p:nvSpPr>
          <p:cNvPr id="9" name="文本框 8"/>
          <p:cNvSpPr txBox="1"/>
          <p:nvPr/>
        </p:nvSpPr>
        <p:spPr>
          <a:xfrm>
            <a:off x="6324601" y="4061798"/>
            <a:ext cx="5675243" cy="1754326"/>
          </a:xfrm>
          <a:prstGeom prst="rect">
            <a:avLst/>
          </a:prstGeom>
          <a:solidFill>
            <a:schemeClr val="bg1"/>
          </a:solidFill>
        </p:spPr>
        <p:txBody>
          <a:bodyPr wrap="square" rtlCol="0">
            <a:spAutoFit/>
          </a:bodyPr>
          <a:lstStyle/>
          <a:p>
            <a:r>
              <a:rPr lang="en-US" altLang="zh-CN" sz="3600" dirty="0">
                <a:solidFill>
                  <a:srgbClr val="C00000"/>
                </a:solidFill>
                <a:latin typeface="Chiller" panose="04020404031007020602" pitchFamily="82" charset="0"/>
              </a:rPr>
              <a:t>4. “What was the Clue?” Gudrun exclaimed.  All of a sudden, “Look for me where always am” rang in her ears. </a:t>
            </a:r>
            <a:endParaRPr lang="zh-CN" altLang="en-US" sz="3600" dirty="0">
              <a:solidFill>
                <a:srgbClr val="C00000"/>
              </a:solidFill>
              <a:latin typeface="Chiller" panose="04020404031007020602" pitchFamily="82"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我们都爱捉迷藏|插画|儿童插画|Crystal希文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内容占位符 3"/>
          <p:cNvGraphicFramePr/>
          <p:nvPr/>
        </p:nvGraphicFramePr>
        <p:xfrm>
          <a:off x="79513" y="1391477"/>
          <a:ext cx="11986591" cy="4472609"/>
        </p:xfrm>
        <a:graphic>
          <a:graphicData uri="http://schemas.openxmlformats.org/drawingml/2006/table">
            <a:tbl>
              <a:tblPr firstRow="1" bandRow="1">
                <a:tableStyleId>{5C22544A-7EE6-4342-B048-85BDC9FD1C3A}</a:tableStyleId>
              </a:tblPr>
              <a:tblGrid>
                <a:gridCol w="6130417"/>
                <a:gridCol w="5856174"/>
              </a:tblGrid>
              <a:tr h="860588">
                <a:tc>
                  <a:txBody>
                    <a:bodyPr/>
                    <a:lstStyle/>
                    <a:p>
                      <a:r>
                        <a:rPr lang="zh-CN" altLang="en-US" sz="3200" dirty="0"/>
                        <a:t>              </a:t>
                      </a:r>
                      <a:endParaRPr lang="zh-CN" altLang="en-US" sz="3200" dirty="0"/>
                    </a:p>
                  </a:txBody>
                  <a:tcPr/>
                </a:tc>
                <a:tc>
                  <a:txBody>
                    <a:bodyPr/>
                    <a:lstStyle/>
                    <a:p>
                      <a:endParaRPr lang="zh-CN" altLang="en-US" sz="3200" dirty="0"/>
                    </a:p>
                  </a:txBody>
                  <a:tcPr/>
                </a:tc>
              </a:tr>
              <a:tr h="3612021">
                <a:tc>
                  <a:txBody>
                    <a:bodyPr/>
                    <a:lstStyle/>
                    <a:p>
                      <a:pPr indent="266700" algn="just"/>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“An eruption,” Mamma said as she began to gather Gudrun's clothes. “Maybe </a:t>
                      </a:r>
                      <a:r>
                        <a:rPr lang="en-US" altLang="zh-CN" sz="28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Helga fell,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maybe </a:t>
                      </a:r>
                      <a:r>
                        <a:rPr lang="en-US"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a new volcano</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We must leave the island quickly</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2800" b="1" kern="100" dirty="0">
                        <a:solidFill>
                          <a:srgbClr val="C00000"/>
                        </a:solidFill>
                        <a:effectLst/>
                        <a:latin typeface="等线" panose="02010600030101010101" pitchFamily="2" charset="-122"/>
                        <a:ea typeface="+mn-ea"/>
                        <a:cs typeface="Times New Roman" panose="02020603050405020304" pitchFamily="18" charset="0"/>
                      </a:endParaRPr>
                    </a:p>
                    <a:p>
                      <a:pPr indent="266700" algn="just"/>
                      <a:endParaRPr lang="en-US" altLang="zh-CN" sz="2400" kern="100" dirty="0">
                        <a:effectLst/>
                        <a:latin typeface="等线" panose="02010600030101010101" pitchFamily="2" charset="-122"/>
                        <a:ea typeface="+mn-ea"/>
                        <a:cs typeface="Times New Roman" panose="02020603050405020304" pitchFamily="18" charset="0"/>
                      </a:endParaRPr>
                    </a:p>
                    <a:p>
                      <a:pPr indent="266700" algn="just"/>
                      <a:endParaRPr lang="zh-CN" altLang="zh-CN" sz="24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5" name="文本框 4"/>
          <p:cNvSpPr txBox="1"/>
          <p:nvPr/>
        </p:nvSpPr>
        <p:spPr>
          <a:xfrm>
            <a:off x="4104859" y="407512"/>
            <a:ext cx="543670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clues and echoes </a:t>
            </a:r>
            <a:endParaRPr lang="zh-CN" altLang="en-US" sz="2800" dirty="0">
              <a:solidFill>
                <a:srgbClr val="9900CC"/>
              </a:solidFill>
              <a:latin typeface="Jokerman" panose="04090605060D06020702" pitchFamily="82" charset="0"/>
            </a:endParaRPr>
          </a:p>
        </p:txBody>
      </p:sp>
      <p:sp>
        <p:nvSpPr>
          <p:cNvPr id="6" name="文本框 5"/>
          <p:cNvSpPr txBox="1"/>
          <p:nvPr/>
        </p:nvSpPr>
        <p:spPr>
          <a:xfrm>
            <a:off x="2110412" y="1593582"/>
            <a:ext cx="1497491"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clues</a:t>
            </a:r>
            <a:endParaRPr lang="zh-CN" altLang="en-US" sz="2800" dirty="0">
              <a:solidFill>
                <a:srgbClr val="9900CC"/>
              </a:solidFill>
              <a:latin typeface="Jokerman" panose="04090605060D06020702" pitchFamily="82" charset="0"/>
            </a:endParaRPr>
          </a:p>
        </p:txBody>
      </p:sp>
      <p:sp>
        <p:nvSpPr>
          <p:cNvPr id="7" name="文本框 6"/>
          <p:cNvSpPr txBox="1"/>
          <p:nvPr/>
        </p:nvSpPr>
        <p:spPr>
          <a:xfrm>
            <a:off x="7779015" y="1567078"/>
            <a:ext cx="160352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echoes </a:t>
            </a:r>
            <a:endParaRPr lang="zh-CN" altLang="en-US" sz="2800" dirty="0">
              <a:solidFill>
                <a:srgbClr val="9900CC"/>
              </a:solidFill>
              <a:latin typeface="Jokerman" panose="04090605060D06020702" pitchFamily="82" charset="0"/>
            </a:endParaRPr>
          </a:p>
        </p:txBody>
      </p:sp>
      <p:sp>
        <p:nvSpPr>
          <p:cNvPr id="8" name="文本框 7"/>
          <p:cNvSpPr txBox="1"/>
          <p:nvPr/>
        </p:nvSpPr>
        <p:spPr>
          <a:xfrm>
            <a:off x="6235150" y="2378769"/>
            <a:ext cx="5751441" cy="1200329"/>
          </a:xfrm>
          <a:prstGeom prst="rect">
            <a:avLst/>
          </a:prstGeom>
          <a:solidFill>
            <a:schemeClr val="bg1"/>
          </a:solidFill>
        </p:spPr>
        <p:txBody>
          <a:bodyPr wrap="square" rtlCol="0">
            <a:spAutoFit/>
          </a:bodyPr>
          <a:lstStyle/>
          <a:p>
            <a:r>
              <a:rPr lang="en-US" altLang="zh-CN" sz="3600" dirty="0">
                <a:solidFill>
                  <a:srgbClr val="C00000"/>
                </a:solidFill>
                <a:latin typeface="Chiller" panose="04020404031007020602" pitchFamily="82" charset="0"/>
              </a:rPr>
              <a:t>5. No sooner had the family hopped onto their </a:t>
            </a:r>
            <a:r>
              <a:rPr lang="en-US" altLang="zh-CN" sz="3600" dirty="0" err="1">
                <a:solidFill>
                  <a:srgbClr val="C00000"/>
                </a:solidFill>
                <a:latin typeface="Chiller" panose="04020404031007020602" pitchFamily="82" charset="0"/>
              </a:rPr>
              <a:t>Pabbi’s</a:t>
            </a:r>
            <a:r>
              <a:rPr lang="en-US" altLang="zh-CN" sz="3600" dirty="0">
                <a:solidFill>
                  <a:srgbClr val="C00000"/>
                </a:solidFill>
                <a:latin typeface="Chiller" panose="04020404031007020602" pitchFamily="82" charset="0"/>
              </a:rPr>
              <a:t> boat than Helga fell. </a:t>
            </a:r>
            <a:endParaRPr lang="zh-CN" altLang="en-US" sz="3600" dirty="0">
              <a:solidFill>
                <a:srgbClr val="C00000"/>
              </a:solidFill>
              <a:latin typeface="Chiller" panose="04020404031007020602" pitchFamily="82" charset="0"/>
            </a:endParaRPr>
          </a:p>
        </p:txBody>
      </p:sp>
      <p:sp>
        <p:nvSpPr>
          <p:cNvPr id="9" name="文本框 8"/>
          <p:cNvSpPr txBox="1"/>
          <p:nvPr/>
        </p:nvSpPr>
        <p:spPr>
          <a:xfrm>
            <a:off x="6235150" y="3872956"/>
            <a:ext cx="5830954" cy="1200329"/>
          </a:xfrm>
          <a:prstGeom prst="rect">
            <a:avLst/>
          </a:prstGeom>
          <a:solidFill>
            <a:schemeClr val="bg1"/>
          </a:solidFill>
        </p:spPr>
        <p:txBody>
          <a:bodyPr wrap="square" rtlCol="0">
            <a:spAutoFit/>
          </a:bodyPr>
          <a:lstStyle/>
          <a:p>
            <a:r>
              <a:rPr lang="en-US" altLang="zh-CN" sz="3600" dirty="0">
                <a:solidFill>
                  <a:srgbClr val="C00000"/>
                </a:solidFill>
                <a:latin typeface="Chiller" panose="04020404031007020602" pitchFamily="82" charset="0"/>
              </a:rPr>
              <a:t>6. A new volcano erupted, with red hot lava shooting high in the night starry sky. </a:t>
            </a:r>
            <a:endParaRPr lang="zh-CN" altLang="en-US" sz="3600" dirty="0">
              <a:solidFill>
                <a:srgbClr val="C00000"/>
              </a:solidFill>
              <a:latin typeface="Chiller" panose="04020404031007020602" pitchFamily="82"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我们都爱捉迷藏|插画|儿童插画|Crystal希文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内容占位符 3"/>
          <p:cNvGraphicFramePr/>
          <p:nvPr/>
        </p:nvGraphicFramePr>
        <p:xfrm>
          <a:off x="79513" y="1391477"/>
          <a:ext cx="11986591" cy="4472609"/>
        </p:xfrm>
        <a:graphic>
          <a:graphicData uri="http://schemas.openxmlformats.org/drawingml/2006/table">
            <a:tbl>
              <a:tblPr firstRow="1" bandRow="1">
                <a:tableStyleId>{5C22544A-7EE6-4342-B048-85BDC9FD1C3A}</a:tableStyleId>
              </a:tblPr>
              <a:tblGrid>
                <a:gridCol w="6130417"/>
                <a:gridCol w="5856174"/>
              </a:tblGrid>
              <a:tr h="860588">
                <a:tc>
                  <a:txBody>
                    <a:bodyPr/>
                    <a:lstStyle/>
                    <a:p>
                      <a:r>
                        <a:rPr lang="zh-CN" altLang="en-US" sz="3200" dirty="0"/>
                        <a:t>              </a:t>
                      </a:r>
                      <a:endParaRPr lang="zh-CN" altLang="en-US" sz="3200" dirty="0"/>
                    </a:p>
                  </a:txBody>
                  <a:tcPr/>
                </a:tc>
                <a:tc>
                  <a:txBody>
                    <a:bodyPr/>
                    <a:lstStyle/>
                    <a:p>
                      <a:endParaRPr lang="zh-CN" altLang="en-US" sz="3200" dirty="0"/>
                    </a:p>
                  </a:txBody>
                  <a:tcPr/>
                </a:tc>
              </a:tr>
              <a:tr h="3612021">
                <a:tc>
                  <a:txBody>
                    <a:bodyPr/>
                    <a:lstStyle/>
                    <a:p>
                      <a:pPr indent="317500" algn="just" fontAlgn="base"/>
                      <a:r>
                        <a:rPr lang="en-US" altLang="zh-CN" sz="28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err="1">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Pabbi</a:t>
                      </a:r>
                      <a:r>
                        <a:rPr lang="en-US" altLang="zh-CN" sz="28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has already gone to the harbor.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I'm going to help Margret.” Their elderly neighbor lived alone. Mamma proceeded, “can you dress </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Arnar</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and take him to the harbor by yourself?”</a:t>
                      </a:r>
                      <a:endParaRPr lang="zh-CN" altLang="zh-CN" sz="2800" kern="100" dirty="0">
                        <a:effectLst/>
                        <a:latin typeface="等线" panose="02010600030101010101" pitchFamily="2" charset="-122"/>
                        <a:ea typeface="+mn-ea"/>
                        <a:cs typeface="Times New Roman" panose="02020603050405020304" pitchFamily="18" charset="0"/>
                      </a:endParaRPr>
                    </a:p>
                    <a:p>
                      <a:pPr indent="266700" algn="just"/>
                      <a:endParaRPr lang="en-US" altLang="zh-CN" sz="2800" kern="100" dirty="0">
                        <a:effectLst/>
                        <a:latin typeface="等线" panose="02010600030101010101" pitchFamily="2" charset="-122"/>
                        <a:ea typeface="+mn-ea"/>
                        <a:cs typeface="Times New Roman" panose="02020603050405020304" pitchFamily="18" charset="0"/>
                      </a:endParaRPr>
                    </a:p>
                    <a:p>
                      <a:pPr indent="266700" algn="just"/>
                      <a:endParaRPr lang="en-US" altLang="zh-CN" sz="2400" kern="100" dirty="0">
                        <a:effectLst/>
                        <a:latin typeface="等线" panose="02010600030101010101" pitchFamily="2" charset="-122"/>
                        <a:ea typeface="+mn-ea"/>
                        <a:cs typeface="Times New Roman" panose="02020603050405020304" pitchFamily="18" charset="0"/>
                      </a:endParaRPr>
                    </a:p>
                    <a:p>
                      <a:pPr indent="266700" algn="just"/>
                      <a:endParaRPr lang="zh-CN" altLang="zh-CN" sz="24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5" name="文本框 4"/>
          <p:cNvSpPr txBox="1"/>
          <p:nvPr/>
        </p:nvSpPr>
        <p:spPr>
          <a:xfrm>
            <a:off x="4104859" y="407512"/>
            <a:ext cx="543670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clues and echoes </a:t>
            </a:r>
            <a:endParaRPr lang="zh-CN" altLang="en-US" sz="2800" dirty="0">
              <a:solidFill>
                <a:srgbClr val="9900CC"/>
              </a:solidFill>
              <a:latin typeface="Jokerman" panose="04090605060D06020702" pitchFamily="82" charset="0"/>
            </a:endParaRPr>
          </a:p>
        </p:txBody>
      </p:sp>
      <p:sp>
        <p:nvSpPr>
          <p:cNvPr id="6" name="文本框 5"/>
          <p:cNvSpPr txBox="1"/>
          <p:nvPr/>
        </p:nvSpPr>
        <p:spPr>
          <a:xfrm>
            <a:off x="2110412" y="1593582"/>
            <a:ext cx="1497491"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clues</a:t>
            </a:r>
            <a:endParaRPr lang="zh-CN" altLang="en-US" sz="2800" dirty="0">
              <a:solidFill>
                <a:srgbClr val="9900CC"/>
              </a:solidFill>
              <a:latin typeface="Jokerman" panose="04090605060D06020702" pitchFamily="82" charset="0"/>
            </a:endParaRPr>
          </a:p>
        </p:txBody>
      </p:sp>
      <p:sp>
        <p:nvSpPr>
          <p:cNvPr id="7" name="文本框 6"/>
          <p:cNvSpPr txBox="1"/>
          <p:nvPr/>
        </p:nvSpPr>
        <p:spPr>
          <a:xfrm>
            <a:off x="7779015" y="1567078"/>
            <a:ext cx="160352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echoes </a:t>
            </a:r>
            <a:endParaRPr lang="zh-CN" altLang="en-US" sz="2800" dirty="0">
              <a:solidFill>
                <a:srgbClr val="9900CC"/>
              </a:solidFill>
              <a:latin typeface="Jokerman" panose="04090605060D06020702" pitchFamily="82" charset="0"/>
            </a:endParaRPr>
          </a:p>
        </p:txBody>
      </p:sp>
      <p:sp>
        <p:nvSpPr>
          <p:cNvPr id="8" name="文本框 7"/>
          <p:cNvSpPr txBox="1"/>
          <p:nvPr/>
        </p:nvSpPr>
        <p:spPr>
          <a:xfrm>
            <a:off x="6311348" y="2378769"/>
            <a:ext cx="5675243" cy="2308324"/>
          </a:xfrm>
          <a:prstGeom prst="rect">
            <a:avLst/>
          </a:prstGeom>
          <a:solidFill>
            <a:schemeClr val="bg1"/>
          </a:solidFill>
        </p:spPr>
        <p:txBody>
          <a:bodyPr wrap="square" rtlCol="0">
            <a:spAutoFit/>
          </a:bodyPr>
          <a:lstStyle/>
          <a:p>
            <a:r>
              <a:rPr lang="en-US" altLang="zh-CN" sz="3600" dirty="0">
                <a:solidFill>
                  <a:srgbClr val="C00000"/>
                </a:solidFill>
                <a:latin typeface="Chiller" panose="04020404031007020602" pitchFamily="82" charset="0"/>
              </a:rPr>
              <a:t>7. Their anxious parents were waiting for the brother and sister , constantly looking up in the distance , with worry </a:t>
            </a:r>
            <a:endParaRPr lang="en-US" altLang="zh-CN" sz="3600" dirty="0">
              <a:solidFill>
                <a:srgbClr val="C00000"/>
              </a:solidFill>
              <a:latin typeface="Chiller" panose="04020404031007020602" pitchFamily="82" charset="0"/>
            </a:endParaRPr>
          </a:p>
          <a:p>
            <a:r>
              <a:rPr lang="en-US" altLang="zh-CN" sz="3600" dirty="0">
                <a:solidFill>
                  <a:srgbClr val="C00000"/>
                </a:solidFill>
                <a:latin typeface="Chiller" panose="04020404031007020602" pitchFamily="82" charset="0"/>
              </a:rPr>
              <a:t>Written on their faces.  </a:t>
            </a:r>
            <a:endParaRPr lang="zh-CN" altLang="en-US" sz="3600" dirty="0">
              <a:solidFill>
                <a:srgbClr val="C00000"/>
              </a:solidFill>
              <a:latin typeface="Chiller" panose="04020404031007020602" pitchFamily="82"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我们都爱捉迷藏|插画|儿童插画|Crystal希文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内容占位符 3"/>
          <p:cNvGraphicFramePr/>
          <p:nvPr/>
        </p:nvGraphicFramePr>
        <p:xfrm>
          <a:off x="79513" y="1391477"/>
          <a:ext cx="11986591" cy="4472609"/>
        </p:xfrm>
        <a:graphic>
          <a:graphicData uri="http://schemas.openxmlformats.org/drawingml/2006/table">
            <a:tbl>
              <a:tblPr firstRow="1" bandRow="1">
                <a:tableStyleId>{5C22544A-7EE6-4342-B048-85BDC9FD1C3A}</a:tableStyleId>
              </a:tblPr>
              <a:tblGrid>
                <a:gridCol w="6130417"/>
                <a:gridCol w="5856174"/>
              </a:tblGrid>
              <a:tr h="860588">
                <a:tc>
                  <a:txBody>
                    <a:bodyPr/>
                    <a:lstStyle/>
                    <a:p>
                      <a:r>
                        <a:rPr lang="zh-CN" altLang="en-US" sz="3200" dirty="0"/>
                        <a:t>              </a:t>
                      </a:r>
                      <a:endParaRPr lang="zh-CN" altLang="en-US" sz="3200" dirty="0"/>
                    </a:p>
                  </a:txBody>
                  <a:tcPr/>
                </a:tc>
                <a:tc>
                  <a:txBody>
                    <a:bodyPr/>
                    <a:lstStyle/>
                    <a:p>
                      <a:endParaRPr lang="zh-CN" altLang="en-US" sz="3200" dirty="0"/>
                    </a:p>
                  </a:txBody>
                  <a:tcPr/>
                </a:tc>
              </a:tr>
              <a:tr h="3612021">
                <a:tc>
                  <a:txBody>
                    <a:bodyPr/>
                    <a:lstStyle/>
                    <a:p>
                      <a:pPr indent="317500" algn="just" fontAlgn="base"/>
                      <a:r>
                        <a:rPr lang="en-US" altLang="zh-CN" sz="2800" kern="100" dirty="0">
                          <a:solidFill>
                            <a:srgbClr val="0000FF"/>
                          </a:solidFill>
                          <a:effectLst/>
                          <a:latin typeface="Times New Roman" panose="02020603050405020304" pitchFamily="18" charset="0"/>
                          <a:ea typeface="宋体" panose="02010600030101010101" pitchFamily="2" charset="-122"/>
                          <a:cs typeface="Times New Roman" panose="02020603050405020304" pitchFamily="18" charset="0"/>
                        </a:rPr>
                        <a:t>     Everyone would help tonight. Icelanders had always worked together to survive in a land ruled by volcanoes, glaciers, and ocean.</a:t>
                      </a:r>
                      <a:endParaRPr lang="en-US" altLang="zh-CN" sz="2800" kern="100" dirty="0">
                        <a:solidFill>
                          <a:srgbClr val="0000FF"/>
                        </a:solidFill>
                        <a:effectLst/>
                        <a:latin typeface="等线" panose="02010600030101010101" pitchFamily="2" charset="-122"/>
                        <a:ea typeface="+mn-ea"/>
                        <a:cs typeface="Times New Roman" panose="02020603050405020304" pitchFamily="18" charset="0"/>
                      </a:endParaRPr>
                    </a:p>
                    <a:p>
                      <a:pPr indent="266700" algn="just"/>
                      <a:endParaRPr lang="en-US" altLang="zh-CN" sz="2400" kern="100" dirty="0">
                        <a:effectLst/>
                        <a:latin typeface="等线" panose="02010600030101010101" pitchFamily="2" charset="-122"/>
                        <a:ea typeface="+mn-ea"/>
                        <a:cs typeface="Times New Roman" panose="02020603050405020304" pitchFamily="18" charset="0"/>
                      </a:endParaRPr>
                    </a:p>
                    <a:p>
                      <a:pPr indent="266700" algn="just"/>
                      <a:endParaRPr lang="zh-CN" altLang="zh-CN" sz="2400" kern="100" dirty="0">
                        <a:effectLst/>
                        <a:latin typeface="等线" panose="02010600030101010101" pitchFamily="2" charset="-122"/>
                        <a:ea typeface="+mn-ea"/>
                        <a:cs typeface="Times New Roman" panose="02020603050405020304" pitchFamily="18" charset="0"/>
                      </a:endParaRPr>
                    </a:p>
                  </a:txBody>
                  <a:tcPr/>
                </a:tc>
                <a:tc>
                  <a:txBody>
                    <a:bodyPr/>
                    <a:lstStyle/>
                    <a:p>
                      <a:r>
                        <a:rPr lang="en-US" altLang="zh-CN" sz="2800" dirty="0">
                          <a:solidFill>
                            <a:srgbClr val="0000FF"/>
                          </a:solidFill>
                        </a:rPr>
                        <a:t> </a:t>
                      </a:r>
                      <a:endParaRPr lang="zh-CN" altLang="en-US" sz="2800" dirty="0">
                        <a:solidFill>
                          <a:srgbClr val="0000FF"/>
                        </a:solidFill>
                      </a:endParaRPr>
                    </a:p>
                  </a:txBody>
                  <a:tcPr/>
                </a:tc>
              </a:tr>
            </a:tbl>
          </a:graphicData>
        </a:graphic>
      </p:graphicFrame>
      <p:sp>
        <p:nvSpPr>
          <p:cNvPr id="5" name="文本框 4"/>
          <p:cNvSpPr txBox="1"/>
          <p:nvPr/>
        </p:nvSpPr>
        <p:spPr>
          <a:xfrm>
            <a:off x="4104859" y="407512"/>
            <a:ext cx="543670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clues and echoes </a:t>
            </a:r>
            <a:endParaRPr lang="zh-CN" altLang="en-US" sz="2800" dirty="0">
              <a:solidFill>
                <a:srgbClr val="9900CC"/>
              </a:solidFill>
              <a:latin typeface="Jokerman" panose="04090605060D06020702" pitchFamily="82" charset="0"/>
            </a:endParaRPr>
          </a:p>
        </p:txBody>
      </p:sp>
      <p:sp>
        <p:nvSpPr>
          <p:cNvPr id="6" name="文本框 5"/>
          <p:cNvSpPr txBox="1"/>
          <p:nvPr/>
        </p:nvSpPr>
        <p:spPr>
          <a:xfrm>
            <a:off x="2110412" y="1593582"/>
            <a:ext cx="1497491"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clues</a:t>
            </a:r>
            <a:endParaRPr lang="zh-CN" altLang="en-US" sz="2800" dirty="0">
              <a:solidFill>
                <a:srgbClr val="9900CC"/>
              </a:solidFill>
              <a:latin typeface="Jokerman" panose="04090605060D06020702" pitchFamily="82" charset="0"/>
            </a:endParaRPr>
          </a:p>
        </p:txBody>
      </p:sp>
      <p:sp>
        <p:nvSpPr>
          <p:cNvPr id="7" name="文本框 6"/>
          <p:cNvSpPr txBox="1"/>
          <p:nvPr/>
        </p:nvSpPr>
        <p:spPr>
          <a:xfrm>
            <a:off x="7779015" y="1567078"/>
            <a:ext cx="160352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echoes </a:t>
            </a:r>
            <a:endParaRPr lang="zh-CN" altLang="en-US" sz="2800" dirty="0">
              <a:solidFill>
                <a:srgbClr val="9900CC"/>
              </a:solidFill>
              <a:latin typeface="Jokerman" panose="04090605060D06020702" pitchFamily="82" charset="0"/>
            </a:endParaRPr>
          </a:p>
        </p:txBody>
      </p:sp>
      <p:sp>
        <p:nvSpPr>
          <p:cNvPr id="8" name="文本框 7"/>
          <p:cNvSpPr txBox="1"/>
          <p:nvPr/>
        </p:nvSpPr>
        <p:spPr>
          <a:xfrm>
            <a:off x="6251714" y="2378769"/>
            <a:ext cx="5734878" cy="2308324"/>
          </a:xfrm>
          <a:prstGeom prst="rect">
            <a:avLst/>
          </a:prstGeom>
          <a:solidFill>
            <a:schemeClr val="bg1"/>
          </a:solidFill>
        </p:spPr>
        <p:txBody>
          <a:bodyPr wrap="square" rtlCol="0">
            <a:spAutoFit/>
          </a:bodyPr>
          <a:lstStyle/>
          <a:p>
            <a:r>
              <a:rPr lang="en-US" altLang="zh-CN" sz="3600" dirty="0">
                <a:solidFill>
                  <a:srgbClr val="C00000"/>
                </a:solidFill>
                <a:latin typeface="Chiller" panose="04020404031007020602" pitchFamily="82" charset="0"/>
              </a:rPr>
              <a:t>8. Red hot lava swallowed their houses in a split second. Tears streaming down their faces, they bid farewell to their homeland, setting for mainland.   </a:t>
            </a:r>
            <a:endParaRPr lang="zh-CN" altLang="en-US" sz="3600" dirty="0">
              <a:solidFill>
                <a:srgbClr val="C00000"/>
              </a:solidFill>
              <a:latin typeface="Chiller" panose="04020404031007020602" pitchFamily="82"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狐狸图片大全-狐狸高清图片下载-觅知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表格 7"/>
          <p:cNvGraphicFramePr>
            <a:graphicFrameLocks noGrp="1"/>
          </p:cNvGraphicFramePr>
          <p:nvPr/>
        </p:nvGraphicFramePr>
        <p:xfrm>
          <a:off x="0" y="457200"/>
          <a:ext cx="12095921" cy="6057192"/>
        </p:xfrm>
        <a:graphic>
          <a:graphicData uri="http://schemas.openxmlformats.org/drawingml/2006/table">
            <a:tbl>
              <a:tblPr firstRow="1" bandRow="1">
                <a:tableStyleId>{5C22544A-7EE6-4342-B048-85BDC9FD1C3A}</a:tableStyleId>
              </a:tblPr>
              <a:tblGrid>
                <a:gridCol w="3071191"/>
                <a:gridCol w="9024730"/>
              </a:tblGrid>
              <a:tr h="780932">
                <a:tc>
                  <a:txBody>
                    <a:bodyPr/>
                    <a:lstStyle/>
                    <a:p>
                      <a:r>
                        <a:rPr lang="en-US" altLang="zh-CN" sz="2800" dirty="0"/>
                        <a:t>      </a:t>
                      </a:r>
                      <a:endParaRPr lang="zh-CN" altLang="en-US" sz="2800" dirty="0"/>
                    </a:p>
                  </a:txBody>
                  <a:tcPr/>
                </a:tc>
                <a:tc>
                  <a:txBody>
                    <a:bodyPr/>
                    <a:lstStyle/>
                    <a:p>
                      <a:r>
                        <a:rPr lang="en-US" altLang="zh-CN" sz="2800" dirty="0"/>
                        <a:t>                          </a:t>
                      </a:r>
                      <a:endParaRPr lang="zh-CN" altLang="en-US" sz="2800" dirty="0"/>
                    </a:p>
                  </a:txBody>
                  <a:tcPr/>
                </a:tc>
              </a:tr>
              <a:tr h="780932">
                <a:tc>
                  <a:txBody>
                    <a:bodyPr/>
                    <a:lstStyle/>
                    <a:p>
                      <a:r>
                        <a:rPr lang="en-US" altLang="zh-CN" sz="2800" dirty="0">
                          <a:solidFill>
                            <a:srgbClr val="C00000"/>
                          </a:solidFill>
                        </a:rPr>
                        <a:t>who  </a:t>
                      </a:r>
                      <a:endParaRPr lang="zh-CN" altLang="en-US" sz="2800" dirty="0">
                        <a:solidFill>
                          <a:srgbClr val="C00000"/>
                        </a:solidFill>
                      </a:endParaRPr>
                    </a:p>
                  </a:txBody>
                  <a:tcPr/>
                </a:tc>
                <a:tc>
                  <a:txBody>
                    <a:bodyPr/>
                    <a:lstStyle/>
                    <a:p>
                      <a:endParaRPr lang="zh-CN" altLang="en-US" dirty="0"/>
                    </a:p>
                  </a:txBody>
                  <a:tcPr/>
                </a:tc>
              </a:tr>
              <a:tr h="780932">
                <a:tc>
                  <a:txBody>
                    <a:bodyPr/>
                    <a:lstStyle/>
                    <a:p>
                      <a:r>
                        <a:rPr lang="en-US" altLang="zh-CN" sz="2800" dirty="0">
                          <a:solidFill>
                            <a:srgbClr val="C00000"/>
                          </a:solidFill>
                        </a:rPr>
                        <a:t>where</a:t>
                      </a:r>
                      <a:endParaRPr lang="zh-CN" altLang="en-US" sz="2800" dirty="0">
                        <a:solidFill>
                          <a:srgbClr val="C00000"/>
                        </a:solidFill>
                      </a:endParaRPr>
                    </a:p>
                  </a:txBody>
                  <a:tcPr/>
                </a:tc>
                <a:tc>
                  <a:txBody>
                    <a:bodyPr/>
                    <a:lstStyle/>
                    <a:p>
                      <a:endParaRPr lang="zh-CN" altLang="en-US" dirty="0"/>
                    </a:p>
                  </a:txBody>
                  <a:tcPr/>
                </a:tc>
              </a:tr>
              <a:tr h="780932">
                <a:tc>
                  <a:txBody>
                    <a:bodyPr/>
                    <a:lstStyle/>
                    <a:p>
                      <a:r>
                        <a:rPr lang="en-US" altLang="zh-CN" sz="2800" dirty="0">
                          <a:solidFill>
                            <a:srgbClr val="C00000"/>
                          </a:solidFill>
                        </a:rPr>
                        <a:t>When </a:t>
                      </a:r>
                      <a:endParaRPr lang="zh-CN" altLang="en-US" sz="2800" dirty="0">
                        <a:solidFill>
                          <a:srgbClr val="C00000"/>
                        </a:solidFill>
                      </a:endParaRPr>
                    </a:p>
                  </a:txBody>
                  <a:tcPr/>
                </a:tc>
                <a:tc>
                  <a:txBody>
                    <a:bodyPr/>
                    <a:lstStyle/>
                    <a:p>
                      <a:endParaRPr lang="zh-CN" altLang="en-US" dirty="0"/>
                    </a:p>
                  </a:txBody>
                  <a:tcPr/>
                </a:tc>
              </a:tr>
              <a:tr h="780932">
                <a:tc>
                  <a:txBody>
                    <a:bodyPr/>
                    <a:lstStyle/>
                    <a:p>
                      <a:r>
                        <a:rPr lang="en-US" altLang="zh-CN" sz="2800" dirty="0">
                          <a:solidFill>
                            <a:srgbClr val="C00000"/>
                          </a:solidFill>
                        </a:rPr>
                        <a:t>The cause </a:t>
                      </a:r>
                      <a:endParaRPr lang="zh-CN" altLang="en-US" sz="2800" dirty="0">
                        <a:solidFill>
                          <a:srgbClr val="C00000"/>
                        </a:solidFill>
                      </a:endParaRPr>
                    </a:p>
                  </a:txBody>
                  <a:tcPr/>
                </a:tc>
                <a:tc>
                  <a:txBody>
                    <a:bodyPr/>
                    <a:lstStyle/>
                    <a:p>
                      <a:endParaRPr lang="zh-CN" altLang="en-US" dirty="0"/>
                    </a:p>
                  </a:txBody>
                  <a:tcPr/>
                </a:tc>
              </a:tr>
              <a:tr h="780932">
                <a:tc>
                  <a:txBody>
                    <a:bodyPr/>
                    <a:lstStyle/>
                    <a:p>
                      <a:r>
                        <a:rPr lang="en-US" altLang="zh-CN" sz="2800" dirty="0">
                          <a:solidFill>
                            <a:srgbClr val="C00000"/>
                          </a:solidFill>
                        </a:rPr>
                        <a:t>The process </a:t>
                      </a:r>
                      <a:endParaRPr lang="en-US" altLang="zh-CN" sz="2800" dirty="0">
                        <a:solidFill>
                          <a:srgbClr val="C00000"/>
                        </a:solidFill>
                      </a:endParaRPr>
                    </a:p>
                    <a:p>
                      <a:endParaRPr lang="en-US" altLang="zh-CN" sz="2800" dirty="0">
                        <a:solidFill>
                          <a:srgbClr val="C00000"/>
                        </a:solidFill>
                      </a:endParaRPr>
                    </a:p>
                    <a:p>
                      <a:endParaRPr lang="zh-CN" altLang="en-US" sz="2800" dirty="0">
                        <a:solidFill>
                          <a:srgbClr val="C00000"/>
                        </a:solidFill>
                      </a:endParaRPr>
                    </a:p>
                  </a:txBody>
                  <a:tcPr/>
                </a:tc>
                <a:tc>
                  <a:txBody>
                    <a:bodyPr/>
                    <a:lstStyle/>
                    <a:p>
                      <a:endParaRPr lang="zh-CN" altLang="en-US" dirty="0"/>
                    </a:p>
                  </a:txBody>
                  <a:tcPr/>
                </a:tc>
              </a:tr>
              <a:tr h="780932">
                <a:tc>
                  <a:txBody>
                    <a:bodyPr/>
                    <a:lstStyle/>
                    <a:p>
                      <a:r>
                        <a:rPr lang="en-US" altLang="zh-CN" sz="2800" dirty="0">
                          <a:solidFill>
                            <a:srgbClr val="C00000"/>
                          </a:solidFill>
                        </a:rPr>
                        <a:t>The result</a:t>
                      </a:r>
                      <a:endParaRPr lang="zh-CN" altLang="en-US" sz="2800" dirty="0">
                        <a:solidFill>
                          <a:srgbClr val="C00000"/>
                        </a:solidFill>
                      </a:endParaRPr>
                    </a:p>
                  </a:txBody>
                  <a:tcPr/>
                </a:tc>
                <a:tc>
                  <a:txBody>
                    <a:bodyPr/>
                    <a:lstStyle/>
                    <a:p>
                      <a:endParaRPr lang="zh-CN" altLang="en-US" dirty="0"/>
                    </a:p>
                  </a:txBody>
                  <a:tcPr/>
                </a:tc>
              </a:tr>
            </a:tbl>
          </a:graphicData>
        </a:graphic>
      </p:graphicFrame>
      <p:sp>
        <p:nvSpPr>
          <p:cNvPr id="4" name="文本框 3"/>
          <p:cNvSpPr txBox="1"/>
          <p:nvPr/>
        </p:nvSpPr>
        <p:spPr>
          <a:xfrm>
            <a:off x="3349488" y="1371600"/>
            <a:ext cx="8746434" cy="523220"/>
          </a:xfrm>
          <a:prstGeom prst="rect">
            <a:avLst/>
          </a:prstGeom>
          <a:solidFill>
            <a:schemeClr val="bg1"/>
          </a:solidFill>
        </p:spPr>
        <p:txBody>
          <a:bodyPr wrap="square" rtlCol="0">
            <a:spAutoFit/>
          </a:bodyPr>
          <a:lstStyle/>
          <a:p>
            <a:r>
              <a:rPr lang="en-US" altLang="zh-CN" sz="2800" kern="100" dirty="0">
                <a:effectLst/>
                <a:latin typeface="Verdana" panose="020B0604030504040204" pitchFamily="34" charset="0"/>
                <a:ea typeface="Verdana" panose="020B0604030504040204" pitchFamily="34" charset="0"/>
                <a:cs typeface="Times New Roman" panose="02020603050405020304" pitchFamily="18" charset="0"/>
              </a:rPr>
              <a:t>Gudrun, </a:t>
            </a:r>
            <a:r>
              <a:rPr lang="en-US" altLang="zh-CN" sz="2800" kern="100" dirty="0">
                <a:latin typeface="Verdana" panose="020B0604030504040204" pitchFamily="34" charset="0"/>
                <a:ea typeface="Verdana" panose="020B0604030504040204" pitchFamily="34" charset="0"/>
                <a:cs typeface="Times New Roman" panose="02020603050405020304" pitchFamily="18" charset="0"/>
              </a:rPr>
              <a:t> </a:t>
            </a:r>
            <a:r>
              <a:rPr lang="en-US" altLang="zh-CN" sz="2800" kern="100" dirty="0" err="1">
                <a:latin typeface="Verdana" panose="020B0604030504040204" pitchFamily="34" charset="0"/>
                <a:ea typeface="Verdana" panose="020B0604030504040204" pitchFamily="34" charset="0"/>
                <a:cs typeface="Times New Roman" panose="02020603050405020304" pitchFamily="18" charset="0"/>
              </a:rPr>
              <a:t>Arnar</a:t>
            </a:r>
            <a:r>
              <a:rPr lang="en-US" altLang="zh-CN" sz="2800" kern="100" dirty="0">
                <a:latin typeface="Verdana" panose="020B0604030504040204" pitchFamily="34" charset="0"/>
                <a:ea typeface="Verdana" panose="020B0604030504040204" pitchFamily="34" charset="0"/>
                <a:cs typeface="Times New Roman" panose="02020603050405020304" pitchFamily="18" charset="0"/>
              </a:rPr>
              <a:t>,  parents; Margret; Icelanders</a:t>
            </a:r>
            <a:endParaRPr lang="zh-CN" altLang="en-US" sz="2800" dirty="0">
              <a:solidFill>
                <a:srgbClr val="9900CC"/>
              </a:solidFill>
              <a:latin typeface="Verdana" panose="020B0604030504040204" pitchFamily="34" charset="0"/>
            </a:endParaRPr>
          </a:p>
        </p:txBody>
      </p:sp>
      <p:sp>
        <p:nvSpPr>
          <p:cNvPr id="5" name="文本框 4"/>
          <p:cNvSpPr txBox="1"/>
          <p:nvPr/>
        </p:nvSpPr>
        <p:spPr>
          <a:xfrm>
            <a:off x="3349488" y="2179979"/>
            <a:ext cx="5768009" cy="523220"/>
          </a:xfrm>
          <a:prstGeom prst="rect">
            <a:avLst/>
          </a:prstGeom>
          <a:solidFill>
            <a:schemeClr val="bg1"/>
          </a:solidFill>
        </p:spPr>
        <p:txBody>
          <a:bodyPr wrap="square" rtlCol="0">
            <a:spAutoFit/>
          </a:bodyPr>
          <a:lstStyle/>
          <a:p>
            <a:r>
              <a:rPr lang="en-US" altLang="zh-CN" sz="2800" kern="100" dirty="0">
                <a:latin typeface="Verdana" panose="020B0604030504040204" pitchFamily="34" charset="0"/>
                <a:ea typeface="Verdana" panose="020B0604030504040204" pitchFamily="34" charset="0"/>
                <a:cs typeface="Times New Roman" panose="02020603050405020304" pitchFamily="18" charset="0"/>
              </a:rPr>
              <a:t>at home ,    the </a:t>
            </a:r>
            <a:r>
              <a:rPr lang="en-US" altLang="zh-CN" sz="2800" kern="100" dirty="0" err="1">
                <a:latin typeface="Verdana" panose="020B0604030504040204" pitchFamily="34" charset="0"/>
                <a:ea typeface="Verdana" panose="020B0604030504040204" pitchFamily="34" charset="0"/>
                <a:cs typeface="Times New Roman" panose="02020603050405020304" pitchFamily="18" charset="0"/>
              </a:rPr>
              <a:t>harbour</a:t>
            </a:r>
            <a:r>
              <a:rPr lang="en-US" altLang="zh-CN" sz="2800" kern="100" dirty="0">
                <a:latin typeface="Verdana" panose="020B0604030504040204" pitchFamily="34" charset="0"/>
                <a:ea typeface="Verdana" panose="020B0604030504040204" pitchFamily="34" charset="0"/>
                <a:cs typeface="Times New Roman" panose="02020603050405020304" pitchFamily="18" charset="0"/>
              </a:rPr>
              <a:t> </a:t>
            </a:r>
            <a:endParaRPr lang="zh-CN" altLang="en-US" sz="2800" dirty="0">
              <a:solidFill>
                <a:srgbClr val="9900CC"/>
              </a:solidFill>
              <a:latin typeface="Verdana" panose="020B0604030504040204" pitchFamily="34" charset="0"/>
            </a:endParaRPr>
          </a:p>
        </p:txBody>
      </p:sp>
      <p:sp>
        <p:nvSpPr>
          <p:cNvPr id="6" name="文本框 5"/>
          <p:cNvSpPr txBox="1"/>
          <p:nvPr/>
        </p:nvSpPr>
        <p:spPr>
          <a:xfrm>
            <a:off x="4187684" y="2925419"/>
            <a:ext cx="4939752" cy="523220"/>
          </a:xfrm>
          <a:prstGeom prst="rect">
            <a:avLst/>
          </a:prstGeom>
          <a:solidFill>
            <a:schemeClr val="bg1"/>
          </a:solidFill>
        </p:spPr>
        <p:txBody>
          <a:bodyPr wrap="square" rtlCol="0">
            <a:spAutoFit/>
          </a:bodyPr>
          <a:lstStyle/>
          <a:p>
            <a:r>
              <a:rPr lang="en-US" altLang="zh-CN" sz="2800" kern="100" dirty="0">
                <a:effectLst/>
                <a:latin typeface="Verdana" panose="020B0604030504040204" pitchFamily="34" charset="0"/>
                <a:ea typeface="Verdana" panose="020B0604030504040204" pitchFamily="34" charset="0"/>
                <a:cs typeface="Times New Roman" panose="02020603050405020304" pitchFamily="18" charset="0"/>
              </a:rPr>
              <a:t>midnight</a:t>
            </a:r>
            <a:endParaRPr lang="zh-CN" altLang="en-US" sz="2800" dirty="0">
              <a:solidFill>
                <a:srgbClr val="9900CC"/>
              </a:solidFill>
              <a:latin typeface="Verdana" panose="020B0604030504040204" pitchFamily="34" charset="0"/>
            </a:endParaRPr>
          </a:p>
        </p:txBody>
      </p:sp>
      <p:sp>
        <p:nvSpPr>
          <p:cNvPr id="7" name="文本框 6"/>
          <p:cNvSpPr txBox="1"/>
          <p:nvPr/>
        </p:nvSpPr>
        <p:spPr>
          <a:xfrm>
            <a:off x="3488635" y="3733801"/>
            <a:ext cx="4760843" cy="523220"/>
          </a:xfrm>
          <a:prstGeom prst="rect">
            <a:avLst/>
          </a:prstGeom>
          <a:solidFill>
            <a:schemeClr val="bg1"/>
          </a:solidFill>
        </p:spPr>
        <p:txBody>
          <a:bodyPr wrap="square" rtlCol="0">
            <a:spAutoFit/>
          </a:bodyPr>
          <a:lstStyle/>
          <a:p>
            <a:r>
              <a:rPr lang="en-US" altLang="zh-CN" sz="2800" kern="100" dirty="0">
                <a:solidFill>
                  <a:srgbClr val="C00000"/>
                </a:solidFill>
                <a:effectLst/>
                <a:latin typeface="Verdana" panose="020B0604030504040204" pitchFamily="34" charset="0"/>
                <a:ea typeface="Verdana" panose="020B0604030504040204" pitchFamily="34" charset="0"/>
                <a:cs typeface="Times New Roman" panose="02020603050405020304" pitchFamily="18" charset="0"/>
              </a:rPr>
              <a:t> A volcano erupted.</a:t>
            </a:r>
            <a:endParaRPr lang="zh-CN" altLang="en-US" sz="2800" dirty="0">
              <a:solidFill>
                <a:srgbClr val="C00000"/>
              </a:solidFill>
              <a:latin typeface="Verdana" panose="020B0604030504040204" pitchFamily="34" charset="0"/>
            </a:endParaRPr>
          </a:p>
        </p:txBody>
      </p:sp>
      <p:sp>
        <p:nvSpPr>
          <p:cNvPr id="9" name="文本框 8"/>
          <p:cNvSpPr txBox="1"/>
          <p:nvPr/>
        </p:nvSpPr>
        <p:spPr>
          <a:xfrm>
            <a:off x="3349488" y="4528928"/>
            <a:ext cx="7653130" cy="523220"/>
          </a:xfrm>
          <a:prstGeom prst="rect">
            <a:avLst/>
          </a:prstGeom>
          <a:solidFill>
            <a:schemeClr val="bg1"/>
          </a:solidFill>
        </p:spPr>
        <p:txBody>
          <a:bodyPr wrap="square" rtlCol="0">
            <a:spAutoFit/>
          </a:bodyPr>
          <a:lstStyle/>
          <a:p>
            <a:r>
              <a:rPr lang="en-US" altLang="zh-CN" sz="2800" kern="100" dirty="0">
                <a:effectLst/>
                <a:latin typeface="Verdana" panose="020B0604030504040204" pitchFamily="34" charset="0"/>
                <a:ea typeface="Verdana" panose="020B0604030504040204" pitchFamily="34" charset="0"/>
                <a:cs typeface="Times New Roman" panose="02020603050405020304" pitchFamily="18" charset="0"/>
              </a:rPr>
              <a:t>Gudrun couldn’t find her brother </a:t>
            </a:r>
            <a:r>
              <a:rPr lang="en-US" altLang="zh-CN" sz="2800" kern="100" dirty="0" err="1">
                <a:effectLst/>
                <a:latin typeface="Verdana" panose="020B0604030504040204" pitchFamily="34" charset="0"/>
                <a:ea typeface="Verdana" panose="020B0604030504040204" pitchFamily="34" charset="0"/>
                <a:cs typeface="Times New Roman" panose="02020603050405020304" pitchFamily="18" charset="0"/>
              </a:rPr>
              <a:t>Arnar</a:t>
            </a:r>
            <a:r>
              <a:rPr lang="en-US" altLang="zh-CN" sz="2800" kern="100" dirty="0">
                <a:effectLst/>
                <a:latin typeface="Verdana" panose="020B0604030504040204" pitchFamily="34" charset="0"/>
                <a:ea typeface="Verdana" panose="020B0604030504040204" pitchFamily="34" charset="0"/>
                <a:cs typeface="Times New Roman" panose="02020603050405020304" pitchFamily="18" charset="0"/>
              </a:rPr>
              <a:t>.</a:t>
            </a:r>
            <a:endParaRPr lang="zh-CN" altLang="en-US" sz="2800" dirty="0">
              <a:solidFill>
                <a:srgbClr val="9900CC"/>
              </a:solidFill>
              <a:latin typeface="Verdana" panose="020B0604030504040204" pitchFamily="34" charset="0"/>
            </a:endParaRPr>
          </a:p>
        </p:txBody>
      </p:sp>
      <p:sp>
        <p:nvSpPr>
          <p:cNvPr id="10" name="文本框 9"/>
          <p:cNvSpPr txBox="1"/>
          <p:nvPr/>
        </p:nvSpPr>
        <p:spPr>
          <a:xfrm>
            <a:off x="3488635" y="5877580"/>
            <a:ext cx="4283765" cy="523220"/>
          </a:xfrm>
          <a:prstGeom prst="rect">
            <a:avLst/>
          </a:prstGeom>
          <a:solidFill>
            <a:schemeClr val="bg1"/>
          </a:solidFill>
        </p:spPr>
        <p:txBody>
          <a:bodyPr wrap="square" rtlCol="0">
            <a:spAutoFit/>
          </a:bodyPr>
          <a:lstStyle/>
          <a:p>
            <a:r>
              <a:rPr lang="en-US" altLang="zh-CN" sz="2800" b="1" kern="100" dirty="0">
                <a:solidFill>
                  <a:srgbClr val="7030A0"/>
                </a:solidFill>
                <a:effectLst/>
                <a:latin typeface="Verdana" panose="020B0604030504040204" pitchFamily="34" charset="0"/>
                <a:ea typeface="Verdana" panose="020B0604030504040204" pitchFamily="34" charset="0"/>
                <a:cs typeface="Times New Roman" panose="02020603050405020304" pitchFamily="18" charset="0"/>
              </a:rPr>
              <a:t>Where was </a:t>
            </a:r>
            <a:r>
              <a:rPr lang="en-US" altLang="zh-CN" sz="2800" b="1" kern="100" dirty="0" err="1">
                <a:solidFill>
                  <a:srgbClr val="7030A0"/>
                </a:solidFill>
                <a:effectLst/>
                <a:latin typeface="Verdana" panose="020B0604030504040204" pitchFamily="34" charset="0"/>
                <a:ea typeface="Verdana" panose="020B0604030504040204" pitchFamily="34" charset="0"/>
                <a:cs typeface="Times New Roman" panose="02020603050405020304" pitchFamily="18" charset="0"/>
              </a:rPr>
              <a:t>Arnar</a:t>
            </a:r>
            <a:r>
              <a:rPr lang="en-US" altLang="zh-CN" sz="2800" b="1" kern="100" dirty="0">
                <a:solidFill>
                  <a:srgbClr val="FF0000"/>
                </a:solidFill>
                <a:effectLst/>
                <a:latin typeface="Verdana" panose="020B0604030504040204" pitchFamily="34" charset="0"/>
                <a:ea typeface="Verdana" panose="020B0604030504040204" pitchFamily="34" charset="0"/>
                <a:cs typeface="Times New Roman" panose="02020603050405020304" pitchFamily="18" charset="0"/>
              </a:rPr>
              <a:t>?</a:t>
            </a:r>
            <a:r>
              <a:rPr lang="en-US" altLang="zh-CN" sz="2800" kern="100" dirty="0">
                <a:effectLst/>
                <a:latin typeface="Verdana" panose="020B0604030504040204" pitchFamily="34" charset="0"/>
                <a:ea typeface="Verdana" panose="020B0604030504040204" pitchFamily="34" charset="0"/>
                <a:cs typeface="Times New Roman" panose="02020603050405020304" pitchFamily="18" charset="0"/>
              </a:rPr>
              <a:t> </a:t>
            </a:r>
            <a:endParaRPr lang="zh-CN" altLang="en-US" sz="2800" dirty="0">
              <a:solidFill>
                <a:srgbClr val="9900CC"/>
              </a:solidFill>
              <a:latin typeface="Verdana" panose="020B0604030504040204" pitchFamily="34" charset="0"/>
            </a:endParaRPr>
          </a:p>
        </p:txBody>
      </p:sp>
      <p:sp>
        <p:nvSpPr>
          <p:cNvPr id="3" name="文本框 2"/>
          <p:cNvSpPr txBox="1"/>
          <p:nvPr/>
        </p:nvSpPr>
        <p:spPr>
          <a:xfrm>
            <a:off x="188846" y="589733"/>
            <a:ext cx="260405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Six elements</a:t>
            </a:r>
            <a:endParaRPr lang="zh-CN" altLang="en-US" sz="2800" dirty="0">
              <a:solidFill>
                <a:srgbClr val="9900CC"/>
              </a:solidFill>
              <a:latin typeface="Jokerman" panose="04090605060D06020702" pitchFamily="82" charset="0"/>
            </a:endParaRPr>
          </a:p>
        </p:txBody>
      </p:sp>
      <p:sp>
        <p:nvSpPr>
          <p:cNvPr id="11" name="文本框 10"/>
          <p:cNvSpPr txBox="1"/>
          <p:nvPr/>
        </p:nvSpPr>
        <p:spPr>
          <a:xfrm>
            <a:off x="4515673" y="573168"/>
            <a:ext cx="6019805"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Six detailed elements of the text</a:t>
            </a:r>
            <a:endParaRPr lang="zh-CN" altLang="en-US" sz="2800" dirty="0">
              <a:solidFill>
                <a:srgbClr val="9900CC"/>
              </a:solidFill>
              <a:latin typeface="Jokerman" panose="04090605060D06020702" pitchFamily="82"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我们都爱捉迷藏|插画|儿童插画|Crystal希文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787601"/>
            <a:ext cx="12125739" cy="1384995"/>
          </a:xfrm>
          <a:prstGeom prst="rect">
            <a:avLst/>
          </a:prstGeom>
          <a:solidFill>
            <a:schemeClr val="bg1"/>
          </a:solidFill>
        </p:spPr>
        <p:txBody>
          <a:bodyPr wrap="square">
            <a:spAutoFit/>
          </a:bodyPr>
          <a:lstStyle/>
          <a:p>
            <a:pPr marR="25400" indent="317500" algn="just" fontAlgn="base"/>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Gudrun dressed and ran to her brother's room. “</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Arnar</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she cried, “Wake up!” Hearing no response, Gudrun hurried to the bed and pulled back her brother's thick cover.</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13255" y="3955778"/>
            <a:ext cx="11973336" cy="954107"/>
          </a:xfrm>
          <a:prstGeom prst="rect">
            <a:avLst/>
          </a:prstGeom>
          <a:solidFill>
            <a:schemeClr val="bg1"/>
          </a:solidFill>
        </p:spPr>
        <p:txBody>
          <a:bodyPr wrap="square" rtlCol="0">
            <a:spAutoFit/>
          </a:bodyPr>
          <a:lstStyle/>
          <a:p>
            <a:r>
              <a:rPr lang="zh-CN" altLang="en-US" sz="2800" dirty="0">
                <a:solidFill>
                  <a:srgbClr val="9900CC"/>
                </a:solidFill>
                <a:latin typeface="Jokerman" panose="04090605060D06020702" pitchFamily="82" charset="0"/>
              </a:rPr>
              <a:t>首段衔接</a:t>
            </a:r>
            <a:r>
              <a:rPr lang="en-US" altLang="zh-CN" sz="2800" dirty="0">
                <a:solidFill>
                  <a:srgbClr val="9900CC"/>
                </a:solidFill>
                <a:latin typeface="Jokerman" panose="04090605060D06020702" pitchFamily="82" charset="0"/>
              </a:rPr>
              <a:t>1</a:t>
            </a:r>
            <a:r>
              <a:rPr lang="zh-CN" altLang="en-US" sz="2800" dirty="0">
                <a:solidFill>
                  <a:srgbClr val="9900CC"/>
                </a:solidFill>
                <a:latin typeface="Jokerman" panose="04090605060D06020702" pitchFamily="82" charset="0"/>
              </a:rPr>
              <a:t>：</a:t>
            </a:r>
            <a:r>
              <a:rPr lang="en-US" altLang="zh-CN" sz="2800" dirty="0">
                <a:solidFill>
                  <a:srgbClr val="9900CC"/>
                </a:solidFill>
                <a:latin typeface="Jokerman" panose="04090605060D06020702" pitchFamily="82" charset="0"/>
              </a:rPr>
              <a:t>A:</a:t>
            </a:r>
            <a:r>
              <a:rPr lang="zh-CN" altLang="en-US" sz="2800" dirty="0">
                <a:solidFill>
                  <a:srgbClr val="9900CC"/>
                </a:solidFill>
                <a:latin typeface="Jokerman" panose="04090605060D06020702" pitchFamily="82" charset="0"/>
              </a:rPr>
              <a:t> （主语 </a:t>
            </a:r>
            <a:r>
              <a:rPr lang="en-US" altLang="zh-CN" sz="2800" dirty="0" err="1">
                <a:solidFill>
                  <a:srgbClr val="9900CC"/>
                </a:solidFill>
                <a:latin typeface="Jokerman" panose="04090605060D06020702" pitchFamily="82" charset="0"/>
              </a:rPr>
              <a:t>Arnar</a:t>
            </a:r>
            <a:r>
              <a:rPr lang="zh-CN" altLang="en-US" sz="2800" dirty="0">
                <a:solidFill>
                  <a:srgbClr val="9900CC"/>
                </a:solidFill>
                <a:latin typeface="Jokerman" panose="04090605060D06020702" pitchFamily="82" charset="0"/>
              </a:rPr>
              <a:t>平行叙述：他去哪里拉呀？） </a:t>
            </a:r>
            <a:r>
              <a:rPr lang="en-US" altLang="zh-CN" sz="2800" dirty="0" err="1">
                <a:solidFill>
                  <a:srgbClr val="0000FF"/>
                </a:solidFill>
                <a:latin typeface="HGSSoeiKakupoptai" panose="040B0A00000000000000" pitchFamily="82" charset="-128"/>
                <a:ea typeface="HGSSoeiKakupoptai" panose="040B0A00000000000000" pitchFamily="82" charset="-128"/>
              </a:rPr>
              <a:t>Arnar</a:t>
            </a:r>
            <a:r>
              <a:rPr lang="en-US" altLang="zh-CN" sz="2800" dirty="0">
                <a:solidFill>
                  <a:srgbClr val="0000FF"/>
                </a:solidFill>
                <a:latin typeface="HGSSoeiKakupoptai" panose="040B0A00000000000000" pitchFamily="82" charset="-128"/>
                <a:ea typeface="HGSSoeiKakupoptai" panose="040B0A00000000000000" pitchFamily="82" charset="-128"/>
              </a:rPr>
              <a:t> disappeared from his room! </a:t>
            </a:r>
            <a:endParaRPr lang="zh-CN" altLang="en-US" sz="2800" dirty="0">
              <a:solidFill>
                <a:srgbClr val="0000FF"/>
              </a:solidFill>
              <a:latin typeface="HGSSoeiKakupoptai" panose="040B0A00000000000000" pitchFamily="82" charset="-128"/>
              <a:ea typeface="HGSSoeiKakupoptai" panose="040B0A00000000000000" pitchFamily="82" charset="-128"/>
            </a:endParaRPr>
          </a:p>
        </p:txBody>
      </p:sp>
      <p:sp>
        <p:nvSpPr>
          <p:cNvPr id="5" name="文本框 4"/>
          <p:cNvSpPr txBox="1"/>
          <p:nvPr/>
        </p:nvSpPr>
        <p:spPr>
          <a:xfrm>
            <a:off x="13254" y="2361297"/>
            <a:ext cx="12125739" cy="1384995"/>
          </a:xfrm>
          <a:prstGeom prst="rect">
            <a:avLst/>
          </a:prstGeom>
          <a:solidFill>
            <a:schemeClr val="bg1"/>
          </a:solidFill>
        </p:spPr>
        <p:txBody>
          <a:bodyPr wrap="square">
            <a:spAutoFit/>
          </a:bodyPr>
          <a:lstStyle/>
          <a:p>
            <a:pPr algn="just" fontAlgn="base"/>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Para1: </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Arnar</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wasn’t </a:t>
            </a:r>
            <a:r>
              <a:rPr lang="en-US"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there!</a:t>
            </a:r>
            <a:endParaRPr lang="zh-CN" altLang="zh-CN" sz="2800" b="1"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p>
            <a:pPr marR="114300" algn="just" fontAlgn="base"/>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Para2: </a:t>
            </a:r>
            <a:r>
              <a:rPr lang="en-US"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There,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curled around a worn stuffed bear, was </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Arnar</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sound asleep.</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p:cNvSpPr txBox="1"/>
          <p:nvPr/>
        </p:nvSpPr>
        <p:spPr>
          <a:xfrm>
            <a:off x="-3309" y="5271057"/>
            <a:ext cx="12125738" cy="1384995"/>
          </a:xfrm>
          <a:prstGeom prst="rect">
            <a:avLst/>
          </a:prstGeom>
          <a:solidFill>
            <a:schemeClr val="bg1"/>
          </a:solidFill>
        </p:spPr>
        <p:txBody>
          <a:bodyPr wrap="square" rtlCol="0">
            <a:spAutoFit/>
          </a:bodyPr>
          <a:lstStyle/>
          <a:p>
            <a:r>
              <a:rPr lang="zh-CN" altLang="en-US" sz="2800" dirty="0">
                <a:solidFill>
                  <a:srgbClr val="9900CC"/>
                </a:solidFill>
                <a:latin typeface="Jokerman" panose="04090605060D06020702" pitchFamily="82" charset="0"/>
              </a:rPr>
              <a:t>首段衔接</a:t>
            </a:r>
            <a:r>
              <a:rPr lang="en-US" altLang="zh-CN" sz="2800" dirty="0">
                <a:solidFill>
                  <a:srgbClr val="9900CC"/>
                </a:solidFill>
                <a:latin typeface="Jokerman" panose="04090605060D06020702" pitchFamily="82" charset="0"/>
              </a:rPr>
              <a:t>1</a:t>
            </a:r>
            <a:r>
              <a:rPr lang="zh-CN" altLang="en-US" sz="2800" dirty="0">
                <a:solidFill>
                  <a:srgbClr val="9900CC"/>
                </a:solidFill>
                <a:latin typeface="Jokerman" panose="04090605060D06020702" pitchFamily="82" charset="0"/>
              </a:rPr>
              <a:t>： </a:t>
            </a:r>
            <a:r>
              <a:rPr lang="en-US" altLang="zh-CN" sz="2800" dirty="0">
                <a:solidFill>
                  <a:srgbClr val="9900CC"/>
                </a:solidFill>
                <a:latin typeface="Jokerman" panose="04090605060D06020702" pitchFamily="82" charset="0"/>
              </a:rPr>
              <a:t>B: </a:t>
            </a:r>
            <a:r>
              <a:rPr lang="zh-CN" altLang="en-US" sz="2800" dirty="0">
                <a:solidFill>
                  <a:srgbClr val="9900CC"/>
                </a:solidFill>
                <a:latin typeface="Jokerman" panose="04090605060D06020702" pitchFamily="82" charset="0"/>
              </a:rPr>
              <a:t>（结合尾段叙事主语 </a:t>
            </a:r>
            <a:r>
              <a:rPr lang="en-US" altLang="zh-CN" sz="2800" dirty="0">
                <a:solidFill>
                  <a:srgbClr val="9900CC"/>
                </a:solidFill>
                <a:latin typeface="Jokerman" panose="04090605060D06020702" pitchFamily="82" charset="0"/>
              </a:rPr>
              <a:t>Gudrun,</a:t>
            </a:r>
            <a:r>
              <a:rPr lang="zh-CN" altLang="en-US" sz="2800" dirty="0">
                <a:solidFill>
                  <a:srgbClr val="9900CC"/>
                </a:solidFill>
                <a:latin typeface="Jokerman" panose="04090605060D06020702" pitchFamily="82" charset="0"/>
              </a:rPr>
              <a:t>进行交叉叙事，描述弟弟不见了，姐姐的情感体验：</a:t>
            </a:r>
            <a:r>
              <a:rPr lang="en-US" altLang="zh-CN" sz="2800" dirty="0">
                <a:solidFill>
                  <a:srgbClr val="0000FF"/>
                </a:solidFill>
                <a:latin typeface="HGSSoeiKakupoptai" panose="040B0A00000000000000" pitchFamily="82" charset="-128"/>
                <a:ea typeface="HGSSoeiKakupoptai" panose="040B0A00000000000000" pitchFamily="82" charset="-128"/>
              </a:rPr>
              <a:t>Seized by an enormous wave of shock,  Gudrun couldn’t believe what she saw under the thick cover!</a:t>
            </a:r>
            <a:endParaRPr lang="zh-CN" altLang="en-US" sz="2800" dirty="0">
              <a:solidFill>
                <a:srgbClr val="0000FF"/>
              </a:solidFill>
              <a:latin typeface="HGSSoeiKakupoptai" panose="040B0A00000000000000" pitchFamily="82" charset="-128"/>
              <a:ea typeface="HGSSoeiKakupoptai" panose="040B0A00000000000000" pitchFamily="82" charset="-128"/>
            </a:endParaRPr>
          </a:p>
        </p:txBody>
      </p:sp>
      <p:sp>
        <p:nvSpPr>
          <p:cNvPr id="6" name="文本框 5"/>
          <p:cNvSpPr txBox="1"/>
          <p:nvPr/>
        </p:nvSpPr>
        <p:spPr>
          <a:xfrm>
            <a:off x="165655" y="62956"/>
            <a:ext cx="2299249" cy="523220"/>
          </a:xfrm>
          <a:prstGeom prst="rect">
            <a:avLst/>
          </a:prstGeom>
          <a:solidFill>
            <a:schemeClr val="bg1"/>
          </a:solidFill>
        </p:spPr>
        <p:txBody>
          <a:bodyPr wrap="square" rtlCol="0">
            <a:spAutoFit/>
          </a:bodyPr>
          <a:lstStyle/>
          <a:p>
            <a:r>
              <a:rPr lang="zh-CN" altLang="en-US" sz="2800" dirty="0">
                <a:solidFill>
                  <a:srgbClr val="9900CC"/>
                </a:solidFill>
                <a:latin typeface="Jokerman" panose="04090605060D06020702" pitchFamily="82" charset="0"/>
              </a:rPr>
              <a:t>处理衔接处：</a:t>
            </a:r>
            <a:endParaRPr lang="zh-CN" altLang="en-US" sz="2800" dirty="0">
              <a:solidFill>
                <a:srgbClr val="0000FF"/>
              </a:solidFill>
              <a:latin typeface="HGSSoeiKakupoptai" panose="040B0A00000000000000" pitchFamily="82" charset="-128"/>
              <a:ea typeface="HGSSoeiKakupoptai" panose="040B0A00000000000000" pitchFamily="82" charset="-128"/>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我们都爱捉迷藏|插画|儿童插画|Crystal希文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668333"/>
            <a:ext cx="12125739" cy="1384995"/>
          </a:xfrm>
          <a:prstGeom prst="rect">
            <a:avLst/>
          </a:prstGeom>
          <a:solidFill>
            <a:schemeClr val="bg1"/>
          </a:solidFill>
        </p:spPr>
        <p:txBody>
          <a:bodyPr wrap="square">
            <a:spAutoFit/>
          </a:bodyPr>
          <a:lstStyle/>
          <a:p>
            <a:pPr marR="25400" indent="317500" algn="just" fontAlgn="base"/>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Gudrun dressed and ran to her brother's room. “</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Arnar</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she cried, “Wake up!” Hearing no response, Gudrun hurried to the bed and pulled back her brother's thick cover.</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13255" y="3786815"/>
            <a:ext cx="11973336" cy="1815882"/>
          </a:xfrm>
          <a:prstGeom prst="rect">
            <a:avLst/>
          </a:prstGeom>
          <a:solidFill>
            <a:schemeClr val="bg1"/>
          </a:solidFill>
        </p:spPr>
        <p:txBody>
          <a:bodyPr wrap="square" rtlCol="0">
            <a:spAutoFit/>
          </a:bodyPr>
          <a:lstStyle/>
          <a:p>
            <a:r>
              <a:rPr lang="zh-CN" altLang="en-US" sz="2800" dirty="0">
                <a:solidFill>
                  <a:srgbClr val="9900CC"/>
                </a:solidFill>
                <a:latin typeface="Jokerman" panose="04090605060D06020702" pitchFamily="82" charset="0"/>
              </a:rPr>
              <a:t>首段尾句衔接</a:t>
            </a:r>
            <a:r>
              <a:rPr lang="en-US" altLang="zh-CN" sz="2800" dirty="0">
                <a:solidFill>
                  <a:srgbClr val="9900CC"/>
                </a:solidFill>
                <a:latin typeface="Jokerman" panose="04090605060D06020702" pitchFamily="82" charset="0"/>
              </a:rPr>
              <a:t>2</a:t>
            </a:r>
            <a:r>
              <a:rPr lang="zh-CN" altLang="en-US" sz="2800" dirty="0">
                <a:solidFill>
                  <a:srgbClr val="9900CC"/>
                </a:solidFill>
                <a:latin typeface="Jokerman" panose="04090605060D06020702" pitchFamily="82" charset="0"/>
              </a:rPr>
              <a:t>：</a:t>
            </a:r>
            <a:r>
              <a:rPr lang="en-US" altLang="zh-CN" sz="2800" dirty="0">
                <a:solidFill>
                  <a:srgbClr val="9900CC"/>
                </a:solidFill>
                <a:latin typeface="Jokerman" panose="04090605060D06020702" pitchFamily="82" charset="0"/>
              </a:rPr>
              <a:t>A:</a:t>
            </a:r>
            <a:r>
              <a:rPr lang="zh-CN" altLang="en-US" sz="2800" dirty="0">
                <a:solidFill>
                  <a:srgbClr val="9900CC"/>
                </a:solidFill>
                <a:latin typeface="Jokerman" panose="04090605060D06020702" pitchFamily="82" charset="0"/>
              </a:rPr>
              <a:t> （根据</a:t>
            </a:r>
            <a:r>
              <a:rPr lang="en-US" altLang="zh-CN" sz="2800" dirty="0">
                <a:solidFill>
                  <a:srgbClr val="9900CC"/>
                </a:solidFill>
                <a:latin typeface="Jokerman" panose="04090605060D06020702" pitchFamily="82" charset="0"/>
              </a:rPr>
              <a:t>Para2</a:t>
            </a:r>
            <a:r>
              <a:rPr lang="zh-CN" altLang="en-US" sz="2800" dirty="0">
                <a:solidFill>
                  <a:srgbClr val="9900CC"/>
                </a:solidFill>
                <a:latin typeface="Jokerman" panose="04090605060D06020702" pitchFamily="82" charset="0"/>
              </a:rPr>
              <a:t>主语 </a:t>
            </a:r>
            <a:r>
              <a:rPr lang="en-US" altLang="zh-CN" sz="2800" dirty="0" err="1">
                <a:solidFill>
                  <a:srgbClr val="9900CC"/>
                </a:solidFill>
                <a:latin typeface="Jokerman" panose="04090605060D06020702" pitchFamily="82" charset="0"/>
              </a:rPr>
              <a:t>Arnar</a:t>
            </a:r>
            <a:r>
              <a:rPr lang="zh-CN" altLang="en-US" sz="2800" dirty="0">
                <a:solidFill>
                  <a:srgbClr val="9900CC"/>
                </a:solidFill>
                <a:latin typeface="Jokerman" panose="04090605060D06020702" pitchFamily="82" charset="0"/>
              </a:rPr>
              <a:t>进行平行叙述：</a:t>
            </a:r>
            <a:r>
              <a:rPr lang="en-US" altLang="zh-CN" sz="2800" dirty="0" err="1">
                <a:solidFill>
                  <a:srgbClr val="9900CC"/>
                </a:solidFill>
                <a:latin typeface="Jokerman" panose="04090605060D06020702" pitchFamily="82" charset="0"/>
              </a:rPr>
              <a:t>Arnar</a:t>
            </a:r>
            <a:r>
              <a:rPr lang="en-US" altLang="zh-CN" sz="2800" dirty="0">
                <a:solidFill>
                  <a:srgbClr val="9900CC"/>
                </a:solidFill>
                <a:latin typeface="Jokerman" panose="04090605060D06020702" pitchFamily="82" charset="0"/>
              </a:rPr>
              <a:t> </a:t>
            </a:r>
            <a:r>
              <a:rPr lang="zh-CN" altLang="en-US" sz="2800" dirty="0">
                <a:solidFill>
                  <a:srgbClr val="9900CC"/>
                </a:solidFill>
                <a:latin typeface="Jokerman" panose="04090605060D06020702" pitchFamily="82" charset="0"/>
              </a:rPr>
              <a:t>又躲在了她的椅子下） </a:t>
            </a:r>
            <a:r>
              <a:rPr lang="en-US" altLang="zh-CN" sz="2800" dirty="0" err="1">
                <a:solidFill>
                  <a:srgbClr val="0000FF"/>
                </a:solidFill>
                <a:latin typeface="HGSSoeiKakupoptai" panose="040B0A00000000000000" pitchFamily="82" charset="-128"/>
                <a:ea typeface="HGSSoeiKakupoptai" panose="040B0A00000000000000" pitchFamily="82" charset="-128"/>
              </a:rPr>
              <a:t>Arnar</a:t>
            </a:r>
            <a:r>
              <a:rPr lang="en-US" altLang="zh-CN" sz="2800" dirty="0">
                <a:solidFill>
                  <a:srgbClr val="0000FF"/>
                </a:solidFill>
                <a:latin typeface="HGSSoeiKakupoptai" panose="040B0A00000000000000" pitchFamily="82" charset="-128"/>
                <a:ea typeface="HGSSoeiKakupoptai" panose="040B0A00000000000000" pitchFamily="82" charset="-128"/>
              </a:rPr>
              <a:t> hid himself again under her chair. As Gudrun was dedicated to her knitting, she took no notice of what </a:t>
            </a:r>
            <a:r>
              <a:rPr lang="en-US" altLang="zh-CN" sz="2800" dirty="0" err="1">
                <a:solidFill>
                  <a:srgbClr val="0000FF"/>
                </a:solidFill>
                <a:latin typeface="HGSSoeiKakupoptai" panose="040B0A00000000000000" pitchFamily="82" charset="-128"/>
                <a:ea typeface="HGSSoeiKakupoptai" panose="040B0A00000000000000" pitchFamily="82" charset="-128"/>
              </a:rPr>
              <a:t>Arnar</a:t>
            </a:r>
            <a:r>
              <a:rPr lang="en-US" altLang="zh-CN" sz="2800" dirty="0">
                <a:solidFill>
                  <a:srgbClr val="0000FF"/>
                </a:solidFill>
                <a:latin typeface="HGSSoeiKakupoptai" panose="040B0A00000000000000" pitchFamily="82" charset="-128"/>
                <a:ea typeface="HGSSoeiKakupoptai" panose="040B0A00000000000000" pitchFamily="82" charset="-128"/>
              </a:rPr>
              <a:t> did at all.</a:t>
            </a:r>
            <a:endParaRPr lang="zh-CN" altLang="en-US" sz="2800" dirty="0">
              <a:solidFill>
                <a:srgbClr val="0000FF"/>
              </a:solidFill>
              <a:latin typeface="HGSSoeiKakupoptai" panose="040B0A00000000000000" pitchFamily="82" charset="-128"/>
              <a:ea typeface="HGSSoeiKakupoptai" panose="040B0A00000000000000" pitchFamily="82" charset="-128"/>
            </a:endParaRPr>
          </a:p>
        </p:txBody>
      </p:sp>
      <p:sp>
        <p:nvSpPr>
          <p:cNvPr id="5" name="文本框 4"/>
          <p:cNvSpPr txBox="1"/>
          <p:nvPr/>
        </p:nvSpPr>
        <p:spPr>
          <a:xfrm>
            <a:off x="13254" y="2271846"/>
            <a:ext cx="12125739" cy="1384995"/>
          </a:xfrm>
          <a:prstGeom prst="rect">
            <a:avLst/>
          </a:prstGeom>
          <a:solidFill>
            <a:schemeClr val="bg1"/>
          </a:solidFill>
        </p:spPr>
        <p:txBody>
          <a:bodyPr wrap="square">
            <a:spAutoFit/>
          </a:bodyPr>
          <a:lstStyle/>
          <a:p>
            <a:pPr algn="just" fontAlgn="base"/>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Para1: </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Arnar</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wasn’t </a:t>
            </a:r>
            <a:r>
              <a:rPr lang="en-US"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there!</a:t>
            </a:r>
            <a:endParaRPr lang="zh-CN" altLang="zh-CN" sz="2800" b="1"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p>
            <a:pPr marR="114300" algn="just" fontAlgn="base"/>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Para2: </a:t>
            </a:r>
            <a:r>
              <a:rPr lang="en-US"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There,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curled around a worn stuffed bear, was </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Arnar</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sound asleep.</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p:cNvSpPr txBox="1"/>
          <p:nvPr/>
        </p:nvSpPr>
        <p:spPr>
          <a:xfrm>
            <a:off x="-3309" y="5271057"/>
            <a:ext cx="12125738" cy="1384995"/>
          </a:xfrm>
          <a:prstGeom prst="rect">
            <a:avLst/>
          </a:prstGeom>
          <a:solidFill>
            <a:schemeClr val="bg1"/>
          </a:solidFill>
        </p:spPr>
        <p:txBody>
          <a:bodyPr wrap="square" rtlCol="0">
            <a:spAutoFit/>
          </a:bodyPr>
          <a:lstStyle/>
          <a:p>
            <a:r>
              <a:rPr lang="zh-CN" altLang="en-US" sz="2800" dirty="0">
                <a:solidFill>
                  <a:srgbClr val="9900CC"/>
                </a:solidFill>
                <a:latin typeface="Jokerman" panose="04090605060D06020702" pitchFamily="82" charset="0"/>
              </a:rPr>
              <a:t>首段尾句衔接</a:t>
            </a:r>
            <a:r>
              <a:rPr lang="en-US" altLang="zh-CN" sz="2800" dirty="0">
                <a:solidFill>
                  <a:srgbClr val="9900CC"/>
                </a:solidFill>
                <a:latin typeface="Jokerman" panose="04090605060D06020702" pitchFamily="82" charset="0"/>
              </a:rPr>
              <a:t>2</a:t>
            </a:r>
            <a:r>
              <a:rPr lang="zh-CN" altLang="en-US" sz="2800" dirty="0">
                <a:solidFill>
                  <a:srgbClr val="9900CC"/>
                </a:solidFill>
                <a:latin typeface="Jokerman" panose="04090605060D06020702" pitchFamily="82" charset="0"/>
              </a:rPr>
              <a:t>： </a:t>
            </a:r>
            <a:r>
              <a:rPr lang="en-US" altLang="zh-CN" sz="2800" dirty="0">
                <a:solidFill>
                  <a:srgbClr val="9900CC"/>
                </a:solidFill>
                <a:latin typeface="Jokerman" panose="04090605060D06020702" pitchFamily="82" charset="0"/>
              </a:rPr>
              <a:t>B: </a:t>
            </a:r>
            <a:r>
              <a:rPr lang="zh-CN" altLang="en-US" sz="2800" dirty="0">
                <a:solidFill>
                  <a:srgbClr val="9900CC"/>
                </a:solidFill>
                <a:latin typeface="Jokerman" panose="04090605060D06020702" pitchFamily="82" charset="0"/>
              </a:rPr>
              <a:t>（躲藏的地方，只要是家里，还可以是床底下）</a:t>
            </a:r>
            <a:r>
              <a:rPr lang="en-US" altLang="zh-CN" sz="2800" dirty="0">
                <a:solidFill>
                  <a:srgbClr val="0000FF"/>
                </a:solidFill>
                <a:latin typeface="HGSSoeiKakupoptai" panose="040B0A00000000000000" pitchFamily="82" charset="-128"/>
                <a:ea typeface="HGSSoeiKakupoptai" panose="040B0A00000000000000" pitchFamily="82" charset="-128"/>
              </a:rPr>
              <a:t>Never in Gudrun’s wildest dream had she imagined that her clever adorable brother hid himself under her bed.  </a:t>
            </a:r>
            <a:endParaRPr lang="zh-CN" altLang="en-US" sz="2800" dirty="0">
              <a:solidFill>
                <a:srgbClr val="0000FF"/>
              </a:solidFill>
              <a:latin typeface="HGSSoeiKakupoptai" panose="040B0A00000000000000" pitchFamily="82" charset="-128"/>
              <a:ea typeface="HGSSoeiKakupoptai" panose="040B0A00000000000000" pitchFamily="82" charset="-128"/>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我们都爱捉迷藏|插画|儿童插画|Crystal希文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3255" y="1997777"/>
            <a:ext cx="11973336" cy="2246769"/>
          </a:xfrm>
          <a:prstGeom prst="rect">
            <a:avLst/>
          </a:prstGeom>
          <a:solidFill>
            <a:schemeClr val="bg1"/>
          </a:solidFill>
        </p:spPr>
        <p:txBody>
          <a:bodyPr wrap="square" rtlCol="0">
            <a:spAutoFit/>
          </a:bodyPr>
          <a:lstStyle/>
          <a:p>
            <a:r>
              <a:rPr lang="zh-CN" altLang="en-US" sz="2800" dirty="0">
                <a:solidFill>
                  <a:srgbClr val="9900CC"/>
                </a:solidFill>
                <a:latin typeface="Jokerman" panose="04090605060D06020702" pitchFamily="82" charset="0"/>
              </a:rPr>
              <a:t>二段首句衔接</a:t>
            </a:r>
            <a:r>
              <a:rPr lang="en-US" altLang="zh-CN" sz="2800" dirty="0">
                <a:solidFill>
                  <a:srgbClr val="9900CC"/>
                </a:solidFill>
                <a:latin typeface="Jokerman" panose="04090605060D06020702" pitchFamily="82" charset="0"/>
              </a:rPr>
              <a:t>3</a:t>
            </a:r>
            <a:r>
              <a:rPr lang="zh-CN" altLang="en-US" sz="2800" dirty="0">
                <a:solidFill>
                  <a:srgbClr val="9900CC"/>
                </a:solidFill>
                <a:latin typeface="Jokerman" panose="04090605060D06020702" pitchFamily="82" charset="0"/>
              </a:rPr>
              <a:t>：</a:t>
            </a:r>
            <a:r>
              <a:rPr lang="en-US" altLang="zh-CN" sz="2800" dirty="0">
                <a:solidFill>
                  <a:srgbClr val="9900CC"/>
                </a:solidFill>
                <a:latin typeface="Jokerman" panose="04090605060D06020702" pitchFamily="82" charset="0"/>
              </a:rPr>
              <a:t>A:</a:t>
            </a:r>
            <a:r>
              <a:rPr lang="zh-CN" altLang="en-US" sz="2800" dirty="0">
                <a:solidFill>
                  <a:srgbClr val="9900CC"/>
                </a:solidFill>
                <a:latin typeface="Jokerman" panose="04090605060D06020702" pitchFamily="82" charset="0"/>
              </a:rPr>
              <a:t> （根据原文新火山喷发，说明</a:t>
            </a:r>
            <a:r>
              <a:rPr lang="en-US" altLang="zh-CN" sz="2800" dirty="0">
                <a:solidFill>
                  <a:srgbClr val="9900CC"/>
                </a:solidFill>
                <a:latin typeface="Jokerman" panose="04090605060D06020702" pitchFamily="82" charset="0"/>
              </a:rPr>
              <a:t>Gudrun </a:t>
            </a:r>
            <a:r>
              <a:rPr lang="zh-CN" altLang="en-US" sz="2800" dirty="0">
                <a:solidFill>
                  <a:srgbClr val="9900CC"/>
                </a:solidFill>
                <a:latin typeface="Jokerman" panose="04090605060D06020702" pitchFamily="82" charset="0"/>
              </a:rPr>
              <a:t>要行动迅速，分秒必争） </a:t>
            </a:r>
            <a:r>
              <a:rPr lang="en-US" altLang="zh-CN" sz="2800" dirty="0">
                <a:solidFill>
                  <a:srgbClr val="0000FF"/>
                </a:solidFill>
                <a:latin typeface="HGSSoeiKakupoptai" panose="040B0A00000000000000" pitchFamily="82" charset="-128"/>
                <a:ea typeface="HGSSoeiKakupoptai" panose="040B0A00000000000000" pitchFamily="82" charset="-128"/>
              </a:rPr>
              <a:t>Gudrun pulled/ dragged her brother out from under the bed and woke up him immediately .  “ We have to race against time. We are in danger. And we have to run to the harbor, where our parents and our neighbor Margret are waiting for us.”</a:t>
            </a:r>
            <a:endParaRPr lang="zh-CN" altLang="en-US" sz="2800" dirty="0">
              <a:solidFill>
                <a:srgbClr val="0000FF"/>
              </a:solidFill>
              <a:latin typeface="HGSSoeiKakupoptai" panose="040B0A00000000000000" pitchFamily="82" charset="-128"/>
              <a:ea typeface="HGSSoeiKakupoptai" panose="040B0A00000000000000" pitchFamily="82" charset="-128"/>
            </a:endParaRPr>
          </a:p>
        </p:txBody>
      </p:sp>
      <p:sp>
        <p:nvSpPr>
          <p:cNvPr id="5" name="文本框 4"/>
          <p:cNvSpPr txBox="1"/>
          <p:nvPr/>
        </p:nvSpPr>
        <p:spPr>
          <a:xfrm>
            <a:off x="13254" y="572257"/>
            <a:ext cx="12125739" cy="954107"/>
          </a:xfrm>
          <a:prstGeom prst="rect">
            <a:avLst/>
          </a:prstGeom>
          <a:solidFill>
            <a:schemeClr val="bg1"/>
          </a:solidFill>
        </p:spPr>
        <p:txBody>
          <a:bodyPr wrap="square">
            <a:spAutoFit/>
          </a:bodyPr>
          <a:lstStyle/>
          <a:p>
            <a:pPr algn="just" fontAlgn="base"/>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Para1: </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Arnar</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wasn’t </a:t>
            </a:r>
            <a:r>
              <a:rPr lang="en-US"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there!</a:t>
            </a:r>
            <a:endParaRPr lang="zh-CN" altLang="zh-CN" sz="2800" b="1"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p>
            <a:pPr marR="114300" algn="just" fontAlgn="base"/>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Para2: </a:t>
            </a:r>
            <a:r>
              <a:rPr lang="en-US"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There,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curled around a worn stuffed bear, was </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Arnar</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sound asleep.</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7" name="文本框 6"/>
          <p:cNvSpPr txBox="1"/>
          <p:nvPr/>
        </p:nvSpPr>
        <p:spPr>
          <a:xfrm>
            <a:off x="-3309" y="4326842"/>
            <a:ext cx="12125738" cy="2246769"/>
          </a:xfrm>
          <a:prstGeom prst="rect">
            <a:avLst/>
          </a:prstGeom>
          <a:solidFill>
            <a:schemeClr val="bg1"/>
          </a:solidFill>
        </p:spPr>
        <p:txBody>
          <a:bodyPr wrap="square" rtlCol="0">
            <a:spAutoFit/>
          </a:bodyPr>
          <a:lstStyle/>
          <a:p>
            <a:r>
              <a:rPr lang="zh-CN" altLang="en-US" sz="2800" dirty="0">
                <a:solidFill>
                  <a:srgbClr val="9900CC"/>
                </a:solidFill>
                <a:latin typeface="Jokerman" panose="04090605060D06020702" pitchFamily="82" charset="0"/>
              </a:rPr>
              <a:t>二段首句衔接</a:t>
            </a:r>
            <a:r>
              <a:rPr lang="en-US" altLang="zh-CN" sz="2800" dirty="0">
                <a:solidFill>
                  <a:srgbClr val="9900CC"/>
                </a:solidFill>
                <a:latin typeface="Jokerman" panose="04090605060D06020702" pitchFamily="82" charset="0"/>
              </a:rPr>
              <a:t>3</a:t>
            </a:r>
            <a:r>
              <a:rPr lang="zh-CN" altLang="en-US" sz="2800" dirty="0">
                <a:solidFill>
                  <a:srgbClr val="9900CC"/>
                </a:solidFill>
                <a:latin typeface="Jokerman" panose="04090605060D06020702" pitchFamily="82" charset="0"/>
              </a:rPr>
              <a:t>： </a:t>
            </a:r>
            <a:r>
              <a:rPr lang="en-US" altLang="zh-CN" sz="2800" dirty="0">
                <a:solidFill>
                  <a:srgbClr val="9900CC"/>
                </a:solidFill>
                <a:latin typeface="Jokerman" panose="04090605060D06020702" pitchFamily="82" charset="0"/>
              </a:rPr>
              <a:t>B: </a:t>
            </a:r>
            <a:r>
              <a:rPr lang="zh-CN" altLang="en-US" sz="2800" dirty="0">
                <a:solidFill>
                  <a:srgbClr val="9900CC"/>
                </a:solidFill>
                <a:latin typeface="Jokerman" panose="04090605060D06020702" pitchFamily="82" charset="0"/>
              </a:rPr>
              <a:t>（找到了弟弟，姐姐可以松一口气了。但是轰鸣声越来越响。）</a:t>
            </a:r>
            <a:r>
              <a:rPr lang="en-US" altLang="zh-CN" sz="2800" dirty="0">
                <a:solidFill>
                  <a:srgbClr val="0000FF"/>
                </a:solidFill>
                <a:latin typeface="HGSSoeiKakupoptai" panose="040B0A00000000000000" pitchFamily="82" charset="-128"/>
                <a:ea typeface="HGSSoeiKakupoptai" panose="040B0A00000000000000" pitchFamily="82" charset="-128"/>
              </a:rPr>
              <a:t>Seeing his brother sleeping soundly, Gudrun breathed a sigh of relief. But she had only a little time for an escape, with the volcano rumbling  outside  like thunders.  She cupped her hands over </a:t>
            </a:r>
            <a:r>
              <a:rPr lang="en-US" altLang="zh-CN" sz="2800" dirty="0" err="1">
                <a:solidFill>
                  <a:srgbClr val="0000FF"/>
                </a:solidFill>
                <a:latin typeface="HGSSoeiKakupoptai" panose="040B0A00000000000000" pitchFamily="82" charset="-128"/>
                <a:ea typeface="HGSSoeiKakupoptai" panose="040B0A00000000000000" pitchFamily="82" charset="-128"/>
              </a:rPr>
              <a:t>Arnar</a:t>
            </a:r>
            <a:r>
              <a:rPr lang="en-US" altLang="zh-CN" sz="2800" dirty="0">
                <a:solidFill>
                  <a:srgbClr val="0000FF"/>
                </a:solidFill>
                <a:latin typeface="HGSSoeiKakupoptai" panose="040B0A00000000000000" pitchFamily="82" charset="-128"/>
                <a:ea typeface="HGSSoeiKakupoptai" panose="040B0A00000000000000" pitchFamily="82" charset="-128"/>
              </a:rPr>
              <a:t> and soothed him gently.  </a:t>
            </a:r>
            <a:endParaRPr lang="zh-CN" altLang="en-US" sz="2800" dirty="0">
              <a:solidFill>
                <a:srgbClr val="0000FF"/>
              </a:solidFill>
              <a:latin typeface="HGSSoeiKakupoptai" panose="040B0A00000000000000" pitchFamily="82" charset="-128"/>
              <a:ea typeface="HGSSoeiKakupoptai" panose="040B0A00000000000000" pitchFamily="82" charset="-128"/>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iblings - sister vs. brother - xdPedia.com (11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8024"/>
            <a:ext cx="12192000" cy="662305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3254" y="1079152"/>
            <a:ext cx="12125739" cy="6001643"/>
          </a:xfrm>
          <a:prstGeom prst="rect">
            <a:avLst/>
          </a:prstGeom>
          <a:solidFill>
            <a:schemeClr val="bg1"/>
          </a:solidFill>
        </p:spPr>
        <p:txBody>
          <a:bodyPr wrap="square">
            <a:spAutoFit/>
          </a:bodyPr>
          <a:lstStyle/>
          <a:p>
            <a:pPr algn="just" fontAlgn="base"/>
            <a:r>
              <a:rPr lang="en-US" altLang="zh-CN" sz="3200" kern="100" dirty="0">
                <a:solidFill>
                  <a:srgbClr val="000000"/>
                </a:solidFill>
                <a:effectLst/>
                <a:latin typeface="Berlin Sans FB" panose="020E0602020502020306" pitchFamily="34" charset="0"/>
                <a:ea typeface="宋体" panose="02010600030101010101" pitchFamily="2" charset="-122"/>
                <a:cs typeface="Times New Roman" panose="02020603050405020304" pitchFamily="18" charset="0"/>
              </a:rPr>
              <a:t>Para1: </a:t>
            </a:r>
            <a:r>
              <a:rPr lang="en-US" altLang="zh-CN" sz="3200" kern="100" dirty="0" err="1">
                <a:solidFill>
                  <a:srgbClr val="000000"/>
                </a:solidFill>
                <a:effectLst/>
                <a:latin typeface="Berlin Sans FB" panose="020E0602020502020306" pitchFamily="34" charset="0"/>
                <a:ea typeface="宋体" panose="02010600030101010101" pitchFamily="2" charset="-122"/>
                <a:cs typeface="Times New Roman" panose="02020603050405020304" pitchFamily="18" charset="0"/>
              </a:rPr>
              <a:t>Arnar</a:t>
            </a:r>
            <a:r>
              <a:rPr lang="en-US" altLang="zh-CN" sz="3200" kern="100" dirty="0">
                <a:solidFill>
                  <a:srgbClr val="000000"/>
                </a:solidFill>
                <a:effectLst/>
                <a:latin typeface="Berlin Sans FB" panose="020E0602020502020306" pitchFamily="34" charset="0"/>
                <a:ea typeface="宋体" panose="02010600030101010101" pitchFamily="2" charset="-122"/>
                <a:cs typeface="Times New Roman" panose="02020603050405020304" pitchFamily="18" charset="0"/>
              </a:rPr>
              <a:t> wasn’t </a:t>
            </a:r>
            <a:r>
              <a:rPr lang="en-US" altLang="zh-CN" sz="3200" b="1" kern="100" dirty="0">
                <a:solidFill>
                  <a:srgbClr val="C00000"/>
                </a:solidFill>
                <a:effectLst/>
                <a:latin typeface="Berlin Sans FB" panose="020E0602020502020306" pitchFamily="34" charset="0"/>
                <a:ea typeface="宋体" panose="02010600030101010101" pitchFamily="2" charset="-122"/>
                <a:cs typeface="Times New Roman" panose="02020603050405020304" pitchFamily="18" charset="0"/>
              </a:rPr>
              <a:t>there!</a:t>
            </a:r>
            <a:r>
              <a:rPr lang="en-US" altLang="zh-CN" sz="3200" dirty="0">
                <a:solidFill>
                  <a:srgbClr val="0000FF"/>
                </a:solidFill>
                <a:latin typeface="Berlin Sans FB" panose="020E0602020502020306" pitchFamily="34" charset="0"/>
                <a:ea typeface="HGSSoeiKakupoptai" panose="040B0A00000000000000" pitchFamily="82" charset="-128"/>
              </a:rPr>
              <a:t> </a:t>
            </a:r>
            <a:endParaRPr lang="en-US" altLang="zh-CN" sz="3200" dirty="0">
              <a:solidFill>
                <a:srgbClr val="0000FF"/>
              </a:solidFill>
              <a:latin typeface="Berlin Sans FB" panose="020E0602020502020306" pitchFamily="34" charset="0"/>
              <a:ea typeface="HGSSoeiKakupoptai" panose="040B0A00000000000000" pitchFamily="82" charset="-128"/>
            </a:endParaRPr>
          </a:p>
          <a:p>
            <a:pPr marL="514350" indent="-514350" algn="just" fontAlgn="base">
              <a:buAutoNum type="arabicPeriod"/>
            </a:pPr>
            <a:r>
              <a:rPr lang="en-US" altLang="zh-CN" sz="3200" b="1" dirty="0">
                <a:solidFill>
                  <a:srgbClr val="CC00FF"/>
                </a:solidFill>
                <a:latin typeface="方正舒体" panose="02010601030101010101" pitchFamily="2" charset="-122"/>
                <a:ea typeface="方正舒体" panose="02010601030101010101" pitchFamily="2" charset="-122"/>
              </a:rPr>
              <a:t>(Done </a:t>
            </a:r>
            <a:r>
              <a:rPr lang="zh-CN" altLang="en-US" sz="3200" b="1" dirty="0">
                <a:solidFill>
                  <a:srgbClr val="CC00FF"/>
                </a:solidFill>
                <a:latin typeface="方正舒体" panose="02010601030101010101" pitchFamily="2" charset="-122"/>
                <a:ea typeface="方正舒体" panose="02010601030101010101" pitchFamily="2" charset="-122"/>
              </a:rPr>
              <a:t>短语，</a:t>
            </a:r>
            <a:r>
              <a:rPr lang="en-US" altLang="zh-CN" sz="3200" b="1" dirty="0">
                <a:solidFill>
                  <a:srgbClr val="CC00FF"/>
                </a:solidFill>
                <a:latin typeface="方正舒体" panose="02010601030101010101" pitchFamily="2" charset="-122"/>
                <a:ea typeface="方正舒体" panose="02010601030101010101" pitchFamily="2" charset="-122"/>
              </a:rPr>
              <a:t>sb did </a:t>
            </a:r>
            <a:r>
              <a:rPr lang="en-US" altLang="zh-CN" sz="3200" b="1" dirty="0" err="1">
                <a:solidFill>
                  <a:srgbClr val="CC00FF"/>
                </a:solidFill>
                <a:latin typeface="方正舒体" panose="02010601030101010101" pitchFamily="2" charset="-122"/>
                <a:ea typeface="方正舒体" panose="02010601030101010101" pitchFamily="2" charset="-122"/>
              </a:rPr>
              <a:t>sth</a:t>
            </a:r>
            <a:r>
              <a:rPr lang="en-US" altLang="zh-CN" sz="3200" b="1" dirty="0">
                <a:solidFill>
                  <a:srgbClr val="CC00FF"/>
                </a:solidFill>
                <a:latin typeface="方正舒体" panose="02010601030101010101" pitchFamily="2" charset="-122"/>
                <a:ea typeface="方正舒体" panose="02010601030101010101" pitchFamily="2" charset="-122"/>
              </a:rPr>
              <a:t>: </a:t>
            </a:r>
            <a:r>
              <a:rPr lang="en-US" altLang="zh-CN" sz="3200" dirty="0">
                <a:solidFill>
                  <a:srgbClr val="0000FF"/>
                </a:solidFill>
                <a:latin typeface="方正舒体" panose="02010601030101010101" pitchFamily="2" charset="-122"/>
                <a:ea typeface="方正舒体" panose="02010601030101010101" pitchFamily="2" charset="-122"/>
              </a:rPr>
              <a:t>Gudrun </a:t>
            </a:r>
            <a:r>
              <a:rPr lang="zh-CN" altLang="en-US" sz="3200" dirty="0">
                <a:solidFill>
                  <a:srgbClr val="0000FF"/>
                </a:solidFill>
                <a:latin typeface="方正舒体" panose="02010601030101010101" pitchFamily="2" charset="-122"/>
                <a:ea typeface="方正舒体" panose="02010601030101010101" pitchFamily="2" charset="-122"/>
              </a:rPr>
              <a:t>很吃惊，无法相信被子地下看见的情景） </a:t>
            </a:r>
            <a:r>
              <a:rPr lang="en-US" altLang="zh-CN" sz="3200" dirty="0">
                <a:solidFill>
                  <a:srgbClr val="0000FF"/>
                </a:solidFill>
                <a:latin typeface="Berlin Sans FB" panose="020E0602020502020306" pitchFamily="34" charset="0"/>
                <a:ea typeface="HGSSoeiKakupoptai" panose="040B0A00000000000000" pitchFamily="82" charset="-128"/>
              </a:rPr>
              <a:t>Seized by an enormous wave of shock,  </a:t>
            </a:r>
            <a:r>
              <a:rPr lang="en-US" altLang="zh-CN" sz="3200" u="sng" dirty="0">
                <a:solidFill>
                  <a:srgbClr val="CC00FF"/>
                </a:solidFill>
                <a:latin typeface="Berlin Sans FB" panose="020E0602020502020306" pitchFamily="34" charset="0"/>
                <a:ea typeface="HGSSoeiKakupoptai" panose="040B0A00000000000000" pitchFamily="82" charset="-128"/>
              </a:rPr>
              <a:t>Gudrun</a:t>
            </a:r>
            <a:r>
              <a:rPr lang="en-US" altLang="zh-CN" sz="3200" dirty="0">
                <a:solidFill>
                  <a:srgbClr val="0000FF"/>
                </a:solidFill>
                <a:latin typeface="Berlin Sans FB" panose="020E0602020502020306" pitchFamily="34" charset="0"/>
                <a:ea typeface="HGSSoeiKakupoptai" panose="040B0A00000000000000" pitchFamily="82" charset="-128"/>
              </a:rPr>
              <a:t> </a:t>
            </a:r>
            <a:r>
              <a:rPr lang="en-US" altLang="zh-CN" sz="3200" dirty="0">
                <a:solidFill>
                  <a:srgbClr val="C00000"/>
                </a:solidFill>
                <a:latin typeface="Berlin Sans FB" panose="020E0602020502020306" pitchFamily="34" charset="0"/>
                <a:ea typeface="HGSSoeiKakupoptai" panose="040B0A00000000000000" pitchFamily="82" charset="-128"/>
              </a:rPr>
              <a:t>couldn’t believe what she saw under the thick cover!  </a:t>
            </a:r>
            <a:endParaRPr lang="en-US" altLang="zh-CN" sz="3200" dirty="0">
              <a:solidFill>
                <a:srgbClr val="C00000"/>
              </a:solidFill>
              <a:latin typeface="Berlin Sans FB" panose="020E0602020502020306" pitchFamily="34" charset="0"/>
              <a:ea typeface="HGSSoeiKakupoptai" panose="040B0A00000000000000" pitchFamily="82" charset="-128"/>
            </a:endParaRPr>
          </a:p>
          <a:p>
            <a:pPr marL="514350" indent="-514350" algn="just" fontAlgn="base">
              <a:buAutoNum type="arabicPeriod"/>
            </a:pPr>
            <a:r>
              <a:rPr lang="zh-CN" altLang="en-US" sz="3200" b="1" dirty="0">
                <a:solidFill>
                  <a:srgbClr val="CC00FF"/>
                </a:solidFill>
                <a:latin typeface="方正舒体" panose="02010601030101010101" pitchFamily="2" charset="-122"/>
                <a:ea typeface="方正舒体" panose="02010601030101010101" pitchFamily="2" charset="-122"/>
              </a:rPr>
              <a:t>（平行主语 </a:t>
            </a:r>
            <a:r>
              <a:rPr lang="en-US" altLang="zh-CN" sz="3200" b="1" dirty="0">
                <a:solidFill>
                  <a:srgbClr val="0000FF"/>
                </a:solidFill>
                <a:latin typeface="方正舒体" panose="02010601030101010101" pitchFamily="2" charset="-122"/>
                <a:ea typeface="方正舒体" panose="02010601030101010101" pitchFamily="2" charset="-122"/>
              </a:rPr>
              <a:t>Gudrun </a:t>
            </a:r>
            <a:r>
              <a:rPr lang="zh-CN" altLang="en-US" sz="3200" b="1" dirty="0">
                <a:solidFill>
                  <a:srgbClr val="0000FF"/>
                </a:solidFill>
                <a:latin typeface="方正舒体" panose="02010601030101010101" pitchFamily="2" charset="-122"/>
                <a:ea typeface="方正舒体" panose="02010601030101010101" pitchFamily="2" charset="-122"/>
              </a:rPr>
              <a:t>的细腻心理活动） </a:t>
            </a:r>
            <a:r>
              <a:rPr lang="en-US" altLang="zh-CN" sz="3200" dirty="0">
                <a:solidFill>
                  <a:srgbClr val="0000FF"/>
                </a:solidFill>
                <a:latin typeface="Berlin Sans FB" panose="020E0602020502020306" pitchFamily="34" charset="0"/>
                <a:ea typeface="HGSSoeiKakupoptai" panose="040B0A00000000000000" pitchFamily="82" charset="-128"/>
              </a:rPr>
              <a:t>“ Where did </a:t>
            </a:r>
            <a:r>
              <a:rPr lang="en-US" altLang="zh-CN" sz="3200" dirty="0" err="1">
                <a:solidFill>
                  <a:srgbClr val="0000FF"/>
                </a:solidFill>
                <a:latin typeface="Berlin Sans FB" panose="020E0602020502020306" pitchFamily="34" charset="0"/>
                <a:ea typeface="HGSSoeiKakupoptai" panose="040B0A00000000000000" pitchFamily="82" charset="-128"/>
              </a:rPr>
              <a:t>Arnar</a:t>
            </a:r>
            <a:r>
              <a:rPr lang="en-US" altLang="zh-CN" sz="3200" dirty="0">
                <a:solidFill>
                  <a:srgbClr val="0000FF"/>
                </a:solidFill>
                <a:latin typeface="Berlin Sans FB" panose="020E0602020502020306" pitchFamily="34" charset="0"/>
                <a:ea typeface="HGSSoeiKakupoptai" panose="040B0A00000000000000" pitchFamily="82" charset="-128"/>
              </a:rPr>
              <a:t> go? What did he do before I went to bed?” </a:t>
            </a:r>
            <a:r>
              <a:rPr lang="en-US" altLang="zh-CN" sz="3200" u="sng" dirty="0">
                <a:solidFill>
                  <a:srgbClr val="CC00FF"/>
                </a:solidFill>
                <a:latin typeface="Berlin Sans FB" panose="020E0602020502020306" pitchFamily="34" charset="0"/>
                <a:ea typeface="HGSSoeiKakupoptai" panose="040B0A00000000000000" pitchFamily="82" charset="-128"/>
              </a:rPr>
              <a:t>Gudrun </a:t>
            </a:r>
            <a:r>
              <a:rPr lang="en-US" altLang="zh-CN" sz="3200" dirty="0">
                <a:solidFill>
                  <a:srgbClr val="0000FF"/>
                </a:solidFill>
                <a:latin typeface="Berlin Sans FB" panose="020E0602020502020306" pitchFamily="34" charset="0"/>
                <a:ea typeface="HGSSoeiKakupoptai" panose="040B0A00000000000000" pitchFamily="82" charset="-128"/>
              </a:rPr>
              <a:t>thought to herself. </a:t>
            </a:r>
            <a:endParaRPr lang="en-US" altLang="zh-CN" sz="3200" dirty="0">
              <a:solidFill>
                <a:srgbClr val="0000FF"/>
              </a:solidFill>
              <a:latin typeface="Berlin Sans FB" panose="020E0602020502020306" pitchFamily="34" charset="0"/>
              <a:ea typeface="HGSSoeiKakupoptai" panose="040B0A00000000000000" pitchFamily="82" charset="-128"/>
            </a:endParaRPr>
          </a:p>
          <a:p>
            <a:pPr marL="514350" indent="-514350" algn="just" fontAlgn="base">
              <a:buAutoNum type="arabicPeriod"/>
            </a:pPr>
            <a:r>
              <a:rPr lang="zh-CN" altLang="en-US" sz="3200" dirty="0">
                <a:solidFill>
                  <a:srgbClr val="0000FF"/>
                </a:solidFill>
                <a:latin typeface="Berlin Sans FB" panose="020E0602020502020306" pitchFamily="34" charset="0"/>
              </a:rPr>
              <a:t>平行主语</a:t>
            </a:r>
            <a:r>
              <a:rPr lang="en-US" altLang="zh-CN" sz="3200" dirty="0">
                <a:solidFill>
                  <a:srgbClr val="0000FF"/>
                </a:solidFill>
                <a:latin typeface="Berlin Sans FB" panose="020E0602020502020306" pitchFamily="34" charset="0"/>
              </a:rPr>
              <a:t>Gudrun</a:t>
            </a:r>
            <a:r>
              <a:rPr lang="zh-CN" altLang="en-US" sz="3200" dirty="0">
                <a:solidFill>
                  <a:srgbClr val="0000FF"/>
                </a:solidFill>
                <a:latin typeface="Berlin Sans FB" panose="020E0602020502020306" pitchFamily="34" charset="0"/>
              </a:rPr>
              <a:t>：表达当初织毛衣时没好好照看弟弟。）</a:t>
            </a:r>
            <a:r>
              <a:rPr lang="en-US" altLang="zh-CN" sz="3200" dirty="0">
                <a:solidFill>
                  <a:srgbClr val="C00000"/>
                </a:solidFill>
                <a:latin typeface="Berlin Sans FB" panose="020E0602020502020306" pitchFamily="34" charset="0"/>
              </a:rPr>
              <a:t>How</a:t>
            </a:r>
            <a:r>
              <a:rPr lang="zh-CN" altLang="en-US" sz="3200" dirty="0">
                <a:solidFill>
                  <a:srgbClr val="CC00FF"/>
                </a:solidFill>
                <a:latin typeface="Berlin Sans FB" panose="020E0602020502020306" pitchFamily="34" charset="0"/>
              </a:rPr>
              <a:t>（感叹句：</a:t>
            </a:r>
            <a:r>
              <a:rPr lang="en-US" altLang="zh-CN" sz="3200" dirty="0">
                <a:solidFill>
                  <a:srgbClr val="C00000"/>
                </a:solidFill>
                <a:latin typeface="Berlin Sans FB" panose="020E0602020502020306" pitchFamily="34" charset="0"/>
              </a:rPr>
              <a:t> </a:t>
            </a:r>
            <a:r>
              <a:rPr lang="en-US" altLang="zh-CN" sz="3200" u="sng" dirty="0">
                <a:solidFill>
                  <a:srgbClr val="CC00FF"/>
                </a:solidFill>
                <a:latin typeface="Berlin Sans FB" panose="020E0602020502020306" pitchFamily="34" charset="0"/>
              </a:rPr>
              <a:t>Gudrun </a:t>
            </a:r>
            <a:r>
              <a:rPr lang="en-US" altLang="zh-CN" sz="3200" dirty="0">
                <a:solidFill>
                  <a:srgbClr val="C00000"/>
                </a:solidFill>
                <a:latin typeface="Berlin Sans FB" panose="020E0602020502020306" pitchFamily="34" charset="0"/>
              </a:rPr>
              <a:t>regretted being absorbed in knitting instead of looking after her adorable brother</a:t>
            </a:r>
            <a:r>
              <a:rPr lang="zh-CN" altLang="en-US" sz="3200" dirty="0">
                <a:solidFill>
                  <a:srgbClr val="C00000"/>
                </a:solidFill>
                <a:latin typeface="Berlin Sans FB" panose="020E0602020502020306" pitchFamily="34" charset="0"/>
              </a:rPr>
              <a:t>！</a:t>
            </a:r>
            <a:endParaRPr lang="en-US" altLang="zh-CN" sz="3200" dirty="0">
              <a:solidFill>
                <a:srgbClr val="C00000"/>
              </a:solidFill>
              <a:latin typeface="Berlin Sans FB" panose="020E0602020502020306" pitchFamily="34" charset="0"/>
            </a:endParaRPr>
          </a:p>
          <a:p>
            <a:pPr marL="514350" indent="-514350" algn="just" fontAlgn="base">
              <a:buAutoNum type="arabicPeriod"/>
            </a:pPr>
            <a:r>
              <a:rPr lang="en-US" altLang="zh-CN" sz="3200" dirty="0">
                <a:solidFill>
                  <a:srgbClr val="0000FF"/>
                </a:solidFill>
                <a:latin typeface="方正舒体" panose="02010601030101010101" pitchFamily="2" charset="-122"/>
                <a:ea typeface="方正舒体" panose="02010601030101010101" pitchFamily="2" charset="-122"/>
              </a:rPr>
              <a:t>( </a:t>
            </a:r>
            <a:r>
              <a:rPr lang="zh-CN" altLang="en-US" sz="3200" dirty="0">
                <a:solidFill>
                  <a:srgbClr val="CC00FF"/>
                </a:solidFill>
                <a:latin typeface="方正舒体" panose="02010601030101010101" pitchFamily="2" charset="-122"/>
                <a:ea typeface="方正舒体" panose="02010601030101010101" pitchFamily="2" charset="-122"/>
              </a:rPr>
              <a:t>无灵主语句： </a:t>
            </a:r>
            <a:r>
              <a:rPr lang="zh-CN" altLang="en-US" sz="3200" dirty="0">
                <a:solidFill>
                  <a:srgbClr val="0000FF"/>
                </a:solidFill>
                <a:latin typeface="方正舒体" panose="02010601030101010101" pitchFamily="2" charset="-122"/>
                <a:ea typeface="方正舒体" panose="02010601030101010101" pitchFamily="2" charset="-122"/>
              </a:rPr>
              <a:t>弟弟说过的话在耳畔回响）</a:t>
            </a:r>
            <a:r>
              <a:rPr lang="en-US" altLang="zh-CN" sz="3200" dirty="0">
                <a:solidFill>
                  <a:srgbClr val="0000FF"/>
                </a:solidFill>
                <a:latin typeface="Berlin Sans FB" panose="020E0602020502020306" pitchFamily="34" charset="0"/>
                <a:ea typeface="HGSSoeiKakupoptai" panose="040B0A00000000000000" pitchFamily="82" charset="-128"/>
              </a:rPr>
              <a:t>Then suddenly </a:t>
            </a:r>
            <a:r>
              <a:rPr lang="en-US" altLang="zh-CN" sz="3200" u="sng" dirty="0" err="1">
                <a:solidFill>
                  <a:srgbClr val="CC00FF"/>
                </a:solidFill>
                <a:latin typeface="Berlin Sans FB" panose="020E0602020502020306" pitchFamily="34" charset="0"/>
                <a:ea typeface="HGSSoeiKakupoptai" panose="040B0A00000000000000" pitchFamily="82" charset="-128"/>
              </a:rPr>
              <a:t>Arnar’s</a:t>
            </a:r>
            <a:r>
              <a:rPr lang="en-US" altLang="zh-CN" sz="3200" u="sng" dirty="0">
                <a:solidFill>
                  <a:srgbClr val="CC00FF"/>
                </a:solidFill>
                <a:latin typeface="Berlin Sans FB" panose="020E0602020502020306" pitchFamily="34" charset="0"/>
                <a:ea typeface="HGSSoeiKakupoptai" panose="040B0A00000000000000" pitchFamily="82" charset="-128"/>
              </a:rPr>
              <a:t> words </a:t>
            </a:r>
            <a:r>
              <a:rPr lang="en-US" altLang="zh-CN" sz="3200" dirty="0">
                <a:solidFill>
                  <a:srgbClr val="0000FF"/>
                </a:solidFill>
                <a:latin typeface="Berlin Sans FB" panose="020E0602020502020306" pitchFamily="34" charset="0"/>
                <a:ea typeface="HGSSoeiKakupoptai" panose="040B0A00000000000000" pitchFamily="82" charset="-128"/>
              </a:rPr>
              <a:t>echoed in her ear—”Here's a clue. Look for me where I always am.”</a:t>
            </a:r>
            <a:endParaRPr lang="zh-CN" altLang="zh-CN" sz="3200" kern="100" dirty="0">
              <a:effectLst/>
              <a:latin typeface="Berlin Sans FB" panose="020E0602020502020306" pitchFamily="34" charset="0"/>
              <a:ea typeface="等线" panose="02010600030101010101" pitchFamily="2" charset="-122"/>
              <a:cs typeface="Times New Roman" panose="02020603050405020304" pitchFamily="18" charset="0"/>
            </a:endParaRPr>
          </a:p>
        </p:txBody>
      </p:sp>
      <p:sp>
        <p:nvSpPr>
          <p:cNvPr id="3" name="文本框 2"/>
          <p:cNvSpPr txBox="1"/>
          <p:nvPr/>
        </p:nvSpPr>
        <p:spPr>
          <a:xfrm>
            <a:off x="3101009" y="139152"/>
            <a:ext cx="6708914" cy="523220"/>
          </a:xfrm>
          <a:prstGeom prst="rect">
            <a:avLst/>
          </a:prstGeom>
          <a:solidFill>
            <a:schemeClr val="bg1"/>
          </a:solidFill>
        </p:spPr>
        <p:txBody>
          <a:bodyPr wrap="square" rtlCol="0">
            <a:spAutoFit/>
          </a:bodyPr>
          <a:lstStyle/>
          <a:p>
            <a:r>
              <a:rPr lang="zh-CN" altLang="en-US" sz="2800" dirty="0">
                <a:solidFill>
                  <a:srgbClr val="7030A0"/>
                </a:solidFill>
                <a:latin typeface="方正舒体" panose="02010601030101010101" pitchFamily="2" charset="-122"/>
                <a:ea typeface="方正舒体" panose="02010601030101010101" pitchFamily="2" charset="-122"/>
              </a:rPr>
              <a:t>习作句式及逻辑拆解  </a:t>
            </a:r>
            <a:r>
              <a:rPr lang="zh-CN" altLang="en-US" sz="2800" b="1" dirty="0">
                <a:solidFill>
                  <a:srgbClr val="C00000"/>
                </a:solidFill>
                <a:latin typeface="方正舒体" panose="02010601030101010101" pitchFamily="2" charset="-122"/>
                <a:ea typeface="方正舒体" panose="02010601030101010101" pitchFamily="2" charset="-122"/>
              </a:rPr>
              <a:t>主语切换 方便行文</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双语揭秘：为什么婴儿爱玩躲猫猫(图)？_新浪教育_新浪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7041214"/>
          </a:xfrm>
          <a:prstGeom prst="rect">
            <a:avLst/>
          </a:prstGeom>
          <a:noFill/>
          <a:extLst>
            <a:ext uri="{909E8E84-426E-40DD-AFC4-6F175D3DCCD1}">
              <a14:hiddenFill xmlns:a14="http://schemas.microsoft.com/office/drawing/2010/main">
                <a:solidFill>
                  <a:srgbClr val="FFFFFF"/>
                </a:solidFill>
              </a14:hiddenFill>
            </a:ext>
          </a:extLst>
        </p:spPr>
      </p:pic>
      <p:sp>
        <p:nvSpPr>
          <p:cNvPr id="4" name="副标题 2"/>
          <p:cNvSpPr txBox="1"/>
          <p:nvPr/>
        </p:nvSpPr>
        <p:spPr>
          <a:xfrm>
            <a:off x="818320" y="5082968"/>
            <a:ext cx="9667461" cy="582336"/>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solidFill>
                  <a:srgbClr val="C00000"/>
                </a:solidFill>
              </a:rPr>
              <a:t>---</a:t>
            </a:r>
            <a:r>
              <a:rPr lang="zh-CN" altLang="en-US" dirty="0">
                <a:solidFill>
                  <a:srgbClr val="C00000"/>
                </a:solidFill>
              </a:rPr>
              <a:t>融合主位推进之平行性原则与交叉性原则进行铺排叙事</a:t>
            </a:r>
            <a:endParaRPr lang="zh-CN" altLang="en-US" dirty="0">
              <a:solidFill>
                <a:srgbClr val="C00000"/>
              </a:solidFill>
            </a:endParaRPr>
          </a:p>
        </p:txBody>
      </p:sp>
      <p:sp>
        <p:nvSpPr>
          <p:cNvPr id="5" name="矩形 4"/>
          <p:cNvSpPr/>
          <p:nvPr/>
        </p:nvSpPr>
        <p:spPr>
          <a:xfrm>
            <a:off x="1311967" y="1516222"/>
            <a:ext cx="5108426" cy="1107996"/>
          </a:xfrm>
          <a:prstGeom prst="rect">
            <a:avLst/>
          </a:prstGeom>
          <a:noFill/>
        </p:spPr>
        <p:txBody>
          <a:bodyPr wrap="square" lIns="91440" tIns="45720" rIns="91440" bIns="45720">
            <a:spAutoFit/>
          </a:bodyPr>
          <a:lstStyle/>
          <a:p>
            <a:pPr algn="ctr"/>
            <a:r>
              <a:rPr lang="zh-CN" altLang="en-US" sz="6600" b="1" cap="none" spc="0">
                <a:ln w="22225">
                  <a:solidFill>
                    <a:schemeClr val="accent2"/>
                  </a:solidFill>
                  <a:prstDash val="solid"/>
                </a:ln>
                <a:solidFill>
                  <a:srgbClr val="C00000"/>
                </a:solidFill>
                <a:effectLst/>
              </a:rPr>
              <a:t>逃离火山岛</a:t>
            </a:r>
            <a:endParaRPr lang="zh-CN" altLang="en-US" sz="6600" b="1" cap="none" spc="0" dirty="0">
              <a:ln w="22225">
                <a:solidFill>
                  <a:schemeClr val="accent2"/>
                </a:solidFill>
                <a:prstDash val="solid"/>
              </a:ln>
              <a:solidFill>
                <a:srgbClr val="C00000"/>
              </a:solidFill>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iblings - sister vs. brother - xdPedia.com (11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8024"/>
            <a:ext cx="12192000" cy="662305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3254" y="1079152"/>
            <a:ext cx="12178745" cy="4524315"/>
          </a:xfrm>
          <a:prstGeom prst="rect">
            <a:avLst/>
          </a:prstGeom>
          <a:solidFill>
            <a:schemeClr val="bg1"/>
          </a:solidFill>
        </p:spPr>
        <p:txBody>
          <a:bodyPr wrap="square">
            <a:spAutoFit/>
          </a:bodyPr>
          <a:lstStyle/>
          <a:p>
            <a:pPr algn="just" fontAlgn="base"/>
            <a:r>
              <a:rPr lang="en-US" altLang="zh-CN" sz="3200" dirty="0">
                <a:solidFill>
                  <a:srgbClr val="0000FF"/>
                </a:solidFill>
                <a:latin typeface="Berlin Sans FB" panose="020E0602020502020306" pitchFamily="34" charset="0"/>
                <a:ea typeface="HGSSoeiKakupoptai" panose="040B0A00000000000000" pitchFamily="82" charset="-128"/>
              </a:rPr>
              <a:t>5. </a:t>
            </a:r>
            <a:r>
              <a:rPr lang="zh-CN" altLang="en-US" sz="3200" dirty="0">
                <a:solidFill>
                  <a:srgbClr val="0000FF"/>
                </a:solidFill>
                <a:latin typeface="Berlin Sans FB" panose="020E0602020502020306" pitchFamily="34" charset="0"/>
                <a:ea typeface="HGSSoeiKakupoptai" panose="040B0A00000000000000" pitchFamily="82" charset="-128"/>
              </a:rPr>
              <a:t>（</a:t>
            </a:r>
            <a:r>
              <a:rPr lang="zh-CN" altLang="en-US" sz="3200" dirty="0">
                <a:solidFill>
                  <a:srgbClr val="CC00FF"/>
                </a:solidFill>
                <a:latin typeface="方正舒体" panose="02010601030101010101" pitchFamily="2" charset="-122"/>
                <a:ea typeface="方正舒体" panose="02010601030101010101" pitchFamily="2" charset="-122"/>
              </a:rPr>
              <a:t>无灵主语句： </a:t>
            </a:r>
            <a:r>
              <a:rPr lang="zh-CN" altLang="en-US" sz="3200" dirty="0">
                <a:solidFill>
                  <a:srgbClr val="0000FF"/>
                </a:solidFill>
                <a:latin typeface="方正舒体" panose="02010601030101010101" pitchFamily="2" charset="-122"/>
                <a:ea typeface="方正舒体" panose="02010601030101010101" pitchFamily="2" charset="-122"/>
              </a:rPr>
              <a:t>忽然灵感闪现） </a:t>
            </a:r>
            <a:r>
              <a:rPr lang="en-US" altLang="zh-CN" sz="3200" u="sng" dirty="0">
                <a:solidFill>
                  <a:srgbClr val="CC00FF"/>
                </a:solidFill>
                <a:latin typeface="Berlin Sans FB" panose="020E0602020502020306" pitchFamily="34" charset="0"/>
                <a:ea typeface="HGSSoeiKakupoptai" panose="040B0A00000000000000" pitchFamily="82" charset="-128"/>
              </a:rPr>
              <a:t>An inspiration </a:t>
            </a:r>
            <a:r>
              <a:rPr lang="en-US" altLang="zh-CN" sz="3200" dirty="0">
                <a:solidFill>
                  <a:srgbClr val="0000FF"/>
                </a:solidFill>
                <a:latin typeface="Berlin Sans FB" panose="020E0602020502020306" pitchFamily="34" charset="0"/>
                <a:ea typeface="HGSSoeiKakupoptai" panose="040B0A00000000000000" pitchFamily="82" charset="-128"/>
              </a:rPr>
              <a:t>flashed across her mind.  </a:t>
            </a:r>
            <a:endParaRPr lang="en-US" altLang="zh-CN" sz="3200" dirty="0">
              <a:solidFill>
                <a:srgbClr val="0000FF"/>
              </a:solidFill>
              <a:latin typeface="Berlin Sans FB" panose="020E0602020502020306" pitchFamily="34" charset="0"/>
              <a:ea typeface="HGSSoeiKakupoptai" panose="040B0A00000000000000" pitchFamily="82" charset="-128"/>
            </a:endParaRPr>
          </a:p>
          <a:p>
            <a:pPr algn="just" fontAlgn="base"/>
            <a:r>
              <a:rPr lang="en-US" altLang="zh-CN" sz="3200" dirty="0">
                <a:solidFill>
                  <a:srgbClr val="0000FF"/>
                </a:solidFill>
                <a:latin typeface="Berlin Sans FB" panose="020E0602020502020306" pitchFamily="34" charset="0"/>
                <a:ea typeface="HGSSoeiKakupoptai" panose="040B0A00000000000000" pitchFamily="82" charset="-128"/>
              </a:rPr>
              <a:t>6.  </a:t>
            </a:r>
            <a:r>
              <a:rPr lang="zh-CN" altLang="en-US" sz="3200" dirty="0">
                <a:solidFill>
                  <a:srgbClr val="0000FF"/>
                </a:solidFill>
                <a:latin typeface="方正舒体" panose="02010601030101010101" pitchFamily="2" charset="-122"/>
                <a:ea typeface="方正舒体" panose="02010601030101010101" pitchFamily="2" charset="-122"/>
              </a:rPr>
              <a:t>（ 承接上句：猜测 躲藏的地方：主语切换到</a:t>
            </a:r>
            <a:r>
              <a:rPr lang="en-US" altLang="zh-CN" sz="3200" dirty="0" err="1">
                <a:solidFill>
                  <a:srgbClr val="0000FF"/>
                </a:solidFill>
                <a:latin typeface="方正舒体" panose="02010601030101010101" pitchFamily="2" charset="-122"/>
                <a:ea typeface="方正舒体" panose="02010601030101010101" pitchFamily="2" charset="-122"/>
              </a:rPr>
              <a:t>Arnar</a:t>
            </a:r>
            <a:r>
              <a:rPr lang="zh-CN" altLang="en-US" sz="3200" dirty="0">
                <a:solidFill>
                  <a:srgbClr val="0000FF"/>
                </a:solidFill>
                <a:latin typeface="方正舒体" panose="02010601030101010101" pitchFamily="2" charset="-122"/>
                <a:ea typeface="方正舒体" panose="02010601030101010101" pitchFamily="2" charset="-122"/>
              </a:rPr>
              <a:t>）</a:t>
            </a:r>
            <a:r>
              <a:rPr lang="en-US" altLang="zh-CN" sz="3200" u="sng" dirty="0" err="1">
                <a:solidFill>
                  <a:srgbClr val="CC00FF"/>
                </a:solidFill>
                <a:latin typeface="Berlin Sans FB" panose="020E0602020502020306" pitchFamily="34" charset="0"/>
                <a:ea typeface="HGSSoeiKakupoptai" panose="040B0A00000000000000" pitchFamily="82" charset="-128"/>
              </a:rPr>
              <a:t>Arnar</a:t>
            </a:r>
            <a:r>
              <a:rPr lang="en-US" altLang="zh-CN" sz="3200" dirty="0">
                <a:solidFill>
                  <a:srgbClr val="0000FF"/>
                </a:solidFill>
                <a:latin typeface="Berlin Sans FB" panose="020E0602020502020306" pitchFamily="34" charset="0"/>
                <a:ea typeface="HGSSoeiKakupoptai" panose="040B0A00000000000000" pitchFamily="82" charset="-128"/>
              </a:rPr>
              <a:t> must have hidden under something.  </a:t>
            </a:r>
            <a:endParaRPr lang="en-US" altLang="zh-CN" sz="3200" dirty="0">
              <a:solidFill>
                <a:srgbClr val="0000FF"/>
              </a:solidFill>
              <a:latin typeface="Berlin Sans FB" panose="020E0602020502020306" pitchFamily="34" charset="0"/>
              <a:ea typeface="HGSSoeiKakupoptai" panose="040B0A00000000000000" pitchFamily="82" charset="-128"/>
            </a:endParaRPr>
          </a:p>
          <a:p>
            <a:pPr algn="just" fontAlgn="base"/>
            <a:r>
              <a:rPr lang="en-US" altLang="zh-CN" sz="3200" dirty="0">
                <a:solidFill>
                  <a:srgbClr val="0000FF"/>
                </a:solidFill>
                <a:latin typeface="Berlin Sans FB" panose="020E0602020502020306" pitchFamily="34" charset="0"/>
                <a:ea typeface="HGSSoeiKakupoptai" panose="040B0A00000000000000" pitchFamily="82" charset="-128"/>
              </a:rPr>
              <a:t>7. </a:t>
            </a:r>
            <a:r>
              <a:rPr lang="zh-CN" altLang="en-US" sz="3200" dirty="0">
                <a:solidFill>
                  <a:srgbClr val="CC00FF"/>
                </a:solidFill>
                <a:latin typeface="Berlin Sans FB" panose="020E0602020502020306" pitchFamily="34" charset="0"/>
                <a:ea typeface="HGSSoeiKakupoptai" panose="040B0A00000000000000" pitchFamily="82" charset="-128"/>
              </a:rPr>
              <a:t>（</a:t>
            </a:r>
            <a:r>
              <a:rPr lang="zh-CN" altLang="en-US" sz="3200" dirty="0">
                <a:solidFill>
                  <a:srgbClr val="CC00FF"/>
                </a:solidFill>
                <a:latin typeface="方正舒体" panose="02010601030101010101" pitchFamily="2" charset="-122"/>
                <a:ea typeface="方正舒体" panose="02010601030101010101" pitchFamily="2" charset="-122"/>
              </a:rPr>
              <a:t>并列句：</a:t>
            </a:r>
            <a:r>
              <a:rPr lang="en-US" altLang="zh-CN" sz="3200" dirty="0">
                <a:solidFill>
                  <a:srgbClr val="0000FF"/>
                </a:solidFill>
                <a:latin typeface="方正舒体" panose="02010601030101010101" pitchFamily="2" charset="-122"/>
                <a:ea typeface="方正舒体" panose="02010601030101010101" pitchFamily="2" charset="-122"/>
              </a:rPr>
              <a:t>Gudrun </a:t>
            </a:r>
            <a:r>
              <a:rPr lang="zh-CN" altLang="en-US" sz="3200" dirty="0">
                <a:solidFill>
                  <a:srgbClr val="0000FF"/>
                </a:solidFill>
                <a:latin typeface="方正舒体" panose="02010601030101010101" pitchFamily="2" charset="-122"/>
                <a:ea typeface="方正舒体" panose="02010601030101010101" pitchFamily="2" charset="-122"/>
              </a:rPr>
              <a:t>开始寻找；主语切换回到</a:t>
            </a:r>
            <a:r>
              <a:rPr lang="en-US" altLang="zh-CN" sz="3200" dirty="0">
                <a:solidFill>
                  <a:srgbClr val="0000FF"/>
                </a:solidFill>
                <a:latin typeface="方正舒体" panose="02010601030101010101" pitchFamily="2" charset="-122"/>
                <a:ea typeface="方正舒体" panose="02010601030101010101" pitchFamily="2" charset="-122"/>
              </a:rPr>
              <a:t>Gudrun</a:t>
            </a:r>
            <a:r>
              <a:rPr lang="en-US" altLang="zh-CN" sz="3200" dirty="0">
                <a:solidFill>
                  <a:srgbClr val="0000FF"/>
                </a:solidFill>
                <a:latin typeface="方正舒体" panose="02010601030101010101" pitchFamily="2" charset="-122"/>
                <a:ea typeface="方正舒体" panose="02010601030101010101" pitchFamily="2" charset="-122"/>
                <a:sym typeface="Wingdings" panose="05000000000000000000" pitchFamily="2" charset="2"/>
              </a:rPr>
              <a:t>)</a:t>
            </a:r>
            <a:r>
              <a:rPr lang="en-US" altLang="zh-CN" sz="3200" u="sng" dirty="0">
                <a:solidFill>
                  <a:srgbClr val="CC00FF"/>
                </a:solidFill>
                <a:latin typeface="Berlin Sans FB" panose="020E0602020502020306" pitchFamily="34" charset="0"/>
                <a:ea typeface="HGSSoeiKakupoptai" panose="040B0A00000000000000" pitchFamily="82" charset="-128"/>
              </a:rPr>
              <a:t>Gudrun</a:t>
            </a:r>
            <a:r>
              <a:rPr lang="en-US" altLang="zh-CN" sz="3200" dirty="0">
                <a:solidFill>
                  <a:srgbClr val="0000FF"/>
                </a:solidFill>
                <a:latin typeface="Berlin Sans FB" panose="020E0602020502020306" pitchFamily="34" charset="0"/>
                <a:ea typeface="HGSSoeiKakupoptai" panose="040B0A00000000000000" pitchFamily="82" charset="-128"/>
              </a:rPr>
              <a:t> kicked off her search by looking down </a:t>
            </a:r>
            <a:r>
              <a:rPr lang="en-US" altLang="zh-CN" sz="3200" dirty="0" err="1">
                <a:solidFill>
                  <a:srgbClr val="0000FF"/>
                </a:solidFill>
                <a:latin typeface="Berlin Sans FB" panose="020E0602020502020306" pitchFamily="34" charset="0"/>
                <a:ea typeface="HGSSoeiKakupoptai" panose="040B0A00000000000000" pitchFamily="82" charset="-128"/>
              </a:rPr>
              <a:t>Arnar’s</a:t>
            </a:r>
            <a:r>
              <a:rPr lang="en-US" altLang="zh-CN" sz="3200" dirty="0">
                <a:solidFill>
                  <a:srgbClr val="0000FF"/>
                </a:solidFill>
                <a:latin typeface="Berlin Sans FB" panose="020E0602020502020306" pitchFamily="34" charset="0"/>
                <a:ea typeface="HGSSoeiKakupoptai" panose="040B0A00000000000000" pitchFamily="82" charset="-128"/>
              </a:rPr>
              <a:t> bed but no luck.  </a:t>
            </a:r>
            <a:endParaRPr lang="en-US" altLang="zh-CN" sz="3200" dirty="0">
              <a:solidFill>
                <a:srgbClr val="0000FF"/>
              </a:solidFill>
              <a:latin typeface="Berlin Sans FB" panose="020E0602020502020306" pitchFamily="34" charset="0"/>
              <a:ea typeface="HGSSoeiKakupoptai" panose="040B0A00000000000000" pitchFamily="82" charset="-128"/>
            </a:endParaRPr>
          </a:p>
          <a:p>
            <a:pPr algn="just" fontAlgn="base"/>
            <a:r>
              <a:rPr lang="en-US" altLang="zh-CN" sz="3200" dirty="0">
                <a:solidFill>
                  <a:srgbClr val="0000FF"/>
                </a:solidFill>
                <a:latin typeface="Berlin Sans FB" panose="020E0602020502020306" pitchFamily="34" charset="0"/>
                <a:ea typeface="HGSSoeiKakupoptai" panose="040B0A00000000000000" pitchFamily="82" charset="-128"/>
              </a:rPr>
              <a:t>8. </a:t>
            </a:r>
            <a:r>
              <a:rPr lang="zh-CN" altLang="en-US" sz="3200" dirty="0">
                <a:solidFill>
                  <a:srgbClr val="CC00FF"/>
                </a:solidFill>
                <a:latin typeface="方正舒体" panose="02010601030101010101" pitchFamily="2" charset="-122"/>
                <a:ea typeface="方正舒体" panose="02010601030101010101" pitchFamily="2" charset="-122"/>
              </a:rPr>
              <a:t>（时间状语从句</a:t>
            </a:r>
            <a:r>
              <a:rPr lang="en-US" altLang="zh-CN" sz="3200" dirty="0">
                <a:solidFill>
                  <a:srgbClr val="CC00FF"/>
                </a:solidFill>
                <a:latin typeface="方正舒体" panose="02010601030101010101" pitchFamily="2" charset="-122"/>
                <a:ea typeface="方正舒体" panose="02010601030101010101" pitchFamily="2" charset="-122"/>
              </a:rPr>
              <a:t>+</a:t>
            </a:r>
            <a:r>
              <a:rPr lang="zh-CN" altLang="en-US" sz="3200" dirty="0">
                <a:solidFill>
                  <a:srgbClr val="CC00FF"/>
                </a:solidFill>
                <a:latin typeface="方正舒体" panose="02010601030101010101" pitchFamily="2" charset="-122"/>
                <a:ea typeface="方正舒体" panose="02010601030101010101" pitchFamily="2" charset="-122"/>
              </a:rPr>
              <a:t>无灵主语句： </a:t>
            </a:r>
            <a:r>
              <a:rPr lang="zh-CN" altLang="en-US" sz="3200" dirty="0">
                <a:solidFill>
                  <a:srgbClr val="0000FF"/>
                </a:solidFill>
                <a:latin typeface="方正舒体" panose="02010601030101010101" pitchFamily="2" charset="-122"/>
                <a:ea typeface="方正舒体" panose="02010601030101010101" pitchFamily="2" charset="-122"/>
              </a:rPr>
              <a:t>平行主语 </a:t>
            </a:r>
            <a:r>
              <a:rPr lang="en-US" altLang="zh-CN" sz="3200" dirty="0">
                <a:solidFill>
                  <a:srgbClr val="0000FF"/>
                </a:solidFill>
                <a:latin typeface="方正舒体" panose="02010601030101010101" pitchFamily="2" charset="-122"/>
                <a:ea typeface="方正舒体" panose="02010601030101010101" pitchFamily="2" charset="-122"/>
              </a:rPr>
              <a:t>Gudrun</a:t>
            </a:r>
            <a:r>
              <a:rPr lang="zh-CN" altLang="en-US" sz="3200" dirty="0">
                <a:solidFill>
                  <a:srgbClr val="0000FF"/>
                </a:solidFill>
                <a:latin typeface="方正舒体" panose="02010601030101010101" pitchFamily="2" charset="-122"/>
                <a:ea typeface="方正舒体" panose="02010601030101010101" pitchFamily="2" charset="-122"/>
              </a:rPr>
              <a:t>的眼睛落到了椅子上）</a:t>
            </a:r>
            <a:r>
              <a:rPr lang="en-US" altLang="zh-CN" sz="3200" dirty="0">
                <a:solidFill>
                  <a:srgbClr val="0000FF"/>
                </a:solidFill>
                <a:latin typeface="方正舒体" panose="02010601030101010101" pitchFamily="2" charset="-122"/>
                <a:ea typeface="方正舒体" panose="02010601030101010101" pitchFamily="2" charset="-122"/>
              </a:rPr>
              <a:t> </a:t>
            </a:r>
            <a:r>
              <a:rPr lang="zh-CN" altLang="en-US" sz="3200" dirty="0">
                <a:solidFill>
                  <a:srgbClr val="0000FF"/>
                </a:solidFill>
                <a:latin typeface="Berlin Sans FB" panose="020E0602020502020306" pitchFamily="34" charset="0"/>
                <a:ea typeface="HGSSoeiKakupoptai" panose="040B0A00000000000000" pitchFamily="82" charset="-128"/>
              </a:rPr>
              <a:t>；</a:t>
            </a:r>
            <a:r>
              <a:rPr lang="en-US" altLang="zh-CN" sz="3200" dirty="0">
                <a:solidFill>
                  <a:srgbClr val="0000FF"/>
                </a:solidFill>
                <a:latin typeface="Berlin Sans FB" panose="020E0602020502020306" pitchFamily="34" charset="0"/>
                <a:ea typeface="HGSSoeiKakupoptai" panose="040B0A00000000000000" pitchFamily="82" charset="-128"/>
              </a:rPr>
              <a:t>As </a:t>
            </a:r>
            <a:r>
              <a:rPr lang="en-US" altLang="zh-CN" sz="3200" u="sng" dirty="0">
                <a:solidFill>
                  <a:srgbClr val="CC00FF"/>
                </a:solidFill>
                <a:latin typeface="Berlin Sans FB" panose="020E0602020502020306" pitchFamily="34" charset="0"/>
                <a:ea typeface="HGSSoeiKakupoptai" panose="040B0A00000000000000" pitchFamily="82" charset="-128"/>
              </a:rPr>
              <a:t>she</a:t>
            </a:r>
            <a:r>
              <a:rPr lang="en-US" altLang="zh-CN" sz="3200" dirty="0">
                <a:solidFill>
                  <a:srgbClr val="0000FF"/>
                </a:solidFill>
                <a:latin typeface="Berlin Sans FB" panose="020E0602020502020306" pitchFamily="34" charset="0"/>
                <a:ea typeface="HGSSoeiKakupoptai" panose="040B0A00000000000000" pitchFamily="82" charset="-128"/>
              </a:rPr>
              <a:t> went back to the living room, </a:t>
            </a:r>
            <a:r>
              <a:rPr lang="en-US" altLang="zh-CN" sz="3200" u="sng" dirty="0">
                <a:solidFill>
                  <a:srgbClr val="CC00FF"/>
                </a:solidFill>
                <a:latin typeface="Berlin Sans FB" panose="020E0602020502020306" pitchFamily="34" charset="0"/>
                <a:ea typeface="HGSSoeiKakupoptai" panose="040B0A00000000000000" pitchFamily="82" charset="-128"/>
              </a:rPr>
              <a:t>her eyes </a:t>
            </a:r>
            <a:r>
              <a:rPr lang="en-US" altLang="zh-CN" sz="3200" dirty="0">
                <a:solidFill>
                  <a:srgbClr val="0000FF"/>
                </a:solidFill>
                <a:latin typeface="Berlin Sans FB" panose="020E0602020502020306" pitchFamily="34" charset="0"/>
                <a:ea typeface="HGSSoeiKakupoptai" panose="040B0A00000000000000" pitchFamily="82" charset="-128"/>
              </a:rPr>
              <a:t>fell onto the chair. </a:t>
            </a:r>
            <a:r>
              <a:rPr lang="en-US" altLang="zh-CN" sz="3200" kern="100" dirty="0">
                <a:effectLst/>
                <a:latin typeface="Berlin Sans FB" panose="020E0602020502020306" pitchFamily="34" charset="0"/>
                <a:ea typeface="等线" panose="02010600030101010101" pitchFamily="2" charset="-122"/>
                <a:cs typeface="Times New Roman" panose="02020603050405020304" pitchFamily="18" charset="0"/>
              </a:rPr>
              <a:t> </a:t>
            </a:r>
            <a:endParaRPr lang="zh-CN" altLang="zh-CN" sz="3200" kern="100" dirty="0">
              <a:effectLst/>
              <a:latin typeface="Berlin Sans FB" panose="020E0602020502020306" pitchFamily="34" charset="0"/>
              <a:ea typeface="等线" panose="02010600030101010101" pitchFamily="2" charset="-122"/>
              <a:cs typeface="Times New Roman" panose="02020603050405020304" pitchFamily="18" charset="0"/>
            </a:endParaRPr>
          </a:p>
        </p:txBody>
      </p:sp>
      <p:sp>
        <p:nvSpPr>
          <p:cNvPr id="2" name="文本框 1"/>
          <p:cNvSpPr txBox="1"/>
          <p:nvPr/>
        </p:nvSpPr>
        <p:spPr>
          <a:xfrm>
            <a:off x="3120887" y="119274"/>
            <a:ext cx="6708914" cy="523220"/>
          </a:xfrm>
          <a:prstGeom prst="rect">
            <a:avLst/>
          </a:prstGeom>
          <a:solidFill>
            <a:schemeClr val="bg1"/>
          </a:solidFill>
        </p:spPr>
        <p:txBody>
          <a:bodyPr wrap="square" rtlCol="0">
            <a:spAutoFit/>
          </a:bodyPr>
          <a:lstStyle/>
          <a:p>
            <a:r>
              <a:rPr lang="zh-CN" altLang="en-US" sz="2800" dirty="0">
                <a:solidFill>
                  <a:srgbClr val="7030A0"/>
                </a:solidFill>
                <a:latin typeface="方正舒体" panose="02010601030101010101" pitchFamily="2" charset="-122"/>
                <a:ea typeface="方正舒体" panose="02010601030101010101" pitchFamily="2" charset="-122"/>
              </a:rPr>
              <a:t>习作句式及逻辑拆解  </a:t>
            </a:r>
            <a:r>
              <a:rPr lang="zh-CN" altLang="en-US" sz="2800" b="1" dirty="0">
                <a:solidFill>
                  <a:srgbClr val="C00000"/>
                </a:solidFill>
                <a:latin typeface="方正舒体" panose="02010601030101010101" pitchFamily="2" charset="-122"/>
                <a:ea typeface="方正舒体" panose="02010601030101010101" pitchFamily="2" charset="-122"/>
              </a:rPr>
              <a:t>主语切换 方便行文</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iblings - sister vs. brother - xdPedia.com (11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71434"/>
            <a:ext cx="12321209" cy="681196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3254" y="1079154"/>
            <a:ext cx="12307955" cy="5262979"/>
          </a:xfrm>
          <a:prstGeom prst="rect">
            <a:avLst/>
          </a:prstGeom>
          <a:solidFill>
            <a:schemeClr val="bg1"/>
          </a:solidFill>
        </p:spPr>
        <p:txBody>
          <a:bodyPr wrap="square">
            <a:spAutoFit/>
          </a:bodyPr>
          <a:lstStyle/>
          <a:p>
            <a:pPr marR="114300" algn="just" fontAlgn="base"/>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Para2: </a:t>
            </a:r>
            <a:r>
              <a:rPr lang="en-US"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There,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curled around a worn stuffed bear, was </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Arnar</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sound asleep.</a:t>
            </a:r>
            <a:r>
              <a:rPr lang="en-US" altLang="zh-CN" sz="2800" dirty="0">
                <a:solidFill>
                  <a:srgbClr val="0000FF"/>
                </a:solidFill>
                <a:latin typeface="HGSSoeiKakupoptai" panose="040B0A00000000000000" pitchFamily="82" charset="-128"/>
                <a:ea typeface="HGSSoeiKakupoptai" panose="040B0A00000000000000" pitchFamily="82" charset="-128"/>
              </a:rPr>
              <a:t> </a:t>
            </a:r>
            <a:endParaRPr lang="en-US" altLang="zh-CN" sz="2800" dirty="0">
              <a:solidFill>
                <a:srgbClr val="0000FF"/>
              </a:solidFill>
              <a:latin typeface="HGSSoeiKakupoptai" panose="040B0A00000000000000" pitchFamily="82" charset="-128"/>
              <a:ea typeface="HGSSoeiKakupoptai" panose="040B0A00000000000000" pitchFamily="82" charset="-128"/>
            </a:endParaRPr>
          </a:p>
          <a:p>
            <a:pPr marL="514350" marR="114300" indent="-514350" algn="just" fontAlgn="base">
              <a:buAutoNum type="arabicPeriod"/>
            </a:pPr>
            <a:r>
              <a:rPr lang="zh-CN" altLang="en-US" sz="2800" dirty="0">
                <a:solidFill>
                  <a:srgbClr val="0000FF"/>
                </a:solidFill>
                <a:latin typeface="方正舒体" panose="02010601030101010101" pitchFamily="2" charset="-122"/>
                <a:ea typeface="方正舒体" panose="02010601030101010101" pitchFamily="2" charset="-122"/>
              </a:rPr>
              <a:t>（主语切换到寻找弟弟的</a:t>
            </a:r>
            <a:r>
              <a:rPr lang="en-US" altLang="zh-CN" sz="2800" dirty="0">
                <a:solidFill>
                  <a:srgbClr val="0000FF"/>
                </a:solidFill>
                <a:latin typeface="方正舒体" panose="02010601030101010101" pitchFamily="2" charset="-122"/>
                <a:ea typeface="方正舒体" panose="02010601030101010101" pitchFamily="2" charset="-122"/>
              </a:rPr>
              <a:t>Gudrun </a:t>
            </a:r>
            <a:r>
              <a:rPr lang="zh-CN" altLang="en-US" sz="2800" dirty="0">
                <a:solidFill>
                  <a:srgbClr val="0000FF"/>
                </a:solidFill>
                <a:latin typeface="方正舒体" panose="02010601030101010101" pitchFamily="2" charset="-122"/>
                <a:ea typeface="方正舒体" panose="02010601030101010101" pitchFamily="2" charset="-122"/>
              </a:rPr>
              <a:t>如释重负） </a:t>
            </a:r>
            <a:r>
              <a:rPr lang="en-US" altLang="zh-CN" sz="2800" u="sng" dirty="0">
                <a:solidFill>
                  <a:srgbClr val="CC00FF"/>
                </a:solidFill>
                <a:latin typeface="HGSSoeiKakupoptai" panose="040B0A00000000000000" pitchFamily="82" charset="-128"/>
                <a:ea typeface="HGSSoeiKakupoptai" panose="040B0A00000000000000" pitchFamily="82" charset="-128"/>
              </a:rPr>
              <a:t>Gudrun</a:t>
            </a:r>
            <a:r>
              <a:rPr lang="en-US" altLang="zh-CN" sz="2800" dirty="0">
                <a:solidFill>
                  <a:srgbClr val="0000FF"/>
                </a:solidFill>
                <a:latin typeface="HGSSoeiKakupoptai" panose="040B0A00000000000000" pitchFamily="82" charset="-128"/>
                <a:ea typeface="HGSSoeiKakupoptai" panose="040B0A00000000000000" pitchFamily="82" charset="-128"/>
              </a:rPr>
              <a:t> </a:t>
            </a:r>
            <a:r>
              <a:rPr lang="en-US" altLang="zh-CN" sz="2800" dirty="0">
                <a:solidFill>
                  <a:srgbClr val="FF0000"/>
                </a:solidFill>
                <a:latin typeface="HGSSoeiKakupoptai" panose="040B0A00000000000000" pitchFamily="82" charset="-128"/>
                <a:ea typeface="HGSSoeiKakupoptai" panose="040B0A00000000000000" pitchFamily="82" charset="-128"/>
              </a:rPr>
              <a:t>breathed a sigh of relief. </a:t>
            </a:r>
            <a:endParaRPr lang="en-US" altLang="zh-CN" sz="2800" dirty="0">
              <a:solidFill>
                <a:srgbClr val="FF0000"/>
              </a:solidFill>
              <a:latin typeface="HGSSoeiKakupoptai" panose="040B0A00000000000000" pitchFamily="82" charset="-128"/>
              <a:ea typeface="HGSSoeiKakupoptai" panose="040B0A00000000000000" pitchFamily="82" charset="-128"/>
            </a:endParaRPr>
          </a:p>
          <a:p>
            <a:pPr marL="514350" marR="114300" indent="-514350" algn="just" fontAlgn="base">
              <a:buAutoNum type="arabicPeriod"/>
            </a:pPr>
            <a:r>
              <a:rPr lang="zh-CN" altLang="en-US" sz="2800" dirty="0">
                <a:solidFill>
                  <a:srgbClr val="0000FF"/>
                </a:solidFill>
                <a:latin typeface="方正舒体" panose="02010601030101010101" pitchFamily="2" charset="-122"/>
                <a:ea typeface="方正舒体" panose="02010601030101010101" pitchFamily="2" charset="-122"/>
              </a:rPr>
              <a:t>（ </a:t>
            </a:r>
            <a:r>
              <a:rPr lang="en-US" altLang="zh-CN" sz="2800" dirty="0">
                <a:solidFill>
                  <a:srgbClr val="CC00FF"/>
                </a:solidFill>
                <a:latin typeface="方正舒体" panose="02010601030101010101" pitchFamily="2" charset="-122"/>
                <a:ea typeface="方正舒体" panose="02010601030101010101" pitchFamily="2" charset="-122"/>
              </a:rPr>
              <a:t>with</a:t>
            </a:r>
            <a:r>
              <a:rPr lang="zh-CN" altLang="en-US" sz="2800" dirty="0">
                <a:solidFill>
                  <a:srgbClr val="CC00FF"/>
                </a:solidFill>
                <a:latin typeface="方正舒体" panose="02010601030101010101" pitchFamily="2" charset="-122"/>
                <a:ea typeface="方正舒体" panose="02010601030101010101" pitchFamily="2" charset="-122"/>
              </a:rPr>
              <a:t> 结构</a:t>
            </a:r>
            <a:r>
              <a:rPr lang="en-US" altLang="zh-CN" sz="2800" dirty="0">
                <a:solidFill>
                  <a:srgbClr val="0000FF"/>
                </a:solidFill>
                <a:latin typeface="方正舒体" panose="02010601030101010101" pitchFamily="2" charset="-122"/>
                <a:ea typeface="方正舒体" panose="02010601030101010101" pitchFamily="2" charset="-122"/>
              </a:rPr>
              <a:t>+ </a:t>
            </a:r>
            <a:r>
              <a:rPr lang="zh-CN" altLang="en-US" sz="2800" dirty="0">
                <a:solidFill>
                  <a:srgbClr val="0000FF"/>
                </a:solidFill>
                <a:latin typeface="方正舒体" panose="02010601030101010101" pitchFamily="2" charset="-122"/>
                <a:ea typeface="方正舒体" panose="02010601030101010101" pitchFamily="2" charset="-122"/>
              </a:rPr>
              <a:t>平行主语</a:t>
            </a:r>
            <a:r>
              <a:rPr lang="en-US" altLang="zh-CN" sz="2800" dirty="0">
                <a:solidFill>
                  <a:srgbClr val="0000FF"/>
                </a:solidFill>
                <a:latin typeface="方正舒体" panose="02010601030101010101" pitchFamily="2" charset="-122"/>
                <a:ea typeface="方正舒体" panose="02010601030101010101" pitchFamily="2" charset="-122"/>
              </a:rPr>
              <a:t>Gudrun  </a:t>
            </a:r>
            <a:r>
              <a:rPr lang="zh-CN" altLang="en-US" sz="2800" dirty="0">
                <a:solidFill>
                  <a:srgbClr val="0000FF"/>
                </a:solidFill>
                <a:latin typeface="方正舒体" panose="02010601030101010101" pitchFamily="2" charset="-122"/>
                <a:ea typeface="方正舒体" panose="02010601030101010101" pitchFamily="2" charset="-122"/>
              </a:rPr>
              <a:t>火山喷发的声音，姐姐自己也很惊慌</a:t>
            </a:r>
            <a:r>
              <a:rPr lang="en-US" altLang="zh-CN" sz="2800" dirty="0">
                <a:solidFill>
                  <a:srgbClr val="0000FF"/>
                </a:solidFill>
                <a:latin typeface="方正舒体" panose="02010601030101010101" pitchFamily="2" charset="-122"/>
                <a:ea typeface="方正舒体" panose="02010601030101010101" pitchFamily="2" charset="-122"/>
              </a:rPr>
              <a:t>) </a:t>
            </a:r>
            <a:r>
              <a:rPr lang="en-US" altLang="zh-CN" sz="2800" dirty="0">
                <a:solidFill>
                  <a:srgbClr val="0000FF"/>
                </a:solidFill>
                <a:latin typeface="HGSSoeiKakupoptai" panose="040B0A00000000000000" pitchFamily="82" charset="-128"/>
                <a:ea typeface="HGSSoeiKakupoptai" panose="040B0A00000000000000" pitchFamily="82" charset="-128"/>
              </a:rPr>
              <a:t>With the volcano rumbling  outside  like thunders, </a:t>
            </a:r>
            <a:r>
              <a:rPr lang="en-US" altLang="zh-CN" sz="2800" u="sng" dirty="0">
                <a:solidFill>
                  <a:srgbClr val="CC00FF"/>
                </a:solidFill>
                <a:latin typeface="HGSSoeiKakupoptai" panose="040B0A00000000000000" pitchFamily="82" charset="-128"/>
                <a:ea typeface="HGSSoeiKakupoptai" panose="040B0A00000000000000" pitchFamily="82" charset="-128"/>
              </a:rPr>
              <a:t>Gudrun</a:t>
            </a:r>
            <a:r>
              <a:rPr lang="en-US" altLang="zh-CN" sz="2800" dirty="0">
                <a:solidFill>
                  <a:srgbClr val="0000FF"/>
                </a:solidFill>
                <a:latin typeface="HGSSoeiKakupoptai" panose="040B0A00000000000000" pitchFamily="82" charset="-128"/>
                <a:ea typeface="HGSSoeiKakupoptai" panose="040B0A00000000000000" pitchFamily="82" charset="-128"/>
              </a:rPr>
              <a:t> </a:t>
            </a:r>
            <a:r>
              <a:rPr lang="en-US" altLang="zh-CN" sz="2800" dirty="0">
                <a:solidFill>
                  <a:srgbClr val="FF0000"/>
                </a:solidFill>
                <a:latin typeface="HGSSoeiKakupoptai" panose="040B0A00000000000000" pitchFamily="82" charset="-128"/>
                <a:ea typeface="HGSSoeiKakupoptai" panose="040B0A00000000000000" pitchFamily="82" charset="-128"/>
              </a:rPr>
              <a:t>felt her heart almost beating out of her chest. </a:t>
            </a:r>
            <a:endParaRPr lang="en-US" altLang="zh-CN" sz="2800" dirty="0">
              <a:solidFill>
                <a:srgbClr val="FF0000"/>
              </a:solidFill>
              <a:latin typeface="HGSSoeiKakupoptai" panose="040B0A00000000000000" pitchFamily="82" charset="-128"/>
              <a:ea typeface="HGSSoeiKakupoptai" panose="040B0A00000000000000" pitchFamily="82" charset="-128"/>
            </a:endParaRPr>
          </a:p>
          <a:p>
            <a:pPr marR="114300" algn="just" fontAlgn="base"/>
            <a:r>
              <a:rPr lang="en-US" altLang="zh-CN" sz="2800" dirty="0">
                <a:solidFill>
                  <a:srgbClr val="CC00FF"/>
                </a:solidFill>
                <a:latin typeface="HGSSoeiKakupoptai" panose="040B0A00000000000000" pitchFamily="82" charset="-128"/>
                <a:ea typeface="HGSSoeiKakupoptai" panose="040B0A00000000000000" pitchFamily="82" charset="-128"/>
              </a:rPr>
              <a:t>3.  </a:t>
            </a:r>
            <a:r>
              <a:rPr lang="en-US" altLang="zh-CN" sz="2800" dirty="0">
                <a:solidFill>
                  <a:srgbClr val="CC00FF"/>
                </a:solidFill>
                <a:latin typeface="方正舒体" panose="02010601030101010101" pitchFamily="2" charset="-122"/>
                <a:ea typeface="方正舒体" panose="02010601030101010101" pitchFamily="2" charset="-122"/>
              </a:rPr>
              <a:t>( Doing </a:t>
            </a:r>
            <a:r>
              <a:rPr lang="en-US" altLang="zh-CN" sz="2800" dirty="0" err="1">
                <a:solidFill>
                  <a:srgbClr val="CC00FF"/>
                </a:solidFill>
                <a:latin typeface="方正舒体" panose="02010601030101010101" pitchFamily="2" charset="-122"/>
                <a:ea typeface="方正舒体" panose="02010601030101010101" pitchFamily="2" charset="-122"/>
              </a:rPr>
              <a:t>sth</a:t>
            </a:r>
            <a:r>
              <a:rPr lang="en-US" altLang="zh-CN" sz="2800" dirty="0">
                <a:solidFill>
                  <a:srgbClr val="CC00FF"/>
                </a:solidFill>
                <a:latin typeface="方正舒体" panose="02010601030101010101" pitchFamily="2" charset="-122"/>
                <a:ea typeface="方正舒体" panose="02010601030101010101" pitchFamily="2" charset="-122"/>
              </a:rPr>
              <a:t>, sb did </a:t>
            </a:r>
            <a:r>
              <a:rPr lang="en-US" altLang="zh-CN" sz="2800" dirty="0" err="1">
                <a:solidFill>
                  <a:srgbClr val="CC00FF"/>
                </a:solidFill>
                <a:latin typeface="方正舒体" panose="02010601030101010101" pitchFamily="2" charset="-122"/>
                <a:ea typeface="方正舒体" panose="02010601030101010101" pitchFamily="2" charset="-122"/>
              </a:rPr>
              <a:t>sth</a:t>
            </a:r>
            <a:r>
              <a:rPr lang="en-US" altLang="zh-CN" sz="2800" dirty="0">
                <a:solidFill>
                  <a:srgbClr val="CC00FF"/>
                </a:solidFill>
                <a:latin typeface="方正舒体" panose="02010601030101010101" pitchFamily="2" charset="-122"/>
                <a:ea typeface="方正舒体" panose="02010601030101010101" pitchFamily="2" charset="-122"/>
              </a:rPr>
              <a:t> : </a:t>
            </a:r>
            <a:r>
              <a:rPr lang="zh-CN" altLang="en-US" sz="2800" dirty="0">
                <a:solidFill>
                  <a:srgbClr val="0000FF"/>
                </a:solidFill>
                <a:latin typeface="方正舒体" panose="02010601030101010101" pitchFamily="2" charset="-122"/>
                <a:ea typeface="方正舒体" panose="02010601030101010101" pitchFamily="2" charset="-122"/>
              </a:rPr>
              <a:t>平行主语 </a:t>
            </a:r>
            <a:r>
              <a:rPr lang="en-US" altLang="zh-CN" sz="2800" dirty="0">
                <a:solidFill>
                  <a:srgbClr val="0000FF"/>
                </a:solidFill>
                <a:latin typeface="方正舒体" panose="02010601030101010101" pitchFamily="2" charset="-122"/>
                <a:ea typeface="方正舒体" panose="02010601030101010101" pitchFamily="2" charset="-122"/>
              </a:rPr>
              <a:t>Gudrun </a:t>
            </a:r>
            <a:r>
              <a:rPr lang="zh-CN" altLang="en-US" sz="2800" dirty="0">
                <a:solidFill>
                  <a:srgbClr val="0000FF"/>
                </a:solidFill>
                <a:latin typeface="方正舒体" panose="02010601030101010101" pitchFamily="2" charset="-122"/>
                <a:ea typeface="方正舒体" panose="02010601030101010101" pitchFamily="2" charset="-122"/>
              </a:rPr>
              <a:t>安抚弟弟） </a:t>
            </a:r>
            <a:r>
              <a:rPr lang="en-US" altLang="zh-CN" sz="2800" dirty="0">
                <a:solidFill>
                  <a:srgbClr val="0000FF"/>
                </a:solidFill>
                <a:latin typeface="HGSSoeiKakupoptai" panose="040B0A00000000000000" pitchFamily="82" charset="-128"/>
                <a:ea typeface="HGSSoeiKakupoptai" panose="040B0A00000000000000" pitchFamily="82" charset="-128"/>
              </a:rPr>
              <a:t>Noticing </a:t>
            </a:r>
            <a:r>
              <a:rPr lang="en-US" altLang="zh-CN" sz="2800" dirty="0" err="1">
                <a:solidFill>
                  <a:srgbClr val="0000FF"/>
                </a:solidFill>
                <a:latin typeface="HGSSoeiKakupoptai" panose="040B0A00000000000000" pitchFamily="82" charset="-128"/>
                <a:ea typeface="HGSSoeiKakupoptai" panose="040B0A00000000000000" pitchFamily="82" charset="-128"/>
              </a:rPr>
              <a:t>Arnar</a:t>
            </a:r>
            <a:r>
              <a:rPr lang="en-US" altLang="zh-CN" sz="2800" dirty="0">
                <a:solidFill>
                  <a:srgbClr val="0000FF"/>
                </a:solidFill>
                <a:latin typeface="HGSSoeiKakupoptai" panose="040B0A00000000000000" pitchFamily="82" charset="-128"/>
                <a:ea typeface="HGSSoeiKakupoptai" panose="040B0A00000000000000" pitchFamily="82" charset="-128"/>
              </a:rPr>
              <a:t> in great panic, </a:t>
            </a:r>
            <a:r>
              <a:rPr lang="en-US" altLang="zh-CN" sz="2800" u="sng" dirty="0">
                <a:solidFill>
                  <a:srgbClr val="CC00FF"/>
                </a:solidFill>
                <a:latin typeface="HGSSoeiKakupoptai" panose="040B0A00000000000000" pitchFamily="82" charset="-128"/>
                <a:ea typeface="HGSSoeiKakupoptai" panose="040B0A00000000000000" pitchFamily="82" charset="-128"/>
              </a:rPr>
              <a:t>Gudrun</a:t>
            </a:r>
            <a:r>
              <a:rPr lang="en-US" altLang="zh-CN" sz="2800" dirty="0">
                <a:solidFill>
                  <a:srgbClr val="0000FF"/>
                </a:solidFill>
                <a:latin typeface="HGSSoeiKakupoptai" panose="040B0A00000000000000" pitchFamily="82" charset="-128"/>
                <a:ea typeface="HGSSoeiKakupoptai" panose="040B0A00000000000000" pitchFamily="82" charset="-128"/>
              </a:rPr>
              <a:t> </a:t>
            </a:r>
            <a:r>
              <a:rPr lang="en-US" altLang="zh-CN" sz="2800" dirty="0">
                <a:solidFill>
                  <a:srgbClr val="C00000"/>
                </a:solidFill>
                <a:latin typeface="HGSSoeiKakupoptai" panose="040B0A00000000000000" pitchFamily="82" charset="-128"/>
                <a:ea typeface="HGSSoeiKakupoptai" panose="040B0A00000000000000" pitchFamily="82" charset="-128"/>
              </a:rPr>
              <a:t>cupped her hands over </a:t>
            </a:r>
            <a:r>
              <a:rPr lang="en-US" altLang="zh-CN" sz="2800" dirty="0" err="1">
                <a:solidFill>
                  <a:srgbClr val="C00000"/>
                </a:solidFill>
                <a:latin typeface="HGSSoeiKakupoptai" panose="040B0A00000000000000" pitchFamily="82" charset="-128"/>
                <a:ea typeface="HGSSoeiKakupoptai" panose="040B0A00000000000000" pitchFamily="82" charset="-128"/>
              </a:rPr>
              <a:t>Arnar’s</a:t>
            </a:r>
            <a:r>
              <a:rPr lang="en-US" altLang="zh-CN" sz="2800" dirty="0">
                <a:solidFill>
                  <a:srgbClr val="C00000"/>
                </a:solidFill>
                <a:latin typeface="HGSSoeiKakupoptai" panose="040B0A00000000000000" pitchFamily="82" charset="-128"/>
                <a:ea typeface="HGSSoeiKakupoptai" panose="040B0A00000000000000" pitchFamily="82" charset="-128"/>
              </a:rPr>
              <a:t> ears and soothed him gently. </a:t>
            </a:r>
            <a:r>
              <a:rPr lang="en-US" altLang="zh-CN" sz="2800" dirty="0">
                <a:solidFill>
                  <a:srgbClr val="0000FF"/>
                </a:solidFill>
                <a:latin typeface="HGSSoeiKakupoptai" panose="040B0A00000000000000" pitchFamily="82" charset="-128"/>
                <a:ea typeface="HGSSoeiKakupoptai" panose="040B0A00000000000000" pitchFamily="82" charset="-128"/>
              </a:rPr>
              <a:t>“</a:t>
            </a:r>
            <a:endParaRPr lang="en-US" altLang="zh-CN" sz="2800" dirty="0">
              <a:solidFill>
                <a:srgbClr val="0000FF"/>
              </a:solidFill>
              <a:latin typeface="HGSSoeiKakupoptai" panose="040B0A00000000000000" pitchFamily="82" charset="-128"/>
              <a:ea typeface="HGSSoeiKakupoptai" panose="040B0A00000000000000" pitchFamily="82" charset="-128"/>
            </a:endParaRPr>
          </a:p>
          <a:p>
            <a:pPr marR="114300" algn="just" fontAlgn="base"/>
            <a:r>
              <a:rPr lang="en-US" altLang="zh-CN" sz="2800" dirty="0">
                <a:solidFill>
                  <a:srgbClr val="0000FF"/>
                </a:solidFill>
                <a:latin typeface="HGSSoeiKakupoptai" panose="040B0A00000000000000" pitchFamily="82" charset="-128"/>
                <a:ea typeface="HGSSoeiKakupoptai" panose="040B0A00000000000000" pitchFamily="82" charset="-128"/>
              </a:rPr>
              <a:t>4. </a:t>
            </a:r>
            <a:r>
              <a:rPr lang="en-US" altLang="zh-CN" sz="2800" dirty="0">
                <a:solidFill>
                  <a:srgbClr val="0000FF"/>
                </a:solidFill>
                <a:latin typeface="方正舒体" panose="02010601030101010101" pitchFamily="2" charset="-122"/>
                <a:ea typeface="方正舒体" panose="02010601030101010101" pitchFamily="2" charset="-122"/>
              </a:rPr>
              <a:t> </a:t>
            </a:r>
            <a:r>
              <a:rPr lang="zh-CN" altLang="en-US" sz="2800" dirty="0">
                <a:solidFill>
                  <a:srgbClr val="CC00FF"/>
                </a:solidFill>
                <a:latin typeface="方正舒体" panose="02010601030101010101" pitchFamily="2" charset="-122"/>
                <a:ea typeface="方正舒体" panose="02010601030101010101" pitchFamily="2" charset="-122"/>
              </a:rPr>
              <a:t>（夸张的写作手法：</a:t>
            </a:r>
            <a:r>
              <a:rPr lang="zh-CN" altLang="en-US" sz="2800" dirty="0">
                <a:solidFill>
                  <a:srgbClr val="0000FF"/>
                </a:solidFill>
                <a:latin typeface="方正舒体" panose="02010601030101010101" pitchFamily="2" charset="-122"/>
                <a:ea typeface="方正舒体" panose="02010601030101010101" pitchFamily="2" charset="-122"/>
              </a:rPr>
              <a:t>姐姐不告诉弟弟险情，用躲猫猫的方法来解决去港口）</a:t>
            </a:r>
            <a:r>
              <a:rPr lang="zh-CN" altLang="en-US" sz="2800" dirty="0">
                <a:solidFill>
                  <a:srgbClr val="0000FF"/>
                </a:solidFill>
                <a:latin typeface="HGSSoeiKakupoptai" panose="040B0A00000000000000" pitchFamily="82" charset="-128"/>
                <a:ea typeface="HGSSoeiKakupoptai" panose="040B0A00000000000000" pitchFamily="82" charset="-128"/>
              </a:rPr>
              <a:t>“</a:t>
            </a:r>
            <a:r>
              <a:rPr lang="en-US" altLang="zh-CN" sz="2800" dirty="0">
                <a:solidFill>
                  <a:srgbClr val="0000FF"/>
                </a:solidFill>
                <a:latin typeface="HGSSoeiKakupoptai" panose="040B0A00000000000000" pitchFamily="82" charset="-128"/>
                <a:ea typeface="HGSSoeiKakupoptai" panose="040B0A00000000000000" pitchFamily="82" charset="-128"/>
              </a:rPr>
              <a:t>We will hide in a boat in the harbor. </a:t>
            </a:r>
            <a:r>
              <a:rPr lang="en-US" altLang="zh-CN" sz="2800" dirty="0" err="1">
                <a:solidFill>
                  <a:srgbClr val="0000FF"/>
                </a:solidFill>
                <a:latin typeface="HGSSoeiKakupoptai" panose="040B0A00000000000000" pitchFamily="82" charset="-128"/>
                <a:ea typeface="HGSSoeiKakupoptai" panose="040B0A00000000000000" pitchFamily="82" charset="-128"/>
              </a:rPr>
              <a:t>Arnar</a:t>
            </a:r>
            <a:r>
              <a:rPr lang="en-US" altLang="zh-CN" sz="2800" dirty="0">
                <a:solidFill>
                  <a:srgbClr val="0000FF"/>
                </a:solidFill>
                <a:latin typeface="HGSSoeiKakupoptai" panose="040B0A00000000000000" pitchFamily="82" charset="-128"/>
                <a:ea typeface="HGSSoeiKakupoptai" panose="040B0A00000000000000" pitchFamily="82" charset="-128"/>
              </a:rPr>
              <a:t>, let’s run !” </a:t>
            </a:r>
            <a:r>
              <a:rPr lang="en-US" altLang="zh-CN" sz="2800" dirty="0">
                <a:solidFill>
                  <a:srgbClr val="7030A0"/>
                </a:solidFill>
                <a:latin typeface="HGSSoeiKakupoptai" panose="040B0A00000000000000" pitchFamily="82" charset="-128"/>
                <a:ea typeface="HGSSoeiKakupoptai" panose="040B0A00000000000000" pitchFamily="82" charset="-128"/>
              </a:rPr>
              <a:t>After what seemed like centuries, </a:t>
            </a:r>
            <a:r>
              <a:rPr lang="en-US" altLang="zh-CN" sz="2800" u="sng" dirty="0">
                <a:solidFill>
                  <a:srgbClr val="0000FF"/>
                </a:solidFill>
                <a:latin typeface="HGSSoeiKakupoptai" panose="040B0A00000000000000" pitchFamily="82" charset="-128"/>
                <a:ea typeface="HGSSoeiKakupoptai" panose="040B0A00000000000000" pitchFamily="82" charset="-128"/>
              </a:rPr>
              <a:t>the sibling </a:t>
            </a:r>
            <a:r>
              <a:rPr lang="en-US" altLang="zh-CN" sz="2800" dirty="0">
                <a:solidFill>
                  <a:srgbClr val="0000FF"/>
                </a:solidFill>
                <a:latin typeface="HGSSoeiKakupoptai" panose="040B0A00000000000000" pitchFamily="82" charset="-128"/>
                <a:ea typeface="HGSSoeiKakupoptai" panose="040B0A00000000000000" pitchFamily="82" charset="-128"/>
              </a:rPr>
              <a:t>made it to the harbor.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文本框 4"/>
          <p:cNvSpPr txBox="1"/>
          <p:nvPr/>
        </p:nvSpPr>
        <p:spPr>
          <a:xfrm>
            <a:off x="2741543" y="334745"/>
            <a:ext cx="6708914" cy="523220"/>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rgbClr val="7030A0"/>
                </a:solidFill>
                <a:latin typeface="方正舒体" panose="02010601030101010101" pitchFamily="2" charset="-122"/>
                <a:ea typeface="方正舒体" panose="02010601030101010101" pitchFamily="2" charset="-122"/>
              </a:rPr>
              <a:t>习作句式及逻辑拆解  </a:t>
            </a:r>
            <a:r>
              <a:rPr lang="zh-CN" altLang="en-US" sz="2800" b="1" dirty="0">
                <a:solidFill>
                  <a:srgbClr val="C00000"/>
                </a:solidFill>
                <a:latin typeface="方正舒体" panose="02010601030101010101" pitchFamily="2" charset="-122"/>
                <a:ea typeface="方正舒体" panose="02010601030101010101" pitchFamily="2" charset="-122"/>
              </a:rPr>
              <a:t>主语切换 方便行文</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iblings - sister vs. brother - xdPedia.com (11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740525"/>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3254" y="1456840"/>
            <a:ext cx="12125739" cy="4832092"/>
          </a:xfrm>
          <a:prstGeom prst="rect">
            <a:avLst/>
          </a:prstGeom>
          <a:solidFill>
            <a:schemeClr val="bg1"/>
          </a:solidFill>
        </p:spPr>
        <p:txBody>
          <a:bodyPr wrap="square">
            <a:spAutoFit/>
          </a:bodyPr>
          <a:lstStyle/>
          <a:p>
            <a:pPr marR="114300" algn="just" fontAlgn="base"/>
            <a:r>
              <a:rPr lang="en-US" altLang="zh-CN" sz="2800" dirty="0">
                <a:solidFill>
                  <a:srgbClr val="0000FF"/>
                </a:solidFill>
                <a:latin typeface="HGSSoeiKakupoptai" panose="040B0A00000000000000" pitchFamily="82" charset="-128"/>
                <a:ea typeface="HGSSoeiKakupoptai" panose="040B0A00000000000000" pitchFamily="82" charset="-128"/>
              </a:rPr>
              <a:t>5. </a:t>
            </a:r>
            <a:r>
              <a:rPr lang="zh-CN" altLang="en-US" sz="2800" dirty="0">
                <a:solidFill>
                  <a:srgbClr val="0000FF"/>
                </a:solidFill>
                <a:latin typeface="方正舒体" panose="02010601030101010101" pitchFamily="2" charset="-122"/>
                <a:ea typeface="方正舒体" panose="02010601030101010101" pitchFamily="2" charset="-122"/>
              </a:rPr>
              <a:t>（ </a:t>
            </a:r>
            <a:r>
              <a:rPr lang="en-US" altLang="zh-CN" sz="2800" dirty="0">
                <a:solidFill>
                  <a:srgbClr val="CC00FF"/>
                </a:solidFill>
                <a:latin typeface="方正舒体" panose="02010601030101010101" pitchFamily="2" charset="-122"/>
                <a:ea typeface="方正舒体" panose="02010601030101010101" pitchFamily="2" charset="-122"/>
              </a:rPr>
              <a:t>with</a:t>
            </a:r>
            <a:r>
              <a:rPr lang="zh-CN" altLang="en-US" sz="2800" dirty="0">
                <a:solidFill>
                  <a:srgbClr val="CC00FF"/>
                </a:solidFill>
                <a:latin typeface="方正舒体" panose="02010601030101010101" pitchFamily="2" charset="-122"/>
                <a:ea typeface="方正舒体" panose="02010601030101010101" pitchFamily="2" charset="-122"/>
              </a:rPr>
              <a:t> 结构</a:t>
            </a:r>
            <a:r>
              <a:rPr lang="en-US" altLang="zh-CN" sz="2800" dirty="0">
                <a:solidFill>
                  <a:srgbClr val="0000FF"/>
                </a:solidFill>
                <a:latin typeface="方正舒体" panose="02010601030101010101" pitchFamily="2" charset="-122"/>
                <a:ea typeface="方正舒体" panose="02010601030101010101" pitchFamily="2" charset="-122"/>
              </a:rPr>
              <a:t>+sb did </a:t>
            </a:r>
            <a:r>
              <a:rPr lang="en-US" altLang="zh-CN" sz="2800" dirty="0" err="1">
                <a:solidFill>
                  <a:srgbClr val="0000FF"/>
                </a:solidFill>
                <a:latin typeface="方正舒体" panose="02010601030101010101" pitchFamily="2" charset="-122"/>
                <a:ea typeface="方正舒体" panose="02010601030101010101" pitchFamily="2" charset="-122"/>
              </a:rPr>
              <a:t>sth</a:t>
            </a:r>
            <a:r>
              <a:rPr lang="en-US" altLang="zh-CN" sz="2800" dirty="0">
                <a:solidFill>
                  <a:srgbClr val="0000FF"/>
                </a:solidFill>
                <a:latin typeface="方正舒体" panose="02010601030101010101" pitchFamily="2" charset="-122"/>
                <a:ea typeface="方正舒体" panose="02010601030101010101" pitchFamily="2" charset="-122"/>
              </a:rPr>
              <a:t>, </a:t>
            </a:r>
            <a:r>
              <a:rPr lang="en-US" altLang="zh-CN" sz="2800" dirty="0">
                <a:solidFill>
                  <a:srgbClr val="CC00FF"/>
                </a:solidFill>
                <a:latin typeface="方正舒体" panose="02010601030101010101" pitchFamily="2" charset="-122"/>
                <a:ea typeface="方正舒体" panose="02010601030101010101" pitchFamily="2" charset="-122"/>
              </a:rPr>
              <a:t>doing </a:t>
            </a:r>
            <a:r>
              <a:rPr lang="zh-CN" altLang="en-US" sz="2800" dirty="0">
                <a:solidFill>
                  <a:srgbClr val="CC00FF"/>
                </a:solidFill>
                <a:latin typeface="方正舒体" panose="02010601030101010101" pitchFamily="2" charset="-122"/>
                <a:ea typeface="方正舒体" panose="02010601030101010101" pitchFamily="2" charset="-122"/>
              </a:rPr>
              <a:t>短语：</a:t>
            </a:r>
            <a:r>
              <a:rPr lang="zh-CN" altLang="en-US" sz="2800" dirty="0">
                <a:solidFill>
                  <a:srgbClr val="0000FF"/>
                </a:solidFill>
                <a:latin typeface="方正舒体" panose="02010601030101010101" pitchFamily="2" charset="-122"/>
                <a:ea typeface="方正舒体" panose="02010601030101010101" pitchFamily="2" charset="-122"/>
              </a:rPr>
              <a:t>切换主语到焦急的父母）</a:t>
            </a:r>
            <a:r>
              <a:rPr lang="en-US" altLang="zh-CN" sz="2800" dirty="0">
                <a:solidFill>
                  <a:srgbClr val="0000FF"/>
                </a:solidFill>
                <a:latin typeface="方正舒体" panose="02010601030101010101" pitchFamily="2" charset="-122"/>
                <a:ea typeface="方正舒体" panose="02010601030101010101" pitchFamily="2" charset="-122"/>
              </a:rPr>
              <a:t> </a:t>
            </a:r>
            <a:r>
              <a:rPr lang="en-US" altLang="zh-CN" sz="2800" u="sng" dirty="0">
                <a:solidFill>
                  <a:srgbClr val="CC00FF"/>
                </a:solidFill>
                <a:latin typeface="HGSSoeiKakupoptai" panose="040B0A00000000000000" pitchFamily="82" charset="-128"/>
                <a:ea typeface="HGSSoeiKakupoptai" panose="040B0A00000000000000" pitchFamily="82" charset="-128"/>
              </a:rPr>
              <a:t>Their anxious parents </a:t>
            </a:r>
            <a:r>
              <a:rPr lang="en-US" altLang="zh-CN" sz="2800" dirty="0">
                <a:solidFill>
                  <a:srgbClr val="0000FF"/>
                </a:solidFill>
                <a:latin typeface="HGSSoeiKakupoptai" panose="040B0A00000000000000" pitchFamily="82" charset="-128"/>
                <a:ea typeface="HGSSoeiKakupoptai" panose="040B0A00000000000000" pitchFamily="82" charset="-128"/>
              </a:rPr>
              <a:t>were waiting for them, looking up in the distance, with worry on their face. </a:t>
            </a:r>
            <a:endParaRPr lang="en-US" altLang="zh-CN" sz="2800" dirty="0">
              <a:solidFill>
                <a:srgbClr val="0000FF"/>
              </a:solidFill>
              <a:latin typeface="HGSSoeiKakupoptai" panose="040B0A00000000000000" pitchFamily="82" charset="-128"/>
              <a:ea typeface="HGSSoeiKakupoptai" panose="040B0A00000000000000" pitchFamily="82" charset="-128"/>
            </a:endParaRPr>
          </a:p>
          <a:p>
            <a:pPr marR="114300" algn="just" fontAlgn="base"/>
            <a:r>
              <a:rPr lang="en-US" altLang="zh-CN" sz="2800" dirty="0">
                <a:solidFill>
                  <a:srgbClr val="0000FF"/>
                </a:solidFill>
                <a:latin typeface="HGSSoeiKakupoptai" panose="040B0A00000000000000" pitchFamily="82" charset="-128"/>
                <a:ea typeface="HGSSoeiKakupoptai" panose="040B0A00000000000000" pitchFamily="82" charset="-128"/>
              </a:rPr>
              <a:t>6. </a:t>
            </a:r>
            <a:r>
              <a:rPr lang="zh-CN" altLang="en-US" sz="2800" dirty="0">
                <a:solidFill>
                  <a:srgbClr val="0000FF"/>
                </a:solidFill>
                <a:latin typeface="方正舒体" panose="02010601030101010101" pitchFamily="2" charset="-122"/>
                <a:ea typeface="方正舒体" panose="02010601030101010101" pitchFamily="2" charset="-122"/>
              </a:rPr>
              <a:t>（ </a:t>
            </a:r>
            <a:r>
              <a:rPr lang="zh-CN" altLang="en-US" sz="2800" dirty="0">
                <a:solidFill>
                  <a:srgbClr val="CC00FF"/>
                </a:solidFill>
                <a:latin typeface="方正舒体" panose="02010601030101010101" pitchFamily="2" charset="-122"/>
                <a:ea typeface="方正舒体" panose="02010601030101010101" pitchFamily="2" charset="-122"/>
              </a:rPr>
              <a:t>倒装句：</a:t>
            </a:r>
            <a:r>
              <a:rPr lang="zh-CN" altLang="en-US" sz="2800" dirty="0">
                <a:solidFill>
                  <a:srgbClr val="0000FF"/>
                </a:solidFill>
                <a:latin typeface="方正舒体" panose="02010601030101010101" pitchFamily="2" charset="-122"/>
                <a:ea typeface="方正舒体" panose="02010601030101010101" pitchFamily="2" charset="-122"/>
              </a:rPr>
              <a:t>切换主语到船上的家人邻居等：刚上船，滚烫的岩浆吞噬了美丽家园）</a:t>
            </a:r>
            <a:r>
              <a:rPr lang="en-US" altLang="zh-CN" sz="2800" b="1" dirty="0">
                <a:solidFill>
                  <a:srgbClr val="C00000"/>
                </a:solidFill>
                <a:latin typeface="HGSSoeiKakupoptai" panose="040B0A00000000000000" pitchFamily="82" charset="-128"/>
                <a:ea typeface="HGSSoeiKakupoptai" panose="040B0A00000000000000" pitchFamily="82" charset="-128"/>
              </a:rPr>
              <a:t>No sooner </a:t>
            </a:r>
            <a:r>
              <a:rPr lang="en-US" altLang="zh-CN" sz="2800" dirty="0">
                <a:solidFill>
                  <a:srgbClr val="0000FF"/>
                </a:solidFill>
                <a:latin typeface="HGSSoeiKakupoptai" panose="040B0A00000000000000" pitchFamily="82" charset="-128"/>
                <a:ea typeface="HGSSoeiKakupoptai" panose="040B0A00000000000000" pitchFamily="82" charset="-128"/>
              </a:rPr>
              <a:t>had </a:t>
            </a:r>
            <a:r>
              <a:rPr lang="en-US" altLang="zh-CN" sz="2800" u="sng" dirty="0">
                <a:solidFill>
                  <a:srgbClr val="CC00FF"/>
                </a:solidFill>
                <a:latin typeface="HGSSoeiKakupoptai" panose="040B0A00000000000000" pitchFamily="82" charset="-128"/>
                <a:ea typeface="HGSSoeiKakupoptai" panose="040B0A00000000000000" pitchFamily="82" charset="-128"/>
              </a:rPr>
              <a:t>the family and neighbors </a:t>
            </a:r>
            <a:r>
              <a:rPr lang="en-US" altLang="zh-CN" sz="2800" dirty="0">
                <a:solidFill>
                  <a:srgbClr val="0000FF"/>
                </a:solidFill>
                <a:latin typeface="HGSSoeiKakupoptai" panose="040B0A00000000000000" pitchFamily="82" charset="-128"/>
                <a:ea typeface="HGSSoeiKakupoptai" panose="040B0A00000000000000" pitchFamily="82" charset="-128"/>
              </a:rPr>
              <a:t>hopped onto the boat </a:t>
            </a:r>
            <a:r>
              <a:rPr lang="en-US" altLang="zh-CN" sz="2800" dirty="0">
                <a:solidFill>
                  <a:srgbClr val="C00000"/>
                </a:solidFill>
                <a:latin typeface="HGSSoeiKakupoptai" panose="040B0A00000000000000" pitchFamily="82" charset="-128"/>
                <a:ea typeface="HGSSoeiKakupoptai" panose="040B0A00000000000000" pitchFamily="82" charset="-128"/>
              </a:rPr>
              <a:t>than</a:t>
            </a:r>
            <a:r>
              <a:rPr lang="en-US" altLang="zh-CN" sz="2800" dirty="0">
                <a:solidFill>
                  <a:srgbClr val="0000FF"/>
                </a:solidFill>
                <a:latin typeface="HGSSoeiKakupoptai" panose="040B0A00000000000000" pitchFamily="82" charset="-128"/>
                <a:ea typeface="HGSSoeiKakupoptai" panose="040B0A00000000000000" pitchFamily="82" charset="-128"/>
              </a:rPr>
              <a:t> red hot lava swallowed their beautiful homes.</a:t>
            </a:r>
            <a:endParaRPr lang="en-US" altLang="zh-CN" sz="2800" dirty="0">
              <a:solidFill>
                <a:srgbClr val="0000FF"/>
              </a:solidFill>
              <a:latin typeface="HGSSoeiKakupoptai" panose="040B0A00000000000000" pitchFamily="82" charset="-128"/>
              <a:ea typeface="HGSSoeiKakupoptai" panose="040B0A00000000000000" pitchFamily="82" charset="-128"/>
            </a:endParaRPr>
          </a:p>
          <a:p>
            <a:pPr marR="114300" algn="just" fontAlgn="base"/>
            <a:r>
              <a:rPr lang="en-US" altLang="zh-CN" sz="2800" dirty="0">
                <a:solidFill>
                  <a:srgbClr val="0000FF"/>
                </a:solidFill>
                <a:latin typeface="HGSSoeiKakupoptai" panose="040B0A00000000000000" pitchFamily="82" charset="-128"/>
                <a:ea typeface="HGSSoeiKakupoptai" panose="040B0A00000000000000" pitchFamily="82" charset="-128"/>
              </a:rPr>
              <a:t>7. </a:t>
            </a:r>
            <a:r>
              <a:rPr lang="zh-CN" altLang="en-US" sz="2800" dirty="0">
                <a:solidFill>
                  <a:srgbClr val="0000FF"/>
                </a:solidFill>
                <a:latin typeface="方正舒体" panose="02010601030101010101" pitchFamily="2" charset="-122"/>
                <a:ea typeface="方正舒体" panose="02010601030101010101" pitchFamily="2" charset="-122"/>
              </a:rPr>
              <a:t>（ </a:t>
            </a:r>
            <a:r>
              <a:rPr lang="zh-CN" altLang="en-US" sz="2800" dirty="0">
                <a:solidFill>
                  <a:srgbClr val="CC00FF"/>
                </a:solidFill>
                <a:latin typeface="方正舒体" panose="02010601030101010101" pitchFamily="2" charset="-122"/>
                <a:ea typeface="方正舒体" panose="02010601030101010101" pitchFamily="2" charset="-122"/>
              </a:rPr>
              <a:t>独立主格 结构</a:t>
            </a:r>
            <a:r>
              <a:rPr lang="en-US" altLang="zh-CN" sz="2800" dirty="0">
                <a:solidFill>
                  <a:srgbClr val="0000FF"/>
                </a:solidFill>
                <a:latin typeface="方正舒体" panose="02010601030101010101" pitchFamily="2" charset="-122"/>
                <a:ea typeface="方正舒体" panose="02010601030101010101" pitchFamily="2" charset="-122"/>
              </a:rPr>
              <a:t>+ </a:t>
            </a:r>
            <a:r>
              <a:rPr lang="zh-CN" altLang="en-US" sz="2800" dirty="0">
                <a:solidFill>
                  <a:srgbClr val="0000FF"/>
                </a:solidFill>
                <a:latin typeface="方正舒体" panose="02010601030101010101" pitchFamily="2" charset="-122"/>
                <a:ea typeface="方正舒体" panose="02010601030101010101" pitchFamily="2" charset="-122"/>
              </a:rPr>
              <a:t>切换主语到船上的冰岛人：告别故土，对未来充满希望）</a:t>
            </a:r>
            <a:r>
              <a:rPr lang="en-US" altLang="zh-CN" sz="2800" dirty="0">
                <a:solidFill>
                  <a:srgbClr val="0000FF"/>
                </a:solidFill>
                <a:latin typeface="方正舒体" panose="02010601030101010101" pitchFamily="2" charset="-122"/>
                <a:ea typeface="方正舒体" panose="02010601030101010101" pitchFamily="2" charset="-122"/>
              </a:rPr>
              <a:t> </a:t>
            </a:r>
            <a:r>
              <a:rPr lang="en-US" altLang="zh-CN" sz="2800" dirty="0">
                <a:solidFill>
                  <a:srgbClr val="CC00FF"/>
                </a:solidFill>
                <a:latin typeface="HGSSoeiKakupoptai" panose="040B0A00000000000000" pitchFamily="82" charset="-128"/>
                <a:ea typeface="HGSSoeiKakupoptai" panose="040B0A00000000000000" pitchFamily="82" charset="-128"/>
              </a:rPr>
              <a:t>Tears streaming down their faces, </a:t>
            </a:r>
            <a:r>
              <a:rPr lang="en-US" altLang="zh-CN" sz="2800" u="sng" dirty="0">
                <a:solidFill>
                  <a:srgbClr val="CC00FF"/>
                </a:solidFill>
                <a:latin typeface="HGSSoeiKakupoptai" panose="040B0A00000000000000" pitchFamily="82" charset="-128"/>
                <a:ea typeface="HGSSoeiKakupoptai" panose="040B0A00000000000000" pitchFamily="82" charset="-128"/>
              </a:rPr>
              <a:t>they</a:t>
            </a:r>
            <a:r>
              <a:rPr lang="en-US" altLang="zh-CN" sz="2800" dirty="0">
                <a:solidFill>
                  <a:srgbClr val="0000FF"/>
                </a:solidFill>
                <a:latin typeface="HGSSoeiKakupoptai" panose="040B0A00000000000000" pitchFamily="82" charset="-128"/>
                <a:ea typeface="HGSSoeiKakupoptai" panose="040B0A00000000000000" pitchFamily="82" charset="-128"/>
              </a:rPr>
              <a:t> bid farewell to their homeland, setting for mainland.   </a:t>
            </a:r>
            <a:r>
              <a:rPr lang="en-US" altLang="zh-CN" sz="2800" u="sng" dirty="0">
                <a:solidFill>
                  <a:srgbClr val="CC00FF"/>
                </a:solidFill>
                <a:latin typeface="HGSSoeiKakupoptai" panose="040B0A00000000000000" pitchFamily="82" charset="-128"/>
                <a:ea typeface="HGSSoeiKakupoptai" panose="040B0A00000000000000" pitchFamily="82" charset="-128"/>
              </a:rPr>
              <a:t>They, </a:t>
            </a:r>
            <a:r>
              <a:rPr lang="en-US" altLang="zh-CN" sz="2800" dirty="0">
                <a:solidFill>
                  <a:srgbClr val="0000FF"/>
                </a:solidFill>
                <a:latin typeface="HGSSoeiKakupoptai" panose="040B0A00000000000000" pitchFamily="82" charset="-128"/>
                <a:ea typeface="HGSSoeiKakupoptai" panose="040B0A00000000000000" pitchFamily="82" charset="-128"/>
              </a:rPr>
              <a:t>persistent Icelanders, would work together again to build a brand new hometown!</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3" name="文本框 4"/>
          <p:cNvSpPr txBox="1"/>
          <p:nvPr/>
        </p:nvSpPr>
        <p:spPr>
          <a:xfrm>
            <a:off x="2741543" y="374495"/>
            <a:ext cx="6708914" cy="523220"/>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rgbClr val="7030A0"/>
                </a:solidFill>
                <a:latin typeface="方正舒体" panose="02010601030101010101" pitchFamily="2" charset="-122"/>
                <a:ea typeface="方正舒体" panose="02010601030101010101" pitchFamily="2" charset="-122"/>
              </a:rPr>
              <a:t>习作句式及逻辑拆解  </a:t>
            </a:r>
            <a:r>
              <a:rPr lang="zh-CN" altLang="en-US" sz="2800" b="1" dirty="0">
                <a:solidFill>
                  <a:srgbClr val="C00000"/>
                </a:solidFill>
                <a:latin typeface="方正舒体" panose="02010601030101010101" pitchFamily="2" charset="-122"/>
                <a:ea typeface="方正舒体" panose="02010601030101010101" pitchFamily="2" charset="-122"/>
              </a:rPr>
              <a:t>主语切换 方便行文</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iblings - sister vs. brother - xdPedia.com (11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8024"/>
            <a:ext cx="12192000" cy="662305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3254" y="1079152"/>
            <a:ext cx="12125739" cy="5016758"/>
          </a:xfrm>
          <a:prstGeom prst="rect">
            <a:avLst/>
          </a:prstGeom>
          <a:solidFill>
            <a:schemeClr val="bg1"/>
          </a:solidFill>
        </p:spPr>
        <p:txBody>
          <a:bodyPr wrap="square">
            <a:spAutoFit/>
          </a:bodyPr>
          <a:lstStyle/>
          <a:p>
            <a:pPr algn="just" fontAlgn="base"/>
            <a:r>
              <a:rPr lang="en-US" altLang="zh-CN" sz="3200" kern="100" dirty="0">
                <a:solidFill>
                  <a:srgbClr val="000000"/>
                </a:solidFill>
                <a:effectLst/>
                <a:latin typeface="Berlin Sans FB" panose="020E0602020502020306" pitchFamily="34" charset="0"/>
                <a:ea typeface="宋体" panose="02010600030101010101" pitchFamily="2" charset="-122"/>
                <a:cs typeface="Times New Roman" panose="02020603050405020304" pitchFamily="18" charset="0"/>
              </a:rPr>
              <a:t>Para1: </a:t>
            </a:r>
            <a:r>
              <a:rPr lang="en-US" altLang="zh-CN" sz="3200" kern="100" dirty="0" err="1">
                <a:solidFill>
                  <a:srgbClr val="000000"/>
                </a:solidFill>
                <a:effectLst/>
                <a:latin typeface="Berlin Sans FB" panose="020E0602020502020306" pitchFamily="34" charset="0"/>
                <a:ea typeface="宋体" panose="02010600030101010101" pitchFamily="2" charset="-122"/>
                <a:cs typeface="Times New Roman" panose="02020603050405020304" pitchFamily="18" charset="0"/>
              </a:rPr>
              <a:t>Arnar</a:t>
            </a:r>
            <a:r>
              <a:rPr lang="en-US" altLang="zh-CN" sz="3200" kern="100" dirty="0">
                <a:solidFill>
                  <a:srgbClr val="000000"/>
                </a:solidFill>
                <a:effectLst/>
                <a:latin typeface="Berlin Sans FB" panose="020E0602020502020306" pitchFamily="34" charset="0"/>
                <a:ea typeface="宋体" panose="02010600030101010101" pitchFamily="2" charset="-122"/>
                <a:cs typeface="Times New Roman" panose="02020603050405020304" pitchFamily="18" charset="0"/>
              </a:rPr>
              <a:t> wasn’t </a:t>
            </a:r>
            <a:r>
              <a:rPr lang="en-US" altLang="zh-CN" sz="3200" b="1" kern="100" dirty="0">
                <a:solidFill>
                  <a:srgbClr val="C00000"/>
                </a:solidFill>
                <a:effectLst/>
                <a:latin typeface="Berlin Sans FB" panose="020E0602020502020306" pitchFamily="34" charset="0"/>
                <a:ea typeface="宋体" panose="02010600030101010101" pitchFamily="2" charset="-122"/>
                <a:cs typeface="Times New Roman" panose="02020603050405020304" pitchFamily="18" charset="0"/>
              </a:rPr>
              <a:t>there!</a:t>
            </a:r>
            <a:r>
              <a:rPr lang="en-US" altLang="zh-CN" sz="3200" dirty="0">
                <a:solidFill>
                  <a:srgbClr val="0000FF"/>
                </a:solidFill>
                <a:latin typeface="Berlin Sans FB" panose="020E0602020502020306" pitchFamily="34" charset="0"/>
                <a:ea typeface="HGSSoeiKakupoptai" panose="040B0A00000000000000" pitchFamily="82" charset="-128"/>
              </a:rPr>
              <a:t> </a:t>
            </a:r>
            <a:r>
              <a:rPr lang="en-US" altLang="zh-CN" sz="3200" dirty="0">
                <a:solidFill>
                  <a:srgbClr val="CC00FF"/>
                </a:solidFill>
                <a:latin typeface="Berlin Sans FB" panose="020E0602020502020306" pitchFamily="34" charset="0"/>
                <a:ea typeface="HGSSoeiKakupoptai" panose="040B0A00000000000000" pitchFamily="82" charset="-128"/>
              </a:rPr>
              <a:t>Seized by an enormous wave of shock,  </a:t>
            </a:r>
            <a:r>
              <a:rPr lang="en-US" altLang="zh-CN" sz="3200" u="sng" dirty="0">
                <a:latin typeface="Berlin Sans FB" panose="020E0602020502020306" pitchFamily="34" charset="0"/>
                <a:ea typeface="HGSSoeiKakupoptai" panose="040B0A00000000000000" pitchFamily="82" charset="-128"/>
              </a:rPr>
              <a:t>Gudrun</a:t>
            </a:r>
            <a:r>
              <a:rPr lang="en-US" altLang="zh-CN" sz="3200" u="sng" dirty="0">
                <a:solidFill>
                  <a:srgbClr val="0000FF"/>
                </a:solidFill>
                <a:latin typeface="Berlin Sans FB" panose="020E0602020502020306" pitchFamily="34" charset="0"/>
                <a:ea typeface="HGSSoeiKakupoptai" panose="040B0A00000000000000" pitchFamily="82" charset="-128"/>
              </a:rPr>
              <a:t> </a:t>
            </a:r>
            <a:r>
              <a:rPr lang="en-US" altLang="zh-CN" sz="3200" dirty="0">
                <a:solidFill>
                  <a:srgbClr val="C00000"/>
                </a:solidFill>
                <a:latin typeface="Berlin Sans FB" panose="020E0602020502020306" pitchFamily="34" charset="0"/>
                <a:ea typeface="HGSSoeiKakupoptai" panose="040B0A00000000000000" pitchFamily="82" charset="-128"/>
              </a:rPr>
              <a:t>couldn’t believe </a:t>
            </a:r>
            <a:r>
              <a:rPr lang="en-US" altLang="zh-CN" sz="3200" dirty="0">
                <a:solidFill>
                  <a:srgbClr val="0000FF"/>
                </a:solidFill>
                <a:latin typeface="Berlin Sans FB" panose="020E0602020502020306" pitchFamily="34" charset="0"/>
                <a:ea typeface="HGSSoeiKakupoptai" panose="040B0A00000000000000" pitchFamily="82" charset="-128"/>
              </a:rPr>
              <a:t>what she saw under the thick cover!  “ Where did </a:t>
            </a:r>
            <a:r>
              <a:rPr lang="en-US" altLang="zh-CN" sz="3200" dirty="0" err="1">
                <a:solidFill>
                  <a:srgbClr val="0000FF"/>
                </a:solidFill>
                <a:latin typeface="Berlin Sans FB" panose="020E0602020502020306" pitchFamily="34" charset="0"/>
                <a:ea typeface="HGSSoeiKakupoptai" panose="040B0A00000000000000" pitchFamily="82" charset="-128"/>
              </a:rPr>
              <a:t>Arnar</a:t>
            </a:r>
            <a:r>
              <a:rPr lang="en-US" altLang="zh-CN" sz="3200" dirty="0">
                <a:solidFill>
                  <a:srgbClr val="0000FF"/>
                </a:solidFill>
                <a:latin typeface="Berlin Sans FB" panose="020E0602020502020306" pitchFamily="34" charset="0"/>
                <a:ea typeface="HGSSoeiKakupoptai" panose="040B0A00000000000000" pitchFamily="82" charset="-128"/>
              </a:rPr>
              <a:t> go? What did he do before I went to bed?” </a:t>
            </a:r>
            <a:r>
              <a:rPr lang="en-US" altLang="zh-CN" sz="3200" u="sng" dirty="0">
                <a:latin typeface="Berlin Sans FB" panose="020E0602020502020306" pitchFamily="34" charset="0"/>
                <a:ea typeface="HGSSoeiKakupoptai" panose="040B0A00000000000000" pitchFamily="82" charset="-128"/>
              </a:rPr>
              <a:t>Gudrun</a:t>
            </a:r>
            <a:r>
              <a:rPr lang="en-US" altLang="zh-CN" sz="3200" dirty="0">
                <a:solidFill>
                  <a:srgbClr val="0000FF"/>
                </a:solidFill>
                <a:latin typeface="Berlin Sans FB" panose="020E0602020502020306" pitchFamily="34" charset="0"/>
                <a:ea typeface="HGSSoeiKakupoptai" panose="040B0A00000000000000" pitchFamily="82" charset="-128"/>
              </a:rPr>
              <a:t> thought to herself. </a:t>
            </a:r>
            <a:r>
              <a:rPr lang="en-US" altLang="zh-CN" sz="3200" dirty="0">
                <a:solidFill>
                  <a:srgbClr val="C00000"/>
                </a:solidFill>
                <a:latin typeface="Berlin Sans FB" panose="020E0602020502020306" pitchFamily="34" charset="0"/>
              </a:rPr>
              <a:t>How </a:t>
            </a:r>
            <a:r>
              <a:rPr lang="en-US" altLang="zh-CN" sz="3200" u="sng" dirty="0">
                <a:latin typeface="Berlin Sans FB" panose="020E0602020502020306" pitchFamily="34" charset="0"/>
              </a:rPr>
              <a:t>Gudrun</a:t>
            </a:r>
            <a:r>
              <a:rPr lang="en-US" altLang="zh-CN" sz="3200" dirty="0">
                <a:solidFill>
                  <a:srgbClr val="C00000"/>
                </a:solidFill>
                <a:latin typeface="Berlin Sans FB" panose="020E0602020502020306" pitchFamily="34" charset="0"/>
              </a:rPr>
              <a:t> regretted being absorbed in knitting instead of looking after her adorable brother. </a:t>
            </a:r>
            <a:r>
              <a:rPr lang="en-US" altLang="zh-CN" sz="3200" dirty="0">
                <a:solidFill>
                  <a:srgbClr val="0000FF"/>
                </a:solidFill>
                <a:latin typeface="Berlin Sans FB" panose="020E0602020502020306" pitchFamily="34" charset="0"/>
                <a:ea typeface="HGSSoeiKakupoptai" panose="040B0A00000000000000" pitchFamily="82" charset="-128"/>
              </a:rPr>
              <a:t>Then suddenly </a:t>
            </a:r>
            <a:r>
              <a:rPr lang="en-US" altLang="zh-CN" sz="3200" u="sng" dirty="0" err="1">
                <a:latin typeface="Berlin Sans FB" panose="020E0602020502020306" pitchFamily="34" charset="0"/>
                <a:ea typeface="HGSSoeiKakupoptai" panose="040B0A00000000000000" pitchFamily="82" charset="-128"/>
              </a:rPr>
              <a:t>Arnar’s</a:t>
            </a:r>
            <a:r>
              <a:rPr lang="en-US" altLang="zh-CN" sz="3200" u="sng" dirty="0">
                <a:latin typeface="Berlin Sans FB" panose="020E0602020502020306" pitchFamily="34" charset="0"/>
                <a:ea typeface="HGSSoeiKakupoptai" panose="040B0A00000000000000" pitchFamily="82" charset="-128"/>
              </a:rPr>
              <a:t> words </a:t>
            </a:r>
            <a:r>
              <a:rPr lang="en-US" altLang="zh-CN" sz="3200" dirty="0">
                <a:solidFill>
                  <a:srgbClr val="C00000"/>
                </a:solidFill>
                <a:latin typeface="Berlin Sans FB" panose="020E0602020502020306" pitchFamily="34" charset="0"/>
                <a:ea typeface="HGSSoeiKakupoptai" panose="040B0A00000000000000" pitchFamily="82" charset="-128"/>
              </a:rPr>
              <a:t>echoed in her ear</a:t>
            </a:r>
            <a:r>
              <a:rPr lang="en-US" altLang="zh-CN" sz="3200" dirty="0">
                <a:solidFill>
                  <a:srgbClr val="0000FF"/>
                </a:solidFill>
                <a:latin typeface="Berlin Sans FB" panose="020E0602020502020306" pitchFamily="34" charset="0"/>
                <a:ea typeface="HGSSoeiKakupoptai" panose="040B0A00000000000000" pitchFamily="82" charset="-128"/>
              </a:rPr>
              <a:t>—”Here's a clue. Look for me where I always am.”  </a:t>
            </a:r>
            <a:r>
              <a:rPr lang="en-US" altLang="zh-CN" sz="3200" u="sng" dirty="0">
                <a:latin typeface="Berlin Sans FB" panose="020E0602020502020306" pitchFamily="34" charset="0"/>
                <a:ea typeface="HGSSoeiKakupoptai" panose="040B0A00000000000000" pitchFamily="82" charset="-128"/>
              </a:rPr>
              <a:t>An inspiration </a:t>
            </a:r>
            <a:r>
              <a:rPr lang="en-US" altLang="zh-CN" sz="3200" dirty="0">
                <a:solidFill>
                  <a:srgbClr val="C00000"/>
                </a:solidFill>
                <a:latin typeface="Berlin Sans FB" panose="020E0602020502020306" pitchFamily="34" charset="0"/>
                <a:ea typeface="HGSSoeiKakupoptai" panose="040B0A00000000000000" pitchFamily="82" charset="-128"/>
              </a:rPr>
              <a:t>flashed across her mind.  </a:t>
            </a:r>
            <a:r>
              <a:rPr lang="en-US" altLang="zh-CN" sz="3200" u="sng" dirty="0" err="1">
                <a:latin typeface="Berlin Sans FB" panose="020E0602020502020306" pitchFamily="34" charset="0"/>
                <a:ea typeface="HGSSoeiKakupoptai" panose="040B0A00000000000000" pitchFamily="82" charset="-128"/>
              </a:rPr>
              <a:t>Arnar</a:t>
            </a:r>
            <a:r>
              <a:rPr lang="en-US" altLang="zh-CN" sz="3200" u="sng" dirty="0">
                <a:latin typeface="Berlin Sans FB" panose="020E0602020502020306" pitchFamily="34" charset="0"/>
                <a:ea typeface="HGSSoeiKakupoptai" panose="040B0A00000000000000" pitchFamily="82" charset="-128"/>
              </a:rPr>
              <a:t> </a:t>
            </a:r>
            <a:r>
              <a:rPr lang="en-US" altLang="zh-CN" sz="3200" dirty="0">
                <a:solidFill>
                  <a:srgbClr val="C00000"/>
                </a:solidFill>
                <a:latin typeface="Berlin Sans FB" panose="020E0602020502020306" pitchFamily="34" charset="0"/>
                <a:ea typeface="HGSSoeiKakupoptai" panose="040B0A00000000000000" pitchFamily="82" charset="-128"/>
              </a:rPr>
              <a:t>must have hidden </a:t>
            </a:r>
            <a:r>
              <a:rPr lang="en-US" altLang="zh-CN" sz="3200" dirty="0">
                <a:solidFill>
                  <a:srgbClr val="0000FF"/>
                </a:solidFill>
                <a:latin typeface="Berlin Sans FB" panose="020E0602020502020306" pitchFamily="34" charset="0"/>
                <a:ea typeface="HGSSoeiKakupoptai" panose="040B0A00000000000000" pitchFamily="82" charset="-128"/>
              </a:rPr>
              <a:t>under something.  </a:t>
            </a:r>
            <a:r>
              <a:rPr lang="en-US" altLang="zh-CN" sz="3200" u="sng" dirty="0">
                <a:latin typeface="Berlin Sans FB" panose="020E0602020502020306" pitchFamily="34" charset="0"/>
                <a:ea typeface="HGSSoeiKakupoptai" panose="040B0A00000000000000" pitchFamily="82" charset="-128"/>
              </a:rPr>
              <a:t>Gudrun</a:t>
            </a:r>
            <a:r>
              <a:rPr lang="en-US" altLang="zh-CN" sz="3200" dirty="0">
                <a:solidFill>
                  <a:srgbClr val="0000FF"/>
                </a:solidFill>
                <a:latin typeface="Berlin Sans FB" panose="020E0602020502020306" pitchFamily="34" charset="0"/>
                <a:ea typeface="HGSSoeiKakupoptai" panose="040B0A00000000000000" pitchFamily="82" charset="-128"/>
              </a:rPr>
              <a:t> </a:t>
            </a:r>
            <a:r>
              <a:rPr lang="en-US" altLang="zh-CN" sz="3200" dirty="0">
                <a:solidFill>
                  <a:srgbClr val="C00000"/>
                </a:solidFill>
                <a:latin typeface="Berlin Sans FB" panose="020E0602020502020306" pitchFamily="34" charset="0"/>
                <a:ea typeface="HGSSoeiKakupoptai" panose="040B0A00000000000000" pitchFamily="82" charset="-128"/>
              </a:rPr>
              <a:t>kicked off her search </a:t>
            </a:r>
            <a:r>
              <a:rPr lang="en-US" altLang="zh-CN" sz="3200" dirty="0">
                <a:solidFill>
                  <a:srgbClr val="0000FF"/>
                </a:solidFill>
                <a:latin typeface="Berlin Sans FB" panose="020E0602020502020306" pitchFamily="34" charset="0"/>
                <a:ea typeface="HGSSoeiKakupoptai" panose="040B0A00000000000000" pitchFamily="82" charset="-128"/>
              </a:rPr>
              <a:t>by looking down </a:t>
            </a:r>
            <a:r>
              <a:rPr lang="en-US" altLang="zh-CN" sz="3200" dirty="0" err="1">
                <a:solidFill>
                  <a:srgbClr val="0000FF"/>
                </a:solidFill>
                <a:latin typeface="Berlin Sans FB" panose="020E0602020502020306" pitchFamily="34" charset="0"/>
                <a:ea typeface="HGSSoeiKakupoptai" panose="040B0A00000000000000" pitchFamily="82" charset="-128"/>
              </a:rPr>
              <a:t>Arnar’s</a:t>
            </a:r>
            <a:r>
              <a:rPr lang="en-US" altLang="zh-CN" sz="3200" dirty="0">
                <a:solidFill>
                  <a:srgbClr val="0000FF"/>
                </a:solidFill>
                <a:latin typeface="Berlin Sans FB" panose="020E0602020502020306" pitchFamily="34" charset="0"/>
                <a:ea typeface="HGSSoeiKakupoptai" panose="040B0A00000000000000" pitchFamily="82" charset="-128"/>
              </a:rPr>
              <a:t> bed but no luck.  As </a:t>
            </a:r>
            <a:r>
              <a:rPr lang="en-US" altLang="zh-CN" sz="3200" u="sng" dirty="0">
                <a:latin typeface="Berlin Sans FB" panose="020E0602020502020306" pitchFamily="34" charset="0"/>
                <a:ea typeface="HGSSoeiKakupoptai" panose="040B0A00000000000000" pitchFamily="82" charset="-128"/>
              </a:rPr>
              <a:t>she</a:t>
            </a:r>
            <a:r>
              <a:rPr lang="en-US" altLang="zh-CN" sz="3200" dirty="0">
                <a:solidFill>
                  <a:srgbClr val="0000FF"/>
                </a:solidFill>
                <a:latin typeface="Berlin Sans FB" panose="020E0602020502020306" pitchFamily="34" charset="0"/>
                <a:ea typeface="HGSSoeiKakupoptai" panose="040B0A00000000000000" pitchFamily="82" charset="-128"/>
              </a:rPr>
              <a:t> went back to the living room, </a:t>
            </a:r>
            <a:r>
              <a:rPr lang="en-US" altLang="zh-CN" sz="3200" u="sng" dirty="0">
                <a:latin typeface="Berlin Sans FB" panose="020E0602020502020306" pitchFamily="34" charset="0"/>
                <a:ea typeface="HGSSoeiKakupoptai" panose="040B0A00000000000000" pitchFamily="82" charset="-128"/>
              </a:rPr>
              <a:t>her eyes </a:t>
            </a:r>
            <a:r>
              <a:rPr lang="en-US" altLang="zh-CN" sz="3200" dirty="0">
                <a:solidFill>
                  <a:srgbClr val="C00000"/>
                </a:solidFill>
                <a:latin typeface="Berlin Sans FB" panose="020E0602020502020306" pitchFamily="34" charset="0"/>
                <a:ea typeface="HGSSoeiKakupoptai" panose="040B0A00000000000000" pitchFamily="82" charset="-128"/>
              </a:rPr>
              <a:t>fell onto the chair. </a:t>
            </a:r>
            <a:r>
              <a:rPr lang="en-US" altLang="zh-CN" sz="3200" kern="100" dirty="0">
                <a:solidFill>
                  <a:srgbClr val="C00000"/>
                </a:solidFill>
                <a:effectLst/>
                <a:latin typeface="Berlin Sans FB" panose="020E0602020502020306" pitchFamily="34" charset="0"/>
                <a:ea typeface="等线" panose="02010600030101010101" pitchFamily="2" charset="-122"/>
                <a:cs typeface="Times New Roman" panose="02020603050405020304" pitchFamily="18" charset="0"/>
              </a:rPr>
              <a:t> </a:t>
            </a:r>
            <a:endParaRPr lang="zh-CN" altLang="zh-CN" sz="3200" kern="100" dirty="0">
              <a:solidFill>
                <a:srgbClr val="C00000"/>
              </a:solidFill>
              <a:effectLst/>
              <a:latin typeface="Berlin Sans FB" panose="020E0602020502020306" pitchFamily="34" charset="0"/>
              <a:ea typeface="等线" panose="02010600030101010101" pitchFamily="2" charset="-122"/>
              <a:cs typeface="Times New Roman" panose="02020603050405020304" pitchFamily="18" charset="0"/>
            </a:endParaRPr>
          </a:p>
        </p:txBody>
      </p:sp>
      <p:sp>
        <p:nvSpPr>
          <p:cNvPr id="2" name="文本框 4"/>
          <p:cNvSpPr txBox="1"/>
          <p:nvPr/>
        </p:nvSpPr>
        <p:spPr>
          <a:xfrm>
            <a:off x="2741543" y="126021"/>
            <a:ext cx="1780761" cy="523220"/>
          </a:xfrm>
          <a:prstGeom prst="rect">
            <a:avLst/>
          </a:prstGeom>
          <a:solidFill>
            <a:schemeClr val="bg1"/>
          </a:solid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rgbClr val="7030A0"/>
                </a:solidFill>
                <a:latin typeface="方正舒体" panose="02010601030101010101" pitchFamily="2" charset="-122"/>
                <a:ea typeface="方正舒体" panose="02010601030101010101" pitchFamily="2" charset="-122"/>
              </a:rPr>
              <a:t>习作欣赏</a:t>
            </a:r>
            <a:endParaRPr lang="zh-CN" altLang="en-US" sz="2800" b="1" dirty="0">
              <a:solidFill>
                <a:srgbClr val="C00000"/>
              </a:solidFill>
              <a:latin typeface="方正舒体" panose="02010601030101010101" pitchFamily="2" charset="-122"/>
              <a:ea typeface="方正舒体" panose="02010601030101010101" pitchFamily="2" charset="-122"/>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iblings - sister vs. brother - xdPedia.com (111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740525"/>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3254" y="860496"/>
            <a:ext cx="12125739" cy="4832092"/>
          </a:xfrm>
          <a:prstGeom prst="rect">
            <a:avLst/>
          </a:prstGeom>
          <a:solidFill>
            <a:schemeClr val="bg1"/>
          </a:solidFill>
        </p:spPr>
        <p:txBody>
          <a:bodyPr wrap="square">
            <a:spAutoFit/>
          </a:bodyPr>
          <a:lstStyle/>
          <a:p>
            <a:pPr marR="114300" algn="just" fontAlgn="base"/>
            <a:r>
              <a:rPr lang="en-US" altLang="zh-CN" sz="2800" kern="100" dirty="0">
                <a:solidFill>
                  <a:srgbClr val="000000"/>
                </a:solidFill>
                <a:effectLst/>
                <a:latin typeface="Berlin Sans FB" panose="020E0602020502020306" pitchFamily="34" charset="0"/>
                <a:ea typeface="宋体" panose="02010600030101010101" pitchFamily="2" charset="-122"/>
                <a:cs typeface="Times New Roman" panose="02020603050405020304" pitchFamily="18" charset="0"/>
              </a:rPr>
              <a:t>Para2: </a:t>
            </a:r>
            <a:r>
              <a:rPr lang="en-US" altLang="zh-CN" sz="2800" b="1" kern="100" dirty="0">
                <a:solidFill>
                  <a:srgbClr val="C00000"/>
                </a:solidFill>
                <a:effectLst/>
                <a:latin typeface="Berlin Sans FB" panose="020E0602020502020306" pitchFamily="34" charset="0"/>
                <a:ea typeface="宋体" panose="02010600030101010101" pitchFamily="2" charset="-122"/>
                <a:cs typeface="Times New Roman" panose="02020603050405020304" pitchFamily="18" charset="0"/>
              </a:rPr>
              <a:t>There, </a:t>
            </a:r>
            <a:r>
              <a:rPr lang="en-US" altLang="zh-CN" sz="2800" kern="100" dirty="0">
                <a:solidFill>
                  <a:srgbClr val="000000"/>
                </a:solidFill>
                <a:effectLst/>
                <a:latin typeface="Berlin Sans FB" panose="020E0602020502020306" pitchFamily="34" charset="0"/>
                <a:ea typeface="宋体" panose="02010600030101010101" pitchFamily="2" charset="-122"/>
                <a:cs typeface="Times New Roman" panose="02020603050405020304" pitchFamily="18" charset="0"/>
              </a:rPr>
              <a:t>curled around a worn stuffed bear, was </a:t>
            </a:r>
            <a:r>
              <a:rPr lang="en-US" altLang="zh-CN" sz="2800" kern="100" dirty="0" err="1">
                <a:solidFill>
                  <a:srgbClr val="000000"/>
                </a:solidFill>
                <a:effectLst/>
                <a:latin typeface="Berlin Sans FB" panose="020E0602020502020306" pitchFamily="34" charset="0"/>
                <a:ea typeface="宋体" panose="02010600030101010101" pitchFamily="2" charset="-122"/>
                <a:cs typeface="Times New Roman" panose="02020603050405020304" pitchFamily="18" charset="0"/>
              </a:rPr>
              <a:t>Arnar</a:t>
            </a:r>
            <a:r>
              <a:rPr lang="en-US" altLang="zh-CN" sz="2800" kern="100" dirty="0">
                <a:solidFill>
                  <a:srgbClr val="000000"/>
                </a:solidFill>
                <a:effectLst/>
                <a:latin typeface="Berlin Sans FB" panose="020E0602020502020306" pitchFamily="34" charset="0"/>
                <a:ea typeface="宋体" panose="02010600030101010101" pitchFamily="2" charset="-122"/>
                <a:cs typeface="Times New Roman" panose="02020603050405020304" pitchFamily="18" charset="0"/>
              </a:rPr>
              <a:t>, sound asleep.</a:t>
            </a:r>
            <a:r>
              <a:rPr lang="en-US" altLang="zh-CN" sz="2800" dirty="0">
                <a:solidFill>
                  <a:srgbClr val="0000FF"/>
                </a:solidFill>
                <a:latin typeface="Berlin Sans FB" panose="020E0602020502020306" pitchFamily="34" charset="0"/>
                <a:ea typeface="HGSSoeiKakupoptai" panose="040B0A00000000000000" pitchFamily="82" charset="-128"/>
              </a:rPr>
              <a:t> </a:t>
            </a:r>
            <a:r>
              <a:rPr lang="en-US" altLang="zh-CN" sz="2800" u="sng" dirty="0">
                <a:latin typeface="Berlin Sans FB" panose="020E0602020502020306" pitchFamily="34" charset="0"/>
                <a:ea typeface="HGSSoeiKakupoptai" panose="040B0A00000000000000" pitchFamily="82" charset="-128"/>
              </a:rPr>
              <a:t>Gudrun</a:t>
            </a:r>
            <a:r>
              <a:rPr lang="en-US" altLang="zh-CN" sz="2800" dirty="0">
                <a:solidFill>
                  <a:srgbClr val="0000FF"/>
                </a:solidFill>
                <a:latin typeface="Berlin Sans FB" panose="020E0602020502020306" pitchFamily="34" charset="0"/>
                <a:ea typeface="HGSSoeiKakupoptai" panose="040B0A00000000000000" pitchFamily="82" charset="-128"/>
              </a:rPr>
              <a:t> </a:t>
            </a:r>
            <a:r>
              <a:rPr lang="en-US" altLang="zh-CN" sz="2800" dirty="0">
                <a:solidFill>
                  <a:srgbClr val="C00000"/>
                </a:solidFill>
                <a:latin typeface="Berlin Sans FB" panose="020E0602020502020306" pitchFamily="34" charset="0"/>
                <a:ea typeface="HGSSoeiKakupoptai" panose="040B0A00000000000000" pitchFamily="82" charset="-128"/>
              </a:rPr>
              <a:t>breathed a sigh of relief. </a:t>
            </a:r>
            <a:r>
              <a:rPr lang="en-US" altLang="zh-CN" sz="2800" dirty="0">
                <a:solidFill>
                  <a:srgbClr val="CC00FF"/>
                </a:solidFill>
                <a:latin typeface="Berlin Sans FB" panose="020E0602020502020306" pitchFamily="34" charset="0"/>
                <a:ea typeface="HGSSoeiKakupoptai" panose="040B0A00000000000000" pitchFamily="82" charset="-128"/>
              </a:rPr>
              <a:t>With the volcano rumbling  outside  like thunders, </a:t>
            </a:r>
            <a:r>
              <a:rPr lang="en-US" altLang="zh-CN" sz="2800" u="sng" dirty="0">
                <a:latin typeface="Berlin Sans FB" panose="020E0602020502020306" pitchFamily="34" charset="0"/>
                <a:ea typeface="HGSSoeiKakupoptai" panose="040B0A00000000000000" pitchFamily="82" charset="-128"/>
              </a:rPr>
              <a:t>Gudrun</a:t>
            </a:r>
            <a:r>
              <a:rPr lang="en-US" altLang="zh-CN" sz="2800" dirty="0">
                <a:solidFill>
                  <a:srgbClr val="0000FF"/>
                </a:solidFill>
                <a:latin typeface="Berlin Sans FB" panose="020E0602020502020306" pitchFamily="34" charset="0"/>
                <a:ea typeface="HGSSoeiKakupoptai" panose="040B0A00000000000000" pitchFamily="82" charset="-128"/>
              </a:rPr>
              <a:t> </a:t>
            </a:r>
            <a:r>
              <a:rPr lang="en-US" altLang="zh-CN" sz="2800" dirty="0">
                <a:solidFill>
                  <a:srgbClr val="FF0000"/>
                </a:solidFill>
                <a:latin typeface="Berlin Sans FB" panose="020E0602020502020306" pitchFamily="34" charset="0"/>
                <a:ea typeface="HGSSoeiKakupoptai" panose="040B0A00000000000000" pitchFamily="82" charset="-128"/>
              </a:rPr>
              <a:t>felt her heart almost beating </a:t>
            </a:r>
            <a:r>
              <a:rPr lang="en-US" altLang="zh-CN" sz="2800" dirty="0">
                <a:solidFill>
                  <a:srgbClr val="0000FF"/>
                </a:solidFill>
                <a:latin typeface="Berlin Sans FB" panose="020E0602020502020306" pitchFamily="34" charset="0"/>
                <a:ea typeface="HGSSoeiKakupoptai" panose="040B0A00000000000000" pitchFamily="82" charset="-128"/>
              </a:rPr>
              <a:t>out of her chest.   </a:t>
            </a:r>
            <a:r>
              <a:rPr lang="en-US" altLang="zh-CN" sz="2800" dirty="0">
                <a:solidFill>
                  <a:srgbClr val="CC00FF"/>
                </a:solidFill>
                <a:latin typeface="Berlin Sans FB" panose="020E0602020502020306" pitchFamily="34" charset="0"/>
                <a:ea typeface="HGSSoeiKakupoptai" panose="040B0A00000000000000" pitchFamily="82" charset="-128"/>
              </a:rPr>
              <a:t>Noticing </a:t>
            </a:r>
            <a:r>
              <a:rPr lang="en-US" altLang="zh-CN" sz="2800" dirty="0" err="1">
                <a:solidFill>
                  <a:srgbClr val="CC00FF"/>
                </a:solidFill>
                <a:latin typeface="Berlin Sans FB" panose="020E0602020502020306" pitchFamily="34" charset="0"/>
                <a:ea typeface="HGSSoeiKakupoptai" panose="040B0A00000000000000" pitchFamily="82" charset="-128"/>
              </a:rPr>
              <a:t>Arnar</a:t>
            </a:r>
            <a:r>
              <a:rPr lang="en-US" altLang="zh-CN" sz="2800" dirty="0">
                <a:solidFill>
                  <a:srgbClr val="CC00FF"/>
                </a:solidFill>
                <a:latin typeface="Berlin Sans FB" panose="020E0602020502020306" pitchFamily="34" charset="0"/>
                <a:ea typeface="HGSSoeiKakupoptai" panose="040B0A00000000000000" pitchFamily="82" charset="-128"/>
              </a:rPr>
              <a:t> in great panic, </a:t>
            </a:r>
            <a:r>
              <a:rPr lang="en-US" altLang="zh-CN" sz="2800" u="sng" dirty="0">
                <a:latin typeface="Berlin Sans FB" panose="020E0602020502020306" pitchFamily="34" charset="0"/>
                <a:ea typeface="HGSSoeiKakupoptai" panose="040B0A00000000000000" pitchFamily="82" charset="-128"/>
              </a:rPr>
              <a:t>Gudrun </a:t>
            </a:r>
            <a:r>
              <a:rPr lang="en-US" altLang="zh-CN" sz="2800" dirty="0">
                <a:solidFill>
                  <a:srgbClr val="FF0000"/>
                </a:solidFill>
                <a:latin typeface="Berlin Sans FB" panose="020E0602020502020306" pitchFamily="34" charset="0"/>
                <a:ea typeface="HGSSoeiKakupoptai" panose="040B0A00000000000000" pitchFamily="82" charset="-128"/>
              </a:rPr>
              <a:t>cupped her hands over</a:t>
            </a:r>
            <a:r>
              <a:rPr lang="en-US" altLang="zh-CN" sz="2800" dirty="0">
                <a:solidFill>
                  <a:srgbClr val="0000FF"/>
                </a:solidFill>
                <a:latin typeface="Berlin Sans FB" panose="020E0602020502020306" pitchFamily="34" charset="0"/>
                <a:ea typeface="HGSSoeiKakupoptai" panose="040B0A00000000000000" pitchFamily="82" charset="-128"/>
              </a:rPr>
              <a:t> </a:t>
            </a:r>
            <a:r>
              <a:rPr lang="en-US" altLang="zh-CN" sz="2800" dirty="0" err="1">
                <a:solidFill>
                  <a:srgbClr val="0000FF"/>
                </a:solidFill>
                <a:latin typeface="Berlin Sans FB" panose="020E0602020502020306" pitchFamily="34" charset="0"/>
                <a:ea typeface="HGSSoeiKakupoptai" panose="040B0A00000000000000" pitchFamily="82" charset="-128"/>
              </a:rPr>
              <a:t>Arnar</a:t>
            </a:r>
            <a:r>
              <a:rPr lang="zh-CN" altLang="en-US" sz="2800" dirty="0">
                <a:solidFill>
                  <a:srgbClr val="0000FF"/>
                </a:solidFill>
                <a:latin typeface="Berlin Sans FB" panose="020E0602020502020306" pitchFamily="34" charset="0"/>
                <a:ea typeface="HGSSoeiKakupoptai" panose="040B0A00000000000000" pitchFamily="82" charset="-128"/>
              </a:rPr>
              <a:t>‘</a:t>
            </a:r>
            <a:r>
              <a:rPr lang="en-US" altLang="zh-CN" sz="2800" dirty="0">
                <a:solidFill>
                  <a:srgbClr val="0000FF"/>
                </a:solidFill>
                <a:latin typeface="Berlin Sans FB" panose="020E0602020502020306" pitchFamily="34" charset="0"/>
                <a:ea typeface="HGSSoeiKakupoptai" panose="040B0A00000000000000" pitchFamily="82" charset="-128"/>
              </a:rPr>
              <a:t>s ears and </a:t>
            </a:r>
            <a:r>
              <a:rPr lang="en-US" altLang="zh-CN" sz="2800" dirty="0">
                <a:solidFill>
                  <a:srgbClr val="FF0000"/>
                </a:solidFill>
                <a:latin typeface="Berlin Sans FB" panose="020E0602020502020306" pitchFamily="34" charset="0"/>
                <a:ea typeface="HGSSoeiKakupoptai" panose="040B0A00000000000000" pitchFamily="82" charset="-128"/>
              </a:rPr>
              <a:t>soothed </a:t>
            </a:r>
            <a:r>
              <a:rPr lang="en-US" altLang="zh-CN" sz="2800" dirty="0">
                <a:solidFill>
                  <a:srgbClr val="0000FF"/>
                </a:solidFill>
                <a:latin typeface="Berlin Sans FB" panose="020E0602020502020306" pitchFamily="34" charset="0"/>
                <a:ea typeface="HGSSoeiKakupoptai" panose="040B0A00000000000000" pitchFamily="82" charset="-128"/>
              </a:rPr>
              <a:t>him gently. “We will hide in a boat in the harbor. </a:t>
            </a:r>
            <a:r>
              <a:rPr lang="en-US" altLang="zh-CN" sz="2800" dirty="0" err="1">
                <a:solidFill>
                  <a:srgbClr val="0000FF"/>
                </a:solidFill>
                <a:latin typeface="Berlin Sans FB" panose="020E0602020502020306" pitchFamily="34" charset="0"/>
                <a:ea typeface="HGSSoeiKakupoptai" panose="040B0A00000000000000" pitchFamily="82" charset="-128"/>
              </a:rPr>
              <a:t>Arnar</a:t>
            </a:r>
            <a:r>
              <a:rPr lang="en-US" altLang="zh-CN" sz="2800" dirty="0">
                <a:solidFill>
                  <a:srgbClr val="0000FF"/>
                </a:solidFill>
                <a:latin typeface="Berlin Sans FB" panose="020E0602020502020306" pitchFamily="34" charset="0"/>
                <a:ea typeface="HGSSoeiKakupoptai" panose="040B0A00000000000000" pitchFamily="82" charset="-128"/>
              </a:rPr>
              <a:t>, let’s run !” After what seemed like centuries, </a:t>
            </a:r>
            <a:r>
              <a:rPr lang="en-US" altLang="zh-CN" sz="2800" u="sng" dirty="0">
                <a:latin typeface="Berlin Sans FB" panose="020E0602020502020306" pitchFamily="34" charset="0"/>
                <a:ea typeface="HGSSoeiKakupoptai" panose="040B0A00000000000000" pitchFamily="82" charset="-128"/>
              </a:rPr>
              <a:t>the sibling </a:t>
            </a:r>
            <a:r>
              <a:rPr lang="en-US" altLang="zh-CN" sz="2800" dirty="0">
                <a:solidFill>
                  <a:srgbClr val="FF0000"/>
                </a:solidFill>
                <a:latin typeface="Berlin Sans FB" panose="020E0602020502020306" pitchFamily="34" charset="0"/>
                <a:ea typeface="HGSSoeiKakupoptai" panose="040B0A00000000000000" pitchFamily="82" charset="-128"/>
              </a:rPr>
              <a:t>made it to the harbor</a:t>
            </a:r>
            <a:r>
              <a:rPr lang="en-US" altLang="zh-CN" sz="2800" dirty="0">
                <a:solidFill>
                  <a:srgbClr val="0000FF"/>
                </a:solidFill>
                <a:latin typeface="Berlin Sans FB" panose="020E0602020502020306" pitchFamily="34" charset="0"/>
                <a:ea typeface="HGSSoeiKakupoptai" panose="040B0A00000000000000" pitchFamily="82" charset="-128"/>
              </a:rPr>
              <a:t>. </a:t>
            </a:r>
            <a:r>
              <a:rPr lang="en-US" altLang="zh-CN" sz="2800" u="sng" dirty="0">
                <a:latin typeface="Berlin Sans FB" panose="020E0602020502020306" pitchFamily="34" charset="0"/>
                <a:ea typeface="HGSSoeiKakupoptai" panose="040B0A00000000000000" pitchFamily="82" charset="-128"/>
              </a:rPr>
              <a:t>Their anxious parents </a:t>
            </a:r>
            <a:r>
              <a:rPr lang="en-US" altLang="zh-CN" sz="2800" dirty="0">
                <a:solidFill>
                  <a:srgbClr val="FF0000"/>
                </a:solidFill>
                <a:latin typeface="Berlin Sans FB" panose="020E0602020502020306" pitchFamily="34" charset="0"/>
                <a:ea typeface="HGSSoeiKakupoptai" panose="040B0A00000000000000" pitchFamily="82" charset="-128"/>
              </a:rPr>
              <a:t>were waiting for them, </a:t>
            </a:r>
            <a:r>
              <a:rPr lang="en-US" altLang="zh-CN" sz="2800" dirty="0">
                <a:solidFill>
                  <a:srgbClr val="0000FF"/>
                </a:solidFill>
                <a:latin typeface="Berlin Sans FB" panose="020E0602020502020306" pitchFamily="34" charset="0"/>
                <a:ea typeface="HGSSoeiKakupoptai" panose="040B0A00000000000000" pitchFamily="82" charset="-128"/>
              </a:rPr>
              <a:t>looking up in the distance, with worry on their face. </a:t>
            </a:r>
            <a:r>
              <a:rPr lang="en-US" altLang="zh-CN" sz="2800" dirty="0">
                <a:solidFill>
                  <a:srgbClr val="CC00FF"/>
                </a:solidFill>
                <a:latin typeface="Berlin Sans FB" panose="020E0602020502020306" pitchFamily="34" charset="0"/>
                <a:ea typeface="HGSSoeiKakupoptai" panose="040B0A00000000000000" pitchFamily="82" charset="-128"/>
              </a:rPr>
              <a:t>No sooner </a:t>
            </a:r>
            <a:r>
              <a:rPr lang="en-US" altLang="zh-CN" sz="2800" dirty="0">
                <a:solidFill>
                  <a:srgbClr val="FF0000"/>
                </a:solidFill>
                <a:latin typeface="Berlin Sans FB" panose="020E0602020502020306" pitchFamily="34" charset="0"/>
                <a:ea typeface="HGSSoeiKakupoptai" panose="040B0A00000000000000" pitchFamily="82" charset="-128"/>
              </a:rPr>
              <a:t>had </a:t>
            </a:r>
            <a:r>
              <a:rPr lang="en-US" altLang="zh-CN" sz="2800" u="sng" dirty="0">
                <a:latin typeface="Berlin Sans FB" panose="020E0602020502020306" pitchFamily="34" charset="0"/>
                <a:ea typeface="HGSSoeiKakupoptai" panose="040B0A00000000000000" pitchFamily="82" charset="-128"/>
              </a:rPr>
              <a:t>the family and neighbors </a:t>
            </a:r>
            <a:r>
              <a:rPr lang="en-US" altLang="zh-CN" sz="2800" dirty="0">
                <a:solidFill>
                  <a:srgbClr val="FF0000"/>
                </a:solidFill>
                <a:latin typeface="Berlin Sans FB" panose="020E0602020502020306" pitchFamily="34" charset="0"/>
                <a:ea typeface="HGSSoeiKakupoptai" panose="040B0A00000000000000" pitchFamily="82" charset="-128"/>
              </a:rPr>
              <a:t>hopped onto</a:t>
            </a:r>
            <a:r>
              <a:rPr lang="en-US" altLang="zh-CN" sz="2800" dirty="0">
                <a:solidFill>
                  <a:srgbClr val="0000FF"/>
                </a:solidFill>
                <a:latin typeface="Berlin Sans FB" panose="020E0602020502020306" pitchFamily="34" charset="0"/>
                <a:ea typeface="HGSSoeiKakupoptai" panose="040B0A00000000000000" pitchFamily="82" charset="-128"/>
              </a:rPr>
              <a:t> the boat </a:t>
            </a:r>
            <a:r>
              <a:rPr lang="en-US" altLang="zh-CN" sz="2800" dirty="0">
                <a:solidFill>
                  <a:srgbClr val="CC00FF"/>
                </a:solidFill>
                <a:latin typeface="Berlin Sans FB" panose="020E0602020502020306" pitchFamily="34" charset="0"/>
                <a:ea typeface="HGSSoeiKakupoptai" panose="040B0A00000000000000" pitchFamily="82" charset="-128"/>
              </a:rPr>
              <a:t>than </a:t>
            </a:r>
            <a:r>
              <a:rPr lang="en-US" altLang="zh-CN" sz="2800" u="sng" dirty="0">
                <a:latin typeface="Berlin Sans FB" panose="020E0602020502020306" pitchFamily="34" charset="0"/>
                <a:ea typeface="HGSSoeiKakupoptai" panose="040B0A00000000000000" pitchFamily="82" charset="-128"/>
              </a:rPr>
              <a:t>red hot lava </a:t>
            </a:r>
            <a:r>
              <a:rPr lang="en-US" altLang="zh-CN" sz="2800" dirty="0">
                <a:solidFill>
                  <a:srgbClr val="FF0000"/>
                </a:solidFill>
                <a:latin typeface="Berlin Sans FB" panose="020E0602020502020306" pitchFamily="34" charset="0"/>
                <a:ea typeface="HGSSoeiKakupoptai" panose="040B0A00000000000000" pitchFamily="82" charset="-128"/>
              </a:rPr>
              <a:t>swallowed their beautiful homes. </a:t>
            </a:r>
            <a:r>
              <a:rPr lang="en-US" altLang="zh-CN" sz="2800" dirty="0">
                <a:solidFill>
                  <a:srgbClr val="CC00FF"/>
                </a:solidFill>
                <a:latin typeface="Berlin Sans FB" panose="020E0602020502020306" pitchFamily="34" charset="0"/>
                <a:ea typeface="HGSSoeiKakupoptai" panose="040B0A00000000000000" pitchFamily="82" charset="-128"/>
              </a:rPr>
              <a:t>Tears streaming down their faces, </a:t>
            </a:r>
            <a:r>
              <a:rPr lang="en-US" altLang="zh-CN" sz="2800" u="sng" dirty="0">
                <a:latin typeface="Berlin Sans FB" panose="020E0602020502020306" pitchFamily="34" charset="0"/>
                <a:ea typeface="HGSSoeiKakupoptai" panose="040B0A00000000000000" pitchFamily="82" charset="-128"/>
              </a:rPr>
              <a:t>they</a:t>
            </a:r>
            <a:r>
              <a:rPr lang="en-US" altLang="zh-CN" sz="2800" dirty="0">
                <a:solidFill>
                  <a:srgbClr val="0000FF"/>
                </a:solidFill>
                <a:latin typeface="Berlin Sans FB" panose="020E0602020502020306" pitchFamily="34" charset="0"/>
                <a:ea typeface="HGSSoeiKakupoptai" panose="040B0A00000000000000" pitchFamily="82" charset="-128"/>
              </a:rPr>
              <a:t> </a:t>
            </a:r>
            <a:r>
              <a:rPr lang="en-US" altLang="zh-CN" sz="2800" dirty="0">
                <a:solidFill>
                  <a:srgbClr val="FF0000"/>
                </a:solidFill>
                <a:latin typeface="Berlin Sans FB" panose="020E0602020502020306" pitchFamily="34" charset="0"/>
                <a:ea typeface="HGSSoeiKakupoptai" panose="040B0A00000000000000" pitchFamily="82" charset="-128"/>
              </a:rPr>
              <a:t>bid farewell to their homeland,</a:t>
            </a:r>
            <a:r>
              <a:rPr lang="en-US" altLang="zh-CN" sz="2800" dirty="0">
                <a:solidFill>
                  <a:srgbClr val="0000FF"/>
                </a:solidFill>
                <a:latin typeface="Berlin Sans FB" panose="020E0602020502020306" pitchFamily="34" charset="0"/>
                <a:ea typeface="HGSSoeiKakupoptai" panose="040B0A00000000000000" pitchFamily="82" charset="-128"/>
              </a:rPr>
              <a:t> </a:t>
            </a:r>
            <a:r>
              <a:rPr lang="en-US" altLang="zh-CN" sz="2800" dirty="0">
                <a:solidFill>
                  <a:srgbClr val="CC00FF"/>
                </a:solidFill>
                <a:latin typeface="Berlin Sans FB" panose="020E0602020502020306" pitchFamily="34" charset="0"/>
                <a:ea typeface="HGSSoeiKakupoptai" panose="040B0A00000000000000" pitchFamily="82" charset="-128"/>
              </a:rPr>
              <a:t>setting for mainland. </a:t>
            </a:r>
            <a:r>
              <a:rPr lang="en-US" altLang="zh-CN" sz="2800" u="sng" dirty="0">
                <a:latin typeface="Berlin Sans FB" panose="020E0602020502020306" pitchFamily="34" charset="0"/>
                <a:ea typeface="HGSSoeiKakupoptai" panose="040B0A00000000000000" pitchFamily="82" charset="-128"/>
              </a:rPr>
              <a:t>They, persistent Icelanders</a:t>
            </a:r>
            <a:r>
              <a:rPr lang="zh-CN" altLang="en-US" sz="2800" dirty="0">
                <a:solidFill>
                  <a:srgbClr val="0000FF"/>
                </a:solidFill>
                <a:latin typeface="Berlin Sans FB" panose="020E0602020502020306" pitchFamily="34" charset="0"/>
                <a:ea typeface="HGSSoeiKakupoptai" panose="040B0A00000000000000" pitchFamily="82" charset="-128"/>
              </a:rPr>
              <a:t>，</a:t>
            </a:r>
            <a:r>
              <a:rPr lang="en-US" altLang="zh-CN" sz="2800" dirty="0">
                <a:solidFill>
                  <a:srgbClr val="0000FF"/>
                </a:solidFill>
                <a:latin typeface="Berlin Sans FB" panose="020E0602020502020306" pitchFamily="34" charset="0"/>
                <a:ea typeface="HGSSoeiKakupoptai" panose="040B0A00000000000000" pitchFamily="82" charset="-128"/>
              </a:rPr>
              <a:t> </a:t>
            </a:r>
            <a:r>
              <a:rPr lang="en-US" altLang="zh-CN" sz="2800" dirty="0">
                <a:solidFill>
                  <a:srgbClr val="FF0000"/>
                </a:solidFill>
                <a:latin typeface="Berlin Sans FB" panose="020E0602020502020306" pitchFamily="34" charset="0"/>
                <a:ea typeface="HGSSoeiKakupoptai" panose="040B0A00000000000000" pitchFamily="82" charset="-128"/>
              </a:rPr>
              <a:t>would work together </a:t>
            </a:r>
            <a:r>
              <a:rPr lang="en-US" altLang="zh-CN" sz="2800" dirty="0">
                <a:solidFill>
                  <a:srgbClr val="0000FF"/>
                </a:solidFill>
                <a:latin typeface="Berlin Sans FB" panose="020E0602020502020306" pitchFamily="34" charset="0"/>
                <a:ea typeface="HGSSoeiKakupoptai" panose="040B0A00000000000000" pitchFamily="82" charset="-128"/>
              </a:rPr>
              <a:t>again </a:t>
            </a:r>
            <a:r>
              <a:rPr lang="en-US" altLang="zh-CN" sz="2800" dirty="0">
                <a:solidFill>
                  <a:srgbClr val="CC00FF"/>
                </a:solidFill>
                <a:latin typeface="Berlin Sans FB" panose="020E0602020502020306" pitchFamily="34" charset="0"/>
                <a:ea typeface="HGSSoeiKakupoptai" panose="040B0A00000000000000" pitchFamily="82" charset="-128"/>
              </a:rPr>
              <a:t>to build a brand new hometown!</a:t>
            </a:r>
            <a:r>
              <a:rPr lang="en-US" altLang="zh-CN" sz="2800" kern="100" dirty="0">
                <a:solidFill>
                  <a:srgbClr val="CC00FF"/>
                </a:solidFill>
                <a:effectLst/>
                <a:latin typeface="Berlin Sans FB" panose="020E0602020502020306" pitchFamily="34" charset="0"/>
                <a:ea typeface="等线" panose="02010600030101010101" pitchFamily="2" charset="-122"/>
                <a:cs typeface="Times New Roman" panose="02020603050405020304" pitchFamily="18" charset="0"/>
              </a:rPr>
              <a:t> </a:t>
            </a:r>
            <a:endParaRPr lang="zh-CN" altLang="zh-CN" sz="2800" kern="100" dirty="0">
              <a:solidFill>
                <a:srgbClr val="CC00FF"/>
              </a:solidFill>
              <a:effectLst/>
              <a:latin typeface="Berlin Sans FB" panose="020E0602020502020306" pitchFamily="34" charset="0"/>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ownload Brother and sister download quote image (9) - Raksha bandhan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993913"/>
            <a:ext cx="12191999" cy="2062103"/>
          </a:xfrm>
          <a:prstGeom prst="rect">
            <a:avLst/>
          </a:prstGeom>
          <a:solidFill>
            <a:schemeClr val="bg1"/>
          </a:solidFill>
        </p:spPr>
        <p:txBody>
          <a:bodyPr wrap="square" rtlCol="0">
            <a:spAutoFit/>
          </a:bodyPr>
          <a:lstStyle/>
          <a:p>
            <a:r>
              <a:rPr lang="zh-CN" altLang="en-US" sz="3200" dirty="0">
                <a:solidFill>
                  <a:srgbClr val="0000FF"/>
                </a:solidFill>
              </a:rPr>
              <a:t>本篇文章看似描述姐弟情，但实则讲述的是姐弟俩在火山喷发的那个夜晚，一起逃离火山。文中有一句：</a:t>
            </a:r>
            <a:r>
              <a:rPr lang="en-US" altLang="zh-CN" sz="3200" dirty="0">
                <a:solidFill>
                  <a:srgbClr val="0000FF"/>
                </a:solidFill>
              </a:rPr>
              <a:t>Everyone would help tonight. Icelanders had always worked together to survive in a land ruled by volcanoes, glaciers, and ocean. </a:t>
            </a:r>
            <a:r>
              <a:rPr lang="zh-CN" altLang="en-US" sz="3200" dirty="0">
                <a:solidFill>
                  <a:srgbClr val="C00000"/>
                </a:solidFill>
              </a:rPr>
              <a:t>说明本文的续写可以有较高的立意。</a:t>
            </a:r>
            <a:endParaRPr lang="zh-CN" altLang="en-US" sz="3200" dirty="0">
              <a:solidFill>
                <a:srgbClr val="C0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ownload Brother And Sister Pictures | Wallpapers.com"/>
          <p:cNvPicPr>
            <a:picLocks noChangeAspect="1" noChangeArrowheads="1"/>
          </p:cNvPicPr>
          <p:nvPr/>
        </p:nvPicPr>
        <p:blipFill rotWithShape="1">
          <a:blip r:embed="rId1">
            <a:extLst>
              <a:ext uri="{28A0092B-C50C-407E-A947-70E740481C1C}">
                <a14:useLocalDpi xmlns:a14="http://schemas.microsoft.com/office/drawing/2010/main" val="0"/>
              </a:ext>
            </a:extLst>
          </a:blip>
          <a:srcRect b="38040"/>
          <a:stretch>
            <a:fillRect/>
          </a:stretch>
        </p:blipFill>
        <p:spPr bwMode="auto">
          <a:xfrm>
            <a:off x="-1" y="0"/>
            <a:ext cx="12264887" cy="68579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ownload Brother And Sister Pictures | Wallpapers.co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我们都爱捉迷藏|插画|儿童插画|Crystal希文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816" y="35782"/>
            <a:ext cx="1618090" cy="523220"/>
          </a:xfrm>
          <a:prstGeom prst="rect">
            <a:avLst/>
          </a:prstGeom>
          <a:solidFill>
            <a:schemeClr val="bg1"/>
          </a:solidFill>
        </p:spPr>
        <p:txBody>
          <a:bodyPr wrap="square" rtlCol="0">
            <a:spAutoFit/>
          </a:bodyPr>
          <a:lstStyle/>
          <a:p>
            <a:r>
              <a:rPr lang="zh-CN" altLang="en-US" sz="2800" dirty="0">
                <a:solidFill>
                  <a:srgbClr val="9900CC"/>
                </a:solidFill>
                <a:latin typeface="华文彩云" panose="02010800040101010101" pitchFamily="2" charset="-122"/>
                <a:ea typeface="华文彩云" panose="02010800040101010101" pitchFamily="2" charset="-122"/>
              </a:rPr>
              <a:t>原文本</a:t>
            </a:r>
            <a:endParaRPr lang="zh-CN" altLang="en-US" sz="2800" dirty="0">
              <a:solidFill>
                <a:srgbClr val="9900CC"/>
              </a:solidFill>
              <a:latin typeface="华文彩云" panose="02010800040101010101" pitchFamily="2" charset="-122"/>
              <a:ea typeface="华文彩云" panose="02010800040101010101" pitchFamily="2" charset="-122"/>
            </a:endParaRPr>
          </a:p>
        </p:txBody>
      </p:sp>
      <p:sp>
        <p:nvSpPr>
          <p:cNvPr id="3" name="文本框 2"/>
          <p:cNvSpPr txBox="1"/>
          <p:nvPr/>
        </p:nvSpPr>
        <p:spPr>
          <a:xfrm>
            <a:off x="49695" y="807477"/>
            <a:ext cx="12125739" cy="5909310"/>
          </a:xfrm>
          <a:prstGeom prst="rect">
            <a:avLst/>
          </a:prstGeom>
          <a:solidFill>
            <a:schemeClr val="bg1"/>
          </a:solidFill>
        </p:spPr>
        <p:txBody>
          <a:bodyPr wrap="square">
            <a:spAutoFit/>
          </a:bodyPr>
          <a:lstStyle/>
          <a:p>
            <a:pPr marL="25400" marR="12700" indent="266700" algn="just" fontAlgn="base">
              <a:spcAft>
                <a:spcPts val="0"/>
              </a:spcAft>
            </a:pP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Rising to reach for the book on the desk in the living room, Gudrun fell over her little brother, </a:t>
            </a:r>
            <a:r>
              <a:rPr lang="en-US" alt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who had crawled out from underneath her chair. </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1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Arnar</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Why do you always have to be right under me?”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fontAlgn="base"/>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The five-year-old giggled. “I was hiding,” he said, “and you found me.”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25400" marR="12700" indent="266700" algn="just" fontAlgn="base">
              <a:spcAft>
                <a:spcPts val="0"/>
              </a:spcAft>
            </a:pP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“I'm not playing,” Gudrun scolded. “I'm knitting. And it's time for you to go to bed.” Her parents had gone out for the evening, leaving Gudrun in charge.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17500" algn="just" fontAlgn="base"/>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“Let me hide once more,” </a:t>
            </a:r>
            <a:r>
              <a:rPr lang="en-US" altLang="zh-CN" sz="1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Arnar</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begged. “Then I'll go to sleep, I promise.”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25400" marR="12700" indent="304800" algn="just" fontAlgn="base">
              <a:spcAft>
                <a:spcPts val="0"/>
              </a:spcAft>
            </a:pP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Gudrun couldn't help smiling. “Oh, all right.”  She turned back to her knitting. “I'll look for you when I've finished this row.”</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17500" algn="just" fontAlgn="base"/>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“Here's a clue,” </a:t>
            </a:r>
            <a:r>
              <a:rPr lang="en-US" altLang="zh-CN" sz="1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Arnar</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called as he skipped away.  </a:t>
            </a:r>
            <a:r>
              <a:rPr lang="en-US" altLang="zh-CN" sz="1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“Look for me where I always am.”</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17500" algn="just" fontAlgn="base"/>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But Gudrun was already absorbed in her work.</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25400" marR="25400" indent="304800" algn="just" fontAlgn="base">
              <a:spcAft>
                <a:spcPts val="0"/>
              </a:spcAft>
            </a:pP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Gudrun wasn't sure what had awakened her in the middle of the night. Was it the urgency in Mamma's voice or the frightening and low rumble that rolled through her room? Gudrun found herself suddenly wide awake, drawn to the window by a strange and unfamiliar brilliance outside. “An eruption,” Mamma said as she began to gather Gudrun's clothes. “Maybe Helga fell, maybe a new volcano. We must leave the island quickly.”</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L="330200" algn="just" fontAlgn="base"/>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“Tonight? How?” Gudrun asked, her heart pounding. “Where will we go?”</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fontAlgn="base"/>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“We're lucky. The fishing boats will take us to the mainland.” Mamma turned to face Gudrun. “</a:t>
            </a:r>
            <a:r>
              <a:rPr lang="en-US" altLang="zh-CN" sz="1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Pabbi</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has already gone to the harbor. I'm going to help Margret.” Their elderly neighbor lived alone. Mamma proceeded, “can you dress </a:t>
            </a:r>
            <a:r>
              <a:rPr lang="en-US" altLang="zh-CN" sz="1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Arnar</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and take him to the harbor by yourself?”</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R="12700" indent="317500" algn="just" fontAlgn="base"/>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“Of course,” she declared. Everyone would help tonight. Icelanders had always worked together to survive in a land ruled by volcanoes, glaciers, and ocean.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marR="25400" indent="317500" algn="just" fontAlgn="base"/>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Gudrun dressed and ran to her brother's room. “</a:t>
            </a:r>
            <a:r>
              <a:rPr lang="en-US" altLang="zh-CN" sz="1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Arnar</a:t>
            </a:r>
            <a:r>
              <a:rPr lang="en-US" alt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she cried, “Wake up!” Hearing no response, Gudrun hurried to the bed and pulled back her brother's thick cover.</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我们都爱捉迷藏|插画|儿童插画|Crystal希文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145410"/>
            <a:ext cx="12125739" cy="2554545"/>
          </a:xfrm>
          <a:prstGeom prst="rect">
            <a:avLst/>
          </a:prstGeom>
          <a:solidFill>
            <a:schemeClr val="bg1"/>
          </a:solidFill>
        </p:spPr>
        <p:txBody>
          <a:bodyPr wrap="square">
            <a:spAutoFit/>
          </a:bodyPr>
          <a:lstStyle/>
          <a:p>
            <a:pPr marL="25400" marR="12700" indent="266700" algn="just" fontAlgn="base">
              <a:spcAft>
                <a:spcPts val="0"/>
              </a:spcAft>
            </a:pP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Rising to reach for the book on the desk in the living room, Gudrun fell over her little brother, </a:t>
            </a:r>
            <a:r>
              <a:rPr lang="en-US" altLang="zh-CN" sz="3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who had crawled out from underneath her chair. </a:t>
            </a: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lang="en-US" altLang="zh-CN" sz="32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Arnar</a:t>
            </a:r>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Why do you always have to be right under me?”</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fontAlgn="base"/>
            <a:r>
              <a:rPr lang="en-US" altLang="zh-CN" sz="32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The five-year-old giggled. “I was hiding,” he said, “and you found me.”    </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11" y="5247871"/>
            <a:ext cx="10316806"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Q1</a:t>
            </a:r>
            <a:r>
              <a:rPr lang="zh-CN" altLang="en-US" sz="2800" dirty="0">
                <a:solidFill>
                  <a:srgbClr val="9900CC"/>
                </a:solidFill>
                <a:latin typeface="Jokerman" panose="04090605060D06020702" pitchFamily="82" charset="0"/>
              </a:rPr>
              <a:t>： </a:t>
            </a:r>
            <a:r>
              <a:rPr lang="en-US" altLang="zh-CN" sz="2800" dirty="0">
                <a:solidFill>
                  <a:srgbClr val="9900CC"/>
                </a:solidFill>
                <a:latin typeface="Jokerman" panose="04090605060D06020702" pitchFamily="82" charset="0"/>
              </a:rPr>
              <a:t>What was </a:t>
            </a:r>
            <a:r>
              <a:rPr lang="en-US" altLang="zh-CN" sz="2800" dirty="0" err="1">
                <a:solidFill>
                  <a:srgbClr val="9900CC"/>
                </a:solidFill>
                <a:latin typeface="Jokerman" panose="04090605060D06020702" pitchFamily="82" charset="0"/>
              </a:rPr>
              <a:t>Arnar</a:t>
            </a:r>
            <a:r>
              <a:rPr lang="en-US" altLang="zh-CN" sz="2800" dirty="0">
                <a:solidFill>
                  <a:srgbClr val="9900CC"/>
                </a:solidFill>
                <a:latin typeface="Jokerman" panose="04090605060D06020702" pitchFamily="82" charset="0"/>
              </a:rPr>
              <a:t> doing?  Where did he always hide?</a:t>
            </a:r>
            <a:endParaRPr lang="zh-CN" altLang="en-US" sz="2800" dirty="0">
              <a:solidFill>
                <a:srgbClr val="9900CC"/>
              </a:solidFill>
              <a:latin typeface="Jokerman" panose="04090605060D06020702" pitchFamily="82" charset="0"/>
            </a:endParaRPr>
          </a:p>
        </p:txBody>
      </p:sp>
      <p:sp>
        <p:nvSpPr>
          <p:cNvPr id="5" name="文本框 4"/>
          <p:cNvSpPr txBox="1"/>
          <p:nvPr/>
        </p:nvSpPr>
        <p:spPr>
          <a:xfrm>
            <a:off x="10" y="49714"/>
            <a:ext cx="2723312" cy="523220"/>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Read for plot</a:t>
            </a:r>
            <a:endParaRPr lang="zh-CN" altLang="en-US" sz="2800" dirty="0">
              <a:solidFill>
                <a:srgbClr val="9900CC"/>
              </a:solidFill>
              <a:latin typeface="Jokerman" panose="04090605060D06020702" pitchFamily="82"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我们都爱捉迷藏|插画|儿童插画|Crystal希文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489431"/>
            <a:ext cx="12125739" cy="3539430"/>
          </a:xfrm>
          <a:prstGeom prst="rect">
            <a:avLst/>
          </a:prstGeom>
          <a:solidFill>
            <a:schemeClr val="bg1"/>
          </a:solidFill>
        </p:spPr>
        <p:txBody>
          <a:bodyPr wrap="square">
            <a:spAutoFit/>
          </a:bodyPr>
          <a:lstStyle/>
          <a:p>
            <a:pPr marL="25400" marR="12700" indent="266700" algn="just" fontAlgn="base">
              <a:spcAft>
                <a:spcPts val="0"/>
              </a:spcAf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“I'm not playing,” Gudrun scolded. “I'm knitting. And it's time for you to go to bed.” Her parents had gone out for the evening, leaving Gudrun in charge.</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marL="317500" algn="just" fontAlgn="base"/>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“Let me hide once more,” </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Arnar</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begged. “Then I'll go to sleep, I promise.”</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marL="25400" marR="12700" indent="304800" algn="just" fontAlgn="base">
              <a:spcAft>
                <a:spcPts val="0"/>
              </a:spcAft>
            </a:pP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Gudrun couldn't help smiling. “Oh, all right.”  She turned back to her knitting. “I'll look for you when I've finished this row.”</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marL="317500" algn="just" fontAlgn="base"/>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“Here's a clue,” </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Arnar</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called as he skipped away.  </a:t>
            </a:r>
            <a:r>
              <a:rPr lang="en-US" altLang="zh-CN" sz="28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rPr>
              <a:t>“Look for me where I always am.”</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marL="317500" algn="just" fontAlgn="base"/>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But Gudrun was already absorbed in her work.</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10" y="5516223"/>
            <a:ext cx="8219651" cy="954107"/>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Q2:</a:t>
            </a:r>
            <a:r>
              <a:rPr lang="zh-CN" altLang="en-US" sz="2800" dirty="0">
                <a:solidFill>
                  <a:srgbClr val="9900CC"/>
                </a:solidFill>
                <a:latin typeface="Jokerman" panose="04090605060D06020702" pitchFamily="82" charset="0"/>
              </a:rPr>
              <a:t> </a:t>
            </a:r>
            <a:r>
              <a:rPr lang="en-US" altLang="zh-CN" sz="2800" dirty="0">
                <a:solidFill>
                  <a:srgbClr val="9900CC"/>
                </a:solidFill>
                <a:latin typeface="Jokerman" panose="04090605060D06020702" pitchFamily="82" charset="0"/>
              </a:rPr>
              <a:t>What was Gudrun doing?  </a:t>
            </a:r>
            <a:endParaRPr lang="en-US" altLang="zh-CN" sz="2800" dirty="0">
              <a:solidFill>
                <a:srgbClr val="9900CC"/>
              </a:solidFill>
              <a:latin typeface="Jokerman" panose="04090605060D06020702" pitchFamily="82" charset="0"/>
            </a:endParaRPr>
          </a:p>
          <a:p>
            <a:r>
              <a:rPr lang="en-US" altLang="zh-CN" sz="2800" dirty="0">
                <a:solidFill>
                  <a:srgbClr val="9900CC"/>
                </a:solidFill>
                <a:latin typeface="Jokerman" panose="04090605060D06020702" pitchFamily="82" charset="0"/>
              </a:rPr>
              <a:t>Q3:Who looked after </a:t>
            </a:r>
            <a:r>
              <a:rPr lang="en-US" altLang="zh-CN" sz="2800" dirty="0" err="1">
                <a:solidFill>
                  <a:srgbClr val="9900CC"/>
                </a:solidFill>
                <a:latin typeface="Jokerman" panose="04090605060D06020702" pitchFamily="82" charset="0"/>
              </a:rPr>
              <a:t>Arnar</a:t>
            </a:r>
            <a:r>
              <a:rPr lang="en-US" altLang="zh-CN" sz="2800" dirty="0">
                <a:solidFill>
                  <a:srgbClr val="9900CC"/>
                </a:solidFill>
                <a:latin typeface="Jokerman" panose="04090605060D06020702" pitchFamily="82" charset="0"/>
              </a:rPr>
              <a:t> that evening?</a:t>
            </a:r>
            <a:endParaRPr lang="zh-CN" altLang="en-US" sz="2800" dirty="0">
              <a:solidFill>
                <a:srgbClr val="9900CC"/>
              </a:solidFill>
              <a:latin typeface="Jokerman" panose="04090605060D06020702" pitchFamily="82"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我们都爱捉迷藏|插画|儿童插画|Crystal希文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360221"/>
            <a:ext cx="12125739" cy="2677656"/>
          </a:xfrm>
          <a:prstGeom prst="rect">
            <a:avLst/>
          </a:prstGeom>
          <a:solidFill>
            <a:schemeClr val="bg1"/>
          </a:solidFill>
        </p:spPr>
        <p:txBody>
          <a:bodyPr wrap="square">
            <a:spAutoFit/>
          </a:bodyPr>
          <a:lstStyle/>
          <a:p>
            <a:pPr marL="25400" marR="25400" indent="304800" algn="just" fontAlgn="base">
              <a:spcAft>
                <a:spcPts val="0"/>
              </a:spcAft>
            </a:pP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Gudrun wasn't sure what had awakened her in the middle of the night. Was it the urgency in Mamma's voice or the frightening and low rumble that rolled through her room? Gudrun found herself suddenly wide awake, drawn to the window by a strange and unfamiliar brilliance outside. “An eruption,” Mamma said as she began to gather Gudrun's clothes. “Maybe Helga fell, maybe a new volcano. We must leave the island quickly.”</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198783" y="3955778"/>
            <a:ext cx="4790660" cy="954107"/>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Q4:</a:t>
            </a:r>
            <a:r>
              <a:rPr lang="zh-CN" altLang="en-US" sz="2800" dirty="0">
                <a:solidFill>
                  <a:srgbClr val="9900CC"/>
                </a:solidFill>
                <a:latin typeface="Jokerman" panose="04090605060D06020702" pitchFamily="82" charset="0"/>
              </a:rPr>
              <a:t>   </a:t>
            </a:r>
            <a:r>
              <a:rPr lang="en-US" altLang="zh-CN" sz="2800" dirty="0">
                <a:solidFill>
                  <a:srgbClr val="9900CC"/>
                </a:solidFill>
                <a:latin typeface="Jokerman" panose="04090605060D06020702" pitchFamily="82" charset="0"/>
              </a:rPr>
              <a:t>What happened ?</a:t>
            </a:r>
            <a:endParaRPr lang="en-US" altLang="zh-CN" sz="2800" dirty="0">
              <a:solidFill>
                <a:srgbClr val="9900CC"/>
              </a:solidFill>
              <a:latin typeface="Jokerman" panose="04090605060D06020702" pitchFamily="82" charset="0"/>
            </a:endParaRPr>
          </a:p>
          <a:p>
            <a:r>
              <a:rPr lang="en-US" altLang="zh-CN" sz="2800" dirty="0">
                <a:solidFill>
                  <a:srgbClr val="9900CC"/>
                </a:solidFill>
                <a:latin typeface="Jokerman" panose="04090605060D06020702" pitchFamily="82" charset="0"/>
              </a:rPr>
              <a:t>Q5:    What must they do?</a:t>
            </a:r>
            <a:endParaRPr lang="zh-CN" altLang="en-US" sz="2800" dirty="0">
              <a:solidFill>
                <a:srgbClr val="9900CC"/>
              </a:solidFill>
              <a:latin typeface="Jokerman" panose="04090605060D06020702" pitchFamily="82"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我们都爱捉迷藏|插画|儿童插画|Crystal希文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360221"/>
            <a:ext cx="12125739" cy="3108543"/>
          </a:xfrm>
          <a:prstGeom prst="rect">
            <a:avLst/>
          </a:prstGeom>
          <a:solidFill>
            <a:schemeClr val="bg1"/>
          </a:solidFill>
        </p:spPr>
        <p:txBody>
          <a:bodyPr wrap="square">
            <a:spAutoFit/>
          </a:bodyPr>
          <a:lstStyle/>
          <a:p>
            <a:pPr marL="330200" algn="just" fontAlgn="base"/>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“Tonight? How?” Gudrun asked, her heart pounding. “Where will we go?”</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317500" algn="just" fontAlgn="base"/>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“We're lucky. The fishing boats will take us to the mainland.” Mamma turned to face Gudrun. “</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Pabbi</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has already gone to the harbor. I'm going to help Margret.” Their elderly neighbor lived alone. Mamma proceeded, “can you dress </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Arnar</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and take him to the harbor by yourself?”</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marR="12700" indent="317500" algn="just" fontAlgn="base"/>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“Of course,” she declared. </a:t>
            </a:r>
            <a:r>
              <a:rPr lang="en-US" altLang="zh-CN" sz="2800"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Everyone would help tonight. Icelanders had always worked together to survive in a land ruled by volcanoes, glaciers, and ocean</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198783" y="3955778"/>
            <a:ext cx="7315200" cy="954107"/>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Q6:</a:t>
            </a:r>
            <a:r>
              <a:rPr lang="zh-CN" altLang="en-US" sz="2800" dirty="0">
                <a:solidFill>
                  <a:srgbClr val="9900CC"/>
                </a:solidFill>
                <a:latin typeface="Jokerman" panose="04090605060D06020702" pitchFamily="82" charset="0"/>
              </a:rPr>
              <a:t> </a:t>
            </a:r>
            <a:r>
              <a:rPr lang="en-US" altLang="zh-CN" sz="2800" dirty="0">
                <a:solidFill>
                  <a:srgbClr val="9900CC"/>
                </a:solidFill>
                <a:latin typeface="Jokerman" panose="04090605060D06020702" pitchFamily="82" charset="0"/>
              </a:rPr>
              <a:t>Where would they go?  How? </a:t>
            </a:r>
            <a:endParaRPr lang="en-US" altLang="zh-CN" sz="2800" dirty="0">
              <a:solidFill>
                <a:srgbClr val="9900CC"/>
              </a:solidFill>
              <a:latin typeface="Jokerman" panose="04090605060D06020702" pitchFamily="82" charset="0"/>
            </a:endParaRPr>
          </a:p>
          <a:p>
            <a:r>
              <a:rPr lang="en-US" altLang="zh-CN" sz="2800" dirty="0">
                <a:solidFill>
                  <a:srgbClr val="9900CC"/>
                </a:solidFill>
                <a:latin typeface="Jokerman" panose="04090605060D06020702" pitchFamily="82" charset="0"/>
              </a:rPr>
              <a:t>Q7:   What would their mother do next?</a:t>
            </a:r>
            <a:endParaRPr lang="zh-CN" altLang="en-US" sz="2800" dirty="0">
              <a:solidFill>
                <a:srgbClr val="9900CC"/>
              </a:solidFill>
              <a:latin typeface="Jokerman" panose="04090605060D06020702" pitchFamily="82"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我们都爱捉迷藏|插画|儿童插画|Crystal希文 - 原创作品 - 站酷 (ZCOO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360221"/>
            <a:ext cx="12125739" cy="1384995"/>
          </a:xfrm>
          <a:prstGeom prst="rect">
            <a:avLst/>
          </a:prstGeom>
          <a:solidFill>
            <a:schemeClr val="bg1"/>
          </a:solidFill>
        </p:spPr>
        <p:txBody>
          <a:bodyPr wrap="square">
            <a:spAutoFit/>
          </a:bodyPr>
          <a:lstStyle/>
          <a:p>
            <a:pPr marR="25400" indent="317500" algn="just" fontAlgn="base"/>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Gudrun dressed and ran to her brother's room. “</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Arnar</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she cried, “Wake up!” Hearing no response, Gudrun hurried to the bed and pulled back her brother's thick cover.</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13255" y="3955778"/>
            <a:ext cx="11277598" cy="1384995"/>
          </a:xfrm>
          <a:prstGeom prst="rect">
            <a:avLst/>
          </a:prstGeom>
          <a:solidFill>
            <a:schemeClr val="bg1"/>
          </a:solidFill>
        </p:spPr>
        <p:txBody>
          <a:bodyPr wrap="square" rtlCol="0">
            <a:spAutoFit/>
          </a:bodyPr>
          <a:lstStyle/>
          <a:p>
            <a:r>
              <a:rPr lang="en-US" altLang="zh-CN" sz="2800" dirty="0">
                <a:solidFill>
                  <a:srgbClr val="9900CC"/>
                </a:solidFill>
                <a:latin typeface="Jokerman" panose="04090605060D06020702" pitchFamily="82" charset="0"/>
              </a:rPr>
              <a:t>Q8:</a:t>
            </a:r>
            <a:r>
              <a:rPr lang="zh-CN" altLang="en-US" sz="2800" dirty="0">
                <a:solidFill>
                  <a:srgbClr val="9900CC"/>
                </a:solidFill>
                <a:latin typeface="Jokerman" panose="04090605060D06020702" pitchFamily="82" charset="0"/>
              </a:rPr>
              <a:t>    </a:t>
            </a:r>
            <a:r>
              <a:rPr lang="en-US" altLang="zh-CN" sz="2800" dirty="0">
                <a:solidFill>
                  <a:srgbClr val="9900CC"/>
                </a:solidFill>
                <a:latin typeface="Jokerman" panose="04090605060D06020702" pitchFamily="82" charset="0"/>
              </a:rPr>
              <a:t>Was </a:t>
            </a:r>
            <a:r>
              <a:rPr lang="en-US" altLang="zh-CN" sz="2800" dirty="0" err="1">
                <a:solidFill>
                  <a:srgbClr val="9900CC"/>
                </a:solidFill>
                <a:latin typeface="Jokerman" panose="04090605060D06020702" pitchFamily="82" charset="0"/>
              </a:rPr>
              <a:t>Arnar</a:t>
            </a:r>
            <a:r>
              <a:rPr lang="en-US" altLang="zh-CN" sz="2800" dirty="0">
                <a:solidFill>
                  <a:srgbClr val="9900CC"/>
                </a:solidFill>
                <a:latin typeface="Jokerman" panose="04090605060D06020702" pitchFamily="82" charset="0"/>
              </a:rPr>
              <a:t> in his room?</a:t>
            </a:r>
            <a:endParaRPr lang="en-US" altLang="zh-CN" sz="2800" dirty="0">
              <a:solidFill>
                <a:srgbClr val="9900CC"/>
              </a:solidFill>
              <a:latin typeface="Jokerman" panose="04090605060D06020702" pitchFamily="82" charset="0"/>
            </a:endParaRPr>
          </a:p>
          <a:p>
            <a:r>
              <a:rPr lang="en-US" altLang="zh-CN" sz="2800" dirty="0">
                <a:solidFill>
                  <a:srgbClr val="9900CC"/>
                </a:solidFill>
                <a:latin typeface="Jokerman" panose="04090605060D06020702" pitchFamily="82" charset="0"/>
              </a:rPr>
              <a:t>Q9:    Can you tell the difference between “there” in Para1 and   “there” in Para2?</a:t>
            </a:r>
            <a:endParaRPr lang="zh-CN" altLang="en-US" sz="2800" dirty="0">
              <a:solidFill>
                <a:srgbClr val="9900CC"/>
              </a:solidFill>
              <a:latin typeface="Jokerman" panose="04090605060D06020702" pitchFamily="82" charset="0"/>
            </a:endParaRPr>
          </a:p>
        </p:txBody>
      </p:sp>
      <p:sp>
        <p:nvSpPr>
          <p:cNvPr id="5" name="文本框 4"/>
          <p:cNvSpPr txBox="1"/>
          <p:nvPr/>
        </p:nvSpPr>
        <p:spPr>
          <a:xfrm>
            <a:off x="13254" y="1914039"/>
            <a:ext cx="12125739" cy="1384995"/>
          </a:xfrm>
          <a:prstGeom prst="rect">
            <a:avLst/>
          </a:prstGeom>
          <a:solidFill>
            <a:schemeClr val="bg1"/>
          </a:solidFill>
        </p:spPr>
        <p:txBody>
          <a:bodyPr wrap="square">
            <a:spAutoFit/>
          </a:bodyPr>
          <a:lstStyle/>
          <a:p>
            <a:pPr algn="just" fontAlgn="base"/>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Para1: </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Arnar</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wasn’t </a:t>
            </a:r>
            <a:r>
              <a:rPr lang="en-US"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there!</a:t>
            </a:r>
            <a:endParaRPr lang="zh-CN" altLang="zh-CN" sz="2800" b="1"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p>
            <a:pPr marR="114300" algn="just" fontAlgn="base"/>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Para2: </a:t>
            </a:r>
            <a:r>
              <a:rPr lang="en-US"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There, </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curled around a worn stuffed bear, was </a:t>
            </a:r>
            <a:r>
              <a:rPr lang="en-US" altLang="zh-CN" sz="2800" kern="100" dirty="0" err="1">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Arnar</a:t>
            </a:r>
            <a:r>
              <a:rPr lang="en-US" altLang="zh-CN" sz="2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 sound asleep.</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11915</Words>
  <Application>WPS 演示</Application>
  <PresentationFormat>宽屏</PresentationFormat>
  <Paragraphs>255</Paragraphs>
  <Slides>26</Slides>
  <Notes>0</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26</vt:i4>
      </vt:variant>
    </vt:vector>
  </HeadingPairs>
  <TitlesOfParts>
    <vt:vector size="48" baseType="lpstr">
      <vt:lpstr>Arial</vt:lpstr>
      <vt:lpstr>宋体</vt:lpstr>
      <vt:lpstr>Wingdings</vt:lpstr>
      <vt:lpstr>华文彩云</vt:lpstr>
      <vt:lpstr>Times New Roman</vt:lpstr>
      <vt:lpstr>等线</vt:lpstr>
      <vt:lpstr>Jokerman</vt:lpstr>
      <vt:lpstr>Chiller</vt:lpstr>
      <vt:lpstr>微软雅黑</vt:lpstr>
      <vt:lpstr>Arial Unicode MS</vt:lpstr>
      <vt:lpstr>等线 Light</vt:lpstr>
      <vt:lpstr>Calibri</vt:lpstr>
      <vt:lpstr>Verdana</vt:lpstr>
      <vt:lpstr>HGSSoeiKakupoptai</vt:lpstr>
      <vt:lpstr>Berlin Sans FB</vt:lpstr>
      <vt:lpstr>方正舒体</vt:lpstr>
      <vt:lpstr>Gabriola</vt:lpstr>
      <vt:lpstr>Yu Gothic</vt:lpstr>
      <vt:lpstr>Segoe Print</vt:lpstr>
      <vt:lpstr>HelveticaNeue</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jiahui fu</dc:creator>
  <cp:lastModifiedBy>Administrator</cp:lastModifiedBy>
  <cp:revision>115</cp:revision>
  <dcterms:created xsi:type="dcterms:W3CDTF">2024-02-29T09:49:00Z</dcterms:created>
  <dcterms:modified xsi:type="dcterms:W3CDTF">2024-03-04T06:35:32Z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