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6"/>
  </p:notesMasterIdLst>
  <p:sldIdLst>
    <p:sldId id="837" r:id="rId4"/>
    <p:sldId id="256" r:id="rId5"/>
    <p:sldId id="542" r:id="rId7"/>
    <p:sldId id="544" r:id="rId8"/>
    <p:sldId id="547" r:id="rId9"/>
    <p:sldId id="549" r:id="rId10"/>
    <p:sldId id="550" r:id="rId11"/>
    <p:sldId id="551" r:id="rId12"/>
    <p:sldId id="552" r:id="rId13"/>
    <p:sldId id="543" r:id="rId14"/>
    <p:sldId id="258" r:id="rId15"/>
    <p:sldId id="274" r:id="rId16"/>
    <p:sldId id="727" r:id="rId17"/>
    <p:sldId id="365" r:id="rId18"/>
    <p:sldId id="366" r:id="rId19"/>
    <p:sldId id="367" r:id="rId20"/>
    <p:sldId id="368" r:id="rId21"/>
    <p:sldId id="369" r:id="rId22"/>
    <p:sldId id="370" r:id="rId23"/>
    <p:sldId id="371" r:id="rId24"/>
    <p:sldId id="372" r:id="rId25"/>
    <p:sldId id="373" r:id="rId26"/>
    <p:sldId id="374" r:id="rId27"/>
    <p:sldId id="375" r:id="rId28"/>
    <p:sldId id="553" r:id="rId29"/>
    <p:sldId id="555" r:id="rId30"/>
    <p:sldId id="640" r:id="rId31"/>
    <p:sldId id="743" r:id="rId32"/>
    <p:sldId id="641" r:id="rId33"/>
    <p:sldId id="556" r:id="rId34"/>
    <p:sldId id="557" r:id="rId35"/>
    <p:sldId id="561" r:id="rId36"/>
    <p:sldId id="642" r:id="rId37"/>
    <p:sldId id="558" r:id="rId38"/>
    <p:sldId id="560" r:id="rId39"/>
    <p:sldId id="562" r:id="rId40"/>
    <p:sldId id="639" r:id="rId41"/>
    <p:sldId id="290" r:id="rId42"/>
    <p:sldId id="379" r:id="rId43"/>
    <p:sldId id="435" r:id="rId44"/>
    <p:sldId id="380" r:id="rId45"/>
    <p:sldId id="381" r:id="rId46"/>
    <p:sldId id="489" r:id="rId47"/>
    <p:sldId id="490" r:id="rId48"/>
    <p:sldId id="725" r:id="rId49"/>
    <p:sldId id="734" r:id="rId50"/>
    <p:sldId id="735" r:id="rId51"/>
    <p:sldId id="724" r:id="rId52"/>
    <p:sldId id="732" r:id="rId53"/>
    <p:sldId id="733" r:id="rId54"/>
    <p:sldId id="541" r:id="rId55"/>
    <p:sldId id="728" r:id="rId56"/>
    <p:sldId id="729" r:id="rId57"/>
    <p:sldId id="730" r:id="rId58"/>
    <p:sldId id="731" r:id="rId59"/>
    <p:sldId id="316" r:id="rId60"/>
    <p:sldId id="737" r:id="rId61"/>
    <p:sldId id="738" r:id="rId62"/>
    <p:sldId id="739" r:id="rId63"/>
    <p:sldId id="740" r:id="rId64"/>
    <p:sldId id="376" r:id="rId65"/>
    <p:sldId id="741" r:id="rId66"/>
    <p:sldId id="745" r:id="rId67"/>
    <p:sldId id="817" r:id="rId68"/>
    <p:sldId id="746" r:id="rId69"/>
    <p:sldId id="747" r:id="rId70"/>
    <p:sldId id="313" r:id="rId71"/>
    <p:sldId id="809" r:id="rId72"/>
    <p:sldId id="332" r:id="rId73"/>
    <p:sldId id="810" r:id="rId74"/>
    <p:sldId id="830" r:id="rId75"/>
    <p:sldId id="294" r:id="rId76"/>
    <p:sldId id="279" r:id="rId77"/>
    <p:sldId id="291" r:id="rId78"/>
    <p:sldId id="295" r:id="rId79"/>
    <p:sldId id="829" r:id="rId80"/>
    <p:sldId id="262" r:id="rId81"/>
  </p:sldIdLst>
  <p:sldSz cx="12192000" cy="6858000"/>
  <p:notesSz cx="6858000" cy="9144000"/>
  <p:embeddedFontLst>
    <p:embeddedFont>
      <p:font typeface="微软雅黑" panose="020B0503020204020204" charset="-122"/>
      <p:regular r:id="rId85"/>
    </p:embeddedFont>
    <p:embeddedFont>
      <p:font typeface="华康海报体W12(P)" panose="040B0C00000000000000" pitchFamily="82" charset="-122"/>
      <p:regular r:id="rId86"/>
    </p:embeddedFont>
    <p:embeddedFont>
      <p:font typeface="等线 Light" panose="02010600030101010101" charset="-122"/>
      <p:regular r:id="rId87"/>
    </p:embeddedFont>
    <p:embeddedFont>
      <p:font typeface="等线" panose="02010600030101010101" charset="-122"/>
      <p:regular r:id="rId88"/>
    </p:embeddedFont>
    <p:embeddedFont>
      <p:font typeface="方正喵呜体" panose="02010600010101010101" pitchFamily="2" charset="-122"/>
      <p:regular r:id="rId89"/>
    </p:embeddedFont>
    <p:embeddedFont>
      <p:font typeface="Britannic Bold" panose="020B0903060703020204" charset="0"/>
      <p:regular r:id="rId90"/>
    </p:embeddedFont>
    <p:embeddedFont>
      <p:font typeface="Calibri" panose="020F0502020204030204"/>
      <p:regular r:id="rId91"/>
      <p:bold r:id="rId92"/>
      <p:italic r:id="rId93"/>
      <p:boldItalic r:id="rId94"/>
    </p:embeddedFont>
    <p:embeddedFont>
      <p:font typeface="华文新魏" panose="02010800040101010101" pitchFamily="2" charset="-122"/>
      <p:regular r:id="rId95"/>
    </p:embeddedFont>
  </p:embeddedFontLst>
  <p:custDataLst>
    <p:tags r:id="rId9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966"/>
    <a:srgbClr val="F8DD4E"/>
    <a:srgbClr val="587087"/>
    <a:srgbClr val="AC8E7C"/>
    <a:srgbClr val="F0EAD8"/>
    <a:srgbClr val="E0CCA3"/>
    <a:srgbClr val="BECCB6"/>
    <a:srgbClr val="ACA4A6"/>
    <a:srgbClr val="7467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65" autoAdjust="0"/>
    <p:restoredTop sz="94660"/>
  </p:normalViewPr>
  <p:slideViewPr>
    <p:cSldViewPr snapToGrid="0" showGuides="1">
      <p:cViewPr varScale="1">
        <p:scale>
          <a:sx n="113" d="100"/>
          <a:sy n="113" d="100"/>
        </p:scale>
        <p:origin x="336" y="96"/>
      </p:cViewPr>
      <p:guideLst>
        <p:guide orient="horz" pos="2132"/>
        <p:guide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6" Type="http://schemas.openxmlformats.org/officeDocument/2006/relationships/tags" Target="tags/tag78.xml"/><Relationship Id="rId95" Type="http://schemas.openxmlformats.org/officeDocument/2006/relationships/font" Target="fonts/font11.fntdata"/><Relationship Id="rId94" Type="http://schemas.openxmlformats.org/officeDocument/2006/relationships/font" Target="fonts/font10.fntdata"/><Relationship Id="rId93" Type="http://schemas.openxmlformats.org/officeDocument/2006/relationships/font" Target="fonts/font9.fntdata"/><Relationship Id="rId92" Type="http://schemas.openxmlformats.org/officeDocument/2006/relationships/font" Target="fonts/font8.fntdata"/><Relationship Id="rId91" Type="http://schemas.openxmlformats.org/officeDocument/2006/relationships/font" Target="fonts/font7.fntdata"/><Relationship Id="rId90" Type="http://schemas.openxmlformats.org/officeDocument/2006/relationships/font" Target="fonts/font6.fntdata"/><Relationship Id="rId9" Type="http://schemas.openxmlformats.org/officeDocument/2006/relationships/slide" Target="slides/slide5.xml"/><Relationship Id="rId89" Type="http://schemas.openxmlformats.org/officeDocument/2006/relationships/font" Target="fonts/font5.fntdata"/><Relationship Id="rId88" Type="http://schemas.openxmlformats.org/officeDocument/2006/relationships/font" Target="fonts/font4.fntdata"/><Relationship Id="rId87" Type="http://schemas.openxmlformats.org/officeDocument/2006/relationships/font" Target="fonts/font3.fntdata"/><Relationship Id="rId86" Type="http://schemas.openxmlformats.org/officeDocument/2006/relationships/font" Target="fonts/font2.fntdata"/><Relationship Id="rId85" Type="http://schemas.openxmlformats.org/officeDocument/2006/relationships/font" Target="fonts/font1.fntdata"/><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51094-F3BE-40D2-81E5-BC3E54FBC40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3ED99D-4B73-40C3-A1B0-8368B2FB35A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ABD3221-A1E8-4754-8C20-17D8497887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D3221-A1E8-4754-8C20-17D8497887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35B6E-B133-4837-ACBF-E9446B539C01}"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11082020" y="63500"/>
            <a:ext cx="1006475" cy="3257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D3221-A1E8-4754-8C20-17D8497887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35B6E-B133-4837-ACBF-E9446B539C0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8.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themeOverride" Target="../theme/themeOverride1.xml"/><Relationship Id="rId4" Type="http://schemas.openxmlformats.org/officeDocument/2006/relationships/image" Target="../media/image20.emf"/><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11.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12.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13.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1.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14.xml"/><Relationship Id="rId2" Type="http://schemas.openxmlformats.org/officeDocument/2006/relationships/image" Target="../media/image21.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15.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16.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17.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emf"/><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18.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19.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1.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20.xml"/><Relationship Id="rId10" Type="http://schemas.openxmlformats.org/officeDocument/2006/relationships/notesSlide" Target="../notesSlides/notesSlide21.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21.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22.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1.xml"/><Relationship Id="rId7" Type="http://schemas.openxmlformats.org/officeDocument/2006/relationships/image" Target="../media/image46.emf"/><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23.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xml"/><Relationship Id="rId5" Type="http://schemas.openxmlformats.org/officeDocument/2006/relationships/tags" Target="../tags/tag25.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24.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xml"/><Relationship Id="rId5" Type="http://schemas.openxmlformats.org/officeDocument/2006/relationships/tags" Target="../tags/tag27.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26.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xml"/><Relationship Id="rId5" Type="http://schemas.openxmlformats.org/officeDocument/2006/relationships/tags" Target="../tags/tag29.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28.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1.xml"/><Relationship Id="rId6" Type="http://schemas.openxmlformats.org/officeDocument/2006/relationships/tags" Target="../tags/tag31.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30.xml"/><Relationship Id="rId2" Type="http://schemas.openxmlformats.org/officeDocument/2006/relationships/image" Target="../media/image47.jpe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1.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1.xml"/><Relationship Id="rId6" Type="http://schemas.openxmlformats.org/officeDocument/2006/relationships/tags" Target="../tags/tag33.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32.xml"/><Relationship Id="rId2" Type="http://schemas.openxmlformats.org/officeDocument/2006/relationships/image" Target="../media/image47.jpe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1.xml"/><Relationship Id="rId6" Type="http://schemas.openxmlformats.org/officeDocument/2006/relationships/tags" Target="../tags/tag35.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34.xml"/><Relationship Id="rId2" Type="http://schemas.openxmlformats.org/officeDocument/2006/relationships/image" Target="../media/image47.jpe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1.xml"/><Relationship Id="rId6" Type="http://schemas.openxmlformats.org/officeDocument/2006/relationships/tags" Target="../tags/tag37.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36.xml"/><Relationship Id="rId2" Type="http://schemas.openxmlformats.org/officeDocument/2006/relationships/image" Target="../media/image30.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38.xml"/><Relationship Id="rId2" Type="http://schemas.openxmlformats.org/officeDocument/2006/relationships/image" Target="../media/image30.pn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39.xml"/><Relationship Id="rId2" Type="http://schemas.openxmlformats.org/officeDocument/2006/relationships/image" Target="../media/image30.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40.xml"/><Relationship Id="rId2" Type="http://schemas.openxmlformats.org/officeDocument/2006/relationships/image" Target="../media/image30.png"/><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41.xml"/><Relationship Id="rId2" Type="http://schemas.openxmlformats.org/officeDocument/2006/relationships/image" Target="../media/image30.png"/><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20.emf"/><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12.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42.xml"/><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43.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ow%20to%20describe%20the%20dog.mp4" TargetMode="Externa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2.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44.xml"/><Relationship Id="rId1" Type="http://schemas.openxmlformats.org/officeDocument/2006/relationships/image" Target="../media/image3.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45.xml"/><Relationship Id="rId1" Type="http://schemas.openxmlformats.org/officeDocument/2006/relationships/image" Target="../media/image3.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46.xml"/><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47.xml"/><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48.xml"/><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49.xml"/><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45.xml"/><Relationship Id="rId6"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50.xml"/><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1.xml"/><Relationship Id="rId2" Type="http://schemas.openxmlformats.org/officeDocument/2006/relationships/image" Target="../media/image20.emf"/><Relationship Id="rId1" Type="http://schemas.openxmlformats.org/officeDocument/2006/relationships/image" Target="../media/image3.png"/></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51.xml"/><Relationship Id="rId1"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8.xml"/><Relationship Id="rId7"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5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3.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49.xml"/><Relationship Id="rId7"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53.xml"/><Relationship Id="rId1" Type="http://schemas.openxmlformats.org/officeDocument/2006/relationships/image" Target="../media/image3.png"/></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50.xml"/><Relationship Id="rId6"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54.xml"/><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7" Type="http://schemas.openxmlformats.org/officeDocument/2006/relationships/notesSlide" Target="../notesSlides/notesSlide51.xml"/><Relationship Id="rId6"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55.xml"/><Relationship Id="rId2" Type="http://schemas.openxmlformats.org/officeDocument/2006/relationships/image" Target="../media/image54.png"/><Relationship Id="rId1" Type="http://schemas.openxmlformats.org/officeDocument/2006/relationships/image" Target="../media/image3.png"/></Relationships>
</file>

<file path=ppt/slides/_rels/slide53.xml.rels><?xml version="1.0" encoding="UTF-8" standalone="yes"?>
<Relationships xmlns="http://schemas.openxmlformats.org/package/2006/relationships"><Relationship Id="rId7" Type="http://schemas.openxmlformats.org/officeDocument/2006/relationships/notesSlide" Target="../notesSlides/notesSlide52.xml"/><Relationship Id="rId6"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56.xml"/><Relationship Id="rId1" Type="http://schemas.openxmlformats.org/officeDocument/2006/relationships/image" Target="../media/image3.png"/></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53.xml"/><Relationship Id="rId6"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57.xml"/><Relationship Id="rId2" Type="http://schemas.openxmlformats.org/officeDocument/2006/relationships/image" Target="../media/image56.png"/><Relationship Id="rId1" Type="http://schemas.openxmlformats.org/officeDocument/2006/relationships/image" Target="../media/image3.png"/></Relationships>
</file>

<file path=ppt/slides/_rels/slide55.xml.rels><?xml version="1.0" encoding="UTF-8" standalone="yes"?>
<Relationships xmlns="http://schemas.openxmlformats.org/package/2006/relationships"><Relationship Id="rId7" Type="http://schemas.openxmlformats.org/officeDocument/2006/relationships/notesSlide" Target="../notesSlides/notesSlide54.xml"/><Relationship Id="rId6"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tags" Target="../tags/tag58.xml"/><Relationship Id="rId2" Type="http://schemas.openxmlformats.org/officeDocument/2006/relationships/image" Target="../media/image57.png"/><Relationship Id="rId1"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5.xml"/><Relationship Id="rId7"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59.xml"/><Relationship Id="rId1"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6.xml"/><Relationship Id="rId7"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0.xml"/><Relationship Id="rId1"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57.xml"/><Relationship Id="rId7"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1.xml"/><Relationship Id="rId1"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58.xml"/><Relationship Id="rId7"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4.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notesSlide" Target="../notesSlides/notesSlide59.xml"/><Relationship Id="rId7"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3.xml"/><Relationship Id="rId1" Type="http://schemas.openxmlformats.org/officeDocument/2006/relationships/image" Target="../media/image3.png"/></Relationships>
</file>

<file path=ppt/slides/_rels/slide61.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image" Target="../media/image73.png"/><Relationship Id="rId7" Type="http://schemas.openxmlformats.org/officeDocument/2006/relationships/image" Target="../media/image72.pn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emf"/><Relationship Id="rId12" Type="http://schemas.openxmlformats.org/officeDocument/2006/relationships/notesSlide" Target="../notesSlides/notesSlide60.xml"/><Relationship Id="rId11" Type="http://schemas.openxmlformats.org/officeDocument/2006/relationships/slideLayout" Target="../slideLayouts/slideLayout1.xml"/><Relationship Id="rId10" Type="http://schemas.openxmlformats.org/officeDocument/2006/relationships/image" Target="../media/image5.emf"/><Relationship Id="rId1" Type="http://schemas.openxmlformats.org/officeDocument/2006/relationships/image" Target="../media/image3.png"/></Relationships>
</file>

<file path=ppt/slides/_rels/slide62.xml.rels><?xml version="1.0" encoding="UTF-8" standalone="yes"?>
<Relationships xmlns="http://schemas.openxmlformats.org/package/2006/relationships"><Relationship Id="rId6" Type="http://schemas.openxmlformats.org/officeDocument/2006/relationships/notesSlide" Target="../notesSlides/notesSlide61.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5.xml"/><Relationship Id="rId1" Type="http://schemas.openxmlformats.org/officeDocument/2006/relationships/image" Target="../media/image3.png"/></Relationships>
</file>

<file path=ppt/slides/_rels/slide63.xml.rels><?xml version="1.0" encoding="UTF-8" standalone="yes"?>
<Relationships xmlns="http://schemas.openxmlformats.org/package/2006/relationships"><Relationship Id="rId6" Type="http://schemas.openxmlformats.org/officeDocument/2006/relationships/notesSlide" Target="../notesSlides/notesSlide62.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6.xml"/><Relationship Id="rId1" Type="http://schemas.openxmlformats.org/officeDocument/2006/relationships/image" Target="../media/image3.png"/></Relationships>
</file>

<file path=ppt/slides/_rels/slide64.xml.rels><?xml version="1.0" encoding="UTF-8" standalone="yes"?>
<Relationships xmlns="http://schemas.openxmlformats.org/package/2006/relationships"><Relationship Id="rId6" Type="http://schemas.openxmlformats.org/officeDocument/2006/relationships/notesSlide" Target="../notesSlides/notesSlide63.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7.xml"/><Relationship Id="rId1" Type="http://schemas.openxmlformats.org/officeDocument/2006/relationships/image" Target="../media/image3.png"/></Relationships>
</file>

<file path=ppt/slides/_rels/slide65.xml.rels><?xml version="1.0" encoding="UTF-8" standalone="yes"?>
<Relationships xmlns="http://schemas.openxmlformats.org/package/2006/relationships"><Relationship Id="rId6" Type="http://schemas.openxmlformats.org/officeDocument/2006/relationships/notesSlide" Target="../notesSlides/notesSlide64.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8.xml"/><Relationship Id="rId1" Type="http://schemas.openxmlformats.org/officeDocument/2006/relationships/image" Target="../media/image3.png"/></Relationships>
</file>

<file path=ppt/slides/_rels/slide66.xml.rels><?xml version="1.0" encoding="UTF-8" standalone="yes"?>
<Relationships xmlns="http://schemas.openxmlformats.org/package/2006/relationships"><Relationship Id="rId6" Type="http://schemas.openxmlformats.org/officeDocument/2006/relationships/notesSlide" Target="../notesSlides/notesSlide65.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9.xml"/><Relationship Id="rId1" Type="http://schemas.openxmlformats.org/officeDocument/2006/relationships/image" Target="../media/image3.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1.xml"/><Relationship Id="rId2" Type="http://schemas.openxmlformats.org/officeDocument/2006/relationships/image" Target="../media/image20.emf"/><Relationship Id="rId1"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68.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70.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5.xml"/><Relationship Id="rId1" Type="http://schemas.openxmlformats.org/officeDocument/2006/relationships/image" Target="../media/image3.png"/></Relationships>
</file>

<file path=ppt/slides/_rels/slide70.xml.rels><?xml version="1.0" encoding="UTF-8" standalone="yes"?>
<Relationships xmlns="http://schemas.openxmlformats.org/package/2006/relationships"><Relationship Id="rId6" Type="http://schemas.openxmlformats.org/officeDocument/2006/relationships/notesSlide" Target="../notesSlides/notesSlide69.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71.xml"/><Relationship Id="rId1" Type="http://schemas.openxmlformats.org/officeDocument/2006/relationships/image" Target="../media/image3.png"/></Relationships>
</file>

<file path=ppt/slides/_rels/slide71.xml.rels><?xml version="1.0" encoding="UTF-8" standalone="yes"?>
<Relationships xmlns="http://schemas.openxmlformats.org/package/2006/relationships"><Relationship Id="rId6" Type="http://schemas.openxmlformats.org/officeDocument/2006/relationships/notesSlide" Target="../notesSlides/notesSlide70.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72.xml"/><Relationship Id="rId1" Type="http://schemas.openxmlformats.org/officeDocument/2006/relationships/image" Target="../media/image3.png"/></Relationships>
</file>

<file path=ppt/slides/_rels/slide72.xml.rels><?xml version="1.0" encoding="UTF-8" standalone="yes"?>
<Relationships xmlns="http://schemas.openxmlformats.org/package/2006/relationships"><Relationship Id="rId6" Type="http://schemas.openxmlformats.org/officeDocument/2006/relationships/notesSlide" Target="../notesSlides/notesSlide71.xml"/><Relationship Id="rId5" Type="http://schemas.openxmlformats.org/officeDocument/2006/relationships/slideLayout" Target="../slideLayouts/slideLayout12.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73.xml"/><Relationship Id="rId1" Type="http://schemas.openxmlformats.org/officeDocument/2006/relationships/image" Target="../media/image3.png"/></Relationships>
</file>

<file path=ppt/slides/_rels/slide73.xml.rels><?xml version="1.0" encoding="UTF-8" standalone="yes"?>
<Relationships xmlns="http://schemas.openxmlformats.org/package/2006/relationships"><Relationship Id="rId6" Type="http://schemas.openxmlformats.org/officeDocument/2006/relationships/notesSlide" Target="../notesSlides/notesSlide72.xml"/><Relationship Id="rId5" Type="http://schemas.openxmlformats.org/officeDocument/2006/relationships/slideLayout" Target="../slideLayouts/slideLayout1.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74.xml"/><Relationship Id="rId1" Type="http://schemas.openxmlformats.org/officeDocument/2006/relationships/image" Target="../media/image3.png"/></Relationships>
</file>

<file path=ppt/slides/_rels/slide74.xml.rels><?xml version="1.0" encoding="UTF-8" standalone="yes"?>
<Relationships xmlns="http://schemas.openxmlformats.org/package/2006/relationships"><Relationship Id="rId6" Type="http://schemas.openxmlformats.org/officeDocument/2006/relationships/notesSlide" Target="../notesSlides/notesSlide73.xml"/><Relationship Id="rId5" Type="http://schemas.openxmlformats.org/officeDocument/2006/relationships/slideLayout" Target="../slideLayouts/slideLayout12.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75.xml"/><Relationship Id="rId1" Type="http://schemas.openxmlformats.org/officeDocument/2006/relationships/image" Target="../media/image3.png"/></Relationships>
</file>

<file path=ppt/slides/_rels/slide75.xml.rels><?xml version="1.0" encoding="UTF-8" standalone="yes"?>
<Relationships xmlns="http://schemas.openxmlformats.org/package/2006/relationships"><Relationship Id="rId6" Type="http://schemas.openxmlformats.org/officeDocument/2006/relationships/notesSlide" Target="../notesSlides/notesSlide74.xml"/><Relationship Id="rId5" Type="http://schemas.openxmlformats.org/officeDocument/2006/relationships/slideLayout" Target="../slideLayouts/slideLayout12.xml"/><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76.xml"/><Relationship Id="rId1" Type="http://schemas.openxmlformats.org/officeDocument/2006/relationships/image" Target="../media/image3.png"/></Relationships>
</file>

<file path=ppt/slides/_rels/slide76.xml.rels><?xml version="1.0" encoding="UTF-8" standalone="yes"?>
<Relationships xmlns="http://schemas.openxmlformats.org/package/2006/relationships"><Relationship Id="rId7" Type="http://schemas.openxmlformats.org/officeDocument/2006/relationships/notesSlide" Target="../notesSlides/notesSlide75.xml"/><Relationship Id="rId6"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77.xml"/><Relationship Id="rId1" Type="http://schemas.openxmlformats.org/officeDocument/2006/relationships/image" Target="../media/image3.png"/></Relationships>
</file>

<file path=ppt/slides/_rels/slide77.xml.rels><?xml version="1.0" encoding="UTF-8" standalone="yes"?>
<Relationships xmlns="http://schemas.openxmlformats.org/package/2006/relationships"><Relationship Id="rId9" Type="http://schemas.openxmlformats.org/officeDocument/2006/relationships/image" Target="../media/image82.emf"/><Relationship Id="rId8" Type="http://schemas.openxmlformats.org/officeDocument/2006/relationships/image" Target="../media/image81.emf"/><Relationship Id="rId7" Type="http://schemas.openxmlformats.org/officeDocument/2006/relationships/image" Target="../media/image80.emf"/><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 Id="rId3" Type="http://schemas.openxmlformats.org/officeDocument/2006/relationships/image" Target="../media/image76.emf"/><Relationship Id="rId2" Type="http://schemas.openxmlformats.org/officeDocument/2006/relationships/image" Target="../media/image75.emf"/><Relationship Id="rId11" Type="http://schemas.openxmlformats.org/officeDocument/2006/relationships/notesSlide" Target="../notesSlides/notesSlide76.xml"/><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6.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tags" Target="../tags/tag7.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3832622" y="2484835"/>
            <a:ext cx="25717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169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1690" b="1">
              <a:solidFill>
                <a:srgbClr val="FF0000"/>
              </a:solidFill>
              <a:latin typeface="HelveticaNeue" panose="02000503000000020004" pitchFamily="2" charset="0"/>
            </a:endParaRPr>
          </a:p>
          <a:p>
            <a:pPr eaLnBrk="1" hangingPunct="1">
              <a:spcBef>
                <a:spcPct val="0"/>
              </a:spcBef>
              <a:buFontTx/>
              <a:buNone/>
              <a:defRPr/>
            </a:pP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更多教学资源请关注</a:t>
            </a: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公众号：溯恩高中英语</a:t>
            </a:r>
            <a:endParaRPr lang="zh-CN" altLang="en-US" sz="169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67513" y="3038475"/>
            <a:ext cx="1382316" cy="138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473428" y="2484836"/>
            <a:ext cx="2194322"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2530" b="1">
                <a:latin typeface="华文新魏" panose="02010800040101010101" pitchFamily="2" charset="-122"/>
              </a:rPr>
              <a:t>知识产权声明</a:t>
            </a:r>
            <a:endParaRPr lang="zh-CN" altLang="en-US" sz="253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3" name="文本框 2"/>
          <p:cNvSpPr txBox="1"/>
          <p:nvPr/>
        </p:nvSpPr>
        <p:spPr>
          <a:xfrm>
            <a:off x="353695" y="771525"/>
            <a:ext cx="11544935" cy="4407535"/>
          </a:xfrm>
          <a:prstGeom prst="rect">
            <a:avLst/>
          </a:prstGeom>
          <a:noFill/>
        </p:spPr>
        <p:txBody>
          <a:bodyPr wrap="square" rtlCol="0" anchor="t">
            <a:spAutoFit/>
          </a:bodyPr>
          <a:p>
            <a:pPr fontAlgn="auto">
              <a:lnSpc>
                <a:spcPts val="2880"/>
              </a:lnSpc>
            </a:pP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If you're lucky enough to share your life with a dog, then you know how awesome dogs are. They make us laugh, they drive us a bit crazy, and they're always up for a good </a:t>
            </a:r>
            <a:r>
              <a:rPr lang="zh-CN" altLang="en-US" sz="2400" b="1" u="sng">
                <a:latin typeface="微软雅黑" panose="020B0503020204020204" charset="-122"/>
                <a:ea typeface="微软雅黑" panose="020B0503020204020204" charset="-122"/>
                <a:cs typeface="微软雅黑" panose="020B0503020204020204" charset="-122"/>
              </a:rPr>
              <a:t>cuddle</a:t>
            </a:r>
            <a:r>
              <a:rPr lang="zh-CN" altLang="en-US" sz="2400" b="1">
                <a:latin typeface="微软雅黑" panose="020B0503020204020204" charset="-122"/>
                <a:ea typeface="微软雅黑" panose="020B0503020204020204" charset="-122"/>
                <a:cs typeface="微软雅黑" panose="020B0503020204020204" charset="-122"/>
              </a:rPr>
              <a:t>. Dogs give us company, </a:t>
            </a:r>
            <a:r>
              <a:rPr lang="zh-CN" altLang="en-US" sz="2400" b="1" u="sng">
                <a:latin typeface="微软雅黑" panose="020B0503020204020204" charset="-122"/>
                <a:ea typeface="微软雅黑" panose="020B0503020204020204" charset="-122"/>
                <a:cs typeface="微软雅黑" panose="020B0503020204020204" charset="-122"/>
              </a:rPr>
              <a:t>reassurance</a:t>
            </a:r>
            <a:r>
              <a:rPr lang="zh-CN" altLang="en-US" sz="2400" b="1">
                <a:latin typeface="微软雅黑" panose="020B0503020204020204" charset="-122"/>
                <a:ea typeface="微软雅黑" panose="020B0503020204020204" charset="-122"/>
                <a:cs typeface="微软雅黑" panose="020B0503020204020204" charset="-122"/>
              </a:rPr>
              <a:t>, and love.        </a:t>
            </a:r>
            <a:r>
              <a:rPr lang="en-US" altLang="zh-CN" sz="1400" b="1" i="1">
                <a:latin typeface="微软雅黑" panose="020B0503020204020204" charset="-122"/>
                <a:ea typeface="微软雅黑" panose="020B0503020204020204" charset="-122"/>
              </a:rPr>
              <a:t>cuddle /ˈkʌdl/ v. 拥抱；偎依；亲热地搂住   n. 搂抱，拥抱</a:t>
            </a:r>
            <a:endParaRPr lang="en-US" altLang="zh-CN" sz="1400" b="1" i="1">
              <a:latin typeface="微软雅黑" panose="020B0503020204020204" charset="-122"/>
              <a:ea typeface="微软雅黑" panose="020B0503020204020204" charset="-122"/>
            </a:endParaRPr>
          </a:p>
          <a:p>
            <a:pPr fontAlgn="auto">
              <a:lnSpc>
                <a:spcPts val="1980"/>
              </a:lnSpc>
            </a:pPr>
            <a:r>
              <a:rPr lang="en-US" altLang="zh-CN" sz="1400" b="1" i="1">
                <a:latin typeface="微软雅黑" panose="020B0503020204020204" charset="-122"/>
                <a:ea typeface="微软雅黑" panose="020B0503020204020204" charset="-122"/>
              </a:rPr>
              <a:t>                                                                              reassurance  / ˌriːəˈʃʊərəns/安慰；慰藉</a:t>
            </a:r>
            <a:endParaRPr lang="en-US" altLang="zh-CN" sz="1400" b="1" i="1">
              <a:latin typeface="微软雅黑" panose="020B0503020204020204" charset="-122"/>
              <a:ea typeface="微软雅黑" panose="020B0503020204020204" charset="-122"/>
            </a:endParaRPr>
          </a:p>
          <a:p>
            <a:pPr fontAlgn="auto">
              <a:lnSpc>
                <a:spcPts val="2880"/>
              </a:lnSpc>
            </a:pPr>
            <a:r>
              <a:rPr lang="zh-CN" altLang="en-US" sz="2400" b="1">
                <a:latin typeface="微软雅黑" panose="020B0503020204020204" charset="-122"/>
                <a:ea typeface="微软雅黑" panose="020B0503020204020204" charset="-122"/>
                <a:cs typeface="微软雅黑" panose="020B0503020204020204" charset="-122"/>
              </a:rPr>
              <a:t>    Don't have a dog in your life just yet? There are countless reasons why you might want to consider getting one. Dogs encourage us to get some exercise, and they can be great guardians. Dogs can help to relieve stress and can even help people to better cope with depression.</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ts val="2880"/>
              </a:lnSpc>
            </a:pPr>
            <a:r>
              <a:rPr lang="zh-CN" altLang="en-US" sz="2400" b="1">
                <a:latin typeface="微软雅黑" panose="020B0503020204020204" charset="-122"/>
                <a:ea typeface="微软雅黑" panose="020B0503020204020204" charset="-122"/>
                <a:cs typeface="微软雅黑" panose="020B0503020204020204" charset="-122"/>
              </a:rPr>
              <a:t>    If you're thinking that it might be time to bring home a dog, head to your local shelter or rescue and see what dogs are in need of homes. You never know - you might just find your next best friend.</a:t>
            </a: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4"/>
          <a:stretch>
            <a:fillRect/>
          </a:stretch>
        </p:blipFill>
        <p:spPr>
          <a:xfrm>
            <a:off x="1436102" y="226216"/>
            <a:ext cx="902207" cy="545486"/>
          </a:xfrm>
          <a:prstGeom prst="rect">
            <a:avLst/>
          </a:prstGeom>
        </p:spPr>
      </p:pic>
      <p:sp>
        <p:nvSpPr>
          <p:cNvPr id="4" name="文本框 3"/>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a:t>
            </a:r>
            <a:endParaRPr lang="en-US" altLang="zh-CN" sz="2400" b="1">
              <a:solidFill>
                <a:srgbClr val="002060"/>
              </a:solidFill>
              <a:latin typeface="微软雅黑" panose="020B0503020204020204" charset="-122"/>
              <a:ea typeface="微软雅黑" panose="020B0503020204020204" charset="-122"/>
            </a:endParaRPr>
          </a:p>
        </p:txBody>
      </p:sp>
      <p:sp>
        <p:nvSpPr>
          <p:cNvPr id="6" name="文本框 5"/>
          <p:cNvSpPr txBox="1"/>
          <p:nvPr/>
        </p:nvSpPr>
        <p:spPr>
          <a:xfrm>
            <a:off x="2062480" y="184150"/>
            <a:ext cx="841883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Lead in - you might just find your next best friend</a:t>
            </a:r>
            <a:endParaRPr lang="en-US" altLang="zh-CN" sz="2400" b="1">
              <a:solidFill>
                <a:srgbClr val="002060"/>
              </a:solidFill>
              <a:latin typeface="微软雅黑" panose="020B0503020204020204" charset="-122"/>
              <a:ea typeface="微软雅黑" panose="020B0503020204020204" charset="-122"/>
            </a:endParaRPr>
          </a:p>
        </p:txBody>
      </p:sp>
      <p:sp>
        <p:nvSpPr>
          <p:cNvPr id="7" name="文本框 6"/>
          <p:cNvSpPr txBox="1"/>
          <p:nvPr/>
        </p:nvSpPr>
        <p:spPr>
          <a:xfrm>
            <a:off x="384175" y="5179060"/>
            <a:ext cx="11483975" cy="1476375"/>
          </a:xfrm>
          <a:prstGeom prst="rect">
            <a:avLst/>
          </a:prstGeom>
          <a:noFill/>
        </p:spPr>
        <p:txBody>
          <a:bodyPr wrap="square" rtlCol="0" anchor="t">
            <a:spAutoFit/>
          </a:bodyPr>
          <a:p>
            <a:pPr marL="285750" indent="-285750">
              <a:buFont typeface="Wingdings" panose="05000000000000000000" charset="0"/>
              <a:buChar char="Ø"/>
            </a:pP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如果你足够幸运能和狗狗共度一生，你就会知道狗狗有多棒。它们让我们欢笑，让我们有些疯狂，它们总是让我们拥抱。狗给了我们陪伴、安慰和爱。你还没有养狗吗?  你可能会有无数的理由去考虑买一个。狗鼓励我们做一些运动，它们可以是很好的监护人。狗可以帮助缓解压力，甚至可以帮助人们更好地应对抑郁。如果你觉得是时候把狗带回家了，那就去当地的收容所或救助站看看狗狗们需要什么样的家。你永远不会知道——你可能会找到下一个最好的朋友。</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2"/>
          <a:stretch>
            <a:fillRect/>
          </a:stretch>
        </p:blipFill>
        <p:spPr>
          <a:xfrm>
            <a:off x="3301127" y="3907576"/>
            <a:ext cx="6881924" cy="1063517"/>
          </a:xfrm>
          <a:prstGeom prst="rect">
            <a:avLst/>
          </a:prstGeom>
        </p:spPr>
      </p:pic>
      <p:pic>
        <p:nvPicPr>
          <p:cNvPr id="19" name="图片 18"/>
          <p:cNvPicPr>
            <a:picLocks noChangeAspect="1"/>
          </p:cNvPicPr>
          <p:nvPr/>
        </p:nvPicPr>
        <p:blipFill>
          <a:blip r:embed="rId2"/>
          <a:stretch>
            <a:fillRect/>
          </a:stretch>
        </p:blipFill>
        <p:spPr>
          <a:xfrm>
            <a:off x="3301126" y="2413507"/>
            <a:ext cx="6881924" cy="1063517"/>
          </a:xfrm>
          <a:prstGeom prst="rect">
            <a:avLst/>
          </a:prstGeom>
        </p:spPr>
      </p:pic>
      <p:pic>
        <p:nvPicPr>
          <p:cNvPr id="18" name="图片 17"/>
          <p:cNvPicPr>
            <a:picLocks noChangeAspect="1"/>
          </p:cNvPicPr>
          <p:nvPr/>
        </p:nvPicPr>
        <p:blipFill>
          <a:blip r:embed="rId2"/>
          <a:stretch>
            <a:fillRect/>
          </a:stretch>
        </p:blipFill>
        <p:spPr>
          <a:xfrm>
            <a:off x="3301127" y="895702"/>
            <a:ext cx="6881924" cy="1063517"/>
          </a:xfrm>
          <a:prstGeom prst="rect">
            <a:avLst/>
          </a:prstGeom>
        </p:spPr>
      </p:pic>
      <p:pic>
        <p:nvPicPr>
          <p:cNvPr id="4" name="图片 3"/>
          <p:cNvPicPr>
            <a:picLocks noChangeAspect="1"/>
          </p:cNvPicPr>
          <p:nvPr/>
        </p:nvPicPr>
        <p:blipFill>
          <a:blip r:embed="rId3"/>
          <a:stretch>
            <a:fillRect/>
          </a:stretch>
        </p:blipFill>
        <p:spPr>
          <a:xfrm>
            <a:off x="246720" y="5586873"/>
            <a:ext cx="978450" cy="849943"/>
          </a:xfrm>
          <a:prstGeom prst="rect">
            <a:avLst/>
          </a:prstGeom>
        </p:spPr>
      </p:pic>
      <p:pic>
        <p:nvPicPr>
          <p:cNvPr id="6" name="图片 5"/>
          <p:cNvPicPr>
            <a:picLocks noChangeAspect="1"/>
          </p:cNvPicPr>
          <p:nvPr/>
        </p:nvPicPr>
        <p:blipFill>
          <a:blip r:embed="rId3"/>
          <a:stretch>
            <a:fillRect/>
          </a:stretch>
        </p:blipFill>
        <p:spPr>
          <a:xfrm>
            <a:off x="37331" y="4451555"/>
            <a:ext cx="783284" cy="680410"/>
          </a:xfrm>
          <a:prstGeom prst="rect">
            <a:avLst/>
          </a:prstGeom>
        </p:spPr>
      </p:pic>
      <p:pic>
        <p:nvPicPr>
          <p:cNvPr id="7" name="图片 6"/>
          <p:cNvPicPr>
            <a:picLocks noChangeAspect="1"/>
          </p:cNvPicPr>
          <p:nvPr/>
        </p:nvPicPr>
        <p:blipFill>
          <a:blip r:embed="rId3"/>
          <a:stretch>
            <a:fillRect/>
          </a:stretch>
        </p:blipFill>
        <p:spPr>
          <a:xfrm rot="1527672" flipH="1">
            <a:off x="445759" y="3392230"/>
            <a:ext cx="580372" cy="504148"/>
          </a:xfrm>
          <a:prstGeom prst="rect">
            <a:avLst/>
          </a:prstGeom>
        </p:spPr>
      </p:pic>
      <p:pic>
        <p:nvPicPr>
          <p:cNvPr id="8" name="图片 7"/>
          <p:cNvPicPr>
            <a:picLocks noChangeAspect="1"/>
          </p:cNvPicPr>
          <p:nvPr/>
        </p:nvPicPr>
        <p:blipFill>
          <a:blip r:embed="rId3"/>
          <a:stretch>
            <a:fillRect/>
          </a:stretch>
        </p:blipFill>
        <p:spPr>
          <a:xfrm rot="1527672" flipH="1">
            <a:off x="1171500" y="2632127"/>
            <a:ext cx="471818" cy="409851"/>
          </a:xfrm>
          <a:prstGeom prst="rect">
            <a:avLst/>
          </a:prstGeom>
        </p:spPr>
      </p:pic>
      <p:pic>
        <p:nvPicPr>
          <p:cNvPr id="9" name="图片 8"/>
          <p:cNvPicPr>
            <a:picLocks noChangeAspect="1"/>
          </p:cNvPicPr>
          <p:nvPr/>
        </p:nvPicPr>
        <p:blipFill>
          <a:blip r:embed="rId3"/>
          <a:stretch>
            <a:fillRect/>
          </a:stretch>
        </p:blipFill>
        <p:spPr>
          <a:xfrm rot="4410552" flipH="1">
            <a:off x="2114052" y="2207771"/>
            <a:ext cx="351640" cy="305457"/>
          </a:xfrm>
          <a:prstGeom prst="rect">
            <a:avLst/>
          </a:prstGeom>
        </p:spPr>
      </p:pic>
      <p:sp>
        <p:nvSpPr>
          <p:cNvPr id="15" name="文本框 14"/>
          <p:cNvSpPr txBox="1"/>
          <p:nvPr/>
        </p:nvSpPr>
        <p:spPr>
          <a:xfrm>
            <a:off x="5247831" y="2770213"/>
            <a:ext cx="4244149" cy="706755"/>
          </a:xfrm>
          <a:prstGeom prst="rect">
            <a:avLst/>
          </a:prstGeom>
          <a:noFill/>
        </p:spPr>
        <p:txBody>
          <a:bodyPr wrap="square" rtlCol="0">
            <a:spAutoFit/>
          </a:bodyPr>
          <a:lstStyle/>
          <a:p>
            <a:r>
              <a:rPr lang="en-US" altLang="zh-CN" sz="4000" dirty="0">
                <a:solidFill>
                  <a:srgbClr val="F0EAD8"/>
                </a:solidFill>
                <a:latin typeface="华康海报体W12(P)" panose="040B0C00000000000000" pitchFamily="82" charset="-122"/>
                <a:ea typeface="华康海报体W12(P)" panose="040B0C00000000000000" pitchFamily="82" charset="-122"/>
              </a:rPr>
              <a:t>2.</a:t>
            </a:r>
            <a:r>
              <a:rPr lang="zh-CN" altLang="en-US" sz="4000" dirty="0">
                <a:solidFill>
                  <a:srgbClr val="F0EAD8"/>
                </a:solidFill>
                <a:latin typeface="华康海报体W12(P)" panose="040B0C00000000000000" pitchFamily="82" charset="-122"/>
                <a:ea typeface="华康海报体W12(P)" panose="040B0C00000000000000" pitchFamily="82" charset="-122"/>
              </a:rPr>
              <a:t>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狗</a:t>
            </a:r>
            <a:endParaRPr lang="zh-CN" altLang="en-US" sz="4000" dirty="0">
              <a:solidFill>
                <a:srgbClr val="F0EAD8"/>
              </a:solidFill>
              <a:latin typeface="华康海报体W12(P)" panose="040B0C00000000000000" pitchFamily="82" charset="-122"/>
              <a:ea typeface="华康海报体W12(P)" panose="040B0C00000000000000" pitchFamily="82" charset="-122"/>
            </a:endParaRPr>
          </a:p>
        </p:txBody>
      </p:sp>
      <p:sp>
        <p:nvSpPr>
          <p:cNvPr id="16" name="文本框 15"/>
          <p:cNvSpPr txBox="1"/>
          <p:nvPr/>
        </p:nvSpPr>
        <p:spPr>
          <a:xfrm>
            <a:off x="5247830" y="4264800"/>
            <a:ext cx="4828349" cy="706755"/>
          </a:xfrm>
          <a:prstGeom prst="rect">
            <a:avLst/>
          </a:prstGeom>
          <a:noFill/>
        </p:spPr>
        <p:txBody>
          <a:bodyPr wrap="square" rtlCol="0">
            <a:spAutoFit/>
          </a:bodyPr>
          <a:lstStyle/>
          <a:p>
            <a:r>
              <a:rPr lang="en-US" altLang="zh-CN" sz="4000" dirty="0">
                <a:solidFill>
                  <a:srgbClr val="F0EAD8"/>
                </a:solidFill>
                <a:latin typeface="华康海报体W12(P)" panose="040B0C00000000000000" pitchFamily="82" charset="-122"/>
                <a:ea typeface="华康海报体W12(P)" panose="040B0C00000000000000" pitchFamily="82" charset="-122"/>
              </a:rPr>
              <a:t>3.</a:t>
            </a:r>
            <a:r>
              <a:rPr lang="zh-CN" altLang="en-US" sz="4000" dirty="0">
                <a:solidFill>
                  <a:srgbClr val="F0EAD8"/>
                </a:solidFill>
                <a:latin typeface="华康海报体W12(P)" panose="040B0C00000000000000" pitchFamily="82" charset="-122"/>
                <a:ea typeface="华康海报体W12(P)" panose="040B0C00000000000000" pitchFamily="82" charset="-122"/>
              </a:rPr>
              <a:t>狗狗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人类</a:t>
            </a:r>
            <a:endParaRPr lang="zh-CN" altLang="en-US" sz="4000" dirty="0">
              <a:solidFill>
                <a:srgbClr val="F0EAD8"/>
              </a:solidFill>
              <a:latin typeface="华康海报体W12(P)" panose="040B0C00000000000000" pitchFamily="82" charset="-122"/>
              <a:ea typeface="华康海报体W12(P)" panose="040B0C00000000000000" pitchFamily="82" charset="-122"/>
            </a:endParaRPr>
          </a:p>
        </p:txBody>
      </p:sp>
      <p:sp>
        <p:nvSpPr>
          <p:cNvPr id="17" name="文本框 16"/>
          <p:cNvSpPr txBox="1"/>
          <p:nvPr/>
        </p:nvSpPr>
        <p:spPr>
          <a:xfrm>
            <a:off x="5247640" y="1158875"/>
            <a:ext cx="3379470" cy="706755"/>
          </a:xfrm>
          <a:prstGeom prst="rect">
            <a:avLst/>
          </a:prstGeom>
          <a:noFill/>
        </p:spPr>
        <p:txBody>
          <a:bodyPr wrap="square" rtlCol="0">
            <a:spAutoFit/>
          </a:bodyPr>
          <a:lstStyle/>
          <a:p>
            <a:r>
              <a:rPr lang="en-US" altLang="zh-CN" sz="4000" dirty="0">
                <a:solidFill>
                  <a:srgbClr val="F0EAD8"/>
                </a:solidFill>
                <a:latin typeface="华康海报体W12(P)" panose="040B0C00000000000000" pitchFamily="82" charset="-122"/>
                <a:ea typeface="华康海报体W12(P)" panose="040B0C00000000000000" pitchFamily="82" charset="-122"/>
              </a:rPr>
              <a:t>1.</a:t>
            </a:r>
            <a:r>
              <a:rPr lang="zh-CN" altLang="en-US" sz="4000" dirty="0">
                <a:solidFill>
                  <a:srgbClr val="F0EAD8"/>
                </a:solidFill>
                <a:latin typeface="华康海报体W12(P)" panose="040B0C00000000000000" pitchFamily="82" charset="-122"/>
                <a:ea typeface="华康海报体W12(P)" panose="040B0C00000000000000" pitchFamily="82" charset="-122"/>
              </a:rPr>
              <a:t>单身</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狗</a:t>
            </a:r>
            <a:endParaRPr lang="zh-CN" altLang="en-US" sz="4000" dirty="0">
              <a:solidFill>
                <a:srgbClr val="F0EAD8"/>
              </a:solidFill>
              <a:latin typeface="华康海报体W12(P)" panose="040B0C00000000000000" pitchFamily="82" charset="-122"/>
              <a:ea typeface="华康海报体W12(P)" panose="040B0C00000000000000" pitchFamily="82" charset="-122"/>
            </a:endParaRPr>
          </a:p>
        </p:txBody>
      </p:sp>
      <p:pic>
        <p:nvPicPr>
          <p:cNvPr id="2" name="图片 1"/>
          <p:cNvPicPr>
            <a:picLocks noChangeAspect="1"/>
          </p:cNvPicPr>
          <p:nvPr/>
        </p:nvPicPr>
        <p:blipFill>
          <a:blip r:embed="rId2"/>
          <a:stretch>
            <a:fillRect/>
          </a:stretch>
        </p:blipFill>
        <p:spPr>
          <a:xfrm>
            <a:off x="3301127" y="5372521"/>
            <a:ext cx="6881924" cy="1063517"/>
          </a:xfrm>
          <a:prstGeom prst="rect">
            <a:avLst/>
          </a:prstGeom>
        </p:spPr>
      </p:pic>
      <p:sp>
        <p:nvSpPr>
          <p:cNvPr id="3" name="文本框 2"/>
          <p:cNvSpPr txBox="1"/>
          <p:nvPr/>
        </p:nvSpPr>
        <p:spPr>
          <a:xfrm>
            <a:off x="5247640" y="5658485"/>
            <a:ext cx="5119370" cy="706755"/>
          </a:xfrm>
          <a:prstGeom prst="rect">
            <a:avLst/>
          </a:prstGeom>
          <a:noFill/>
        </p:spPr>
        <p:txBody>
          <a:bodyPr wrap="square" rtlCol="0">
            <a:spAutoFit/>
          </a:bodyPr>
          <a:p>
            <a:r>
              <a:rPr lang="en-US" altLang="zh-CN" sz="4000" dirty="0">
                <a:solidFill>
                  <a:srgbClr val="F0EAD8"/>
                </a:solidFill>
                <a:latin typeface="华康海报体W12(P)" panose="040B0C00000000000000" pitchFamily="82" charset="-122"/>
                <a:ea typeface="华康海报体W12(P)" panose="040B0C00000000000000" pitchFamily="82" charset="-122"/>
              </a:rPr>
              <a:t>4.</a:t>
            </a:r>
            <a:r>
              <a:rPr lang="zh-CN" altLang="en-US" sz="4000" dirty="0">
                <a:solidFill>
                  <a:srgbClr val="F0EAD8"/>
                </a:solidFill>
                <a:latin typeface="华康海报体W12(P)" panose="040B0C00000000000000" pitchFamily="82" charset="-122"/>
                <a:ea typeface="华康海报体W12(P)" panose="040B0C00000000000000" pitchFamily="82" charset="-122"/>
              </a:rPr>
              <a:t>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读后续写</a:t>
            </a:r>
            <a:endParaRPr lang="zh-CN" altLang="en-US" sz="4000" dirty="0">
              <a:solidFill>
                <a:srgbClr val="F0EAD8"/>
              </a:solidFill>
              <a:latin typeface="华康海报体W12(P)" panose="040B0C00000000000000" pitchFamily="82" charset="-122"/>
              <a:ea typeface="华康海报体W12(P)" panose="040B0C00000000000000" pitchFamily="8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26"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80">
                                          <p:stCondLst>
                                            <p:cond delay="0"/>
                                          </p:stCondLst>
                                        </p:cTn>
                                        <p:tgtEl>
                                          <p:spTgt spid="18"/>
                                        </p:tgtEl>
                                      </p:cBhvr>
                                    </p:animEffect>
                                    <p:anim calcmode="lin" valueType="num">
                                      <p:cBhvr>
                                        <p:cTn id="2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3" dur="26">
                                          <p:stCondLst>
                                            <p:cond delay="650"/>
                                          </p:stCondLst>
                                        </p:cTn>
                                        <p:tgtEl>
                                          <p:spTgt spid="18"/>
                                        </p:tgtEl>
                                      </p:cBhvr>
                                      <p:to x="100000" y="60000"/>
                                    </p:animScale>
                                    <p:animScale>
                                      <p:cBhvr>
                                        <p:cTn id="34" dur="166" decel="50000">
                                          <p:stCondLst>
                                            <p:cond delay="676"/>
                                          </p:stCondLst>
                                        </p:cTn>
                                        <p:tgtEl>
                                          <p:spTgt spid="18"/>
                                        </p:tgtEl>
                                      </p:cBhvr>
                                      <p:to x="100000" y="100000"/>
                                    </p:animScale>
                                    <p:animScale>
                                      <p:cBhvr>
                                        <p:cTn id="35" dur="26">
                                          <p:stCondLst>
                                            <p:cond delay="1312"/>
                                          </p:stCondLst>
                                        </p:cTn>
                                        <p:tgtEl>
                                          <p:spTgt spid="18"/>
                                        </p:tgtEl>
                                      </p:cBhvr>
                                      <p:to x="100000" y="80000"/>
                                    </p:animScale>
                                    <p:animScale>
                                      <p:cBhvr>
                                        <p:cTn id="36" dur="166" decel="50000">
                                          <p:stCondLst>
                                            <p:cond delay="1338"/>
                                          </p:stCondLst>
                                        </p:cTn>
                                        <p:tgtEl>
                                          <p:spTgt spid="18"/>
                                        </p:tgtEl>
                                      </p:cBhvr>
                                      <p:to x="100000" y="100000"/>
                                    </p:animScale>
                                    <p:animScale>
                                      <p:cBhvr>
                                        <p:cTn id="37" dur="26">
                                          <p:stCondLst>
                                            <p:cond delay="1642"/>
                                          </p:stCondLst>
                                        </p:cTn>
                                        <p:tgtEl>
                                          <p:spTgt spid="18"/>
                                        </p:tgtEl>
                                      </p:cBhvr>
                                      <p:to x="100000" y="90000"/>
                                    </p:animScale>
                                    <p:animScale>
                                      <p:cBhvr>
                                        <p:cTn id="38" dur="166" decel="50000">
                                          <p:stCondLst>
                                            <p:cond delay="1668"/>
                                          </p:stCondLst>
                                        </p:cTn>
                                        <p:tgtEl>
                                          <p:spTgt spid="18"/>
                                        </p:tgtEl>
                                      </p:cBhvr>
                                      <p:to x="100000" y="100000"/>
                                    </p:animScale>
                                    <p:animScale>
                                      <p:cBhvr>
                                        <p:cTn id="39" dur="26">
                                          <p:stCondLst>
                                            <p:cond delay="1808"/>
                                          </p:stCondLst>
                                        </p:cTn>
                                        <p:tgtEl>
                                          <p:spTgt spid="18"/>
                                        </p:tgtEl>
                                      </p:cBhvr>
                                      <p:to x="100000" y="95000"/>
                                    </p:animScale>
                                    <p:animScale>
                                      <p:cBhvr>
                                        <p:cTn id="40" dur="166" decel="50000">
                                          <p:stCondLst>
                                            <p:cond delay="1834"/>
                                          </p:stCondLst>
                                        </p:cTn>
                                        <p:tgtEl>
                                          <p:spTgt spid="18"/>
                                        </p:tgtEl>
                                      </p:cBhvr>
                                      <p:to x="100000" y="100000"/>
                                    </p:animScale>
                                  </p:childTnLst>
                                </p:cTn>
                              </p:par>
                            </p:childTnLst>
                          </p:cTn>
                        </p:par>
                        <p:par>
                          <p:cTn id="41" fill="hold">
                            <p:stCondLst>
                              <p:cond delay="45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7"/>
                                        </p:tgtEl>
                                        <p:attrNameLst>
                                          <p:attrName>style.visibility</p:attrName>
                                        </p:attrNameLst>
                                      </p:cBhvr>
                                      <p:to>
                                        <p:strVal val="visible"/>
                                      </p:to>
                                    </p:set>
                                    <p:set>
                                      <p:cBhvr>
                                        <p:cTn id="44" dur="455" fill="hold">
                                          <p:stCondLst>
                                            <p:cond delay="0"/>
                                          </p:stCondLst>
                                        </p:cTn>
                                        <p:tgtEl>
                                          <p:spTgt spid="17"/>
                                        </p:tgtEl>
                                        <p:attrNameLst>
                                          <p:attrName>style.rotation</p:attrName>
                                        </p:attrNameLst>
                                      </p:cBhvr>
                                      <p:to>
                                        <p:strVal val="-45.0"/>
                                      </p:to>
                                    </p:set>
                                    <p:anim calcmode="lin" valueType="num">
                                      <p:cBhvr>
                                        <p:cTn id="45"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8000"/>
                            </p:stCondLst>
                            <p:childTnLst>
                              <p:par>
                                <p:cTn id="50" presetID="26"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80">
                                          <p:stCondLst>
                                            <p:cond delay="0"/>
                                          </p:stCondLst>
                                        </p:cTn>
                                        <p:tgtEl>
                                          <p:spTgt spid="19"/>
                                        </p:tgtEl>
                                      </p:cBhvr>
                                    </p:animEffect>
                                    <p:anim calcmode="lin" valueType="num">
                                      <p:cBhvr>
                                        <p:cTn id="5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8" dur="26">
                                          <p:stCondLst>
                                            <p:cond delay="650"/>
                                          </p:stCondLst>
                                        </p:cTn>
                                        <p:tgtEl>
                                          <p:spTgt spid="19"/>
                                        </p:tgtEl>
                                      </p:cBhvr>
                                      <p:to x="100000" y="60000"/>
                                    </p:animScale>
                                    <p:animScale>
                                      <p:cBhvr>
                                        <p:cTn id="59" dur="166" decel="50000">
                                          <p:stCondLst>
                                            <p:cond delay="676"/>
                                          </p:stCondLst>
                                        </p:cTn>
                                        <p:tgtEl>
                                          <p:spTgt spid="19"/>
                                        </p:tgtEl>
                                      </p:cBhvr>
                                      <p:to x="100000" y="100000"/>
                                    </p:animScale>
                                    <p:animScale>
                                      <p:cBhvr>
                                        <p:cTn id="60" dur="26">
                                          <p:stCondLst>
                                            <p:cond delay="1312"/>
                                          </p:stCondLst>
                                        </p:cTn>
                                        <p:tgtEl>
                                          <p:spTgt spid="19"/>
                                        </p:tgtEl>
                                      </p:cBhvr>
                                      <p:to x="100000" y="80000"/>
                                    </p:animScale>
                                    <p:animScale>
                                      <p:cBhvr>
                                        <p:cTn id="61" dur="166" decel="50000">
                                          <p:stCondLst>
                                            <p:cond delay="1338"/>
                                          </p:stCondLst>
                                        </p:cTn>
                                        <p:tgtEl>
                                          <p:spTgt spid="19"/>
                                        </p:tgtEl>
                                      </p:cBhvr>
                                      <p:to x="100000" y="100000"/>
                                    </p:animScale>
                                    <p:animScale>
                                      <p:cBhvr>
                                        <p:cTn id="62" dur="26">
                                          <p:stCondLst>
                                            <p:cond delay="1642"/>
                                          </p:stCondLst>
                                        </p:cTn>
                                        <p:tgtEl>
                                          <p:spTgt spid="19"/>
                                        </p:tgtEl>
                                      </p:cBhvr>
                                      <p:to x="100000" y="90000"/>
                                    </p:animScale>
                                    <p:animScale>
                                      <p:cBhvr>
                                        <p:cTn id="63" dur="166" decel="50000">
                                          <p:stCondLst>
                                            <p:cond delay="1668"/>
                                          </p:stCondLst>
                                        </p:cTn>
                                        <p:tgtEl>
                                          <p:spTgt spid="19"/>
                                        </p:tgtEl>
                                      </p:cBhvr>
                                      <p:to x="100000" y="100000"/>
                                    </p:animScale>
                                    <p:animScale>
                                      <p:cBhvr>
                                        <p:cTn id="64" dur="26">
                                          <p:stCondLst>
                                            <p:cond delay="1808"/>
                                          </p:stCondLst>
                                        </p:cTn>
                                        <p:tgtEl>
                                          <p:spTgt spid="19"/>
                                        </p:tgtEl>
                                      </p:cBhvr>
                                      <p:to x="100000" y="95000"/>
                                    </p:animScale>
                                    <p:animScale>
                                      <p:cBhvr>
                                        <p:cTn id="65" dur="166" decel="50000">
                                          <p:stCondLst>
                                            <p:cond delay="1834"/>
                                          </p:stCondLst>
                                        </p:cTn>
                                        <p:tgtEl>
                                          <p:spTgt spid="19"/>
                                        </p:tgtEl>
                                      </p:cBhvr>
                                      <p:to x="100000" y="100000"/>
                                    </p:animScale>
                                  </p:childTnLst>
                                </p:cTn>
                              </p:par>
                            </p:childTnLst>
                          </p:cTn>
                        </p:par>
                        <p:par>
                          <p:cTn id="66" fill="hold">
                            <p:stCondLst>
                              <p:cond delay="10000"/>
                            </p:stCondLst>
                            <p:childTnLst>
                              <p:par>
                                <p:cTn id="67" presetID="38" presetClass="entr" presetSubtype="0" accel="50000" fill="hold" grpId="0" nodeType="afterEffect">
                                  <p:stCondLst>
                                    <p:cond delay="0"/>
                                  </p:stCondLst>
                                  <p:iterate type="lt">
                                    <p:tmPct val="50000"/>
                                  </p:iterate>
                                  <p:childTnLst>
                                    <p:set>
                                      <p:cBhvr>
                                        <p:cTn id="68" dur="1" fill="hold">
                                          <p:stCondLst>
                                            <p:cond delay="0"/>
                                          </p:stCondLst>
                                        </p:cTn>
                                        <p:tgtEl>
                                          <p:spTgt spid="15"/>
                                        </p:tgtEl>
                                        <p:attrNameLst>
                                          <p:attrName>style.visibility</p:attrName>
                                        </p:attrNameLst>
                                      </p:cBhvr>
                                      <p:to>
                                        <p:strVal val="visible"/>
                                      </p:to>
                                    </p:set>
                                    <p:set>
                                      <p:cBhvr>
                                        <p:cTn id="69" dur="455" fill="hold">
                                          <p:stCondLst>
                                            <p:cond delay="0"/>
                                          </p:stCondLst>
                                        </p:cTn>
                                        <p:tgtEl>
                                          <p:spTgt spid="15"/>
                                        </p:tgtEl>
                                        <p:attrNameLst>
                                          <p:attrName>style.rotation</p:attrName>
                                        </p:attrNameLst>
                                      </p:cBhvr>
                                      <p:to>
                                        <p:strVal val="-45.0"/>
                                      </p:to>
                                    </p:set>
                                    <p:anim calcmode="lin" valueType="num">
                                      <p:cBhvr>
                                        <p:cTn id="70" dur="455" fill="hold">
                                          <p:stCondLst>
                                            <p:cond delay="455"/>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71" dur="455"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72" dur="156" decel="50000" autoRev="1" fill="hold">
                                          <p:stCondLst>
                                            <p:cond delay="455"/>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73" dur="136" fill="hold">
                                          <p:stCondLst>
                                            <p:cond delay="864"/>
                                          </p:stCondLst>
                                        </p:cTn>
                                        <p:tgtEl>
                                          <p:spTgt spid="15"/>
                                        </p:tgtEl>
                                        <p:attrNameLst>
                                          <p:attrName>ppt_y</p:attrName>
                                        </p:attrNameLst>
                                      </p:cBhvr>
                                      <p:tavLst>
                                        <p:tav tm="0">
                                          <p:val>
                                            <p:strVal val="#ppt_y-(0.354*#ppt_w-0.172*#ppt_h)"/>
                                          </p:val>
                                        </p:tav>
                                        <p:tav tm="100000">
                                          <p:val>
                                            <p:strVal val="#ppt_y"/>
                                          </p:val>
                                        </p:tav>
                                      </p:tavLst>
                                    </p:anim>
                                  </p:childTnLst>
                                </p:cTn>
                              </p:par>
                            </p:childTnLst>
                          </p:cTn>
                        </p:par>
                        <p:par>
                          <p:cTn id="74" fill="hold">
                            <p:stCondLst>
                              <p:cond delay="13000"/>
                            </p:stCondLst>
                            <p:childTnLst>
                              <p:par>
                                <p:cTn id="75" presetID="26" presetClass="entr" presetSubtype="0" fill="hold"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80">
                                          <p:stCondLst>
                                            <p:cond delay="0"/>
                                          </p:stCondLst>
                                        </p:cTn>
                                        <p:tgtEl>
                                          <p:spTgt spid="20"/>
                                        </p:tgtEl>
                                      </p:cBhvr>
                                    </p:animEffect>
                                    <p:anim calcmode="lin" valueType="num">
                                      <p:cBhvr>
                                        <p:cTn id="7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3" dur="26">
                                          <p:stCondLst>
                                            <p:cond delay="650"/>
                                          </p:stCondLst>
                                        </p:cTn>
                                        <p:tgtEl>
                                          <p:spTgt spid="20"/>
                                        </p:tgtEl>
                                      </p:cBhvr>
                                      <p:to x="100000" y="60000"/>
                                    </p:animScale>
                                    <p:animScale>
                                      <p:cBhvr>
                                        <p:cTn id="84" dur="166" decel="50000">
                                          <p:stCondLst>
                                            <p:cond delay="676"/>
                                          </p:stCondLst>
                                        </p:cTn>
                                        <p:tgtEl>
                                          <p:spTgt spid="20"/>
                                        </p:tgtEl>
                                      </p:cBhvr>
                                      <p:to x="100000" y="100000"/>
                                    </p:animScale>
                                    <p:animScale>
                                      <p:cBhvr>
                                        <p:cTn id="85" dur="26">
                                          <p:stCondLst>
                                            <p:cond delay="1312"/>
                                          </p:stCondLst>
                                        </p:cTn>
                                        <p:tgtEl>
                                          <p:spTgt spid="20"/>
                                        </p:tgtEl>
                                      </p:cBhvr>
                                      <p:to x="100000" y="80000"/>
                                    </p:animScale>
                                    <p:animScale>
                                      <p:cBhvr>
                                        <p:cTn id="86" dur="166" decel="50000">
                                          <p:stCondLst>
                                            <p:cond delay="1338"/>
                                          </p:stCondLst>
                                        </p:cTn>
                                        <p:tgtEl>
                                          <p:spTgt spid="20"/>
                                        </p:tgtEl>
                                      </p:cBhvr>
                                      <p:to x="100000" y="100000"/>
                                    </p:animScale>
                                    <p:animScale>
                                      <p:cBhvr>
                                        <p:cTn id="87" dur="26">
                                          <p:stCondLst>
                                            <p:cond delay="1642"/>
                                          </p:stCondLst>
                                        </p:cTn>
                                        <p:tgtEl>
                                          <p:spTgt spid="20"/>
                                        </p:tgtEl>
                                      </p:cBhvr>
                                      <p:to x="100000" y="90000"/>
                                    </p:animScale>
                                    <p:animScale>
                                      <p:cBhvr>
                                        <p:cTn id="88" dur="166" decel="50000">
                                          <p:stCondLst>
                                            <p:cond delay="1668"/>
                                          </p:stCondLst>
                                        </p:cTn>
                                        <p:tgtEl>
                                          <p:spTgt spid="20"/>
                                        </p:tgtEl>
                                      </p:cBhvr>
                                      <p:to x="100000" y="100000"/>
                                    </p:animScale>
                                    <p:animScale>
                                      <p:cBhvr>
                                        <p:cTn id="89" dur="26">
                                          <p:stCondLst>
                                            <p:cond delay="1808"/>
                                          </p:stCondLst>
                                        </p:cTn>
                                        <p:tgtEl>
                                          <p:spTgt spid="20"/>
                                        </p:tgtEl>
                                      </p:cBhvr>
                                      <p:to x="100000" y="95000"/>
                                    </p:animScale>
                                    <p:animScale>
                                      <p:cBhvr>
                                        <p:cTn id="90" dur="166" decel="50000">
                                          <p:stCondLst>
                                            <p:cond delay="1834"/>
                                          </p:stCondLst>
                                        </p:cTn>
                                        <p:tgtEl>
                                          <p:spTgt spid="20"/>
                                        </p:tgtEl>
                                      </p:cBhvr>
                                      <p:to x="100000" y="100000"/>
                                    </p:animScale>
                                  </p:childTnLst>
                                </p:cTn>
                              </p:par>
                            </p:childTnLst>
                          </p:cTn>
                        </p:par>
                        <p:par>
                          <p:cTn id="91" fill="hold">
                            <p:stCondLst>
                              <p:cond delay="15000"/>
                            </p:stCondLst>
                            <p:childTnLst>
                              <p:par>
                                <p:cTn id="92" presetID="38" presetClass="entr" presetSubtype="0" accel="50000" fill="hold" grpId="0" nodeType="afterEffect">
                                  <p:stCondLst>
                                    <p:cond delay="0"/>
                                  </p:stCondLst>
                                  <p:iterate type="lt">
                                    <p:tmPct val="50000"/>
                                  </p:iterate>
                                  <p:childTnLst>
                                    <p:set>
                                      <p:cBhvr>
                                        <p:cTn id="93" dur="1" fill="hold">
                                          <p:stCondLst>
                                            <p:cond delay="0"/>
                                          </p:stCondLst>
                                        </p:cTn>
                                        <p:tgtEl>
                                          <p:spTgt spid="16"/>
                                        </p:tgtEl>
                                        <p:attrNameLst>
                                          <p:attrName>style.visibility</p:attrName>
                                        </p:attrNameLst>
                                      </p:cBhvr>
                                      <p:to>
                                        <p:strVal val="visible"/>
                                      </p:to>
                                    </p:set>
                                    <p:set>
                                      <p:cBhvr>
                                        <p:cTn id="94" dur="455" fill="hold">
                                          <p:stCondLst>
                                            <p:cond delay="0"/>
                                          </p:stCondLst>
                                        </p:cTn>
                                        <p:tgtEl>
                                          <p:spTgt spid="16"/>
                                        </p:tgtEl>
                                        <p:attrNameLst>
                                          <p:attrName>style.rotation</p:attrName>
                                        </p:attrNameLst>
                                      </p:cBhvr>
                                      <p:to>
                                        <p:strVal val="-45.0"/>
                                      </p:to>
                                    </p:set>
                                    <p:anim calcmode="lin" valueType="num">
                                      <p:cBhvr>
                                        <p:cTn id="95"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96"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97"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98"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99" fill="hold">
                            <p:stCondLst>
                              <p:cond delay="19000"/>
                            </p:stCondLst>
                            <p:childTnLst>
                              <p:par>
                                <p:cTn id="100" presetID="26" presetClass="entr" presetSubtype="0" fill="hold" nodeType="after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wipe(down)">
                                      <p:cBhvr>
                                        <p:cTn id="102" dur="580">
                                          <p:stCondLst>
                                            <p:cond delay="0"/>
                                          </p:stCondLst>
                                        </p:cTn>
                                        <p:tgtEl>
                                          <p:spTgt spid="2"/>
                                        </p:tgtEl>
                                      </p:cBhvr>
                                    </p:animEffect>
                                    <p:anim calcmode="lin" valueType="num">
                                      <p:cBhvr>
                                        <p:cTn id="10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08" dur="26">
                                          <p:stCondLst>
                                            <p:cond delay="650"/>
                                          </p:stCondLst>
                                        </p:cTn>
                                        <p:tgtEl>
                                          <p:spTgt spid="2"/>
                                        </p:tgtEl>
                                      </p:cBhvr>
                                      <p:to x="100000" y="60000"/>
                                    </p:animScale>
                                    <p:animScale>
                                      <p:cBhvr>
                                        <p:cTn id="109" dur="166" decel="50000">
                                          <p:stCondLst>
                                            <p:cond delay="676"/>
                                          </p:stCondLst>
                                        </p:cTn>
                                        <p:tgtEl>
                                          <p:spTgt spid="2"/>
                                        </p:tgtEl>
                                      </p:cBhvr>
                                      <p:to x="100000" y="100000"/>
                                    </p:animScale>
                                    <p:animScale>
                                      <p:cBhvr>
                                        <p:cTn id="110" dur="26">
                                          <p:stCondLst>
                                            <p:cond delay="1312"/>
                                          </p:stCondLst>
                                        </p:cTn>
                                        <p:tgtEl>
                                          <p:spTgt spid="2"/>
                                        </p:tgtEl>
                                      </p:cBhvr>
                                      <p:to x="100000" y="80000"/>
                                    </p:animScale>
                                    <p:animScale>
                                      <p:cBhvr>
                                        <p:cTn id="111" dur="166" decel="50000">
                                          <p:stCondLst>
                                            <p:cond delay="1338"/>
                                          </p:stCondLst>
                                        </p:cTn>
                                        <p:tgtEl>
                                          <p:spTgt spid="2"/>
                                        </p:tgtEl>
                                      </p:cBhvr>
                                      <p:to x="100000" y="100000"/>
                                    </p:animScale>
                                    <p:animScale>
                                      <p:cBhvr>
                                        <p:cTn id="112" dur="26">
                                          <p:stCondLst>
                                            <p:cond delay="1642"/>
                                          </p:stCondLst>
                                        </p:cTn>
                                        <p:tgtEl>
                                          <p:spTgt spid="2"/>
                                        </p:tgtEl>
                                      </p:cBhvr>
                                      <p:to x="100000" y="90000"/>
                                    </p:animScale>
                                    <p:animScale>
                                      <p:cBhvr>
                                        <p:cTn id="113" dur="166" decel="50000">
                                          <p:stCondLst>
                                            <p:cond delay="1668"/>
                                          </p:stCondLst>
                                        </p:cTn>
                                        <p:tgtEl>
                                          <p:spTgt spid="2"/>
                                        </p:tgtEl>
                                      </p:cBhvr>
                                      <p:to x="100000" y="100000"/>
                                    </p:animScale>
                                    <p:animScale>
                                      <p:cBhvr>
                                        <p:cTn id="114" dur="26">
                                          <p:stCondLst>
                                            <p:cond delay="1808"/>
                                          </p:stCondLst>
                                        </p:cTn>
                                        <p:tgtEl>
                                          <p:spTgt spid="2"/>
                                        </p:tgtEl>
                                      </p:cBhvr>
                                      <p:to x="100000" y="95000"/>
                                    </p:animScale>
                                    <p:animScale>
                                      <p:cBhvr>
                                        <p:cTn id="115" dur="166" decel="50000">
                                          <p:stCondLst>
                                            <p:cond delay="1834"/>
                                          </p:stCondLst>
                                        </p:cTn>
                                        <p:tgtEl>
                                          <p:spTgt spid="2"/>
                                        </p:tgtEl>
                                      </p:cBhvr>
                                      <p:to x="100000" y="100000"/>
                                    </p:animScale>
                                  </p:childTnLst>
                                </p:cTn>
                              </p:par>
                            </p:childTnLst>
                          </p:cTn>
                        </p:par>
                        <p:par>
                          <p:cTn id="116" fill="hold">
                            <p:stCondLst>
                              <p:cond delay="21000"/>
                            </p:stCondLst>
                            <p:childTnLst>
                              <p:par>
                                <p:cTn id="117" presetID="38" presetClass="entr" presetSubtype="0" accel="50000" fill="hold" grpId="0" nodeType="afterEffect">
                                  <p:stCondLst>
                                    <p:cond delay="0"/>
                                  </p:stCondLst>
                                  <p:iterate type="lt">
                                    <p:tmPct val="50000"/>
                                  </p:iterate>
                                  <p:childTnLst>
                                    <p:set>
                                      <p:cBhvr>
                                        <p:cTn id="118" dur="1" fill="hold">
                                          <p:stCondLst>
                                            <p:cond delay="0"/>
                                          </p:stCondLst>
                                        </p:cTn>
                                        <p:tgtEl>
                                          <p:spTgt spid="3"/>
                                        </p:tgtEl>
                                        <p:attrNameLst>
                                          <p:attrName>style.visibility</p:attrName>
                                        </p:attrNameLst>
                                      </p:cBhvr>
                                      <p:to>
                                        <p:strVal val="visible"/>
                                      </p:to>
                                    </p:set>
                                    <p:set>
                                      <p:cBhvr>
                                        <p:cTn id="119" dur="455" fill="hold">
                                          <p:stCondLst>
                                            <p:cond delay="0"/>
                                          </p:stCondLst>
                                        </p:cTn>
                                        <p:tgtEl>
                                          <p:spTgt spid="3"/>
                                        </p:tgtEl>
                                        <p:attrNameLst>
                                          <p:attrName>style.rotation</p:attrName>
                                        </p:attrNameLst>
                                      </p:cBhvr>
                                      <p:to>
                                        <p:strVal val="-45.0"/>
                                      </p:to>
                                    </p:set>
                                    <p:anim calcmode="lin" valueType="num">
                                      <p:cBhvr>
                                        <p:cTn id="120"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121"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22"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23"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1535723" y="1459807"/>
            <a:ext cx="7738357" cy="2999650"/>
            <a:chOff x="1535723" y="1459807"/>
            <a:chExt cx="7738357" cy="2999650"/>
          </a:xfrm>
        </p:grpSpPr>
        <p:grpSp>
          <p:nvGrpSpPr>
            <p:cNvPr id="8" name="组合 7"/>
            <p:cNvGrpSpPr/>
            <p:nvPr/>
          </p:nvGrpSpPr>
          <p:grpSpPr>
            <a:xfrm>
              <a:off x="1535723" y="2667000"/>
              <a:ext cx="6377354" cy="1511832"/>
              <a:chOff x="1535723" y="2667000"/>
              <a:chExt cx="6377354" cy="1511832"/>
            </a:xfrm>
          </p:grpSpPr>
          <p:grpSp>
            <p:nvGrpSpPr>
              <p:cNvPr id="7" name="组合 6"/>
              <p:cNvGrpSpPr/>
              <p:nvPr/>
            </p:nvGrpSpPr>
            <p:grpSpPr>
              <a:xfrm>
                <a:off x="1535723" y="2667000"/>
                <a:ext cx="6377354" cy="1511832"/>
                <a:chOff x="1535723" y="2667000"/>
                <a:chExt cx="6377354" cy="1511832"/>
              </a:xfrm>
            </p:grpSpPr>
            <p:sp>
              <p:nvSpPr>
                <p:cNvPr id="3" name="流程图: 资料带 2"/>
                <p:cNvSpPr/>
                <p:nvPr/>
              </p:nvSpPr>
              <p:spPr>
                <a:xfrm>
                  <a:off x="1535723" y="2667000"/>
                  <a:ext cx="6377354" cy="1511832"/>
                </a:xfrm>
                <a:prstGeom prst="flowChartPunchedTap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资料带 3"/>
                <p:cNvSpPr/>
                <p:nvPr/>
              </p:nvSpPr>
              <p:spPr>
                <a:xfrm>
                  <a:off x="1746738" y="2875388"/>
                  <a:ext cx="5955323" cy="1162645"/>
                </a:xfrm>
                <a:prstGeom prst="flowChartPunchedTap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custDataLst>
                  <p:tags r:id="rId2"/>
                </p:custDataLst>
              </p:nvPr>
            </p:nvSpPr>
            <p:spPr>
              <a:xfrm>
                <a:off x="3718751" y="3046604"/>
                <a:ext cx="2377249" cy="707886"/>
              </a:xfrm>
              <a:prstGeom prst="rect">
                <a:avLst/>
              </a:prstGeom>
              <a:noFill/>
            </p:spPr>
            <p:txBody>
              <a:bodyPr wrap="square" rtlCol="0">
                <a:spAutoFit/>
              </a:bodyPr>
              <a:lstStyle/>
              <a:p>
                <a:r>
                  <a:rPr lang="zh-CN" altLang="en-US" sz="4000" dirty="0">
                    <a:solidFill>
                      <a:srgbClr val="F0EAD8"/>
                    </a:solidFill>
                    <a:latin typeface="华康海报体W12(P)" panose="040B0C00000000000000" pitchFamily="82" charset="-122"/>
                    <a:ea typeface="华康海报体W12(P)" panose="040B0C00000000000000" pitchFamily="82" charset="-122"/>
                  </a:rPr>
                  <a:t>单身</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狗</a:t>
                </a:r>
                <a:endParaRPr lang="zh-CN" altLang="en-US" sz="4000" dirty="0">
                  <a:solidFill>
                    <a:srgbClr val="F0EAD8"/>
                  </a:solidFill>
                  <a:latin typeface="华康海报体W12(P)" panose="040B0C00000000000000" pitchFamily="82" charset="-122"/>
                  <a:ea typeface="华康海报体W12(P)" panose="040B0C00000000000000" pitchFamily="82" charset="-122"/>
                </a:endParaRPr>
              </a:p>
            </p:txBody>
          </p:sp>
        </p:grpSp>
        <p:pic>
          <p:nvPicPr>
            <p:cNvPr id="2" name="图片 1"/>
            <p:cNvPicPr>
              <a:picLocks noChangeAspect="1"/>
            </p:cNvPicPr>
            <p:nvPr>
              <p:custDataLst>
                <p:tags r:id="rId3"/>
              </p:custDataLst>
            </p:nvPr>
          </p:nvPicPr>
          <p:blipFill>
            <a:blip r:embed="rId4"/>
            <a:stretch>
              <a:fillRect/>
            </a:stretch>
          </p:blipFill>
          <p:spPr>
            <a:xfrm>
              <a:off x="6873971" y="1459807"/>
              <a:ext cx="2400109" cy="2999650"/>
            </a:xfrm>
            <a:prstGeom prst="rect">
              <a:avLst/>
            </a:prstGeom>
          </p:spPr>
        </p:pic>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xit" presetSubtype="2" fill="hold" nodeType="afterEffect">
                                  <p:stCondLst>
                                    <p:cond delay="0"/>
                                  </p:stCondLst>
                                  <p:childTnLst>
                                    <p:anim calcmode="lin" valueType="num">
                                      <p:cBhvr additive="base">
                                        <p:cTn id="11" dur="3000"/>
                                        <p:tgtEl>
                                          <p:spTgt spid="9"/>
                                        </p:tgtEl>
                                        <p:attrNameLst>
                                          <p:attrName>ppt_x</p:attrName>
                                        </p:attrNameLst>
                                      </p:cBhvr>
                                      <p:tavLst>
                                        <p:tav tm="0">
                                          <p:val>
                                            <p:strVal val="ppt_x"/>
                                          </p:val>
                                        </p:tav>
                                        <p:tav tm="100000">
                                          <p:val>
                                            <p:strVal val="1+ppt_w/2"/>
                                          </p:val>
                                        </p:tav>
                                      </p:tavLst>
                                    </p:anim>
                                    <p:anim calcmode="lin" valueType="num">
                                      <p:cBhvr additive="base">
                                        <p:cTn id="12" dur="3000"/>
                                        <p:tgtEl>
                                          <p:spTgt spid="9"/>
                                        </p:tgtEl>
                                        <p:attrNameLst>
                                          <p:attrName>ppt_y</p:attrName>
                                        </p:attrNameLst>
                                      </p:cBhvr>
                                      <p:tavLst>
                                        <p:tav tm="0">
                                          <p:val>
                                            <p:strVal val="ppt_y"/>
                                          </p:val>
                                        </p:tav>
                                        <p:tav tm="100000">
                                          <p:val>
                                            <p:strVal val="ppt_y"/>
                                          </p:val>
                                        </p:tav>
                                      </p:tavLst>
                                    </p:anim>
                                    <p:set>
                                      <p:cBhvr>
                                        <p:cTn id="13"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4" name="图片 3"/>
          <p:cNvPicPr>
            <a:picLocks noChangeAspect="1"/>
          </p:cNvPicPr>
          <p:nvPr/>
        </p:nvPicPr>
        <p:blipFill>
          <a:blip r:embed="rId5">
            <a:clrChange>
              <a:clrFrom>
                <a:srgbClr val="FFFFFF">
                  <a:alpha val="100000"/>
                </a:srgbClr>
              </a:clrFrom>
              <a:clrTo>
                <a:srgbClr val="FFFFFF">
                  <a:alpha val="100000"/>
                  <a:alpha val="0"/>
                </a:srgbClr>
              </a:clrTo>
            </a:clrChange>
          </a:blip>
          <a:srcRect l="12837" t="11856" r="12511" b="8633"/>
          <a:stretch>
            <a:fillRect/>
          </a:stretch>
        </p:blipFill>
        <p:spPr>
          <a:xfrm>
            <a:off x="-261620" y="5567045"/>
            <a:ext cx="626110" cy="445135"/>
          </a:xfrm>
          <a:prstGeom prst="rect">
            <a:avLst/>
          </a:prstGeom>
        </p:spPr>
      </p:pic>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
        <p:nvSpPr>
          <p:cNvPr id="7" name="文本框 6"/>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6" name="文本框 5"/>
          <p:cNvSpPr txBox="1"/>
          <p:nvPr/>
        </p:nvSpPr>
        <p:spPr>
          <a:xfrm>
            <a:off x="364490" y="834390"/>
            <a:ext cx="11463020" cy="587756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   New research is revealing ever more </a:t>
            </a:r>
            <a:r>
              <a:rPr lang="zh-CN" altLang="en-US" sz="2400" b="1" u="sng">
                <a:latin typeface="微软雅黑" panose="020B0503020204020204" charset="-122"/>
                <a:ea typeface="微软雅黑" panose="020B0503020204020204" charset="-122"/>
                <a:cs typeface="微软雅黑" panose="020B0503020204020204" charset="-122"/>
              </a:rPr>
              <a:t>intricate </a:t>
            </a:r>
            <a:r>
              <a:rPr lang="zh-CN" altLang="en-US" sz="2400" b="1">
                <a:latin typeface="微软雅黑" panose="020B0503020204020204" charset="-122"/>
                <a:ea typeface="微软雅黑" panose="020B0503020204020204" charset="-122"/>
                <a:cs typeface="微软雅黑" panose="020B0503020204020204" charset="-122"/>
              </a:rPr>
              <a:t>connections between human and dog. Without that </a:t>
            </a:r>
            <a:r>
              <a:rPr lang="zh-CN" altLang="en-US" sz="2400" b="1" u="sng">
                <a:latin typeface="微软雅黑" panose="020B0503020204020204" charset="-122"/>
                <a:ea typeface="微软雅黑" panose="020B0503020204020204" charset="-122"/>
                <a:cs typeface="微软雅黑" panose="020B0503020204020204" charset="-122"/>
              </a:rPr>
              <a:t>initial</a:t>
            </a:r>
            <a:r>
              <a:rPr lang="zh-CN" altLang="en-US" sz="2400" b="1">
                <a:latin typeface="微软雅黑" panose="020B0503020204020204" charset="-122"/>
                <a:ea typeface="微软雅黑" panose="020B0503020204020204" charset="-122"/>
                <a:cs typeface="微软雅黑" panose="020B0503020204020204" charset="-122"/>
              </a:rPr>
              <a:t> starting phase of dog </a:t>
            </a:r>
            <a:r>
              <a:rPr lang="zh-CN" altLang="en-US" sz="2400" b="1" u="sng">
                <a:latin typeface="微软雅黑" panose="020B0503020204020204" charset="-122"/>
                <a:ea typeface="微软雅黑" panose="020B0503020204020204" charset="-122"/>
                <a:cs typeface="微软雅黑" panose="020B0503020204020204" charset="-122"/>
              </a:rPr>
              <a:t>domestication</a:t>
            </a:r>
            <a:r>
              <a:rPr lang="zh-CN" altLang="en-US" sz="2400" b="1">
                <a:latin typeface="微软雅黑" panose="020B0503020204020204" charset="-122"/>
                <a:ea typeface="微软雅黑" panose="020B0503020204020204" charset="-122"/>
                <a:cs typeface="微软雅黑" panose="020B0503020204020204" charset="-122"/>
              </a:rPr>
              <a:t>, civilisation just would not have been possible.</a:t>
            </a:r>
            <a:r>
              <a:rPr lang="en-US" altLang="zh-CN" sz="2400" b="1">
                <a:latin typeface="微软雅黑" panose="020B0503020204020204" charset="-122"/>
                <a:ea typeface="微软雅黑" panose="020B0503020204020204" charset="-122"/>
                <a:cs typeface="微软雅黑" panose="020B0503020204020204" charset="-122"/>
                <a:sym typeface="+mn-ea"/>
              </a:rPr>
              <a:t> </a:t>
            </a:r>
            <a:endParaRPr lang="en-US" altLang="zh-CN" sz="2400" b="1">
              <a:latin typeface="微软雅黑" panose="020B0503020204020204" charset="-122"/>
              <a:ea typeface="微软雅黑" panose="020B0503020204020204" charset="-122"/>
              <a:cs typeface="微软雅黑" panose="020B0503020204020204" charset="-122"/>
              <a:sym typeface="+mn-ea"/>
            </a:endParaRPr>
          </a:p>
          <a:p>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We have an extraordinary relationship with dogs. We love them like no other animal on the planet. What makes our relationship so special, is perhaps the dog's ability to be able to read our emotions so effectively. We've got over 400 breeds across the world and every one of them has something special about them. What do you know about the </a:t>
            </a:r>
            <a:r>
              <a:rPr lang="en-US" altLang="zh-CN" sz="2400" b="1">
                <a:latin typeface="微软雅黑" panose="020B0503020204020204" charset="-122"/>
                <a:ea typeface="微软雅黑" panose="020B0503020204020204" charset="-122"/>
                <a:cs typeface="微软雅黑" panose="020B0503020204020204" charset="-122"/>
                <a:sym typeface="+mn-ea"/>
              </a:rPr>
              <a:t>dogs?</a:t>
            </a:r>
            <a:endParaRPr lang="zh-CN" altLang="en-US" sz="2400" b="1">
              <a:latin typeface="微软雅黑" panose="020B0503020204020204" charset="-122"/>
              <a:ea typeface="微软雅黑" panose="020B0503020204020204" charset="-122"/>
              <a:cs typeface="微软雅黑" panose="020B0503020204020204" charset="-122"/>
              <a:sym typeface="+mn-ea"/>
            </a:endParaRPr>
          </a:p>
          <a:p>
            <a:endParaRPr lang="zh-CN" altLang="en-US" sz="2400" b="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Arial" panose="020B0604020202020204" pitchFamily="34" charset="0"/>
            </a:pPr>
            <a:r>
              <a:rPr lang="en-US" altLang="zh-CN" sz="1400" b="1" i="1">
                <a:latin typeface="微软雅黑" panose="020B0503020204020204" charset="-122"/>
                <a:ea typeface="微软雅黑" panose="020B0503020204020204" charset="-122"/>
              </a:rPr>
              <a:t>intricate /ˈɪntrɪkət/  adj. 复杂的；错综的 </a:t>
            </a:r>
            <a:endParaRPr lang="en-US" altLang="zh-CN" sz="1400" b="1" i="1">
              <a:latin typeface="微软雅黑" panose="020B0503020204020204" charset="-122"/>
              <a:ea typeface="微软雅黑" panose="020B0503020204020204" charset="-122"/>
            </a:endParaRPr>
          </a:p>
          <a:p>
            <a:pPr marL="285750" indent="-285750" algn="l">
              <a:buClrTx/>
              <a:buSzTx/>
              <a:buFont typeface="Arial" panose="020B0604020202020204" pitchFamily="34" charset="0"/>
            </a:pPr>
            <a:r>
              <a:rPr lang="en-US" altLang="zh-CN" sz="1400" b="1" i="1">
                <a:latin typeface="微软雅黑" panose="020B0503020204020204" charset="-122"/>
                <a:ea typeface="微软雅黑" panose="020B0503020204020204" charset="-122"/>
              </a:rPr>
              <a:t>initial /ɪˈnɪʃl/ adj. 最初的</a:t>
            </a:r>
            <a:endParaRPr lang="en-US" altLang="zh-CN" sz="1400" b="1" i="1">
              <a:latin typeface="微软雅黑" panose="020B0503020204020204" charset="-122"/>
              <a:ea typeface="微软雅黑" panose="020B0503020204020204" charset="-122"/>
            </a:endParaRPr>
          </a:p>
          <a:p>
            <a:pPr marL="285750" indent="-285750" algn="l">
              <a:buClrTx/>
              <a:buSzTx/>
              <a:buFont typeface="Arial" panose="020B0604020202020204" pitchFamily="34" charset="0"/>
            </a:pPr>
            <a:r>
              <a:rPr lang="en-US" altLang="zh-CN" sz="1400" b="1" i="1">
                <a:latin typeface="微软雅黑" panose="020B0503020204020204" charset="-122"/>
                <a:ea typeface="微软雅黑" panose="020B0503020204020204" charset="-122"/>
              </a:rPr>
              <a:t>domestication /dəˌmestɪˈkeɪʃn/ n. 驯养；教化</a:t>
            </a:r>
            <a:endParaRPr lang="en-US" altLang="zh-CN" sz="1400" b="1" i="1">
              <a:latin typeface="微软雅黑" panose="020B0503020204020204" charset="-122"/>
              <a:ea typeface="微软雅黑" panose="020B0503020204020204" charset="-122"/>
            </a:endParaRPr>
          </a:p>
          <a:p>
            <a:pPr marL="285750" indent="-285750" algn="l">
              <a:buClrTx/>
              <a:buSzTx/>
              <a:buFont typeface="Arial" panose="020B0604020202020204" pitchFamily="34" charset="0"/>
            </a:pPr>
            <a:endParaRPr lang="en-US" altLang="zh-CN" sz="1400" b="1" i="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cs typeface="微软雅黑" panose="020B0503020204020204" charset="-122"/>
                <a:sym typeface="+mn-ea"/>
              </a:rPr>
              <a:t>    一项新的研究让我们对人与狗之间的复杂沟通关系有了新的认识，如果没有完成对狗的驯化，人类也就不可能进入文明社会。</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我们与狗狗存在着非常特殊的关系。我们爱它们胜过地球上其他任何动物，可能是因为狗狗懂得分辨我们的情绪，这使得它们与我们的关系变得特别。全世界范围有超过400种狗狗，其中的每一种都有其特别之处。 你了解多少？</a:t>
            </a:r>
            <a:endParaRPr lang="zh-CN" altLang="en-US" sz="20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blinds(horizontal)">
                                      <p:cBhvr>
                                        <p:cTn id="10" dur="500"/>
                                        <p:tgtEl>
                                          <p:spTgt spid="6">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blinds(horizontal)">
                                      <p:cBhvr>
                                        <p:cTn id="13" dur="500"/>
                                        <p:tgtEl>
                                          <p:spTgt spid="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7" end="7"/>
                                            </p:txEl>
                                          </p:spTgt>
                                        </p:tgtEl>
                                        <p:attrNameLst>
                                          <p:attrName>style.visibility</p:attrName>
                                        </p:attrNameLst>
                                      </p:cBhvr>
                                      <p:to>
                                        <p:strVal val="visible"/>
                                      </p:to>
                                    </p:set>
                                    <p:animEffect transition="in" filter="blinds(horizontal)">
                                      <p:cBhvr>
                                        <p:cTn id="16" dur="500"/>
                                        <p:tgtEl>
                                          <p:spTgt spid="6">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Effect transition="in" filter="blinds(horizontal)">
                                      <p:cBhvr>
                                        <p:cTn id="1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2" name="图片 1"/>
          <p:cNvPicPr>
            <a:picLocks noChangeAspect="1"/>
          </p:cNvPicPr>
          <p:nvPr/>
        </p:nvPicPr>
        <p:blipFill>
          <a:blip r:embed="rId5"/>
          <a:srcRect t="561" r="66419"/>
          <a:stretch>
            <a:fillRect/>
          </a:stretch>
        </p:blipFill>
        <p:spPr>
          <a:xfrm>
            <a:off x="942975" y="1289685"/>
            <a:ext cx="3912235" cy="2699385"/>
          </a:xfrm>
          <a:prstGeom prst="roundRect">
            <a:avLst/>
          </a:prstGeom>
        </p:spPr>
      </p:pic>
      <p:sp>
        <p:nvSpPr>
          <p:cNvPr id="3" name="文本框 2"/>
          <p:cNvSpPr txBox="1"/>
          <p:nvPr/>
        </p:nvSpPr>
        <p:spPr>
          <a:xfrm>
            <a:off x="1588135" y="644525"/>
            <a:ext cx="3937000" cy="521970"/>
          </a:xfrm>
          <a:prstGeom prst="rect">
            <a:avLst/>
          </a:prstGeom>
          <a:noFill/>
        </p:spPr>
        <p:txBody>
          <a:bodyPr wrap="square" rtlCol="0" anchor="t">
            <a:spAutoFit/>
          </a:bodyPr>
          <a:p>
            <a:r>
              <a:rPr lang="en-US" altLang="zh-CN" sz="2800" b="1">
                <a:solidFill>
                  <a:schemeClr val="tx1"/>
                </a:solidFill>
              </a:rPr>
              <a:t>H</a:t>
            </a:r>
            <a:r>
              <a:rPr lang="zh-CN" altLang="en-US" sz="2800" b="1">
                <a:solidFill>
                  <a:schemeClr val="tx1"/>
                </a:solidFill>
              </a:rPr>
              <a:t>usky /ˈhʌski/ 哈士奇</a:t>
            </a:r>
            <a:endParaRPr lang="zh-CN" altLang="en-US" sz="2800" b="1">
              <a:solidFill>
                <a:schemeClr val="tx1"/>
              </a:solidFill>
            </a:endParaRPr>
          </a:p>
        </p:txBody>
      </p:sp>
      <p:sp>
        <p:nvSpPr>
          <p:cNvPr id="9" name="文本框 8"/>
          <p:cNvSpPr txBox="1"/>
          <p:nvPr/>
        </p:nvSpPr>
        <p:spPr>
          <a:xfrm>
            <a:off x="434340" y="5740400"/>
            <a:ext cx="11547475" cy="829945"/>
          </a:xfrm>
          <a:prstGeom prst="rect">
            <a:avLst/>
          </a:prstGeom>
          <a:noFill/>
        </p:spPr>
        <p:txBody>
          <a:bodyPr wrap="square" rtlCol="0" anchor="t">
            <a:spAutoFit/>
          </a:bodyPr>
          <a:p>
            <a:r>
              <a:rPr lang="en-US" altLang="zh-CN" sz="2400" b="1">
                <a:solidFill>
                  <a:srgbClr val="002060"/>
                </a:solidFill>
              </a:rPr>
              <a:t>        </a:t>
            </a:r>
            <a:r>
              <a:rPr lang="zh-CN" altLang="en-US" sz="2400" b="1">
                <a:solidFill>
                  <a:srgbClr val="002060"/>
                </a:solidFill>
              </a:rPr>
              <a:t>New owners should be prepared to provide an outlet for daily exercise.</a:t>
            </a:r>
            <a:endParaRPr lang="zh-CN" altLang="en-US" sz="2400" b="1">
              <a:solidFill>
                <a:srgbClr val="002060"/>
              </a:solidFill>
            </a:endParaRPr>
          </a:p>
          <a:p>
            <a:r>
              <a:rPr lang="zh-CN" altLang="en-US" sz="2400" b="1">
                <a:solidFill>
                  <a:srgbClr val="002060"/>
                </a:solidFill>
              </a:rPr>
              <a:t>对于哈士奇新手应该有些心理准备，需要为二哈们准备一个每天可以锻炼的途径哦。</a:t>
            </a:r>
            <a:endParaRPr lang="zh-CN" altLang="en-US" sz="2400" b="1">
              <a:solidFill>
                <a:srgbClr val="002060"/>
              </a:solidFill>
            </a:endParaRPr>
          </a:p>
        </p:txBody>
      </p:sp>
      <p:pic>
        <p:nvPicPr>
          <p:cNvPr id="10" name="图片 9"/>
          <p:cNvPicPr>
            <a:picLocks noChangeAspect="1"/>
          </p:cNvPicPr>
          <p:nvPr/>
        </p:nvPicPr>
        <p:blipFill>
          <a:blip r:embed="rId6"/>
          <a:srcRect r="27707"/>
          <a:stretch>
            <a:fillRect/>
          </a:stretch>
        </p:blipFill>
        <p:spPr>
          <a:xfrm>
            <a:off x="5525135" y="99060"/>
            <a:ext cx="6456680" cy="5641340"/>
          </a:xfrm>
          <a:prstGeom prst="roundRect">
            <a:avLst/>
          </a:prstGeom>
        </p:spPr>
      </p:pic>
      <p:sp>
        <p:nvSpPr>
          <p:cNvPr id="8" name="文本框 7"/>
          <p:cNvSpPr txBox="1"/>
          <p:nvPr/>
        </p:nvSpPr>
        <p:spPr>
          <a:xfrm>
            <a:off x="196215" y="3989070"/>
            <a:ext cx="8279130" cy="1630045"/>
          </a:xfrm>
          <a:prstGeom prst="rect">
            <a:avLst/>
          </a:prstGeom>
          <a:noFill/>
        </p:spPr>
        <p:txBody>
          <a:bodyPr wrap="square" rtlCol="0" anchor="t">
            <a:spAutoFit/>
          </a:bodyPr>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f</a:t>
            </a:r>
            <a:r>
              <a:rPr lang="zh-CN" altLang="en-US" sz="2000" b="1">
                <a:latin typeface="微软雅黑" panose="020B0503020204020204" charset="-122"/>
                <a:ea typeface="微软雅黑" panose="020B0503020204020204" charset="-122"/>
                <a:cs typeface="微软雅黑" panose="020B0503020204020204" charset="-122"/>
              </a:rPr>
              <a:t>riendly 友好</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g</a:t>
            </a:r>
            <a:r>
              <a:rPr lang="zh-CN" altLang="en-US" sz="2000" b="1">
                <a:latin typeface="微软雅黑" panose="020B0503020204020204" charset="-122"/>
                <a:ea typeface="微软雅黑" panose="020B0503020204020204" charset="-122"/>
                <a:cs typeface="微软雅黑" panose="020B0503020204020204" charset="-122"/>
              </a:rPr>
              <a:t>entle 温和</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d</a:t>
            </a:r>
            <a:r>
              <a:rPr lang="zh-CN" altLang="en-US" sz="2000" b="1">
                <a:latin typeface="微软雅黑" panose="020B0503020204020204" charset="-122"/>
                <a:ea typeface="微软雅黑" panose="020B0503020204020204" charset="-122"/>
                <a:cs typeface="微软雅黑" panose="020B0503020204020204" charset="-122"/>
              </a:rPr>
              <a:t>ignified  </a:t>
            </a:r>
            <a:r>
              <a:rPr lang="zh-CN" altLang="en-US" sz="2000" b="1" i="1">
                <a:latin typeface="微软雅黑" panose="020B0503020204020204" charset="-122"/>
                <a:ea typeface="微软雅黑" panose="020B0503020204020204" charset="-122"/>
                <a:cs typeface="微软雅黑" panose="020B0503020204020204" charset="-122"/>
              </a:rPr>
              <a:t>/ˈdɪɡnɪfaɪd/</a:t>
            </a:r>
            <a:r>
              <a:rPr lang="zh-CN" altLang="en-US" sz="2000" b="1">
                <a:latin typeface="微软雅黑" panose="020B0503020204020204" charset="-122"/>
                <a:ea typeface="微软雅黑" panose="020B0503020204020204" charset="-122"/>
                <a:cs typeface="微软雅黑" panose="020B0503020204020204" charset="-122"/>
              </a:rPr>
              <a:t> 高贵的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lert, but not aggressive </a:t>
            </a:r>
            <a:r>
              <a:rPr lang="zh-CN" altLang="en-US" sz="2000" b="1" i="1">
                <a:latin typeface="微软雅黑" panose="020B0503020204020204" charset="-122"/>
                <a:ea typeface="微软雅黑" panose="020B0503020204020204" charset="-122"/>
                <a:cs typeface="微软雅黑" panose="020B0503020204020204" charset="-122"/>
              </a:rPr>
              <a:t>/əˈlɜːt/</a:t>
            </a:r>
            <a:r>
              <a:rPr lang="zh-CN" altLang="en-US" sz="2000" b="1">
                <a:latin typeface="微软雅黑" panose="020B0503020204020204" charset="-122"/>
                <a:ea typeface="微软雅黑" panose="020B0503020204020204" charset="-122"/>
                <a:cs typeface="微软雅黑" panose="020B0503020204020204" charset="-122"/>
              </a:rPr>
              <a:t> 警觉的但没有侵略性</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dorkable 呆萌</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dorky </a:t>
            </a:r>
            <a:r>
              <a:rPr lang="zh-CN" altLang="en-US" sz="2000" b="1" i="1">
                <a:latin typeface="微软雅黑" panose="020B0503020204020204" charset="-122"/>
                <a:ea typeface="微软雅黑" panose="020B0503020204020204" charset="-122"/>
                <a:cs typeface="微软雅黑" panose="020B0503020204020204" charset="-122"/>
              </a:rPr>
              <a:t>/ˈdɔːki/ </a:t>
            </a:r>
            <a:r>
              <a:rPr lang="zh-CN" altLang="en-US" sz="2000" b="1">
                <a:latin typeface="微软雅黑" panose="020B0503020204020204" charset="-122"/>
                <a:ea typeface="微软雅黑" panose="020B0503020204020204" charset="-122"/>
                <a:cs typeface="微软雅黑" panose="020B0503020204020204" charset="-122"/>
              </a:rPr>
              <a:t>呆傻</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adorable </a:t>
            </a:r>
            <a:r>
              <a:rPr lang="zh-CN" altLang="en-US" sz="2000" b="1" i="1">
                <a:latin typeface="微软雅黑" panose="020B0503020204020204" charset="-122"/>
                <a:ea typeface="微软雅黑" panose="020B0503020204020204" charset="-122"/>
                <a:cs typeface="微软雅黑" panose="020B0503020204020204" charset="-122"/>
              </a:rPr>
              <a:t>/əˈdɔːrəbl/</a:t>
            </a:r>
            <a:r>
              <a:rPr lang="zh-CN" altLang="en-US" sz="2000" b="1">
                <a:latin typeface="微软雅黑" panose="020B0503020204020204" charset="-122"/>
                <a:ea typeface="微软雅黑" panose="020B0503020204020204" charset="-122"/>
                <a:cs typeface="微软雅黑" panose="020B0503020204020204" charset="-122"/>
              </a:rPr>
              <a:t>可爱 </a:t>
            </a:r>
            <a:endParaRPr lang="zh-CN" altLang="en-US" sz="2000" b="1">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600710" y="5669280"/>
            <a:ext cx="626110" cy="445135"/>
          </a:xfrm>
          <a:prstGeom prst="rect">
            <a:avLst/>
          </a:prstGeom>
        </p:spPr>
      </p:pic>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
        <p:nvSpPr>
          <p:cNvPr id="7" name="文本框 6"/>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6" name="文本框 5"/>
          <p:cNvSpPr txBox="1"/>
          <p:nvPr/>
        </p:nvSpPr>
        <p:spPr>
          <a:xfrm>
            <a:off x="1525905" y="644525"/>
            <a:ext cx="10474325" cy="521970"/>
          </a:xfrm>
          <a:prstGeom prst="rect">
            <a:avLst/>
          </a:prstGeom>
          <a:noFill/>
        </p:spPr>
        <p:txBody>
          <a:bodyPr wrap="square" rtlCol="0" anchor="t">
            <a:spAutoFit/>
          </a:bodyPr>
          <a:p>
            <a:r>
              <a:rPr lang="zh-CN" altLang="en-US" sz="2800" b="1"/>
              <a:t> </a:t>
            </a:r>
            <a:r>
              <a:rPr lang="en-US" altLang="zh-CN" sz="2800" b="1"/>
              <a:t>G</a:t>
            </a:r>
            <a:r>
              <a:rPr lang="zh-CN" altLang="en-US" sz="2800" b="1"/>
              <a:t>olden retriever </a:t>
            </a:r>
            <a:r>
              <a:rPr lang="zh-CN" altLang="en-US" sz="2000" b="1" i="1"/>
              <a:t>/rɪˈtriːvə(r)/ </a:t>
            </a:r>
            <a:r>
              <a:rPr lang="zh-CN" altLang="en-US" sz="2800" b="1">
                <a:sym typeface="+mn-ea"/>
              </a:rPr>
              <a:t>金毛</a:t>
            </a:r>
            <a:r>
              <a:rPr lang="zh-CN" altLang="en-US"/>
              <a:t>，动词 retrieve</a:t>
            </a:r>
            <a:r>
              <a:rPr lang="en-US" altLang="zh-CN"/>
              <a:t>“</a:t>
            </a:r>
            <a:r>
              <a:rPr lang="zh-CN" altLang="en-US"/>
              <a:t>找回猎物</a:t>
            </a:r>
            <a:r>
              <a:rPr lang="en-US" altLang="zh-CN"/>
              <a:t>”</a:t>
            </a:r>
            <a:r>
              <a:rPr lang="zh-CN" altLang="en-US"/>
              <a:t>；</a:t>
            </a:r>
            <a:r>
              <a:rPr lang="zh-CN" altLang="en-US"/>
              <a:t> retriever</a:t>
            </a:r>
            <a:r>
              <a:rPr lang="en-US" altLang="zh-CN"/>
              <a:t>“</a:t>
            </a:r>
            <a:r>
              <a:rPr lang="zh-CN" altLang="en-US"/>
              <a:t>寻回犬</a:t>
            </a:r>
            <a:r>
              <a:rPr lang="en-US" altLang="zh-CN"/>
              <a:t>”</a:t>
            </a:r>
            <a:endParaRPr lang="en-US" altLang="zh-CN"/>
          </a:p>
        </p:txBody>
      </p:sp>
      <p:pic>
        <p:nvPicPr>
          <p:cNvPr id="8" name="图片 7"/>
          <p:cNvPicPr>
            <a:picLocks noChangeAspect="1"/>
          </p:cNvPicPr>
          <p:nvPr/>
        </p:nvPicPr>
        <p:blipFill>
          <a:blip r:embed="rId5"/>
          <a:srcRect l="9562" t="10898" r="28556" b="12168"/>
          <a:stretch>
            <a:fillRect/>
          </a:stretch>
        </p:blipFill>
        <p:spPr>
          <a:xfrm>
            <a:off x="922020" y="1374140"/>
            <a:ext cx="3672840" cy="3002915"/>
          </a:xfrm>
          <a:prstGeom prst="rect">
            <a:avLst/>
          </a:prstGeom>
        </p:spPr>
      </p:pic>
      <p:pic>
        <p:nvPicPr>
          <p:cNvPr id="7" name="图片 6"/>
          <p:cNvPicPr>
            <a:picLocks noChangeAspect="1"/>
          </p:cNvPicPr>
          <p:nvPr/>
        </p:nvPicPr>
        <p:blipFill>
          <a:blip r:embed="rId6"/>
          <a:srcRect b="9004"/>
          <a:stretch>
            <a:fillRect/>
          </a:stretch>
        </p:blipFill>
        <p:spPr>
          <a:xfrm>
            <a:off x="4881880" y="1146175"/>
            <a:ext cx="6905625" cy="4453255"/>
          </a:xfrm>
          <a:prstGeom prst="rect">
            <a:avLst/>
          </a:prstGeom>
        </p:spPr>
      </p:pic>
      <p:sp>
        <p:nvSpPr>
          <p:cNvPr id="11" name="文本框 10"/>
          <p:cNvSpPr txBox="1"/>
          <p:nvPr/>
        </p:nvSpPr>
        <p:spPr>
          <a:xfrm>
            <a:off x="393065" y="4515485"/>
            <a:ext cx="4488815" cy="1014730"/>
          </a:xfrm>
          <a:prstGeom prst="rect">
            <a:avLst/>
          </a:prstGeom>
          <a:noFill/>
        </p:spPr>
        <p:txBody>
          <a:bodyPr wrap="square" rtlCol="0" anchor="t">
            <a:spAutoFit/>
          </a:bodyPr>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i</a:t>
            </a:r>
            <a:r>
              <a:rPr lang="zh-CN" altLang="en-US" sz="2000" b="1">
                <a:latin typeface="微软雅黑" panose="020B0503020204020204" charset="-122"/>
                <a:ea typeface="微软雅黑" panose="020B0503020204020204" charset="-122"/>
                <a:cs typeface="微软雅黑" panose="020B0503020204020204" charset="-122"/>
              </a:rPr>
              <a:t>ntelligent 有才智的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f</a:t>
            </a:r>
            <a:r>
              <a:rPr lang="zh-CN" altLang="en-US" sz="2000" b="1">
                <a:latin typeface="微软雅黑" panose="020B0503020204020204" charset="-122"/>
                <a:ea typeface="微软雅黑" panose="020B0503020204020204" charset="-122"/>
                <a:cs typeface="微软雅黑" panose="020B0503020204020204" charset="-122"/>
              </a:rPr>
              <a:t>riendly 友好的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d</a:t>
            </a:r>
            <a:r>
              <a:rPr lang="zh-CN" altLang="en-US" sz="2000" b="1">
                <a:latin typeface="微软雅黑" panose="020B0503020204020204" charset="-122"/>
                <a:ea typeface="微软雅黑" panose="020B0503020204020204" charset="-122"/>
                <a:cs typeface="微软雅黑" panose="020B0503020204020204" charset="-122"/>
              </a:rPr>
              <a:t>evoted 忠诚的</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570230" y="5669280"/>
            <a:ext cx="11430000" cy="829945"/>
          </a:xfrm>
          <a:prstGeom prst="rect">
            <a:avLst/>
          </a:prstGeom>
          <a:noFill/>
        </p:spPr>
        <p:txBody>
          <a:bodyPr wrap="square" rtlCol="0" anchor="t">
            <a:spAutoFit/>
          </a:bodyPr>
          <a:p>
            <a:r>
              <a:rPr lang="en-US" altLang="zh-CN" sz="2400" b="1">
                <a:solidFill>
                  <a:srgbClr val="002060"/>
                </a:solidFill>
              </a:rPr>
              <a:t>       </a:t>
            </a:r>
            <a:r>
              <a:rPr lang="zh-CN" altLang="en-US" sz="2400" b="1">
                <a:solidFill>
                  <a:srgbClr val="002060"/>
                </a:solidFill>
              </a:rPr>
              <a:t>This dog is active and energetic, and needs daily exercise. </a:t>
            </a:r>
            <a:endParaRPr lang="zh-CN" altLang="en-US" sz="2400" b="1">
              <a:solidFill>
                <a:srgbClr val="002060"/>
              </a:solidFill>
            </a:endParaRPr>
          </a:p>
          <a:p>
            <a:r>
              <a:rPr lang="zh-CN" altLang="en-US" sz="2400" b="1">
                <a:solidFill>
                  <a:srgbClr val="002060"/>
                </a:solidFill>
              </a:rPr>
              <a:t>     这种狗非常活泼且精力充沛，需要每天锻炼。</a:t>
            </a:r>
            <a:endParaRPr lang="zh-CN" altLang="en-US" sz="2400" b="1">
              <a:solidFill>
                <a:srgbClr val="002060"/>
              </a:solidFill>
            </a:endParaRPr>
          </a:p>
        </p:txBody>
      </p:sp>
      <p:pic>
        <p:nvPicPr>
          <p:cNvPr id="3" name="图片 2"/>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600710" y="5669280"/>
            <a:ext cx="626110" cy="445135"/>
          </a:xfrm>
          <a:prstGeom prst="rect">
            <a:avLst/>
          </a:prstGeom>
        </p:spPr>
      </p:pic>
      <p:sp>
        <p:nvSpPr>
          <p:cNvPr id="2" name="文本框 1"/>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4" name="文本框 3"/>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clrChange>
              <a:clrFrom>
                <a:srgbClr val="FFFFFF">
                  <a:alpha val="100000"/>
                </a:srgbClr>
              </a:clrFrom>
              <a:clrTo>
                <a:srgbClr val="FFFFFF">
                  <a:alpha val="100000"/>
                  <a:alpha val="0"/>
                </a:srgbClr>
              </a:clrTo>
            </a:clrChange>
          </a:blip>
          <a:srcRect l="12837" t="11856" r="12511" b="8633"/>
          <a:stretch>
            <a:fillRect/>
          </a:stretch>
        </p:blipFill>
        <p:spPr>
          <a:xfrm>
            <a:off x="598805" y="5528310"/>
            <a:ext cx="626110" cy="445135"/>
          </a:xfrm>
          <a:prstGeom prst="rect">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pic>
        <p:nvPicPr>
          <p:cNvPr id="8" name="图片 7"/>
          <p:cNvPicPr>
            <a:picLocks noChangeAspect="1"/>
          </p:cNvPicPr>
          <p:nvPr/>
        </p:nvPicPr>
        <p:blipFill>
          <a:blip r:embed="rId6"/>
          <a:srcRect t="-140" r="66793"/>
          <a:stretch>
            <a:fillRect/>
          </a:stretch>
        </p:blipFill>
        <p:spPr>
          <a:xfrm>
            <a:off x="1087120" y="1145540"/>
            <a:ext cx="3675380" cy="2641600"/>
          </a:xfrm>
          <a:prstGeom prst="rect">
            <a:avLst/>
          </a:prstGeom>
        </p:spPr>
      </p:pic>
      <p:sp>
        <p:nvSpPr>
          <p:cNvPr id="9" name="文本框 8"/>
          <p:cNvSpPr txBox="1"/>
          <p:nvPr/>
        </p:nvSpPr>
        <p:spPr>
          <a:xfrm>
            <a:off x="1739265" y="624205"/>
            <a:ext cx="7288530" cy="521970"/>
          </a:xfrm>
          <a:prstGeom prst="rect">
            <a:avLst/>
          </a:prstGeom>
          <a:noFill/>
        </p:spPr>
        <p:txBody>
          <a:bodyPr wrap="square" rtlCol="0" anchor="t">
            <a:spAutoFit/>
          </a:bodyPr>
          <a:p>
            <a:r>
              <a:rPr lang="zh-CN" altLang="en-US" sz="2800" b="1"/>
              <a:t>French bulldog </a:t>
            </a:r>
            <a:r>
              <a:rPr lang="en-US" altLang="zh-CN" sz="2800" b="1"/>
              <a:t>/ </a:t>
            </a:r>
            <a:r>
              <a:rPr lang="zh-CN" altLang="en-US" sz="2800" b="1"/>
              <a:t>frenchie  法国斗牛犬</a:t>
            </a:r>
            <a:endParaRPr lang="zh-CN" altLang="en-US" sz="2800" b="1"/>
          </a:p>
        </p:txBody>
      </p:sp>
      <p:pic>
        <p:nvPicPr>
          <p:cNvPr id="16" name="图片 15"/>
          <p:cNvPicPr>
            <a:picLocks noChangeAspect="1"/>
          </p:cNvPicPr>
          <p:nvPr/>
        </p:nvPicPr>
        <p:blipFill>
          <a:blip r:embed="rId7"/>
          <a:srcRect b="9243"/>
          <a:stretch>
            <a:fillRect/>
          </a:stretch>
        </p:blipFill>
        <p:spPr>
          <a:xfrm>
            <a:off x="5367020" y="1145540"/>
            <a:ext cx="6629400" cy="4246880"/>
          </a:xfrm>
          <a:prstGeom prst="rect">
            <a:avLst/>
          </a:prstGeom>
        </p:spPr>
      </p:pic>
      <p:sp>
        <p:nvSpPr>
          <p:cNvPr id="17" name="文本框 16"/>
          <p:cNvSpPr txBox="1"/>
          <p:nvPr/>
        </p:nvSpPr>
        <p:spPr>
          <a:xfrm>
            <a:off x="286385" y="3898265"/>
            <a:ext cx="5277485" cy="1630045"/>
          </a:xfrm>
          <a:prstGeom prst="rect">
            <a:avLst/>
          </a:prstGeom>
          <a:noFill/>
        </p:spPr>
        <p:txBody>
          <a:bodyPr wrap="square" rtlCol="0" anchor="t">
            <a:spAutoFit/>
          </a:bodyPr>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p</a:t>
            </a:r>
            <a:r>
              <a:rPr lang="zh-CN" altLang="en-US" sz="2000" b="1">
                <a:latin typeface="微软雅黑" panose="020B0503020204020204" charset="-122"/>
                <a:ea typeface="微软雅黑" panose="020B0503020204020204" charset="-122"/>
                <a:cs typeface="微软雅黑" panose="020B0503020204020204" charset="-122"/>
              </a:rPr>
              <a:t>layful 好玩的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s</a:t>
            </a:r>
            <a:r>
              <a:rPr lang="zh-CN" altLang="en-US" sz="2000" b="1">
                <a:latin typeface="微软雅黑" panose="020B0503020204020204" charset="-122"/>
                <a:ea typeface="微软雅黑" panose="020B0503020204020204" charset="-122"/>
                <a:cs typeface="微软雅黑" panose="020B0503020204020204" charset="-122"/>
              </a:rPr>
              <a:t>mart 聪明的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daptable 适应性强</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c</a:t>
            </a:r>
            <a:r>
              <a:rPr lang="zh-CN" altLang="en-US" sz="2000" b="1">
                <a:latin typeface="微软雅黑" panose="020B0503020204020204" charset="-122"/>
                <a:ea typeface="微软雅黑" panose="020B0503020204020204" charset="-122"/>
                <a:cs typeface="微软雅黑" panose="020B0503020204020204" charset="-122"/>
              </a:rPr>
              <a:t>ompletely irresistible  </a:t>
            </a:r>
            <a:r>
              <a:rPr lang="zh-CN" altLang="en-US" sz="2000" b="1" i="1">
                <a:latin typeface="微软雅黑" panose="020B0503020204020204" charset="-122"/>
                <a:ea typeface="微软雅黑" panose="020B0503020204020204" charset="-122"/>
                <a:cs typeface="微软雅黑" panose="020B0503020204020204" charset="-122"/>
              </a:rPr>
              <a:t>/ˌɪrɪˈzɪstəbl/</a:t>
            </a:r>
            <a:r>
              <a:rPr lang="zh-CN" altLang="en-US" sz="2000" b="1">
                <a:latin typeface="微软雅黑" panose="020B0503020204020204" charset="-122"/>
                <a:ea typeface="微软雅黑" panose="020B0503020204020204" charset="-122"/>
                <a:cs typeface="微软雅黑" panose="020B0503020204020204" charset="-122"/>
              </a:rPr>
              <a:t> </a:t>
            </a:r>
            <a:endParaRPr lang="zh-CN" altLang="en-US" sz="2000" b="1">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完全不可抵抗的</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384175" y="5528310"/>
            <a:ext cx="11612245" cy="1106805"/>
          </a:xfrm>
          <a:prstGeom prst="rect">
            <a:avLst/>
          </a:prstGeom>
          <a:noFill/>
        </p:spPr>
        <p:txBody>
          <a:bodyPr wrap="square" rtlCol="0" anchor="t">
            <a:spAutoFit/>
          </a:bodyPr>
          <a:p>
            <a:r>
              <a:rPr lang="en-US" altLang="zh-CN" sz="2400" b="1">
                <a:solidFill>
                  <a:srgbClr val="002060"/>
                </a:solidFill>
              </a:rPr>
              <a:t>         </a:t>
            </a:r>
            <a:r>
              <a:rPr lang="zh-CN" altLang="en-US" sz="2400" b="1">
                <a:solidFill>
                  <a:srgbClr val="002060"/>
                </a:solidFill>
              </a:rPr>
              <a:t>Frenchies are easygoing, not terribly athletic; </a:t>
            </a:r>
            <a:r>
              <a:rPr lang="zh-CN" altLang="en-US" sz="2400" b="1" u="sng">
                <a:solidFill>
                  <a:srgbClr val="002060"/>
                </a:solidFill>
              </a:rPr>
              <a:t>brisk</a:t>
            </a:r>
            <a:r>
              <a:rPr lang="zh-CN" altLang="en-US" sz="2400" b="1">
                <a:solidFill>
                  <a:srgbClr val="002060"/>
                </a:solidFill>
              </a:rPr>
              <a:t> walks will keep them </a:t>
            </a:r>
            <a:r>
              <a:rPr lang="zh-CN" altLang="en-US" sz="2400" b="1" u="sng">
                <a:solidFill>
                  <a:srgbClr val="002060"/>
                </a:solidFill>
              </a:rPr>
              <a:t>trim</a:t>
            </a:r>
            <a:r>
              <a:rPr lang="zh-CN" altLang="en-US" sz="2400" b="1">
                <a:solidFill>
                  <a:srgbClr val="002060"/>
                </a:solidFill>
              </a:rPr>
              <a:t>.</a:t>
            </a:r>
            <a:endParaRPr lang="zh-CN" altLang="en-US" sz="2400" b="1">
              <a:solidFill>
                <a:srgbClr val="002060"/>
              </a:solidFill>
            </a:endParaRPr>
          </a:p>
          <a:p>
            <a:r>
              <a:rPr lang="zh-CN" altLang="en-US" sz="2400" b="1">
                <a:solidFill>
                  <a:srgbClr val="002060"/>
                </a:solidFill>
              </a:rPr>
              <a:t>法斗脾气随和，并不是那种可怕的运动员体质。轻快的散步可以让它们保持身形。</a:t>
            </a:r>
            <a:endParaRPr lang="zh-CN" altLang="en-US" sz="2400" b="1">
              <a:solidFill>
                <a:srgbClr val="002060"/>
              </a:solidFill>
            </a:endParaRPr>
          </a:p>
          <a:p>
            <a:pPr marL="342900" indent="-342900">
              <a:buFont typeface="Wingdings" panose="05000000000000000000" charset="0"/>
              <a:buChar char="Ø"/>
            </a:pPr>
            <a:r>
              <a:rPr lang="zh-CN" altLang="en-US" b="1" i="1">
                <a:solidFill>
                  <a:srgbClr val="002060"/>
                </a:solidFill>
              </a:rPr>
              <a:t>brisk /brɪsk/adj. 敏锐的，活泼的        trim /trɪm/ adj. 整齐的；身材苗条的</a:t>
            </a:r>
            <a:endParaRPr lang="zh-CN" altLang="en-US" b="1" i="1">
              <a:solidFill>
                <a:srgbClr val="002060"/>
              </a:solidFill>
            </a:endParaRPr>
          </a:p>
        </p:txBody>
      </p:sp>
      <p:sp>
        <p:nvSpPr>
          <p:cNvPr id="7" name="文本框 6"/>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7" grpId="0"/>
      <p:bldP spid="17" grpId="1"/>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3" name="图片 2"/>
          <p:cNvPicPr>
            <a:picLocks noChangeAspect="1"/>
          </p:cNvPicPr>
          <p:nvPr/>
        </p:nvPicPr>
        <p:blipFill>
          <a:blip r:embed="rId5"/>
          <a:srcRect b="11470"/>
          <a:stretch>
            <a:fillRect/>
          </a:stretch>
        </p:blipFill>
        <p:spPr>
          <a:xfrm>
            <a:off x="5368925" y="1036320"/>
            <a:ext cx="6388735" cy="4441825"/>
          </a:xfrm>
          <a:prstGeom prst="roundRect">
            <a:avLst/>
          </a:prstGeom>
        </p:spPr>
      </p:pic>
      <p:sp>
        <p:nvSpPr>
          <p:cNvPr id="4" name="文本框 3"/>
          <p:cNvSpPr txBox="1"/>
          <p:nvPr/>
        </p:nvSpPr>
        <p:spPr>
          <a:xfrm>
            <a:off x="502285" y="4463415"/>
            <a:ext cx="4866640" cy="1014730"/>
          </a:xfrm>
          <a:prstGeom prst="rect">
            <a:avLst/>
          </a:prstGeom>
          <a:noFill/>
        </p:spPr>
        <p:txBody>
          <a:bodyPr wrap="square" rtlCol="0" anchor="t">
            <a:spAutoFit/>
          </a:bodyPr>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s</a:t>
            </a:r>
            <a:r>
              <a:rPr lang="zh-CN" altLang="en-US" sz="2000" b="1">
                <a:latin typeface="微软雅黑" panose="020B0503020204020204" charset="-122"/>
                <a:ea typeface="微软雅黑" panose="020B0503020204020204" charset="-122"/>
                <a:cs typeface="微软雅黑" panose="020B0503020204020204" charset="-122"/>
              </a:rPr>
              <a:t>prightly </a:t>
            </a:r>
            <a:r>
              <a:rPr lang="zh-CN" altLang="en-US" sz="2000" b="1" i="1">
                <a:latin typeface="微软雅黑" panose="020B0503020204020204" charset="-122"/>
                <a:ea typeface="微软雅黑" panose="020B0503020204020204" charset="-122"/>
                <a:cs typeface="微软雅黑" panose="020B0503020204020204" charset="-122"/>
              </a:rPr>
              <a:t>/ˈspraɪtli/</a:t>
            </a:r>
            <a:r>
              <a:rPr lang="zh-CN" altLang="en-US" sz="2000" b="1">
                <a:latin typeface="微软雅黑" panose="020B0503020204020204" charset="-122"/>
                <a:ea typeface="微软雅黑" panose="020B0503020204020204" charset="-122"/>
                <a:cs typeface="微软雅黑" panose="020B0503020204020204" charset="-122"/>
              </a:rPr>
              <a:t>  活泼的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t</a:t>
            </a:r>
            <a:r>
              <a:rPr lang="zh-CN" altLang="en-US" sz="2000" b="1">
                <a:latin typeface="微软雅黑" panose="020B0503020204020204" charset="-122"/>
                <a:ea typeface="微软雅黑" panose="020B0503020204020204" charset="-122"/>
                <a:cs typeface="微软雅黑" panose="020B0503020204020204" charset="-122"/>
              </a:rPr>
              <a:t>omboyish </a:t>
            </a:r>
            <a:r>
              <a:rPr lang="zh-CN" altLang="en-US" sz="2000" b="1" i="1">
                <a:latin typeface="微软雅黑" panose="020B0503020204020204" charset="-122"/>
                <a:ea typeface="微软雅黑" panose="020B0503020204020204" charset="-122"/>
                <a:cs typeface="微软雅黑" panose="020B0503020204020204" charset="-122"/>
              </a:rPr>
              <a:t>/'tɑm,bɔɪɪʃ/ </a:t>
            </a:r>
            <a:r>
              <a:rPr lang="zh-CN" altLang="en-US" sz="2000" b="1">
                <a:latin typeface="微软雅黑" panose="020B0503020204020204" charset="-122"/>
                <a:ea typeface="微软雅黑" panose="020B0503020204020204" charset="-122"/>
                <a:cs typeface="微软雅黑" panose="020B0503020204020204" charset="-122"/>
              </a:rPr>
              <a:t>顽皮的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ffectionate </a:t>
            </a:r>
            <a:r>
              <a:rPr lang="zh-CN" altLang="en-US" sz="2000" b="1" i="1">
                <a:latin typeface="微软雅黑" panose="020B0503020204020204" charset="-122"/>
                <a:ea typeface="微软雅黑" panose="020B0503020204020204" charset="-122"/>
                <a:cs typeface="微软雅黑" panose="020B0503020204020204" charset="-122"/>
              </a:rPr>
              <a:t> /əˈfekʃənət/</a:t>
            </a:r>
            <a:r>
              <a:rPr lang="zh-CN" altLang="en-US" sz="2000" b="1">
                <a:latin typeface="微软雅黑" panose="020B0503020204020204" charset="-122"/>
                <a:ea typeface="微软雅黑" panose="020B0503020204020204" charset="-122"/>
                <a:cs typeface="微软雅黑" panose="020B0503020204020204" charset="-122"/>
              </a:rPr>
              <a:t> 深情的</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620520" y="624205"/>
            <a:ext cx="6514465" cy="521970"/>
          </a:xfrm>
          <a:prstGeom prst="rect">
            <a:avLst/>
          </a:prstGeom>
          <a:noFill/>
        </p:spPr>
        <p:txBody>
          <a:bodyPr wrap="square" rtlCol="0" anchor="t">
            <a:spAutoFit/>
          </a:bodyPr>
          <a:p>
            <a:r>
              <a:rPr lang="zh-CN" altLang="en-US" sz="2800" b="1"/>
              <a:t> Yorkshire Terrier (Yorkie)</a:t>
            </a:r>
            <a:r>
              <a:rPr lang="zh-CN" altLang="en-US" sz="2800" b="1">
                <a:sym typeface="+mn-ea"/>
              </a:rPr>
              <a:t>约克夏梗</a:t>
            </a:r>
            <a:endParaRPr lang="zh-CN" altLang="en-US" sz="2800" b="1">
              <a:sym typeface="+mn-ea"/>
            </a:endParaRPr>
          </a:p>
        </p:txBody>
      </p:sp>
      <p:sp>
        <p:nvSpPr>
          <p:cNvPr id="16" name="文本框 15"/>
          <p:cNvSpPr txBox="1"/>
          <p:nvPr/>
        </p:nvSpPr>
        <p:spPr>
          <a:xfrm>
            <a:off x="662940" y="5478145"/>
            <a:ext cx="11384280" cy="1198880"/>
          </a:xfrm>
          <a:prstGeom prst="rect">
            <a:avLst/>
          </a:prstGeom>
          <a:noFill/>
        </p:spPr>
        <p:txBody>
          <a:bodyPr wrap="square" rtlCol="0" anchor="t">
            <a:spAutoFit/>
          </a:bodyPr>
          <a:p>
            <a:r>
              <a:rPr lang="en-US" altLang="zh-CN" sz="2400" b="1">
                <a:solidFill>
                  <a:srgbClr val="002060"/>
                </a:solidFill>
              </a:rPr>
              <a:t>    </a:t>
            </a:r>
            <a:r>
              <a:rPr lang="zh-CN" altLang="en-US" sz="2400" b="1">
                <a:solidFill>
                  <a:srgbClr val="002060"/>
                </a:solidFill>
              </a:rPr>
              <a:t>Yorkies are </a:t>
            </a:r>
            <a:r>
              <a:rPr lang="zh-CN" altLang="en-US" sz="2400" b="1" u="sng">
                <a:solidFill>
                  <a:srgbClr val="002060"/>
                </a:solidFill>
              </a:rPr>
              <a:t>moderately</a:t>
            </a:r>
            <a:r>
              <a:rPr lang="zh-CN" altLang="en-US" sz="2400" b="1">
                <a:solidFill>
                  <a:srgbClr val="002060"/>
                </a:solidFill>
              </a:rPr>
              <a:t> active and will be happy with a daily satisfying walk.</a:t>
            </a:r>
            <a:endParaRPr lang="zh-CN" altLang="en-US" sz="2400" b="1">
              <a:solidFill>
                <a:srgbClr val="002060"/>
              </a:solidFill>
            </a:endParaRPr>
          </a:p>
          <a:p>
            <a:r>
              <a:rPr lang="zh-CN" altLang="en-US" sz="2400" b="1">
                <a:solidFill>
                  <a:srgbClr val="002060"/>
                </a:solidFill>
              </a:rPr>
              <a:t>约克夏梗通常是适度活泼的，如果可以给它们每天一次令它满意的步行，它们会非常高兴的！       </a:t>
            </a:r>
            <a:r>
              <a:rPr lang="zh-CN" altLang="en-US" b="1" i="1">
                <a:solidFill>
                  <a:srgbClr val="002060"/>
                </a:solidFill>
              </a:rPr>
              <a:t>moderately /ˈmɒdərətli/ adv. 适度地；中庸地；有节制地</a:t>
            </a:r>
            <a:endParaRPr lang="zh-CN" altLang="en-US" b="1" i="1">
              <a:solidFill>
                <a:srgbClr val="002060"/>
              </a:solidFill>
            </a:endParaRPr>
          </a:p>
        </p:txBody>
      </p:sp>
      <p:pic>
        <p:nvPicPr>
          <p:cNvPr id="2" name="图片 1"/>
          <p:cNvPicPr>
            <a:picLocks noChangeAspect="1"/>
          </p:cNvPicPr>
          <p:nvPr/>
        </p:nvPicPr>
        <p:blipFill>
          <a:blip r:embed="rId6"/>
          <a:srcRect l="12175" t="26615" b="698"/>
          <a:stretch>
            <a:fillRect/>
          </a:stretch>
        </p:blipFill>
        <p:spPr>
          <a:xfrm>
            <a:off x="875665" y="1146175"/>
            <a:ext cx="3746500" cy="3192145"/>
          </a:xfrm>
          <a:prstGeom prst="roundRect">
            <a:avLst/>
          </a:prstGeom>
        </p:spPr>
      </p:pic>
      <p:pic>
        <p:nvPicPr>
          <p:cNvPr id="7" name="图片 6"/>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445770" y="5356225"/>
            <a:ext cx="626110" cy="445135"/>
          </a:xfrm>
          <a:prstGeom prst="rect">
            <a:avLst/>
          </a:prstGeom>
        </p:spPr>
      </p:pic>
      <p:sp>
        <p:nvSpPr>
          <p:cNvPr id="8" name="文本框 7"/>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4" name="图片 3"/>
          <p:cNvPicPr>
            <a:picLocks noChangeAspect="1"/>
          </p:cNvPicPr>
          <p:nvPr/>
        </p:nvPicPr>
        <p:blipFill>
          <a:blip r:embed="rId5"/>
          <a:srcRect b="8364"/>
          <a:stretch>
            <a:fillRect/>
          </a:stretch>
        </p:blipFill>
        <p:spPr>
          <a:xfrm>
            <a:off x="5157470" y="99060"/>
            <a:ext cx="6896100" cy="5697855"/>
          </a:xfrm>
          <a:prstGeom prst="roundRect">
            <a:avLst/>
          </a:prstGeom>
        </p:spPr>
      </p:pic>
      <p:sp>
        <p:nvSpPr>
          <p:cNvPr id="6" name="文本框 5"/>
          <p:cNvSpPr txBox="1"/>
          <p:nvPr/>
        </p:nvSpPr>
        <p:spPr>
          <a:xfrm>
            <a:off x="431800" y="4214495"/>
            <a:ext cx="5125085" cy="1322070"/>
          </a:xfrm>
          <a:prstGeom prst="rect">
            <a:avLst/>
          </a:prstGeom>
          <a:noFill/>
        </p:spPr>
        <p:txBody>
          <a:bodyPr wrap="square" rtlCol="0" anchor="t">
            <a:spAutoFit/>
          </a:bodyPr>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f</a:t>
            </a:r>
            <a:r>
              <a:rPr lang="zh-CN" altLang="en-US" sz="2000" b="1">
                <a:latin typeface="微软雅黑" panose="020B0503020204020204" charset="-122"/>
                <a:ea typeface="微软雅黑" panose="020B0503020204020204" charset="-122"/>
                <a:cs typeface="微软雅黑" panose="020B0503020204020204" charset="-122"/>
              </a:rPr>
              <a:t>riendly and outgoing </a:t>
            </a:r>
            <a:endParaRPr lang="zh-CN" altLang="en-US" sz="2000" b="1">
              <a:latin typeface="微软雅黑" panose="020B0503020204020204" charset="-122"/>
              <a:ea typeface="微软雅黑" panose="020B0503020204020204" charset="-122"/>
              <a:cs typeface="微软雅黑" panose="020B0503020204020204" charset="-122"/>
            </a:endParaRP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友好且开朗的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p</a:t>
            </a:r>
            <a:r>
              <a:rPr lang="zh-CN" altLang="en-US" sz="2000" b="1">
                <a:latin typeface="微软雅黑" panose="020B0503020204020204" charset="-122"/>
                <a:ea typeface="微软雅黑" panose="020B0503020204020204" charset="-122"/>
                <a:cs typeface="微软雅黑" panose="020B0503020204020204" charset="-122"/>
              </a:rPr>
              <a:t>lay well with others</a:t>
            </a:r>
            <a:endParaRPr lang="zh-CN" altLang="en-US" sz="2000" b="1">
              <a:latin typeface="微软雅黑" panose="020B0503020204020204" charset="-122"/>
              <a:ea typeface="微软雅黑" panose="020B0503020204020204" charset="-122"/>
              <a:cs typeface="微软雅黑" panose="020B0503020204020204" charset="-122"/>
            </a:endParaRP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和其他狗狗玩得很好，狗中社交高手</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143635" y="5796280"/>
            <a:ext cx="9904730" cy="829945"/>
          </a:xfrm>
          <a:prstGeom prst="rect">
            <a:avLst/>
          </a:prstGeom>
          <a:noFill/>
        </p:spPr>
        <p:txBody>
          <a:bodyPr wrap="square" rtlCol="0" anchor="t">
            <a:spAutoFit/>
          </a:bodyPr>
          <a:p>
            <a:r>
              <a:rPr lang="zh-CN" altLang="en-US" sz="2400" b="1">
                <a:solidFill>
                  <a:srgbClr val="002060"/>
                </a:solidFill>
              </a:rPr>
              <a:t>Labs are high-spirited and not afraid to show it.</a:t>
            </a:r>
            <a:endParaRPr lang="zh-CN" altLang="en-US" sz="2400" b="1">
              <a:solidFill>
                <a:srgbClr val="002060"/>
              </a:solidFill>
            </a:endParaRPr>
          </a:p>
          <a:p>
            <a:r>
              <a:rPr lang="zh-CN" altLang="en-US" sz="2400" b="1">
                <a:solidFill>
                  <a:srgbClr val="002060"/>
                </a:solidFill>
              </a:rPr>
              <a:t>拉布拉多非常生气勃勃，并且很乐于展现自己的活力。</a:t>
            </a:r>
            <a:endParaRPr lang="zh-CN" altLang="en-US" sz="2400" b="1">
              <a:solidFill>
                <a:srgbClr val="002060"/>
              </a:solidFill>
            </a:endParaRPr>
          </a:p>
        </p:txBody>
      </p:sp>
      <p:pic>
        <p:nvPicPr>
          <p:cNvPr id="8" name="图片 7"/>
          <p:cNvPicPr>
            <a:picLocks noChangeAspect="1"/>
          </p:cNvPicPr>
          <p:nvPr/>
        </p:nvPicPr>
        <p:blipFill>
          <a:blip r:embed="rId6"/>
          <a:srcRect l="8822" t="12741" r="23874" b="7851"/>
          <a:stretch>
            <a:fillRect/>
          </a:stretch>
        </p:blipFill>
        <p:spPr>
          <a:xfrm>
            <a:off x="807720" y="1245870"/>
            <a:ext cx="3658235" cy="2968625"/>
          </a:xfrm>
          <a:prstGeom prst="roundRect">
            <a:avLst/>
          </a:prstGeom>
        </p:spPr>
      </p:pic>
      <p:pic>
        <p:nvPicPr>
          <p:cNvPr id="9" name="图片 8"/>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600710" y="5669280"/>
            <a:ext cx="626110" cy="445135"/>
          </a:xfrm>
          <a:prstGeom prst="rect">
            <a:avLst/>
          </a:prstGeom>
        </p:spPr>
      </p:pic>
      <p:sp>
        <p:nvSpPr>
          <p:cNvPr id="3" name="文本框 2"/>
          <p:cNvSpPr txBox="1"/>
          <p:nvPr/>
        </p:nvSpPr>
        <p:spPr>
          <a:xfrm>
            <a:off x="1594485" y="723900"/>
            <a:ext cx="6245860" cy="521970"/>
          </a:xfrm>
          <a:prstGeom prst="rect">
            <a:avLst/>
          </a:prstGeom>
          <a:noFill/>
        </p:spPr>
        <p:txBody>
          <a:bodyPr wrap="square" rtlCol="0" anchor="t">
            <a:spAutoFit/>
          </a:bodyPr>
          <a:p>
            <a:r>
              <a:rPr lang="zh-CN" altLang="en-US" sz="2800" b="1"/>
              <a:t>Labrador </a:t>
            </a:r>
            <a:r>
              <a:rPr lang="zh-CN" altLang="en-US" b="1" i="1"/>
              <a:t> /ˈlæbrədɔː(r)/</a:t>
            </a:r>
            <a:r>
              <a:rPr lang="zh-CN" altLang="en-US" sz="2800" b="1"/>
              <a:t> retriever </a:t>
            </a:r>
            <a:r>
              <a:rPr lang="zh-CN" altLang="en-US" sz="2800" b="1">
                <a:sym typeface="+mn-ea"/>
              </a:rPr>
              <a:t>拉布拉多 </a:t>
            </a:r>
            <a:endParaRPr lang="zh-CN" altLang="en-US" sz="2800" b="1">
              <a:sym typeface="+mn-ea"/>
            </a:endParaRPr>
          </a:p>
        </p:txBody>
      </p:sp>
      <p:sp>
        <p:nvSpPr>
          <p:cNvPr id="2" name="文本框 1"/>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3" name="文本框 2"/>
          <p:cNvSpPr txBox="1"/>
          <p:nvPr/>
        </p:nvSpPr>
        <p:spPr>
          <a:xfrm>
            <a:off x="1762125" y="644525"/>
            <a:ext cx="4749800" cy="521970"/>
          </a:xfrm>
          <a:prstGeom prst="rect">
            <a:avLst/>
          </a:prstGeom>
          <a:noFill/>
        </p:spPr>
        <p:txBody>
          <a:bodyPr wrap="square" rtlCol="0" anchor="t">
            <a:spAutoFit/>
          </a:bodyPr>
          <a:p>
            <a:r>
              <a:rPr lang="zh-CN" altLang="en-US"/>
              <a:t> </a:t>
            </a:r>
            <a:r>
              <a:rPr lang="zh-CN" altLang="en-US" sz="2800" b="1"/>
              <a:t>Akita </a:t>
            </a:r>
            <a:r>
              <a:rPr lang="zh-CN" altLang="en-US" b="1" i="1"/>
              <a:t>/əˈkiːtə/ </a:t>
            </a:r>
            <a:r>
              <a:rPr lang="zh-CN" altLang="en-US" sz="2800" b="1">
                <a:sym typeface="+mn-ea"/>
              </a:rPr>
              <a:t>日本秋田</a:t>
            </a:r>
            <a:endParaRPr lang="zh-CN" altLang="en-US" sz="2800" b="1">
              <a:sym typeface="+mn-ea"/>
            </a:endParaRPr>
          </a:p>
        </p:txBody>
      </p:sp>
      <p:sp>
        <p:nvSpPr>
          <p:cNvPr id="6" name="文本框 5"/>
          <p:cNvSpPr txBox="1"/>
          <p:nvPr/>
        </p:nvSpPr>
        <p:spPr>
          <a:xfrm>
            <a:off x="521335" y="3721735"/>
            <a:ext cx="6141085" cy="1630045"/>
          </a:xfrm>
          <a:prstGeom prst="rect">
            <a:avLst/>
          </a:prstGeom>
          <a:noFill/>
        </p:spPr>
        <p:txBody>
          <a:bodyPr wrap="square" rtlCol="0" anchor="t">
            <a:spAutoFit/>
          </a:bodyPr>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d</a:t>
            </a:r>
            <a:r>
              <a:rPr lang="zh-CN" altLang="en-US" sz="2000" b="1">
                <a:latin typeface="微软雅黑" panose="020B0503020204020204" charset="-122"/>
                <a:ea typeface="微软雅黑" panose="020B0503020204020204" charset="-122"/>
                <a:cs typeface="微软雅黑" panose="020B0503020204020204" charset="-122"/>
              </a:rPr>
              <a:t>ignified 高贵的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c</a:t>
            </a:r>
            <a:r>
              <a:rPr lang="zh-CN" altLang="en-US" sz="2000" b="1">
                <a:latin typeface="微软雅黑" panose="020B0503020204020204" charset="-122"/>
                <a:ea typeface="微软雅黑" panose="020B0503020204020204" charset="-122"/>
                <a:cs typeface="微软雅黑" panose="020B0503020204020204" charset="-122"/>
              </a:rPr>
              <a:t>ourageous 有胆识的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p</a:t>
            </a:r>
            <a:r>
              <a:rPr lang="zh-CN" altLang="en-US" sz="2000" b="1">
                <a:latin typeface="微软雅黑" panose="020B0503020204020204" charset="-122"/>
                <a:ea typeface="微软雅黑" panose="020B0503020204020204" charset="-122"/>
                <a:cs typeface="微软雅黑" panose="020B0503020204020204" charset="-122"/>
              </a:rPr>
              <a:t>rofoundly loyal to their humans</a:t>
            </a:r>
            <a:endParaRPr lang="zh-CN" altLang="en-US" sz="2000" b="1">
              <a:latin typeface="微软雅黑" panose="020B0503020204020204" charset="-122"/>
              <a:ea typeface="微软雅黑" panose="020B0503020204020204" charset="-122"/>
              <a:cs typeface="微软雅黑" panose="020B0503020204020204" charset="-122"/>
            </a:endParaRP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a:t>
            </a:r>
            <a:r>
              <a:rPr lang="zh-CN" altLang="en-US" sz="1600" b="1" i="1">
                <a:latin typeface="微软雅黑" panose="020B0503020204020204" charset="-122"/>
                <a:ea typeface="微软雅黑" panose="020B0503020204020204" charset="-122"/>
                <a:cs typeface="微软雅黑" panose="020B0503020204020204" charset="-122"/>
              </a:rPr>
              <a:t>/prəˈfaʊndli/ adv. 深刻地；深深地；极度地</a:t>
            </a:r>
            <a:endParaRPr lang="zh-CN" altLang="en-US" sz="2000" b="1">
              <a:latin typeface="微软雅黑" panose="020B0503020204020204" charset="-122"/>
              <a:ea typeface="微软雅黑" panose="020B0503020204020204" charset="-122"/>
              <a:cs typeface="微软雅黑" panose="020B0503020204020204" charset="-122"/>
            </a:endParaRP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对主人拥有深沉的忠诚度</a:t>
            </a:r>
            <a:endParaRPr lang="zh-CN" altLang="en-US" sz="2000" b="1">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5"/>
          <a:srcRect l="23751" t="13652" r="2453" b="8181"/>
          <a:stretch>
            <a:fillRect/>
          </a:stretch>
        </p:blipFill>
        <p:spPr>
          <a:xfrm>
            <a:off x="5527040" y="187325"/>
            <a:ext cx="6550025" cy="5164455"/>
          </a:xfrm>
          <a:prstGeom prst="roundRect">
            <a:avLst/>
          </a:prstGeom>
        </p:spPr>
      </p:pic>
      <p:sp>
        <p:nvSpPr>
          <p:cNvPr id="9" name="文本框 8"/>
          <p:cNvSpPr txBox="1"/>
          <p:nvPr/>
        </p:nvSpPr>
        <p:spPr>
          <a:xfrm>
            <a:off x="1224915" y="5351780"/>
            <a:ext cx="10852150" cy="1383665"/>
          </a:xfrm>
          <a:prstGeom prst="rect">
            <a:avLst/>
          </a:prstGeom>
          <a:noFill/>
        </p:spPr>
        <p:txBody>
          <a:bodyPr wrap="square" rtlCol="0" anchor="t">
            <a:spAutoFit/>
          </a:bodyPr>
          <a:p>
            <a:pPr algn="l">
              <a:buClrTx/>
              <a:buSzTx/>
              <a:buNone/>
            </a:pPr>
            <a:r>
              <a:rPr lang="zh-CN" altLang="en-US" sz="2400" b="1">
                <a:solidFill>
                  <a:srgbClr val="002060"/>
                </a:solidFill>
              </a:rPr>
              <a:t>Not a </a:t>
            </a:r>
            <a:r>
              <a:rPr lang="zh-CN" altLang="en-US" sz="2400" b="1" u="sng">
                <a:solidFill>
                  <a:srgbClr val="002060"/>
                </a:solidFill>
              </a:rPr>
              <a:t>hyper</a:t>
            </a:r>
            <a:r>
              <a:rPr lang="zh-CN" altLang="en-US" sz="2400" b="1">
                <a:solidFill>
                  <a:srgbClr val="002060"/>
                </a:solidFill>
              </a:rPr>
              <a:t> </a:t>
            </a:r>
            <a:r>
              <a:rPr lang="zh-CN" altLang="en-US" sz="2400" b="1" u="sng">
                <a:solidFill>
                  <a:srgbClr val="002060"/>
                </a:solidFill>
              </a:rPr>
              <a:t>breed</a:t>
            </a:r>
            <a:r>
              <a:rPr lang="zh-CN" altLang="en-US" sz="2400" b="1">
                <a:solidFill>
                  <a:srgbClr val="002060"/>
                </a:solidFill>
              </a:rPr>
              <a:t>, but these big guys enjoy regular exercise.</a:t>
            </a:r>
            <a:endParaRPr lang="zh-CN" altLang="en-US" sz="2400" b="1">
              <a:solidFill>
                <a:srgbClr val="002060"/>
              </a:solidFill>
            </a:endParaRPr>
          </a:p>
          <a:p>
            <a:pPr algn="l">
              <a:buClrTx/>
              <a:buSzTx/>
              <a:buNone/>
            </a:pPr>
            <a:r>
              <a:rPr lang="zh-CN" altLang="en-US" sz="2400" b="1">
                <a:solidFill>
                  <a:srgbClr val="002060"/>
                </a:solidFill>
              </a:rPr>
              <a:t>秋田不算一个会超级亢奋的品种，但这些大家伙很享受它们的常规训练。</a:t>
            </a:r>
            <a:endParaRPr lang="zh-CN" altLang="en-US" sz="2400" b="1">
              <a:solidFill>
                <a:srgbClr val="002060"/>
              </a:solidFill>
            </a:endParaRPr>
          </a:p>
          <a:p>
            <a:pPr marL="342900" indent="-342900" algn="l">
              <a:buClrTx/>
              <a:buSzTx/>
              <a:buFont typeface="Wingdings" panose="05000000000000000000" charset="0"/>
              <a:buChar char="Ø"/>
            </a:pPr>
            <a:r>
              <a:rPr lang="zh-CN" altLang="en-US" b="1" i="1">
                <a:solidFill>
                  <a:srgbClr val="002060"/>
                </a:solidFill>
              </a:rPr>
              <a:t>hyper /ˈhaɪpə(r)/ adj. 亢奋的；高度紧张的</a:t>
            </a:r>
            <a:endParaRPr lang="zh-CN" altLang="en-US" b="1" i="1">
              <a:solidFill>
                <a:srgbClr val="002060"/>
              </a:solidFill>
            </a:endParaRPr>
          </a:p>
          <a:p>
            <a:pPr marL="342900" indent="-342900" algn="l">
              <a:buClrTx/>
              <a:buSzTx/>
              <a:buFont typeface="Wingdings" panose="05000000000000000000" charset="0"/>
              <a:buChar char="Ø"/>
            </a:pPr>
            <a:r>
              <a:rPr lang="zh-CN" altLang="en-US" b="1" i="1">
                <a:solidFill>
                  <a:srgbClr val="002060"/>
                </a:solidFill>
              </a:rPr>
              <a:t>breed /briːd/ n. 品种；（人或物的）类型</a:t>
            </a:r>
            <a:endParaRPr lang="zh-CN" altLang="en-US" b="1" i="1">
              <a:solidFill>
                <a:srgbClr val="002060"/>
              </a:solidFill>
            </a:endParaRPr>
          </a:p>
        </p:txBody>
      </p:sp>
      <p:pic>
        <p:nvPicPr>
          <p:cNvPr id="4" name="图片 3"/>
          <p:cNvPicPr>
            <a:picLocks noChangeAspect="1"/>
          </p:cNvPicPr>
          <p:nvPr/>
        </p:nvPicPr>
        <p:blipFill>
          <a:blip r:embed="rId6"/>
          <a:srcRect t="5344" b="5966"/>
          <a:stretch>
            <a:fillRect/>
          </a:stretch>
        </p:blipFill>
        <p:spPr>
          <a:xfrm>
            <a:off x="1309370" y="1285240"/>
            <a:ext cx="3810000" cy="2435860"/>
          </a:xfrm>
          <a:prstGeom prst="roundRect">
            <a:avLst/>
          </a:prstGeom>
        </p:spPr>
      </p:pic>
      <p:pic>
        <p:nvPicPr>
          <p:cNvPr id="7" name="图片 6"/>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683260" y="5454650"/>
            <a:ext cx="626110" cy="445135"/>
          </a:xfrm>
          <a:prstGeom prst="rect">
            <a:avLst/>
          </a:prstGeom>
        </p:spPr>
      </p:pic>
      <p:sp>
        <p:nvSpPr>
          <p:cNvPr id="2" name="文本框 1"/>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2" name="文本框 11"/>
          <p:cNvSpPr txBox="1"/>
          <p:nvPr/>
        </p:nvSpPr>
        <p:spPr>
          <a:xfrm>
            <a:off x="7148830" y="5895340"/>
            <a:ext cx="4128135" cy="398780"/>
          </a:xfrm>
          <a:prstGeom prst="rect">
            <a:avLst/>
          </a:prstGeom>
          <a:noFill/>
        </p:spPr>
        <p:txBody>
          <a:bodyPr wrap="square" rtlCol="0">
            <a:spAutoFit/>
          </a:bodyPr>
          <a:lstStyle/>
          <a:p>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rPr>
              <a:t> 吴俊峰  张立春</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rPr>
              <a:t>——</a:t>
            </a:r>
            <a:endParaRPr lang="en-US" altLang="zh-CN" sz="2000" b="1" dirty="0">
              <a:solidFill>
                <a:srgbClr val="002060"/>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5320665" y="5276215"/>
            <a:ext cx="6047105" cy="460375"/>
          </a:xfrm>
          <a:prstGeom prst="rect">
            <a:avLst/>
          </a:prstGeom>
          <a:noFill/>
        </p:spPr>
        <p:txBody>
          <a:bodyPr wrap="square" rtlCol="0">
            <a:spAutoFit/>
          </a:bodyPr>
          <a:lstStyle/>
          <a:p>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狗是人类的好朋友</a:t>
            </a: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也是读后续写的好题材</a:t>
            </a:r>
            <a:endParaRPr lang="zh-CN" altLang="en-US" sz="2400" b="1" dirty="0">
              <a:solidFill>
                <a:srgbClr val="002060"/>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2"/>
          <a:stretch>
            <a:fillRect/>
          </a:stretch>
        </p:blipFill>
        <p:spPr>
          <a:xfrm>
            <a:off x="3268980" y="0"/>
            <a:ext cx="6023610" cy="4250055"/>
          </a:xfrm>
          <a:prstGeom prst="rect">
            <a:avLst/>
          </a:prstGeom>
        </p:spPr>
      </p:pic>
      <p:sp>
        <p:nvSpPr>
          <p:cNvPr id="2" name="文本框 1"/>
          <p:cNvSpPr txBox="1"/>
          <p:nvPr/>
        </p:nvSpPr>
        <p:spPr>
          <a:xfrm>
            <a:off x="949325" y="4088765"/>
            <a:ext cx="10880725" cy="1014730"/>
          </a:xfrm>
          <a:prstGeom prst="rect">
            <a:avLst/>
          </a:prstGeom>
          <a:noFill/>
        </p:spPr>
        <p:txBody>
          <a:bodyPr wrap="square" rtlCol="0">
            <a:spAutoFit/>
          </a:bodyPr>
          <a:p>
            <a:r>
              <a:rPr lang="en-US" altLang="zh-CN" sz="6000" b="1" dirty="0">
                <a:solidFill>
                  <a:srgbClr val="002060"/>
                </a:solidFill>
                <a:latin typeface="微软雅黑" panose="020B0503020204020204" charset="-122"/>
                <a:ea typeface="微软雅黑" panose="020B0503020204020204" charset="-122"/>
                <a:cs typeface="微软雅黑" panose="020B0503020204020204" charset="-122"/>
              </a:rPr>
              <a:t>How to describe a dog?</a:t>
            </a:r>
            <a:endParaRPr lang="en-US" altLang="zh-CN" sz="6000" b="1" dirty="0">
              <a:solidFill>
                <a:srgbClr val="00206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450" decel="100000" fill="hold"/>
                                        <p:tgtEl>
                                          <p:spTgt spid="1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399"/>
                            </p:stCondLst>
                            <p:childTnLst>
                              <p:par>
                                <p:cTn id="12" presetID="16" presetClass="entr" presetSubtype="2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par>
                          <p:cTn id="15" fill="hold">
                            <p:stCondLst>
                              <p:cond delay="1899"/>
                            </p:stCondLst>
                            <p:childTnLst>
                              <p:par>
                                <p:cTn id="16" presetID="37" presetClass="entr" presetSubtype="0" fill="hold" grpId="0" nodeType="afterEffect">
                                  <p:stCondLst>
                                    <p:cond delay="0"/>
                                  </p:stCondLst>
                                  <p:iterate type="wd">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450" decel="100000" fill="hold"/>
                                        <p:tgtEl>
                                          <p:spTgt spid="2"/>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4606290" y="225425"/>
            <a:ext cx="4938395" cy="521970"/>
          </a:xfrm>
          <a:prstGeom prst="rect">
            <a:avLst/>
          </a:prstGeom>
          <a:noFill/>
        </p:spPr>
        <p:txBody>
          <a:bodyPr wrap="square" rtlCol="0" anchor="t">
            <a:spAutoFit/>
          </a:bodyPr>
          <a:p>
            <a:r>
              <a:rPr lang="zh-CN" altLang="en-US" sz="2800" b="1"/>
              <a:t> Border Collie</a:t>
            </a:r>
            <a:r>
              <a:rPr lang="zh-CN" altLang="en-US" sz="2800" b="1">
                <a:sym typeface="+mn-ea"/>
              </a:rPr>
              <a:t>边境牧羊犬</a:t>
            </a:r>
            <a:endParaRPr lang="zh-CN" altLang="en-US" sz="2800" b="1">
              <a:sym typeface="+mn-ea"/>
            </a:endParaRPr>
          </a:p>
        </p:txBody>
      </p:sp>
      <p:pic>
        <p:nvPicPr>
          <p:cNvPr id="6" name="图片 5"/>
          <p:cNvPicPr>
            <a:picLocks noChangeAspect="1"/>
          </p:cNvPicPr>
          <p:nvPr/>
        </p:nvPicPr>
        <p:blipFill>
          <a:blip r:embed="rId5"/>
          <a:srcRect b="7560"/>
          <a:stretch>
            <a:fillRect/>
          </a:stretch>
        </p:blipFill>
        <p:spPr>
          <a:xfrm>
            <a:off x="5614035" y="747395"/>
            <a:ext cx="6467475" cy="4309110"/>
          </a:xfrm>
          <a:prstGeom prst="roundRect">
            <a:avLst/>
          </a:prstGeom>
        </p:spPr>
      </p:pic>
      <p:sp>
        <p:nvSpPr>
          <p:cNvPr id="7" name="文本框 6"/>
          <p:cNvSpPr txBox="1"/>
          <p:nvPr/>
        </p:nvSpPr>
        <p:spPr>
          <a:xfrm>
            <a:off x="447675" y="3118485"/>
            <a:ext cx="6708140" cy="1938020"/>
          </a:xfrm>
          <a:prstGeom prst="rect">
            <a:avLst/>
          </a:prstGeom>
          <a:noFill/>
        </p:spPr>
        <p:txBody>
          <a:bodyPr wrap="square" rtlCol="0" anchor="t">
            <a:spAutoFit/>
          </a:bodyPr>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r</a:t>
            </a:r>
            <a:r>
              <a:rPr lang="zh-CN" altLang="en-US" sz="2000" b="1">
                <a:latin typeface="微软雅黑" panose="020B0503020204020204" charset="-122"/>
                <a:ea typeface="微软雅黑" panose="020B0503020204020204" charset="-122"/>
                <a:cs typeface="微软雅黑" panose="020B0503020204020204" charset="-122"/>
              </a:rPr>
              <a:t>emarkably smart 非常聪明</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w</a:t>
            </a:r>
            <a:r>
              <a:rPr lang="zh-CN" altLang="en-US" sz="2000" b="1">
                <a:latin typeface="微软雅黑" panose="020B0503020204020204" charset="-122"/>
                <a:ea typeface="微软雅黑" panose="020B0503020204020204" charset="-122"/>
                <a:cs typeface="微软雅黑" panose="020B0503020204020204" charset="-122"/>
              </a:rPr>
              <a:t>orkaholics </a:t>
            </a:r>
            <a:r>
              <a:rPr lang="zh-CN" altLang="en-US" sz="2000" b="1" i="1">
                <a:latin typeface="微软雅黑" panose="020B0503020204020204" charset="-122"/>
                <a:ea typeface="微软雅黑" panose="020B0503020204020204" charset="-122"/>
                <a:cs typeface="微软雅黑" panose="020B0503020204020204" charset="-122"/>
              </a:rPr>
              <a:t> /ˌwɜːkəˈhɒlɪk/</a:t>
            </a:r>
            <a:r>
              <a:rPr lang="zh-CN" altLang="en-US" sz="2000" b="1">
                <a:latin typeface="微软雅黑" panose="020B0503020204020204" charset="-122"/>
                <a:ea typeface="微软雅黑" panose="020B0503020204020204" charset="-122"/>
                <a:cs typeface="微软雅黑" panose="020B0503020204020204" charset="-122"/>
              </a:rPr>
              <a:t> 工作狂</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keen, intelligent and </a:t>
            </a:r>
            <a:r>
              <a:rPr lang="zh-CN" altLang="en-US" sz="2000" b="1">
                <a:latin typeface="微软雅黑" panose="020B0503020204020204" charset="-122"/>
                <a:ea typeface="微软雅黑" panose="020B0503020204020204" charset="-122"/>
                <a:cs typeface="微软雅黑" panose="020B0503020204020204" charset="-122"/>
              </a:rPr>
              <a:t>alert 敏锐，聪明而且警惕</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sym typeface="+mn-ea"/>
              </a:rPr>
              <a:t>n</a:t>
            </a:r>
            <a:r>
              <a:rPr lang="zh-CN" altLang="en-US" sz="2000" b="1">
                <a:latin typeface="微软雅黑" panose="020B0503020204020204" charset="-122"/>
                <a:ea typeface="微软雅黑" panose="020B0503020204020204" charset="-122"/>
                <a:cs typeface="微软雅黑" panose="020B0503020204020204" charset="-122"/>
                <a:sym typeface="+mn-ea"/>
              </a:rPr>
              <a:t>ot averse to a good cuddle </a:t>
            </a:r>
            <a:r>
              <a:rPr lang="zh-CN" altLang="en-US" sz="2000" b="1">
                <a:latin typeface="微软雅黑" panose="020B0503020204020204" charset="-122"/>
                <a:ea typeface="微软雅黑" panose="020B0503020204020204" charset="-122"/>
                <a:cs typeface="微软雅黑" panose="020B0503020204020204" charset="-122"/>
                <a:sym typeface="+mn-ea"/>
              </a:rPr>
              <a:t>对拥抱并不反感</a:t>
            </a:r>
            <a:endParaRPr lang="zh-CN" altLang="en-US" sz="2000" b="1">
              <a:latin typeface="微软雅黑" panose="020B0503020204020204" charset="-122"/>
              <a:ea typeface="微软雅黑" panose="020B0503020204020204" charset="-122"/>
              <a:cs typeface="微软雅黑" panose="020B0503020204020204" charset="-122"/>
              <a:sym typeface="+mn-ea"/>
            </a:endParaRP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sym typeface="+mn-ea"/>
              </a:rPr>
              <a:t>      </a:t>
            </a:r>
            <a:r>
              <a:rPr lang="zh-CN" altLang="en-US" b="1" i="1">
                <a:latin typeface="微软雅黑" panose="020B0503020204020204" charset="-122"/>
                <a:ea typeface="微软雅黑" panose="020B0503020204020204" charset="-122"/>
                <a:cs typeface="微软雅黑" panose="020B0503020204020204" charset="-122"/>
                <a:sym typeface="+mn-ea"/>
              </a:rPr>
              <a:t> /əˈvɜːs/ adj. 反对的；不愿意的</a:t>
            </a:r>
            <a:endParaRPr lang="zh-CN" altLang="en-US" b="1" i="1">
              <a:latin typeface="微软雅黑" panose="020B0503020204020204" charset="-122"/>
              <a:ea typeface="微软雅黑" panose="020B0503020204020204" charset="-122"/>
              <a:cs typeface="微软雅黑" panose="020B0503020204020204" charset="-122"/>
              <a:sym typeface="+mn-ea"/>
            </a:endParaRP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sym typeface="+mn-ea"/>
              </a:rPr>
              <a:t>     </a:t>
            </a:r>
            <a:r>
              <a:rPr lang="zh-CN" altLang="en-US" sz="1600" b="1" i="1">
                <a:latin typeface="微软雅黑" panose="020B0503020204020204" charset="-122"/>
                <a:ea typeface="微软雅黑" panose="020B0503020204020204" charset="-122"/>
                <a:cs typeface="微软雅黑" panose="020B0503020204020204" charset="-122"/>
                <a:sym typeface="+mn-ea"/>
              </a:rPr>
              <a:t> /ˈkʌdl/ v. 拥抱；偎依；亲热地搂住   n. 搂抱，拥抱</a:t>
            </a:r>
            <a:endParaRPr lang="zh-CN" altLang="en-US" sz="1600" b="1" i="1">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900430" y="5056505"/>
            <a:ext cx="10975975" cy="1753235"/>
          </a:xfrm>
          <a:prstGeom prst="rect">
            <a:avLst/>
          </a:prstGeom>
          <a:noFill/>
        </p:spPr>
        <p:txBody>
          <a:bodyPr wrap="square" rtlCol="0" anchor="t">
            <a:spAutoFit/>
          </a:bodyPr>
          <a:p>
            <a:pPr algn="l">
              <a:buClrTx/>
              <a:buSzTx/>
              <a:buNone/>
            </a:pPr>
            <a:r>
              <a:rPr lang="zh-CN" altLang="en-US" sz="2400" b="1">
                <a:solidFill>
                  <a:srgbClr val="002060"/>
                </a:solidFill>
              </a:rPr>
              <a:t>The </a:t>
            </a:r>
            <a:r>
              <a:rPr lang="zh-CN" altLang="en-US" sz="2400" b="1" u="sng">
                <a:solidFill>
                  <a:srgbClr val="002060"/>
                </a:solidFill>
              </a:rPr>
              <a:t>uncanny</a:t>
            </a:r>
            <a:r>
              <a:rPr lang="zh-CN" altLang="en-US" sz="2400" b="1">
                <a:solidFill>
                  <a:srgbClr val="002060"/>
                </a:solidFill>
              </a:rPr>
              <a:t> intelligence, </a:t>
            </a:r>
            <a:r>
              <a:rPr lang="zh-CN" altLang="en-US" sz="2400" b="1" u="sng">
                <a:solidFill>
                  <a:srgbClr val="002060"/>
                </a:solidFill>
              </a:rPr>
              <a:t>athleticism</a:t>
            </a:r>
            <a:r>
              <a:rPr lang="zh-CN" altLang="en-US" sz="2400" b="1">
                <a:solidFill>
                  <a:srgbClr val="002060"/>
                </a:solidFill>
              </a:rPr>
              <a:t> and </a:t>
            </a:r>
            <a:r>
              <a:rPr lang="zh-CN" altLang="en-US" sz="2400" b="1" u="sng">
                <a:solidFill>
                  <a:srgbClr val="002060"/>
                </a:solidFill>
              </a:rPr>
              <a:t>trainability</a:t>
            </a:r>
            <a:r>
              <a:rPr lang="zh-CN" altLang="en-US" sz="2400" b="1">
                <a:solidFill>
                  <a:srgbClr val="002060"/>
                </a:solidFill>
              </a:rPr>
              <a:t> of Border Collies have a perfect </a:t>
            </a:r>
            <a:r>
              <a:rPr lang="zh-CN" altLang="en-US" sz="2400" b="1" u="sng">
                <a:solidFill>
                  <a:srgbClr val="002060"/>
                </a:solidFill>
              </a:rPr>
              <a:t>outlet</a:t>
            </a:r>
            <a:r>
              <a:rPr lang="zh-CN" altLang="en-US" sz="2400" b="1">
                <a:solidFill>
                  <a:srgbClr val="002060"/>
                </a:solidFill>
              </a:rPr>
              <a:t> in agility work. 通过良好的驯化，边牧犬便可表现出不可思议的智慧、活力和可塑性。                                   </a:t>
            </a:r>
            <a:r>
              <a:rPr lang="zh-CN" altLang="en-US" b="1" i="1">
                <a:solidFill>
                  <a:srgbClr val="002060"/>
                </a:solidFill>
              </a:rPr>
              <a:t>uncanny /ʌnˈkæni/ adj. 神秘的；离奇的；可怕的</a:t>
            </a:r>
            <a:endParaRPr lang="zh-CN" altLang="en-US" b="1" i="1">
              <a:solidFill>
                <a:srgbClr val="002060"/>
              </a:solidFill>
            </a:endParaRPr>
          </a:p>
          <a:p>
            <a:pPr algn="l">
              <a:buClrTx/>
              <a:buSzTx/>
              <a:buNone/>
            </a:pPr>
            <a:r>
              <a:rPr lang="zh-CN" altLang="en-US" b="1" i="1">
                <a:solidFill>
                  <a:srgbClr val="002060"/>
                </a:solidFill>
              </a:rPr>
              <a:t>  athleticism  /æθˈletɪsɪzəm/ n. 运动能力                       trainability  可训练性                         </a:t>
            </a:r>
            <a:endParaRPr lang="zh-CN" altLang="en-US" b="1" i="1">
              <a:solidFill>
                <a:srgbClr val="002060"/>
              </a:solidFill>
            </a:endParaRPr>
          </a:p>
          <a:p>
            <a:pPr algn="l">
              <a:buClrTx/>
              <a:buSzTx/>
              <a:buNone/>
            </a:pPr>
            <a:r>
              <a:rPr lang="zh-CN" altLang="en-US" b="1" i="1">
                <a:solidFill>
                  <a:srgbClr val="002060"/>
                </a:solidFill>
              </a:rPr>
              <a:t>  outlet（感情、思想、精力发泄的）出路；表现机会    agility /əˈdʒɪləti/ n. 敏捷；灵活；机敏</a:t>
            </a:r>
            <a:endParaRPr lang="zh-CN" altLang="en-US" b="1" i="1">
              <a:solidFill>
                <a:srgbClr val="002060"/>
              </a:solidFill>
            </a:endParaRPr>
          </a:p>
        </p:txBody>
      </p:sp>
      <p:pic>
        <p:nvPicPr>
          <p:cNvPr id="3" name="图片 2"/>
          <p:cNvPicPr>
            <a:picLocks noChangeAspect="1"/>
          </p:cNvPicPr>
          <p:nvPr/>
        </p:nvPicPr>
        <p:blipFill>
          <a:blip r:embed="rId6"/>
          <a:stretch>
            <a:fillRect/>
          </a:stretch>
        </p:blipFill>
        <p:spPr>
          <a:xfrm>
            <a:off x="1168400" y="832485"/>
            <a:ext cx="3657600" cy="2286000"/>
          </a:xfrm>
          <a:prstGeom prst="roundRect">
            <a:avLst/>
          </a:prstGeom>
        </p:spPr>
      </p:pic>
      <p:pic>
        <p:nvPicPr>
          <p:cNvPr id="9" name="图片 8"/>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447675" y="5056505"/>
            <a:ext cx="626110" cy="445135"/>
          </a:xfrm>
          <a:prstGeom prst="rect">
            <a:avLst/>
          </a:prstGeom>
        </p:spPr>
      </p:pic>
      <p:sp>
        <p:nvSpPr>
          <p:cNvPr id="4" name="文本框 3"/>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11" name="图片 10"/>
          <p:cNvPicPr>
            <a:picLocks noChangeAspect="1"/>
          </p:cNvPicPr>
          <p:nvPr/>
        </p:nvPicPr>
        <p:blipFill>
          <a:blip r:embed="rId5"/>
          <a:srcRect l="19465" b="9924"/>
          <a:stretch>
            <a:fillRect/>
          </a:stretch>
        </p:blipFill>
        <p:spPr>
          <a:xfrm>
            <a:off x="821055" y="808990"/>
            <a:ext cx="3917950" cy="3246755"/>
          </a:xfrm>
          <a:prstGeom prst="roundRect">
            <a:avLst/>
          </a:prstGeom>
        </p:spPr>
      </p:pic>
      <p:sp>
        <p:nvSpPr>
          <p:cNvPr id="13" name="文本框 12"/>
          <p:cNvSpPr txBox="1"/>
          <p:nvPr/>
        </p:nvSpPr>
        <p:spPr>
          <a:xfrm>
            <a:off x="821055" y="4220210"/>
            <a:ext cx="4077335" cy="1014730"/>
          </a:xfrm>
          <a:prstGeom prst="rect">
            <a:avLst/>
          </a:prstGeom>
          <a:noFill/>
        </p:spPr>
        <p:txBody>
          <a:bodyPr wrap="square" rtlCol="0" anchor="t">
            <a:spAutoFit/>
          </a:bodyPr>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p</a:t>
            </a:r>
            <a:r>
              <a:rPr lang="zh-CN" altLang="en-US" sz="2000" b="1">
                <a:latin typeface="微软雅黑" panose="020B0503020204020204" charset="-122"/>
                <a:ea typeface="微软雅黑" panose="020B0503020204020204" charset="-122"/>
                <a:cs typeface="微软雅黑" panose="020B0503020204020204" charset="-122"/>
              </a:rPr>
              <a:t>roud 骄傲的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ctive 活跃的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v</a:t>
            </a:r>
            <a:r>
              <a:rPr lang="zh-CN" altLang="en-US" sz="2000" b="1">
                <a:latin typeface="微软雅黑" panose="020B0503020204020204" charset="-122"/>
                <a:ea typeface="微软雅黑" panose="020B0503020204020204" charset="-122"/>
                <a:cs typeface="微软雅黑" panose="020B0503020204020204" charset="-122"/>
              </a:rPr>
              <a:t>ery smart 非常聪明</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1013460" y="5264150"/>
            <a:ext cx="11075035" cy="1198880"/>
          </a:xfrm>
          <a:prstGeom prst="rect">
            <a:avLst/>
          </a:prstGeom>
          <a:noFill/>
        </p:spPr>
        <p:txBody>
          <a:bodyPr wrap="square" rtlCol="0" anchor="t">
            <a:spAutoFit/>
          </a:bodyPr>
          <a:p>
            <a:pPr algn="l">
              <a:buClrTx/>
              <a:buSzTx/>
              <a:buNone/>
            </a:pPr>
            <a:r>
              <a:rPr lang="zh-CN" altLang="en-US" sz="2400" b="1">
                <a:solidFill>
                  <a:srgbClr val="002060"/>
                </a:solidFill>
              </a:rPr>
              <a:t>Poodles are enthusiastic walkers, runners and swimmers. They're eager for all kinds of activity, and they enjoy keeping busy.  贵宾犬是非常狂热的步行者、奔跑者和游泳健将。它们非常渴望各种类型的活动，并且它们很享受保持着忙碌。</a:t>
            </a:r>
            <a:endParaRPr lang="zh-CN" altLang="en-US" sz="2400" b="1">
              <a:solidFill>
                <a:srgbClr val="002060"/>
              </a:solidFill>
            </a:endParaRPr>
          </a:p>
        </p:txBody>
      </p:sp>
      <p:pic>
        <p:nvPicPr>
          <p:cNvPr id="6" name="图片 5"/>
          <p:cNvPicPr>
            <a:picLocks noChangeAspect="1"/>
          </p:cNvPicPr>
          <p:nvPr/>
        </p:nvPicPr>
        <p:blipFill>
          <a:blip r:embed="rId6"/>
          <a:stretch>
            <a:fillRect/>
          </a:stretch>
        </p:blipFill>
        <p:spPr>
          <a:xfrm>
            <a:off x="5243830" y="1035685"/>
            <a:ext cx="6844665" cy="4228465"/>
          </a:xfrm>
          <a:prstGeom prst="roundRect">
            <a:avLst/>
          </a:prstGeom>
        </p:spPr>
      </p:pic>
      <p:pic>
        <p:nvPicPr>
          <p:cNvPr id="7" name="图片 6"/>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506730" y="5264150"/>
            <a:ext cx="626110" cy="445135"/>
          </a:xfrm>
          <a:prstGeom prst="rect">
            <a:avLst/>
          </a:prstGeom>
        </p:spPr>
      </p:pic>
      <p:sp>
        <p:nvSpPr>
          <p:cNvPr id="2" name="文本框 1"/>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3" name="文本框 2"/>
          <p:cNvSpPr txBox="1"/>
          <p:nvPr/>
        </p:nvSpPr>
        <p:spPr>
          <a:xfrm>
            <a:off x="4236720" y="193040"/>
            <a:ext cx="7005955" cy="953135"/>
          </a:xfrm>
          <a:prstGeom prst="rect">
            <a:avLst/>
          </a:prstGeom>
          <a:noFill/>
        </p:spPr>
        <p:txBody>
          <a:bodyPr wrap="square" rtlCol="0" anchor="t">
            <a:spAutoFit/>
          </a:bodyPr>
          <a:p>
            <a:r>
              <a:rPr lang="zh-CN" altLang="en-US" sz="2800" b="1"/>
              <a:t> poodle </a:t>
            </a:r>
            <a:r>
              <a:rPr lang="zh-CN" altLang="en-US" b="1" i="1"/>
              <a:t>/ˈpuːdəl/  </a:t>
            </a:r>
            <a:r>
              <a:rPr lang="en-US" altLang="zh-CN" b="1" i="1"/>
              <a:t>/</a:t>
            </a:r>
            <a:r>
              <a:rPr lang="zh-CN" altLang="en-US" sz="2800" b="1">
                <a:sym typeface="+mn-ea"/>
              </a:rPr>
              <a:t>Teddy dog</a:t>
            </a:r>
            <a:r>
              <a:rPr lang="zh-CN" altLang="en-US" sz="2800" b="1">
                <a:sym typeface="+mn-ea"/>
              </a:rPr>
              <a:t>贵宾犬  </a:t>
            </a:r>
            <a:endParaRPr lang="zh-CN" altLang="en-US" sz="2800" b="1">
              <a:sym typeface="+mn-ea"/>
            </a:endParaRPr>
          </a:p>
          <a:p>
            <a:r>
              <a:rPr lang="zh-CN" altLang="en-US" sz="2800" b="1">
                <a:sym typeface="+mn-ea"/>
              </a:rPr>
              <a:t> </a:t>
            </a:r>
            <a:r>
              <a:rPr lang="zh-CN" altLang="en-US" sz="1800" b="1">
                <a:sym typeface="+mn-ea"/>
              </a:rPr>
              <a:t>“</a:t>
            </a:r>
            <a:r>
              <a:rPr lang="zh-CN" altLang="en-US" b="1">
                <a:sym typeface="+mn-ea"/>
              </a:rPr>
              <a:t>泰迪”</a:t>
            </a:r>
            <a:r>
              <a:rPr lang="zh-CN" altLang="en-US" b="1">
                <a:sym typeface="+mn-ea"/>
              </a:rPr>
              <a:t>并不是犬的品种，而是贵宾犬的一种毛发造型方式。</a:t>
            </a:r>
            <a:endParaRPr lang="zh-CN" altLang="en-US" b="1">
              <a:sym typeface="+mn-ea"/>
            </a:endParaRPr>
          </a:p>
        </p:txBody>
      </p:sp>
      <p:sp>
        <p:nvSpPr>
          <p:cNvPr id="4" name="文本框 3"/>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p:bldP spid="13" grpId="1"/>
      <p:bldP spid="14" grpId="0"/>
      <p:bldP spid="1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2" name="图片 1"/>
          <p:cNvPicPr>
            <a:picLocks noChangeAspect="1"/>
          </p:cNvPicPr>
          <p:nvPr/>
        </p:nvPicPr>
        <p:blipFill>
          <a:blip r:embed="rId5"/>
          <a:srcRect l="33774" t="-228" r="33388"/>
          <a:stretch>
            <a:fillRect/>
          </a:stretch>
        </p:blipFill>
        <p:spPr>
          <a:xfrm>
            <a:off x="1139825" y="909320"/>
            <a:ext cx="3834765" cy="3028950"/>
          </a:xfrm>
          <a:prstGeom prst="roundRect">
            <a:avLst/>
          </a:prstGeom>
        </p:spPr>
      </p:pic>
      <p:pic>
        <p:nvPicPr>
          <p:cNvPr id="8" name="图片 7"/>
          <p:cNvPicPr>
            <a:picLocks noChangeAspect="1"/>
          </p:cNvPicPr>
          <p:nvPr/>
        </p:nvPicPr>
        <p:blipFill>
          <a:blip r:embed="rId6"/>
          <a:srcRect l="9007" r="25753" b="927"/>
          <a:stretch>
            <a:fillRect/>
          </a:stretch>
        </p:blipFill>
        <p:spPr>
          <a:xfrm>
            <a:off x="5557520" y="644525"/>
            <a:ext cx="6452870" cy="4923790"/>
          </a:xfrm>
          <a:prstGeom prst="roundRect">
            <a:avLst/>
          </a:prstGeom>
        </p:spPr>
      </p:pic>
      <p:sp>
        <p:nvSpPr>
          <p:cNvPr id="9" name="文本框 8"/>
          <p:cNvSpPr txBox="1"/>
          <p:nvPr/>
        </p:nvSpPr>
        <p:spPr>
          <a:xfrm>
            <a:off x="459740" y="3938270"/>
            <a:ext cx="7297420" cy="1630045"/>
          </a:xfrm>
          <a:prstGeom prst="rect">
            <a:avLst/>
          </a:prstGeom>
          <a:noFill/>
        </p:spPr>
        <p:txBody>
          <a:bodyPr wrap="square" rtlCol="0" anchor="t">
            <a:spAutoFit/>
          </a:bodyPr>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g</a:t>
            </a:r>
            <a:r>
              <a:rPr lang="zh-CN" altLang="en-US" sz="2000" b="1">
                <a:latin typeface="微软雅黑" panose="020B0503020204020204" charset="-122"/>
                <a:ea typeface="微软雅黑" panose="020B0503020204020204" charset="-122"/>
                <a:cs typeface="微软雅黑" panose="020B0503020204020204" charset="-122"/>
              </a:rPr>
              <a:t>entle 温和的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zh-CN" altLang="en-US" sz="2000" b="1">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daptable 实用性强</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zh-CN" altLang="en-US" sz="2000" b="1">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f</a:t>
            </a:r>
            <a:r>
              <a:rPr lang="zh-CN" altLang="en-US" sz="2000" b="1">
                <a:latin typeface="微软雅黑" panose="020B0503020204020204" charset="-122"/>
                <a:ea typeface="微软雅黑" panose="020B0503020204020204" charset="-122"/>
                <a:cs typeface="微软雅黑" panose="020B0503020204020204" charset="-122"/>
              </a:rPr>
              <a:t>riendly 友好的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zh-CN" altLang="en-US" sz="2000" b="1">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c</a:t>
            </a:r>
            <a:r>
              <a:rPr lang="zh-CN" altLang="en-US" sz="2000" b="1">
                <a:latin typeface="微软雅黑" panose="020B0503020204020204" charset="-122"/>
                <a:ea typeface="微软雅黑" panose="020B0503020204020204" charset="-122"/>
                <a:cs typeface="微软雅黑" panose="020B0503020204020204" charset="-122"/>
              </a:rPr>
              <a:t>onservative but never shy 有些保守但从来不害羞</a:t>
            </a:r>
            <a:endParaRPr lang="zh-CN" altLang="en-US" sz="2000" b="1">
              <a:latin typeface="微软雅黑" panose="020B0503020204020204" charset="-122"/>
              <a:ea typeface="微软雅黑" panose="020B0503020204020204" charset="-122"/>
              <a:cs typeface="微软雅黑" panose="020B0503020204020204" charset="-122"/>
            </a:endParaRP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a:t>
            </a:r>
            <a:r>
              <a:rPr lang="zh-CN" altLang="en-US" sz="1600" b="1" i="1">
                <a:latin typeface="微软雅黑" panose="020B0503020204020204" charset="-122"/>
                <a:ea typeface="微软雅黑" panose="020B0503020204020204" charset="-122"/>
                <a:cs typeface="微软雅黑" panose="020B0503020204020204" charset="-122"/>
              </a:rPr>
              <a:t>/kənˈsɜːvətɪv/ adj. 保守的</a:t>
            </a:r>
            <a:endParaRPr lang="zh-CN" altLang="en-US" sz="1600" b="1" i="1">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7"/>
          <a:srcRect l="43383" t="12415" r="23426" b="14637"/>
          <a:stretch>
            <a:fillRect/>
          </a:stretch>
        </p:blipFill>
        <p:spPr>
          <a:xfrm>
            <a:off x="10762615" y="3816985"/>
            <a:ext cx="1247775" cy="1497330"/>
          </a:xfrm>
          <a:prstGeom prst="ellipse">
            <a:avLst/>
          </a:prstGeom>
        </p:spPr>
      </p:pic>
      <p:sp>
        <p:nvSpPr>
          <p:cNvPr id="10" name="文本框 9"/>
          <p:cNvSpPr txBox="1"/>
          <p:nvPr/>
        </p:nvSpPr>
        <p:spPr>
          <a:xfrm>
            <a:off x="981075" y="5569585"/>
            <a:ext cx="10807700" cy="1198880"/>
          </a:xfrm>
          <a:prstGeom prst="rect">
            <a:avLst/>
          </a:prstGeom>
          <a:noFill/>
        </p:spPr>
        <p:txBody>
          <a:bodyPr wrap="square" rtlCol="0" anchor="t">
            <a:spAutoFit/>
          </a:bodyPr>
          <a:p>
            <a:pPr algn="l">
              <a:buClrTx/>
              <a:buSzTx/>
              <a:buNone/>
            </a:pPr>
            <a:r>
              <a:rPr lang="zh-CN" altLang="en-US" sz="2400" b="1">
                <a:solidFill>
                  <a:srgbClr val="002060"/>
                </a:solidFill>
              </a:rPr>
              <a:t>Sammies are energetic, curious and independent; a fenced-in exercise room is a must.  萨摩耶充满能量，好奇心重也很独立；给它们提供一个围起来的训练室是很必须的。</a:t>
            </a:r>
            <a:endParaRPr lang="zh-CN" altLang="en-US" sz="2400" b="1">
              <a:solidFill>
                <a:srgbClr val="002060"/>
              </a:solidFill>
            </a:endParaRPr>
          </a:p>
        </p:txBody>
      </p:sp>
      <p:pic>
        <p:nvPicPr>
          <p:cNvPr id="3" name="图片 2"/>
          <p:cNvPicPr>
            <a:picLocks noChangeAspect="1"/>
          </p:cNvPicPr>
          <p:nvPr/>
        </p:nvPicPr>
        <p:blipFill>
          <a:blip r:embed="rId8">
            <a:clrChange>
              <a:clrFrom>
                <a:srgbClr val="FFFFFF">
                  <a:alpha val="100000"/>
                </a:srgbClr>
              </a:clrFrom>
              <a:clrTo>
                <a:srgbClr val="FFFFFF">
                  <a:alpha val="100000"/>
                  <a:alpha val="0"/>
                </a:srgbClr>
              </a:clrTo>
            </a:clrChange>
          </a:blip>
          <a:srcRect l="12837" t="11856" r="12511" b="8633"/>
          <a:stretch>
            <a:fillRect/>
          </a:stretch>
        </p:blipFill>
        <p:spPr>
          <a:xfrm>
            <a:off x="600710" y="5669280"/>
            <a:ext cx="626110" cy="445135"/>
          </a:xfrm>
          <a:prstGeom prst="rect">
            <a:avLst/>
          </a:prstGeom>
        </p:spPr>
      </p:pic>
      <p:sp>
        <p:nvSpPr>
          <p:cNvPr id="4" name="文本框 3"/>
          <p:cNvSpPr txBox="1"/>
          <p:nvPr/>
        </p:nvSpPr>
        <p:spPr>
          <a:xfrm>
            <a:off x="4335780" y="153035"/>
            <a:ext cx="5438140" cy="521970"/>
          </a:xfrm>
          <a:prstGeom prst="rect">
            <a:avLst/>
          </a:prstGeom>
          <a:noFill/>
        </p:spPr>
        <p:txBody>
          <a:bodyPr wrap="square" rtlCol="0" anchor="t">
            <a:spAutoFit/>
          </a:bodyPr>
          <a:p>
            <a:r>
              <a:rPr lang="zh-CN" altLang="en-US" sz="2800" b="1"/>
              <a:t>Samoyed </a:t>
            </a:r>
            <a:r>
              <a:rPr lang="zh-CN" altLang="en-US" sz="1600" b="1"/>
              <a:t>/ˈsæməjɛd/ </a:t>
            </a:r>
            <a:r>
              <a:rPr lang="zh-CN" altLang="en-US" sz="2800" b="1"/>
              <a:t>萨摩耶</a:t>
            </a:r>
            <a:endParaRPr lang="zh-CN" altLang="en-US" sz="2800" b="1"/>
          </a:p>
        </p:txBody>
      </p:sp>
      <p:sp>
        <p:nvSpPr>
          <p:cNvPr id="6" name="文本框 5"/>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7" name="图片 6"/>
          <p:cNvPicPr>
            <a:picLocks noChangeAspect="1"/>
          </p:cNvPicPr>
          <p:nvPr/>
        </p:nvPicPr>
        <p:blipFill>
          <a:blip r:embed="rId5"/>
          <a:srcRect r="16335" b="9303"/>
          <a:stretch>
            <a:fillRect/>
          </a:stretch>
        </p:blipFill>
        <p:spPr>
          <a:xfrm>
            <a:off x="5442585" y="287655"/>
            <a:ext cx="6468110" cy="5084445"/>
          </a:xfrm>
          <a:prstGeom prst="roundRect">
            <a:avLst/>
          </a:prstGeom>
        </p:spPr>
      </p:pic>
      <p:sp>
        <p:nvSpPr>
          <p:cNvPr id="9" name="文本框 8"/>
          <p:cNvSpPr txBox="1"/>
          <p:nvPr/>
        </p:nvSpPr>
        <p:spPr>
          <a:xfrm>
            <a:off x="598805" y="4027170"/>
            <a:ext cx="4843780" cy="1014730"/>
          </a:xfrm>
          <a:prstGeom prst="rect">
            <a:avLst/>
          </a:prstGeom>
          <a:noFill/>
        </p:spPr>
        <p:txBody>
          <a:bodyPr wrap="square" rtlCol="0" anchor="t">
            <a:spAutoFit/>
          </a:bodyPr>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l</a:t>
            </a:r>
            <a:r>
              <a:rPr lang="zh-CN" altLang="en-US" sz="2000" b="1">
                <a:latin typeface="微软雅黑" panose="020B0503020204020204" charset="-122"/>
                <a:ea typeface="微软雅黑" panose="020B0503020204020204" charset="-122"/>
                <a:cs typeface="微软雅黑" panose="020B0503020204020204" charset="-122"/>
              </a:rPr>
              <a:t>ively 活泼的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b</a:t>
            </a:r>
            <a:r>
              <a:rPr lang="zh-CN" altLang="en-US" sz="2000" b="1">
                <a:latin typeface="微软雅黑" panose="020B0503020204020204" charset="-122"/>
                <a:ea typeface="微软雅黑" panose="020B0503020204020204" charset="-122"/>
                <a:cs typeface="微软雅黑" panose="020B0503020204020204" charset="-122"/>
              </a:rPr>
              <a:t>old </a:t>
            </a:r>
            <a:r>
              <a:rPr lang="zh-CN" altLang="en-US" sz="2000" b="1" i="1">
                <a:latin typeface="微软雅黑" panose="020B0503020204020204" charset="-122"/>
                <a:ea typeface="微软雅黑" panose="020B0503020204020204" charset="-122"/>
                <a:cs typeface="微软雅黑" panose="020B0503020204020204" charset="-122"/>
              </a:rPr>
              <a:t> /bəʊld/ </a:t>
            </a:r>
            <a:r>
              <a:rPr lang="zh-CN" altLang="en-US" sz="2000" b="1">
                <a:latin typeface="微软雅黑" panose="020B0503020204020204" charset="-122"/>
                <a:ea typeface="微软雅黑" panose="020B0503020204020204" charset="-122"/>
                <a:cs typeface="微软雅黑" panose="020B0503020204020204" charset="-122"/>
              </a:rPr>
              <a:t>大胆的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i</a:t>
            </a:r>
            <a:r>
              <a:rPr lang="zh-CN" altLang="en-US" sz="2000" b="1">
                <a:latin typeface="微软雅黑" panose="020B0503020204020204" charset="-122"/>
                <a:ea typeface="微软雅黑" panose="020B0503020204020204" charset="-122"/>
                <a:cs typeface="微软雅黑" panose="020B0503020204020204" charset="-122"/>
              </a:rPr>
              <a:t>nquisitive </a:t>
            </a:r>
            <a:r>
              <a:rPr lang="zh-CN" altLang="en-US" sz="2000" b="1" i="1">
                <a:latin typeface="微软雅黑" panose="020B0503020204020204" charset="-122"/>
                <a:ea typeface="微软雅黑" panose="020B0503020204020204" charset="-122"/>
                <a:cs typeface="微软雅黑" panose="020B0503020204020204" charset="-122"/>
              </a:rPr>
              <a:t> /ɪnˈkwɪzətɪv/</a:t>
            </a:r>
            <a:r>
              <a:rPr lang="zh-CN" altLang="en-US" sz="2000" b="1">
                <a:latin typeface="微软雅黑" panose="020B0503020204020204" charset="-122"/>
                <a:ea typeface="微软雅黑" panose="020B0503020204020204" charset="-122"/>
                <a:cs typeface="微软雅黑" panose="020B0503020204020204" charset="-122"/>
              </a:rPr>
              <a:t> 好奇的</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1007745" y="5462905"/>
            <a:ext cx="10902950" cy="1076325"/>
          </a:xfrm>
          <a:prstGeom prst="rect">
            <a:avLst/>
          </a:prstGeom>
          <a:noFill/>
        </p:spPr>
        <p:txBody>
          <a:bodyPr wrap="square" rtlCol="0" anchor="t">
            <a:spAutoFit/>
          </a:bodyPr>
          <a:p>
            <a:pPr algn="l">
              <a:buClrTx/>
              <a:buSzTx/>
              <a:buNone/>
            </a:pPr>
            <a:r>
              <a:rPr lang="zh-CN" altLang="en-US" sz="2400" b="1">
                <a:solidFill>
                  <a:srgbClr val="002060"/>
                </a:solidFill>
              </a:rPr>
              <a:t>Pomeranians are playful and </a:t>
            </a:r>
            <a:r>
              <a:rPr lang="zh-CN" altLang="en-US" sz="2400" b="1" u="sng">
                <a:solidFill>
                  <a:srgbClr val="002060"/>
                </a:solidFill>
              </a:rPr>
              <a:t>vivacious</a:t>
            </a:r>
            <a:r>
              <a:rPr lang="zh-CN" altLang="en-US" sz="2400" b="1">
                <a:solidFill>
                  <a:srgbClr val="002060"/>
                </a:solidFill>
              </a:rPr>
              <a:t>, but also love to be lapdogs.</a:t>
            </a:r>
            <a:endParaRPr lang="zh-CN" altLang="en-US" sz="2400" b="1">
              <a:solidFill>
                <a:srgbClr val="002060"/>
              </a:solidFill>
            </a:endParaRPr>
          </a:p>
          <a:p>
            <a:pPr algn="l">
              <a:buClrTx/>
              <a:buSzTx/>
              <a:buNone/>
            </a:pPr>
            <a:r>
              <a:rPr lang="zh-CN" altLang="en-US" sz="2400" b="1">
                <a:solidFill>
                  <a:srgbClr val="002060"/>
                </a:solidFill>
              </a:rPr>
              <a:t>博美犬喜爱嬉戏并且充满生气，但也喜欢被当做供观赏用的小狗</a:t>
            </a:r>
            <a:endParaRPr lang="zh-CN" altLang="en-US" sz="2400" b="1">
              <a:solidFill>
                <a:srgbClr val="002060"/>
              </a:solidFill>
            </a:endParaRPr>
          </a:p>
          <a:p>
            <a:pPr algn="l">
              <a:buClrTx/>
              <a:buSzTx/>
              <a:buNone/>
            </a:pPr>
            <a:r>
              <a:rPr lang="zh-CN" altLang="en-US" sz="1600" b="1" i="1">
                <a:solidFill>
                  <a:srgbClr val="002060"/>
                </a:solidFill>
              </a:rPr>
              <a:t>  vivacious /vɪˈveɪʃəs/ adj. 活泼的；快活的；有生气的</a:t>
            </a:r>
            <a:endParaRPr lang="zh-CN" altLang="en-US" sz="1600" b="1" i="1">
              <a:solidFill>
                <a:srgbClr val="002060"/>
              </a:solidFill>
            </a:endParaRPr>
          </a:p>
        </p:txBody>
      </p:sp>
      <p:pic>
        <p:nvPicPr>
          <p:cNvPr id="2" name="图片 1"/>
          <p:cNvPicPr>
            <a:picLocks noChangeAspect="1"/>
          </p:cNvPicPr>
          <p:nvPr/>
        </p:nvPicPr>
        <p:blipFill>
          <a:blip r:embed="rId6"/>
          <a:srcRect l="6230" t="9345" r="13320" b="13470"/>
          <a:stretch>
            <a:fillRect/>
          </a:stretch>
        </p:blipFill>
        <p:spPr>
          <a:xfrm>
            <a:off x="678815" y="1146810"/>
            <a:ext cx="4509135" cy="2661920"/>
          </a:xfrm>
          <a:prstGeom prst="roundRect">
            <a:avLst/>
          </a:prstGeom>
        </p:spPr>
      </p:pic>
      <p:pic>
        <p:nvPicPr>
          <p:cNvPr id="3" name="图片 2"/>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598805" y="5372100"/>
            <a:ext cx="626110" cy="445135"/>
          </a:xfrm>
          <a:prstGeom prst="rect">
            <a:avLst/>
          </a:prstGeom>
        </p:spPr>
      </p:pic>
      <p:sp>
        <p:nvSpPr>
          <p:cNvPr id="4" name="文本框 3"/>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
        <p:nvSpPr>
          <p:cNvPr id="8" name="文本框 7"/>
          <p:cNvSpPr txBox="1"/>
          <p:nvPr/>
        </p:nvSpPr>
        <p:spPr>
          <a:xfrm>
            <a:off x="1548765" y="757555"/>
            <a:ext cx="4488815" cy="660400"/>
          </a:xfrm>
          <a:prstGeom prst="rect">
            <a:avLst/>
          </a:prstGeom>
          <a:noFill/>
        </p:spPr>
        <p:txBody>
          <a:bodyPr wrap="square" rtlCol="0" anchor="t">
            <a:spAutoFit/>
          </a:bodyPr>
          <a:p>
            <a:pPr fontAlgn="auto">
              <a:lnSpc>
                <a:spcPts val="2220"/>
              </a:lnSpc>
            </a:pPr>
            <a:r>
              <a:rPr lang="zh-CN" altLang="en-US" sz="2800" b="1"/>
              <a:t>Pomeranian dog</a:t>
            </a:r>
            <a:r>
              <a:rPr lang="zh-CN" altLang="en-US" sz="2800" b="1">
                <a:sym typeface="+mn-ea"/>
              </a:rPr>
              <a:t>博美犬</a:t>
            </a:r>
            <a:endParaRPr lang="zh-CN" altLang="en-US" sz="2800" b="1">
              <a:sym typeface="+mn-ea"/>
            </a:endParaRPr>
          </a:p>
          <a:p>
            <a:pPr fontAlgn="auto">
              <a:lnSpc>
                <a:spcPts val="2220"/>
              </a:lnSpc>
            </a:pPr>
            <a:r>
              <a:rPr lang="zh-CN" altLang="en-US" sz="2800" b="1">
                <a:sym typeface="+mn-ea"/>
              </a:rPr>
              <a:t> </a:t>
            </a:r>
            <a:r>
              <a:rPr lang="zh-CN" altLang="en-US" sz="1600" b="1" i="1">
                <a:sym typeface="+mn-ea"/>
              </a:rPr>
              <a:t>/,pɔmə'reiniən/</a:t>
            </a:r>
            <a:r>
              <a:rPr lang="zh-CN" altLang="en-US" sz="2800" b="1">
                <a:sym typeface="+mn-ea"/>
              </a:rPr>
              <a:t> </a:t>
            </a:r>
            <a:endParaRPr lang="zh-CN" altLang="en-US" sz="2800"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3" name="图片 2"/>
          <p:cNvPicPr>
            <a:picLocks noChangeAspect="1"/>
          </p:cNvPicPr>
          <p:nvPr/>
        </p:nvPicPr>
        <p:blipFill>
          <a:blip r:embed="rId5"/>
          <a:srcRect l="17569" r="21289" b="9607"/>
          <a:stretch>
            <a:fillRect/>
          </a:stretch>
        </p:blipFill>
        <p:spPr>
          <a:xfrm>
            <a:off x="1224915" y="927100"/>
            <a:ext cx="2946400" cy="2959735"/>
          </a:xfrm>
          <a:prstGeom prst="rect">
            <a:avLst/>
          </a:prstGeom>
        </p:spPr>
      </p:pic>
      <p:sp>
        <p:nvSpPr>
          <p:cNvPr id="6" name="文本框 5"/>
          <p:cNvSpPr txBox="1"/>
          <p:nvPr/>
        </p:nvSpPr>
        <p:spPr>
          <a:xfrm>
            <a:off x="931545" y="5293995"/>
            <a:ext cx="11009630" cy="1476375"/>
          </a:xfrm>
          <a:prstGeom prst="rect">
            <a:avLst/>
          </a:prstGeom>
          <a:noFill/>
        </p:spPr>
        <p:txBody>
          <a:bodyPr wrap="square" rtlCol="0" anchor="t">
            <a:spAutoFit/>
          </a:bodyPr>
          <a:p>
            <a:pPr algn="l">
              <a:buClrTx/>
              <a:buSzTx/>
              <a:buNone/>
            </a:pPr>
            <a:r>
              <a:rPr lang="zh-CN" altLang="en-US" sz="2400" b="1">
                <a:solidFill>
                  <a:srgbClr val="002060"/>
                </a:solidFill>
              </a:rPr>
              <a:t>These </a:t>
            </a:r>
            <a:r>
              <a:rPr lang="zh-CN" altLang="en-US" sz="2400" b="1" u="sng">
                <a:solidFill>
                  <a:srgbClr val="002060"/>
                </a:solidFill>
              </a:rPr>
              <a:t>rugged</a:t>
            </a:r>
            <a:r>
              <a:rPr lang="zh-CN" altLang="en-US" sz="2400" b="1">
                <a:solidFill>
                  <a:srgbClr val="002060"/>
                </a:solidFill>
              </a:rPr>
              <a:t> herders have a love for the outdoors. Corgis </a:t>
            </a:r>
            <a:r>
              <a:rPr lang="zh-CN" altLang="en-US" sz="2400" b="1" u="sng">
                <a:solidFill>
                  <a:srgbClr val="002060"/>
                </a:solidFill>
              </a:rPr>
              <a:t>thrive</a:t>
            </a:r>
            <a:r>
              <a:rPr lang="zh-CN" altLang="en-US" sz="2400" b="1">
                <a:solidFill>
                  <a:srgbClr val="002060"/>
                </a:solidFill>
              </a:rPr>
              <a:t> on mental and physical activity. 这种顽强的牧羊犬热爱户外，通过心智和体育活动柯基可以得到成长。    </a:t>
            </a:r>
            <a:r>
              <a:rPr lang="zh-CN" altLang="en-US" b="1" i="1">
                <a:solidFill>
                  <a:srgbClr val="002060"/>
                </a:solidFill>
              </a:rPr>
              <a:t>rugged /ˈrʌɡɪd/ adj. 崎岖的；坚固的</a:t>
            </a:r>
            <a:endParaRPr lang="zh-CN" altLang="en-US" b="1" i="1">
              <a:solidFill>
                <a:srgbClr val="002060"/>
              </a:solidFill>
            </a:endParaRPr>
          </a:p>
          <a:p>
            <a:pPr algn="l">
              <a:buClrTx/>
              <a:buSzTx/>
              <a:buNone/>
            </a:pPr>
            <a:r>
              <a:rPr lang="zh-CN" altLang="en-US" b="1" i="1">
                <a:solidFill>
                  <a:srgbClr val="002060"/>
                </a:solidFill>
              </a:rPr>
              <a:t>                                  thrive /θraɪv/ vi. 繁荣，兴旺；茁壮成长</a:t>
            </a:r>
            <a:endParaRPr lang="zh-CN" altLang="en-US" b="1" i="1">
              <a:solidFill>
                <a:srgbClr val="002060"/>
              </a:solidFill>
            </a:endParaRPr>
          </a:p>
        </p:txBody>
      </p:sp>
      <p:pic>
        <p:nvPicPr>
          <p:cNvPr id="7" name="图片 6"/>
          <p:cNvPicPr>
            <a:picLocks noChangeAspect="1"/>
          </p:cNvPicPr>
          <p:nvPr/>
        </p:nvPicPr>
        <p:blipFill>
          <a:blip r:embed="rId6"/>
          <a:stretch>
            <a:fillRect/>
          </a:stretch>
        </p:blipFill>
        <p:spPr>
          <a:xfrm>
            <a:off x="5499100" y="99060"/>
            <a:ext cx="6442075" cy="5109210"/>
          </a:xfrm>
          <a:prstGeom prst="rect">
            <a:avLst/>
          </a:prstGeom>
        </p:spPr>
      </p:pic>
      <p:pic>
        <p:nvPicPr>
          <p:cNvPr id="8" name="图片 7"/>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487680" y="5469255"/>
            <a:ext cx="626110" cy="445135"/>
          </a:xfrm>
          <a:prstGeom prst="rect">
            <a:avLst/>
          </a:prstGeom>
        </p:spPr>
      </p:pic>
      <p:sp>
        <p:nvSpPr>
          <p:cNvPr id="2" name="文本框 1"/>
          <p:cNvSpPr txBox="1"/>
          <p:nvPr/>
        </p:nvSpPr>
        <p:spPr>
          <a:xfrm>
            <a:off x="4171315" y="184150"/>
            <a:ext cx="5803265" cy="52197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Welsh Corgi </a:t>
            </a:r>
            <a:r>
              <a:rPr lang="zh-CN" altLang="en-US" b="1" i="1">
                <a:latin typeface="微软雅黑" panose="020B0503020204020204" charset="-122"/>
                <a:ea typeface="微软雅黑" panose="020B0503020204020204" charset="-122"/>
                <a:cs typeface="微软雅黑" panose="020B0503020204020204" charset="-122"/>
              </a:rPr>
              <a:t>/ˈkɔːɡi/  </a:t>
            </a:r>
            <a:r>
              <a:rPr lang="zh-CN" altLang="en-US" sz="2800" b="1">
                <a:latin typeface="微软雅黑" panose="020B0503020204020204" charset="-122"/>
                <a:ea typeface="微软雅黑" panose="020B0503020204020204" charset="-122"/>
                <a:cs typeface="微软雅黑" panose="020B0503020204020204" charset="-122"/>
                <a:sym typeface="+mn-ea"/>
              </a:rPr>
              <a:t>威尔士柯基</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397510" y="3886835"/>
            <a:ext cx="6854825" cy="1322070"/>
          </a:xfrm>
          <a:prstGeom prst="rect">
            <a:avLst/>
          </a:prstGeom>
          <a:noFill/>
        </p:spPr>
        <p:txBody>
          <a:bodyPr wrap="square" rtlCol="0" anchor="t">
            <a:spAutoFit/>
          </a:bodyPr>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l</a:t>
            </a:r>
            <a:r>
              <a:rPr lang="zh-CN" altLang="en-US" sz="2000" b="1">
                <a:latin typeface="微软雅黑" panose="020B0503020204020204" charset="-122"/>
                <a:ea typeface="微软雅黑" panose="020B0503020204020204" charset="-122"/>
                <a:cs typeface="微软雅黑" panose="020B0503020204020204" charset="-122"/>
              </a:rPr>
              <a:t>oyal 忠诚的（所以成英国女王的最爱）</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ffectionate 深情的</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s</a:t>
            </a:r>
            <a:r>
              <a:rPr lang="zh-CN" altLang="en-US" sz="2000" b="1">
                <a:latin typeface="微软雅黑" panose="020B0503020204020204" charset="-122"/>
                <a:ea typeface="微软雅黑" panose="020B0503020204020204" charset="-122"/>
                <a:cs typeface="微软雅黑" panose="020B0503020204020204" charset="-122"/>
              </a:rPr>
              <a:t>mart 聪明</a:t>
            </a:r>
            <a:endParaRPr lang="zh-CN" altLang="en-US" sz="2000" b="1">
              <a:latin typeface="微软雅黑" panose="020B0503020204020204" charset="-122"/>
              <a:ea typeface="微软雅黑" panose="020B0503020204020204" charset="-122"/>
              <a:cs typeface="微软雅黑" panose="020B0503020204020204" charset="-122"/>
            </a:endParaRP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e</a:t>
            </a:r>
            <a:r>
              <a:rPr lang="zh-CN" altLang="en-US" sz="2000" b="1">
                <a:latin typeface="微软雅黑" panose="020B0503020204020204" charset="-122"/>
                <a:ea typeface="微软雅黑" panose="020B0503020204020204" charset="-122"/>
                <a:cs typeface="微软雅黑" panose="020B0503020204020204" charset="-122"/>
              </a:rPr>
              <a:t>ven-tempered, never shy 性情平和的，从不害羞</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09775"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 Dog profile</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endParaRPr lang="en-US" altLang="zh-CN" sz="2400" b="1">
              <a:solidFill>
                <a:srgbClr val="002060"/>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5"/>
          <a:stretch>
            <a:fillRect/>
          </a:stretch>
        </p:blipFill>
        <p:spPr>
          <a:xfrm>
            <a:off x="5155388" y="1871608"/>
            <a:ext cx="1765654" cy="2201315"/>
          </a:xfrm>
          <a:prstGeom prst="rect">
            <a:avLst/>
          </a:prstGeom>
        </p:spPr>
      </p:pic>
      <p:pic>
        <p:nvPicPr>
          <p:cNvPr id="4" name="图片 3"/>
          <p:cNvPicPr>
            <a:picLocks noChangeAspect="1"/>
          </p:cNvPicPr>
          <p:nvPr/>
        </p:nvPicPr>
        <p:blipFill>
          <a:blip r:embed="rId6"/>
          <a:stretch>
            <a:fillRect/>
          </a:stretch>
        </p:blipFill>
        <p:spPr>
          <a:xfrm>
            <a:off x="8624993" y="2230136"/>
            <a:ext cx="1871431" cy="1681448"/>
          </a:xfrm>
          <a:prstGeom prst="rect">
            <a:avLst/>
          </a:prstGeom>
        </p:spPr>
      </p:pic>
      <p:pic>
        <p:nvPicPr>
          <p:cNvPr id="2" name="图片 1"/>
          <p:cNvPicPr>
            <a:picLocks noChangeAspect="1"/>
          </p:cNvPicPr>
          <p:nvPr/>
        </p:nvPicPr>
        <p:blipFill>
          <a:blip r:embed="rId7"/>
          <a:stretch>
            <a:fillRect/>
          </a:stretch>
        </p:blipFill>
        <p:spPr>
          <a:xfrm>
            <a:off x="1110339" y="2260106"/>
            <a:ext cx="1879875" cy="1812817"/>
          </a:xfrm>
          <a:prstGeom prst="rect">
            <a:avLst/>
          </a:prstGeom>
        </p:spPr>
      </p:pic>
      <p:sp>
        <p:nvSpPr>
          <p:cNvPr id="6" name="文本框 5"/>
          <p:cNvSpPr txBox="1"/>
          <p:nvPr/>
        </p:nvSpPr>
        <p:spPr>
          <a:xfrm>
            <a:off x="879268" y="5992561"/>
            <a:ext cx="2342087" cy="58356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3200" b="1" dirty="0">
                <a:solidFill>
                  <a:srgbClr val="002060"/>
                </a:solidFill>
                <a:latin typeface="微软雅黑" panose="020B0503020204020204" charset="-122"/>
                <a:ea typeface="微软雅黑" panose="020B0503020204020204" charset="-122"/>
              </a:rPr>
              <a:t>A puppy</a:t>
            </a:r>
            <a:endParaRPr sz="3200" b="1" dirty="0">
              <a:solidFill>
                <a:srgbClr val="002060"/>
              </a:solidFill>
              <a:latin typeface="微软雅黑" panose="020B0503020204020204" charset="-122"/>
              <a:ea typeface="微软雅黑" panose="020B0503020204020204" charset="-122"/>
            </a:endParaRPr>
          </a:p>
        </p:txBody>
      </p:sp>
      <p:sp>
        <p:nvSpPr>
          <p:cNvPr id="7" name="文本框 6"/>
          <p:cNvSpPr txBox="1"/>
          <p:nvPr/>
        </p:nvSpPr>
        <p:spPr>
          <a:xfrm>
            <a:off x="1110615" y="5532120"/>
            <a:ext cx="2082800" cy="460375"/>
          </a:xfrm>
          <a:prstGeom prst="rect">
            <a:avLst/>
          </a:prstGeom>
          <a:noFill/>
        </p:spPr>
        <p:txBody>
          <a:bodyPr wrap="square" rtlCol="0">
            <a:spAutoFit/>
          </a:bodyPr>
          <a:lstStyle/>
          <a:p>
            <a:r>
              <a:rPr lang="zh-CN" altLang="en-US" sz="2400" b="1" dirty="0">
                <a:solidFill>
                  <a:srgbClr val="002060"/>
                </a:solidFill>
                <a:latin typeface="微软雅黑" panose="020B0503020204020204" charset="-122"/>
                <a:ea typeface="微软雅黑" panose="020B0503020204020204" charset="-122"/>
              </a:rPr>
              <a:t>LEVEL   1</a:t>
            </a:r>
            <a:endParaRPr lang="zh-CN" altLang="en-US" sz="2400" b="1" dirty="0">
              <a:solidFill>
                <a:srgbClr val="002060"/>
              </a:solidFill>
              <a:latin typeface="微软雅黑" panose="020B0503020204020204" charset="-122"/>
              <a:ea typeface="微软雅黑" panose="020B0503020204020204" charset="-122"/>
            </a:endParaRPr>
          </a:p>
        </p:txBody>
      </p:sp>
      <p:sp>
        <p:nvSpPr>
          <p:cNvPr id="8" name="文本框 7"/>
          <p:cNvSpPr txBox="1"/>
          <p:nvPr/>
        </p:nvSpPr>
        <p:spPr>
          <a:xfrm>
            <a:off x="4206240" y="5470525"/>
            <a:ext cx="3779520" cy="58356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3200" b="1" dirty="0">
                <a:solidFill>
                  <a:srgbClr val="002060"/>
                </a:solidFill>
                <a:latin typeface="微软雅黑" panose="020B0503020204020204" charset="-122"/>
                <a:ea typeface="微软雅黑" panose="020B0503020204020204" charset="-122"/>
              </a:rPr>
              <a:t>A handbag dog</a:t>
            </a:r>
            <a:endParaRPr sz="3200" b="1" dirty="0">
              <a:solidFill>
                <a:srgbClr val="002060"/>
              </a:solidFill>
              <a:latin typeface="微软雅黑" panose="020B0503020204020204" charset="-122"/>
              <a:ea typeface="微软雅黑" panose="020B0503020204020204" charset="-122"/>
            </a:endParaRPr>
          </a:p>
        </p:txBody>
      </p:sp>
      <p:sp>
        <p:nvSpPr>
          <p:cNvPr id="10" name="文本框 9"/>
          <p:cNvSpPr txBox="1"/>
          <p:nvPr/>
        </p:nvSpPr>
        <p:spPr>
          <a:xfrm>
            <a:off x="4866640" y="5071745"/>
            <a:ext cx="2054860" cy="460375"/>
          </a:xfrm>
          <a:prstGeom prst="rect">
            <a:avLst/>
          </a:prstGeom>
          <a:noFill/>
        </p:spPr>
        <p:txBody>
          <a:bodyPr wrap="square" rtlCol="0">
            <a:spAutoFit/>
          </a:bodyPr>
          <a:lstStyle>
            <a:defPPr>
              <a:defRPr lang="zh-CN"/>
            </a:defPPr>
            <a:lvl1pPr>
              <a:defRPr b="1">
                <a:solidFill>
                  <a:srgbClr val="587087"/>
                </a:solidFill>
                <a:latin typeface="方正喵呜体" panose="02010600010101010101" pitchFamily="2" charset="-122"/>
                <a:ea typeface="方正喵呜体" panose="02010600010101010101" pitchFamily="2" charset="-122"/>
              </a:defRPr>
            </a:lvl1pPr>
          </a:lstStyle>
          <a:p>
            <a:r>
              <a:rPr lang="zh-CN" altLang="en-US" sz="2400" dirty="0">
                <a:solidFill>
                  <a:srgbClr val="002060"/>
                </a:solidFill>
                <a:latin typeface="微软雅黑" panose="020B0503020204020204" charset="-122"/>
                <a:ea typeface="微软雅黑" panose="020B0503020204020204" charset="-122"/>
              </a:rPr>
              <a:t>LEVEL   2</a:t>
            </a:r>
            <a:endParaRPr lang="zh-CN" altLang="en-US" sz="2400" dirty="0">
              <a:solidFill>
                <a:srgbClr val="002060"/>
              </a:solidFill>
              <a:latin typeface="微软雅黑" panose="020B0503020204020204" charset="-122"/>
              <a:ea typeface="微软雅黑" panose="020B0503020204020204" charset="-122"/>
            </a:endParaRPr>
          </a:p>
        </p:txBody>
      </p:sp>
      <p:sp>
        <p:nvSpPr>
          <p:cNvPr id="12" name="文本框 11"/>
          <p:cNvSpPr txBox="1"/>
          <p:nvPr/>
        </p:nvSpPr>
        <p:spPr>
          <a:xfrm>
            <a:off x="8624570" y="4788535"/>
            <a:ext cx="2976245" cy="58356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3200" b="1" dirty="0">
                <a:solidFill>
                  <a:srgbClr val="002060"/>
                </a:solidFill>
                <a:latin typeface="微软雅黑" panose="020B0503020204020204" charset="-122"/>
                <a:ea typeface="微软雅黑" panose="020B0503020204020204" charset="-122"/>
              </a:rPr>
              <a:t>A Labrador</a:t>
            </a:r>
            <a:endParaRPr sz="3200" b="1" dirty="0">
              <a:solidFill>
                <a:srgbClr val="002060"/>
              </a:solidFill>
              <a:latin typeface="微软雅黑" panose="020B0503020204020204" charset="-122"/>
              <a:ea typeface="微软雅黑" panose="020B0503020204020204" charset="-122"/>
            </a:endParaRPr>
          </a:p>
        </p:txBody>
      </p:sp>
      <p:sp>
        <p:nvSpPr>
          <p:cNvPr id="13" name="文本框 12"/>
          <p:cNvSpPr txBox="1"/>
          <p:nvPr/>
        </p:nvSpPr>
        <p:spPr>
          <a:xfrm>
            <a:off x="9099550" y="4328160"/>
            <a:ext cx="2026920" cy="460375"/>
          </a:xfrm>
          <a:prstGeom prst="rect">
            <a:avLst/>
          </a:prstGeom>
          <a:noFill/>
        </p:spPr>
        <p:txBody>
          <a:bodyPr wrap="square" rtlCol="0">
            <a:spAutoFit/>
          </a:bodyPr>
          <a:lstStyle>
            <a:defPPr>
              <a:defRPr lang="zh-CN"/>
            </a:defPPr>
            <a:lvl1pPr>
              <a:defRPr b="1">
                <a:solidFill>
                  <a:srgbClr val="587087"/>
                </a:solidFill>
                <a:latin typeface="方正喵呜体" panose="02010600010101010101" pitchFamily="2" charset="-122"/>
                <a:ea typeface="方正喵呜体" panose="02010600010101010101" pitchFamily="2" charset="-122"/>
              </a:defRPr>
            </a:lvl1pPr>
          </a:lstStyle>
          <a:p>
            <a:r>
              <a:rPr lang="zh-CN" altLang="en-US" sz="2400" dirty="0">
                <a:solidFill>
                  <a:srgbClr val="002060"/>
                </a:solidFill>
                <a:latin typeface="微软雅黑" panose="020B0503020204020204" charset="-122"/>
                <a:ea typeface="微软雅黑" panose="020B0503020204020204" charset="-122"/>
              </a:rPr>
              <a:t>LEVEL   3</a:t>
            </a:r>
            <a:endParaRPr lang="zh-CN" altLang="en-US" sz="2400" dirty="0">
              <a:solidFill>
                <a:srgbClr val="002060"/>
              </a:solidFill>
              <a:latin typeface="微软雅黑" panose="020B0503020204020204" charset="-122"/>
              <a:ea typeface="微软雅黑" panose="020B0503020204020204" charset="-122"/>
            </a:endParaRPr>
          </a:p>
        </p:txBody>
      </p:sp>
      <p:cxnSp>
        <p:nvCxnSpPr>
          <p:cNvPr id="14" name="直接连接符 13"/>
          <p:cNvCxnSpPr/>
          <p:nvPr/>
        </p:nvCxnSpPr>
        <p:spPr>
          <a:xfrm>
            <a:off x="4006215" y="4328160"/>
            <a:ext cx="0" cy="2247900"/>
          </a:xfrm>
          <a:prstGeom prst="line">
            <a:avLst/>
          </a:prstGeom>
          <a:ln w="22225">
            <a:solidFill>
              <a:srgbClr val="587087"/>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778115" y="4328160"/>
            <a:ext cx="0" cy="2247900"/>
          </a:xfrm>
          <a:prstGeom prst="line">
            <a:avLst/>
          </a:prstGeom>
          <a:ln w="22225">
            <a:solidFill>
              <a:srgbClr val="587087"/>
            </a:solidFill>
            <a:prstDash val="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953135" y="672465"/>
            <a:ext cx="10767695" cy="119888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Describing a dog can be a very fun writing exercise.  There are 3 different levels </a:t>
            </a:r>
            <a:r>
              <a:rPr lang="en-US" altLang="zh-CN" sz="2400" b="1">
                <a:latin typeface="微软雅黑" panose="020B0503020204020204" charset="-122"/>
                <a:ea typeface="微软雅黑" panose="020B0503020204020204" charset="-122"/>
              </a:rPr>
              <a:t>to describe </a:t>
            </a:r>
            <a:r>
              <a:rPr lang="zh-CN" altLang="en-US" sz="2400" b="1">
                <a:latin typeface="微软雅黑" panose="020B0503020204020204" charset="-122"/>
                <a:ea typeface="微软雅黑" panose="020B0503020204020204" charset="-122"/>
                <a:sym typeface="+mn-ea"/>
              </a:rPr>
              <a:t>our canine friends</a:t>
            </a:r>
            <a:r>
              <a:rPr lang="zh-CN" altLang="en-US" sz="2400" b="1">
                <a:latin typeface="微软雅黑" panose="020B0503020204020204" charset="-122"/>
                <a:ea typeface="微软雅黑" panose="020B0503020204020204" charset="-122"/>
              </a:rPr>
              <a:t> . Level 1 is in Basic English and it goes up to Level 3 which is Intermediate English. </a:t>
            </a:r>
            <a:endParaRPr lang="zh-CN" altLang="en-US" sz="24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7" presetClass="entr" presetSubtype="0" fill="hold" grpId="0" nodeType="afterEffect">
                                  <p:stCondLst>
                                    <p:cond delay="0"/>
                                  </p:stCondLst>
                                  <p:iterate type="wd">
                                    <p:tmPct val="1000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450" decel="100000" fill="hold"/>
                                        <p:tgtEl>
                                          <p:spTgt spid="7"/>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p:stCondLst>
                              <p:cond delay="899"/>
                            </p:stCondLst>
                            <p:childTnLst>
                              <p:par>
                                <p:cTn id="19" presetID="37"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450" decel="100000" fill="hold"/>
                                        <p:tgtEl>
                                          <p:spTgt spid="6"/>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25" fill="hold">
                            <p:stCondLst>
                              <p:cond delay="1399"/>
                            </p:stCondLst>
                            <p:childTnLst>
                              <p:par>
                                <p:cTn id="26" presetID="2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35"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style.rotation</p:attrName>
                                        </p:attrNameLst>
                                      </p:cBhvr>
                                      <p:tavLst>
                                        <p:tav tm="0">
                                          <p:val>
                                            <p:fltVal val="720"/>
                                          </p:val>
                                        </p:tav>
                                        <p:tav tm="100000">
                                          <p:val>
                                            <p:fltVal val="0"/>
                                          </p:val>
                                        </p:tav>
                                      </p:tavLst>
                                    </p:anim>
                                    <p:anim calcmode="lin" valueType="num">
                                      <p:cBhvr>
                                        <p:cTn id="33" dur="2000" fill="hold"/>
                                        <p:tgtEl>
                                          <p:spTgt spid="3"/>
                                        </p:tgtEl>
                                        <p:attrNameLst>
                                          <p:attrName>ppt_h</p:attrName>
                                        </p:attrNameLst>
                                      </p:cBhvr>
                                      <p:tavLst>
                                        <p:tav tm="0">
                                          <p:val>
                                            <p:fltVal val="0"/>
                                          </p:val>
                                        </p:tav>
                                        <p:tav tm="100000">
                                          <p:val>
                                            <p:strVal val="#ppt_h"/>
                                          </p:val>
                                        </p:tav>
                                      </p:tavLst>
                                    </p:anim>
                                    <p:anim calcmode="lin" valueType="num">
                                      <p:cBhvr>
                                        <p:cTn id="34" dur="2000" fill="hold"/>
                                        <p:tgtEl>
                                          <p:spTgt spid="3"/>
                                        </p:tgtEl>
                                        <p:attrNameLst>
                                          <p:attrName>ppt_w</p:attrName>
                                        </p:attrNameLst>
                                      </p:cBhvr>
                                      <p:tavLst>
                                        <p:tav tm="0">
                                          <p:val>
                                            <p:fltVal val="0"/>
                                          </p:val>
                                        </p:tav>
                                        <p:tav tm="100000">
                                          <p:val>
                                            <p:strVal val="#ppt_w"/>
                                          </p:val>
                                        </p:tav>
                                      </p:tavLst>
                                    </p:anim>
                                  </p:childTnLst>
                                </p:cTn>
                              </p:par>
                            </p:childTnLst>
                          </p:cTn>
                        </p:par>
                        <p:par>
                          <p:cTn id="35" fill="hold">
                            <p:stCondLst>
                              <p:cond delay="1899"/>
                            </p:stCondLst>
                            <p:childTnLst>
                              <p:par>
                                <p:cTn id="36" presetID="37" presetClass="entr" presetSubtype="0" fill="hold" grpId="0" nodeType="afterEffect">
                                  <p:stCondLst>
                                    <p:cond delay="0"/>
                                  </p:stCondLst>
                                  <p:iterate type="wd">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450" decel="100000" fill="hold"/>
                                        <p:tgtEl>
                                          <p:spTgt spid="10"/>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42" fill="hold">
                            <p:stCondLst>
                              <p:cond delay="4300"/>
                            </p:stCondLst>
                            <p:childTnLst>
                              <p:par>
                                <p:cTn id="43" presetID="37"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450" decel="100000" fill="hold"/>
                                        <p:tgtEl>
                                          <p:spTgt spid="8"/>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49" fill="hold">
                            <p:stCondLst>
                              <p:cond delay="4800"/>
                            </p:stCondLst>
                            <p:childTnLst>
                              <p:par>
                                <p:cTn id="50" presetID="22" presetClass="entr" presetSubtype="4"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35"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000"/>
                                        <p:tgtEl>
                                          <p:spTgt spid="4"/>
                                        </p:tgtEl>
                                      </p:cBhvr>
                                    </p:animEffect>
                                    <p:anim calcmode="lin" valueType="num">
                                      <p:cBhvr>
                                        <p:cTn id="56" dur="2000" fill="hold"/>
                                        <p:tgtEl>
                                          <p:spTgt spid="4"/>
                                        </p:tgtEl>
                                        <p:attrNameLst>
                                          <p:attrName>style.rotation</p:attrName>
                                        </p:attrNameLst>
                                      </p:cBhvr>
                                      <p:tavLst>
                                        <p:tav tm="0">
                                          <p:val>
                                            <p:fltVal val="720"/>
                                          </p:val>
                                        </p:tav>
                                        <p:tav tm="100000">
                                          <p:val>
                                            <p:fltVal val="0"/>
                                          </p:val>
                                        </p:tav>
                                      </p:tavLst>
                                    </p:anim>
                                    <p:anim calcmode="lin" valueType="num">
                                      <p:cBhvr>
                                        <p:cTn id="57" dur="2000" fill="hold"/>
                                        <p:tgtEl>
                                          <p:spTgt spid="4"/>
                                        </p:tgtEl>
                                        <p:attrNameLst>
                                          <p:attrName>ppt_h</p:attrName>
                                        </p:attrNameLst>
                                      </p:cBhvr>
                                      <p:tavLst>
                                        <p:tav tm="0">
                                          <p:val>
                                            <p:fltVal val="0"/>
                                          </p:val>
                                        </p:tav>
                                        <p:tav tm="100000">
                                          <p:val>
                                            <p:strVal val="#ppt_h"/>
                                          </p:val>
                                        </p:tav>
                                      </p:tavLst>
                                    </p:anim>
                                    <p:anim calcmode="lin" valueType="num">
                                      <p:cBhvr>
                                        <p:cTn id="58" dur="2000" fill="hold"/>
                                        <p:tgtEl>
                                          <p:spTgt spid="4"/>
                                        </p:tgtEl>
                                        <p:attrNameLst>
                                          <p:attrName>ppt_w</p:attrName>
                                        </p:attrNameLst>
                                      </p:cBhvr>
                                      <p:tavLst>
                                        <p:tav tm="0">
                                          <p:val>
                                            <p:fltVal val="0"/>
                                          </p:val>
                                        </p:tav>
                                        <p:tav tm="100000">
                                          <p:val>
                                            <p:strVal val="#ppt_w"/>
                                          </p:val>
                                        </p:tav>
                                      </p:tavLst>
                                    </p:anim>
                                  </p:childTnLst>
                                </p:cTn>
                              </p:par>
                            </p:childTnLst>
                          </p:cTn>
                        </p:par>
                        <p:par>
                          <p:cTn id="59" fill="hold">
                            <p:stCondLst>
                              <p:cond delay="5300"/>
                            </p:stCondLst>
                            <p:childTnLst>
                              <p:par>
                                <p:cTn id="60" presetID="37" presetClass="entr" presetSubtype="0" fill="hold" grpId="0" nodeType="afterEffect">
                                  <p:stCondLst>
                                    <p:cond delay="0"/>
                                  </p:stCondLst>
                                  <p:iterate type="wd">
                                    <p:tmPct val="10000"/>
                                  </p:iterate>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450" decel="100000" fill="hold"/>
                                        <p:tgtEl>
                                          <p:spTgt spid="13"/>
                                        </p:tgtEl>
                                        <p:attrNameLst>
                                          <p:attrName>ppt_y</p:attrName>
                                        </p:attrNameLst>
                                      </p:cBhvr>
                                      <p:tavLst>
                                        <p:tav tm="0">
                                          <p:val>
                                            <p:strVal val="#ppt_y+1"/>
                                          </p:val>
                                        </p:tav>
                                        <p:tav tm="100000">
                                          <p:val>
                                            <p:strVal val="#ppt_y-.03"/>
                                          </p:val>
                                        </p:tav>
                                      </p:tavLst>
                                    </p:anim>
                                    <p:anim calcmode="lin" valueType="num">
                                      <p:cBhvr>
                                        <p:cTn id="65"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par>
                          <p:cTn id="66" fill="hold">
                            <p:stCondLst>
                              <p:cond delay="7700"/>
                            </p:stCondLst>
                            <p:childTnLst>
                              <p:par>
                                <p:cTn id="67" presetID="37"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anim calcmode="lin" valueType="num">
                                      <p:cBhvr>
                                        <p:cTn id="70" dur="500" fill="hold"/>
                                        <p:tgtEl>
                                          <p:spTgt spid="12"/>
                                        </p:tgtEl>
                                        <p:attrNameLst>
                                          <p:attrName>ppt_x</p:attrName>
                                        </p:attrNameLst>
                                      </p:cBhvr>
                                      <p:tavLst>
                                        <p:tav tm="0">
                                          <p:val>
                                            <p:strVal val="#ppt_x"/>
                                          </p:val>
                                        </p:tav>
                                        <p:tav tm="100000">
                                          <p:val>
                                            <p:strVal val="#ppt_x"/>
                                          </p:val>
                                        </p:tav>
                                      </p:tavLst>
                                    </p:anim>
                                    <p:anim calcmode="lin" valueType="num">
                                      <p:cBhvr>
                                        <p:cTn id="71" dur="450" decel="100000" fill="hold"/>
                                        <p:tgtEl>
                                          <p:spTgt spid="12"/>
                                        </p:tgtEl>
                                        <p:attrNameLst>
                                          <p:attrName>ppt_y</p:attrName>
                                        </p:attrNameLst>
                                      </p:cBhvr>
                                      <p:tavLst>
                                        <p:tav tm="0">
                                          <p:val>
                                            <p:strVal val="#ppt_y+1"/>
                                          </p:val>
                                        </p:tav>
                                        <p:tav tm="100000">
                                          <p:val>
                                            <p:strVal val="#ppt_y-.03"/>
                                          </p:val>
                                        </p:tav>
                                      </p:tavLst>
                                    </p:anim>
                                    <p:anim calcmode="lin" valueType="num">
                                      <p:cBhvr>
                                        <p:cTn id="72"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673354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LEVEL-1</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puppy</a:t>
            </a:r>
            <a:endParaRPr lang="zh-CN" altLang="en-US" sz="2400" b="1" i="1">
              <a:solidFill>
                <a:srgbClr val="002060"/>
              </a:solidFill>
              <a:latin typeface="微软雅黑" panose="020B0503020204020204" charset="-122"/>
              <a:ea typeface="微软雅黑" panose="020B0503020204020204" charset="-122"/>
            </a:endParaRPr>
          </a:p>
        </p:txBody>
      </p:sp>
      <p:graphicFrame>
        <p:nvGraphicFramePr>
          <p:cNvPr id="7" name="表格 6"/>
          <p:cNvGraphicFramePr/>
          <p:nvPr>
            <p:custDataLst>
              <p:tags r:id="rId5"/>
            </p:custDataLst>
          </p:nvPr>
        </p:nvGraphicFramePr>
        <p:xfrm>
          <a:off x="186055" y="1146175"/>
          <a:ext cx="5152390" cy="5372100"/>
        </p:xfrm>
        <a:graphic>
          <a:graphicData uri="http://schemas.openxmlformats.org/drawingml/2006/table">
            <a:tbl>
              <a:tblPr firstRow="1" bandRow="1">
                <a:tableStyleId>{5C22544A-7EE6-4342-B048-85BDC9FD1C3A}</a:tableStyleId>
              </a:tblPr>
              <a:tblGrid>
                <a:gridCol w="1530985"/>
                <a:gridCol w="3621405"/>
              </a:tblGrid>
              <a:tr h="365760">
                <a:tc gridSpan="2">
                  <a:txBody>
                    <a:bodyPr/>
                    <a:p>
                      <a:pPr algn="ctr">
                        <a:buNone/>
                      </a:pPr>
                      <a:r>
                        <a:rPr lang="en-US" altLang="zh-CN" b="1">
                          <a:latin typeface="微软雅黑" panose="020B0503020204020204" charset="-122"/>
                          <a:ea typeface="微软雅黑" panose="020B0503020204020204" charset="-122"/>
                        </a:rPr>
                        <a:t>Level-1         A puppy</a:t>
                      </a:r>
                      <a:endParaRPr lang="en-US" altLang="zh-CN" b="1">
                        <a:latin typeface="微软雅黑" panose="020B0503020204020204" charset="-122"/>
                        <a:ea typeface="微软雅黑" panose="020B0503020204020204" charset="-122"/>
                      </a:endParaRPr>
                    </a:p>
                  </a:txBody>
                  <a:tcPr/>
                </a:tc>
                <a:tc hMerge="1">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c</a:t>
                      </a:r>
                      <a:r>
                        <a:rPr lang="zh-CN" altLang="en-US" sz="1800" b="1">
                          <a:latin typeface="微软雅黑" panose="020B0503020204020204" charset="-122"/>
                          <a:ea typeface="微软雅黑" panose="020B0503020204020204" charset="-122"/>
                          <a:sym typeface="+mn-ea"/>
                        </a:rPr>
                        <a:t>hildlike</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innocent</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jade-green</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jewel-green</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s</a:t>
                      </a:r>
                      <a:r>
                        <a:rPr lang="zh-CN" altLang="en-US" sz="1800" b="1">
                          <a:latin typeface="微软雅黑" panose="020B0503020204020204" charset="-122"/>
                          <a:ea typeface="微软雅黑" panose="020B0503020204020204" charset="-122"/>
                          <a:sym typeface="+mn-ea"/>
                        </a:rPr>
                        <a:t>ilky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velvety</a:t>
                      </a:r>
                      <a:endParaRPr lang="zh-CN" altLang="en-US" sz="1800" b="1">
                        <a:latin typeface="微软雅黑" panose="020B0503020204020204" charset="-122"/>
                        <a:ea typeface="微软雅黑" panose="020B0503020204020204" charset="-122"/>
                        <a:sym typeface="+mn-ea"/>
                      </a:endParaRPr>
                    </a:p>
                  </a:txBody>
                  <a:tcPr/>
                </a:tc>
              </a:tr>
              <a:tr h="433705">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hedgehog paw；racoon paws</a:t>
                      </a:r>
                      <a:endParaRPr lang="zh-CN" altLang="en-US" sz="1800" b="1">
                        <a:latin typeface="微软雅黑" panose="020B0503020204020204" charset="-122"/>
                        <a:ea typeface="微软雅黑" panose="020B0503020204020204" charset="-122"/>
                        <a:sym typeface="+mn-ea"/>
                      </a:endParaRPr>
                    </a:p>
                  </a:txBody>
                  <a:tcPr/>
                </a:tc>
              </a:tr>
              <a:tr h="443865">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wagging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cute</a:t>
                      </a:r>
                      <a:endParaRPr lang="zh-CN" altLang="en-US" sz="1800" b="1">
                        <a:latin typeface="微软雅黑" panose="020B0503020204020204" charset="-122"/>
                        <a:ea typeface="微软雅黑" panose="020B0503020204020204" charset="-122"/>
                        <a:sym typeface="+mn-ea"/>
                      </a:endParaRPr>
                    </a:p>
                  </a:txBody>
                  <a:tcPr/>
                </a:tc>
              </a:tr>
              <a:tr h="594360">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p</a:t>
                      </a:r>
                      <a:r>
                        <a:rPr lang="zh-CN" altLang="en-US" sz="1800" b="1">
                          <a:latin typeface="微软雅黑" panose="020B0503020204020204" charset="-122"/>
                          <a:ea typeface="微软雅黑" panose="020B0503020204020204" charset="-122"/>
                          <a:sym typeface="+mn-ea"/>
                        </a:rPr>
                        <a:t>layful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adorable</a:t>
                      </a:r>
                      <a:endParaRPr lang="zh-CN" altLang="en-US" sz="1800" b="1">
                        <a:latin typeface="微软雅黑" panose="020B0503020204020204" charset="-122"/>
                        <a:ea typeface="微软雅黑" panose="020B0503020204020204" charset="-122"/>
                        <a:sym typeface="+mn-ea"/>
                      </a:endParaRPr>
                    </a:p>
                  </a:txBody>
                  <a:tcPr/>
                </a:tc>
              </a:tr>
              <a:tr h="622300">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like arrow tips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like needles</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yipping</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yelping</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t>
                      </a:r>
                      <a:r>
                        <a:rPr lang="en-US" altLang="zh-CN" sz="1800" b="1">
                          <a:latin typeface="微软雅黑" panose="020B0503020204020204" charset="-122"/>
                          <a:ea typeface="微软雅黑" panose="020B0503020204020204" charset="-122"/>
                          <a:sym typeface="+mn-ea"/>
                        </a:rPr>
                        <a:t>ape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tiny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cuddly</a:t>
                      </a:r>
                      <a:endParaRPr lang="zh-CN" altLang="en-US" sz="1800" b="1">
                        <a:latin typeface="微软雅黑" panose="020B0503020204020204" charset="-122"/>
                        <a:ea typeface="微软雅黑" panose="020B0503020204020204" charset="-122"/>
                        <a:sym typeface="+mn-ea"/>
                      </a:endParaRPr>
                    </a:p>
                  </a:txBody>
                  <a:tcPr/>
                </a:tc>
              </a:tr>
              <a:tr h="808990">
                <a:tc>
                  <a:txBody>
                    <a:bodyPr/>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messy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wobbly on his feet</a:t>
                      </a:r>
                      <a:endParaRPr lang="zh-CN" altLang="en-US" sz="1800" b="1">
                        <a:latin typeface="微软雅黑" panose="020B0503020204020204" charset="-122"/>
                        <a:ea typeface="微软雅黑" panose="020B0503020204020204" charset="-122"/>
                        <a:sym typeface="+mn-ea"/>
                      </a:endParaRPr>
                    </a:p>
                  </a:txBody>
                  <a:tcPr/>
                </a:tc>
              </a:tr>
            </a:tbl>
          </a:graphicData>
        </a:graphic>
      </p:graphicFrame>
      <p:sp>
        <p:nvSpPr>
          <p:cNvPr id="2" name="文本框 1"/>
          <p:cNvSpPr txBox="1"/>
          <p:nvPr/>
        </p:nvSpPr>
        <p:spPr>
          <a:xfrm>
            <a:off x="5338445" y="947420"/>
            <a:ext cx="6541135" cy="5769610"/>
          </a:xfrm>
          <a:prstGeom prst="rect">
            <a:avLst/>
          </a:prstGeom>
          <a:noFill/>
        </p:spPr>
        <p:txBody>
          <a:bodyPr wrap="square" rtlCol="0" anchor="t">
            <a:spAutoFit/>
          </a:bodyPr>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childlike   /ˈtʃaɪldlaɪk/ </a:t>
            </a:r>
            <a:r>
              <a:rPr lang="zh-CN" altLang="en-US" b="1">
                <a:latin typeface="微软雅黑" panose="020B0503020204020204" charset="-122"/>
                <a:ea typeface="微软雅黑" panose="020B0503020204020204" charset="-122"/>
                <a:cs typeface="微软雅黑" panose="020B0503020204020204" charset="-122"/>
              </a:rPr>
              <a:t>adj. 天真烂漫的；孩子似的</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innocent /ˈɪnəsnt/  </a:t>
            </a:r>
            <a:r>
              <a:rPr lang="zh-CN" altLang="en-US" b="1">
                <a:latin typeface="微软雅黑" panose="020B0503020204020204" charset="-122"/>
                <a:ea typeface="微软雅黑" panose="020B0503020204020204" charset="-122"/>
                <a:cs typeface="微软雅黑" panose="020B0503020204020204" charset="-122"/>
              </a:rPr>
              <a:t>adj. 无辜的；无罪的  n. 天真的人</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jade-green /'dʒeidgri:n/</a:t>
            </a:r>
            <a:r>
              <a:rPr lang="zh-CN" altLang="en-US" b="1">
                <a:latin typeface="微软雅黑" panose="020B0503020204020204" charset="-122"/>
                <a:ea typeface="微软雅黑" panose="020B0503020204020204" charset="-122"/>
                <a:cs typeface="微软雅黑" panose="020B0503020204020204" charset="-122"/>
              </a:rPr>
              <a:t>  adj. 绿玉色的；浅绿色的</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velvety  /ˈvelvəti/ </a:t>
            </a:r>
            <a:r>
              <a:rPr lang="zh-CN" altLang="en-US" b="1">
                <a:latin typeface="微软雅黑" panose="020B0503020204020204" charset="-122"/>
                <a:ea typeface="微软雅黑" panose="020B0503020204020204" charset="-122"/>
                <a:cs typeface="微软雅黑" panose="020B0503020204020204" charset="-122"/>
              </a:rPr>
              <a:t>adj. </a:t>
            </a:r>
            <a:endParaRPr lang="zh-CN" altLang="en-US" b="1">
              <a:latin typeface="微软雅黑" panose="020B0503020204020204" charset="-122"/>
              <a:ea typeface="微软雅黑" panose="020B0503020204020204" charset="-122"/>
              <a:cs typeface="微软雅黑" panose="020B0503020204020204" charset="-122"/>
            </a:endParaRPr>
          </a:p>
          <a:p>
            <a:pPr indent="0" fontAlgn="auto">
              <a:lnSpc>
                <a:spcPts val="2460"/>
              </a:lnSpc>
              <a:buFont typeface="Wingdings" panose="05000000000000000000" charset="0"/>
              <a:buNone/>
            </a:pPr>
            <a:r>
              <a:rPr lang="zh-CN" altLang="en-US" b="1">
                <a:latin typeface="微软雅黑" panose="020B0503020204020204" charset="-122"/>
                <a:ea typeface="微软雅黑" panose="020B0503020204020204" charset="-122"/>
                <a:cs typeface="微软雅黑" panose="020B0503020204020204" charset="-122"/>
              </a:rPr>
              <a:t>                 天鹅绒般柔软的；醇和的，可口的</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hedgehog /ˈhedʒhɒɡ/</a:t>
            </a:r>
            <a:r>
              <a:rPr lang="zh-CN" altLang="en-US" b="1">
                <a:latin typeface="微软雅黑" panose="020B0503020204020204" charset="-122"/>
                <a:ea typeface="微软雅黑" panose="020B0503020204020204" charset="-122"/>
                <a:cs typeface="微软雅黑" panose="020B0503020204020204" charset="-122"/>
              </a:rPr>
              <a:t>  n. 刺猬；刺猬状</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racoon /rəˈkuːn/</a:t>
            </a:r>
            <a:r>
              <a:rPr lang="zh-CN" altLang="en-US" b="1">
                <a:latin typeface="微软雅黑" panose="020B0503020204020204" charset="-122"/>
                <a:ea typeface="微软雅黑" panose="020B0503020204020204" charset="-122"/>
                <a:cs typeface="微软雅黑" panose="020B0503020204020204" charset="-122"/>
              </a:rPr>
              <a:t> n.  浣熊</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wag /wæɡ/</a:t>
            </a:r>
            <a:r>
              <a:rPr lang="zh-CN" altLang="en-US" b="1">
                <a:latin typeface="微软雅黑" panose="020B0503020204020204" charset="-122"/>
                <a:ea typeface="微软雅黑" panose="020B0503020204020204" charset="-122"/>
                <a:cs typeface="微软雅黑" panose="020B0503020204020204" charset="-122"/>
              </a:rPr>
              <a:t> v.  (狗) 摇摆 (尾巴)</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adorable /əˈdɔːrəbl/ </a:t>
            </a:r>
            <a:r>
              <a:rPr lang="zh-CN" altLang="en-US" b="1">
                <a:latin typeface="微软雅黑" panose="020B0503020204020204" charset="-122"/>
                <a:ea typeface="微软雅黑" panose="020B0503020204020204" charset="-122"/>
                <a:cs typeface="微软雅黑" panose="020B0503020204020204" charset="-122"/>
              </a:rPr>
              <a:t>adj. 可爱的；可敬重的</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arrow tips </a:t>
            </a:r>
            <a:r>
              <a:rPr lang="zh-CN" altLang="en-US" b="1">
                <a:latin typeface="微软雅黑" panose="020B0503020204020204" charset="-122"/>
                <a:ea typeface="微软雅黑" panose="020B0503020204020204" charset="-122"/>
                <a:cs typeface="微软雅黑" panose="020B0503020204020204" charset="-122"/>
              </a:rPr>
              <a:t> 箭头</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yip /jɪp/ </a:t>
            </a:r>
            <a:r>
              <a:rPr lang="zh-CN" altLang="en-US" b="1">
                <a:latin typeface="微软雅黑" panose="020B0503020204020204" charset="-122"/>
                <a:ea typeface="微软雅黑" panose="020B0503020204020204" charset="-122"/>
                <a:cs typeface="微软雅黑" panose="020B0503020204020204" charset="-122"/>
              </a:rPr>
              <a:t>n. 叫喊声  vi. 犬吠；尖叫</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yelp /jelp/ </a:t>
            </a:r>
            <a:r>
              <a:rPr lang="zh-CN" altLang="en-US" b="1">
                <a:latin typeface="微软雅黑" panose="020B0503020204020204" charset="-122"/>
                <a:ea typeface="微软雅黑" panose="020B0503020204020204" charset="-122"/>
                <a:cs typeface="微软雅黑" panose="020B0503020204020204" charset="-122"/>
              </a:rPr>
              <a:t> v. </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 n. </a:t>
            </a:r>
            <a:endParaRPr lang="zh-CN" altLang="en-US" b="1">
              <a:latin typeface="微软雅黑" panose="020B0503020204020204" charset="-122"/>
              <a:ea typeface="微软雅黑" panose="020B0503020204020204" charset="-122"/>
              <a:cs typeface="微软雅黑" panose="020B0503020204020204" charset="-122"/>
            </a:endParaRPr>
          </a:p>
          <a:p>
            <a:pPr indent="0" fontAlgn="auto">
              <a:lnSpc>
                <a:spcPts val="2460"/>
              </a:lnSpc>
              <a:buFont typeface="Wingdings" panose="05000000000000000000" charset="0"/>
              <a:buNone/>
            </a:pPr>
            <a:r>
              <a:rPr lang="zh-CN" altLang="en-US" b="1">
                <a:latin typeface="微软雅黑" panose="020B0503020204020204" charset="-122"/>
                <a:ea typeface="微软雅黑" panose="020B0503020204020204" charset="-122"/>
                <a:cs typeface="微软雅黑" panose="020B0503020204020204" charset="-122"/>
              </a:rPr>
              <a:t>              （因兴奋、疼痛等）尖叫，大叫；狗吠</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cuddly /ˈkʌdli/</a:t>
            </a:r>
            <a:r>
              <a:rPr lang="zh-CN" altLang="en-US" b="1">
                <a:latin typeface="微软雅黑" panose="020B0503020204020204" charset="-122"/>
                <a:ea typeface="微软雅黑" panose="020B0503020204020204" charset="-122"/>
                <a:cs typeface="微软雅黑" panose="020B0503020204020204" charset="-122"/>
              </a:rPr>
              <a:t> adj. </a:t>
            </a:r>
            <a:endParaRPr lang="zh-CN" altLang="en-US" b="1">
              <a:latin typeface="微软雅黑" panose="020B0503020204020204" charset="-122"/>
              <a:ea typeface="微软雅黑" panose="020B0503020204020204" charset="-122"/>
              <a:cs typeface="微软雅黑" panose="020B0503020204020204" charset="-122"/>
            </a:endParaRPr>
          </a:p>
          <a:p>
            <a:pPr indent="0" fontAlgn="auto">
              <a:lnSpc>
                <a:spcPts val="2460"/>
              </a:lnSpc>
              <a:buFont typeface="Wingdings" panose="05000000000000000000" charset="0"/>
              <a:buNone/>
            </a:pPr>
            <a:r>
              <a:rPr lang="zh-CN" altLang="en-US" b="1">
                <a:latin typeface="微软雅黑" panose="020B0503020204020204" charset="-122"/>
                <a:ea typeface="微软雅黑" panose="020B0503020204020204" charset="-122"/>
                <a:cs typeface="微软雅黑" panose="020B0503020204020204" charset="-122"/>
              </a:rPr>
              <a:t>               令人想拥抱的；喜欢搂搂抱抱的；逗人喜爱的</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messy /ˈmesi/</a:t>
            </a:r>
            <a:r>
              <a:rPr lang="zh-CN" altLang="en-US" b="1">
                <a:latin typeface="微软雅黑" panose="020B0503020204020204" charset="-122"/>
                <a:ea typeface="微软雅黑" panose="020B0503020204020204" charset="-122"/>
                <a:cs typeface="微软雅黑" panose="020B0503020204020204" charset="-122"/>
              </a:rPr>
              <a:t> adj. 凌乱的；不整洁的</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wobbly /ˈwɒbli/</a:t>
            </a:r>
            <a:r>
              <a:rPr lang="zh-CN" altLang="en-US" b="1">
                <a:latin typeface="微软雅黑" panose="020B0503020204020204" charset="-122"/>
                <a:ea typeface="微软雅黑" panose="020B0503020204020204" charset="-122"/>
                <a:cs typeface="微软雅黑" panose="020B0503020204020204" charset="-122"/>
              </a:rPr>
              <a:t> adj. 不稳定的；摆动的；歪斜的</a:t>
            </a:r>
            <a:endParaRPr lang="zh-CN" altLang="en-US" b="1">
              <a:latin typeface="微软雅黑" panose="020B0503020204020204" charset="-122"/>
              <a:ea typeface="微软雅黑" panose="020B0503020204020204" charset="-122"/>
              <a:cs typeface="微软雅黑" panose="020B0503020204020204" charset="-122"/>
            </a:endParaRP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wobbly on his feet  </a:t>
            </a:r>
            <a:r>
              <a:rPr lang="zh-CN" altLang="en-US" b="1">
                <a:latin typeface="微软雅黑" panose="020B0503020204020204" charset="-122"/>
                <a:ea typeface="微软雅黑" panose="020B0503020204020204" charset="-122"/>
                <a:cs typeface="微软雅黑" panose="020B0503020204020204" charset="-122"/>
              </a:rPr>
              <a:t> 摇摇晃晃地站着</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733425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LEVEL-1</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puppy</a:t>
            </a:r>
            <a:endParaRPr lang="en-US" altLang="zh-CN" sz="2400" b="1">
              <a:solidFill>
                <a:srgbClr val="002060"/>
              </a:solidFill>
              <a:latin typeface="微软雅黑" panose="020B0503020204020204" charset="-122"/>
              <a:ea typeface="微软雅黑" panose="020B0503020204020204" charset="-122"/>
            </a:endParaRPr>
          </a:p>
        </p:txBody>
      </p:sp>
      <p:sp>
        <p:nvSpPr>
          <p:cNvPr id="4" name="文本框 3"/>
          <p:cNvSpPr txBox="1"/>
          <p:nvPr/>
        </p:nvSpPr>
        <p:spPr>
          <a:xfrm>
            <a:off x="5649595" y="1146175"/>
            <a:ext cx="6542405" cy="4892675"/>
          </a:xfrm>
          <a:prstGeom prst="rect">
            <a:avLst/>
          </a:prstGeom>
          <a:noFill/>
        </p:spPr>
        <p:txBody>
          <a:bodyPr wrap="square" rtlCol="0" anchor="t">
            <a:spAutoFit/>
          </a:bodyPr>
          <a:p>
            <a:r>
              <a:rPr lang="zh-CN" altLang="en-US" sz="2400" b="1">
                <a:latin typeface="微软雅黑" panose="020B0503020204020204" charset="-122"/>
                <a:ea typeface="微软雅黑" panose="020B0503020204020204" charset="-122"/>
              </a:rPr>
              <a:t>1. My puppy has a very </a:t>
            </a:r>
            <a:r>
              <a:rPr lang="zh-CN" altLang="en-US" sz="2400" b="1">
                <a:solidFill>
                  <a:srgbClr val="002060"/>
                </a:solidFill>
                <a:latin typeface="微软雅黑" panose="020B0503020204020204" charset="-122"/>
                <a:ea typeface="微软雅黑" panose="020B0503020204020204" charset="-122"/>
              </a:rPr>
              <a:t>childlike</a:t>
            </a:r>
            <a:r>
              <a:rPr lang="zh-CN" altLang="en-US" sz="2400" b="1">
                <a:latin typeface="微软雅黑" panose="020B0503020204020204" charset="-122"/>
                <a:ea typeface="微软雅黑" panose="020B0503020204020204" charset="-122"/>
              </a:rPr>
              <a:t> face.</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2. He has beautiful, </a:t>
            </a:r>
            <a:r>
              <a:rPr lang="zh-CN" altLang="en-US" sz="2400" b="1">
                <a:solidFill>
                  <a:srgbClr val="002060"/>
                </a:solidFill>
                <a:latin typeface="微软雅黑" panose="020B0503020204020204" charset="-122"/>
                <a:ea typeface="微软雅黑" panose="020B0503020204020204" charset="-122"/>
              </a:rPr>
              <a:t>jade-green</a:t>
            </a:r>
            <a:r>
              <a:rPr lang="zh-CN" altLang="en-US" sz="2400" b="1">
                <a:latin typeface="微软雅黑" panose="020B0503020204020204" charset="-122"/>
                <a:ea typeface="微软雅黑" panose="020B0503020204020204" charset="-122"/>
              </a:rPr>
              <a:t> eyes.</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3. His fur is </a:t>
            </a:r>
            <a:r>
              <a:rPr lang="zh-CN" altLang="en-US" sz="2400" b="1">
                <a:solidFill>
                  <a:srgbClr val="002060"/>
                </a:solidFill>
                <a:latin typeface="微软雅黑" panose="020B0503020204020204" charset="-122"/>
                <a:ea typeface="微软雅黑" panose="020B0503020204020204" charset="-122"/>
              </a:rPr>
              <a:t>silky</a:t>
            </a:r>
            <a:r>
              <a:rPr lang="zh-CN" altLang="en-US" sz="2400" b="1">
                <a:latin typeface="微软雅黑" panose="020B0503020204020204" charset="-122"/>
                <a:ea typeface="微软雅黑" panose="020B0503020204020204" charset="-122"/>
              </a:rPr>
              <a:t> and smooth.</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4. He has tiny, </a:t>
            </a:r>
            <a:r>
              <a:rPr lang="zh-CN" altLang="en-US" sz="2400" b="1">
                <a:solidFill>
                  <a:srgbClr val="002060"/>
                </a:solidFill>
                <a:latin typeface="微软雅黑" panose="020B0503020204020204" charset="-122"/>
                <a:ea typeface="微软雅黑" panose="020B0503020204020204" charset="-122"/>
              </a:rPr>
              <a:t>hedgehog</a:t>
            </a:r>
            <a:r>
              <a:rPr lang="zh-CN" altLang="en-US" sz="2400" b="1">
                <a:latin typeface="微软雅黑" panose="020B0503020204020204" charset="-122"/>
                <a:ea typeface="微软雅黑" panose="020B0503020204020204" charset="-122"/>
              </a:rPr>
              <a:t> paws.</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5. </a:t>
            </a:r>
            <a:r>
              <a:rPr lang="zh-CN" altLang="en-US" sz="2400" b="1">
                <a:solidFill>
                  <a:srgbClr val="002060"/>
                </a:solidFill>
                <a:latin typeface="微软雅黑" panose="020B0503020204020204" charset="-122"/>
                <a:ea typeface="微软雅黑" panose="020B0503020204020204" charset="-122"/>
              </a:rPr>
              <a:t>Wagging</a:t>
            </a:r>
            <a:r>
              <a:rPr lang="zh-CN" altLang="en-US" sz="2400" b="1">
                <a:latin typeface="微软雅黑" panose="020B0503020204020204" charset="-122"/>
                <a:ea typeface="微软雅黑" panose="020B0503020204020204" charset="-122"/>
              </a:rPr>
              <a:t> his tail is his favourite activity!</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6. He is very </a:t>
            </a:r>
            <a:r>
              <a:rPr lang="zh-CN" altLang="en-US" sz="2400" b="1">
                <a:solidFill>
                  <a:srgbClr val="002060"/>
                </a:solidFill>
                <a:latin typeface="微软雅黑" panose="020B0503020204020204" charset="-122"/>
                <a:ea typeface="微软雅黑" panose="020B0503020204020204" charset="-122"/>
              </a:rPr>
              <a:t>playful</a:t>
            </a:r>
            <a:r>
              <a:rPr lang="zh-CN" altLang="en-US" sz="2400" b="1">
                <a:latin typeface="微软雅黑" panose="020B0503020204020204" charset="-122"/>
                <a:ea typeface="微软雅黑" panose="020B0503020204020204" charset="-122"/>
              </a:rPr>
              <a:t> and a joy to be around.</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7. His teeth are as sharp as </a:t>
            </a:r>
            <a:r>
              <a:rPr lang="zh-CN" altLang="en-US" sz="2400" b="1">
                <a:solidFill>
                  <a:srgbClr val="002060"/>
                </a:solidFill>
                <a:latin typeface="微软雅黑" panose="020B0503020204020204" charset="-122"/>
                <a:ea typeface="微软雅黑" panose="020B0503020204020204" charset="-122"/>
              </a:rPr>
              <a:t>needles</a:t>
            </a:r>
            <a:r>
              <a:rPr lang="zh-CN" altLang="en-US" sz="2400" b="1">
                <a:latin typeface="微软雅黑" panose="020B0503020204020204" charset="-122"/>
                <a:ea typeface="微软雅黑" panose="020B0503020204020204" charset="-122"/>
              </a:rPr>
              <a:t>.</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8. He is always </a:t>
            </a:r>
            <a:r>
              <a:rPr lang="zh-CN" altLang="en-US" sz="2400" b="1">
                <a:solidFill>
                  <a:srgbClr val="002060"/>
                </a:solidFill>
                <a:latin typeface="微软雅黑" panose="020B0503020204020204" charset="-122"/>
                <a:ea typeface="微软雅黑" panose="020B0503020204020204" charset="-122"/>
              </a:rPr>
              <a:t>yelping</a:t>
            </a:r>
            <a:r>
              <a:rPr lang="zh-CN" altLang="en-US" sz="2400" b="1">
                <a:latin typeface="微软雅黑" panose="020B0503020204020204" charset="-122"/>
                <a:ea typeface="微软雅黑" panose="020B0503020204020204" charset="-122"/>
              </a:rPr>
              <a:t> at the cat.</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9. I love him because he is so </a:t>
            </a:r>
            <a:r>
              <a:rPr lang="zh-CN" altLang="en-US" sz="2400" b="1">
                <a:solidFill>
                  <a:srgbClr val="002060"/>
                </a:solidFill>
                <a:latin typeface="微软雅黑" panose="020B0503020204020204" charset="-122"/>
                <a:ea typeface="微软雅黑" panose="020B0503020204020204" charset="-122"/>
              </a:rPr>
              <a:t>cuddly</a:t>
            </a:r>
            <a:r>
              <a:rPr lang="zh-CN" altLang="en-US" sz="2400" b="1">
                <a:latin typeface="微软雅黑" panose="020B0503020204020204" charset="-122"/>
                <a:ea typeface="微软雅黑" panose="020B0503020204020204" charset="-122"/>
              </a:rPr>
              <a:t>.</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10. Sometimes he can be very </a:t>
            </a:r>
            <a:r>
              <a:rPr lang="zh-CN" altLang="en-US" sz="2400" b="1">
                <a:solidFill>
                  <a:srgbClr val="002060"/>
                </a:solidFill>
                <a:latin typeface="微软雅黑" panose="020B0503020204020204" charset="-122"/>
                <a:ea typeface="微软雅黑" panose="020B0503020204020204" charset="-122"/>
              </a:rPr>
              <a:t>wobbly on his feet</a:t>
            </a:r>
            <a:r>
              <a:rPr lang="zh-CN" altLang="en-US" sz="2400" b="1">
                <a:latin typeface="微软雅黑" panose="020B0503020204020204" charset="-122"/>
                <a:ea typeface="微软雅黑" panose="020B0503020204020204" charset="-122"/>
              </a:rPr>
              <a:t>.</a:t>
            </a:r>
            <a:endParaRPr lang="zh-CN" altLang="en-US" sz="2400" b="1">
              <a:latin typeface="微软雅黑" panose="020B0503020204020204" charset="-122"/>
              <a:ea typeface="微软雅黑" panose="020B0503020204020204" charset="-122"/>
            </a:endParaRPr>
          </a:p>
        </p:txBody>
      </p:sp>
      <p:graphicFrame>
        <p:nvGraphicFramePr>
          <p:cNvPr id="3" name="表格 2"/>
          <p:cNvGraphicFramePr/>
          <p:nvPr>
            <p:custDataLst>
              <p:tags r:id="rId5"/>
            </p:custDataLst>
          </p:nvPr>
        </p:nvGraphicFramePr>
        <p:xfrm>
          <a:off x="186055" y="1146175"/>
          <a:ext cx="5152390" cy="5372100"/>
        </p:xfrm>
        <a:graphic>
          <a:graphicData uri="http://schemas.openxmlformats.org/drawingml/2006/table">
            <a:tbl>
              <a:tblPr firstRow="1" bandRow="1">
                <a:tableStyleId>{5C22544A-7EE6-4342-B048-85BDC9FD1C3A}</a:tableStyleId>
              </a:tblPr>
              <a:tblGrid>
                <a:gridCol w="1530985"/>
                <a:gridCol w="3621405"/>
              </a:tblGrid>
              <a:tr h="365760">
                <a:tc gridSpan="2">
                  <a:txBody>
                    <a:bodyPr/>
                    <a:p>
                      <a:pPr algn="ctr">
                        <a:buNone/>
                      </a:pPr>
                      <a:r>
                        <a:rPr lang="en-US" altLang="zh-CN" b="1">
                          <a:latin typeface="微软雅黑" panose="020B0503020204020204" charset="-122"/>
                          <a:ea typeface="微软雅黑" panose="020B0503020204020204" charset="-122"/>
                        </a:rPr>
                        <a:t>Level-1         A puppy</a:t>
                      </a:r>
                      <a:endParaRPr lang="en-US" altLang="zh-CN" b="1">
                        <a:latin typeface="微软雅黑" panose="020B0503020204020204" charset="-122"/>
                        <a:ea typeface="微软雅黑" panose="020B0503020204020204" charset="-122"/>
                      </a:endParaRPr>
                    </a:p>
                  </a:txBody>
                  <a:tcPr/>
                </a:tc>
                <a:tc hMerge="1">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c</a:t>
                      </a:r>
                      <a:r>
                        <a:rPr lang="zh-CN" altLang="en-US" sz="1800" b="1">
                          <a:latin typeface="微软雅黑" panose="020B0503020204020204" charset="-122"/>
                          <a:ea typeface="微软雅黑" panose="020B0503020204020204" charset="-122"/>
                          <a:sym typeface="+mn-ea"/>
                        </a:rPr>
                        <a:t>hildlike</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innocent</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jade-green</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jewel-green</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s</a:t>
                      </a:r>
                      <a:r>
                        <a:rPr lang="zh-CN" altLang="en-US" sz="1800" b="1">
                          <a:latin typeface="微软雅黑" panose="020B0503020204020204" charset="-122"/>
                          <a:ea typeface="微软雅黑" panose="020B0503020204020204" charset="-122"/>
                          <a:sym typeface="+mn-ea"/>
                        </a:rPr>
                        <a:t>ilky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velvety</a:t>
                      </a:r>
                      <a:endParaRPr lang="zh-CN" altLang="en-US" sz="1800" b="1">
                        <a:latin typeface="微软雅黑" panose="020B0503020204020204" charset="-122"/>
                        <a:ea typeface="微软雅黑" panose="020B0503020204020204" charset="-122"/>
                        <a:sym typeface="+mn-ea"/>
                      </a:endParaRPr>
                    </a:p>
                  </a:txBody>
                  <a:tcPr/>
                </a:tc>
              </a:tr>
              <a:tr h="433705">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hedgehog paw；racoon paws</a:t>
                      </a:r>
                      <a:endParaRPr lang="zh-CN" altLang="en-US" sz="1800" b="1">
                        <a:latin typeface="微软雅黑" panose="020B0503020204020204" charset="-122"/>
                        <a:ea typeface="微软雅黑" panose="020B0503020204020204" charset="-122"/>
                        <a:sym typeface="+mn-ea"/>
                      </a:endParaRPr>
                    </a:p>
                  </a:txBody>
                  <a:tcPr/>
                </a:tc>
              </a:tr>
              <a:tr h="443865">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wagging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cute</a:t>
                      </a:r>
                      <a:endParaRPr lang="zh-CN" altLang="en-US" sz="1800" b="1">
                        <a:latin typeface="微软雅黑" panose="020B0503020204020204" charset="-122"/>
                        <a:ea typeface="微软雅黑" panose="020B0503020204020204" charset="-122"/>
                        <a:sym typeface="+mn-ea"/>
                      </a:endParaRPr>
                    </a:p>
                  </a:txBody>
                  <a:tcPr/>
                </a:tc>
              </a:tr>
              <a:tr h="594360">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p</a:t>
                      </a:r>
                      <a:r>
                        <a:rPr lang="zh-CN" altLang="en-US" sz="1800" b="1">
                          <a:latin typeface="微软雅黑" panose="020B0503020204020204" charset="-122"/>
                          <a:ea typeface="微软雅黑" panose="020B0503020204020204" charset="-122"/>
                          <a:sym typeface="+mn-ea"/>
                        </a:rPr>
                        <a:t>layful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adorable</a:t>
                      </a:r>
                      <a:endParaRPr lang="zh-CN" altLang="en-US" sz="1800" b="1">
                        <a:latin typeface="微软雅黑" panose="020B0503020204020204" charset="-122"/>
                        <a:ea typeface="微软雅黑" panose="020B0503020204020204" charset="-122"/>
                        <a:sym typeface="+mn-ea"/>
                      </a:endParaRPr>
                    </a:p>
                  </a:txBody>
                  <a:tcPr/>
                </a:tc>
              </a:tr>
              <a:tr h="622300">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like arrow tips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like needles</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yipping</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yelping</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t>
                      </a:r>
                      <a:r>
                        <a:rPr lang="en-US" altLang="zh-CN" sz="1800" b="1">
                          <a:latin typeface="微软雅黑" panose="020B0503020204020204" charset="-122"/>
                          <a:ea typeface="微软雅黑" panose="020B0503020204020204" charset="-122"/>
                          <a:sym typeface="+mn-ea"/>
                        </a:rPr>
                        <a:t>ape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tiny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cuddly</a:t>
                      </a:r>
                      <a:endParaRPr lang="zh-CN" altLang="en-US" sz="1800" b="1">
                        <a:latin typeface="微软雅黑" panose="020B0503020204020204" charset="-122"/>
                        <a:ea typeface="微软雅黑" panose="020B0503020204020204" charset="-122"/>
                        <a:sym typeface="+mn-ea"/>
                      </a:endParaRPr>
                    </a:p>
                  </a:txBody>
                  <a:tcPr/>
                </a:tc>
              </a:tr>
              <a:tr h="808990">
                <a:tc>
                  <a:txBody>
                    <a:bodyPr/>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messy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wobbly on his feet</a:t>
                      </a:r>
                      <a:endParaRPr lang="zh-CN" altLang="en-US" sz="1800" b="1">
                        <a:latin typeface="微软雅黑" panose="020B0503020204020204" charset="-122"/>
                        <a:ea typeface="微软雅黑" panose="020B0503020204020204" charset="-122"/>
                        <a:sym typeface="+mn-ea"/>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733425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LEVEL-1</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puppy</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5459095" y="887095"/>
            <a:ext cx="6521450" cy="550291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It was the dearest little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waddling</a:t>
            </a:r>
            <a:r>
              <a:rPr lang="zh-CN" altLang="en-US" sz="2400" b="1">
                <a:latin typeface="微软雅黑" panose="020B0503020204020204" charset="-122"/>
                <a:ea typeface="微软雅黑" panose="020B0503020204020204" charset="-122"/>
                <a:cs typeface="微软雅黑" panose="020B0503020204020204" charset="-122"/>
              </a:rPr>
              <a:t> thing, and so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smooth and soft </a:t>
            </a:r>
            <a:r>
              <a:rPr lang="zh-CN" altLang="en-US" sz="2400" b="1">
                <a:latin typeface="微软雅黑" panose="020B0503020204020204" charset="-122"/>
                <a:ea typeface="微软雅黑" panose="020B0503020204020204" charset="-122"/>
                <a:cs typeface="微软雅黑" panose="020B0503020204020204" charset="-122"/>
              </a:rPr>
              <a:t>and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velvety</a:t>
            </a:r>
            <a:r>
              <a:rPr lang="zh-CN" altLang="en-US" sz="2400" b="1">
                <a:latin typeface="微软雅黑" panose="020B0503020204020204" charset="-122"/>
                <a:ea typeface="微软雅黑" panose="020B0503020204020204" charset="-122"/>
                <a:cs typeface="微软雅黑" panose="020B0503020204020204" charset="-122"/>
              </a:rPr>
              <a:t>, and had</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such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cunning</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little awkward paws</a:t>
            </a:r>
            <a:r>
              <a:rPr lang="zh-CN" altLang="en-US" sz="2400" b="1">
                <a:latin typeface="微软雅黑" panose="020B0503020204020204" charset="-122"/>
                <a:ea typeface="微软雅黑" panose="020B0503020204020204" charset="-122"/>
                <a:cs typeface="微软雅黑" panose="020B0503020204020204" charset="-122"/>
              </a:rPr>
              <a:t>, and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such</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affectionate eyes</a:t>
            </a:r>
            <a:r>
              <a:rPr lang="zh-CN" altLang="en-US" sz="2400" b="1">
                <a:latin typeface="微软雅黑" panose="020B0503020204020204" charset="-122"/>
                <a:ea typeface="微软雅黑" panose="020B0503020204020204" charset="-122"/>
                <a:cs typeface="微软雅黑" panose="020B0503020204020204" charset="-122"/>
              </a:rPr>
              <a:t>, and</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 such</a:t>
            </a:r>
            <a:r>
              <a:rPr lang="zh-CN" altLang="en-US" sz="2400" b="1">
                <a:latin typeface="微软雅黑" panose="020B0503020204020204" charset="-122"/>
                <a:ea typeface="微软雅黑" panose="020B0503020204020204" charset="-122"/>
                <a:cs typeface="微软雅黑" panose="020B0503020204020204" charset="-122"/>
              </a:rPr>
              <a:t> a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sweet and innocent face</a:t>
            </a:r>
            <a:r>
              <a:rPr lang="zh-CN" altLang="en-US" sz="2400" b="1">
                <a:latin typeface="微软雅黑" panose="020B0503020204020204" charset="-122"/>
                <a:ea typeface="微软雅黑" panose="020B0503020204020204" charset="-122"/>
                <a:cs typeface="微软雅黑" panose="020B0503020204020204" charset="-122"/>
              </a:rPr>
              <a:t>; and it made me so proud to see how the children and their mother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adored</a:t>
            </a:r>
            <a:r>
              <a:rPr lang="zh-CN" altLang="en-US" sz="2400" b="1">
                <a:latin typeface="微软雅黑" panose="020B0503020204020204" charset="-122"/>
                <a:ea typeface="微软雅黑" panose="020B0503020204020204" charset="-122"/>
                <a:cs typeface="微软雅黑" panose="020B0503020204020204" charset="-122"/>
              </a:rPr>
              <a:t> it, and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fondled</a:t>
            </a:r>
            <a:r>
              <a:rPr lang="zh-CN" altLang="en-US" sz="2400" b="1">
                <a:latin typeface="微软雅黑" panose="020B0503020204020204" charset="-122"/>
                <a:ea typeface="微软雅黑" panose="020B0503020204020204" charset="-122"/>
                <a:cs typeface="微软雅黑" panose="020B0503020204020204" charset="-122"/>
              </a:rPr>
              <a:t> it, and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exclaimed</a:t>
            </a:r>
            <a:r>
              <a:rPr lang="zh-CN" altLang="en-US" sz="2400" b="1">
                <a:latin typeface="微软雅黑" panose="020B0503020204020204" charset="-122"/>
                <a:ea typeface="微软雅黑" panose="020B0503020204020204" charset="-122"/>
                <a:cs typeface="微软雅黑" panose="020B0503020204020204" charset="-122"/>
              </a:rPr>
              <a:t> over every little wonderful thing it did.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ts val="1280"/>
              </a:lnSpc>
            </a:pPr>
            <a:endParaRPr lang="zh-CN" altLang="en-US" sz="2400" b="1">
              <a:latin typeface="微软雅黑" panose="020B0503020204020204" charset="-122"/>
              <a:ea typeface="微软雅黑" panose="020B0503020204020204" charset="-122"/>
              <a:cs typeface="微软雅黑" panose="020B0503020204020204" charset="-122"/>
            </a:endParaRPr>
          </a:p>
          <a:p>
            <a:pPr marL="285750" algn="l">
              <a:lnSpc>
                <a:spcPts val="2460"/>
              </a:lnSpc>
              <a:buClrTx/>
              <a:buSzTx/>
              <a:buFont typeface="Wingdings" panose="05000000000000000000" charset="0"/>
              <a:buChar char="Ø"/>
            </a:pPr>
            <a:r>
              <a:rPr lang="zh-CN" altLang="en-US" sz="1800" b="1">
                <a:solidFill>
                  <a:srgbClr val="002060"/>
                </a:solidFill>
                <a:latin typeface="微软雅黑" panose="020B0503020204020204" charset="-122"/>
                <a:ea typeface="微软雅黑" panose="020B0503020204020204" charset="-122"/>
                <a:cs typeface="微软雅黑" panose="020B0503020204020204" charset="-122"/>
              </a:rPr>
              <a:t> cunning /ˈkʌnɪŋ/ adj. 狡猾的；巧妙的；可爱的</a:t>
            </a:r>
            <a:endParaRPr lang="zh-CN" altLang="en-US" sz="1800" b="1">
              <a:solidFill>
                <a:srgbClr val="002060"/>
              </a:solidFill>
              <a:latin typeface="微软雅黑" panose="020B0503020204020204" charset="-122"/>
              <a:ea typeface="微软雅黑" panose="020B0503020204020204" charset="-122"/>
              <a:cs typeface="微软雅黑" panose="020B0503020204020204" charset="-122"/>
            </a:endParaRPr>
          </a:p>
          <a:p>
            <a:pPr marL="285750" algn="l">
              <a:lnSpc>
                <a:spcPts val="2460"/>
              </a:lnSpc>
              <a:buClrTx/>
              <a:buSzTx/>
              <a:buFont typeface="Wingdings" panose="05000000000000000000" charset="0"/>
              <a:buChar char="Ø"/>
            </a:pPr>
            <a:r>
              <a:rPr lang="zh-CN" altLang="en-US" sz="1800" b="1">
                <a:solidFill>
                  <a:srgbClr val="002060"/>
                </a:solidFill>
                <a:latin typeface="微软雅黑" panose="020B0503020204020204" charset="-122"/>
                <a:ea typeface="微软雅黑" panose="020B0503020204020204" charset="-122"/>
                <a:cs typeface="微软雅黑" panose="020B0503020204020204" charset="-122"/>
              </a:rPr>
              <a:t> fondle /ˈfɒndl/ vt. 爱抚；抚弄</a:t>
            </a:r>
            <a:endParaRPr lang="zh-CN" altLang="en-US" sz="1800" b="1">
              <a:solidFill>
                <a:srgbClr val="002060"/>
              </a:solidFill>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它是最可爱的蹒跚的小东西，那么光滑、柔软，长着那么灵巧的小脚爪，那么深情的眼睛，那么可爱而天真的脸。我看到孩子们和他们的母亲都那么喜欢它，那么喜欢它所做的每一件奇妙的小事。</a:t>
            </a:r>
            <a:endParaRPr lang="zh-CN" altLang="en-US" sz="2000" b="1">
              <a:latin typeface="微软雅黑" panose="020B0503020204020204" charset="-122"/>
              <a:ea typeface="微软雅黑" panose="020B0503020204020204" charset="-122"/>
              <a:cs typeface="微软雅黑" panose="020B0503020204020204" charset="-122"/>
            </a:endParaRPr>
          </a:p>
        </p:txBody>
      </p:sp>
      <p:graphicFrame>
        <p:nvGraphicFramePr>
          <p:cNvPr id="3" name="表格 2"/>
          <p:cNvGraphicFramePr/>
          <p:nvPr>
            <p:custDataLst>
              <p:tags r:id="rId5"/>
            </p:custDataLst>
          </p:nvPr>
        </p:nvGraphicFramePr>
        <p:xfrm>
          <a:off x="186055" y="1146175"/>
          <a:ext cx="5152390" cy="5372100"/>
        </p:xfrm>
        <a:graphic>
          <a:graphicData uri="http://schemas.openxmlformats.org/drawingml/2006/table">
            <a:tbl>
              <a:tblPr firstRow="1" bandRow="1">
                <a:tableStyleId>{5C22544A-7EE6-4342-B048-85BDC9FD1C3A}</a:tableStyleId>
              </a:tblPr>
              <a:tblGrid>
                <a:gridCol w="1530985"/>
                <a:gridCol w="3621405"/>
              </a:tblGrid>
              <a:tr h="365760">
                <a:tc gridSpan="2">
                  <a:txBody>
                    <a:bodyPr/>
                    <a:p>
                      <a:pPr algn="ctr">
                        <a:buNone/>
                      </a:pPr>
                      <a:r>
                        <a:rPr lang="en-US" altLang="zh-CN" b="1">
                          <a:latin typeface="微软雅黑" panose="020B0503020204020204" charset="-122"/>
                          <a:ea typeface="微软雅黑" panose="020B0503020204020204" charset="-122"/>
                        </a:rPr>
                        <a:t>Level-1         A puppy</a:t>
                      </a:r>
                      <a:endParaRPr lang="en-US" altLang="zh-CN" b="1">
                        <a:latin typeface="微软雅黑" panose="020B0503020204020204" charset="-122"/>
                        <a:ea typeface="微软雅黑" panose="020B0503020204020204" charset="-122"/>
                      </a:endParaRPr>
                    </a:p>
                  </a:txBody>
                  <a:tcPr/>
                </a:tc>
                <a:tc hMerge="1">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c</a:t>
                      </a:r>
                      <a:r>
                        <a:rPr lang="zh-CN" altLang="en-US" sz="1800" b="1">
                          <a:latin typeface="微软雅黑" panose="020B0503020204020204" charset="-122"/>
                          <a:ea typeface="微软雅黑" panose="020B0503020204020204" charset="-122"/>
                          <a:sym typeface="+mn-ea"/>
                        </a:rPr>
                        <a:t>hildlike</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innocent</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jade-green</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jewel-green</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s</a:t>
                      </a:r>
                      <a:r>
                        <a:rPr lang="zh-CN" altLang="en-US" sz="1800" b="1">
                          <a:latin typeface="微软雅黑" panose="020B0503020204020204" charset="-122"/>
                          <a:ea typeface="微软雅黑" panose="020B0503020204020204" charset="-122"/>
                          <a:sym typeface="+mn-ea"/>
                        </a:rPr>
                        <a:t>ilky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velvety</a:t>
                      </a:r>
                      <a:endParaRPr lang="zh-CN" altLang="en-US" sz="1800" b="1">
                        <a:latin typeface="微软雅黑" panose="020B0503020204020204" charset="-122"/>
                        <a:ea typeface="微软雅黑" panose="020B0503020204020204" charset="-122"/>
                        <a:sym typeface="+mn-ea"/>
                      </a:endParaRPr>
                    </a:p>
                  </a:txBody>
                  <a:tcPr/>
                </a:tc>
              </a:tr>
              <a:tr h="433705">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hedgehog paw；racoon paws</a:t>
                      </a:r>
                      <a:endParaRPr lang="zh-CN" altLang="en-US" sz="1800" b="1">
                        <a:latin typeface="微软雅黑" panose="020B0503020204020204" charset="-122"/>
                        <a:ea typeface="微软雅黑" panose="020B0503020204020204" charset="-122"/>
                        <a:sym typeface="+mn-ea"/>
                      </a:endParaRPr>
                    </a:p>
                  </a:txBody>
                  <a:tcPr/>
                </a:tc>
              </a:tr>
              <a:tr h="443865">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wagging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cute</a:t>
                      </a:r>
                      <a:endParaRPr lang="zh-CN" altLang="en-US" sz="1800" b="1">
                        <a:latin typeface="微软雅黑" panose="020B0503020204020204" charset="-122"/>
                        <a:ea typeface="微软雅黑" panose="020B0503020204020204" charset="-122"/>
                        <a:sym typeface="+mn-ea"/>
                      </a:endParaRPr>
                    </a:p>
                  </a:txBody>
                  <a:tcPr/>
                </a:tc>
              </a:tr>
              <a:tr h="594360">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p</a:t>
                      </a:r>
                      <a:r>
                        <a:rPr lang="zh-CN" altLang="en-US" sz="1800" b="1">
                          <a:latin typeface="微软雅黑" panose="020B0503020204020204" charset="-122"/>
                          <a:ea typeface="微软雅黑" panose="020B0503020204020204" charset="-122"/>
                          <a:sym typeface="+mn-ea"/>
                        </a:rPr>
                        <a:t>layful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adorable</a:t>
                      </a:r>
                      <a:endParaRPr lang="zh-CN" altLang="en-US" sz="1800" b="1">
                        <a:latin typeface="微软雅黑" panose="020B0503020204020204" charset="-122"/>
                        <a:ea typeface="微软雅黑" panose="020B0503020204020204" charset="-122"/>
                        <a:sym typeface="+mn-ea"/>
                      </a:endParaRPr>
                    </a:p>
                  </a:txBody>
                  <a:tcPr/>
                </a:tc>
              </a:tr>
              <a:tr h="622300">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like arrow tips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like needles</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yipping</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yelping</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t>
                      </a:r>
                      <a:r>
                        <a:rPr lang="en-US" altLang="zh-CN" sz="1800" b="1">
                          <a:latin typeface="微软雅黑" panose="020B0503020204020204" charset="-122"/>
                          <a:ea typeface="微软雅黑" panose="020B0503020204020204" charset="-122"/>
                          <a:sym typeface="+mn-ea"/>
                        </a:rPr>
                        <a:t>ape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tiny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cuddly</a:t>
                      </a:r>
                      <a:endParaRPr lang="zh-CN" altLang="en-US" sz="1800" b="1">
                        <a:latin typeface="微软雅黑" panose="020B0503020204020204" charset="-122"/>
                        <a:ea typeface="微软雅黑" panose="020B0503020204020204" charset="-122"/>
                        <a:sym typeface="+mn-ea"/>
                      </a:endParaRPr>
                    </a:p>
                  </a:txBody>
                  <a:tcPr/>
                </a:tc>
              </a:tr>
              <a:tr h="808990">
                <a:tc>
                  <a:txBody>
                    <a:bodyPr/>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messy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wobbly on his feet</a:t>
                      </a:r>
                      <a:endParaRPr lang="zh-CN" altLang="en-US" sz="1800" b="1">
                        <a:latin typeface="微软雅黑" panose="020B0503020204020204" charset="-122"/>
                        <a:ea typeface="微软雅黑" panose="020B0503020204020204" charset="-122"/>
                        <a:sym typeface="+mn-ea"/>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5" descr="微信图片_20200114003823"/>
          <p:cNvPicPr>
            <a:picLocks noChangeAspect="1"/>
          </p:cNvPicPr>
          <p:nvPr/>
        </p:nvPicPr>
        <p:blipFill>
          <a:blip r:embed="rId2"/>
          <a:srcRect l="9667" t="8218" r="19580" b="-1829"/>
          <a:stretch>
            <a:fillRect/>
          </a:stretch>
        </p:blipFill>
        <p:spPr>
          <a:xfrm>
            <a:off x="9265285" y="5193030"/>
            <a:ext cx="3100070" cy="1664970"/>
          </a:xfrm>
          <a:prstGeom prst="ellipse">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971296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LEVEL-1</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handbag dog (</a:t>
            </a:r>
            <a:r>
              <a:rPr lang="zh-CN" altLang="en-US" sz="2400" b="1">
                <a:solidFill>
                  <a:srgbClr val="002060"/>
                </a:solidFill>
                <a:latin typeface="微软雅黑" panose="020B0503020204020204" charset="-122"/>
                <a:ea typeface="微软雅黑" panose="020B0503020204020204" charset="-122"/>
              </a:rPr>
              <a:t>吉娃娃</a:t>
            </a:r>
            <a:r>
              <a:rPr lang="en-US" altLang="zh-CN" sz="2400" b="1">
                <a:solidFill>
                  <a:srgbClr val="002060"/>
                </a:solidFill>
                <a:latin typeface="微软雅黑" panose="020B0503020204020204" charset="-122"/>
                <a:ea typeface="微软雅黑" panose="020B0503020204020204" charset="-122"/>
              </a:rPr>
              <a:t>)</a:t>
            </a:r>
            <a:endParaRPr lang="en-US" altLang="zh-CN" sz="2400" b="1">
              <a:solidFill>
                <a:srgbClr val="002060"/>
              </a:solidFill>
              <a:latin typeface="微软雅黑" panose="020B0503020204020204" charset="-122"/>
              <a:ea typeface="微软雅黑" panose="020B0503020204020204" charset="-122"/>
            </a:endParaRPr>
          </a:p>
        </p:txBody>
      </p:sp>
      <p:graphicFrame>
        <p:nvGraphicFramePr>
          <p:cNvPr id="7" name="表格 6"/>
          <p:cNvGraphicFramePr/>
          <p:nvPr>
            <p:custDataLst>
              <p:tags r:id="rId6"/>
            </p:custDataLst>
          </p:nvPr>
        </p:nvGraphicFramePr>
        <p:xfrm>
          <a:off x="186055" y="1146175"/>
          <a:ext cx="4662805" cy="5566410"/>
        </p:xfrm>
        <a:graphic>
          <a:graphicData uri="http://schemas.openxmlformats.org/drawingml/2006/table">
            <a:tbl>
              <a:tblPr firstRow="1" bandRow="1">
                <a:tableStyleId>{5C22544A-7EE6-4342-B048-85BDC9FD1C3A}</a:tableStyleId>
              </a:tblPr>
              <a:tblGrid>
                <a:gridCol w="1560830"/>
                <a:gridCol w="3101975"/>
              </a:tblGrid>
              <a:tr h="365760">
                <a:tc gridSpan="2">
                  <a:txBody>
                    <a:bodyPr/>
                    <a:p>
                      <a:pPr algn="ctr">
                        <a:buNone/>
                      </a:pPr>
                      <a:r>
                        <a:rPr lang="en-US" altLang="zh-CN" b="1">
                          <a:latin typeface="微软雅黑" panose="020B0503020204020204" charset="-122"/>
                          <a:ea typeface="微软雅黑" panose="020B0503020204020204" charset="-122"/>
                        </a:rPr>
                        <a:t>Level-2        A handbag dog</a:t>
                      </a:r>
                      <a:endParaRPr lang="en-US" altLang="zh-CN" b="1">
                        <a:latin typeface="微软雅黑" panose="020B0503020204020204" charset="-122"/>
                        <a:ea typeface="微软雅黑" panose="020B0503020204020204" charset="-122"/>
                      </a:endParaRPr>
                    </a:p>
                  </a:txBody>
                  <a:tcPr/>
                </a:tc>
                <a:tc hMerge="1">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f</a:t>
                      </a:r>
                      <a:r>
                        <a:rPr lang="zh-CN" altLang="en-US" sz="1800" b="1">
                          <a:latin typeface="微软雅黑" panose="020B0503020204020204" charset="-122"/>
                          <a:ea typeface="微软雅黑" panose="020B0503020204020204" charset="-122"/>
                          <a:sym typeface="+mn-ea"/>
                        </a:rPr>
                        <a:t>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intelligent</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molten-brown</a:t>
                      </a:r>
                      <a:r>
                        <a:rPr lang="en-US" altLang="zh-CN" sz="1800" b="1">
                          <a:latin typeface="微软雅黑" panose="020B0503020204020204" charset="-122"/>
                          <a:ea typeface="微软雅黑" panose="020B0503020204020204" charset="-122"/>
                          <a:sym typeface="+mn-ea"/>
                        </a:rPr>
                        <a:t>; </a:t>
                      </a:r>
                      <a:endParaRPr lang="en-US" altLang="zh-CN" sz="1800" b="1">
                        <a:latin typeface="微软雅黑" panose="020B0503020204020204" charset="-122"/>
                        <a:ea typeface="微软雅黑" panose="020B0503020204020204" charset="-122"/>
                        <a:sym typeface="+mn-ea"/>
                      </a:endParaRPr>
                    </a:p>
                    <a:p>
                      <a:pPr>
                        <a:buNone/>
                      </a:pPr>
                      <a:r>
                        <a:rPr lang="zh-CN" altLang="en-US" sz="1800" b="1">
                          <a:latin typeface="微软雅黑" panose="020B0503020204020204" charset="-122"/>
                          <a:ea typeface="微软雅黑" panose="020B0503020204020204" charset="-122"/>
                          <a:sym typeface="+mn-ea"/>
                        </a:rPr>
                        <a:t>mocha-brown</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polished</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glossy</a:t>
                      </a:r>
                      <a:endParaRPr lang="zh-CN" altLang="en-US" sz="1800" b="1">
                        <a:latin typeface="微软雅黑" panose="020B0503020204020204" charset="-122"/>
                        <a:ea typeface="微软雅黑" panose="020B0503020204020204" charset="-122"/>
                        <a:sym typeface="+mn-ea"/>
                      </a:endParaRPr>
                    </a:p>
                  </a:txBody>
                  <a:tcPr/>
                </a:tc>
              </a:tr>
              <a:tr h="426085">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long claws</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manicured</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pom-pom tail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t>
                      </a:r>
                      <a:endParaRPr lang="zh-CN" altLang="en-US" sz="1800" b="1">
                        <a:latin typeface="微软雅黑" panose="020B0503020204020204" charset="-122"/>
                        <a:ea typeface="微软雅黑" panose="020B0503020204020204" charset="-122"/>
                        <a:sym typeface="+mn-ea"/>
                      </a:endParaRPr>
                    </a:p>
                    <a:p>
                      <a:pPr>
                        <a:buNone/>
                      </a:pPr>
                      <a:r>
                        <a:rPr lang="zh-CN" altLang="en-US" sz="1800" b="1">
                          <a:latin typeface="微软雅黑" panose="020B0503020204020204" charset="-122"/>
                          <a:ea typeface="微软雅黑" panose="020B0503020204020204" charset="-122"/>
                          <a:sym typeface="+mn-ea"/>
                        </a:rPr>
                        <a:t>marshmallow</a:t>
                      </a:r>
                      <a:endParaRPr lang="zh-CN" altLang="en-US" sz="1800" b="1">
                        <a:latin typeface="微软雅黑" panose="020B0503020204020204" charset="-122"/>
                        <a:ea typeface="微软雅黑" panose="020B0503020204020204" charset="-122"/>
                        <a:sym typeface="+mn-ea"/>
                      </a:endParaRPr>
                    </a:p>
                  </a:txBody>
                  <a:tcPr/>
                </a:tc>
              </a:tr>
              <a:tr h="433070">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friendly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ladylike</a:t>
                      </a:r>
                      <a:endParaRPr lang="zh-CN" altLang="en-US" sz="1800" b="1">
                        <a:latin typeface="微软雅黑" panose="020B0503020204020204" charset="-122"/>
                        <a:ea typeface="微软雅黑" panose="020B0503020204020204" charset="-122"/>
                        <a:sym typeface="+mn-ea"/>
                      </a:endParaRPr>
                    </a:p>
                  </a:txBody>
                  <a:tcPr/>
                </a:tc>
              </a:tr>
              <a:tr h="409575">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sharp teeth</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cutting</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yapping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playful</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t>
                      </a:r>
                      <a:r>
                        <a:rPr lang="en-US" altLang="zh-CN" sz="1800" b="1">
                          <a:latin typeface="微软雅黑" panose="020B0503020204020204" charset="-122"/>
                          <a:ea typeface="微软雅黑" panose="020B0503020204020204" charset="-122"/>
                          <a:sym typeface="+mn-ea"/>
                        </a:rPr>
                        <a:t>ape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lean</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whip-thin</a:t>
                      </a:r>
                      <a:endParaRPr lang="zh-CN" altLang="en-US" sz="1800" b="1">
                        <a:latin typeface="微软雅黑" panose="020B0503020204020204" charset="-122"/>
                        <a:ea typeface="微软雅黑" panose="020B0503020204020204" charset="-122"/>
                        <a:sym typeface="+mn-ea"/>
                      </a:endParaRPr>
                    </a:p>
                    <a:p>
                      <a:pPr>
                        <a:buNone/>
                      </a:pPr>
                      <a:endParaRPr lang="zh-CN" altLang="en-US" sz="1800" b="1">
                        <a:latin typeface="微软雅黑" panose="020B0503020204020204" charset="-122"/>
                        <a:ea typeface="微软雅黑" panose="020B0503020204020204" charset="-122"/>
                        <a:sym typeface="+mn-ea"/>
                      </a:endParaRPr>
                    </a:p>
                  </a:txBody>
                  <a:tcPr/>
                </a:tc>
              </a:tr>
              <a:tr h="914400">
                <a:tc>
                  <a:txBody>
                    <a:bodyPr/>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flea collar</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begging for food</a:t>
                      </a:r>
                      <a:endParaRPr lang="zh-CN" altLang="en-US" sz="1800" b="1">
                        <a:latin typeface="微软雅黑" panose="020B0503020204020204" charset="-122"/>
                        <a:ea typeface="微软雅黑" panose="020B0503020204020204" charset="-122"/>
                        <a:sym typeface="+mn-ea"/>
                      </a:endParaRPr>
                    </a:p>
                    <a:p>
                      <a:pPr>
                        <a:buNone/>
                      </a:pPr>
                      <a:endParaRPr lang="zh-CN" altLang="en-US" sz="1800" b="1">
                        <a:latin typeface="微软雅黑" panose="020B0503020204020204" charset="-122"/>
                        <a:ea typeface="微软雅黑" panose="020B0503020204020204" charset="-122"/>
                        <a:sym typeface="+mn-ea"/>
                      </a:endParaRPr>
                    </a:p>
                  </a:txBody>
                  <a:tcPr/>
                </a:tc>
              </a:tr>
            </a:tbl>
          </a:graphicData>
        </a:graphic>
      </p:graphicFrame>
      <p:sp>
        <p:nvSpPr>
          <p:cNvPr id="2" name="文本框 1"/>
          <p:cNvSpPr txBox="1"/>
          <p:nvPr/>
        </p:nvSpPr>
        <p:spPr>
          <a:xfrm>
            <a:off x="6591935" y="1337310"/>
            <a:ext cx="2540000" cy="1198880"/>
          </a:xfrm>
          <a:prstGeom prst="rect">
            <a:avLst/>
          </a:prstGeom>
          <a:noFill/>
        </p:spPr>
        <p:txBody>
          <a:bodyPr wrap="square" rtlCol="0" anchor="t">
            <a:spAutoFit/>
          </a:bodyPr>
          <a:p>
            <a:endParaRPr lang="zh-CN" altLang="en-US"/>
          </a:p>
          <a:p>
            <a:endParaRPr lang="zh-CN" altLang="en-US"/>
          </a:p>
          <a:p>
            <a:endParaRPr lang="zh-CN" altLang="en-US"/>
          </a:p>
          <a:p>
            <a:r>
              <a:rPr lang="zh-CN" altLang="en-US"/>
              <a:t> </a:t>
            </a:r>
            <a:endParaRPr lang="zh-CN" altLang="en-US"/>
          </a:p>
        </p:txBody>
      </p:sp>
      <p:sp>
        <p:nvSpPr>
          <p:cNvPr id="4" name="文本框 3"/>
          <p:cNvSpPr txBox="1"/>
          <p:nvPr/>
        </p:nvSpPr>
        <p:spPr>
          <a:xfrm>
            <a:off x="5039360" y="1057275"/>
            <a:ext cx="6735445" cy="3876675"/>
          </a:xfrm>
          <a:prstGeom prst="rect">
            <a:avLst/>
          </a:prstGeom>
          <a:noFill/>
        </p:spPr>
        <p:txBody>
          <a:bodyPr wrap="square" rtlCol="0" anchor="t">
            <a:spAutoFit/>
          </a:bodyPr>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molten   /ˈməʊltən/  </a:t>
            </a:r>
            <a:r>
              <a:rPr lang="zh-CN" altLang="en-US" b="1">
                <a:latin typeface="微软雅黑" panose="020B0503020204020204" charset="-122"/>
                <a:ea typeface="微软雅黑" panose="020B0503020204020204" charset="-122"/>
                <a:cs typeface="微软雅黑" panose="020B0503020204020204" charset="-122"/>
              </a:rPr>
              <a:t>adj.  熔化的；铸造的；炽热的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mocha  /ˈmɒkə/ </a:t>
            </a:r>
            <a:r>
              <a:rPr lang="zh-CN" altLang="en-US" b="1">
                <a:latin typeface="微软雅黑" panose="020B0503020204020204" charset="-122"/>
                <a:ea typeface="微软雅黑" panose="020B0503020204020204" charset="-122"/>
                <a:cs typeface="微软雅黑" panose="020B0503020204020204" charset="-122"/>
              </a:rPr>
              <a:t>adj. 深咖啡色的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polished /ˈpɒlɪʃt/ </a:t>
            </a:r>
            <a:r>
              <a:rPr lang="zh-CN" altLang="en-US" b="1">
                <a:latin typeface="微软雅黑" panose="020B0503020204020204" charset="-122"/>
                <a:ea typeface="微软雅黑" panose="020B0503020204020204" charset="-122"/>
                <a:cs typeface="微软雅黑" panose="020B0503020204020204" charset="-122"/>
              </a:rPr>
              <a:t>adj. 擦亮的；优美的；圆滑的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glossy /ˈɡlɒsi/ </a:t>
            </a:r>
            <a:r>
              <a:rPr lang="zh-CN" altLang="en-US" b="1">
                <a:latin typeface="微软雅黑" panose="020B0503020204020204" charset="-122"/>
                <a:ea typeface="微软雅黑" panose="020B0503020204020204" charset="-122"/>
                <a:cs typeface="微软雅黑" panose="020B0503020204020204" charset="-122"/>
              </a:rPr>
              <a:t>adj. 光滑的；有光泽的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manicured /ˈmænɪkjʊəd/</a:t>
            </a:r>
            <a:r>
              <a:rPr lang="zh-CN" altLang="en-US" b="1">
                <a:latin typeface="微软雅黑" panose="020B0503020204020204" charset="-122"/>
                <a:ea typeface="微软雅黑" panose="020B0503020204020204" charset="-122"/>
                <a:cs typeface="微软雅黑" panose="020B0503020204020204" charset="-122"/>
              </a:rPr>
              <a:t> adj. 整修的；修剪整齐的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pom-pom /ˈpɒm pɒm/</a:t>
            </a:r>
            <a:r>
              <a:rPr lang="zh-CN" altLang="en-US" b="1">
                <a:latin typeface="微软雅黑" panose="020B0503020204020204" charset="-122"/>
                <a:ea typeface="微软雅黑" panose="020B0503020204020204" charset="-122"/>
                <a:cs typeface="微软雅黑" panose="020B0503020204020204" charset="-122"/>
              </a:rPr>
              <a:t> n. 机关炮</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marshmallow /ˌmɑːʃˈmæləʊ/</a:t>
            </a:r>
            <a:r>
              <a:rPr lang="zh-CN" altLang="en-US" b="1">
                <a:latin typeface="微软雅黑" panose="020B0503020204020204" charset="-122"/>
                <a:ea typeface="微软雅黑" panose="020B0503020204020204" charset="-122"/>
                <a:cs typeface="微软雅黑" panose="020B0503020204020204" charset="-122"/>
              </a:rPr>
              <a:t>n. 棉花糖</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yap /jæp/</a:t>
            </a:r>
            <a:r>
              <a:rPr lang="zh-CN" altLang="en-US" b="1">
                <a:latin typeface="微软雅黑" panose="020B0503020204020204" charset="-122"/>
                <a:ea typeface="微软雅黑" panose="020B0503020204020204" charset="-122"/>
                <a:cs typeface="微软雅黑" panose="020B0503020204020204" charset="-122"/>
              </a:rPr>
              <a:t> v. （小狗）狂吠，乱叫</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lean /liːn/</a:t>
            </a:r>
            <a:r>
              <a:rPr lang="zh-CN" altLang="en-US" b="1">
                <a:latin typeface="微软雅黑" panose="020B0503020204020204" charset="-122"/>
                <a:ea typeface="微软雅黑" panose="020B0503020204020204" charset="-122"/>
                <a:cs typeface="微软雅黑" panose="020B0503020204020204" charset="-122"/>
              </a:rPr>
              <a:t> adj. 瘦且健康的；脂肪少的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whip /wɪp/</a:t>
            </a:r>
            <a:r>
              <a:rPr lang="zh-CN" altLang="en-US" b="1">
                <a:latin typeface="微软雅黑" panose="020B0503020204020204" charset="-122"/>
                <a:ea typeface="微软雅黑" panose="020B0503020204020204" charset="-122"/>
                <a:cs typeface="微软雅黑" panose="020B0503020204020204" charset="-122"/>
              </a:rPr>
              <a:t> n. 鞭子</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flea /fliː/ </a:t>
            </a:r>
            <a:r>
              <a:rPr lang="zh-CN" altLang="en-US" b="1">
                <a:latin typeface="微软雅黑" panose="020B0503020204020204" charset="-122"/>
                <a:ea typeface="微软雅黑" panose="020B0503020204020204" charset="-122"/>
                <a:cs typeface="微软雅黑" panose="020B0503020204020204" charset="-122"/>
              </a:rPr>
              <a:t>n. 跳蚤</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flea collar </a:t>
            </a:r>
            <a:r>
              <a:rPr lang="zh-CN" altLang="en-US" b="1">
                <a:latin typeface="微软雅黑" panose="020B0503020204020204" charset="-122"/>
                <a:ea typeface="微软雅黑" panose="020B0503020204020204" charset="-122"/>
                <a:cs typeface="微软雅黑" panose="020B0503020204020204" charset="-122"/>
              </a:rPr>
              <a:t>灭蚤颈圈</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a:t>
            </a:r>
            <a:endParaRPr lang="en-US" altLang="zh-CN" sz="2400" b="1">
              <a:solidFill>
                <a:srgbClr val="002060"/>
              </a:solidFill>
              <a:latin typeface="微软雅黑" panose="020B0503020204020204" charset="-122"/>
              <a:ea typeface="微软雅黑" panose="020B0503020204020204" charset="-122"/>
            </a:endParaRPr>
          </a:p>
        </p:txBody>
      </p:sp>
      <p:sp>
        <p:nvSpPr>
          <p:cNvPr id="3" name="文本框 2"/>
          <p:cNvSpPr txBox="1"/>
          <p:nvPr/>
        </p:nvSpPr>
        <p:spPr>
          <a:xfrm>
            <a:off x="2062480" y="184150"/>
            <a:ext cx="762825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Lead in - how do you describe man's best friend? </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220345" y="791210"/>
            <a:ext cx="11751945" cy="4305300"/>
          </a:xfrm>
          <a:prstGeom prst="rect">
            <a:avLst/>
          </a:prstGeom>
          <a:noFill/>
        </p:spPr>
        <p:txBody>
          <a:bodyPr wrap="square" rtlCol="0" anchor="t">
            <a:spAutoFit/>
          </a:bodyPr>
          <a:p>
            <a:r>
              <a:rPr lang="en-US" altLang="zh-CN"/>
              <a:t>   </a:t>
            </a:r>
            <a:r>
              <a:rPr lang="zh-CN" altLang="en-US"/>
              <a:t>                </a:t>
            </a:r>
            <a:r>
              <a:rPr lang="zh-CN" altLang="en-US" sz="2400" b="1">
                <a:latin typeface="微软雅黑" panose="020B0503020204020204" charset="-122"/>
                <a:ea typeface="微软雅黑" panose="020B0503020204020204" charset="-122"/>
              </a:rPr>
              <a:t>It's hard to sum up man's best friend using words alone. Countless authors have written on what it is that makes dogs so amazing. There are many quotes about dogs and sayings. There are beautiful stories of dogs who have rescued their owners just as much as their owners have rescued them. And then there are the beautiful moments where dogs make a human's life so much better.</a:t>
            </a:r>
            <a:r>
              <a:rPr lang="zh-CN" altLang="en-US" sz="2400" b="1">
                <a:latin typeface="微软雅黑" panose="020B0503020204020204" charset="-122"/>
                <a:ea typeface="微软雅黑" panose="020B0503020204020204" charset="-122"/>
                <a:sym typeface="+mn-ea"/>
              </a:rPr>
              <a:t>   So how do you describe man's best friend? What is it about dogs that make</a:t>
            </a:r>
            <a:r>
              <a:rPr lang="en-US" altLang="zh-CN" sz="2400" b="1">
                <a:latin typeface="微软雅黑" panose="020B0503020204020204" charset="-122"/>
                <a:ea typeface="微软雅黑" panose="020B0503020204020204" charset="-122"/>
                <a:sym typeface="+mn-ea"/>
              </a:rPr>
              <a:t>s</a:t>
            </a:r>
            <a:r>
              <a:rPr lang="zh-CN" altLang="en-US" sz="2400" b="1">
                <a:latin typeface="微软雅黑" panose="020B0503020204020204" charset="-122"/>
                <a:ea typeface="微软雅黑" panose="020B0503020204020204" charset="-122"/>
                <a:sym typeface="+mn-ea"/>
              </a:rPr>
              <a:t> our lives better, that make</a:t>
            </a:r>
            <a:r>
              <a:rPr lang="en-US" altLang="zh-CN" sz="2400" b="1">
                <a:latin typeface="微软雅黑" panose="020B0503020204020204" charset="-122"/>
                <a:ea typeface="微软雅黑" panose="020B0503020204020204" charset="-122"/>
                <a:sym typeface="+mn-ea"/>
              </a:rPr>
              <a:t>s</a:t>
            </a:r>
            <a:r>
              <a:rPr lang="zh-CN" altLang="en-US" sz="2400" b="1">
                <a:latin typeface="微软雅黑" panose="020B0503020204020204" charset="-122"/>
                <a:ea typeface="微软雅黑" panose="020B0503020204020204" charset="-122"/>
                <a:sym typeface="+mn-ea"/>
              </a:rPr>
              <a:t> us love these animals as members of our families?</a:t>
            </a:r>
            <a:endParaRPr lang="zh-CN" altLang="en-US" sz="2400" b="1">
              <a:latin typeface="微软雅黑" panose="020B0503020204020204" charset="-122"/>
              <a:ea typeface="微软雅黑" panose="020B0503020204020204" charset="-122"/>
            </a:endParaRPr>
          </a:p>
          <a:p>
            <a:pPr fontAlgn="auto">
              <a:lnSpc>
                <a:spcPts val="1180"/>
              </a:lnSpc>
            </a:pPr>
            <a:endParaRPr lang="zh-CN" altLang="en-US" sz="2400" b="1">
              <a:latin typeface="微软雅黑" panose="020B0503020204020204" charset="-122"/>
              <a:ea typeface="微软雅黑" panose="020B0503020204020204" charset="-122"/>
              <a:sym typeface="+mn-ea"/>
            </a:endParaRPr>
          </a:p>
          <a:p>
            <a:r>
              <a:rPr lang="zh-CN" altLang="en-US"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sym typeface="+mn-ea"/>
              </a:rPr>
              <a:t>While describing man's best friend accurately is a challenge, the quotes and photos in this video do it beautifully. </a:t>
            </a:r>
            <a:r>
              <a:rPr lang="zh-CN" altLang="en-US" sz="2400" b="1">
                <a:latin typeface="微软雅黑" panose="020B0503020204020204" charset="-122"/>
                <a:ea typeface="微软雅黑" panose="020B0503020204020204" charset="-122"/>
              </a:rPr>
              <a:t> Take a look at this touching video.</a:t>
            </a:r>
            <a:endParaRPr lang="zh-CN" altLang="en-US"/>
          </a:p>
        </p:txBody>
      </p:sp>
      <p:sp>
        <p:nvSpPr>
          <p:cNvPr id="6" name="文本框 5"/>
          <p:cNvSpPr txBox="1"/>
          <p:nvPr/>
        </p:nvSpPr>
        <p:spPr>
          <a:xfrm>
            <a:off x="219710" y="5096510"/>
            <a:ext cx="11751945" cy="1476375"/>
          </a:xfrm>
          <a:prstGeom prst="rect">
            <a:avLst/>
          </a:prstGeom>
          <a:noFill/>
        </p:spPr>
        <p:txBody>
          <a:bodyPr wrap="square" rtlCol="0" anchor="t">
            <a:spAutoFit/>
          </a:bodyPr>
          <a:p>
            <a:pPr marL="285750" indent="-285750">
              <a:buFont typeface="Wingdings" panose="05000000000000000000" charset="0"/>
              <a:buChar char="Ø"/>
            </a:pP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仅用语言很难概括人类最好的朋友。无数作家都曾写过关于狗之所以如此神奇的原因。有许多关于狗的名言和格言。有很多关于狗的美丽故事，它们救了主人，就像主人救了它们一样。还有一些美好的时刻，狗让人类的生活变得更好。那么你如何描述人类最好的朋友呢? 是什么让我们的生活更美好，是什么让我们像爱家人一样爱这些动物?</a:t>
            </a:r>
            <a:endParaRPr lang="zh-CN" altLang="en-US" b="1">
              <a:latin typeface="微软雅黑" panose="020B0503020204020204" charset="-122"/>
              <a:ea typeface="微软雅黑" panose="020B0503020204020204" charset="-122"/>
              <a:cs typeface="微软雅黑" panose="020B0503020204020204" charset="-122"/>
            </a:endParaRPr>
          </a:p>
          <a:p>
            <a:r>
              <a:rPr lang="zh-CN" altLang="en-US" b="1">
                <a:latin typeface="微软雅黑" panose="020B0503020204020204" charset="-122"/>
                <a:ea typeface="微软雅黑" panose="020B0503020204020204" charset="-122"/>
                <a:cs typeface="微软雅黑" panose="020B0503020204020204" charset="-122"/>
              </a:rPr>
              <a:t>       虽然准确地描述人类最好的朋友是一个挑战，但这段视频中的引用和照片做到了这一点。看看这个感人的视频。</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5" descr="微信图片_20200114003823"/>
          <p:cNvPicPr>
            <a:picLocks noChangeAspect="1"/>
          </p:cNvPicPr>
          <p:nvPr/>
        </p:nvPicPr>
        <p:blipFill>
          <a:blip r:embed="rId2"/>
          <a:srcRect l="9667" t="8218" r="19580" b="-1829"/>
          <a:stretch>
            <a:fillRect/>
          </a:stretch>
        </p:blipFill>
        <p:spPr>
          <a:xfrm>
            <a:off x="9265285" y="5193030"/>
            <a:ext cx="3100070" cy="1664970"/>
          </a:xfrm>
          <a:prstGeom prst="ellipse">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72553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LEVEL-2</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handbag dog (吉娃娃)</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6591935" y="1337310"/>
            <a:ext cx="2540000" cy="1198880"/>
          </a:xfrm>
          <a:prstGeom prst="rect">
            <a:avLst/>
          </a:prstGeom>
          <a:noFill/>
        </p:spPr>
        <p:txBody>
          <a:bodyPr wrap="square" rtlCol="0" anchor="t">
            <a:spAutoFit/>
          </a:bodyPr>
          <a:p>
            <a:endParaRPr lang="zh-CN" altLang="en-US"/>
          </a:p>
          <a:p>
            <a:endParaRPr lang="zh-CN" altLang="en-US"/>
          </a:p>
          <a:p>
            <a:endParaRPr lang="zh-CN" altLang="en-US"/>
          </a:p>
          <a:p>
            <a:r>
              <a:rPr lang="zh-CN" altLang="en-US"/>
              <a:t> </a:t>
            </a:r>
            <a:endParaRPr lang="zh-CN" altLang="en-US"/>
          </a:p>
        </p:txBody>
      </p:sp>
      <p:sp>
        <p:nvSpPr>
          <p:cNvPr id="3" name="文本框 2"/>
          <p:cNvSpPr txBox="1"/>
          <p:nvPr/>
        </p:nvSpPr>
        <p:spPr>
          <a:xfrm>
            <a:off x="5129530" y="993775"/>
            <a:ext cx="6910705" cy="4925695"/>
          </a:xfrm>
          <a:prstGeom prst="rect">
            <a:avLst/>
          </a:prstGeom>
          <a:noFill/>
        </p:spPr>
        <p:txBody>
          <a:bodyPr wrap="square" rtlCol="0" anchor="t">
            <a:spAutoFit/>
          </a:bodyPr>
          <a:p>
            <a:pPr fontAlgn="auto">
              <a:lnSpc>
                <a:spcPts val="2800"/>
              </a:lnSpc>
            </a:pP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We own a handbag dog. That at least is what my mother calls her, probably because she takes him shopping in her handbag. She is a </a:t>
            </a:r>
            <a:r>
              <a:rPr lang="zh-CN" altLang="en-US" sz="2000" b="1" u="sng">
                <a:solidFill>
                  <a:srgbClr val="002060"/>
                </a:solidFill>
                <a:latin typeface="微软雅黑" panose="020B0503020204020204" charset="-122"/>
                <a:ea typeface="微软雅黑" panose="020B0503020204020204" charset="-122"/>
              </a:rPr>
              <a:t>miniature</a:t>
            </a:r>
            <a:r>
              <a:rPr lang="zh-CN" altLang="en-US" sz="2000" b="1">
                <a:latin typeface="微软雅黑" panose="020B0503020204020204" charset="-122"/>
                <a:ea typeface="微软雅黑" panose="020B0503020204020204" charset="-122"/>
              </a:rPr>
              <a:t> Yorkshire terrier and she is a delight. Her most attractive quality is that she is friendly to everyone, especially children. They love her </a:t>
            </a:r>
            <a:r>
              <a:rPr lang="zh-CN" altLang="en-US" sz="2000" b="1">
                <a:solidFill>
                  <a:srgbClr val="002060"/>
                </a:solidFill>
                <a:latin typeface="微软雅黑" panose="020B0503020204020204" charset="-122"/>
                <a:ea typeface="微软雅黑" panose="020B0503020204020204" charset="-122"/>
              </a:rPr>
              <a:t>molten-brown </a:t>
            </a:r>
            <a:r>
              <a:rPr lang="zh-CN" altLang="en-US" sz="2000" b="1">
                <a:latin typeface="微软雅黑" panose="020B0503020204020204" charset="-122"/>
                <a:ea typeface="微软雅黑" panose="020B0503020204020204" charset="-122"/>
              </a:rPr>
              <a:t>eyes and her</a:t>
            </a:r>
            <a:r>
              <a:rPr lang="zh-CN" altLang="en-US" sz="2000" b="1">
                <a:solidFill>
                  <a:srgbClr val="002060"/>
                </a:solidFill>
                <a:latin typeface="微软雅黑" panose="020B0503020204020204" charset="-122"/>
                <a:ea typeface="微软雅黑" panose="020B0503020204020204" charset="-122"/>
              </a:rPr>
              <a:t> glossy</a:t>
            </a:r>
            <a:r>
              <a:rPr lang="zh-CN" altLang="en-US" sz="2000" b="1">
                <a:latin typeface="微软雅黑" panose="020B0503020204020204" charset="-122"/>
                <a:ea typeface="微软雅黑" panose="020B0503020204020204" charset="-122"/>
              </a:rPr>
              <a:t> fur. She also has the</a:t>
            </a:r>
            <a:r>
              <a:rPr lang="zh-CN" altLang="en-US" sz="2000" b="1" u="sng">
                <a:latin typeface="微软雅黑" panose="020B0503020204020204" charset="-122"/>
                <a:ea typeface="微软雅黑" panose="020B0503020204020204" charset="-122"/>
              </a:rPr>
              <a:t> </a:t>
            </a:r>
            <a:r>
              <a:rPr lang="zh-CN" altLang="en-US" sz="2000" b="1" u="sng">
                <a:solidFill>
                  <a:srgbClr val="002060"/>
                </a:solidFill>
                <a:latin typeface="微软雅黑" panose="020B0503020204020204" charset="-122"/>
                <a:ea typeface="微软雅黑" panose="020B0503020204020204" charset="-122"/>
              </a:rPr>
              <a:t>cutest</a:t>
            </a:r>
            <a:r>
              <a:rPr lang="zh-CN" altLang="en-US" sz="2000" b="1" u="sng">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little paws. They are like a fox</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s paws and she loves to dig up the garden with them. She also has a small, </a:t>
            </a:r>
            <a:endParaRPr lang="zh-CN" altLang="en-US" sz="2000" b="1">
              <a:latin typeface="微软雅黑" panose="020B0503020204020204" charset="-122"/>
              <a:ea typeface="微软雅黑" panose="020B0503020204020204" charset="-122"/>
            </a:endParaRPr>
          </a:p>
          <a:p>
            <a:pPr fontAlgn="auto">
              <a:lnSpc>
                <a:spcPts val="2800"/>
              </a:lnSpc>
            </a:pPr>
            <a:r>
              <a:rPr lang="zh-CN" altLang="en-US" sz="2000" b="1">
                <a:solidFill>
                  <a:srgbClr val="002060"/>
                </a:solidFill>
                <a:latin typeface="微软雅黑" panose="020B0503020204020204" charset="-122"/>
                <a:ea typeface="微软雅黑" panose="020B0503020204020204" charset="-122"/>
              </a:rPr>
              <a:t>marshmallow</a:t>
            </a:r>
            <a:r>
              <a:rPr lang="zh-CN" altLang="en-US" sz="2000" b="1">
                <a:latin typeface="微软雅黑" panose="020B0503020204020204" charset="-122"/>
                <a:ea typeface="微软雅黑" panose="020B0503020204020204" charset="-122"/>
              </a:rPr>
              <a:t> tail. It is </a:t>
            </a:r>
            <a:r>
              <a:rPr lang="zh-CN" altLang="en-US" sz="2000" b="1">
                <a:solidFill>
                  <a:srgbClr val="002060"/>
                </a:solidFill>
                <a:latin typeface="微软雅黑" panose="020B0503020204020204" charset="-122"/>
                <a:ea typeface="微软雅黑" panose="020B0503020204020204" charset="-122"/>
              </a:rPr>
              <a:t>soft and white</a:t>
            </a:r>
            <a:r>
              <a:rPr lang="zh-CN" altLang="en-US" sz="2000" b="1">
                <a:latin typeface="微软雅黑" panose="020B0503020204020204" charset="-122"/>
                <a:ea typeface="微软雅黑" panose="020B0503020204020204" charset="-122"/>
              </a:rPr>
              <a:t> so we just call it the </a:t>
            </a:r>
            <a:r>
              <a:rPr lang="zh-CN" altLang="en-US" sz="2000" b="1">
                <a:solidFill>
                  <a:srgbClr val="002060"/>
                </a:solidFill>
                <a:latin typeface="微软雅黑" panose="020B0503020204020204" charset="-122"/>
                <a:ea typeface="微软雅黑" panose="020B0503020204020204" charset="-122"/>
              </a:rPr>
              <a:t>marshmallow</a:t>
            </a:r>
            <a:r>
              <a:rPr lang="zh-CN" altLang="en-US" sz="2000" b="1">
                <a:latin typeface="微软雅黑" panose="020B0503020204020204" charset="-122"/>
                <a:ea typeface="微软雅黑" panose="020B0503020204020204" charset="-122"/>
              </a:rPr>
              <a:t>.</a:t>
            </a:r>
            <a:endParaRPr lang="zh-CN" altLang="en-US" sz="2000" b="1">
              <a:latin typeface="微软雅黑" panose="020B0503020204020204" charset="-122"/>
              <a:ea typeface="微软雅黑" panose="020B0503020204020204" charset="-122"/>
            </a:endParaRPr>
          </a:p>
          <a:p>
            <a:pPr fontAlgn="auto">
              <a:lnSpc>
                <a:spcPts val="1300"/>
              </a:lnSpc>
            </a:pPr>
            <a:endParaRPr lang="zh-CN" altLang="en-US" sz="2000" b="1">
              <a:latin typeface="微软雅黑" panose="020B0503020204020204" charset="-122"/>
              <a:ea typeface="微软雅黑" panose="020B0503020204020204" charset="-122"/>
            </a:endParaRPr>
          </a:p>
          <a:p>
            <a:pPr marL="285750" indent="-285750" fontAlgn="auto">
              <a:lnSpc>
                <a:spcPts val="2800"/>
              </a:lnSpc>
              <a:buFont typeface="Wingdings" panose="05000000000000000000" charset="0"/>
              <a:buChar char="Ø"/>
            </a:pPr>
            <a:r>
              <a:rPr lang="zh-CN" altLang="en-US" sz="1600" i="1">
                <a:latin typeface="微软雅黑" panose="020B0503020204020204" charset="-122"/>
                <a:ea typeface="微软雅黑" panose="020B0503020204020204" charset="-122"/>
              </a:rPr>
              <a:t>miniature /ˈmɪnətʃə(r)/ adj. 微型的，小规模的</a:t>
            </a:r>
            <a:endParaRPr lang="zh-CN" altLang="en-US" sz="1600" i="1">
              <a:latin typeface="微软雅黑" panose="020B0503020204020204" charset="-122"/>
              <a:ea typeface="微软雅黑" panose="020B0503020204020204" charset="-122"/>
            </a:endParaRPr>
          </a:p>
          <a:p>
            <a:pPr marL="285750" indent="-285750" fontAlgn="auto">
              <a:lnSpc>
                <a:spcPts val="2800"/>
              </a:lnSpc>
              <a:buFont typeface="Wingdings" panose="05000000000000000000" charset="0"/>
              <a:buChar char="Ø"/>
            </a:pPr>
            <a:r>
              <a:rPr lang="zh-CN" altLang="en-US" sz="1600" i="1">
                <a:latin typeface="微软雅黑" panose="020B0503020204020204" charset="-122"/>
                <a:ea typeface="微软雅黑" panose="020B0503020204020204" charset="-122"/>
              </a:rPr>
              <a:t>cutest（cute的最高级）漂亮的</a:t>
            </a:r>
            <a:r>
              <a:rPr lang="en-US" altLang="zh-CN" sz="1600" i="1">
                <a:latin typeface="微软雅黑" panose="020B0503020204020204" charset="-122"/>
                <a:ea typeface="微软雅黑" panose="020B0503020204020204" charset="-122"/>
              </a:rPr>
              <a:t>; </a:t>
            </a:r>
            <a:r>
              <a:rPr lang="zh-CN" altLang="en-US" sz="1600" i="1">
                <a:latin typeface="微软雅黑" panose="020B0503020204020204" charset="-122"/>
                <a:ea typeface="微软雅黑" panose="020B0503020204020204" charset="-122"/>
              </a:rPr>
              <a:t>有吸引力的</a:t>
            </a:r>
            <a:endParaRPr lang="zh-CN" altLang="en-US" sz="1600" i="1">
              <a:latin typeface="微软雅黑" panose="020B0503020204020204" charset="-122"/>
              <a:ea typeface="微软雅黑" panose="020B0503020204020204" charset="-122"/>
            </a:endParaRPr>
          </a:p>
        </p:txBody>
      </p:sp>
      <p:graphicFrame>
        <p:nvGraphicFramePr>
          <p:cNvPr id="4" name="表格 3"/>
          <p:cNvGraphicFramePr/>
          <p:nvPr>
            <p:custDataLst>
              <p:tags r:id="rId6"/>
            </p:custDataLst>
          </p:nvPr>
        </p:nvGraphicFramePr>
        <p:xfrm>
          <a:off x="186055" y="1146175"/>
          <a:ext cx="4662805" cy="5566410"/>
        </p:xfrm>
        <a:graphic>
          <a:graphicData uri="http://schemas.openxmlformats.org/drawingml/2006/table">
            <a:tbl>
              <a:tblPr firstRow="1" bandRow="1">
                <a:tableStyleId>{5C22544A-7EE6-4342-B048-85BDC9FD1C3A}</a:tableStyleId>
              </a:tblPr>
              <a:tblGrid>
                <a:gridCol w="1560830"/>
                <a:gridCol w="3101975"/>
              </a:tblGrid>
              <a:tr h="365760">
                <a:tc gridSpan="2">
                  <a:txBody>
                    <a:bodyPr/>
                    <a:p>
                      <a:pPr algn="ctr">
                        <a:buNone/>
                      </a:pPr>
                      <a:r>
                        <a:rPr lang="en-US" altLang="zh-CN" b="1">
                          <a:latin typeface="微软雅黑" panose="020B0503020204020204" charset="-122"/>
                          <a:ea typeface="微软雅黑" panose="020B0503020204020204" charset="-122"/>
                        </a:rPr>
                        <a:t>Level-2        A handbag dog</a:t>
                      </a:r>
                      <a:endParaRPr lang="en-US" altLang="zh-CN" b="1">
                        <a:latin typeface="微软雅黑" panose="020B0503020204020204" charset="-122"/>
                        <a:ea typeface="微软雅黑" panose="020B0503020204020204" charset="-122"/>
                      </a:endParaRPr>
                    </a:p>
                  </a:txBody>
                  <a:tcPr/>
                </a:tc>
                <a:tc hMerge="1">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f</a:t>
                      </a:r>
                      <a:r>
                        <a:rPr lang="zh-CN" altLang="en-US" sz="1800" b="1">
                          <a:latin typeface="微软雅黑" panose="020B0503020204020204" charset="-122"/>
                          <a:ea typeface="微软雅黑" panose="020B0503020204020204" charset="-122"/>
                          <a:sym typeface="+mn-ea"/>
                        </a:rPr>
                        <a:t>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intelligent</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molten-brown</a:t>
                      </a:r>
                      <a:r>
                        <a:rPr lang="en-US" altLang="zh-CN" sz="1800" b="1">
                          <a:latin typeface="微软雅黑" panose="020B0503020204020204" charset="-122"/>
                          <a:ea typeface="微软雅黑" panose="020B0503020204020204" charset="-122"/>
                          <a:sym typeface="+mn-ea"/>
                        </a:rPr>
                        <a:t>; </a:t>
                      </a:r>
                      <a:endParaRPr lang="en-US" altLang="zh-CN" sz="1800" b="1">
                        <a:latin typeface="微软雅黑" panose="020B0503020204020204" charset="-122"/>
                        <a:ea typeface="微软雅黑" panose="020B0503020204020204" charset="-122"/>
                        <a:sym typeface="+mn-ea"/>
                      </a:endParaRPr>
                    </a:p>
                    <a:p>
                      <a:pPr>
                        <a:buNone/>
                      </a:pPr>
                      <a:r>
                        <a:rPr lang="zh-CN" altLang="en-US" sz="1800" b="1">
                          <a:latin typeface="微软雅黑" panose="020B0503020204020204" charset="-122"/>
                          <a:ea typeface="微软雅黑" panose="020B0503020204020204" charset="-122"/>
                          <a:sym typeface="+mn-ea"/>
                        </a:rPr>
                        <a:t>mocha-brown</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polished</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glossy</a:t>
                      </a:r>
                      <a:endParaRPr lang="zh-CN" altLang="en-US" sz="1800" b="1">
                        <a:latin typeface="微软雅黑" panose="020B0503020204020204" charset="-122"/>
                        <a:ea typeface="微软雅黑" panose="020B0503020204020204" charset="-122"/>
                        <a:sym typeface="+mn-ea"/>
                      </a:endParaRPr>
                    </a:p>
                  </a:txBody>
                  <a:tcPr/>
                </a:tc>
              </a:tr>
              <a:tr h="426085">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long claws</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manicured</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pom-pom tail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t>
                      </a:r>
                      <a:endParaRPr lang="zh-CN" altLang="en-US" sz="1800" b="1">
                        <a:latin typeface="微软雅黑" panose="020B0503020204020204" charset="-122"/>
                        <a:ea typeface="微软雅黑" panose="020B0503020204020204" charset="-122"/>
                        <a:sym typeface="+mn-ea"/>
                      </a:endParaRPr>
                    </a:p>
                    <a:p>
                      <a:pPr>
                        <a:buNone/>
                      </a:pPr>
                      <a:r>
                        <a:rPr lang="zh-CN" altLang="en-US" sz="1800" b="1">
                          <a:latin typeface="微软雅黑" panose="020B0503020204020204" charset="-122"/>
                          <a:ea typeface="微软雅黑" panose="020B0503020204020204" charset="-122"/>
                          <a:sym typeface="+mn-ea"/>
                        </a:rPr>
                        <a:t>marshmallow</a:t>
                      </a:r>
                      <a:endParaRPr lang="zh-CN" altLang="en-US" sz="1800" b="1">
                        <a:latin typeface="微软雅黑" panose="020B0503020204020204" charset="-122"/>
                        <a:ea typeface="微软雅黑" panose="020B0503020204020204" charset="-122"/>
                        <a:sym typeface="+mn-ea"/>
                      </a:endParaRPr>
                    </a:p>
                  </a:txBody>
                  <a:tcPr/>
                </a:tc>
              </a:tr>
              <a:tr h="433070">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friendly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ladylike</a:t>
                      </a:r>
                      <a:endParaRPr lang="zh-CN" altLang="en-US" sz="1800" b="1">
                        <a:latin typeface="微软雅黑" panose="020B0503020204020204" charset="-122"/>
                        <a:ea typeface="微软雅黑" panose="020B0503020204020204" charset="-122"/>
                        <a:sym typeface="+mn-ea"/>
                      </a:endParaRPr>
                    </a:p>
                  </a:txBody>
                  <a:tcPr/>
                </a:tc>
              </a:tr>
              <a:tr h="409575">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sharp teeth</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cutting</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yapping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playful</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t>
                      </a:r>
                      <a:r>
                        <a:rPr lang="en-US" altLang="zh-CN" sz="1800" b="1">
                          <a:latin typeface="微软雅黑" panose="020B0503020204020204" charset="-122"/>
                          <a:ea typeface="微软雅黑" panose="020B0503020204020204" charset="-122"/>
                          <a:sym typeface="+mn-ea"/>
                        </a:rPr>
                        <a:t>ape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lean</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whip-thin</a:t>
                      </a:r>
                      <a:endParaRPr lang="zh-CN" altLang="en-US" sz="1800" b="1">
                        <a:latin typeface="微软雅黑" panose="020B0503020204020204" charset="-122"/>
                        <a:ea typeface="微软雅黑" panose="020B0503020204020204" charset="-122"/>
                        <a:sym typeface="+mn-ea"/>
                      </a:endParaRPr>
                    </a:p>
                    <a:p>
                      <a:pPr>
                        <a:buNone/>
                      </a:pPr>
                      <a:endParaRPr lang="zh-CN" altLang="en-US" sz="1800" b="1">
                        <a:latin typeface="微软雅黑" panose="020B0503020204020204" charset="-122"/>
                        <a:ea typeface="微软雅黑" panose="020B0503020204020204" charset="-122"/>
                        <a:sym typeface="+mn-ea"/>
                      </a:endParaRPr>
                    </a:p>
                  </a:txBody>
                  <a:tcPr/>
                </a:tc>
              </a:tr>
              <a:tr h="914400">
                <a:tc>
                  <a:txBody>
                    <a:bodyPr/>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flea collar</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begging for food</a:t>
                      </a:r>
                      <a:endParaRPr lang="zh-CN" altLang="en-US" sz="1800" b="1">
                        <a:latin typeface="微软雅黑" panose="020B0503020204020204" charset="-122"/>
                        <a:ea typeface="微软雅黑" panose="020B0503020204020204" charset="-122"/>
                        <a:sym typeface="+mn-ea"/>
                      </a:endParaRPr>
                    </a:p>
                    <a:p>
                      <a:pPr>
                        <a:buNone/>
                      </a:pPr>
                      <a:endParaRPr lang="zh-CN" altLang="en-US" sz="1800" b="1">
                        <a:latin typeface="微软雅黑" panose="020B0503020204020204" charset="-122"/>
                        <a:ea typeface="微软雅黑" panose="020B0503020204020204" charset="-122"/>
                        <a:sym typeface="+mn-ea"/>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5" descr="微信图片_20200114003823"/>
          <p:cNvPicPr>
            <a:picLocks noChangeAspect="1"/>
          </p:cNvPicPr>
          <p:nvPr/>
        </p:nvPicPr>
        <p:blipFill>
          <a:blip r:embed="rId2"/>
          <a:srcRect l="9667" t="8218" r="19580" b="-1829"/>
          <a:stretch>
            <a:fillRect/>
          </a:stretch>
        </p:blipFill>
        <p:spPr>
          <a:xfrm>
            <a:off x="9131935" y="5193030"/>
            <a:ext cx="3100070" cy="1664970"/>
          </a:xfrm>
          <a:prstGeom prst="ellipse">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943419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LEVEL-2</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handbag dog  (吉娃娃)</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6591935" y="1337310"/>
            <a:ext cx="2540000" cy="1198880"/>
          </a:xfrm>
          <a:prstGeom prst="rect">
            <a:avLst/>
          </a:prstGeom>
          <a:noFill/>
        </p:spPr>
        <p:txBody>
          <a:bodyPr wrap="square" rtlCol="0" anchor="t">
            <a:spAutoFit/>
          </a:bodyPr>
          <a:p>
            <a:endParaRPr lang="zh-CN" altLang="en-US"/>
          </a:p>
          <a:p>
            <a:endParaRPr lang="zh-CN" altLang="en-US"/>
          </a:p>
          <a:p>
            <a:endParaRPr lang="zh-CN" altLang="en-US"/>
          </a:p>
          <a:p>
            <a:r>
              <a:rPr lang="zh-CN" altLang="en-US"/>
              <a:t> </a:t>
            </a:r>
            <a:endParaRPr lang="zh-CN" altLang="en-US"/>
          </a:p>
        </p:txBody>
      </p:sp>
      <p:sp>
        <p:nvSpPr>
          <p:cNvPr id="3" name="文本框 2"/>
          <p:cNvSpPr txBox="1"/>
          <p:nvPr/>
        </p:nvSpPr>
        <p:spPr>
          <a:xfrm>
            <a:off x="5000625" y="721995"/>
            <a:ext cx="6832600" cy="5990590"/>
          </a:xfrm>
          <a:prstGeom prst="rect">
            <a:avLst/>
          </a:prstGeom>
          <a:noFill/>
        </p:spPr>
        <p:txBody>
          <a:bodyPr wrap="square" rtlCol="0" anchor="t">
            <a:spAutoFit/>
          </a:bodyPr>
          <a:p>
            <a:pPr fontAlgn="auto">
              <a:lnSpc>
                <a:spcPts val="2800"/>
              </a:lnSpc>
            </a:pP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She can be very </a:t>
            </a:r>
            <a:r>
              <a:rPr lang="zh-CN" altLang="en-US" sz="2000" b="1">
                <a:solidFill>
                  <a:srgbClr val="002060"/>
                </a:solidFill>
                <a:latin typeface="微软雅黑" panose="020B0503020204020204" charset="-122"/>
                <a:ea typeface="微软雅黑" panose="020B0503020204020204" charset="-122"/>
              </a:rPr>
              <a:t>ladylike</a:t>
            </a:r>
            <a:r>
              <a:rPr lang="zh-CN" altLang="en-US" sz="2000" b="1">
                <a:latin typeface="微软雅黑" panose="020B0503020204020204" charset="-122"/>
                <a:ea typeface="微软雅黑" panose="020B0503020204020204" charset="-122"/>
              </a:rPr>
              <a:t> and </a:t>
            </a:r>
            <a:r>
              <a:rPr lang="zh-CN" altLang="en-US" sz="2000" b="1" u="sng">
                <a:solidFill>
                  <a:srgbClr val="002060"/>
                </a:solidFill>
                <a:latin typeface="微软雅黑" panose="020B0503020204020204" charset="-122"/>
                <a:ea typeface="微软雅黑" panose="020B0503020204020204" charset="-122"/>
              </a:rPr>
              <a:t>fussy</a:t>
            </a:r>
            <a:r>
              <a:rPr lang="zh-CN" altLang="en-US" sz="2000" b="1">
                <a:latin typeface="微软雅黑" panose="020B0503020204020204" charset="-122"/>
                <a:ea typeface="微软雅黑" panose="020B0503020204020204" charset="-122"/>
              </a:rPr>
              <a:t> about her food at times. She turns her nose up at dog food but would </a:t>
            </a:r>
            <a:r>
              <a:rPr lang="zh-CN" altLang="en-US" sz="2000" b="1" u="sng">
                <a:solidFill>
                  <a:srgbClr val="002060"/>
                </a:solidFill>
                <a:latin typeface="微软雅黑" panose="020B0503020204020204" charset="-122"/>
                <a:ea typeface="微软雅黑" panose="020B0503020204020204" charset="-122"/>
              </a:rPr>
              <a:t>snap</a:t>
            </a:r>
            <a:r>
              <a:rPr lang="zh-CN" altLang="en-US" sz="2000" b="1">
                <a:latin typeface="微软雅黑" panose="020B0503020204020204" charset="-122"/>
                <a:ea typeface="微软雅黑" panose="020B0503020204020204" charset="-122"/>
              </a:rPr>
              <a:t> your hand off for a chocolate </a:t>
            </a:r>
            <a:r>
              <a:rPr lang="zh-CN" altLang="en-US" sz="2000" b="1" u="sng">
                <a:solidFill>
                  <a:srgbClr val="002060"/>
                </a:solidFill>
                <a:latin typeface="微软雅黑" panose="020B0503020204020204" charset="-122"/>
                <a:ea typeface="微软雅黑" panose="020B0503020204020204" charset="-122"/>
              </a:rPr>
              <a:t>digestive</a:t>
            </a:r>
            <a:r>
              <a:rPr lang="zh-CN" altLang="en-US" sz="2000" b="1">
                <a:latin typeface="微软雅黑" panose="020B0503020204020204" charset="-122"/>
                <a:ea typeface="微软雅黑" panose="020B0503020204020204" charset="-122"/>
              </a:rPr>
              <a:t>. Her small, sharp teeth make short work of any treats we give her. She is always playful and that is why we </a:t>
            </a:r>
            <a:r>
              <a:rPr lang="zh-CN" altLang="en-US" sz="2000" b="1">
                <a:solidFill>
                  <a:srgbClr val="002060"/>
                </a:solidFill>
                <a:latin typeface="微软雅黑" panose="020B0503020204020204" charset="-122"/>
                <a:ea typeface="微软雅黑" panose="020B0503020204020204" charset="-122"/>
              </a:rPr>
              <a:t>adore </a:t>
            </a:r>
            <a:r>
              <a:rPr lang="zh-CN" altLang="en-US" sz="2000" b="1">
                <a:latin typeface="微软雅黑" panose="020B0503020204020204" charset="-122"/>
                <a:ea typeface="微软雅黑" panose="020B0503020204020204" charset="-122"/>
              </a:rPr>
              <a:t>her. Her </a:t>
            </a:r>
            <a:r>
              <a:rPr lang="zh-CN" altLang="en-US" sz="2000" b="1">
                <a:solidFill>
                  <a:srgbClr val="002060"/>
                </a:solidFill>
                <a:latin typeface="微软雅黑" panose="020B0503020204020204" charset="-122"/>
                <a:ea typeface="微软雅黑" panose="020B0503020204020204" charset="-122"/>
              </a:rPr>
              <a:t>whip-thin</a:t>
            </a:r>
            <a:r>
              <a:rPr lang="zh-CN" altLang="en-US" sz="2000" b="1">
                <a:latin typeface="微软雅黑" panose="020B0503020204020204" charset="-122"/>
                <a:ea typeface="微软雅黑" panose="020B0503020204020204" charset="-122"/>
              </a:rPr>
              <a:t> body is very energetic.  Although she can be as </a:t>
            </a:r>
            <a:r>
              <a:rPr lang="zh-CN" altLang="en-US" sz="2000" b="1" u="sng">
                <a:solidFill>
                  <a:srgbClr val="002060"/>
                </a:solidFill>
                <a:latin typeface="微软雅黑" panose="020B0503020204020204" charset="-122"/>
                <a:ea typeface="微软雅黑" panose="020B0503020204020204" charset="-122"/>
              </a:rPr>
              <a:t>temperamental</a:t>
            </a:r>
            <a:r>
              <a:rPr lang="zh-CN" altLang="en-US" sz="2000" b="1">
                <a:latin typeface="微软雅黑" panose="020B0503020204020204" charset="-122"/>
                <a:ea typeface="微软雅黑" panose="020B0503020204020204" charset="-122"/>
              </a:rPr>
              <a:t> as a human child, we wouldn</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t </a:t>
            </a:r>
            <a:r>
              <a:rPr lang="zh-CN" altLang="en-US" sz="2000" b="1" u="sng">
                <a:solidFill>
                  <a:srgbClr val="002060"/>
                </a:solidFill>
                <a:latin typeface="微软雅黑" panose="020B0503020204020204" charset="-122"/>
                <a:ea typeface="微软雅黑" panose="020B0503020204020204" charset="-122"/>
              </a:rPr>
              <a:t>swop</a:t>
            </a:r>
            <a:r>
              <a:rPr lang="zh-CN" altLang="en-US" sz="2000" b="1">
                <a:latin typeface="微软雅黑" panose="020B0503020204020204" charset="-122"/>
                <a:ea typeface="微软雅黑" panose="020B0503020204020204" charset="-122"/>
              </a:rPr>
              <a:t> her for anything.</a:t>
            </a:r>
            <a:endParaRPr lang="zh-CN" altLang="en-US" sz="2000" b="1">
              <a:latin typeface="微软雅黑" panose="020B0503020204020204" charset="-122"/>
              <a:ea typeface="微软雅黑" panose="020B0503020204020204" charset="-122"/>
            </a:endParaRPr>
          </a:p>
          <a:p>
            <a:pPr fontAlgn="auto">
              <a:lnSpc>
                <a:spcPts val="1200"/>
              </a:lnSpc>
            </a:pPr>
            <a:endParaRPr lang="zh-CN" altLang="en-US" sz="2000" b="1">
              <a:latin typeface="微软雅黑" panose="020B0503020204020204" charset="-122"/>
              <a:ea typeface="微软雅黑" panose="020B0503020204020204" charset="-122"/>
            </a:endParaRP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fussy /ˈfʌsi/ adj. 爱挑剔的，难取悦的</a:t>
            </a:r>
            <a:endParaRPr lang="zh-CN" altLang="en-US" sz="1600" i="1">
              <a:latin typeface="微软雅黑" panose="020B0503020204020204" charset="-122"/>
              <a:ea typeface="微软雅黑" panose="020B0503020204020204" charset="-122"/>
            </a:endParaRP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snap /snæp/ v. 猛咬</a:t>
            </a:r>
            <a:endParaRPr lang="zh-CN" altLang="en-US" sz="1600" i="1">
              <a:latin typeface="微软雅黑" panose="020B0503020204020204" charset="-122"/>
              <a:ea typeface="微软雅黑" panose="020B0503020204020204" charset="-122"/>
            </a:endParaRP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digestive /daɪˈdʒestɪv; dɪˈdʒestɪv/ </a:t>
            </a:r>
            <a:endParaRPr lang="zh-CN" altLang="en-US" sz="1600" i="1">
              <a:latin typeface="微软雅黑" panose="020B0503020204020204" charset="-122"/>
              <a:ea typeface="微软雅黑" panose="020B0503020204020204" charset="-122"/>
            </a:endParaRPr>
          </a:p>
          <a:p>
            <a:pPr indent="0" algn="l" fontAlgn="auto">
              <a:lnSpc>
                <a:spcPts val="2800"/>
              </a:lnSpc>
              <a:buClrTx/>
              <a:buSzTx/>
              <a:buFont typeface="Wingdings" panose="05000000000000000000" charset="0"/>
              <a:buNone/>
            </a:pPr>
            <a:r>
              <a:rPr lang="zh-CN" altLang="en-US" sz="1600" i="1">
                <a:latin typeface="微软雅黑" panose="020B0503020204020204" charset="-122"/>
                <a:ea typeface="微软雅黑" panose="020B0503020204020204" charset="-122"/>
              </a:rPr>
              <a:t>               adj. 消化的；助消化的 n. 助消化药</a:t>
            </a:r>
            <a:endParaRPr lang="zh-CN" altLang="en-US" sz="1600" i="1">
              <a:latin typeface="微软雅黑" panose="020B0503020204020204" charset="-122"/>
              <a:ea typeface="微软雅黑" panose="020B0503020204020204" charset="-122"/>
            </a:endParaRP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temperamental /ˌtemprəˈmentl/ </a:t>
            </a:r>
            <a:endParaRPr lang="zh-CN" altLang="en-US" sz="1600" i="1">
              <a:latin typeface="微软雅黑" panose="020B0503020204020204" charset="-122"/>
              <a:ea typeface="微软雅黑" panose="020B0503020204020204" charset="-122"/>
            </a:endParaRPr>
          </a:p>
          <a:p>
            <a:pPr indent="0" algn="l" fontAlgn="auto">
              <a:lnSpc>
                <a:spcPts val="2800"/>
              </a:lnSpc>
              <a:buClrTx/>
              <a:buSzTx/>
              <a:buFont typeface="Wingdings" panose="05000000000000000000" charset="0"/>
              <a:buNone/>
            </a:pPr>
            <a:r>
              <a:rPr lang="zh-CN" altLang="en-US" sz="1600" i="1">
                <a:latin typeface="微软雅黑" panose="020B0503020204020204" charset="-122"/>
                <a:ea typeface="微软雅黑" panose="020B0503020204020204" charset="-122"/>
              </a:rPr>
              <a:t>            adj. 喜怒无常的；性情的；易兴奋的</a:t>
            </a:r>
            <a:endParaRPr lang="zh-CN" altLang="en-US" sz="1600" i="1">
              <a:latin typeface="微软雅黑" panose="020B0503020204020204" charset="-122"/>
              <a:ea typeface="微软雅黑" panose="020B0503020204020204" charset="-122"/>
            </a:endParaRP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swop /swɒp/ vt. 交换；替换</a:t>
            </a:r>
            <a:endParaRPr lang="zh-CN" altLang="en-US" sz="1600" i="1">
              <a:latin typeface="微软雅黑" panose="020B0503020204020204" charset="-122"/>
              <a:ea typeface="微软雅黑" panose="020B0503020204020204" charset="-122"/>
            </a:endParaRPr>
          </a:p>
        </p:txBody>
      </p:sp>
      <p:graphicFrame>
        <p:nvGraphicFramePr>
          <p:cNvPr id="4" name="表格 3"/>
          <p:cNvGraphicFramePr/>
          <p:nvPr>
            <p:custDataLst>
              <p:tags r:id="rId6"/>
            </p:custDataLst>
          </p:nvPr>
        </p:nvGraphicFramePr>
        <p:xfrm>
          <a:off x="186055" y="1146175"/>
          <a:ext cx="4662805" cy="5566410"/>
        </p:xfrm>
        <a:graphic>
          <a:graphicData uri="http://schemas.openxmlformats.org/drawingml/2006/table">
            <a:tbl>
              <a:tblPr firstRow="1" bandRow="1">
                <a:tableStyleId>{5C22544A-7EE6-4342-B048-85BDC9FD1C3A}</a:tableStyleId>
              </a:tblPr>
              <a:tblGrid>
                <a:gridCol w="1560830"/>
                <a:gridCol w="3101975"/>
              </a:tblGrid>
              <a:tr h="365760">
                <a:tc gridSpan="2">
                  <a:txBody>
                    <a:bodyPr/>
                    <a:p>
                      <a:pPr algn="ctr">
                        <a:buNone/>
                      </a:pPr>
                      <a:r>
                        <a:rPr lang="en-US" altLang="zh-CN" b="1">
                          <a:latin typeface="微软雅黑" panose="020B0503020204020204" charset="-122"/>
                          <a:ea typeface="微软雅黑" panose="020B0503020204020204" charset="-122"/>
                        </a:rPr>
                        <a:t>Level-2        A handbag dog</a:t>
                      </a:r>
                      <a:endParaRPr lang="en-US" altLang="zh-CN" b="1">
                        <a:latin typeface="微软雅黑" panose="020B0503020204020204" charset="-122"/>
                        <a:ea typeface="微软雅黑" panose="020B0503020204020204" charset="-122"/>
                      </a:endParaRPr>
                    </a:p>
                  </a:txBody>
                  <a:tcPr/>
                </a:tc>
                <a:tc hMerge="1">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f</a:t>
                      </a:r>
                      <a:r>
                        <a:rPr lang="zh-CN" altLang="en-US" sz="1800" b="1">
                          <a:latin typeface="微软雅黑" panose="020B0503020204020204" charset="-122"/>
                          <a:ea typeface="微软雅黑" panose="020B0503020204020204" charset="-122"/>
                          <a:sym typeface="+mn-ea"/>
                        </a:rPr>
                        <a:t>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intelligent</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molten-brown</a:t>
                      </a:r>
                      <a:r>
                        <a:rPr lang="en-US" altLang="zh-CN" sz="1800" b="1">
                          <a:latin typeface="微软雅黑" panose="020B0503020204020204" charset="-122"/>
                          <a:ea typeface="微软雅黑" panose="020B0503020204020204" charset="-122"/>
                          <a:sym typeface="+mn-ea"/>
                        </a:rPr>
                        <a:t>; </a:t>
                      </a:r>
                      <a:endParaRPr lang="en-US" altLang="zh-CN" sz="1800" b="1">
                        <a:latin typeface="微软雅黑" panose="020B0503020204020204" charset="-122"/>
                        <a:ea typeface="微软雅黑" panose="020B0503020204020204" charset="-122"/>
                        <a:sym typeface="+mn-ea"/>
                      </a:endParaRPr>
                    </a:p>
                    <a:p>
                      <a:pPr>
                        <a:buNone/>
                      </a:pPr>
                      <a:r>
                        <a:rPr lang="zh-CN" altLang="en-US" sz="1800" b="1">
                          <a:latin typeface="微软雅黑" panose="020B0503020204020204" charset="-122"/>
                          <a:ea typeface="微软雅黑" panose="020B0503020204020204" charset="-122"/>
                          <a:sym typeface="+mn-ea"/>
                        </a:rPr>
                        <a:t>mocha-brown</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polished</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glossy</a:t>
                      </a:r>
                      <a:endParaRPr lang="zh-CN" altLang="en-US" sz="1800" b="1">
                        <a:latin typeface="微软雅黑" panose="020B0503020204020204" charset="-122"/>
                        <a:ea typeface="微软雅黑" panose="020B0503020204020204" charset="-122"/>
                        <a:sym typeface="+mn-ea"/>
                      </a:endParaRPr>
                    </a:p>
                  </a:txBody>
                  <a:tcPr/>
                </a:tc>
              </a:tr>
              <a:tr h="426085">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long claws</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manicured</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pom-pom tail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t>
                      </a:r>
                      <a:endParaRPr lang="zh-CN" altLang="en-US" sz="1800" b="1">
                        <a:latin typeface="微软雅黑" panose="020B0503020204020204" charset="-122"/>
                        <a:ea typeface="微软雅黑" panose="020B0503020204020204" charset="-122"/>
                        <a:sym typeface="+mn-ea"/>
                      </a:endParaRPr>
                    </a:p>
                    <a:p>
                      <a:pPr>
                        <a:buNone/>
                      </a:pPr>
                      <a:r>
                        <a:rPr lang="zh-CN" altLang="en-US" sz="1800" b="1">
                          <a:latin typeface="微软雅黑" panose="020B0503020204020204" charset="-122"/>
                          <a:ea typeface="微软雅黑" panose="020B0503020204020204" charset="-122"/>
                          <a:sym typeface="+mn-ea"/>
                        </a:rPr>
                        <a:t>marshmallow</a:t>
                      </a:r>
                      <a:endParaRPr lang="zh-CN" altLang="en-US" sz="1800" b="1">
                        <a:latin typeface="微软雅黑" panose="020B0503020204020204" charset="-122"/>
                        <a:ea typeface="微软雅黑" panose="020B0503020204020204" charset="-122"/>
                        <a:sym typeface="+mn-ea"/>
                      </a:endParaRPr>
                    </a:p>
                  </a:txBody>
                  <a:tcPr/>
                </a:tc>
              </a:tr>
              <a:tr h="433070">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friendly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ladylike</a:t>
                      </a:r>
                      <a:endParaRPr lang="zh-CN" altLang="en-US" sz="1800" b="1">
                        <a:latin typeface="微软雅黑" panose="020B0503020204020204" charset="-122"/>
                        <a:ea typeface="微软雅黑" panose="020B0503020204020204" charset="-122"/>
                        <a:sym typeface="+mn-ea"/>
                      </a:endParaRPr>
                    </a:p>
                  </a:txBody>
                  <a:tcPr/>
                </a:tc>
              </a:tr>
              <a:tr h="409575">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sharp teeth</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cutting</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yapping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playful</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t>
                      </a:r>
                      <a:r>
                        <a:rPr lang="en-US" altLang="zh-CN" sz="1800" b="1">
                          <a:latin typeface="微软雅黑" panose="020B0503020204020204" charset="-122"/>
                          <a:ea typeface="微软雅黑" panose="020B0503020204020204" charset="-122"/>
                          <a:sym typeface="+mn-ea"/>
                        </a:rPr>
                        <a:t>ape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lean</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whip-thin</a:t>
                      </a:r>
                      <a:endParaRPr lang="zh-CN" altLang="en-US" sz="1800" b="1">
                        <a:latin typeface="微软雅黑" panose="020B0503020204020204" charset="-122"/>
                        <a:ea typeface="微软雅黑" panose="020B0503020204020204" charset="-122"/>
                        <a:sym typeface="+mn-ea"/>
                      </a:endParaRPr>
                    </a:p>
                    <a:p>
                      <a:pPr>
                        <a:buNone/>
                      </a:pPr>
                      <a:endParaRPr lang="zh-CN" altLang="en-US" sz="1800" b="1">
                        <a:latin typeface="微软雅黑" panose="020B0503020204020204" charset="-122"/>
                        <a:ea typeface="微软雅黑" panose="020B0503020204020204" charset="-122"/>
                        <a:sym typeface="+mn-ea"/>
                      </a:endParaRPr>
                    </a:p>
                  </a:txBody>
                  <a:tcPr/>
                </a:tc>
              </a:tr>
              <a:tr h="914400">
                <a:tc>
                  <a:txBody>
                    <a:bodyPr/>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flea collar</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begging for food</a:t>
                      </a:r>
                      <a:endParaRPr lang="zh-CN" altLang="en-US" sz="1800" b="1">
                        <a:latin typeface="微软雅黑" panose="020B0503020204020204" charset="-122"/>
                        <a:ea typeface="微软雅黑" panose="020B0503020204020204" charset="-122"/>
                        <a:sym typeface="+mn-ea"/>
                      </a:endParaRPr>
                    </a:p>
                    <a:p>
                      <a:pPr>
                        <a:buNone/>
                      </a:pPr>
                      <a:endParaRPr lang="zh-CN" altLang="en-US" sz="1800" b="1">
                        <a:latin typeface="微软雅黑" panose="020B0503020204020204" charset="-122"/>
                        <a:ea typeface="微软雅黑" panose="020B0503020204020204" charset="-122"/>
                        <a:sym typeface="+mn-ea"/>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rcRect l="24954" t="9048" r="10967" b="8364"/>
          <a:stretch>
            <a:fillRect/>
          </a:stretch>
        </p:blipFill>
        <p:spPr>
          <a:xfrm>
            <a:off x="9081135" y="4632325"/>
            <a:ext cx="3004185" cy="2225675"/>
          </a:xfrm>
          <a:prstGeom prst="roundRect">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47344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Labrador</a:t>
            </a:r>
            <a:endParaRPr lang="en-US" altLang="zh-CN" sz="2400" b="1">
              <a:solidFill>
                <a:srgbClr val="002060"/>
              </a:solidFill>
              <a:latin typeface="微软雅黑" panose="020B0503020204020204" charset="-122"/>
              <a:ea typeface="微软雅黑" panose="020B0503020204020204" charset="-122"/>
            </a:endParaRPr>
          </a:p>
        </p:txBody>
      </p:sp>
      <p:graphicFrame>
        <p:nvGraphicFramePr>
          <p:cNvPr id="7" name="表格 6"/>
          <p:cNvGraphicFramePr/>
          <p:nvPr>
            <p:custDataLst>
              <p:tags r:id="rId6"/>
            </p:custDataLst>
          </p:nvPr>
        </p:nvGraphicFramePr>
        <p:xfrm>
          <a:off x="186055" y="1146175"/>
          <a:ext cx="4662805" cy="5645150"/>
        </p:xfrm>
        <a:graphic>
          <a:graphicData uri="http://schemas.openxmlformats.org/drawingml/2006/table">
            <a:tbl>
              <a:tblPr firstRow="1" bandRow="1">
                <a:tableStyleId>{5C22544A-7EE6-4342-B048-85BDC9FD1C3A}</a:tableStyleId>
              </a:tblPr>
              <a:tblGrid>
                <a:gridCol w="1560830"/>
                <a:gridCol w="3101975"/>
              </a:tblGrid>
              <a:tr h="365760">
                <a:tc gridSpan="2">
                  <a:txBody>
                    <a:bodyPr/>
                    <a:p>
                      <a:pPr algn="ctr">
                        <a:buNone/>
                      </a:pPr>
                      <a:r>
                        <a:rPr lang="en-US" altLang="zh-CN" b="1">
                          <a:latin typeface="微软雅黑" panose="020B0503020204020204" charset="-122"/>
                          <a:ea typeface="微软雅黑" panose="020B0503020204020204" charset="-122"/>
                        </a:rPr>
                        <a:t>Level-3         A Labrador</a:t>
                      </a:r>
                      <a:endParaRPr lang="en-US" altLang="zh-CN" b="1">
                        <a:latin typeface="微软雅黑" panose="020B0503020204020204" charset="-122"/>
                        <a:ea typeface="微软雅黑" panose="020B0503020204020204" charset="-122"/>
                      </a:endParaRPr>
                    </a:p>
                  </a:txBody>
                  <a:tcPr/>
                </a:tc>
                <a:tc hMerge="1">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en-US" altLang="zh-CN" sz="1800" b="1">
                          <a:latin typeface="微软雅黑" panose="020B0503020204020204" charset="-122"/>
                          <a:ea typeface="微软雅黑" panose="020B0503020204020204" charset="-122"/>
                          <a:sym typeface="+mn-ea"/>
                        </a:rPr>
                        <a:t>p</a:t>
                      </a:r>
                      <a:r>
                        <a:rPr lang="zh-CN" altLang="en-US" sz="1800" b="1">
                          <a:latin typeface="微软雅黑" panose="020B0503020204020204" charset="-122"/>
                          <a:ea typeface="微软雅黑" panose="020B0503020204020204" charset="-122"/>
                          <a:sym typeface="+mn-ea"/>
                        </a:rPr>
                        <a:t>layful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friendly</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human eyes</a:t>
                      </a:r>
                      <a:r>
                        <a:rPr lang="en-US" altLang="zh-CN" sz="1800" b="1">
                          <a:latin typeface="微软雅黑" panose="020B0503020204020204" charset="-122"/>
                          <a:ea typeface="微软雅黑" panose="020B0503020204020204" charset="-122"/>
                          <a:sym typeface="+mn-ea"/>
                        </a:rPr>
                        <a:t>;</a:t>
                      </a:r>
                      <a:endParaRPr lang="zh-CN" altLang="en-US" sz="1800" b="1">
                        <a:latin typeface="微软雅黑" panose="020B0503020204020204" charset="-122"/>
                        <a:ea typeface="微软雅黑" panose="020B0503020204020204" charset="-122"/>
                        <a:sym typeface="+mn-ea"/>
                      </a:endParaRPr>
                    </a:p>
                    <a:p>
                      <a:pPr>
                        <a:buNone/>
                      </a:pPr>
                      <a:r>
                        <a:rPr lang="zh-CN" altLang="en-US" sz="1800" b="1">
                          <a:latin typeface="微软雅黑" panose="020B0503020204020204" charset="-122"/>
                          <a:ea typeface="微软雅黑" panose="020B0503020204020204" charset="-122"/>
                          <a:sym typeface="+mn-ea"/>
                        </a:rPr>
                        <a:t>lagoon-blue</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burnished</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lustrous</a:t>
                      </a:r>
                      <a:endParaRPr lang="zh-CN" altLang="en-US" sz="1800" b="1">
                        <a:latin typeface="微软雅黑" panose="020B0503020204020204" charset="-122"/>
                        <a:ea typeface="微软雅黑" panose="020B0503020204020204" charset="-122"/>
                        <a:sym typeface="+mn-ea"/>
                      </a:endParaRPr>
                    </a:p>
                  </a:txBody>
                  <a:tcPr/>
                </a:tc>
              </a:tr>
              <a:tr h="412115">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soft pads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fur covered</a:t>
                      </a:r>
                      <a:endParaRPr lang="zh-CN" altLang="en-US" sz="1800" b="1">
                        <a:latin typeface="微软雅黑" panose="020B0503020204020204" charset="-122"/>
                        <a:ea typeface="微软雅黑" panose="020B0503020204020204" charset="-122"/>
                        <a:sym typeface="+mn-ea"/>
                      </a:endParaRPr>
                    </a:p>
                  </a:txBody>
                  <a:tcPr/>
                </a:tc>
              </a:tr>
              <a:tr h="455930">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tufty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streamlined</a:t>
                      </a:r>
                      <a:endParaRPr lang="zh-CN" altLang="en-US" sz="1800" b="1">
                        <a:latin typeface="微软雅黑" panose="020B0503020204020204" charset="-122"/>
                        <a:ea typeface="微软雅黑" panose="020B0503020204020204" charset="-122"/>
                        <a:sym typeface="+mn-ea"/>
                      </a:endParaRPr>
                    </a:p>
                  </a:txBody>
                  <a:tcPr/>
                </a:tc>
              </a:tr>
              <a:tr h="418465">
                <a:tc>
                  <a:txBody>
                    <a:bodyPr/>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energetic</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hyperactive</a:t>
                      </a:r>
                      <a:endParaRPr lang="zh-CN" altLang="en-US" sz="1800" b="1">
                        <a:latin typeface="微软雅黑" panose="020B0503020204020204" charset="-122"/>
                        <a:ea typeface="微软雅黑" panose="020B0503020204020204" charset="-122"/>
                        <a:sym typeface="+mn-ea"/>
                      </a:endParaRPr>
                    </a:p>
                  </a:txBody>
                  <a:tcPr/>
                </a:tc>
              </a:tr>
              <a:tr h="640080">
                <a:tc>
                  <a:txBody>
                    <a:bodyPr/>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pointy</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canines ivory-white</a:t>
                      </a:r>
                      <a:endParaRPr lang="zh-CN" altLang="en-US" sz="1800" b="1">
                        <a:latin typeface="微软雅黑" panose="020B0503020204020204" charset="-122"/>
                        <a:ea typeface="微软雅黑" panose="020B0503020204020204" charset="-122"/>
                        <a:sym typeface="+mn-ea"/>
                      </a:endParaRPr>
                    </a:p>
                  </a:txBody>
                  <a:tcPr/>
                </a:tc>
              </a:tr>
              <a:tr h="365760">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a woof deep rumble</a:t>
                      </a:r>
                      <a:endParaRPr lang="zh-CN" altLang="en-US" sz="1800" b="1">
                        <a:latin typeface="微软雅黑" panose="020B0503020204020204" charset="-122"/>
                        <a:ea typeface="微软雅黑" panose="020B0503020204020204" charset="-122"/>
                        <a:sym typeface="+mn-ea"/>
                      </a:endParaRPr>
                    </a:p>
                  </a:txBody>
                  <a:tcPr/>
                </a:tc>
              </a:tr>
              <a:tr h="456565">
                <a:tc>
                  <a:txBody>
                    <a:bodyPr/>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t>
                      </a:r>
                      <a:r>
                        <a:rPr lang="en-US" altLang="zh-CN" sz="1800" b="1">
                          <a:latin typeface="微软雅黑" panose="020B0503020204020204" charset="-122"/>
                          <a:ea typeface="微软雅黑" panose="020B0503020204020204" charset="-122"/>
                          <a:sym typeface="+mn-ea"/>
                        </a:rPr>
                        <a:t>ape</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lithe</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graceful</a:t>
                      </a:r>
                      <a:endParaRPr lang="zh-CN" altLang="en-US" sz="1800" b="1">
                        <a:latin typeface="微软雅黑" panose="020B0503020204020204" charset="-122"/>
                        <a:ea typeface="微软雅黑" panose="020B0503020204020204" charset="-122"/>
                        <a:sym typeface="+mn-ea"/>
                      </a:endParaRPr>
                    </a:p>
                  </a:txBody>
                  <a:tcPr/>
                </a:tc>
              </a:tr>
              <a:tr h="884555">
                <a:tc>
                  <a:txBody>
                    <a:bodyPr/>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endParaRPr lang="en-US" altLang="zh-CN" sz="1800" b="1">
                        <a:latin typeface="微软雅黑" panose="020B0503020204020204" charset="-122"/>
                        <a:ea typeface="微软雅黑" panose="020B0503020204020204" charset="-122"/>
                        <a:sym typeface="+mn-ea"/>
                      </a:endParaRPr>
                    </a:p>
                  </a:txBody>
                  <a:tcPr/>
                </a:tc>
                <a:tc>
                  <a:txBody>
                    <a:bodyPr/>
                    <a:p>
                      <a:pPr>
                        <a:buNone/>
                      </a:pPr>
                      <a:r>
                        <a:rPr lang="zh-CN" altLang="en-US" sz="1800" b="1">
                          <a:latin typeface="微软雅黑" panose="020B0503020204020204" charset="-122"/>
                          <a:ea typeface="微软雅黑" panose="020B0503020204020204" charset="-122"/>
                          <a:sym typeface="+mn-ea"/>
                        </a:rPr>
                        <a:t>floppy ears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wet nose</a:t>
                      </a:r>
                      <a:endParaRPr lang="zh-CN" altLang="en-US" sz="1800" b="1">
                        <a:latin typeface="微软雅黑" panose="020B0503020204020204" charset="-122"/>
                        <a:ea typeface="微软雅黑" panose="020B0503020204020204" charset="-122"/>
                        <a:sym typeface="+mn-ea"/>
                      </a:endParaRPr>
                    </a:p>
                    <a:p>
                      <a:pPr>
                        <a:buNone/>
                      </a:pPr>
                      <a:endParaRPr lang="zh-CN" altLang="en-US" sz="1800" b="1">
                        <a:latin typeface="微软雅黑" panose="020B0503020204020204" charset="-122"/>
                        <a:ea typeface="微软雅黑" panose="020B0503020204020204" charset="-122"/>
                        <a:sym typeface="+mn-ea"/>
                      </a:endParaRPr>
                    </a:p>
                  </a:txBody>
                  <a:tcPr/>
                </a:tc>
              </a:tr>
            </a:tbl>
          </a:graphicData>
        </a:graphic>
      </p:graphicFrame>
      <p:sp>
        <p:nvSpPr>
          <p:cNvPr id="4" name="文本框 3"/>
          <p:cNvSpPr txBox="1"/>
          <p:nvPr/>
        </p:nvSpPr>
        <p:spPr>
          <a:xfrm>
            <a:off x="5039360" y="1057275"/>
            <a:ext cx="6735445" cy="4507865"/>
          </a:xfrm>
          <a:prstGeom prst="rect">
            <a:avLst/>
          </a:prstGeom>
          <a:noFill/>
        </p:spPr>
        <p:txBody>
          <a:bodyPr wrap="square" rtlCol="0" anchor="t">
            <a:spAutoFit/>
          </a:bodyPr>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lagoon   /ləˈɡuːn/   </a:t>
            </a:r>
            <a:r>
              <a:rPr lang="zh-CN" altLang="en-US" b="1">
                <a:latin typeface="微软雅黑" panose="020B0503020204020204" charset="-122"/>
                <a:ea typeface="微软雅黑" panose="020B0503020204020204" charset="-122"/>
                <a:cs typeface="微软雅黑" panose="020B0503020204020204" charset="-122"/>
              </a:rPr>
              <a:t>n.  环礁湖</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burnish   /ˈbɜːnɪʃ/  </a:t>
            </a:r>
            <a:r>
              <a:rPr lang="zh-CN" altLang="en-US" b="1">
                <a:latin typeface="微软雅黑" panose="020B0503020204020204" charset="-122"/>
                <a:ea typeface="微软雅黑" panose="020B0503020204020204" charset="-122"/>
                <a:cs typeface="微软雅黑" panose="020B0503020204020204" charset="-122"/>
              </a:rPr>
              <a:t>v. 擦亮</a:t>
            </a: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打磨光亮</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burnished /ˈbɜːnɪʃt/  </a:t>
            </a:r>
            <a:r>
              <a:rPr lang="zh-CN" altLang="en-US" b="1">
                <a:latin typeface="微软雅黑" panose="020B0503020204020204" charset="-122"/>
                <a:ea typeface="微软雅黑" panose="020B0503020204020204" charset="-122"/>
                <a:cs typeface="微软雅黑" panose="020B0503020204020204" charset="-122"/>
              </a:rPr>
              <a:t>adj. 铮亮的；光洁的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lustrous  /ˈlʌstrəs/  </a:t>
            </a:r>
            <a:r>
              <a:rPr lang="zh-CN" altLang="en-US" b="1">
                <a:latin typeface="微软雅黑" panose="020B0503020204020204" charset="-122"/>
                <a:ea typeface="微软雅黑" panose="020B0503020204020204" charset="-122"/>
                <a:cs typeface="微软雅黑" panose="020B0503020204020204" charset="-122"/>
              </a:rPr>
              <a:t>adj. 有光泽的；光辉的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soft pads </a:t>
            </a:r>
            <a:r>
              <a:rPr lang="zh-CN" altLang="en-US" b="1">
                <a:latin typeface="微软雅黑" panose="020B0503020204020204" charset="-122"/>
                <a:ea typeface="微软雅黑" panose="020B0503020204020204" charset="-122"/>
                <a:cs typeface="微软雅黑" panose="020B0503020204020204" charset="-122"/>
              </a:rPr>
              <a:t>软垫</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tufty /'tʌfti/</a:t>
            </a:r>
            <a:r>
              <a:rPr lang="zh-CN" altLang="en-US" b="1">
                <a:latin typeface="微软雅黑" panose="020B0503020204020204" charset="-122"/>
                <a:ea typeface="微软雅黑" panose="020B0503020204020204" charset="-122"/>
                <a:cs typeface="微软雅黑" panose="020B0503020204020204" charset="-122"/>
              </a:rPr>
              <a:t> adj. 分成束（或簇）的；呈簇状的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streamlined  /'striːmlaɪnd/ </a:t>
            </a:r>
            <a:r>
              <a:rPr lang="zh-CN" altLang="en-US" b="1">
                <a:latin typeface="微软雅黑" panose="020B0503020204020204" charset="-122"/>
                <a:ea typeface="微软雅黑" panose="020B0503020204020204" charset="-122"/>
                <a:cs typeface="微软雅黑" panose="020B0503020204020204" charset="-122"/>
              </a:rPr>
              <a:t>adj. 流线型的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hyperactive  /ˌhaɪpərˈæktɪv/ </a:t>
            </a:r>
            <a:r>
              <a:rPr lang="zh-CN" altLang="en-US" b="1">
                <a:latin typeface="微软雅黑" panose="020B0503020204020204" charset="-122"/>
                <a:ea typeface="微软雅黑" panose="020B0503020204020204" charset="-122"/>
                <a:cs typeface="微软雅黑" panose="020B0503020204020204" charset="-122"/>
              </a:rPr>
              <a:t> adj. 极度活跃的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 ivory-white /'aivəriwait/ </a:t>
            </a:r>
            <a:r>
              <a:rPr lang="zh-CN" altLang="en-US" b="1">
                <a:latin typeface="微软雅黑" panose="020B0503020204020204" charset="-122"/>
                <a:ea typeface="微软雅黑" panose="020B0503020204020204" charset="-122"/>
                <a:cs typeface="微软雅黑" panose="020B0503020204020204" charset="-122"/>
              </a:rPr>
              <a:t>adj. 乳白色的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a woof deep rumble  </a:t>
            </a:r>
            <a:r>
              <a:rPr lang="zh-CN" altLang="en-US" b="1">
                <a:latin typeface="微软雅黑" panose="020B0503020204020204" charset="-122"/>
                <a:ea typeface="微软雅黑" panose="020B0503020204020204" charset="-122"/>
                <a:cs typeface="微软雅黑" panose="020B0503020204020204" charset="-122"/>
              </a:rPr>
              <a:t>n. 低沉的隆隆声</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rumble /ˈrʌmbl/ </a:t>
            </a:r>
            <a:r>
              <a:rPr lang="zh-CN" altLang="en-US" b="1">
                <a:latin typeface="微软雅黑" panose="020B0503020204020204" charset="-122"/>
                <a:ea typeface="微软雅黑" panose="020B0503020204020204" charset="-122"/>
                <a:cs typeface="微软雅黑" panose="020B0503020204020204" charset="-122"/>
              </a:rPr>
              <a:t>n. 隆隆声；抱怨声</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lithe  /laɪð/  </a:t>
            </a:r>
            <a:r>
              <a:rPr lang="zh-CN" altLang="en-US" b="1">
                <a:latin typeface="微软雅黑" panose="020B0503020204020204" charset="-122"/>
                <a:ea typeface="微软雅黑" panose="020B0503020204020204" charset="-122"/>
                <a:cs typeface="微软雅黑" panose="020B0503020204020204" charset="-122"/>
              </a:rPr>
              <a:t>adj. 轻盈的（等于lithesome）；柔软的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graceful /ˈɡreɪsfʊl/</a:t>
            </a:r>
            <a:r>
              <a:rPr lang="zh-CN" altLang="en-US" b="1">
                <a:latin typeface="微软雅黑" panose="020B0503020204020204" charset="-122"/>
                <a:ea typeface="微软雅黑" panose="020B0503020204020204" charset="-122"/>
                <a:cs typeface="微软雅黑" panose="020B0503020204020204" charset="-122"/>
              </a:rPr>
              <a:t>adj. 优雅的；优美的</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floppy /ˈflɒpi/</a:t>
            </a:r>
            <a:r>
              <a:rPr lang="zh-CN" altLang="en-US" b="1">
                <a:latin typeface="微软雅黑" panose="020B0503020204020204" charset="-122"/>
                <a:ea typeface="微软雅黑" panose="020B0503020204020204" charset="-122"/>
                <a:cs typeface="微软雅黑" panose="020B0503020204020204" charset="-122"/>
              </a:rPr>
              <a:t> adj. 松软的；叭嗒叭嗒响的</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rcRect l="24954" t="9048" r="10967" b="8364"/>
          <a:stretch>
            <a:fillRect/>
          </a:stretch>
        </p:blipFill>
        <p:spPr>
          <a:xfrm>
            <a:off x="9081135" y="4632325"/>
            <a:ext cx="3004185" cy="2225675"/>
          </a:xfrm>
          <a:prstGeom prst="roundRect">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788733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Labrador</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349250" y="941070"/>
            <a:ext cx="11493500" cy="5334000"/>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lang="en-US" altLang="zh-CN"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Labradors are such </a:t>
            </a:r>
            <a:r>
              <a:rPr lang="zh-CN" altLang="en-US" sz="2400" b="1" u="sng">
                <a:solidFill>
                  <a:srgbClr val="002060"/>
                </a:solidFill>
                <a:latin typeface="微软雅黑" panose="020B0503020204020204" charset="-122"/>
                <a:ea typeface="微软雅黑" panose="020B0503020204020204" charset="-122"/>
              </a:rPr>
              <a:t>a contrary bunch</a:t>
            </a:r>
            <a:r>
              <a:rPr lang="zh-CN" altLang="en-US" sz="2400" b="1">
                <a:latin typeface="微软雅黑" panose="020B0503020204020204" charset="-122"/>
                <a:ea typeface="微软雅黑" panose="020B0503020204020204" charset="-122"/>
              </a:rPr>
              <a:t>. </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My guy (Elvis is his name) will be lying by the fire on a winter</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s night dreaming his doggy dreams when, suddenly, out of nowhere, he will </a:t>
            </a:r>
            <a:r>
              <a:rPr lang="zh-CN" altLang="en-US" sz="2400" b="1" u="sng">
                <a:solidFill>
                  <a:srgbClr val="002060"/>
                </a:solidFill>
                <a:latin typeface="微软雅黑" panose="020B0503020204020204" charset="-122"/>
                <a:ea typeface="微软雅黑" panose="020B0503020204020204" charset="-122"/>
              </a:rPr>
              <a:t>emit</a:t>
            </a:r>
            <a:r>
              <a:rPr lang="zh-CN" altLang="en-US" sz="2400" b="1">
                <a:solidFill>
                  <a:srgbClr val="002060"/>
                </a:solidFill>
                <a:latin typeface="微软雅黑" panose="020B0503020204020204" charset="-122"/>
                <a:ea typeface="微软雅黑" panose="020B0503020204020204" charset="-122"/>
              </a:rPr>
              <a:t> a </a:t>
            </a:r>
            <a:r>
              <a:rPr lang="zh-CN" altLang="en-US" sz="2400" b="1" u="sng">
                <a:solidFill>
                  <a:srgbClr val="002060"/>
                </a:solidFill>
                <a:latin typeface="微软雅黑" panose="020B0503020204020204" charset="-122"/>
                <a:ea typeface="微软雅黑" panose="020B0503020204020204" charset="-122"/>
              </a:rPr>
              <a:t>blood-curdling</a:t>
            </a:r>
            <a:r>
              <a:rPr lang="zh-CN" altLang="en-US" sz="2400" b="1">
                <a:solidFill>
                  <a:srgbClr val="002060"/>
                </a:solidFill>
                <a:latin typeface="微软雅黑" panose="020B0503020204020204" charset="-122"/>
                <a:ea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rPr>
              <a:t>growl</a:t>
            </a:r>
            <a:r>
              <a:rPr lang="zh-CN" altLang="en-US" sz="2400" b="1">
                <a:latin typeface="微软雅黑" panose="020B0503020204020204" charset="-122"/>
                <a:ea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rPr>
              <a:t>with his teeth bared and the </a:t>
            </a:r>
            <a:r>
              <a:rPr lang="zh-CN" altLang="en-US" sz="2400" b="1" u="sng">
                <a:solidFill>
                  <a:srgbClr val="002060"/>
                </a:solidFill>
                <a:latin typeface="微软雅黑" panose="020B0503020204020204" charset="-122"/>
                <a:ea typeface="微软雅黑" panose="020B0503020204020204" charset="-122"/>
              </a:rPr>
              <a:t>hackle</a:t>
            </a:r>
            <a:r>
              <a:rPr lang="zh-CN" altLang="en-US" sz="2400" b="1">
                <a:solidFill>
                  <a:srgbClr val="002060"/>
                </a:solidFill>
                <a:latin typeface="微软雅黑" panose="020B0503020204020204" charset="-122"/>
                <a:ea typeface="微软雅黑" panose="020B0503020204020204" charset="-122"/>
              </a:rPr>
              <a:t>s rising on his neck</a:t>
            </a:r>
            <a:r>
              <a:rPr lang="zh-CN" altLang="en-US" sz="2400" b="1">
                <a:latin typeface="微软雅黑" panose="020B0503020204020204" charset="-122"/>
                <a:ea typeface="微软雅黑" panose="020B0503020204020204" charset="-122"/>
              </a:rPr>
              <a:t>. I often wonder if he is chasing an imaginary rabbit or a </a:t>
            </a:r>
            <a:r>
              <a:rPr lang="zh-CN" altLang="en-US" sz="2400" b="1" u="sng">
                <a:latin typeface="微软雅黑" panose="020B0503020204020204" charset="-122"/>
                <a:ea typeface="微软雅黑" panose="020B0503020204020204" charset="-122"/>
              </a:rPr>
              <a:t>burglar </a:t>
            </a:r>
            <a:r>
              <a:rPr lang="zh-CN" altLang="en-US" sz="2400" b="1">
                <a:latin typeface="微软雅黑" panose="020B0503020204020204" charset="-122"/>
                <a:ea typeface="微软雅黑" panose="020B0503020204020204" charset="-122"/>
              </a:rPr>
              <a:t>when he</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s dreaming. </a:t>
            </a:r>
            <a:r>
              <a:rPr lang="en-US" altLang="zh-CN" sz="2400" b="1">
                <a:latin typeface="微软雅黑" panose="020B0503020204020204" charset="-122"/>
                <a:ea typeface="微软雅黑" panose="020B0503020204020204" charset="-122"/>
              </a:rPr>
              <a:t>But h</a:t>
            </a:r>
            <a:r>
              <a:rPr lang="zh-CN" altLang="en-US" sz="2400" b="1">
                <a:latin typeface="微软雅黑" panose="020B0503020204020204" charset="-122"/>
                <a:ea typeface="微软雅黑" panose="020B0503020204020204" charset="-122"/>
              </a:rPr>
              <a:t>e</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s never </a:t>
            </a:r>
            <a:r>
              <a:rPr lang="zh-CN" altLang="en-US" sz="2400" b="1">
                <a:solidFill>
                  <a:srgbClr val="002060"/>
                </a:solidFill>
                <a:latin typeface="微软雅黑" panose="020B0503020204020204" charset="-122"/>
                <a:ea typeface="微软雅黑" panose="020B0503020204020204" charset="-122"/>
              </a:rPr>
              <a:t>exhibited aggression towards </a:t>
            </a:r>
            <a:r>
              <a:rPr lang="zh-CN" altLang="en-US" sz="2400" b="1">
                <a:latin typeface="微软雅黑" panose="020B0503020204020204" charset="-122"/>
                <a:ea typeface="微软雅黑" panose="020B0503020204020204" charset="-122"/>
              </a:rPr>
              <a:t>me</a:t>
            </a:r>
            <a:r>
              <a:rPr lang="en-US" altLang="zh-CN" sz="2400" b="1">
                <a:latin typeface="微软雅黑" panose="020B0503020204020204" charset="-122"/>
                <a:ea typeface="微软雅黑" panose="020B0503020204020204" charset="-122"/>
              </a:rPr>
              <a:t>.</a:t>
            </a:r>
            <a:endParaRPr lang="en-US" altLang="zh-CN" sz="2400" b="1">
              <a:latin typeface="微软雅黑" panose="020B0503020204020204" charset="-122"/>
              <a:ea typeface="微软雅黑" panose="020B0503020204020204" charset="-122"/>
            </a:endParaRPr>
          </a:p>
          <a:p>
            <a:pPr fontAlgn="auto">
              <a:lnSpc>
                <a:spcPts val="1280"/>
              </a:lnSpc>
            </a:pPr>
            <a:endParaRPr lang="en-US" altLang="zh-CN" sz="24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拉布拉多是一群非常叛逆的家伙。</a:t>
            </a: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我的朋友(埃尔维斯是他的名字)会在一个冬天的夜晚躺在火炉旁做他的狗狗梦，突然，不知从什么地方，他会发出一声令人毛骨悚然的咆哮，露出牙齿，脖子上的颈毛也会竖起来。我常常在想，他是在</a:t>
            </a:r>
            <a:r>
              <a:rPr lang="zh-CN" altLang="en-US" sz="2000" b="1">
                <a:latin typeface="微软雅黑" panose="020B0503020204020204" charset="-122"/>
                <a:ea typeface="微软雅黑" panose="020B0503020204020204" charset="-122"/>
                <a:sym typeface="+mn-ea"/>
              </a:rPr>
              <a:t>做梦中</a:t>
            </a:r>
            <a:r>
              <a:rPr lang="zh-CN" altLang="en-US" sz="2000" b="1">
                <a:latin typeface="微软雅黑" panose="020B0503020204020204" charset="-122"/>
                <a:ea typeface="微软雅黑" panose="020B0503020204020204" charset="-122"/>
              </a:rPr>
              <a:t>追逐一只想象中的兔子，或是在追逐一个窃贼。但他从来没有对我表现出攻击性。</a:t>
            </a:r>
            <a:endParaRPr lang="zh-CN" altLang="en-US" sz="2000" b="1">
              <a:latin typeface="微软雅黑" panose="020B0503020204020204" charset="-122"/>
              <a:ea typeface="微软雅黑" panose="020B0503020204020204" charset="-122"/>
            </a:endParaRPr>
          </a:p>
          <a:p>
            <a:pPr fontAlgn="auto">
              <a:lnSpc>
                <a:spcPts val="1200"/>
              </a:lnSpc>
            </a:pPr>
            <a:endParaRPr lang="zh-CN" altLang="en-US" sz="2000" b="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bunch /bʌntʃ/ </a:t>
            </a:r>
            <a:r>
              <a:rPr lang="zh-CN" altLang="en-US" sz="1600" b="1" i="1">
                <a:latin typeface="微软雅黑" panose="020B0503020204020204" charset="-122"/>
                <a:ea typeface="微软雅黑" panose="020B0503020204020204" charset="-122"/>
              </a:rPr>
              <a:t>n. 群；串；伙</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emit  /iˈmɪt/ </a:t>
            </a:r>
            <a:r>
              <a:rPr lang="zh-CN" altLang="en-US" sz="1600" b="1" i="1">
                <a:latin typeface="微软雅黑" panose="020B0503020204020204" charset="-122"/>
                <a:ea typeface="微软雅黑" panose="020B0503020204020204" charset="-122"/>
              </a:rPr>
              <a:t>vt. 发出(声音或噪音)，放射；发行；发表</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blood-curdling /ˈblʌd kɜːrdlɪŋ/ </a:t>
            </a:r>
            <a:r>
              <a:rPr lang="zh-CN" altLang="en-US" sz="1600" b="1" i="1">
                <a:latin typeface="微软雅黑" panose="020B0503020204020204" charset="-122"/>
                <a:ea typeface="微软雅黑" panose="020B0503020204020204" charset="-122"/>
              </a:rPr>
              <a:t>令人毛骨悚然的</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growl /ɡraʊl/ </a:t>
            </a:r>
            <a:r>
              <a:rPr lang="zh-CN" altLang="en-US" sz="1600" b="1" i="1">
                <a:latin typeface="微软雅黑" panose="020B0503020204020204" charset="-122"/>
                <a:ea typeface="微软雅黑" panose="020B0503020204020204" charset="-122"/>
              </a:rPr>
              <a:t>v. </a:t>
            </a:r>
            <a:r>
              <a:rPr lang="en-US" altLang="zh-CN" sz="1600" b="1" i="1">
                <a:latin typeface="微软雅黑" panose="020B0503020204020204" charset="-122"/>
                <a:ea typeface="微软雅黑" panose="020B0503020204020204" charset="-122"/>
              </a:rPr>
              <a:t>/</a:t>
            </a:r>
            <a:r>
              <a:rPr lang="zh-CN" altLang="en-US" sz="1600" b="1" i="1">
                <a:latin typeface="微软雅黑" panose="020B0503020204020204" charset="-122"/>
                <a:ea typeface="微软雅黑" panose="020B0503020204020204" charset="-122"/>
                <a:sym typeface="+mn-ea"/>
              </a:rPr>
              <a:t>n. </a:t>
            </a:r>
            <a:r>
              <a:rPr lang="zh-CN" altLang="en-US" sz="1600" b="1" i="1">
                <a:latin typeface="微软雅黑" panose="020B0503020204020204" charset="-122"/>
                <a:ea typeface="微软雅黑" panose="020B0503020204020204" charset="-122"/>
              </a:rPr>
              <a:t>（动物，尤指狗）发出低吠声；低声咆哮着说；（事物）发隆隆声</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hackles /ˈhæklz/ </a:t>
            </a:r>
            <a:r>
              <a:rPr lang="zh-CN" altLang="en-US" sz="1600" b="1" i="1">
                <a:latin typeface="微软雅黑" panose="020B0503020204020204" charset="-122"/>
                <a:ea typeface="微软雅黑" panose="020B0503020204020204" charset="-122"/>
              </a:rPr>
              <a:t>n. 颈背部毛；颈羽；狗颈部的毛</a:t>
            </a:r>
            <a:r>
              <a:rPr lang="zh-CN" altLang="en-US" sz="1600" b="1" i="1">
                <a:latin typeface="微软雅黑" panose="020B0503020204020204" charset="-122"/>
                <a:ea typeface="微软雅黑" panose="020B0503020204020204" charset="-122"/>
                <a:sym typeface="+mn-ea"/>
              </a:rPr>
              <a:t>；发怒，勃然大怒</a:t>
            </a:r>
            <a:endParaRPr lang="zh-CN" altLang="en-US" sz="1600" b="1" i="1">
              <a:latin typeface="微软雅黑" panose="020B0503020204020204" charset="-122"/>
              <a:ea typeface="微软雅黑" panose="020B0503020204020204" charset="-122"/>
              <a:sym typeface="+mn-ea"/>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sym typeface="+mn-ea"/>
              </a:rPr>
              <a:t>burglar  /ˈbɜːɡlə(r)/ </a:t>
            </a:r>
            <a:r>
              <a:rPr lang="zh-CN" altLang="en-US" sz="1600" b="1" i="1">
                <a:latin typeface="微软雅黑" panose="020B0503020204020204" charset="-122"/>
                <a:ea typeface="微软雅黑" panose="020B0503020204020204" charset="-122"/>
                <a:sym typeface="+mn-ea"/>
              </a:rPr>
              <a:t>n. 夜贼，窃贼</a:t>
            </a:r>
            <a:endParaRPr lang="zh-CN" altLang="en-US" sz="1600" b="1" i="1">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linds(horizontal)">
                                      <p:cBhvr>
                                        <p:cTn id="7" dur="500"/>
                                        <p:tgtEl>
                                          <p:spTgt spid="2">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linds(horizontal)">
                                      <p:cBhvr>
                                        <p:cTn id="10" dur="500"/>
                                        <p:tgtEl>
                                          <p:spTgt spid="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blinds(horizontal)">
                                      <p:cBhvr>
                                        <p:cTn id="13" dur="500"/>
                                        <p:tgtEl>
                                          <p:spTgt spid="2">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blinds(horizontal)">
                                      <p:cBhvr>
                                        <p:cTn id="16" dur="500"/>
                                        <p:tgtEl>
                                          <p:spTgt spid="2">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blinds(horizontal)">
                                      <p:cBhvr>
                                        <p:cTn id="19" dur="500"/>
                                        <p:tgtEl>
                                          <p:spTgt spid="2">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blinds(horizontal)">
                                      <p:cBhvr>
                                        <p:cTn id="22" dur="500"/>
                                        <p:tgtEl>
                                          <p:spTgt spid="2">
                                            <p:txEl>
                                              <p:pRg st="9" end="9"/>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blinds(horizontal)">
                                      <p:cBhvr>
                                        <p:cTn id="25" dur="500"/>
                                        <p:tgtEl>
                                          <p:spTgt spid="2">
                                            <p:txEl>
                                              <p:pRg st="10" end="1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animEffect transition="in" filter="blinds(horizontal)">
                                      <p:cBhvr>
                                        <p:cTn id="2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rcRect l="24954" t="9048" r="10967" b="8364"/>
          <a:stretch>
            <a:fillRect/>
          </a:stretch>
        </p:blipFill>
        <p:spPr>
          <a:xfrm>
            <a:off x="9187815" y="4632325"/>
            <a:ext cx="3004185" cy="2225675"/>
          </a:xfrm>
          <a:prstGeom prst="roundRect">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48868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Labrador</a:t>
            </a:r>
            <a:endParaRPr lang="en-US" altLang="zh-CN" sz="2400" b="1">
              <a:solidFill>
                <a:srgbClr val="002060"/>
              </a:solidFill>
              <a:latin typeface="微软雅黑" panose="020B0503020204020204" charset="-122"/>
              <a:ea typeface="微软雅黑" panose="020B0503020204020204" charset="-122"/>
            </a:endParaRPr>
          </a:p>
        </p:txBody>
      </p:sp>
      <p:sp>
        <p:nvSpPr>
          <p:cNvPr id="10" name="文本框 9"/>
          <p:cNvSpPr txBox="1"/>
          <p:nvPr/>
        </p:nvSpPr>
        <p:spPr>
          <a:xfrm>
            <a:off x="436880" y="823595"/>
            <a:ext cx="11318240" cy="5662295"/>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When he switches back to Labrador mode, he is quite the character. His eyes become </a:t>
            </a:r>
            <a:r>
              <a:rPr lang="zh-CN" altLang="en-US" sz="2400" b="1" u="sng">
                <a:solidFill>
                  <a:srgbClr val="002060"/>
                </a:solidFill>
                <a:latin typeface="微软雅黑" panose="020B0503020204020204" charset="-122"/>
                <a:ea typeface="微软雅黑" panose="020B0503020204020204" charset="-122"/>
              </a:rPr>
              <a:t>mellow</a:t>
            </a:r>
            <a:r>
              <a:rPr lang="zh-CN" altLang="en-US" sz="2400" b="1">
                <a:solidFill>
                  <a:srgbClr val="002060"/>
                </a:solidFill>
                <a:latin typeface="微软雅黑" panose="020B0503020204020204" charset="-122"/>
                <a:ea typeface="微软雅黑" panose="020B0503020204020204" charset="-122"/>
              </a:rPr>
              <a:t> and warm </a:t>
            </a:r>
            <a:r>
              <a:rPr lang="zh-CN" altLang="en-US" sz="2400" b="1">
                <a:latin typeface="微软雅黑" panose="020B0503020204020204" charset="-122"/>
                <a:ea typeface="微软雅黑" panose="020B0503020204020204" charset="-122"/>
              </a:rPr>
              <a:t>again and they </a:t>
            </a:r>
            <a:r>
              <a:rPr lang="zh-CN" altLang="en-US" sz="2400" b="1">
                <a:solidFill>
                  <a:srgbClr val="002060"/>
                </a:solidFill>
                <a:latin typeface="微软雅黑" panose="020B0503020204020204" charset="-122"/>
                <a:ea typeface="微软雅黑" panose="020B0503020204020204" charset="-122"/>
              </a:rPr>
              <a:t>glow with a lagoon-blue </a:t>
            </a:r>
            <a:r>
              <a:rPr lang="zh-CN" altLang="en-US" sz="2400" b="1" u="sng">
                <a:solidFill>
                  <a:srgbClr val="002060"/>
                </a:solidFill>
                <a:latin typeface="微软雅黑" panose="020B0503020204020204" charset="-122"/>
                <a:ea typeface="微软雅黑" panose="020B0503020204020204" charset="-122"/>
              </a:rPr>
              <a:t>sheen</a:t>
            </a:r>
            <a:r>
              <a:rPr lang="zh-CN" altLang="en-US" sz="2400" b="1">
                <a:latin typeface="微软雅黑" panose="020B0503020204020204" charset="-122"/>
                <a:ea typeface="微软雅黑" panose="020B0503020204020204" charset="-122"/>
              </a:rPr>
              <a:t>. He has great physical qualities </a:t>
            </a:r>
            <a:r>
              <a:rPr lang="en-US" altLang="zh-CN" sz="2400" b="1">
                <a:latin typeface="微软雅黑" panose="020B0503020204020204" charset="-122"/>
                <a:ea typeface="微软雅黑" panose="020B0503020204020204" charset="-122"/>
              </a:rPr>
              <a:t>to</a:t>
            </a:r>
            <a:r>
              <a:rPr lang="zh-CN" altLang="en-US" sz="2400" b="1">
                <a:latin typeface="微软雅黑" panose="020B0503020204020204" charset="-122"/>
                <a:ea typeface="微软雅黑" panose="020B0503020204020204" charset="-122"/>
              </a:rPr>
              <a:t>o. His fur is</a:t>
            </a:r>
            <a:r>
              <a:rPr lang="zh-CN" altLang="en-US" sz="2400" b="1">
                <a:solidFill>
                  <a:srgbClr val="002060"/>
                </a:solidFill>
                <a:latin typeface="微软雅黑" panose="020B0503020204020204" charset="-122"/>
                <a:ea typeface="微软雅黑" panose="020B0503020204020204" charset="-122"/>
              </a:rPr>
              <a:t> burnished</a:t>
            </a:r>
            <a:r>
              <a:rPr lang="zh-CN" altLang="en-US" sz="2400" b="1">
                <a:latin typeface="微软雅黑" panose="020B0503020204020204" charset="-122"/>
                <a:ea typeface="微软雅黑" panose="020B0503020204020204" charset="-122"/>
              </a:rPr>
              <a:t>, almost </a:t>
            </a:r>
            <a:r>
              <a:rPr lang="zh-CN" altLang="en-US" sz="2400" b="1" u="sng">
                <a:solidFill>
                  <a:srgbClr val="002060"/>
                </a:solidFill>
                <a:latin typeface="微软雅黑" panose="020B0503020204020204" charset="-122"/>
                <a:ea typeface="微软雅黑" panose="020B0503020204020204" charset="-122"/>
              </a:rPr>
              <a:t>coppery</a:t>
            </a:r>
            <a:r>
              <a:rPr lang="zh-CN" altLang="en-US" sz="2400" b="1">
                <a:latin typeface="微软雅黑" panose="020B0503020204020204" charset="-122"/>
                <a:ea typeface="微软雅黑" panose="020B0503020204020204" charset="-122"/>
              </a:rPr>
              <a:t>, and he</a:t>
            </a:r>
            <a:r>
              <a:rPr lang="zh-CN" altLang="en-US" sz="2400" b="1">
                <a:solidFill>
                  <a:srgbClr val="002060"/>
                </a:solidFill>
                <a:latin typeface="微软雅黑" panose="020B0503020204020204" charset="-122"/>
                <a:ea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rPr>
              <a:t>bounces</a:t>
            </a:r>
            <a:r>
              <a:rPr lang="zh-CN" altLang="en-US" sz="2400" b="1">
                <a:solidFill>
                  <a:srgbClr val="002060"/>
                </a:solidFill>
                <a:latin typeface="微软雅黑" panose="020B0503020204020204" charset="-122"/>
                <a:ea typeface="微软雅黑" panose="020B0503020204020204" charset="-122"/>
              </a:rPr>
              <a:t> along with energy </a:t>
            </a:r>
            <a:r>
              <a:rPr lang="zh-CN" altLang="en-US" sz="2400" b="1">
                <a:latin typeface="微软雅黑" panose="020B0503020204020204" charset="-122"/>
                <a:ea typeface="微软雅黑" panose="020B0503020204020204" charset="-122"/>
              </a:rPr>
              <a:t>on those soft pads of his. </a:t>
            </a:r>
            <a:r>
              <a:rPr lang="zh-CN" altLang="en-US" sz="2400" b="1" u="sng">
                <a:solidFill>
                  <a:srgbClr val="002060"/>
                </a:solidFill>
                <a:latin typeface="微软雅黑" panose="020B0503020204020204" charset="-122"/>
                <a:ea typeface="微软雅黑" panose="020B0503020204020204" charset="-122"/>
              </a:rPr>
              <a:t>Blessed</a:t>
            </a:r>
            <a:r>
              <a:rPr lang="zh-CN" altLang="en-US" sz="2400" b="1">
                <a:solidFill>
                  <a:srgbClr val="002060"/>
                </a:solidFill>
                <a:latin typeface="微软雅黑" panose="020B0503020204020204" charset="-122"/>
                <a:ea typeface="微软雅黑" panose="020B0503020204020204" charset="-122"/>
              </a:rPr>
              <a:t> with a streamlined tail for balance</a:t>
            </a:r>
            <a:r>
              <a:rPr lang="zh-CN" altLang="en-US" sz="2400" b="1">
                <a:latin typeface="微软雅黑" panose="020B0503020204020204" charset="-122"/>
                <a:ea typeface="微软雅黑" panose="020B0503020204020204" charset="-122"/>
              </a:rPr>
              <a:t>, he is the most </a:t>
            </a:r>
            <a:r>
              <a:rPr lang="zh-CN" altLang="en-US" sz="2400" b="1">
                <a:solidFill>
                  <a:srgbClr val="002060"/>
                </a:solidFill>
                <a:latin typeface="微软雅黑" panose="020B0503020204020204" charset="-122"/>
                <a:ea typeface="微软雅黑" panose="020B0503020204020204" charset="-122"/>
              </a:rPr>
              <a:t>hyperactive and </a:t>
            </a:r>
            <a:r>
              <a:rPr lang="zh-CN" altLang="en-US" sz="2400" b="1" u="sng">
                <a:solidFill>
                  <a:srgbClr val="002060"/>
                </a:solidFill>
                <a:latin typeface="微软雅黑" panose="020B0503020204020204" charset="-122"/>
                <a:ea typeface="微软雅黑" panose="020B0503020204020204" charset="-122"/>
              </a:rPr>
              <a:t>agile</a:t>
            </a:r>
            <a:r>
              <a:rPr lang="zh-CN" altLang="en-US" sz="2400" b="1">
                <a:latin typeface="微软雅黑" panose="020B0503020204020204" charset="-122"/>
                <a:ea typeface="微软雅黑" panose="020B0503020204020204" charset="-122"/>
              </a:rPr>
              <a:t> dog I</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ve ever </a:t>
            </a:r>
            <a:r>
              <a:rPr lang="zh-CN" altLang="en-US" sz="2400" b="1" u="sng">
                <a:solidFill>
                  <a:srgbClr val="002060"/>
                </a:solidFill>
                <a:latin typeface="微软雅黑" panose="020B0503020204020204" charset="-122"/>
                <a:ea typeface="微软雅黑" panose="020B0503020204020204" charset="-122"/>
              </a:rPr>
              <a:t>befriended</a:t>
            </a:r>
            <a:r>
              <a:rPr lang="zh-CN" altLang="en-US" sz="2400" b="1">
                <a:latin typeface="微软雅黑" panose="020B0503020204020204" charset="-122"/>
                <a:ea typeface="微软雅黑" panose="020B0503020204020204" charset="-122"/>
              </a:rPr>
              <a:t>.</a:t>
            </a:r>
            <a:endParaRPr lang="zh-CN" altLang="en-US" sz="2400" b="1">
              <a:latin typeface="微软雅黑" panose="020B0503020204020204" charset="-122"/>
              <a:ea typeface="微软雅黑" panose="020B0503020204020204" charset="-122"/>
            </a:endParaRPr>
          </a:p>
          <a:p>
            <a:pPr fontAlgn="auto">
              <a:lnSpc>
                <a:spcPts val="1200"/>
              </a:lnSpc>
            </a:pP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当他切换回拉布拉多模式时，他完全是一个角色。他的眼睛又变得圆润和温暖，发出泻湖蓝色的光泽。他的身体素质也很好。它的毛很光亮，几乎是铜色的，那些的软垫能让它充满活力地跳跃。它的尾巴呈流线型，能保持身体平衡，是我结交过的最活跃、最敏捷的狗。</a:t>
            </a: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a:t>
            </a:r>
            <a:endParaRPr lang="zh-CN" altLang="en-US" sz="2000" b="1">
              <a:latin typeface="微软雅黑" panose="020B0503020204020204" charset="-122"/>
              <a:ea typeface="微软雅黑" panose="020B0503020204020204" charset="-122"/>
            </a:endParaRP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mellow /ˈmeləʊ/ </a:t>
            </a:r>
            <a:r>
              <a:rPr lang="zh-CN" altLang="en-US" sz="1600" b="1" i="1">
                <a:solidFill>
                  <a:schemeClr val="tx1"/>
                </a:solidFill>
                <a:latin typeface="微软雅黑" panose="020B0503020204020204" charset="-122"/>
                <a:ea typeface="微软雅黑" panose="020B0503020204020204" charset="-122"/>
              </a:rPr>
              <a:t>adj. 圆润的，柔和的；成熟的；芳醇的</a:t>
            </a:r>
            <a:endParaRPr lang="zh-CN" altLang="en-US" sz="1600" b="1" i="1">
              <a:solidFill>
                <a:schemeClr val="tx1"/>
              </a:solidFill>
              <a:latin typeface="微软雅黑" panose="020B0503020204020204" charset="-122"/>
              <a:ea typeface="微软雅黑" panose="020B0503020204020204" charset="-122"/>
            </a:endParaRP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sheen /ʃiːn/ </a:t>
            </a:r>
            <a:r>
              <a:rPr lang="zh-CN" altLang="en-US" sz="1600" b="1" i="1">
                <a:latin typeface="微软雅黑" panose="020B0503020204020204" charset="-122"/>
                <a:ea typeface="微软雅黑" panose="020B0503020204020204" charset="-122"/>
              </a:rPr>
              <a:t>n. 光辉，光彩  adj. 光辉的；有光泽的；华丽的  vi. 闪耀；发光</a:t>
            </a:r>
            <a:endParaRPr lang="zh-CN" altLang="en-US" sz="1600" b="1" i="1">
              <a:latin typeface="微软雅黑" panose="020B0503020204020204" charset="-122"/>
              <a:ea typeface="微软雅黑" panose="020B0503020204020204" charset="-122"/>
            </a:endParaRP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coppery /ˈkɒpəri/ </a:t>
            </a:r>
            <a:r>
              <a:rPr lang="zh-CN" altLang="en-US" sz="1600" b="1" i="1">
                <a:latin typeface="微软雅黑" panose="020B0503020204020204" charset="-122"/>
                <a:ea typeface="微软雅黑" panose="020B0503020204020204" charset="-122"/>
              </a:rPr>
              <a:t>adj. 含铜的；铜制的；紫铜色的</a:t>
            </a:r>
            <a:endParaRPr lang="zh-CN" altLang="en-US" sz="1600" b="1" i="1">
              <a:latin typeface="微软雅黑" panose="020B0503020204020204" charset="-122"/>
              <a:ea typeface="微软雅黑" panose="020B0503020204020204" charset="-122"/>
            </a:endParaRP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bounce /baʊns/ </a:t>
            </a:r>
            <a:r>
              <a:rPr lang="zh-CN" altLang="en-US" sz="1600" b="1" i="1">
                <a:latin typeface="微软雅黑" panose="020B0503020204020204" charset="-122"/>
                <a:ea typeface="微软雅黑" panose="020B0503020204020204" charset="-122"/>
              </a:rPr>
              <a:t>v. 弹起；反弹；蹦跳；蹦蹦跳跳</a:t>
            </a:r>
            <a:endParaRPr lang="zh-CN" altLang="en-US" sz="1600" b="1" i="1">
              <a:latin typeface="微软雅黑" panose="020B0503020204020204" charset="-122"/>
              <a:ea typeface="微软雅黑" panose="020B0503020204020204" charset="-122"/>
            </a:endParaRP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bless /bles/ </a:t>
            </a:r>
            <a:r>
              <a:rPr lang="zh-CN" altLang="en-US" sz="1600" b="1" i="1">
                <a:latin typeface="微软雅黑" panose="020B0503020204020204" charset="-122"/>
                <a:ea typeface="微软雅黑" panose="020B0503020204020204" charset="-122"/>
              </a:rPr>
              <a:t>vt. 祝福；保佑；赞美</a:t>
            </a:r>
            <a:endParaRPr lang="zh-CN" altLang="en-US" sz="1600" b="1" i="1">
              <a:latin typeface="微软雅黑" panose="020B0503020204020204" charset="-122"/>
              <a:ea typeface="微软雅黑" panose="020B0503020204020204" charset="-122"/>
            </a:endParaRP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be blessed with </a:t>
            </a:r>
            <a:r>
              <a:rPr lang="zh-CN" altLang="en-US" sz="1600" b="1" i="1">
                <a:latin typeface="微软雅黑" panose="020B0503020204020204" charset="-122"/>
                <a:ea typeface="微软雅黑" panose="020B0503020204020204" charset="-122"/>
              </a:rPr>
              <a:t>赋有…的；享有…的；有幸得到</a:t>
            </a:r>
            <a:endParaRPr lang="zh-CN" altLang="en-US" sz="1600" b="1" i="1">
              <a:latin typeface="微软雅黑" panose="020B0503020204020204" charset="-122"/>
              <a:ea typeface="微软雅黑" panose="020B0503020204020204" charset="-122"/>
            </a:endParaRP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agile /ˈædʒaɪl/ </a:t>
            </a:r>
            <a:r>
              <a:rPr lang="zh-CN" altLang="en-US" sz="1600" b="1" i="1">
                <a:latin typeface="微软雅黑" panose="020B0503020204020204" charset="-122"/>
                <a:ea typeface="微软雅黑" panose="020B0503020204020204" charset="-122"/>
              </a:rPr>
              <a:t>adj. 敏捷的；机敏的；活泼的</a:t>
            </a:r>
            <a:endParaRPr lang="zh-CN" altLang="en-US" sz="1600" b="1" i="1">
              <a:latin typeface="微软雅黑" panose="020B0503020204020204" charset="-122"/>
              <a:ea typeface="微软雅黑" panose="020B0503020204020204" charset="-122"/>
            </a:endParaRP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befriend /bɪˈfrend/ </a:t>
            </a:r>
            <a:r>
              <a:rPr lang="zh-CN" altLang="en-US" sz="1600" b="1" i="1">
                <a:latin typeface="微软雅黑" panose="020B0503020204020204" charset="-122"/>
                <a:ea typeface="微软雅黑" panose="020B0503020204020204" charset="-122"/>
              </a:rPr>
              <a:t>v. 做……的朋友，和……交朋友；友善对待，以朋友态度对待</a:t>
            </a:r>
            <a:endParaRPr lang="zh-CN" altLang="en-US" sz="1600" b="1" i="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3" end="3"/>
                                            </p:txEl>
                                          </p:spTgt>
                                        </p:tgtEl>
                                        <p:attrNameLst>
                                          <p:attrName>style.visibility</p:attrName>
                                        </p:attrNameLst>
                                      </p:cBhvr>
                                      <p:to>
                                        <p:strVal val="visible"/>
                                      </p:to>
                                    </p:set>
                                    <p:animEffect transition="in" filter="blinds(horizontal)">
                                      <p:cBhvr>
                                        <p:cTn id="10" dur="500"/>
                                        <p:tgtEl>
                                          <p:spTgt spid="10">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blinds(horizontal)">
                                      <p:cBhvr>
                                        <p:cTn id="13" dur="500"/>
                                        <p:tgtEl>
                                          <p:spTgt spid="10">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animEffect transition="in" filter="blinds(horizontal)">
                                      <p:cBhvr>
                                        <p:cTn id="16" dur="500"/>
                                        <p:tgtEl>
                                          <p:spTgt spid="10">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blinds(horizontal)">
                                      <p:cBhvr>
                                        <p:cTn id="19" dur="500"/>
                                        <p:tgtEl>
                                          <p:spTgt spid="10">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0">
                                            <p:txEl>
                                              <p:pRg st="8" end="8"/>
                                            </p:txEl>
                                          </p:spTgt>
                                        </p:tgtEl>
                                        <p:attrNameLst>
                                          <p:attrName>style.visibility</p:attrName>
                                        </p:attrNameLst>
                                      </p:cBhvr>
                                      <p:to>
                                        <p:strVal val="visible"/>
                                      </p:to>
                                    </p:set>
                                    <p:animEffect transition="in" filter="blinds(horizontal)">
                                      <p:cBhvr>
                                        <p:cTn id="25" dur="500"/>
                                        <p:tgtEl>
                                          <p:spTgt spid="10">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0">
                                            <p:txEl>
                                              <p:pRg st="9" end="9"/>
                                            </p:txEl>
                                          </p:spTgt>
                                        </p:tgtEl>
                                        <p:attrNameLst>
                                          <p:attrName>style.visibility</p:attrName>
                                        </p:attrNameLst>
                                      </p:cBhvr>
                                      <p:to>
                                        <p:strVal val="visible"/>
                                      </p:to>
                                    </p:set>
                                    <p:animEffect transition="in" filter="blinds(horizontal)">
                                      <p:cBhvr>
                                        <p:cTn id="28" dur="500"/>
                                        <p:tgtEl>
                                          <p:spTgt spid="10">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animEffect transition="in" filter="blinds(horizontal)">
                                      <p:cBhvr>
                                        <p:cTn id="31" dur="500"/>
                                        <p:tgtEl>
                                          <p:spTgt spid="10">
                                            <p:txEl>
                                              <p:pRg st="10" end="1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xEl>
                                              <p:pRg st="11" end="11"/>
                                            </p:txEl>
                                          </p:spTgt>
                                        </p:tgtEl>
                                        <p:attrNameLst>
                                          <p:attrName>style.visibility</p:attrName>
                                        </p:attrNameLst>
                                      </p:cBhvr>
                                      <p:to>
                                        <p:strVal val="visible"/>
                                      </p:to>
                                    </p:set>
                                    <p:animEffect transition="in" filter="blinds(horizontal)">
                                      <p:cBhvr>
                                        <p:cTn id="34"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rcRect l="24954" t="9048" r="10967" b="8364"/>
          <a:stretch>
            <a:fillRect/>
          </a:stretch>
        </p:blipFill>
        <p:spPr>
          <a:xfrm>
            <a:off x="9048750" y="4632325"/>
            <a:ext cx="3004185" cy="2225675"/>
          </a:xfrm>
          <a:prstGeom prst="roundRect">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77412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Labrador</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487045" y="1090295"/>
            <a:ext cx="11447145" cy="4677410"/>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He is</a:t>
            </a:r>
            <a:r>
              <a:rPr lang="zh-CN" altLang="en-US" sz="2400" b="1">
                <a:solidFill>
                  <a:srgbClr val="002060"/>
                </a:solidFill>
                <a:latin typeface="微软雅黑" panose="020B0503020204020204" charset="-122"/>
                <a:ea typeface="微软雅黑" panose="020B0503020204020204" charset="-122"/>
              </a:rPr>
              <a:t> an athlete</a:t>
            </a:r>
            <a:r>
              <a:rPr lang="zh-CN" altLang="en-US" sz="2400" b="1">
                <a:latin typeface="微软雅黑" panose="020B0503020204020204" charset="-122"/>
                <a:ea typeface="微软雅黑" panose="020B0503020204020204" charset="-122"/>
              </a:rPr>
              <a:t>, or thinks he is, when we take him to the park. His </a:t>
            </a:r>
            <a:r>
              <a:rPr lang="zh-CN" altLang="en-US" sz="2400" b="1" u="sng">
                <a:solidFill>
                  <a:srgbClr val="002060"/>
                </a:solidFill>
                <a:latin typeface="微软雅黑" panose="020B0503020204020204" charset="-122"/>
                <a:ea typeface="微软雅黑" panose="020B0503020204020204" charset="-122"/>
              </a:rPr>
              <a:t>speciality</a:t>
            </a:r>
            <a:r>
              <a:rPr lang="zh-CN" altLang="en-US" sz="2400" b="1">
                <a:latin typeface="微软雅黑" panose="020B0503020204020204" charset="-122"/>
                <a:ea typeface="微软雅黑" panose="020B0503020204020204" charset="-122"/>
              </a:rPr>
              <a:t> is the discus (known as the Frisbee to us). It doesn</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t seem to matter what angle you throw it to him. He will </a:t>
            </a:r>
            <a:r>
              <a:rPr lang="zh-CN" altLang="en-US" sz="2400" b="1" u="sng">
                <a:solidFill>
                  <a:srgbClr val="002060"/>
                </a:solidFill>
                <a:latin typeface="微软雅黑" panose="020B0503020204020204" charset="-122"/>
                <a:ea typeface="微软雅黑" panose="020B0503020204020204" charset="-122"/>
              </a:rPr>
              <a:t>contort</a:t>
            </a:r>
            <a:r>
              <a:rPr lang="zh-CN" altLang="en-US" sz="2400" b="1">
                <a:solidFill>
                  <a:srgbClr val="002060"/>
                </a:solidFill>
                <a:latin typeface="微软雅黑" panose="020B0503020204020204" charset="-122"/>
                <a:ea typeface="微软雅黑" panose="020B0503020204020204" charset="-122"/>
              </a:rPr>
              <a:t> his body in all manner </a:t>
            </a:r>
            <a:r>
              <a:rPr lang="zh-CN" altLang="en-US" sz="2400" b="1">
                <a:latin typeface="微软雅黑" panose="020B0503020204020204" charset="-122"/>
                <a:ea typeface="微软雅黑" panose="020B0503020204020204" charset="-122"/>
              </a:rPr>
              <a:t>of impossible ways just to</a:t>
            </a:r>
            <a:r>
              <a:rPr lang="zh-CN" altLang="en-US" sz="2400" b="1">
                <a:solidFill>
                  <a:srgbClr val="002060"/>
                </a:solidFill>
                <a:latin typeface="微软雅黑" panose="020B0503020204020204" charset="-122"/>
                <a:ea typeface="微软雅黑" panose="020B0503020204020204" charset="-122"/>
              </a:rPr>
              <a:t> jump up and </a:t>
            </a:r>
            <a:r>
              <a:rPr lang="zh-CN" altLang="en-US" sz="2400" b="1" u="sng">
                <a:solidFill>
                  <a:srgbClr val="002060"/>
                </a:solidFill>
                <a:latin typeface="微软雅黑" panose="020B0503020204020204" charset="-122"/>
                <a:ea typeface="微软雅黑" panose="020B0503020204020204" charset="-122"/>
              </a:rPr>
              <a:t>pluck</a:t>
            </a:r>
            <a:r>
              <a:rPr lang="zh-CN" altLang="en-US" sz="2400" b="1">
                <a:solidFill>
                  <a:srgbClr val="002060"/>
                </a:solidFill>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it out of the air. My own opinion is that we should have a doggie Olympics to celebrate these </a:t>
            </a:r>
            <a:r>
              <a:rPr lang="zh-CN" altLang="en-US" sz="2400" b="1">
                <a:solidFill>
                  <a:srgbClr val="002060"/>
                </a:solidFill>
                <a:latin typeface="微软雅黑" panose="020B0503020204020204" charset="-122"/>
                <a:ea typeface="微软雅黑" panose="020B0503020204020204" charset="-122"/>
              </a:rPr>
              <a:t>wonderful </a:t>
            </a:r>
            <a:r>
              <a:rPr lang="zh-CN" altLang="en-US" sz="2400" b="1" u="sng">
                <a:solidFill>
                  <a:srgbClr val="002060"/>
                </a:solidFill>
                <a:latin typeface="微软雅黑" panose="020B0503020204020204" charset="-122"/>
                <a:ea typeface="微软雅黑" panose="020B0503020204020204" charset="-122"/>
              </a:rPr>
              <a:t>specimens</a:t>
            </a:r>
            <a:r>
              <a:rPr lang="zh-CN" altLang="en-US" sz="2400" b="1">
                <a:latin typeface="微软雅黑" panose="020B0503020204020204" charset="-122"/>
                <a:ea typeface="微软雅黑" panose="020B0503020204020204" charset="-122"/>
              </a:rPr>
              <a:t> of the animal world.</a:t>
            </a:r>
            <a:endParaRPr lang="zh-CN" altLang="en-US" sz="2400" b="1">
              <a:latin typeface="微软雅黑" panose="020B0503020204020204" charset="-122"/>
              <a:ea typeface="微软雅黑" panose="020B0503020204020204" charset="-122"/>
            </a:endParaRPr>
          </a:p>
          <a:p>
            <a:pPr fontAlgn="auto">
              <a:lnSpc>
                <a:spcPts val="1200"/>
              </a:lnSpc>
            </a:pPr>
            <a:r>
              <a:rPr lang="zh-CN" altLang="en-US" sz="2000" b="1">
                <a:latin typeface="微软雅黑" panose="020B0503020204020204" charset="-122"/>
                <a:ea typeface="微软雅黑" panose="020B0503020204020204" charset="-122"/>
              </a:rPr>
              <a:t>   </a:t>
            </a: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当我们带他去公园时，他是一个运动员，或者自认为是。他的专长是铁饼(我们称之为飞盘)。不管你从哪个角度扔给他都没关系。他会用各种不可能的方式扭曲他的身体，只是为了跳起来，把它从空中拽起来。我个人的观点是，我们应该举办一届狗狗奥运会来庆祝这些动物世界的奇妙物种。</a:t>
            </a:r>
            <a:endParaRPr lang="zh-CN" altLang="en-US" sz="2000" b="1">
              <a:latin typeface="微软雅黑" panose="020B0503020204020204" charset="-122"/>
              <a:ea typeface="微软雅黑" panose="020B0503020204020204" charset="-122"/>
            </a:endParaRPr>
          </a:p>
          <a:p>
            <a:endParaRPr lang="zh-CN" altLang="en-US" sz="2000" b="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speciality /ˌspeʃiˈæləti/ </a:t>
            </a:r>
            <a:r>
              <a:rPr lang="zh-CN" altLang="en-US" sz="1600" b="1" i="1">
                <a:latin typeface="微软雅黑" panose="020B0503020204020204" charset="-122"/>
                <a:ea typeface="微软雅黑" panose="020B0503020204020204" charset="-122"/>
              </a:rPr>
              <a:t>n. 专业，专长；特性</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contort  /kənˈtɔːt/</a:t>
            </a:r>
            <a:r>
              <a:rPr lang="zh-CN" altLang="en-US" sz="1600" b="1" i="1">
                <a:latin typeface="微软雅黑" panose="020B0503020204020204" charset="-122"/>
                <a:ea typeface="微软雅黑" panose="020B0503020204020204" charset="-122"/>
              </a:rPr>
              <a:t> v. 扭曲</a:t>
            </a:r>
            <a:r>
              <a:rPr lang="en-US" altLang="zh-CN" sz="1600" b="1" i="1">
                <a:latin typeface="微软雅黑" panose="020B0503020204020204" charset="-122"/>
                <a:ea typeface="微软雅黑" panose="020B0503020204020204" charset="-122"/>
              </a:rPr>
              <a:t>; </a:t>
            </a:r>
            <a:r>
              <a:rPr lang="zh-CN" altLang="en-US" sz="1600" b="1" i="1">
                <a:latin typeface="微软雅黑" panose="020B0503020204020204" charset="-122"/>
                <a:ea typeface="微软雅黑" panose="020B0503020204020204" charset="-122"/>
              </a:rPr>
              <a:t>扭歪</a:t>
            </a:r>
            <a:r>
              <a:rPr lang="en-US" altLang="zh-CN" sz="1600" b="1" i="1">
                <a:latin typeface="微软雅黑" panose="020B0503020204020204" charset="-122"/>
                <a:ea typeface="微软雅黑" panose="020B0503020204020204" charset="-122"/>
              </a:rPr>
              <a:t>; </a:t>
            </a:r>
            <a:r>
              <a:rPr lang="zh-CN" altLang="en-US" sz="1600" b="1" i="1">
                <a:latin typeface="微软雅黑" panose="020B0503020204020204" charset="-122"/>
                <a:ea typeface="微软雅黑" panose="020B0503020204020204" charset="-122"/>
              </a:rPr>
              <a:t>曲解</a:t>
            </a:r>
            <a:r>
              <a:rPr lang="en-US" altLang="zh-CN" sz="1600" b="1" i="1">
                <a:latin typeface="微软雅黑" panose="020B0503020204020204" charset="-122"/>
                <a:ea typeface="微软雅黑" panose="020B0503020204020204" charset="-122"/>
              </a:rPr>
              <a:t>; </a:t>
            </a:r>
            <a:r>
              <a:rPr lang="zh-CN" altLang="en-US" sz="1600" b="1" i="1">
                <a:latin typeface="微软雅黑" panose="020B0503020204020204" charset="-122"/>
                <a:ea typeface="微软雅黑" panose="020B0503020204020204" charset="-122"/>
              </a:rPr>
              <a:t>歪曲</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pluck /plʌk/</a:t>
            </a:r>
            <a:r>
              <a:rPr lang="zh-CN" altLang="en-US" sz="1600" b="1" i="1">
                <a:latin typeface="微软雅黑" panose="020B0503020204020204" charset="-122"/>
                <a:ea typeface="微软雅黑" panose="020B0503020204020204" charset="-122"/>
              </a:rPr>
              <a:t> v. 采摘；解救；抢夺；鼓起勇气</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specimen /ˈspesɪmən/ </a:t>
            </a:r>
            <a:r>
              <a:rPr lang="zh-CN" altLang="en-US" sz="1600" b="1" i="1">
                <a:latin typeface="微软雅黑" panose="020B0503020204020204" charset="-122"/>
                <a:ea typeface="微软雅黑" panose="020B0503020204020204" charset="-122"/>
              </a:rPr>
              <a:t>n. 样品，样本；标本； （尤指动植物的）单一实例</a:t>
            </a:r>
            <a:endParaRPr lang="zh-CN" altLang="en-US" sz="20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linds(horizontal)">
                                      <p:cBhvr>
                                        <p:cTn id="10" dur="500"/>
                                        <p:tgtEl>
                                          <p:spTgt spid="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linds(horizontal)">
                                      <p:cBhvr>
                                        <p:cTn id="13" dur="500"/>
                                        <p:tgtEl>
                                          <p:spTgt spid="2">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linds(horizontal)">
                                      <p:cBhvr>
                                        <p:cTn id="16" dur="500"/>
                                        <p:tgtEl>
                                          <p:spTgt spid="2">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blinds(horizontal)">
                                      <p:cBhvr>
                                        <p:cTn id="1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rcRect l="24954" t="9048" r="10967" b="8364"/>
          <a:stretch>
            <a:fillRect/>
          </a:stretch>
        </p:blipFill>
        <p:spPr>
          <a:xfrm>
            <a:off x="9048750" y="4632325"/>
            <a:ext cx="3004185" cy="2225675"/>
          </a:xfrm>
          <a:prstGeom prst="roundRect">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2.</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34199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Labrador</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225425" y="1053465"/>
            <a:ext cx="11741150" cy="4954270"/>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There is no doubt in my mind that they </a:t>
            </a:r>
            <a:r>
              <a:rPr lang="zh-CN" altLang="en-US" sz="2400" b="1">
                <a:solidFill>
                  <a:srgbClr val="002060"/>
                </a:solidFill>
                <a:latin typeface="微软雅黑" panose="020B0503020204020204" charset="-122"/>
                <a:ea typeface="微软雅黑" panose="020B0503020204020204" charset="-122"/>
              </a:rPr>
              <a:t>would</a:t>
            </a:r>
            <a:r>
              <a:rPr lang="zh-CN" altLang="en-US" sz="2400" b="1">
                <a:latin typeface="微软雅黑" panose="020B0503020204020204" charset="-122"/>
                <a:ea typeface="微软雅黑" panose="020B0503020204020204" charset="-122"/>
              </a:rPr>
              <a:t>, if given the choice, prefer it to being </a:t>
            </a:r>
            <a:r>
              <a:rPr lang="zh-CN" altLang="en-US" sz="2400" b="1" u="sng">
                <a:latin typeface="微软雅黑" panose="020B0503020204020204" charset="-122"/>
                <a:ea typeface="微软雅黑" panose="020B0503020204020204" charset="-122"/>
              </a:rPr>
              <a:t>pawed</a:t>
            </a:r>
            <a:r>
              <a:rPr lang="zh-CN" altLang="en-US" sz="2400" b="1">
                <a:latin typeface="微软雅黑" panose="020B0503020204020204" charset="-122"/>
                <a:ea typeface="微软雅黑" panose="020B0503020204020204" charset="-122"/>
              </a:rPr>
              <a:t> by a bunch of strangers. It must be so </a:t>
            </a:r>
            <a:r>
              <a:rPr lang="zh-CN" altLang="en-US" sz="2400" b="1" u="sng">
                <a:solidFill>
                  <a:srgbClr val="002060"/>
                </a:solidFill>
                <a:latin typeface="微软雅黑" panose="020B0503020204020204" charset="-122"/>
                <a:ea typeface="微软雅黑" panose="020B0503020204020204" charset="-122"/>
              </a:rPr>
              <a:t>humiliating</a:t>
            </a:r>
            <a:r>
              <a:rPr lang="zh-CN" altLang="en-US" sz="2400" b="1">
                <a:latin typeface="微软雅黑" panose="020B0503020204020204" charset="-122"/>
                <a:ea typeface="微软雅黑" panose="020B0503020204020204" charset="-122"/>
              </a:rPr>
              <a:t> to be voted Best Dog in the World. Dogs don</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t want </a:t>
            </a:r>
            <a:r>
              <a:rPr lang="zh-CN" altLang="en-US" sz="2400" b="1">
                <a:solidFill>
                  <a:srgbClr val="002060"/>
                </a:solidFill>
                <a:latin typeface="微软雅黑" panose="020B0503020204020204" charset="-122"/>
                <a:ea typeface="微软雅黑" panose="020B0503020204020204" charset="-122"/>
              </a:rPr>
              <a:t>ivory–white teeth</a:t>
            </a:r>
            <a:r>
              <a:rPr lang="zh-CN" altLang="en-US" sz="2400" b="1">
                <a:latin typeface="微软雅黑" panose="020B0503020204020204" charset="-122"/>
                <a:ea typeface="微软雅黑" panose="020B0503020204020204" charset="-122"/>
              </a:rPr>
              <a:t> and </a:t>
            </a:r>
            <a:r>
              <a:rPr lang="zh-CN" altLang="en-US" sz="2400" b="1" u="sng">
                <a:solidFill>
                  <a:srgbClr val="002060"/>
                </a:solidFill>
                <a:latin typeface="微软雅黑" panose="020B0503020204020204" charset="-122"/>
                <a:ea typeface="微软雅黑" panose="020B0503020204020204" charset="-122"/>
              </a:rPr>
              <a:t>manicured</a:t>
            </a:r>
            <a:r>
              <a:rPr lang="zh-CN" altLang="en-US" sz="2400" b="1">
                <a:solidFill>
                  <a:srgbClr val="002060"/>
                </a:solidFill>
                <a:latin typeface="微软雅黑" panose="020B0503020204020204" charset="-122"/>
                <a:ea typeface="微软雅黑" panose="020B0503020204020204" charset="-122"/>
              </a:rPr>
              <a:t> nails</a:t>
            </a:r>
            <a:r>
              <a:rPr lang="zh-CN" altLang="en-US" sz="2400" b="1">
                <a:latin typeface="微软雅黑" panose="020B0503020204020204" charset="-122"/>
                <a:ea typeface="微软雅黑" panose="020B0503020204020204" charset="-122"/>
              </a:rPr>
              <a:t>. They want to </a:t>
            </a:r>
            <a:r>
              <a:rPr lang="zh-CN" altLang="en-US" sz="2400" b="1">
                <a:solidFill>
                  <a:srgbClr val="002060"/>
                </a:solidFill>
                <a:latin typeface="微软雅黑" panose="020B0503020204020204" charset="-122"/>
                <a:ea typeface="微软雅黑" panose="020B0503020204020204" charset="-122"/>
              </a:rPr>
              <a:t>let out deep, </a:t>
            </a:r>
            <a:r>
              <a:rPr lang="zh-CN" altLang="en-US" sz="2400" b="1" u="sng">
                <a:solidFill>
                  <a:srgbClr val="002060"/>
                </a:solidFill>
                <a:latin typeface="微软雅黑" panose="020B0503020204020204" charset="-122"/>
                <a:ea typeface="微软雅黑" panose="020B0503020204020204" charset="-122"/>
              </a:rPr>
              <a:t>throaty</a:t>
            </a:r>
            <a:r>
              <a:rPr lang="zh-CN" altLang="en-US" sz="2400" b="1">
                <a:solidFill>
                  <a:srgbClr val="002060"/>
                </a:solidFill>
                <a:latin typeface="微软雅黑" panose="020B0503020204020204" charset="-122"/>
                <a:ea typeface="微软雅黑" panose="020B0503020204020204" charset="-122"/>
              </a:rPr>
              <a:t> rumbles</a:t>
            </a:r>
            <a:r>
              <a:rPr lang="zh-CN" altLang="en-US" sz="2400" b="1">
                <a:latin typeface="微软雅黑" panose="020B0503020204020204" charset="-122"/>
                <a:ea typeface="微软雅黑" panose="020B0503020204020204" charset="-122"/>
              </a:rPr>
              <a:t> and a gold medal celebrating their 1</a:t>
            </a:r>
            <a:r>
              <a:rPr lang="zh-CN" altLang="en-US" sz="2400" b="1" baseline="30000">
                <a:latin typeface="微软雅黑" panose="020B0503020204020204" charset="-122"/>
                <a:ea typeface="微软雅黑" panose="020B0503020204020204" charset="-122"/>
              </a:rPr>
              <a:t>st</a:t>
            </a:r>
            <a:r>
              <a:rPr lang="zh-CN" altLang="en-US" sz="2400" b="1">
                <a:latin typeface="微软雅黑" panose="020B0503020204020204" charset="-122"/>
                <a:ea typeface="微软雅黑" panose="020B0503020204020204" charset="-122"/>
              </a:rPr>
              <a:t> position </a:t>
            </a:r>
            <a:r>
              <a:rPr lang="zh-CN" altLang="en-US" sz="2400" b="1">
                <a:solidFill>
                  <a:srgbClr val="002060"/>
                </a:solidFill>
                <a:latin typeface="微软雅黑" panose="020B0503020204020204" charset="-122"/>
                <a:ea typeface="微软雅黑" panose="020B0503020204020204" charset="-122"/>
              </a:rPr>
              <a:t>as the </a:t>
            </a:r>
            <a:r>
              <a:rPr lang="zh-CN" altLang="en-US" sz="2400" b="1" u="sng">
                <a:solidFill>
                  <a:srgbClr val="002060"/>
                </a:solidFill>
                <a:latin typeface="微软雅黑" panose="020B0503020204020204" charset="-122"/>
                <a:ea typeface="微软雅黑" panose="020B0503020204020204" charset="-122"/>
              </a:rPr>
              <a:t>apex</a:t>
            </a:r>
            <a:r>
              <a:rPr lang="zh-CN" altLang="en-US" sz="2400" b="1">
                <a:solidFill>
                  <a:srgbClr val="002060"/>
                </a:solidFill>
                <a:latin typeface="微软雅黑" panose="020B0503020204020204" charset="-122"/>
                <a:ea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rPr>
              <a:t>predator</a:t>
            </a:r>
            <a:r>
              <a:rPr lang="zh-CN" altLang="en-US" sz="2400" b="1">
                <a:latin typeface="微软雅黑" panose="020B0503020204020204" charset="-122"/>
                <a:ea typeface="微软雅黑" panose="020B0503020204020204" charset="-122"/>
              </a:rPr>
              <a:t>. </a:t>
            </a: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a:t>
            </a: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在我看来，毫无疑问，如果让他们选择，他们会更喜欢</a:t>
            </a:r>
            <a:r>
              <a:rPr lang="zh-CN" altLang="en-US" sz="2000" b="1">
                <a:latin typeface="微软雅黑" panose="020B0503020204020204" charset="-122"/>
                <a:ea typeface="微软雅黑" panose="020B0503020204020204" charset="-122"/>
                <a:sym typeface="+mn-ea"/>
              </a:rPr>
              <a:t>这样</a:t>
            </a:r>
            <a:r>
              <a:rPr lang="zh-CN" altLang="en-US" sz="2000" b="1">
                <a:latin typeface="微软雅黑" panose="020B0503020204020204" charset="-122"/>
                <a:ea typeface="微软雅黑" panose="020B0503020204020204" charset="-122"/>
              </a:rPr>
              <a:t>，而不是被一群陌生人抓来抓去。被选为世界上最好的狗狗，这一定很丢脸，狗狗不想要象牙白的牙齿和修剪整齐的指甲。他们想要发出低沉、沙哑的隆隆声，并获得一枚金牌，以此来庆祝自己作为顶级捕食者的第一个位置。</a:t>
            </a:r>
            <a:endParaRPr lang="zh-CN" altLang="en-US" sz="2000" b="1">
              <a:latin typeface="微软雅黑" panose="020B0503020204020204" charset="-122"/>
              <a:ea typeface="微软雅黑" panose="020B0503020204020204" charset="-122"/>
            </a:endParaRPr>
          </a:p>
          <a:p>
            <a:endParaRPr lang="zh-CN" altLang="en-US" sz="2000" b="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paw /pɔː/ </a:t>
            </a:r>
            <a:r>
              <a:rPr lang="zh-CN" altLang="en-US" sz="1600" b="1" i="1">
                <a:latin typeface="微软雅黑" panose="020B0503020204020204" charset="-122"/>
                <a:ea typeface="微软雅黑" panose="020B0503020204020204" charset="-122"/>
              </a:rPr>
              <a:t>v. 抓，扒；触；刨；粗鲁地抚摸；用爪子抓；翻找</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humiliating /hjuːˈmɪlieɪtɪŋ/</a:t>
            </a:r>
            <a:r>
              <a:rPr lang="zh-CN" altLang="en-US" sz="1600" b="1" i="1">
                <a:latin typeface="微软雅黑" panose="020B0503020204020204" charset="-122"/>
                <a:ea typeface="微软雅黑" panose="020B0503020204020204" charset="-122"/>
              </a:rPr>
              <a:t> adj. 丢脸的；羞辱性的</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manicure /ˈmænɪkjʊə(r)/ </a:t>
            </a:r>
            <a:r>
              <a:rPr lang="zh-CN" altLang="en-US" sz="1600" b="1" i="1">
                <a:latin typeface="微软雅黑" panose="020B0503020204020204" charset="-122"/>
                <a:ea typeface="微软雅黑" panose="020B0503020204020204" charset="-122"/>
              </a:rPr>
              <a:t>v. 修剪，美甲，护理指甲</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throaty /ˈθrəʊti/ </a:t>
            </a:r>
            <a:r>
              <a:rPr lang="zh-CN" altLang="en-US" sz="1600" b="1" i="1">
                <a:latin typeface="微软雅黑" panose="020B0503020204020204" charset="-122"/>
                <a:ea typeface="微软雅黑" panose="020B0503020204020204" charset="-122"/>
              </a:rPr>
              <a:t>adj. 喉音的；嘶哑的；低沉洪亮的</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apex  /ˈeɪpeks/ </a:t>
            </a:r>
            <a:r>
              <a:rPr lang="zh-CN" altLang="en-US" sz="1600" b="1" i="1">
                <a:latin typeface="微软雅黑" panose="020B0503020204020204" charset="-122"/>
                <a:ea typeface="微软雅黑" panose="020B0503020204020204" charset="-122"/>
              </a:rPr>
              <a:t>n. 顶点；尖端</a:t>
            </a:r>
            <a:endParaRPr lang="zh-CN" altLang="en-US" sz="1600" b="1" i="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predator /ˈpredətə(r)/</a:t>
            </a:r>
            <a:r>
              <a:rPr lang="zh-CN" altLang="en-US" sz="1600" b="1" i="1">
                <a:latin typeface="微软雅黑" panose="020B0503020204020204" charset="-122"/>
                <a:ea typeface="微软雅黑" panose="020B0503020204020204" charset="-122"/>
              </a:rPr>
              <a:t> n. [动] 捕食者；[动] 食肉动物；掠夺者</a:t>
            </a:r>
            <a:endParaRPr lang="zh-CN" altLang="en-US" sz="1600" b="1" i="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linds(horizontal)">
                                      <p:cBhvr>
                                        <p:cTn id="10" dur="500"/>
                                        <p:tgtEl>
                                          <p:spTgt spid="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linds(horizontal)">
                                      <p:cBhvr>
                                        <p:cTn id="13" dur="500"/>
                                        <p:tgtEl>
                                          <p:spTgt spid="2">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linds(horizontal)">
                                      <p:cBhvr>
                                        <p:cTn id="16" dur="500"/>
                                        <p:tgtEl>
                                          <p:spTgt spid="2">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blinds(horizontal)">
                                      <p:cBhvr>
                                        <p:cTn id="19" dur="500"/>
                                        <p:tgtEl>
                                          <p:spTgt spid="2">
                                            <p:txEl>
                                              <p:pRg st="7" end="7"/>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blinds(horizontal)">
                                      <p:cBhvr>
                                        <p:cTn id="25"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1535723" y="1459807"/>
            <a:ext cx="7738357" cy="2999650"/>
            <a:chOff x="1535723" y="1459807"/>
            <a:chExt cx="7738357" cy="2999650"/>
          </a:xfrm>
        </p:grpSpPr>
        <p:grpSp>
          <p:nvGrpSpPr>
            <p:cNvPr id="8" name="组合 7"/>
            <p:cNvGrpSpPr/>
            <p:nvPr/>
          </p:nvGrpSpPr>
          <p:grpSpPr>
            <a:xfrm>
              <a:off x="1535723" y="2667000"/>
              <a:ext cx="6377354" cy="1511832"/>
              <a:chOff x="1535723" y="2667000"/>
              <a:chExt cx="6377354" cy="1511832"/>
            </a:xfrm>
          </p:grpSpPr>
          <p:grpSp>
            <p:nvGrpSpPr>
              <p:cNvPr id="7" name="组合 6"/>
              <p:cNvGrpSpPr/>
              <p:nvPr/>
            </p:nvGrpSpPr>
            <p:grpSpPr>
              <a:xfrm>
                <a:off x="1535723" y="2667000"/>
                <a:ext cx="6377354" cy="1511832"/>
                <a:chOff x="1535723" y="2667000"/>
                <a:chExt cx="6377354" cy="1511832"/>
              </a:xfrm>
            </p:grpSpPr>
            <p:sp>
              <p:nvSpPr>
                <p:cNvPr id="3" name="流程图: 资料带 2"/>
                <p:cNvSpPr/>
                <p:nvPr/>
              </p:nvSpPr>
              <p:spPr>
                <a:xfrm>
                  <a:off x="1535723" y="2667000"/>
                  <a:ext cx="6377354" cy="1511832"/>
                </a:xfrm>
                <a:prstGeom prst="flowChartPunchedTap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资料带 3"/>
                <p:cNvSpPr/>
                <p:nvPr/>
              </p:nvSpPr>
              <p:spPr>
                <a:xfrm>
                  <a:off x="1746738" y="2875388"/>
                  <a:ext cx="5955323" cy="1162645"/>
                </a:xfrm>
                <a:prstGeom prst="flowChartPunchedTap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3718751" y="3046604"/>
                <a:ext cx="2377249" cy="706755"/>
              </a:xfrm>
              <a:prstGeom prst="rect">
                <a:avLst/>
              </a:prstGeom>
              <a:noFill/>
            </p:spPr>
            <p:txBody>
              <a:bodyPr wrap="square" rtlCol="0">
                <a:spAutoFit/>
              </a:bodyPr>
              <a:lstStyle/>
              <a:p>
                <a:r>
                  <a:rPr lang="zh-CN" altLang="en-US" sz="4000" dirty="0">
                    <a:solidFill>
                      <a:srgbClr val="F0EAD8"/>
                    </a:solidFill>
                    <a:latin typeface="华康海报体W12(P)" panose="040B0C00000000000000" pitchFamily="82" charset="-122"/>
                    <a:ea typeface="华康海报体W12(P)" panose="040B0C00000000000000" pitchFamily="82" charset="-122"/>
                  </a:rPr>
                  <a:t>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狗</a:t>
                </a:r>
                <a:endParaRPr lang="zh-CN" altLang="en-US" sz="4000" dirty="0">
                  <a:solidFill>
                    <a:srgbClr val="F0EAD8"/>
                  </a:solidFill>
                  <a:latin typeface="华康海报体W12(P)" panose="040B0C00000000000000" pitchFamily="82" charset="-122"/>
                  <a:ea typeface="华康海报体W12(P)" panose="040B0C00000000000000" pitchFamily="82" charset="-122"/>
                </a:endParaRPr>
              </a:p>
            </p:txBody>
          </p:sp>
        </p:grpSp>
        <p:pic>
          <p:nvPicPr>
            <p:cNvPr id="2" name="图片 1"/>
            <p:cNvPicPr>
              <a:picLocks noChangeAspect="1"/>
            </p:cNvPicPr>
            <p:nvPr/>
          </p:nvPicPr>
          <p:blipFill>
            <a:blip r:embed="rId2"/>
            <a:stretch>
              <a:fillRect/>
            </a:stretch>
          </p:blipFill>
          <p:spPr>
            <a:xfrm>
              <a:off x="6873971" y="1459807"/>
              <a:ext cx="2400109" cy="29996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xit" presetSubtype="2" fill="hold" nodeType="afterEffect">
                                  <p:stCondLst>
                                    <p:cond delay="0"/>
                                  </p:stCondLst>
                                  <p:childTnLst>
                                    <p:anim calcmode="lin" valueType="num">
                                      <p:cBhvr additive="base">
                                        <p:cTn id="11" dur="3000"/>
                                        <p:tgtEl>
                                          <p:spTgt spid="9"/>
                                        </p:tgtEl>
                                        <p:attrNameLst>
                                          <p:attrName>ppt_x</p:attrName>
                                        </p:attrNameLst>
                                      </p:cBhvr>
                                      <p:tavLst>
                                        <p:tav tm="0">
                                          <p:val>
                                            <p:strVal val="ppt_x"/>
                                          </p:val>
                                        </p:tav>
                                        <p:tav tm="100000">
                                          <p:val>
                                            <p:strVal val="1+ppt_w/2"/>
                                          </p:val>
                                        </p:tav>
                                      </p:tavLst>
                                    </p:anim>
                                    <p:anim calcmode="lin" valueType="num">
                                      <p:cBhvr additive="base">
                                        <p:cTn id="12" dur="3000"/>
                                        <p:tgtEl>
                                          <p:spTgt spid="9"/>
                                        </p:tgtEl>
                                        <p:attrNameLst>
                                          <p:attrName>ppt_y</p:attrName>
                                        </p:attrNameLst>
                                      </p:cBhvr>
                                      <p:tavLst>
                                        <p:tav tm="0">
                                          <p:val>
                                            <p:strVal val="ppt_y"/>
                                          </p:val>
                                        </p:tav>
                                        <p:tav tm="100000">
                                          <p:val>
                                            <p:strVal val="ppt_y"/>
                                          </p:val>
                                        </p:tav>
                                      </p:tavLst>
                                    </p:anim>
                                    <p:set>
                                      <p:cBhvr>
                                        <p:cTn id="13"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857885" y="644525"/>
            <a:ext cx="11109325" cy="6000750"/>
          </a:xfrm>
          <a:prstGeom prst="rect">
            <a:avLst/>
          </a:prstGeom>
          <a:noFill/>
        </p:spPr>
        <p:txBody>
          <a:bodyPr wrap="square" rtlCol="0" anchor="t">
            <a:spAutoFit/>
          </a:bodyPr>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I heard a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rush</a:t>
            </a:r>
            <a:r>
              <a:rPr lang="zh-CN" altLang="en-US" sz="2400" b="1">
                <a:latin typeface="微软雅黑" panose="020B0503020204020204" charset="-122"/>
                <a:ea typeface="微软雅黑" panose="020B0503020204020204" charset="-122"/>
                <a:cs typeface="微软雅黑" panose="020B0503020204020204" charset="-122"/>
              </a:rPr>
              <a:t> under the hedge and a great dog ran by, whose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black and white coat</a:t>
            </a:r>
            <a:r>
              <a:rPr lang="zh-CN" altLang="en-US" sz="2400" b="1">
                <a:latin typeface="微软雅黑" panose="020B0503020204020204" charset="-122"/>
                <a:ea typeface="微软雅黑" panose="020B0503020204020204" charset="-122"/>
                <a:cs typeface="微软雅黑" panose="020B0503020204020204" charset="-122"/>
              </a:rPr>
              <a:t> was clearly to be seen. It was</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 lionlike creature with long hair and a huge head</a:t>
            </a:r>
            <a:r>
              <a:rPr lang="zh-CN" altLang="en-US"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我听见树篱下唰地一声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，一条大狗窜了过去，</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黑白相间的毛色</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latin typeface="微软雅黑" panose="020B0503020204020204" charset="-122"/>
                <a:ea typeface="微软雅黑" panose="020B0503020204020204" charset="-122"/>
                <a:cs typeface="微软雅黑" panose="020B0503020204020204" charset="-122"/>
              </a:rPr>
              <a:t>清晰可见。它</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一副狮子模样，毛很长，头很大</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The dog was</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 noisy and silly</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running round</a:t>
            </a:r>
            <a:r>
              <a:rPr lang="zh-CN" altLang="en-US" sz="2400" b="1">
                <a:latin typeface="微软雅黑" panose="020B0503020204020204" charset="-122"/>
                <a:ea typeface="微软雅黑" panose="020B0503020204020204" charset="-122"/>
                <a:cs typeface="微软雅黑" panose="020B0503020204020204" charset="-122"/>
              </a:rPr>
              <a:t> after nothing at all. </a:t>
            </a: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那条</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狗</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傻呼呼地</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吠个不停</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神态</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毫无目的地乱跑乱窜</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The dog</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hovers</a:t>
            </a:r>
            <a:r>
              <a:rPr lang="zh-CN" altLang="en-US" sz="2400" b="1">
                <a:latin typeface="微软雅黑" panose="020B0503020204020204" charset="-122"/>
                <a:ea typeface="微软雅黑" panose="020B0503020204020204" charset="-122"/>
                <a:cs typeface="微软雅黑" panose="020B0503020204020204" charset="-122"/>
              </a:rPr>
              <a:t> around me while I am fixing their dinner.</a:t>
            </a:r>
            <a:endParaRPr lang="zh-CN" altLang="en-US" sz="2400" b="1">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altLang="en-US" sz="2400" b="1">
                <a:latin typeface="微软雅黑" panose="020B0503020204020204" charset="-122"/>
                <a:ea typeface="微软雅黑" panose="020B0503020204020204" charset="-122"/>
                <a:cs typeface="微软雅黑" panose="020B0503020204020204" charset="-122"/>
              </a:rPr>
              <a:t>      </a:t>
            </a:r>
            <a:r>
              <a:rPr lang="zh-CN" altLang="en-US" sz="1600" b="1" i="1">
                <a:latin typeface="微软雅黑" panose="020B0503020204020204" charset="-122"/>
                <a:ea typeface="微软雅黑" panose="020B0503020204020204" charset="-122"/>
                <a:cs typeface="微软雅黑" panose="020B0503020204020204" charset="-122"/>
              </a:rPr>
              <a:t>hover  /ˈhɒvə(r)/ （鸟、昆虫</a:t>
            </a:r>
            <a:r>
              <a:rPr lang="zh-CN" altLang="en-US" sz="1600" b="1" i="1">
                <a:latin typeface="微软雅黑" panose="020B0503020204020204" charset="-122"/>
                <a:ea typeface="微软雅黑" panose="020B0503020204020204" charset="-122"/>
                <a:cs typeface="微软雅黑" panose="020B0503020204020204" charset="-122"/>
                <a:sym typeface="+mn-ea"/>
              </a:rPr>
              <a:t>、</a:t>
            </a:r>
            <a:r>
              <a:rPr lang="zh-CN" altLang="en-US" sz="1600" b="1" i="1">
                <a:latin typeface="微软雅黑" panose="020B0503020204020204" charset="-122"/>
                <a:ea typeface="微软雅黑" panose="020B0503020204020204" charset="-122"/>
                <a:cs typeface="微软雅黑" panose="020B0503020204020204" charset="-122"/>
              </a:rPr>
              <a:t>直升机等 )  翱翔；盘旋；. (人) 徘徊</a:t>
            </a: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我给狗儿们弄吃的时候它们</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围著我转</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动作</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The dog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perked</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its ears</a:t>
            </a:r>
            <a:r>
              <a:rPr lang="zh-CN" altLang="en-US" sz="2400" b="1">
                <a:latin typeface="微软雅黑" panose="020B0503020204020204" charset="-122"/>
                <a:ea typeface="微软雅黑" panose="020B0503020204020204" charset="-122"/>
                <a:cs typeface="微软雅黑" panose="020B0503020204020204" charset="-122"/>
              </a:rPr>
              <a:t> at the noise.</a:t>
            </a:r>
            <a:endParaRPr lang="zh-CN" altLang="en-US" sz="2400" b="1">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altLang="en-US" sz="2400" b="1">
                <a:latin typeface="微软雅黑" panose="020B0503020204020204" charset="-122"/>
                <a:ea typeface="微软雅黑" panose="020B0503020204020204" charset="-122"/>
                <a:cs typeface="微软雅黑" panose="020B0503020204020204" charset="-122"/>
              </a:rPr>
              <a:t>     </a:t>
            </a:r>
            <a:r>
              <a:rPr lang="zh-CN" altLang="en-US" sz="1600" b="1" i="1">
                <a:latin typeface="微软雅黑" panose="020B0503020204020204" charset="-122"/>
                <a:ea typeface="微软雅黑" panose="020B0503020204020204" charset="-122"/>
                <a:cs typeface="微软雅黑" panose="020B0503020204020204" charset="-122"/>
              </a:rPr>
              <a:t>perk/pɜːk/v. 振作起来；昂首</a:t>
            </a: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一听到噪声，狗就</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竖起了耳朵</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3.</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Dogs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linds(horizontal)">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blinds(horizontal)">
                                      <p:cBhvr>
                                        <p:cTn id="17" dur="500"/>
                                        <p:tgtEl>
                                          <p:spTgt spid="2">
                                            <p:txEl>
                                              <p:pRg st="6" end="6"/>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blinds(horizontal)">
                                      <p:cBhvr>
                                        <p:cTn id="20" dur="500"/>
                                        <p:tgtEl>
                                          <p:spTgt spid="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blinds(horizontal)">
                                      <p:cBhvr>
                                        <p:cTn id="25" dur="500"/>
                                        <p:tgtEl>
                                          <p:spTgt spid="2">
                                            <p:txEl>
                                              <p:pRg st="10" end="1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animEffect transition="in" filter="blinds(horizontal)">
                                      <p:cBhvr>
                                        <p:cTn id="2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511175" y="644525"/>
            <a:ext cx="11363325" cy="6100445"/>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     As I neared her property, I heard the</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whimpering</a:t>
            </a:r>
            <a:r>
              <a:rPr lang="zh-CN" altLang="en-US" sz="2400" b="1" u="sng" baseline="30000">
                <a:solidFill>
                  <a:srgbClr val="002060"/>
                </a:solidFill>
                <a:latin typeface="微软雅黑" panose="020B0503020204020204" charset="-122"/>
                <a:ea typeface="微软雅黑" panose="020B0503020204020204" charset="-122"/>
                <a:cs typeface="微软雅黑" panose="020B0503020204020204" charset="-122"/>
              </a:rPr>
              <a:t>①</a:t>
            </a:r>
            <a:r>
              <a:rPr lang="zh-CN" altLang="en-US" sz="2400" b="1">
                <a:latin typeface="微软雅黑" panose="020B0503020204020204" charset="-122"/>
                <a:ea typeface="微软雅黑" panose="020B0503020204020204" charset="-122"/>
                <a:cs typeface="微软雅黑" panose="020B0503020204020204" charset="-122"/>
              </a:rPr>
              <a:t> of what sounded like a small dog. Then I saw the puppy,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 very cute little brown- and black-</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speckled</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basset</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③</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hound</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rPr>
              <a:t>④</a:t>
            </a:r>
            <a:r>
              <a:rPr lang="zh-CN" altLang="en-US" sz="2400" b="1">
                <a:latin typeface="微软雅黑" panose="020B0503020204020204" charset="-122"/>
                <a:ea typeface="微软雅黑" panose="020B0503020204020204" charset="-122"/>
                <a:cs typeface="微软雅黑" panose="020B0503020204020204" charset="-122"/>
              </a:rPr>
              <a:t>. Delighted to see the small animal, I called, </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"Hi, puppy!</a:t>
            </a:r>
            <a:r>
              <a:rPr lang="zh-CN" altLang="en-US" sz="2400" b="1">
                <a:latin typeface="微软雅黑" panose="020B0503020204020204" charset="-122"/>
                <a:ea typeface="微软雅黑" panose="020B0503020204020204" charset="-122"/>
                <a:cs typeface="微软雅黑" panose="020B0503020204020204" charset="-122"/>
              </a:rPr>
              <a:t>" Suddenly, not just one puppy but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a whole litter</a:t>
            </a:r>
            <a:r>
              <a:rPr lang="zh-CN" altLang="en-US" sz="2400" b="1" u="sng" baseline="30000">
                <a:solidFill>
                  <a:srgbClr val="002060"/>
                </a:solidFill>
                <a:latin typeface="微软雅黑" panose="020B0503020204020204" charset="-122"/>
                <a:ea typeface="微软雅黑" panose="020B0503020204020204" charset="-122"/>
                <a:cs typeface="微软雅黑" panose="020B0503020204020204" charset="-122"/>
              </a:rPr>
              <a:t>⑤</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 of</a:t>
            </a:r>
            <a:r>
              <a:rPr lang="zh-CN" altLang="en-US" sz="2400" b="1">
                <a:latin typeface="微软雅黑" panose="020B0503020204020204" charset="-122"/>
                <a:ea typeface="微软雅黑" panose="020B0503020204020204" charset="-122"/>
                <a:cs typeface="微软雅黑" panose="020B0503020204020204" charset="-122"/>
              </a:rPr>
              <a:t> little spotted basset hounds came</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loping</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rPr>
              <a:t>⑥</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to </a:t>
            </a:r>
            <a:r>
              <a:rPr lang="zh-CN" altLang="en-US" sz="2400" b="1">
                <a:latin typeface="微软雅黑" panose="020B0503020204020204" charset="-122"/>
                <a:ea typeface="微软雅黑" panose="020B0503020204020204" charset="-122"/>
                <a:cs typeface="微软雅黑" panose="020B0503020204020204" charset="-122"/>
              </a:rPr>
              <a:t>the wire gate to view the passerby,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tripping</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⑦</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over one another's long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floppy</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⑧</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ears</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as each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clamored</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⑨</a:t>
            </a:r>
            <a:r>
              <a:rPr lang="zh-CN" altLang="en-US" sz="2400" b="1">
                <a:latin typeface="微软雅黑" panose="020B0503020204020204" charset="-122"/>
                <a:ea typeface="微软雅黑" panose="020B0503020204020204" charset="-122"/>
                <a:cs typeface="微软雅黑" panose="020B0503020204020204" charset="-122"/>
              </a:rPr>
              <a:t> to get there first.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ts val="1320"/>
              </a:lnSpc>
            </a:pP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rPr>
              <a:t>① whimper/ˈwɪmpə(r)/ v. 呜咽 n. 呜咽声                          ② speckl</a:t>
            </a:r>
            <a:r>
              <a:rPr lang="en-US" altLang="zh-CN" sz="1600" b="1" i="1">
                <a:latin typeface="微软雅黑" panose="020B0503020204020204" charset="-122"/>
                <a:ea typeface="微软雅黑" panose="020B0503020204020204" charset="-122"/>
                <a:cs typeface="微软雅黑" panose="020B0503020204020204" charset="-122"/>
              </a:rPr>
              <a:t>e</a:t>
            </a:r>
            <a:r>
              <a:rPr lang="zh-CN" altLang="en-US" sz="1600" b="1" i="1">
                <a:latin typeface="微软雅黑" panose="020B0503020204020204" charset="-122"/>
                <a:ea typeface="微软雅黑" panose="020B0503020204020204" charset="-122"/>
                <a:cs typeface="微软雅黑" panose="020B0503020204020204" charset="-122"/>
              </a:rPr>
              <a:t> /ˈspekl/ n. 斑点，色斑 v. 用斑点做标记</a:t>
            </a: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rPr>
              <a:t>③ basset/ˈbæsɪt/ n. 矮脚长耳猎犬                                     ④ hound /haʊnd/ n. 猎犬；探长v. 追猎</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⑤ litter/ˈlɪtə(r)/ n. 一窝（动物的幼崽）                             ⑥ lope /ləʊp/ v. 大步慢跑 n. 大步慢跑，大步踏走</a:t>
            </a: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rPr>
              <a:t>⑦ trip /trɪp/ vi. 绊倒，跌倒；轻快地走（或跑、跳舞）       ⑧ floppy /ˈflɒpi/adj. 松软的；叭嗒叭嗒的</a:t>
            </a: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rPr>
              <a:t>⑨ clamor /'klæmə/ n. 喧闹，叫嚷；大声的要求 vi. 喧嚷</a:t>
            </a:r>
            <a:endParaRPr lang="zh-CN" altLang="en-US" sz="1600" b="1" i="1">
              <a:latin typeface="微软雅黑" panose="020B0503020204020204" charset="-122"/>
              <a:ea typeface="微软雅黑" panose="020B0503020204020204" charset="-122"/>
              <a:cs typeface="微软雅黑" panose="020B0503020204020204" charset="-122"/>
            </a:endParaRPr>
          </a:p>
          <a:p>
            <a:pPr fontAlgn="auto">
              <a:lnSpc>
                <a:spcPts val="1380"/>
              </a:lnSpc>
            </a:pP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当我走近她的住所时，我听到了一只小狗的</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呜咽声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声音</a:t>
            </a:r>
            <a:r>
              <a:rPr lang="zh-CN" altLang="en-US" sz="2400" b="1">
                <a:latin typeface="微软雅黑" panose="020B0503020204020204" charset="-122"/>
                <a:ea typeface="微软雅黑" panose="020B0503020204020204" charset="-122"/>
                <a:cs typeface="微软雅黑" panose="020B0503020204020204" charset="-122"/>
              </a:rPr>
              <a:t>。然后我看到了小狗，一只</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非常可爱的棕色和黑色斑点</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外貌</a:t>
            </a:r>
            <a:r>
              <a:rPr lang="zh-CN" altLang="en-US" sz="2400" b="1">
                <a:latin typeface="微软雅黑" panose="020B0503020204020204" charset="-122"/>
                <a:ea typeface="微软雅黑" panose="020B0503020204020204" charset="-122"/>
                <a:cs typeface="微软雅黑" panose="020B0503020204020204" charset="-122"/>
              </a:rPr>
              <a:t>的巴吉特猎犬。看到这只小动物我很高兴，我叫道:</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“嗨，小狗!”</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语言</a:t>
            </a:r>
            <a:r>
              <a:rPr lang="zh-CN" altLang="en-US" sz="2400" b="1">
                <a:latin typeface="微软雅黑" panose="020B0503020204020204" charset="-122"/>
                <a:ea typeface="微软雅黑" panose="020B0503020204020204" charset="-122"/>
                <a:cs typeface="微软雅黑" panose="020B0503020204020204" charset="-122"/>
              </a:rPr>
              <a:t>突然间，不仅仅是一只小狗，而是</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一窝</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量词</a:t>
            </a:r>
            <a:r>
              <a:rPr lang="zh-CN" altLang="en-US" sz="2400" b="1">
                <a:latin typeface="微软雅黑" panose="020B0503020204020204" charset="-122"/>
                <a:ea typeface="微软雅黑" panose="020B0503020204020204" charset="-122"/>
                <a:cs typeface="微软雅黑" panose="020B0503020204020204" charset="-122"/>
              </a:rPr>
              <a:t>带斑点的巴吉特猎犬，它们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奔向</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铁栅栏门口，想要看到这个过路人，它们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互相绊倒在对方耷拉着的长耳朵上</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争先恐后地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想要抢先到达那里。</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3.</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Dogs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linds(horizontal)">
                                      <p:cBhvr>
                                        <p:cTn id="15" dur="500"/>
                                        <p:tgtEl>
                                          <p:spTgt spid="2">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linds(horizontal)">
                                      <p:cBhvr>
                                        <p:cTn id="18" dur="500"/>
                                        <p:tgtEl>
                                          <p:spTgt spid="2">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linds(horizontal)">
                                      <p:cBhvr>
                                        <p:cTn id="21" dur="500"/>
                                        <p:tgtEl>
                                          <p:spTgt spid="2">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linds(horizontal)">
                                      <p:cBhvr>
                                        <p:cTn id="2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8" name="图片 7">
            <a:hlinkClick r:id="rId5" action="ppaction://hlinkfile"/>
          </p:cNvPr>
          <p:cNvPicPr>
            <a:picLocks noChangeAspect="1"/>
          </p:cNvPicPr>
          <p:nvPr/>
        </p:nvPicPr>
        <p:blipFill>
          <a:blip r:embed="rId6"/>
          <a:srcRect l="12031" t="10278" r="15979" b="1648"/>
          <a:stretch>
            <a:fillRect/>
          </a:stretch>
        </p:blipFill>
        <p:spPr>
          <a:xfrm>
            <a:off x="1776730" y="2212975"/>
            <a:ext cx="9165590" cy="4645025"/>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a:t>
            </a:r>
            <a:endParaRPr lang="en-US" altLang="zh-CN" sz="2400" b="1">
              <a:solidFill>
                <a:srgbClr val="002060"/>
              </a:solidFill>
              <a:latin typeface="微软雅黑" panose="020B0503020204020204" charset="-122"/>
              <a:ea typeface="微软雅黑" panose="020B0503020204020204" charset="-122"/>
            </a:endParaRPr>
          </a:p>
        </p:txBody>
      </p:sp>
      <p:sp>
        <p:nvSpPr>
          <p:cNvPr id="10" name="文本框 9"/>
          <p:cNvSpPr txBox="1"/>
          <p:nvPr/>
        </p:nvSpPr>
        <p:spPr>
          <a:xfrm>
            <a:off x="920750" y="644525"/>
            <a:ext cx="10877550" cy="1568450"/>
          </a:xfrm>
          <a:prstGeom prst="rect">
            <a:avLst/>
          </a:prstGeom>
          <a:noFill/>
        </p:spPr>
        <p:txBody>
          <a:bodyPr wrap="square" rtlCol="0">
            <a:spAutoFit/>
          </a:bodyPr>
          <a:p>
            <a:r>
              <a:rPr lang="en-US" altLang="zh-CN" sz="2400" b="1">
                <a:latin typeface="微软雅黑" panose="020B0503020204020204" charset="-122"/>
                <a:ea typeface="微软雅黑" panose="020B0503020204020204" charset="-122"/>
              </a:rPr>
              <a:t>    Dogs may not make the world go around, but they certainly make life richer, healthier and happier.  Here are 10 touching quotes that sum up that special best-friend relationship we share with our </a:t>
            </a:r>
            <a:r>
              <a:rPr lang="en-US" altLang="zh-CN" sz="2400" b="1" u="sng">
                <a:latin typeface="微软雅黑" panose="020B0503020204020204" charset="-122"/>
                <a:ea typeface="微软雅黑" panose="020B0503020204020204" charset="-122"/>
              </a:rPr>
              <a:t>canine</a:t>
            </a:r>
            <a:r>
              <a:rPr lang="en-US" altLang="zh-CN" sz="2400" b="1">
                <a:latin typeface="微软雅黑" panose="020B0503020204020204" charset="-122"/>
                <a:ea typeface="微软雅黑" panose="020B0503020204020204" charset="-122"/>
              </a:rPr>
              <a:t> companions.                   </a:t>
            </a:r>
            <a:r>
              <a:rPr lang="en-US" altLang="zh-CN" sz="1600" b="1" i="1">
                <a:latin typeface="微软雅黑" panose="020B0503020204020204" charset="-122"/>
                <a:ea typeface="微软雅黑" panose="020B0503020204020204" charset="-122"/>
              </a:rPr>
              <a:t>canine  /ˈkeɪnaɪn/ adj. 犬的；犬齿的；犬科的；似犬的</a:t>
            </a:r>
            <a:endParaRPr lang="en-US" altLang="zh-CN" sz="1600" b="1" i="1">
              <a:latin typeface="微软雅黑" panose="020B0503020204020204" charset="-122"/>
              <a:ea typeface="微软雅黑" panose="020B0503020204020204" charset="-122"/>
            </a:endParaRPr>
          </a:p>
        </p:txBody>
      </p:sp>
      <p:sp>
        <p:nvSpPr>
          <p:cNvPr id="11" name="文本框 10"/>
          <p:cNvSpPr txBox="1"/>
          <p:nvPr/>
        </p:nvSpPr>
        <p:spPr>
          <a:xfrm>
            <a:off x="2062480" y="184150"/>
            <a:ext cx="458787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Lead in - Play the video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640715" y="836295"/>
            <a:ext cx="11109325" cy="5015865"/>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Seeing me, they </a:t>
            </a:r>
            <a:r>
              <a:rPr lang="en-US" altLang="zh-CN" sz="2400" b="1" u="sng">
                <a:solidFill>
                  <a:srgbClr val="002060"/>
                </a:solidFill>
                <a:latin typeface="微软雅黑" panose="020B0503020204020204" charset="-122"/>
                <a:ea typeface="微软雅黑" panose="020B0503020204020204" charset="-122"/>
                <a:cs typeface="微软雅黑" panose="020B0503020204020204" charset="-122"/>
              </a:rPr>
              <a:t>yipped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 and </a:t>
            </a:r>
            <a:r>
              <a:rPr lang="en-US" altLang="zh-CN" sz="2400" b="1" u="sng">
                <a:solidFill>
                  <a:srgbClr val="002060"/>
                </a:solidFill>
                <a:latin typeface="微软雅黑" panose="020B0503020204020204" charset="-122"/>
                <a:ea typeface="微软雅黑" panose="020B0503020204020204" charset="-122"/>
                <a:cs typeface="微软雅黑" panose="020B0503020204020204" charset="-122"/>
              </a:rPr>
              <a:t>moaned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en-US" altLang="zh-CN" sz="2400" b="1">
                <a:latin typeface="微软雅黑" panose="020B0503020204020204" charset="-122"/>
                <a:ea typeface="微软雅黑" panose="020B0503020204020204" charset="-122"/>
                <a:cs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in </a:t>
            </a:r>
            <a:r>
              <a:rPr lang="en-US" altLang="zh-CN" sz="2400" b="1" u="sng">
                <a:solidFill>
                  <a:srgbClr val="002060"/>
                </a:solidFill>
                <a:latin typeface="微软雅黑" panose="020B0503020204020204" charset="-122"/>
                <a:ea typeface="微软雅黑" panose="020B0503020204020204" charset="-122"/>
                <a:cs typeface="微软雅黑" panose="020B0503020204020204" charset="-122"/>
              </a:rPr>
              <a:t>anticipation</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en-US" altLang="zh-CN" sz="2400" b="1">
                <a:latin typeface="微软雅黑" panose="020B0503020204020204" charset="-122"/>
                <a:ea typeface="微软雅黑" panose="020B0503020204020204" charset="-122"/>
                <a:cs typeface="微软雅黑" panose="020B0503020204020204" charset="-122"/>
              </a:rPr>
              <a:t>, </a:t>
            </a:r>
            <a:r>
              <a:rPr lang="en-US" altLang="zh-CN" sz="2400" b="1" u="sng">
                <a:solidFill>
                  <a:srgbClr val="002060"/>
                </a:solidFill>
                <a:latin typeface="微软雅黑" panose="020B0503020204020204" charset="-122"/>
                <a:ea typeface="微软雅黑" panose="020B0503020204020204" charset="-122"/>
                <a:cs typeface="微软雅黑" panose="020B0503020204020204" charset="-122"/>
              </a:rPr>
              <a:t>frantically</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en-US" altLang="zh-CN" sz="2400" b="1">
                <a:latin typeface="微软雅黑" panose="020B0503020204020204" charset="-122"/>
                <a:ea typeface="微软雅黑" panose="020B0503020204020204" charset="-122"/>
                <a:cs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wagging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⑤</a:t>
            </a:r>
            <a:r>
              <a:rPr lang="en-US" altLang="zh-CN" sz="2400" b="1">
                <a:latin typeface="微软雅黑" panose="020B0503020204020204" charset="-122"/>
                <a:ea typeface="微软雅黑" panose="020B0503020204020204" charset="-122"/>
                <a:cs typeface="微软雅黑" panose="020B0503020204020204" charset="-122"/>
              </a:rPr>
              <a:t> their little tails.   </a:t>
            </a:r>
            <a:r>
              <a:rPr lang="zh-CN" altLang="en-US" sz="2400" b="1">
                <a:latin typeface="微软雅黑" panose="020B0503020204020204" charset="-122"/>
                <a:ea typeface="微软雅黑" panose="020B0503020204020204" charset="-122"/>
                <a:cs typeface="微软雅黑" panose="020B0503020204020204" charset="-122"/>
              </a:rPr>
              <a:t>Unable to resist a closer look at the puppies, I hurried over. The puppies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struggled to</a:t>
            </a:r>
            <a:r>
              <a:rPr lang="zh-CN" altLang="en-US" sz="2400" b="1">
                <a:latin typeface="微软雅黑" panose="020B0503020204020204" charset="-122"/>
                <a:ea typeface="微软雅黑" panose="020B0503020204020204" charset="-122"/>
                <a:cs typeface="微软雅黑" panose="020B0503020204020204" charset="-122"/>
              </a:rPr>
              <a:t> get closer to me,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pouncing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⑥</a:t>
            </a:r>
            <a:r>
              <a:rPr lang="zh-CN" altLang="en-US" sz="2400" b="1" u="sng" baseline="3000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and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tumbling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⑦</a:t>
            </a:r>
            <a:r>
              <a:rPr lang="zh-CN" altLang="en-US" sz="2400" b="1">
                <a:latin typeface="微软雅黑" panose="020B0503020204020204" charset="-122"/>
                <a:ea typeface="微软雅黑" panose="020B0503020204020204" charset="-122"/>
                <a:cs typeface="微软雅黑" panose="020B0503020204020204" charset="-122"/>
              </a:rPr>
              <a:t> over each other. </a:t>
            </a:r>
            <a:endParaRPr lang="zh-CN" altLang="en-US" sz="2400" b="1">
              <a:latin typeface="微软雅黑" panose="020B0503020204020204" charset="-122"/>
              <a:ea typeface="微软雅黑" panose="020B0503020204020204" charset="-122"/>
              <a:cs typeface="微软雅黑" panose="020B0503020204020204" charset="-122"/>
            </a:endParaRPr>
          </a:p>
          <a:p>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① yip /jɪp/n. 叫喊声vi. 犬吠；尖叫                               </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② moan /məʊn/vi. 抱怨；呻吟 n. 呻吟声 </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③ anticipation /ænˌtɪsɪˈpeɪʃn/ n. 预料；盼望           </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④ frantically /ˈfræntɪkli/ adv. 疯狂似地；狂暴地 </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⑤ wag /wæɡ/ v. （动物尾巴）来回摇摆                     </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⑥ pounce  /paʊns/ v. 突袭，猛扑</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⑦ tumble  /ˈtʌmbl/ v. 摔倒；打滚；滚翻</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看到我，他们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又叫又叫</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期待着</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疯狂地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摇着他们的小尾巴</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。我忍不住要仔细看看那些小狗，赶紧走了过去。小狗们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挣扎着</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向我靠近，</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扑过来又滚过来</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3.</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Dogs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blinds(horizontal)">
                                      <p:cBhvr>
                                        <p:cTn id="20" dur="500"/>
                                        <p:tgtEl>
                                          <p:spTgt spid="2">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linds(horizontal)">
                                      <p:cBhvr>
                                        <p:cTn id="23" dur="500"/>
                                        <p:tgtEl>
                                          <p:spTgt spid="2">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blinds(horizontal)">
                                      <p:cBhvr>
                                        <p:cTn id="26" dur="500"/>
                                        <p:tgtEl>
                                          <p:spTgt spid="2">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blinds(horizontal)">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464185" y="644525"/>
            <a:ext cx="11264265" cy="600075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The ones in front were now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standing on their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hind</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①</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legs</a:t>
            </a:r>
            <a:r>
              <a:rPr lang="zh-CN" altLang="en-US" sz="2400" b="1">
                <a:latin typeface="微软雅黑" panose="020B0503020204020204" charset="-122"/>
                <a:ea typeface="微软雅黑" panose="020B0503020204020204" charset="-122"/>
                <a:cs typeface="微软雅黑" panose="020B0503020204020204" charset="-122"/>
              </a:rPr>
              <a:t>, their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plump</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little bodies</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leaned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taunt</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against</a:t>
            </a:r>
            <a:r>
              <a:rPr lang="zh-CN" altLang="en-US" sz="2400" b="1">
                <a:latin typeface="微软雅黑" panose="020B0503020204020204" charset="-122"/>
                <a:ea typeface="微软雅黑" panose="020B0503020204020204" charset="-122"/>
                <a:cs typeface="微软雅黑" panose="020B0503020204020204" charset="-122"/>
              </a:rPr>
              <a:t> the wire gate so as to be as close to me as possible. Like the pup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who greeted me</a:t>
            </a:r>
            <a:r>
              <a:rPr lang="zh-CN" altLang="en-US" sz="2400" b="1">
                <a:latin typeface="微软雅黑" panose="020B0503020204020204" charset="-122"/>
                <a:ea typeface="微软雅黑" panose="020B0503020204020204" charset="-122"/>
                <a:cs typeface="微软雅黑" panose="020B0503020204020204" charset="-122"/>
              </a:rPr>
              <a:t>, the others looked to be about one or two months old. As I stood with my fingers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poked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zh-CN" altLang="en-US" sz="2400" b="1" baseline="30000">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through the wire fence to enjoy their</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affectionate</a:t>
            </a:r>
            <a:r>
              <a:rPr lang="zh-CN" altLang="en-US" sz="2400" b="1" baseline="30000">
                <a:latin typeface="微软雅黑" panose="020B0503020204020204" charset="-122"/>
                <a:ea typeface="微软雅黑" panose="020B0503020204020204" charset="-122"/>
                <a:cs typeface="微软雅黑" panose="020B0503020204020204" charset="-122"/>
                <a:sym typeface="+mn-ea"/>
              </a:rPr>
              <a:t>⑤</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licks</a:t>
            </a:r>
            <a:r>
              <a:rPr lang="zh-CN" altLang="en-US" sz="2400" b="1" baseline="30000">
                <a:latin typeface="微软雅黑" panose="020B0503020204020204" charset="-122"/>
                <a:ea typeface="微软雅黑" panose="020B0503020204020204" charset="-122"/>
                <a:cs typeface="微软雅黑" panose="020B0503020204020204" charset="-122"/>
                <a:sym typeface="+mn-ea"/>
              </a:rPr>
              <a:t>⑥</a:t>
            </a:r>
            <a:r>
              <a:rPr lang="zh-CN" altLang="en-US" sz="2400" b="1">
                <a:latin typeface="微软雅黑" panose="020B0503020204020204" charset="-122"/>
                <a:ea typeface="微软雅黑" panose="020B0503020204020204" charset="-122"/>
                <a:cs typeface="微软雅黑" panose="020B0503020204020204" charset="-122"/>
              </a:rPr>
              <a:t>, I</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was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startled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⑦</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by</a:t>
            </a:r>
            <a:r>
              <a:rPr lang="zh-CN" altLang="en-US" sz="2400" b="1">
                <a:latin typeface="微软雅黑" panose="020B0503020204020204" charset="-122"/>
                <a:ea typeface="微软雅黑" panose="020B0503020204020204" charset="-122"/>
                <a:cs typeface="微软雅黑" panose="020B0503020204020204" charset="-122"/>
              </a:rPr>
              <a:t> a woman's voice. </a:t>
            </a:r>
            <a:endParaRPr lang="zh-CN" altLang="en-US" sz="2400" b="1">
              <a:latin typeface="微软雅黑" panose="020B0503020204020204" charset="-122"/>
              <a:ea typeface="微软雅黑" panose="020B0503020204020204" charset="-122"/>
              <a:cs typeface="微软雅黑" panose="020B0503020204020204" charset="-122"/>
            </a:endParaRPr>
          </a:p>
          <a:p>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rPr>
              <a:t>① hind /haɪnd/ adj. 后部的                     </a:t>
            </a: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rPr>
              <a:t>② plump /plʌmp/ adj. 饱满的；胖乎乎的  v. （使）饱满而柔软；重重地放下</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③ taunt  /tɔːnt/ adj. 很高的  v. 奚落，逗弄                   </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④ poke /pəʊk/ vi. 刺，捅；戳；伸出</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⑤ affectionate /əˈfekʃənət/ adj. 深情的；充满爱的； </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⑥ lick /lɪk/ v. 舔；卷过；</a:t>
            </a:r>
            <a:r>
              <a:rPr lang="zh-CN" altLang="en-US" sz="1600" b="1" i="1">
                <a:latin typeface="微软雅黑" panose="020B0503020204020204" charset="-122"/>
                <a:ea typeface="微软雅黑" panose="020B0503020204020204" charset="-122"/>
                <a:cs typeface="微软雅黑" panose="020B0503020204020204" charset="-122"/>
                <a:sym typeface="+mn-ea"/>
              </a:rPr>
              <a:t>轻轻拍打</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⑦ startle /ˈstɑːtl/   v. 使吓一跳；</a:t>
            </a:r>
            <a:r>
              <a:rPr lang="zh-CN" altLang="en-US" sz="1600" b="1" i="1">
                <a:latin typeface="微软雅黑" panose="020B0503020204020204" charset="-122"/>
                <a:ea typeface="微软雅黑" panose="020B0503020204020204" charset="-122"/>
                <a:cs typeface="微软雅黑" panose="020B0503020204020204" charset="-122"/>
                <a:sym typeface="+mn-ea"/>
              </a:rPr>
              <a:t>惊跳；</a:t>
            </a:r>
            <a:r>
              <a:rPr lang="zh-CN" altLang="en-US" sz="1600" b="1" i="1">
                <a:latin typeface="微软雅黑" panose="020B0503020204020204" charset="-122"/>
                <a:ea typeface="微软雅黑" panose="020B0503020204020204" charset="-122"/>
                <a:cs typeface="微软雅黑" panose="020B0503020204020204" charset="-122"/>
              </a:rPr>
              <a:t>使惊奇 n. 惊愕；惊恐</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前面的小狗现在都</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用后腿站着</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，他们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胖胖的小身体</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尽可能高地伸展着靠在</a:t>
            </a:r>
            <a:r>
              <a:rPr lang="zh-CN" altLang="en-US" sz="2400" b="1">
                <a:latin typeface="微软雅黑" panose="020B0503020204020204" charset="-122"/>
                <a:ea typeface="微软雅黑" panose="020B0503020204020204" charset="-122"/>
                <a:cs typeface="微软雅黑" panose="020B0503020204020204" charset="-122"/>
              </a:rPr>
              <a:t>铁门上，尽量靠近我。</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和跟我打招呼</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的小狗一样，其他的看起来也有一两个月大。我站在那里，手指从铁丝栅栏里伸出来，享受着它们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深情的舔舐</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，我被一个女人的声音</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吓了一跳</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3.</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Dogs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970915" y="876300"/>
            <a:ext cx="10558780" cy="446151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She had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the warmest brown eyes</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which could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melt </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even the hardest heart</a:t>
            </a:r>
            <a:r>
              <a:rPr lang="zh-CN" altLang="en-US" sz="2400" b="1">
                <a:latin typeface="微软雅黑" panose="020B0503020204020204" charset="-122"/>
                <a:ea typeface="微软雅黑" panose="020B0503020204020204" charset="-122"/>
                <a:cs typeface="微软雅黑" panose="020B0503020204020204" charset="-122"/>
              </a:rPr>
              <a:t>. She had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long,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pointed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ears that seemed to be oversized compared to her little head</a:t>
            </a:r>
            <a:r>
              <a:rPr lang="zh-CN" altLang="en-US" sz="2400" b="1">
                <a:latin typeface="微软雅黑" panose="020B0503020204020204" charset="-122"/>
                <a:ea typeface="微软雅黑" panose="020B0503020204020204" charset="-122"/>
                <a:cs typeface="微软雅黑" panose="020B0503020204020204" charset="-122"/>
              </a:rPr>
              <a:t>. When I watched her playing in the yard,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all I could see were ears, eyes, and legs</a:t>
            </a:r>
            <a:r>
              <a:rPr lang="zh-CN" altLang="en-US" sz="2400" b="1">
                <a:latin typeface="微软雅黑" panose="020B0503020204020204" charset="-122"/>
                <a:ea typeface="微软雅黑" panose="020B0503020204020204" charset="-122"/>
                <a:cs typeface="微软雅黑" panose="020B0503020204020204" charset="-122"/>
              </a:rPr>
              <a:t>. Like all puppies, she was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full of energy,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inquisitiveness</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and wonder</a:t>
            </a:r>
            <a:r>
              <a:rPr lang="zh-CN" altLang="en-US"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a:p>
            <a:pPr algn="l" fontAlgn="auto">
              <a:lnSpc>
                <a:spcPts val="1120"/>
              </a:lnSpc>
              <a:buClrTx/>
              <a:buSzTx/>
              <a:buNone/>
            </a:pP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① melt /melt/ v. 熔化，溶解；软化；使感动</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② </a:t>
            </a:r>
            <a:r>
              <a:rPr lang="zh-CN" altLang="en-US" sz="1600" b="1" i="1">
                <a:latin typeface="微软雅黑" panose="020B0503020204020204" charset="-122"/>
                <a:ea typeface="微软雅黑" panose="020B0503020204020204" charset="-122"/>
                <a:cs typeface="微软雅黑" panose="020B0503020204020204" charset="-122"/>
              </a:rPr>
              <a:t>pointed /ˈpɔɪntɪd/ adj. 尖的；突出的；锐利的；率直的</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③ </a:t>
            </a:r>
            <a:r>
              <a:rPr lang="zh-CN" altLang="en-US" sz="1600" b="1" i="1">
                <a:latin typeface="微软雅黑" panose="020B0503020204020204" charset="-122"/>
                <a:ea typeface="微软雅黑" panose="020B0503020204020204" charset="-122"/>
                <a:cs typeface="微软雅黑" panose="020B0503020204020204" charset="-122"/>
              </a:rPr>
              <a:t>inquisitiveness /ɪnˈkwɪzətɪvnəs/好奇；求知欲；好奇心</a:t>
            </a:r>
            <a:endParaRPr lang="zh-CN" altLang="en-US" sz="1600" b="1" i="1">
              <a:latin typeface="微软雅黑" panose="020B0503020204020204" charset="-122"/>
              <a:ea typeface="微软雅黑" panose="020B0503020204020204" charset="-122"/>
              <a:cs typeface="微软雅黑" panose="020B0503020204020204" charset="-122"/>
            </a:endParaRPr>
          </a:p>
          <a:p>
            <a:pPr fontAlgn="auto">
              <a:lnSpc>
                <a:spcPts val="1280"/>
              </a:lnSpc>
            </a:pP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她有</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一双最温暖的棕色眼睛</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即使是最坚硬的心也会被它融化</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比喻</a:t>
            </a:r>
            <a:r>
              <a:rPr lang="zh-CN" altLang="en-US" sz="2400" b="1">
                <a:latin typeface="微软雅黑" panose="020B0503020204020204" charset="-122"/>
                <a:ea typeface="微软雅黑" panose="020B0503020204020204" charset="-122"/>
                <a:cs typeface="微软雅黑" panose="020B0503020204020204" charset="-122"/>
              </a:rPr>
              <a:t>。她有</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一对又长又尖的耳朵，和她的小脑袋相比，耳朵似乎太大了</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latin typeface="微软雅黑" panose="020B0503020204020204" charset="-122"/>
                <a:ea typeface="微软雅黑" panose="020B0503020204020204" charset="-122"/>
                <a:cs typeface="微软雅黑" panose="020B0503020204020204" charset="-122"/>
              </a:rPr>
              <a:t>。当我看着她在院子里玩耍时，我</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所能看到的只有耳朵、眼睛和腿</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。像所有的小狗一样，她</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充满活力、求知欲和好奇心</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3.</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Dogs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556895" y="1389380"/>
            <a:ext cx="10897235" cy="407924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There were four puppies and four visitors; the man handed each of us a dog. Three of the puppies looked up at us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with large, curious eyes</a:t>
            </a:r>
            <a:r>
              <a:rPr lang="zh-CN" altLang="en-US" sz="2400" b="1">
                <a:latin typeface="微软雅黑" panose="020B0503020204020204" charset="-122"/>
                <a:ea typeface="微软雅黑" panose="020B0503020204020204" charset="-122"/>
                <a:cs typeface="微软雅黑" panose="020B0503020204020204" charset="-122"/>
              </a:rPr>
              <a:t>. The fourth one, who I was holding, began to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wiggle</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excitedly and kiss my face</a:t>
            </a:r>
            <a:r>
              <a:rPr lang="zh-CN" altLang="en-US" sz="2400" b="1">
                <a:latin typeface="微软雅黑" panose="020B0503020204020204" charset="-122"/>
                <a:ea typeface="微软雅黑" panose="020B0503020204020204" charset="-122"/>
                <a:cs typeface="微软雅黑" panose="020B0503020204020204" charset="-122"/>
              </a:rPr>
              <a:t>. The dogs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raced around joyfully</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tagging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each other</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and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wrestling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with the giftwrap.</a:t>
            </a:r>
            <a:r>
              <a:rPr lang="zh-CN" altLang="en-US"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ts val="1120"/>
              </a:lnSpc>
            </a:pPr>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①</a:t>
            </a:r>
            <a:r>
              <a:rPr lang="zh-CN" altLang="en-US" sz="1600" b="1" i="1">
                <a:latin typeface="微软雅黑" panose="020B0503020204020204" charset="-122"/>
                <a:ea typeface="微软雅黑" panose="020B0503020204020204" charset="-122"/>
                <a:cs typeface="微软雅黑" panose="020B0503020204020204" charset="-122"/>
              </a:rPr>
              <a:t>wiggle /ˈwɪɡl/   v. /n. 摆动，扭动</a:t>
            </a: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②</a:t>
            </a:r>
            <a:r>
              <a:rPr lang="zh-CN" altLang="en-US" sz="1600" b="1" i="1">
                <a:latin typeface="微软雅黑" panose="020B0503020204020204" charset="-122"/>
                <a:ea typeface="微软雅黑" panose="020B0503020204020204" charset="-122"/>
                <a:cs typeface="微软雅黑" panose="020B0503020204020204" charset="-122"/>
              </a:rPr>
              <a:t>tag /tæɡ/ v. 尾随，紧随  n. 标签；结束语</a:t>
            </a: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③</a:t>
            </a:r>
            <a:r>
              <a:rPr lang="zh-CN" altLang="en-US" sz="1600" b="1" i="1">
                <a:latin typeface="微软雅黑" panose="020B0503020204020204" charset="-122"/>
                <a:ea typeface="微软雅黑" panose="020B0503020204020204" charset="-122"/>
                <a:cs typeface="微软雅黑" panose="020B0503020204020204" charset="-122"/>
              </a:rPr>
              <a:t>wrestle /ˈresl/ v. 摔跤；扭打</a:t>
            </a:r>
            <a:endParaRPr lang="zh-CN" altLang="en-US" sz="1600" b="1" i="1">
              <a:latin typeface="微软雅黑" panose="020B0503020204020204" charset="-122"/>
              <a:ea typeface="微软雅黑" panose="020B0503020204020204" charset="-122"/>
              <a:cs typeface="微软雅黑" panose="020B0503020204020204" charset="-122"/>
            </a:endParaRPr>
          </a:p>
          <a:p>
            <a:pPr fontAlgn="auto">
              <a:lnSpc>
                <a:spcPts val="1180"/>
              </a:lnSpc>
            </a:pP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有四只小狗和四位访客;那个人给了我们每人一条狗。三只小狗</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用好奇的大眼睛</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看着我们。第四个，我抱着的那个，开始</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兴奋地扭动，亲吻我的脸</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。狗儿们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欢快地跑来跑去，互相追逐打闹，还拼命地扯着礼物包装缎带</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3.</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Dogs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513715" y="930910"/>
            <a:ext cx="11164570" cy="444119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Everything about her was exciting — her</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little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bark</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the way</a:t>
            </a:r>
            <a:r>
              <a:rPr lang="zh-CN" altLang="en-US" sz="2400" b="1">
                <a:latin typeface="微软雅黑" panose="020B0503020204020204" charset="-122"/>
                <a:ea typeface="微软雅黑" panose="020B0503020204020204" charset="-122"/>
                <a:cs typeface="微软雅黑" panose="020B0503020204020204" charset="-122"/>
              </a:rPr>
              <a:t> she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half-</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waddled</a:t>
            </a:r>
            <a:r>
              <a:rPr lang="zh-CN" altLang="en-US" sz="2400" b="1" baseline="30000">
                <a:latin typeface="微软雅黑" panose="020B0503020204020204" charset="-122"/>
                <a:ea typeface="微软雅黑" panose="020B0503020204020204" charset="-122"/>
                <a:cs typeface="微软雅黑" panose="020B0503020204020204" charset="-122"/>
                <a:sym typeface="+mn-ea"/>
              </a:rPr>
              <a:t> ②</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half-</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scampered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latin typeface="微软雅黑" panose="020B0503020204020204" charset="-122"/>
                <a:ea typeface="微软雅黑" panose="020B0503020204020204" charset="-122"/>
                <a:cs typeface="微软雅黑" panose="020B0503020204020204" charset="-122"/>
              </a:rPr>
              <a:t> down the </a:t>
            </a:r>
            <a:r>
              <a:rPr lang="zh-CN" altLang="en-US" sz="2400" b="1" u="sng">
                <a:latin typeface="微软雅黑" panose="020B0503020204020204" charset="-122"/>
                <a:ea typeface="微软雅黑" panose="020B0503020204020204" charset="-122"/>
                <a:cs typeface="微软雅黑" panose="020B0503020204020204" charset="-122"/>
              </a:rPr>
              <a:t>gravel</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zh-CN" altLang="en-US" sz="2400" b="1">
                <a:latin typeface="微软雅黑" panose="020B0503020204020204" charset="-122"/>
                <a:ea typeface="微软雅黑" panose="020B0503020204020204" charset="-122"/>
                <a:cs typeface="微软雅黑" panose="020B0503020204020204" charset="-122"/>
              </a:rPr>
              <a:t> driveway;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the way</a:t>
            </a:r>
            <a:r>
              <a:rPr lang="zh-CN" altLang="en-US" sz="2400" b="1">
                <a:latin typeface="微软雅黑" panose="020B0503020204020204" charset="-122"/>
                <a:ea typeface="微软雅黑" panose="020B0503020204020204" charset="-122"/>
                <a:cs typeface="微软雅黑" panose="020B0503020204020204" charset="-122"/>
              </a:rPr>
              <a:t> she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got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startled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⑤</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by bicycle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horn</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a:t>
            </a:r>
            <a:r>
              <a:rPr lang="zh-CN" altLang="en-US" sz="2400" b="1" baseline="30000">
                <a:latin typeface="微软雅黑" panose="020B0503020204020204" charset="-122"/>
                <a:ea typeface="微软雅黑" panose="020B0503020204020204" charset="-122"/>
                <a:cs typeface="微软雅黑" panose="020B0503020204020204" charset="-122"/>
                <a:sym typeface="+mn-ea"/>
              </a:rPr>
              <a:t>⑥</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the way</a:t>
            </a:r>
            <a:r>
              <a:rPr lang="zh-CN" altLang="en-US" sz="2400" b="1">
                <a:latin typeface="微软雅黑" panose="020B0503020204020204" charset="-122"/>
                <a:ea typeface="微软雅黑" panose="020B0503020204020204" charset="-122"/>
                <a:cs typeface="微软雅黑" panose="020B0503020204020204" charset="-122"/>
              </a:rPr>
              <a:t> she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turned up her nose at wet grass and refused to walk through it</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the way排比</a:t>
            </a:r>
            <a:endParaRPr lang="zh-CN" altLang="en-US" sz="2400" b="1">
              <a:latin typeface="微软雅黑" panose="020B0503020204020204" charset="-122"/>
              <a:ea typeface="微软雅黑" panose="020B0503020204020204" charset="-122"/>
              <a:cs typeface="微软雅黑" panose="020B0503020204020204" charset="-122"/>
            </a:endParaRPr>
          </a:p>
          <a:p>
            <a:pPr algn="l" fontAlgn="auto">
              <a:lnSpc>
                <a:spcPts val="1120"/>
              </a:lnSpc>
              <a:buClrTx/>
              <a:buSzTx/>
              <a:buNone/>
            </a:pP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① bark /bɑːk/  vt./n. 犬吠；狗叫</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② </a:t>
            </a:r>
            <a:r>
              <a:rPr lang="zh-CN" altLang="en-US" sz="1600" b="1" i="1">
                <a:latin typeface="微软雅黑" panose="020B0503020204020204" charset="-122"/>
                <a:ea typeface="微软雅黑" panose="020B0503020204020204" charset="-122"/>
                <a:cs typeface="微软雅黑" panose="020B0503020204020204" charset="-122"/>
              </a:rPr>
              <a:t>waddle /ˈwɒdl/  v. 摇摇摆摆地走，蹒跚而行  n. 蹒跚，摇摆的步子</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③ </a:t>
            </a:r>
            <a:r>
              <a:rPr lang="zh-CN" altLang="en-US" sz="1600" b="1" i="1">
                <a:latin typeface="微软雅黑" panose="020B0503020204020204" charset="-122"/>
                <a:ea typeface="微软雅黑" panose="020B0503020204020204" charset="-122"/>
                <a:cs typeface="微软雅黑" panose="020B0503020204020204" charset="-122"/>
              </a:rPr>
              <a:t>scamper /ˈskæmpə(r)/ vi. 蹦蹦跳跳；奔跑，惊惶奔跑 n. 蹦跳；奔跑</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④ </a:t>
            </a:r>
            <a:r>
              <a:rPr lang="zh-CN" altLang="en-US" sz="1600" b="1" i="1">
                <a:latin typeface="微软雅黑" panose="020B0503020204020204" charset="-122"/>
                <a:ea typeface="微软雅黑" panose="020B0503020204020204" charset="-122"/>
                <a:cs typeface="微软雅黑" panose="020B0503020204020204" charset="-122"/>
              </a:rPr>
              <a:t>gravel /ˈɡrævl/ n. 碎石；砂砾  vt. 用碎石铺</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⑤ </a:t>
            </a:r>
            <a:r>
              <a:rPr lang="zh-CN" altLang="en-US" sz="1600" b="1" i="1">
                <a:latin typeface="微软雅黑" panose="020B0503020204020204" charset="-122"/>
                <a:ea typeface="微软雅黑" panose="020B0503020204020204" charset="-122"/>
                <a:cs typeface="微软雅黑" panose="020B0503020204020204" charset="-122"/>
              </a:rPr>
              <a:t>startle /ˈstɑːtl/   v. 使吓一跳；惊跳；使惊奇 n. 惊愕；惊恐</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⑥ </a:t>
            </a:r>
            <a:r>
              <a:rPr lang="zh-CN" altLang="en-US" sz="1600" b="1" i="1">
                <a:latin typeface="微软雅黑" panose="020B0503020204020204" charset="-122"/>
                <a:ea typeface="微软雅黑" panose="020B0503020204020204" charset="-122"/>
                <a:cs typeface="微软雅黑" panose="020B0503020204020204" charset="-122"/>
              </a:rPr>
              <a:t>horn  /hɔːn/ n. 喇叭，号角</a:t>
            </a:r>
            <a:endParaRPr lang="zh-CN" altLang="en-US" sz="1600" b="1" i="1">
              <a:latin typeface="微软雅黑" panose="020B0503020204020204" charset="-122"/>
              <a:ea typeface="微软雅黑" panose="020B0503020204020204" charset="-122"/>
              <a:cs typeface="微软雅黑" panose="020B0503020204020204" charset="-122"/>
            </a:endParaRPr>
          </a:p>
          <a:p>
            <a:pPr algn="l" fontAlgn="auto">
              <a:lnSpc>
                <a:spcPts val="1120"/>
              </a:lnSpc>
              <a:buClrTx/>
              <a:buSzTx/>
              <a:buNone/>
            </a:pP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她身上的一切都令人兴奋——她的</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小吠声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声音</a:t>
            </a:r>
            <a:r>
              <a:rPr lang="zh-CN" altLang="en-US" sz="2400" b="1">
                <a:latin typeface="微软雅黑" panose="020B0503020204020204" charset="-122"/>
                <a:ea typeface="微软雅黑" panose="020B0503020204020204" charset="-122"/>
                <a:cs typeface="微软雅黑" panose="020B0503020204020204" charset="-122"/>
              </a:rPr>
              <a:t>;她</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半摇摇摆摆，半蹦蹦跳跳地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走在铺满碎石的车道上;她被自行车的喇叭声</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吓了一跳</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;她对湿漉漉的草地</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嗤之以鼻，拒绝穿过</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3.</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Dogs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3.</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30930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Dogs </a:t>
            </a:r>
            <a:endParaRPr lang="en-US" altLang="zh-CN" sz="2400" b="1">
              <a:solidFill>
                <a:srgbClr val="002060"/>
              </a:solidFill>
              <a:latin typeface="微软雅黑" panose="020B0503020204020204" charset="-122"/>
              <a:ea typeface="微软雅黑" panose="020B0503020204020204" charset="-122"/>
            </a:endParaRPr>
          </a:p>
        </p:txBody>
      </p:sp>
      <p:sp>
        <p:nvSpPr>
          <p:cNvPr id="3" name="文本框 2"/>
          <p:cNvSpPr txBox="1"/>
          <p:nvPr/>
        </p:nvSpPr>
        <p:spPr>
          <a:xfrm>
            <a:off x="493395" y="911860"/>
            <a:ext cx="11205845" cy="545719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As the sun sank lower toward the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greying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silhouettes</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of the woodland trees</a:t>
            </a:r>
            <a:r>
              <a:rPr lang="zh-CN" altLang="en-US" sz="2400" b="1">
                <a:latin typeface="微软雅黑" panose="020B0503020204020204" charset="-122"/>
                <a:ea typeface="微软雅黑" panose="020B0503020204020204" charset="-122"/>
                <a:cs typeface="微软雅黑" panose="020B0503020204020204" charset="-122"/>
                <a:sym typeface="+mn-ea"/>
              </a:rPr>
              <a:t>, the dogs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moved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wolfishly</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in a pack</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zh-CN" altLang="en-US" sz="2400" b="1">
                <a:latin typeface="微软雅黑" panose="020B0503020204020204" charset="-122"/>
                <a:ea typeface="微软雅黑" panose="020B0503020204020204" charset="-122"/>
                <a:cs typeface="微软雅黑" panose="020B0503020204020204" charset="-122"/>
                <a:sym typeface="+mn-ea"/>
              </a:rPr>
              <a:t>. Their</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brindled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⑤</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coats </a:t>
            </a:r>
            <a:r>
              <a:rPr lang="zh-CN" altLang="en-US" sz="2400" b="1" u="sng">
                <a:latin typeface="微软雅黑" panose="020B0503020204020204" charset="-122"/>
                <a:ea typeface="微软雅黑" panose="020B0503020204020204" charset="-122"/>
                <a:cs typeface="微软雅黑" panose="020B0503020204020204" charset="-122"/>
                <a:sym typeface="+mn-ea"/>
              </a:rPr>
              <a:t>merged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⑥</a:t>
            </a:r>
            <a:r>
              <a:rPr lang="zh-CN" altLang="en-US" sz="2400" b="1" u="sng">
                <a:latin typeface="微软雅黑" panose="020B0503020204020204" charset="-122"/>
                <a:ea typeface="微软雅黑" panose="020B0503020204020204" charset="-122"/>
                <a:cs typeface="微软雅黑" panose="020B0503020204020204" charset="-122"/>
                <a:sym typeface="+mn-ea"/>
              </a:rPr>
              <a:t> with</a:t>
            </a:r>
            <a:r>
              <a:rPr lang="zh-CN" altLang="en-US" sz="2400" b="1">
                <a:latin typeface="微软雅黑" panose="020B0503020204020204" charset="-122"/>
                <a:ea typeface="微软雅黑" panose="020B0503020204020204" charset="-122"/>
                <a:cs typeface="微软雅黑" panose="020B0503020204020204" charset="-122"/>
                <a:sym typeface="+mn-ea"/>
              </a:rPr>
              <a:t> 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he fading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dappled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⑦</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shadows</a:t>
            </a:r>
            <a:r>
              <a:rPr lang="zh-CN" altLang="en-US" sz="2400" b="1">
                <a:latin typeface="微软雅黑" panose="020B0503020204020204" charset="-122"/>
                <a:ea typeface="微软雅黑" panose="020B0503020204020204" charset="-122"/>
                <a:cs typeface="微软雅黑" panose="020B0503020204020204" charset="-122"/>
                <a:sym typeface="+mn-ea"/>
              </a:rPr>
              <a:t> and they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hunkered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⑧</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low to the ground</a:t>
            </a:r>
            <a:r>
              <a:rPr lang="zh-CN" altLang="en-US" sz="2400" b="1">
                <a:latin typeface="微软雅黑" panose="020B0503020204020204" charset="-122"/>
                <a:ea typeface="微软雅黑" panose="020B0503020204020204" charset="-122"/>
                <a:cs typeface="微软雅黑" panose="020B0503020204020204" charset="-122"/>
                <a:sym typeface="+mn-ea"/>
              </a:rPr>
              <a:t>. </a:t>
            </a:r>
            <a:endParaRPr lang="zh-CN" altLang="en-US" sz="2400" b="1">
              <a:latin typeface="微软雅黑" panose="020B0503020204020204" charset="-122"/>
              <a:ea typeface="微软雅黑" panose="020B0503020204020204" charset="-122"/>
              <a:cs typeface="微软雅黑" panose="020B0503020204020204" charset="-122"/>
              <a:sym typeface="+mn-ea"/>
            </a:endParaRPr>
          </a:p>
          <a:p>
            <a:pPr fontAlgn="auto">
              <a:lnSpc>
                <a:spcPts val="1280"/>
              </a:lnSpc>
            </a:pPr>
            <a:endParaRPr lang="zh-CN" altLang="en-US" sz="2400" b="1">
              <a:latin typeface="微软雅黑" panose="020B0503020204020204" charset="-122"/>
              <a:ea typeface="微软雅黑" panose="020B0503020204020204" charset="-122"/>
              <a:cs typeface="微软雅黑" panose="020B0503020204020204" charset="-122"/>
              <a:sym typeface="+mn-ea"/>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① greying  /'ɡreiiŋ/ adj. 石墨化的；发灰色的人；老时鬓发疏落变白发灰色的；头发花白</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② silhouette /ˌsɪluˈet/ n. 轮廓，剪影   vt. 使…照出影子来；使…仅仅显出轮廓</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③ wolfishly /ˈwʊlfɪʃli/ adv. 残忍地；贪婪地；似狼地</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④ in a pack 成群</a:t>
            </a:r>
            <a:r>
              <a:rPr lang="en-US" altLang="zh-CN" sz="1600" b="1" i="1">
                <a:latin typeface="微软雅黑" panose="020B0503020204020204" charset="-122"/>
                <a:ea typeface="微软雅黑" panose="020B0503020204020204" charset="-122"/>
                <a:cs typeface="微软雅黑" panose="020B0503020204020204" charset="-122"/>
                <a:sym typeface="+mn-ea"/>
              </a:rPr>
              <a:t>; </a:t>
            </a:r>
            <a:r>
              <a:rPr lang="zh-CN" altLang="en-US" sz="1600" b="1" i="1">
                <a:latin typeface="微软雅黑" panose="020B0503020204020204" charset="-122"/>
                <a:ea typeface="微软雅黑" panose="020B0503020204020204" charset="-122"/>
                <a:cs typeface="微软雅黑" panose="020B0503020204020204" charset="-122"/>
                <a:sym typeface="+mn-ea"/>
              </a:rPr>
              <a:t>一包</a:t>
            </a:r>
            <a:r>
              <a:rPr lang="en-US" altLang="zh-CN" sz="1600" b="1" i="1">
                <a:latin typeface="微软雅黑" panose="020B0503020204020204" charset="-122"/>
                <a:ea typeface="微软雅黑" panose="020B0503020204020204" charset="-122"/>
                <a:cs typeface="微软雅黑" panose="020B0503020204020204" charset="-122"/>
                <a:sym typeface="+mn-ea"/>
              </a:rPr>
              <a:t>; </a:t>
            </a:r>
            <a:r>
              <a:rPr lang="zh-CN" altLang="en-US" sz="1600" b="1" i="1">
                <a:latin typeface="微软雅黑" panose="020B0503020204020204" charset="-122"/>
                <a:ea typeface="微软雅黑" panose="020B0503020204020204" charset="-122"/>
                <a:cs typeface="微软雅黑" panose="020B0503020204020204" charset="-122"/>
                <a:sym typeface="+mn-ea"/>
              </a:rPr>
              <a:t>一群</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⑤ brindle /ˈbrɪndl/ n. 斑纹；有斑纹的动物   adj. 有斑纹的</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⑥ merge /mɜːdʒ/ v. 合并；吞没</a:t>
            </a:r>
            <a:r>
              <a:rPr lang="en-US" altLang="zh-CN" sz="1600" b="1" i="1">
                <a:latin typeface="微软雅黑" panose="020B0503020204020204" charset="-122"/>
                <a:ea typeface="微软雅黑" panose="020B0503020204020204" charset="-122"/>
                <a:cs typeface="微软雅黑" panose="020B0503020204020204" charset="-122"/>
                <a:sym typeface="+mn-ea"/>
              </a:rPr>
              <a:t>; </a:t>
            </a:r>
            <a:r>
              <a:rPr lang="zh-CN" altLang="en-US" sz="1600" b="1" i="1">
                <a:latin typeface="微软雅黑" panose="020B0503020204020204" charset="-122"/>
                <a:ea typeface="微软雅黑" panose="020B0503020204020204" charset="-122"/>
                <a:cs typeface="微软雅黑" panose="020B0503020204020204" charset="-122"/>
                <a:sym typeface="+mn-ea"/>
              </a:rPr>
              <a:t>融合</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⑦ dapple /'dæp(ə)l/ n. 斑纹；花马   adj. 有斑纹的  vt. 使有斑点 vi. 起斑纹</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⑧ </a:t>
            </a:r>
            <a:r>
              <a:rPr lang="zh-CN" altLang="en-US" sz="1600" b="1" i="1">
                <a:latin typeface="微软雅黑" panose="020B0503020204020204" charset="-122"/>
                <a:ea typeface="微软雅黑" panose="020B0503020204020204" charset="-122"/>
                <a:cs typeface="微软雅黑" panose="020B0503020204020204" charset="-122"/>
                <a:sym typeface="+mn-ea"/>
              </a:rPr>
              <a:t>hunker /ˈhʌŋkə(r)/ vi. 蹲下，盘坐   n. 守旧者</a:t>
            </a:r>
            <a:endParaRPr lang="zh-CN" altLang="en-US" sz="1600" b="1" i="1">
              <a:latin typeface="微软雅黑" panose="020B0503020204020204" charset="-122"/>
              <a:ea typeface="微软雅黑" panose="020B0503020204020204" charset="-122"/>
              <a:cs typeface="微软雅黑" panose="020B0503020204020204" charset="-122"/>
              <a:sym typeface="+mn-ea"/>
            </a:endParaRPr>
          </a:p>
          <a:p>
            <a:pPr algn="l">
              <a:buClrTx/>
              <a:buSzTx/>
              <a:buNone/>
            </a:pPr>
            <a:endParaRPr lang="zh-CN" altLang="en-US" sz="2400" b="1">
              <a:latin typeface="微软雅黑" panose="020B0503020204020204" charset="-122"/>
              <a:ea typeface="微软雅黑" panose="020B0503020204020204" charset="-122"/>
              <a:cs typeface="微软雅黑" panose="020B0503020204020204" charset="-122"/>
              <a:sym typeface="+mn-ea"/>
            </a:endParaRPr>
          </a:p>
          <a:p>
            <a:r>
              <a:rPr lang="zh-CN" altLang="en-US" sz="2400" b="1">
                <a:latin typeface="微软雅黑" panose="020B0503020204020204" charset="-122"/>
                <a:ea typeface="微软雅黑" panose="020B0503020204020204" charset="-122"/>
                <a:cs typeface="微软雅黑" panose="020B0503020204020204" charset="-122"/>
                <a:sym typeface="+mn-ea"/>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当太阳渐渐西沉，渐渐隐没在森林树木灰色的剪影里时</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环境</a:t>
            </a:r>
            <a:r>
              <a:rPr lang="zh-CN" altLang="en-US" sz="2400" b="1">
                <a:latin typeface="微软雅黑" panose="020B0503020204020204" charset="-122"/>
                <a:ea typeface="微软雅黑" panose="020B0503020204020204" charset="-122"/>
                <a:cs typeface="微软雅黑" panose="020B0503020204020204" charset="-122"/>
                <a:sym typeface="+mn-ea"/>
              </a:rPr>
              <a:t>，狗群开始</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成群结队地四处觅食</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sym typeface="+mn-ea"/>
              </a:rPr>
              <a:t>。他们的</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斑驳的外衣</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和逐渐消失的斑驳的影子融合在一起</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环境</a:t>
            </a:r>
            <a:r>
              <a:rPr lang="zh-CN" altLang="en-US" sz="2400" b="1">
                <a:latin typeface="微软雅黑" panose="020B0503020204020204" charset="-122"/>
                <a:ea typeface="微软雅黑" panose="020B0503020204020204" charset="-122"/>
                <a:cs typeface="微软雅黑" panose="020B0503020204020204" charset="-122"/>
                <a:sym typeface="+mn-ea"/>
              </a:rPr>
              <a:t>，他们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蹲在地上</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sym typeface="+mn-ea"/>
            </a:endParaRPr>
          </a:p>
          <a:p>
            <a:r>
              <a:rPr lang="zh-CN" altLang="en-US"/>
              <a:t>    </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100" name="文本框 99"/>
          <p:cNvSpPr txBox="1"/>
          <p:nvPr/>
        </p:nvSpPr>
        <p:spPr>
          <a:xfrm>
            <a:off x="306070" y="644525"/>
            <a:ext cx="11830685" cy="4297680"/>
          </a:xfrm>
          <a:prstGeom prst="rect">
            <a:avLst/>
          </a:prstGeom>
          <a:noFill/>
          <a:ln w="9525">
            <a:noFill/>
          </a:ln>
        </p:spPr>
        <p:txBody>
          <a:bodyPr wrap="square">
            <a:spAutoFit/>
          </a:bodyPr>
          <a:p>
            <a:pPr indent="0"/>
            <a:r>
              <a:rPr lang="en-US" sz="2400" b="1">
                <a:latin typeface="Times New Roman" panose="02020603050405020304" charset="0"/>
                <a:ea typeface="宋体" panose="02010600030101010101" pitchFamily="2" charset="-122"/>
              </a:rPr>
              <a:t>         </a:t>
            </a:r>
            <a:r>
              <a:rPr lang="en-US" sz="2400" b="1">
                <a:latin typeface="微软雅黑" panose="020B0503020204020204" charset="-122"/>
                <a:ea typeface="微软雅黑" panose="020B0503020204020204" charset="-122"/>
                <a:cs typeface="微软雅黑" panose="020B0503020204020204" charset="-122"/>
              </a:rPr>
              <a:t> </a:t>
            </a:r>
            <a:r>
              <a:rPr lang="en-US" sz="2000" b="1">
                <a:latin typeface="微软雅黑" panose="020B0503020204020204" charset="-122"/>
                <a:ea typeface="微软雅黑" panose="020B0503020204020204" charset="-122"/>
                <a:cs typeface="微软雅黑" panose="020B0503020204020204" charset="-122"/>
              </a:rPr>
              <a:t>Curiously, Spotty </a:t>
            </a:r>
            <a:r>
              <a:rPr lang="en-US" sz="2000" b="1">
                <a:solidFill>
                  <a:srgbClr val="002060"/>
                </a:solidFill>
                <a:latin typeface="微软雅黑" panose="020B0503020204020204" charset="-122"/>
                <a:ea typeface="微软雅黑" panose="020B0503020204020204" charset="-122"/>
                <a:cs typeface="微软雅黑" panose="020B0503020204020204" charset="-122"/>
              </a:rPr>
              <a:t>showed up </a:t>
            </a:r>
            <a:r>
              <a:rPr lang="en-US" sz="2000" b="1">
                <a:latin typeface="微软雅黑" panose="020B0503020204020204" charset="-122"/>
                <a:ea typeface="微软雅黑" panose="020B0503020204020204" charset="-122"/>
                <a:cs typeface="微软雅黑" panose="020B0503020204020204" charset="-122"/>
              </a:rPr>
              <a:t>at Brownie’s house alone, </a:t>
            </a:r>
            <a:r>
              <a:rPr lang="en-US" sz="2000" b="1">
                <a:solidFill>
                  <a:srgbClr val="002060"/>
                </a:solidFill>
                <a:latin typeface="微软雅黑" panose="020B0503020204020204" charset="-122"/>
                <a:ea typeface="微软雅黑" panose="020B0503020204020204" charset="-122"/>
                <a:cs typeface="微软雅黑" panose="020B0503020204020204" charset="-122"/>
              </a:rPr>
              <a:t>jumping and </a:t>
            </a:r>
            <a:r>
              <a:rPr lang="en-US" sz="2000" b="1" u="sng">
                <a:solidFill>
                  <a:srgbClr val="002060"/>
                </a:solidFill>
                <a:latin typeface="微软雅黑" panose="020B0503020204020204" charset="-122"/>
                <a:ea typeface="微软雅黑" panose="020B0503020204020204" charset="-122"/>
                <a:cs typeface="微软雅黑" panose="020B0503020204020204" charset="-122"/>
              </a:rPr>
              <a:t>whining</a:t>
            </a:r>
            <a:r>
              <a:rPr lang="en-US" sz="2000" b="1">
                <a:solidFill>
                  <a:srgbClr val="002060"/>
                </a:solidFill>
                <a:latin typeface="微软雅黑" panose="020B0503020204020204" charset="-122"/>
                <a:ea typeface="微软雅黑" panose="020B0503020204020204" charset="-122"/>
                <a:cs typeface="微软雅黑" panose="020B0503020204020204" charset="-122"/>
              </a:rPr>
              <a:t> loudly</a:t>
            </a:r>
            <a:r>
              <a:rPr lang="en-US" sz="2000" b="1">
                <a:latin typeface="微软雅黑" panose="020B0503020204020204" charset="-122"/>
                <a:ea typeface="微软雅黑" panose="020B0503020204020204" charset="-122"/>
                <a:cs typeface="微软雅黑" panose="020B0503020204020204" charset="-122"/>
              </a:rPr>
              <a:t>. …The </a:t>
            </a:r>
            <a:r>
              <a:rPr lang="en-US" sz="2000" b="1">
                <a:solidFill>
                  <a:srgbClr val="002060"/>
                </a:solidFill>
                <a:latin typeface="微软雅黑" panose="020B0503020204020204" charset="-122"/>
                <a:ea typeface="微软雅黑" panose="020B0503020204020204" charset="-122"/>
                <a:cs typeface="微软雅黑" panose="020B0503020204020204" charset="-122"/>
              </a:rPr>
              <a:t>determined </a:t>
            </a:r>
            <a:r>
              <a:rPr lang="en-US" sz="2000" b="1">
                <a:latin typeface="微软雅黑" panose="020B0503020204020204" charset="-122"/>
                <a:ea typeface="微软雅黑" panose="020B0503020204020204" charset="-122"/>
                <a:cs typeface="微软雅黑" panose="020B0503020204020204" charset="-122"/>
              </a:rPr>
              <a:t>dog, however,</a:t>
            </a:r>
            <a:r>
              <a:rPr lang="en-US" sz="2000" b="1">
                <a:solidFill>
                  <a:srgbClr val="002060"/>
                </a:solidFill>
                <a:latin typeface="微软雅黑" panose="020B0503020204020204" charset="-122"/>
                <a:ea typeface="微软雅黑" panose="020B0503020204020204" charset="-122"/>
                <a:cs typeface="微软雅黑" panose="020B0503020204020204" charset="-122"/>
              </a:rPr>
              <a:t> kept barking</a:t>
            </a:r>
            <a:r>
              <a:rPr lang="en-US" sz="2000" b="1">
                <a:latin typeface="微软雅黑" panose="020B0503020204020204" charset="-122"/>
                <a:ea typeface="微软雅黑" panose="020B0503020204020204" charset="-122"/>
                <a:cs typeface="微软雅黑" panose="020B0503020204020204" charset="-122"/>
              </a:rPr>
              <a:t>, which made Brownie’s owner Ted tired </a:t>
            </a:r>
            <a:r>
              <a:rPr lang="en-US" sz="2000" b="1">
                <a:highlight>
                  <a:srgbClr val="FFFF00"/>
                </a:highlight>
                <a:latin typeface="微软雅黑" panose="020B0503020204020204" charset="-122"/>
                <a:ea typeface="微软雅黑" panose="020B0503020204020204" charset="-122"/>
                <a:cs typeface="微软雅黑" panose="020B0503020204020204" charset="-122"/>
              </a:rPr>
              <a:t>of</a:t>
            </a:r>
            <a:r>
              <a:rPr lang="en-US" sz="2000" b="1">
                <a:latin typeface="微软雅黑" panose="020B0503020204020204" charset="-122"/>
                <a:ea typeface="微软雅黑" panose="020B0503020204020204" charset="-122"/>
                <a:cs typeface="微软雅黑" panose="020B0503020204020204" charset="-122"/>
              </a:rPr>
              <a:t> him…. Spotty</a:t>
            </a:r>
            <a:r>
              <a:rPr lang="en-US" sz="2000" b="1">
                <a:solidFill>
                  <a:srgbClr val="002060"/>
                </a:solidFill>
                <a:latin typeface="微软雅黑" panose="020B0503020204020204" charset="-122"/>
                <a:ea typeface="微软雅黑" panose="020B0503020204020204" charset="-122"/>
                <a:cs typeface="微软雅黑" panose="020B0503020204020204" charset="-122"/>
              </a:rPr>
              <a:t> refused </a:t>
            </a:r>
            <a:r>
              <a:rPr lang="en-US" sz="2000" b="1">
                <a:solidFill>
                  <a:srgbClr val="002060"/>
                </a:solidFill>
                <a:highlight>
                  <a:srgbClr val="FFFF00"/>
                </a:highlight>
                <a:latin typeface="微软雅黑" panose="020B0503020204020204" charset="-122"/>
                <a:ea typeface="微软雅黑" panose="020B0503020204020204" charset="-122"/>
                <a:cs typeface="微软雅黑" panose="020B0503020204020204" charset="-122"/>
              </a:rPr>
              <a:t>to take</a:t>
            </a:r>
            <a:r>
              <a:rPr lang="en-US" sz="2000" b="1">
                <a:solidFill>
                  <a:srgbClr val="002060"/>
                </a:solidFill>
                <a:latin typeface="微软雅黑" panose="020B0503020204020204" charset="-122"/>
                <a:ea typeface="微软雅黑" panose="020B0503020204020204" charset="-122"/>
                <a:cs typeface="微软雅黑" panose="020B0503020204020204" charset="-122"/>
              </a:rPr>
              <a:t> “no” for an answer</a:t>
            </a:r>
            <a:r>
              <a:rPr lang="en-US" sz="2000" b="1">
                <a:latin typeface="微软雅黑" panose="020B0503020204020204" charset="-122"/>
                <a:ea typeface="微软雅黑" panose="020B0503020204020204" charset="-122"/>
                <a:cs typeface="微软雅黑" panose="020B0503020204020204" charset="-122"/>
              </a:rPr>
              <a:t>. He followed Ted, Brownie’s owner, everywhere he went. He barked, then rushed towards </a:t>
            </a:r>
            <a:r>
              <a:rPr lang="en-US" sz="2000" b="1" u="sng">
                <a:highlight>
                  <a:srgbClr val="FFFF00"/>
                </a:highlight>
                <a:latin typeface="微软雅黑" panose="020B0503020204020204" charset="-122"/>
                <a:ea typeface="微软雅黑" panose="020B0503020204020204" charset="-122"/>
                <a:cs typeface="微软雅黑" panose="020B0503020204020204" charset="-122"/>
              </a:rPr>
              <a:t>a</a:t>
            </a:r>
            <a:r>
              <a:rPr lang="en-US" sz="2000" b="1" u="sng">
                <a:latin typeface="微软雅黑" panose="020B0503020204020204" charset="-122"/>
                <a:ea typeface="微软雅黑" panose="020B0503020204020204" charset="-122"/>
                <a:cs typeface="微软雅黑" panose="020B0503020204020204" charset="-122"/>
              </a:rPr>
              <a:t> </a:t>
            </a:r>
            <a:r>
              <a:rPr lang="en-US" sz="2000" b="1">
                <a:latin typeface="微软雅黑" panose="020B0503020204020204" charset="-122"/>
                <a:ea typeface="微软雅黑" panose="020B0503020204020204" charset="-122"/>
                <a:cs typeface="微软雅黑" panose="020B0503020204020204" charset="-122"/>
              </a:rPr>
              <a:t>nearby empty lot and back, </a:t>
            </a:r>
            <a:r>
              <a:rPr lang="en-US" sz="2000" b="1">
                <a:solidFill>
                  <a:srgbClr val="002060"/>
                </a:solidFill>
                <a:latin typeface="微软雅黑" panose="020B0503020204020204" charset="-122"/>
                <a:ea typeface="微软雅黑" panose="020B0503020204020204" charset="-122"/>
                <a:cs typeface="微软雅黑" panose="020B0503020204020204" charset="-122"/>
              </a:rPr>
              <a:t>as if to say, “Follow me! It's urgent!”</a:t>
            </a:r>
            <a:r>
              <a:rPr lang="en-US" sz="2000" b="1">
                <a:latin typeface="微软雅黑" panose="020B0503020204020204" charset="-122"/>
                <a:ea typeface="微软雅黑" panose="020B0503020204020204" charset="-122"/>
                <a:cs typeface="微软雅黑" panose="020B0503020204020204" charset="-122"/>
              </a:rPr>
              <a:t> …Spotty </a:t>
            </a:r>
            <a:r>
              <a:rPr lang="en-US" sz="2000" b="1">
                <a:solidFill>
                  <a:srgbClr val="002060"/>
                </a:solidFill>
                <a:latin typeface="微软雅黑" panose="020B0503020204020204" charset="-122"/>
                <a:ea typeface="微软雅黑" panose="020B0503020204020204" charset="-122"/>
                <a:cs typeface="微软雅黑" panose="020B0503020204020204" charset="-122"/>
              </a:rPr>
              <a:t>had been visiting</a:t>
            </a:r>
            <a:r>
              <a:rPr lang="en-US" sz="2000" b="1">
                <a:latin typeface="微软雅黑" panose="020B0503020204020204" charset="-122"/>
                <a:ea typeface="微软雅黑" panose="020B0503020204020204" charset="-122"/>
                <a:cs typeface="微软雅黑" panose="020B0503020204020204" charset="-122"/>
              </a:rPr>
              <a:t> Brownie every day. He had stayed with Brownie to protect him, </a:t>
            </a:r>
            <a:r>
              <a:rPr lang="en-US" sz="2000" b="1" u="sng">
                <a:solidFill>
                  <a:srgbClr val="002060"/>
                </a:solidFill>
                <a:latin typeface="微软雅黑" panose="020B0503020204020204" charset="-122"/>
                <a:ea typeface="微软雅黑" panose="020B0503020204020204" charset="-122"/>
                <a:cs typeface="微软雅黑" panose="020B0503020204020204" charset="-122"/>
              </a:rPr>
              <a:t>snuggling</a:t>
            </a:r>
            <a:r>
              <a:rPr lang="en-US" sz="2000" b="1">
                <a:solidFill>
                  <a:srgbClr val="002060"/>
                </a:solidFill>
                <a:latin typeface="微软雅黑" panose="020B0503020204020204" charset="-122"/>
                <a:ea typeface="微软雅黑" panose="020B0503020204020204" charset="-122"/>
                <a:cs typeface="微软雅黑" panose="020B0503020204020204" charset="-122"/>
              </a:rPr>
              <a:t> with him at night to keep him warm and </a:t>
            </a:r>
            <a:r>
              <a:rPr lang="en-US" sz="2000" b="1" u="sng">
                <a:solidFill>
                  <a:srgbClr val="002060"/>
                </a:solidFill>
                <a:latin typeface="微软雅黑" panose="020B0503020204020204" charset="-122"/>
                <a:ea typeface="微软雅黑" panose="020B0503020204020204" charset="-122"/>
                <a:cs typeface="微软雅黑" panose="020B0503020204020204" charset="-122"/>
              </a:rPr>
              <a:t>nuzzling</a:t>
            </a:r>
            <a:r>
              <a:rPr lang="en-US" sz="2000" b="1">
                <a:solidFill>
                  <a:srgbClr val="002060"/>
                </a:solidFill>
                <a:latin typeface="微软雅黑" panose="020B0503020204020204" charset="-122"/>
                <a:ea typeface="微软雅黑" panose="020B0503020204020204" charset="-122"/>
                <a:cs typeface="微软雅黑" panose="020B0503020204020204" charset="-122"/>
              </a:rPr>
              <a:t> him to keep his spirits up. </a:t>
            </a:r>
            <a:r>
              <a:rPr lang="en-US" sz="2000" b="1">
                <a:latin typeface="微软雅黑" panose="020B0503020204020204" charset="-122"/>
                <a:ea typeface="微软雅黑" panose="020B0503020204020204" charset="-122"/>
                <a:cs typeface="微软雅黑" panose="020B0503020204020204" charset="-122"/>
              </a:rPr>
              <a:t>….</a:t>
            </a:r>
            <a:r>
              <a:rPr lang="en-US" sz="2000" b="1">
                <a:solidFill>
                  <a:srgbClr val="002060"/>
                </a:solidFill>
                <a:latin typeface="微软雅黑" panose="020B0503020204020204" charset="-122"/>
                <a:ea typeface="微软雅黑" panose="020B0503020204020204" charset="-122"/>
                <a:cs typeface="微软雅黑" panose="020B0503020204020204" charset="-122"/>
              </a:rPr>
              <a:t> For many years afterward</a:t>
            </a:r>
            <a:r>
              <a:rPr lang="en-US" sz="2000" b="1">
                <a:latin typeface="微软雅黑" panose="020B0503020204020204" charset="-122"/>
                <a:ea typeface="微软雅黑" panose="020B0503020204020204" charset="-122"/>
                <a:cs typeface="微软雅黑" panose="020B0503020204020204" charset="-122"/>
              </a:rPr>
              <a:t>, the two families watched the faithful friends </a:t>
            </a:r>
            <a:r>
              <a:rPr lang="en-US" sz="2000" b="1" u="sng">
                <a:solidFill>
                  <a:srgbClr val="002060"/>
                </a:solidFill>
                <a:latin typeface="微软雅黑" panose="020B0503020204020204" charset="-122"/>
                <a:ea typeface="微软雅黑" panose="020B0503020204020204" charset="-122"/>
                <a:cs typeface="微软雅黑" panose="020B0503020204020204" charset="-122"/>
              </a:rPr>
              <a:t>frolicking</a:t>
            </a:r>
            <a:r>
              <a:rPr lang="en-US" sz="2000" b="1">
                <a:solidFill>
                  <a:srgbClr val="002060"/>
                </a:solidFill>
                <a:latin typeface="微软雅黑" panose="020B0503020204020204" charset="-122"/>
                <a:ea typeface="微软雅黑" panose="020B0503020204020204" charset="-122"/>
                <a:cs typeface="微软雅黑" panose="020B0503020204020204" charset="-122"/>
              </a:rPr>
              <a:t> </a:t>
            </a:r>
            <a:r>
              <a:rPr lang="en-US" sz="2000" b="1">
                <a:solidFill>
                  <a:srgbClr val="002060"/>
                </a:solidFill>
                <a:latin typeface="微软雅黑" panose="020B0503020204020204" charset="-122"/>
                <a:ea typeface="微软雅黑" panose="020B0503020204020204" charset="-122"/>
                <a:cs typeface="微软雅黑" panose="020B0503020204020204" charset="-122"/>
                <a:sym typeface="+mn-ea"/>
              </a:rPr>
              <a:t>and </a:t>
            </a:r>
            <a:r>
              <a:rPr lang="en-US" sz="2000" b="1" u="sng">
                <a:solidFill>
                  <a:srgbClr val="002060"/>
                </a:solidFill>
                <a:latin typeface="微软雅黑" panose="020B0503020204020204" charset="-122"/>
                <a:ea typeface="微软雅黑" panose="020B0503020204020204" charset="-122"/>
                <a:cs typeface="微软雅黑" panose="020B0503020204020204" charset="-122"/>
                <a:sym typeface="+mn-ea"/>
              </a:rPr>
              <a:t>chasing</a:t>
            </a:r>
            <a:r>
              <a:rPr lang="en-US" sz="2000" b="1">
                <a:solidFill>
                  <a:srgbClr val="002060"/>
                </a:solidFill>
                <a:latin typeface="微软雅黑" panose="020B0503020204020204" charset="-122"/>
                <a:ea typeface="微软雅黑" panose="020B0503020204020204" charset="-122"/>
                <a:cs typeface="微软雅黑" panose="020B0503020204020204" charset="-122"/>
                <a:sym typeface="+mn-ea"/>
              </a:rPr>
              <a:t> each other down that well-worn path between their houses</a:t>
            </a:r>
            <a:r>
              <a:rPr lang="en-US" sz="2000" b="1">
                <a:latin typeface="微软雅黑" panose="020B0503020204020204" charset="-122"/>
                <a:ea typeface="微软雅黑" panose="020B0503020204020204" charset="-122"/>
                <a:cs typeface="微软雅黑" panose="020B0503020204020204" charset="-122"/>
                <a:sym typeface="+mn-ea"/>
              </a:rPr>
              <a:t>.</a:t>
            </a:r>
            <a:endParaRPr lang="en-US" sz="2000" b="1" i="1">
              <a:solidFill>
                <a:srgbClr val="666666"/>
              </a:solidFill>
              <a:latin typeface="微软雅黑" panose="020B0503020204020204" charset="-122"/>
              <a:ea typeface="微软雅黑" panose="020B0503020204020204" charset="-122"/>
              <a:cs typeface="微软雅黑" panose="020B0503020204020204" charset="-122"/>
              <a:sym typeface="+mn-ea"/>
            </a:endParaRPr>
          </a:p>
          <a:p>
            <a:pPr indent="0" fontAlgn="auto">
              <a:lnSpc>
                <a:spcPts val="1120"/>
              </a:lnSpc>
            </a:pPr>
            <a:endParaRPr lang="en-US" sz="1600" b="1" i="1">
              <a:solidFill>
                <a:srgbClr val="002060"/>
              </a:solidFill>
              <a:latin typeface="微软雅黑" panose="020B0503020204020204" charset="-122"/>
              <a:ea typeface="微软雅黑" panose="020B0503020204020204" charset="-122"/>
              <a:cs typeface="微软雅黑" panose="020B0503020204020204" charset="-122"/>
              <a:sym typeface="+mn-ea"/>
            </a:endParaRP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whine [waɪn]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v.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发牢骚；哭诉；嘎嘎响；发呜呜声</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n.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抱怨；牢骚；哀鸣</a:t>
            </a:r>
            <a:endParaRPr lang="zh-CN" sz="1600" b="1" i="1">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snug [snʌg]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adj.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舒适的；温暖的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v.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偎依；舒适地蜷伏</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n.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舒适温暖的地方</a:t>
            </a:r>
            <a:endParaRPr lang="zh-CN" sz="1600" b="1" i="1">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nuzzle  ['nʌzl]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v.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用鼻紧挨，用鼻爱抚；紧贴某人</a:t>
            </a:r>
            <a:endParaRPr lang="zh-CN" sz="1600" b="1" i="1">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frolic  ['frɒlɪk]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adj.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嬉戏的</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n. /vi.</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嬉闹，嬉戏</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 ( frolicked/ frolicking)</a:t>
            </a:r>
            <a:endParaRPr lang="en-US" sz="1600" b="1" i="1">
              <a:solidFill>
                <a:srgbClr val="002060"/>
              </a:solidFill>
              <a:latin typeface="微软雅黑" panose="020B0503020204020204" charset="-122"/>
              <a:ea typeface="微软雅黑" panose="020B0503020204020204" charset="-122"/>
              <a:cs typeface="微软雅黑" panose="020B0503020204020204" charset="-122"/>
              <a:sym typeface="+mn-ea"/>
            </a:endParaRP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chase  [tʃeɪs]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v. /n.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追逐；追捕；奔跑</a:t>
            </a:r>
            <a:endParaRPr lang="zh-CN" altLang="en-US" sz="1600" b="1" i="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p:nvPr/>
        </p:nvPicPr>
        <p:blipFill>
          <a:blip r:embed="rId5"/>
          <a:stretch>
            <a:fillRect/>
          </a:stretch>
        </p:blipFill>
        <p:spPr>
          <a:xfrm>
            <a:off x="3489325" y="4262120"/>
            <a:ext cx="76200" cy="76200"/>
          </a:xfrm>
          <a:prstGeom prst="rect">
            <a:avLst/>
          </a:prstGeom>
          <a:noFill/>
          <a:ln w="9525">
            <a:noFill/>
          </a:ln>
        </p:spPr>
      </p:pic>
      <p:sp>
        <p:nvSpPr>
          <p:cNvPr id="4" name="文本框 3"/>
          <p:cNvSpPr txBox="1"/>
          <p:nvPr/>
        </p:nvSpPr>
        <p:spPr>
          <a:xfrm>
            <a:off x="306070" y="5049520"/>
            <a:ext cx="11148695" cy="1476375"/>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奇怪的是，斯多斯独自</a:t>
            </a:r>
            <a:r>
              <a:rPr lang="zh-CN" altLang="en-US" b="1">
                <a:solidFill>
                  <a:srgbClr val="002060"/>
                </a:solidFill>
                <a:latin typeface="微软雅黑" panose="020B0503020204020204" charset="-122"/>
                <a:ea typeface="微软雅黑" panose="020B0503020204020204" charset="-122"/>
                <a:cs typeface="微软雅黑" panose="020B0503020204020204" charset="-122"/>
              </a:rPr>
              <a:t>出现</a:t>
            </a:r>
            <a:r>
              <a:rPr lang="zh-CN" altLang="en-US" b="1">
                <a:latin typeface="微软雅黑" panose="020B0503020204020204" charset="-122"/>
                <a:ea typeface="微软雅黑" panose="020B0503020204020204" charset="-122"/>
                <a:cs typeface="微软雅黑" panose="020B0503020204020204" charset="-122"/>
              </a:rPr>
              <a:t>在布朗尼的房子里，</a:t>
            </a:r>
            <a:r>
              <a:rPr lang="zh-CN" altLang="en-US" b="1">
                <a:solidFill>
                  <a:srgbClr val="002060"/>
                </a:solidFill>
                <a:latin typeface="微软雅黑" panose="020B0503020204020204" charset="-122"/>
                <a:ea typeface="微软雅黑" panose="020B0503020204020204" charset="-122"/>
                <a:cs typeface="微软雅黑" panose="020B0503020204020204" charset="-122"/>
              </a:rPr>
              <a:t>边跳边大声地发出呜呜声</a:t>
            </a:r>
            <a:r>
              <a:rPr lang="zh-CN" altLang="en-US" b="1">
                <a:latin typeface="微软雅黑" panose="020B0503020204020204" charset="-122"/>
                <a:ea typeface="微软雅黑" panose="020B0503020204020204" charset="-122"/>
                <a:cs typeface="微软雅黑" panose="020B0503020204020204" charset="-122"/>
              </a:rPr>
              <a:t>。然而，这只</a:t>
            </a:r>
            <a:r>
              <a:rPr lang="zh-CN" altLang="en-US" b="1">
                <a:solidFill>
                  <a:srgbClr val="002060"/>
                </a:solidFill>
                <a:latin typeface="微软雅黑" panose="020B0503020204020204" charset="-122"/>
                <a:ea typeface="微软雅黑" panose="020B0503020204020204" charset="-122"/>
                <a:cs typeface="微软雅黑" panose="020B0503020204020204" charset="-122"/>
              </a:rPr>
              <a:t>倔强的</a:t>
            </a:r>
            <a:r>
              <a:rPr lang="zh-CN" altLang="en-US" b="1">
                <a:latin typeface="微软雅黑" panose="020B0503020204020204" charset="-122"/>
                <a:ea typeface="微软雅黑" panose="020B0503020204020204" charset="-122"/>
                <a:cs typeface="微软雅黑" panose="020B0503020204020204" charset="-122"/>
              </a:rPr>
              <a:t>狗</a:t>
            </a:r>
            <a:r>
              <a:rPr lang="zh-CN" altLang="en-US" b="1">
                <a:solidFill>
                  <a:srgbClr val="002060"/>
                </a:solidFill>
                <a:latin typeface="微软雅黑" panose="020B0503020204020204" charset="-122"/>
                <a:ea typeface="微软雅黑" panose="020B0503020204020204" charset="-122"/>
                <a:cs typeface="微软雅黑" panose="020B0503020204020204" charset="-122"/>
              </a:rPr>
              <a:t>不停地叫</a:t>
            </a:r>
            <a:r>
              <a:rPr lang="zh-CN" altLang="en-US" b="1">
                <a:latin typeface="微软雅黑" panose="020B0503020204020204" charset="-122"/>
                <a:ea typeface="微软雅黑" panose="020B0503020204020204" charset="-122"/>
                <a:cs typeface="微软雅黑" panose="020B0503020204020204" charset="-122"/>
              </a:rPr>
              <a:t>，这使得布朗尼的主人厌倦了它……斯多斯</a:t>
            </a:r>
            <a:r>
              <a:rPr lang="zh-CN" altLang="en-US" b="1">
                <a:solidFill>
                  <a:srgbClr val="002060"/>
                </a:solidFill>
                <a:latin typeface="微软雅黑" panose="020B0503020204020204" charset="-122"/>
                <a:ea typeface="微软雅黑" panose="020B0503020204020204" charset="-122"/>
                <a:cs typeface="微软雅黑" panose="020B0503020204020204" charset="-122"/>
              </a:rPr>
              <a:t>拒绝接受“不”的回答</a:t>
            </a:r>
            <a:r>
              <a:rPr lang="zh-CN" altLang="en-US" b="1" baseline="-25000">
                <a:solidFill>
                  <a:srgbClr val="C00000"/>
                </a:solidFill>
                <a:latin typeface="微软雅黑" panose="020B0503020204020204" charset="-122"/>
                <a:ea typeface="微软雅黑" panose="020B0503020204020204" charset="-122"/>
                <a:cs typeface="微软雅黑" panose="020B0503020204020204" charset="-122"/>
              </a:rPr>
              <a:t>拟人</a:t>
            </a:r>
            <a:r>
              <a:rPr lang="zh-CN" altLang="en-US" b="1">
                <a:latin typeface="微软雅黑" panose="020B0503020204020204" charset="-122"/>
                <a:ea typeface="微软雅黑" panose="020B0503020204020204" charset="-122"/>
                <a:cs typeface="微软雅黑" panose="020B0503020204020204" charset="-122"/>
              </a:rPr>
              <a:t>。无论走到哪里，它都跟着特德，布朗尼的主人。它叫着，然后冲到附近的空地上，</a:t>
            </a:r>
            <a:r>
              <a:rPr lang="zh-CN" altLang="en-US" b="1">
                <a:solidFill>
                  <a:srgbClr val="002060"/>
                </a:solidFill>
                <a:latin typeface="微软雅黑" panose="020B0503020204020204" charset="-122"/>
                <a:ea typeface="微软雅黑" panose="020B0503020204020204" charset="-122"/>
                <a:cs typeface="微软雅黑" panose="020B0503020204020204" charset="-122"/>
              </a:rPr>
              <a:t>好像说：“跟我来！紧急! ”</a:t>
            </a:r>
            <a:r>
              <a:rPr lang="zh-CN" altLang="en-US" b="1" baseline="-25000">
                <a:solidFill>
                  <a:srgbClr val="C00000"/>
                </a:solidFill>
                <a:latin typeface="微软雅黑" panose="020B0503020204020204" charset="-122"/>
                <a:ea typeface="微软雅黑" panose="020B0503020204020204" charset="-122"/>
                <a:cs typeface="微软雅黑" panose="020B0503020204020204" charset="-122"/>
              </a:rPr>
              <a:t>语言</a:t>
            </a:r>
            <a:r>
              <a:rPr lang="zh-CN" altLang="en-US" b="1">
                <a:latin typeface="微软雅黑" panose="020B0503020204020204" charset="-122"/>
                <a:ea typeface="微软雅黑" panose="020B0503020204020204" charset="-122"/>
                <a:cs typeface="微软雅黑" panose="020B0503020204020204" charset="-122"/>
              </a:rPr>
              <a:t>……斯多斯</a:t>
            </a:r>
            <a:r>
              <a:rPr lang="zh-CN" altLang="en-US" b="1">
                <a:solidFill>
                  <a:srgbClr val="002060"/>
                </a:solidFill>
                <a:latin typeface="微软雅黑" panose="020B0503020204020204" charset="-122"/>
                <a:ea typeface="微软雅黑" panose="020B0503020204020204" charset="-122"/>
                <a:cs typeface="微软雅黑" panose="020B0503020204020204" charset="-122"/>
              </a:rPr>
              <a:t>每天都来看望</a:t>
            </a:r>
            <a:r>
              <a:rPr lang="zh-CN" altLang="en-US" b="1">
                <a:latin typeface="微软雅黑" panose="020B0503020204020204" charset="-122"/>
                <a:ea typeface="微软雅黑" panose="020B0503020204020204" charset="-122"/>
                <a:cs typeface="微软雅黑" panose="020B0503020204020204" charset="-122"/>
              </a:rPr>
              <a:t>布朗尼。它陪着布朗尼，</a:t>
            </a:r>
            <a:r>
              <a:rPr lang="zh-CN" altLang="en-US" b="1">
                <a:solidFill>
                  <a:srgbClr val="002060"/>
                </a:solidFill>
                <a:latin typeface="微软雅黑" panose="020B0503020204020204" charset="-122"/>
                <a:ea typeface="微软雅黑" panose="020B0503020204020204" charset="-122"/>
                <a:cs typeface="微软雅黑" panose="020B0503020204020204" charset="-122"/>
              </a:rPr>
              <a:t>保护它，晚上依偎着让它温暖，用鼻子爱抚使它继续振作精神</a:t>
            </a:r>
            <a:r>
              <a:rPr lang="zh-CN" altLang="en-US" b="1">
                <a:latin typeface="微软雅黑" panose="020B0503020204020204" charset="-122"/>
                <a:ea typeface="微软雅黑" panose="020B0503020204020204" charset="-122"/>
                <a:cs typeface="微软雅黑" panose="020B0503020204020204" charset="-122"/>
              </a:rPr>
              <a:t>。....多年之后,两家邻居不时会看到这</a:t>
            </a:r>
            <a:r>
              <a:rPr lang="zh-CN" altLang="en-US" b="1">
                <a:solidFill>
                  <a:srgbClr val="002060"/>
                </a:solidFill>
                <a:latin typeface="微软雅黑" panose="020B0503020204020204" charset="-122"/>
                <a:ea typeface="微软雅黑" panose="020B0503020204020204" charset="-122"/>
                <a:cs typeface="微软雅黑" panose="020B0503020204020204" charset="-122"/>
              </a:rPr>
              <a:t>一对忠实的朋友嬉戏玩耍, 相互追逐在两家房子之间的老路上</a:t>
            </a:r>
            <a:r>
              <a:rPr lang="zh-CN" altLang="en-US" b="1">
                <a:latin typeface="微软雅黑" panose="020B0503020204020204" charset="-122"/>
                <a:ea typeface="微软雅黑" panose="020B0503020204020204" charset="-122"/>
                <a:cs typeface="微软雅黑" panose="020B0503020204020204" charset="-122"/>
              </a:rPr>
              <a:t>。</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3.</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77720" y="184150"/>
            <a:ext cx="45002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Rescue between Dogs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1535723" y="1459807"/>
            <a:ext cx="7738357" cy="2999650"/>
            <a:chOff x="1535723" y="1459807"/>
            <a:chExt cx="7738357" cy="2999650"/>
          </a:xfrm>
        </p:grpSpPr>
        <p:grpSp>
          <p:nvGrpSpPr>
            <p:cNvPr id="8" name="组合 7"/>
            <p:cNvGrpSpPr/>
            <p:nvPr/>
          </p:nvGrpSpPr>
          <p:grpSpPr>
            <a:xfrm>
              <a:off x="1535723" y="2667000"/>
              <a:ext cx="6377354" cy="1511832"/>
              <a:chOff x="1535723" y="2667000"/>
              <a:chExt cx="6377354" cy="1511832"/>
            </a:xfrm>
          </p:grpSpPr>
          <p:grpSp>
            <p:nvGrpSpPr>
              <p:cNvPr id="7" name="组合 6"/>
              <p:cNvGrpSpPr/>
              <p:nvPr/>
            </p:nvGrpSpPr>
            <p:grpSpPr>
              <a:xfrm>
                <a:off x="1535723" y="2667000"/>
                <a:ext cx="6377354" cy="1511832"/>
                <a:chOff x="1535723" y="2667000"/>
                <a:chExt cx="6377354" cy="1511832"/>
              </a:xfrm>
            </p:grpSpPr>
            <p:sp>
              <p:nvSpPr>
                <p:cNvPr id="3" name="流程图: 资料带 2"/>
                <p:cNvSpPr/>
                <p:nvPr/>
              </p:nvSpPr>
              <p:spPr>
                <a:xfrm>
                  <a:off x="1535723" y="2667000"/>
                  <a:ext cx="6377354" cy="1511832"/>
                </a:xfrm>
                <a:prstGeom prst="flowChartPunchedTap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资料带 3"/>
                <p:cNvSpPr/>
                <p:nvPr/>
              </p:nvSpPr>
              <p:spPr>
                <a:xfrm>
                  <a:off x="1746738" y="2875388"/>
                  <a:ext cx="5955323" cy="1162645"/>
                </a:xfrm>
                <a:prstGeom prst="flowChartPunchedTap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3761398" y="3142615"/>
                <a:ext cx="3393440" cy="627908"/>
              </a:xfrm>
              <a:prstGeom prst="rect">
                <a:avLst/>
              </a:prstGeom>
              <a:noFill/>
            </p:spPr>
            <p:txBody>
              <a:bodyPr wrap="square" rtlCol="0">
                <a:spAutoFit/>
              </a:bodyPr>
              <a:lstStyle/>
              <a:p>
                <a:r>
                  <a:rPr lang="zh-CN" altLang="en-US" sz="4000" dirty="0">
                    <a:solidFill>
                      <a:srgbClr val="F0EAD8"/>
                    </a:solidFill>
                    <a:latin typeface="华康海报体W12(P)" panose="040B0C00000000000000" pitchFamily="82" charset="-122"/>
                    <a:ea typeface="华康海报体W12(P)" panose="040B0C00000000000000" pitchFamily="82" charset="-122"/>
                  </a:rPr>
                  <a:t>狗狗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人类</a:t>
                </a:r>
                <a:endParaRPr lang="zh-CN" altLang="en-US" sz="4000" dirty="0">
                  <a:solidFill>
                    <a:srgbClr val="F0EAD8"/>
                  </a:solidFill>
                  <a:latin typeface="华康海报体W12(P)" panose="040B0C00000000000000" pitchFamily="82" charset="-122"/>
                  <a:ea typeface="华康海报体W12(P)" panose="040B0C00000000000000" pitchFamily="82" charset="-122"/>
                </a:endParaRPr>
              </a:p>
            </p:txBody>
          </p:sp>
        </p:grpSp>
        <p:pic>
          <p:nvPicPr>
            <p:cNvPr id="2" name="图片 1"/>
            <p:cNvPicPr>
              <a:picLocks noChangeAspect="1"/>
            </p:cNvPicPr>
            <p:nvPr/>
          </p:nvPicPr>
          <p:blipFill>
            <a:blip r:embed="rId2"/>
            <a:stretch>
              <a:fillRect/>
            </a:stretch>
          </p:blipFill>
          <p:spPr>
            <a:xfrm>
              <a:off x="6873971" y="1459807"/>
              <a:ext cx="2400109" cy="29996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xit" presetSubtype="2" fill="hold" nodeType="afterEffect">
                                  <p:stCondLst>
                                    <p:cond delay="0"/>
                                  </p:stCondLst>
                                  <p:childTnLst>
                                    <p:anim calcmode="lin" valueType="num">
                                      <p:cBhvr additive="base">
                                        <p:cTn id="11" dur="3000"/>
                                        <p:tgtEl>
                                          <p:spTgt spid="9"/>
                                        </p:tgtEl>
                                        <p:attrNameLst>
                                          <p:attrName>ppt_x</p:attrName>
                                        </p:attrNameLst>
                                      </p:cBhvr>
                                      <p:tavLst>
                                        <p:tav tm="0">
                                          <p:val>
                                            <p:strVal val="ppt_x"/>
                                          </p:val>
                                        </p:tav>
                                        <p:tav tm="100000">
                                          <p:val>
                                            <p:strVal val="1+ppt_w/2"/>
                                          </p:val>
                                        </p:tav>
                                      </p:tavLst>
                                    </p:anim>
                                    <p:anim calcmode="lin" valueType="num">
                                      <p:cBhvr additive="base">
                                        <p:cTn id="12" dur="3000"/>
                                        <p:tgtEl>
                                          <p:spTgt spid="9"/>
                                        </p:tgtEl>
                                        <p:attrNameLst>
                                          <p:attrName>ppt_y</p:attrName>
                                        </p:attrNameLst>
                                      </p:cBhvr>
                                      <p:tavLst>
                                        <p:tav tm="0">
                                          <p:val>
                                            <p:strVal val="ppt_y"/>
                                          </p:val>
                                        </p:tav>
                                        <p:tav tm="100000">
                                          <p:val>
                                            <p:strVal val="ppt_y"/>
                                          </p:val>
                                        </p:tav>
                                      </p:tavLst>
                                    </p:anim>
                                    <p:set>
                                      <p:cBhvr>
                                        <p:cTn id="13"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3" name="文本框 2"/>
          <p:cNvSpPr txBox="1"/>
          <p:nvPr/>
        </p:nvSpPr>
        <p:spPr>
          <a:xfrm>
            <a:off x="664210" y="744220"/>
            <a:ext cx="10863580" cy="829945"/>
          </a:xfrm>
          <a:prstGeom prst="rect">
            <a:avLst/>
          </a:prstGeom>
          <a:noFill/>
        </p:spPr>
        <p:txBody>
          <a:bodyPr wrap="square" rtlCol="0" anchor="t">
            <a:spAutoFit/>
          </a:bodyPr>
          <a:p>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5"/>
          <a:stretch>
            <a:fillRect/>
          </a:stretch>
        </p:blipFill>
        <p:spPr>
          <a:xfrm>
            <a:off x="2211705" y="770890"/>
            <a:ext cx="9439275" cy="5863590"/>
          </a:xfrm>
          <a:prstGeom prst="rect">
            <a:avLst/>
          </a:prstGeom>
        </p:spPr>
      </p:pic>
      <p:pic>
        <p:nvPicPr>
          <p:cNvPr id="6" name="图片 5"/>
          <p:cNvPicPr>
            <a:picLocks noChangeAspect="1"/>
          </p:cNvPicPr>
          <p:nvPr/>
        </p:nvPicPr>
        <p:blipFill>
          <a:blip r:embed="rId4"/>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27722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Do You Learn Dog's Body Language and Emotion?</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2" name="图片 1"/>
          <p:cNvPicPr>
            <a:picLocks noChangeAspect="1"/>
          </p:cNvPicPr>
          <p:nvPr/>
        </p:nvPicPr>
        <p:blipFill>
          <a:blip r:embed="rId5"/>
          <a:stretch>
            <a:fillRect/>
          </a:stretch>
        </p:blipFill>
        <p:spPr>
          <a:xfrm>
            <a:off x="2211705" y="212725"/>
            <a:ext cx="5667375" cy="933450"/>
          </a:xfrm>
          <a:prstGeom prst="rect">
            <a:avLst/>
          </a:prstGeom>
        </p:spPr>
      </p:pic>
      <p:pic>
        <p:nvPicPr>
          <p:cNvPr id="6" name="图片 5"/>
          <p:cNvPicPr>
            <a:picLocks noChangeAspect="1"/>
          </p:cNvPicPr>
          <p:nvPr/>
        </p:nvPicPr>
        <p:blipFill>
          <a:blip r:embed="rId6"/>
          <a:stretch>
            <a:fillRect/>
          </a:stretch>
        </p:blipFill>
        <p:spPr>
          <a:xfrm>
            <a:off x="400685" y="1338580"/>
            <a:ext cx="11212195" cy="54121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958151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10 touching quotes 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5"/>
          <a:srcRect t="37141" b="37141"/>
          <a:stretch>
            <a:fillRect/>
          </a:stretch>
        </p:blipFill>
        <p:spPr>
          <a:xfrm>
            <a:off x="88900" y="901065"/>
            <a:ext cx="5763260" cy="3759835"/>
          </a:xfrm>
          <a:prstGeom prst="rect">
            <a:avLst/>
          </a:prstGeom>
        </p:spPr>
      </p:pic>
      <p:pic>
        <p:nvPicPr>
          <p:cNvPr id="6" name="图片 5"/>
          <p:cNvPicPr>
            <a:picLocks noChangeAspect="1"/>
          </p:cNvPicPr>
          <p:nvPr/>
        </p:nvPicPr>
        <p:blipFill>
          <a:blip r:embed="rId6"/>
          <a:srcRect t="37755" b="36851"/>
          <a:stretch>
            <a:fillRect/>
          </a:stretch>
        </p:blipFill>
        <p:spPr>
          <a:xfrm>
            <a:off x="6082030" y="2506345"/>
            <a:ext cx="6017260" cy="4230370"/>
          </a:xfrm>
          <a:prstGeom prst="rect">
            <a:avLst/>
          </a:prstGeom>
        </p:spPr>
      </p:pic>
      <p:sp>
        <p:nvSpPr>
          <p:cNvPr id="2" name="文本框 1"/>
          <p:cNvSpPr txBox="1"/>
          <p:nvPr/>
        </p:nvSpPr>
        <p:spPr>
          <a:xfrm>
            <a:off x="252730" y="4908550"/>
            <a:ext cx="5714365" cy="1414780"/>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A dog teaches a boy </a:t>
            </a:r>
            <a:r>
              <a:rPr lang="en-US" altLang="zh-CN" b="1" u="sng">
                <a:latin typeface="微软雅黑" panose="020B0503020204020204" charset="-122"/>
                <a:ea typeface="微软雅黑" panose="020B0503020204020204" charset="-122"/>
              </a:rPr>
              <a:t>fidelty</a:t>
            </a:r>
            <a:r>
              <a:rPr lang="en-US" altLang="zh-CN" b="1">
                <a:latin typeface="微软雅黑" panose="020B0503020204020204" charset="-122"/>
                <a:ea typeface="微软雅黑" panose="020B0503020204020204" charset="-122"/>
              </a:rPr>
              <a:t>, perseverance, and to turn around three times before lying down.</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狗教会一个男孩忠诚，坚韧，在倒下之前还要奋力一搏。</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fidelity  /fɪˈdeləti/ n. 保真度；忠诚；精确；尽责</a:t>
            </a:r>
            <a:endParaRPr lang="en-US" altLang="zh-CN" sz="1400" b="1" i="1">
              <a:latin typeface="微软雅黑" panose="020B0503020204020204" charset="-122"/>
              <a:ea typeface="微软雅黑" panose="020B0503020204020204" charset="-122"/>
            </a:endParaRPr>
          </a:p>
        </p:txBody>
      </p:sp>
      <p:sp>
        <p:nvSpPr>
          <p:cNvPr id="3" name="文本框 2"/>
          <p:cNvSpPr txBox="1"/>
          <p:nvPr/>
        </p:nvSpPr>
        <p:spPr>
          <a:xfrm>
            <a:off x="6081395" y="1384300"/>
            <a:ext cx="6017895" cy="922020"/>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A dog is the only thing on Earth that loves you more than it loves itself.</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狗是世界上唯一爱你胜过爱自己的</a:t>
            </a:r>
            <a:r>
              <a:rPr lang="zh-CN" altLang="en-US" b="1">
                <a:latin typeface="微软雅黑" panose="020B0503020204020204" charset="-122"/>
                <a:ea typeface="微软雅黑" panose="020B0503020204020204" charset="-122"/>
              </a:rPr>
              <a:t>动物</a:t>
            </a:r>
            <a:r>
              <a:rPr lang="en-US" altLang="zh-CN" b="1">
                <a:latin typeface="微软雅黑" panose="020B0503020204020204" charset="-122"/>
                <a:ea typeface="微软雅黑" panose="020B0503020204020204" charset="-122"/>
              </a:rPr>
              <a:t>。</a:t>
            </a:r>
            <a:endParaRPr lang="en-US" altLang="zh-CN" sz="1400" b="1" i="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2" name="图片 1"/>
          <p:cNvPicPr>
            <a:picLocks noChangeAspect="1"/>
          </p:cNvPicPr>
          <p:nvPr/>
        </p:nvPicPr>
        <p:blipFill>
          <a:blip r:embed="rId5"/>
          <a:stretch>
            <a:fillRect/>
          </a:stretch>
        </p:blipFill>
        <p:spPr>
          <a:xfrm>
            <a:off x="2211705" y="212725"/>
            <a:ext cx="5667375" cy="933450"/>
          </a:xfrm>
          <a:prstGeom prst="rect">
            <a:avLst/>
          </a:prstGeom>
        </p:spPr>
      </p:pic>
      <p:pic>
        <p:nvPicPr>
          <p:cNvPr id="3" name="图片 2"/>
          <p:cNvPicPr>
            <a:picLocks noChangeAspect="1"/>
          </p:cNvPicPr>
          <p:nvPr/>
        </p:nvPicPr>
        <p:blipFill>
          <a:blip r:embed="rId6"/>
          <a:stretch>
            <a:fillRect/>
          </a:stretch>
        </p:blipFill>
        <p:spPr>
          <a:xfrm>
            <a:off x="464185" y="1322705"/>
            <a:ext cx="11085830" cy="5426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27722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Body Language – Sniffing the ground </a:t>
            </a:r>
            <a:endParaRPr lang="en-US" altLang="zh-CN" sz="2400" b="1">
              <a:solidFill>
                <a:srgbClr val="002060"/>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5"/>
          <a:srcRect l="17467" t="5942" r="3646" b="16221"/>
          <a:stretch>
            <a:fillRect/>
          </a:stretch>
        </p:blipFill>
        <p:spPr>
          <a:xfrm>
            <a:off x="7160260" y="3591560"/>
            <a:ext cx="4938395" cy="3133090"/>
          </a:xfrm>
          <a:prstGeom prst="roundRect">
            <a:avLst/>
          </a:prstGeom>
        </p:spPr>
      </p:pic>
      <p:sp>
        <p:nvSpPr>
          <p:cNvPr id="4" name="文本框 3"/>
          <p:cNvSpPr txBox="1"/>
          <p:nvPr/>
        </p:nvSpPr>
        <p:spPr>
          <a:xfrm>
            <a:off x="360045" y="744220"/>
            <a:ext cx="11086465" cy="3169285"/>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Dogs may sniff the environment often to investigate scents, </a:t>
            </a:r>
            <a:r>
              <a:rPr lang="en-US" altLang="zh-CN" sz="2000" b="1">
                <a:latin typeface="微软雅黑" panose="020B0503020204020204" charset="-122"/>
                <a:ea typeface="微软雅黑" panose="020B0503020204020204" charset="-122"/>
              </a:rPr>
              <a:t>and</a:t>
            </a:r>
            <a:r>
              <a:rPr lang="zh-CN" altLang="en-US" sz="2000" b="1">
                <a:latin typeface="微软雅黑" panose="020B0503020204020204" charset="-122"/>
                <a:ea typeface="微软雅黑" panose="020B0503020204020204" charset="-122"/>
              </a:rPr>
              <a:t> sniffing is part of dog communication. Sniffing can be used as a calming signal when an interaction is too intense.     </a:t>
            </a: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Sniffing can be used as negotiation as two dogs approach each other; a deliberate slower approach is polite when greeting. </a:t>
            </a: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In other contexts, sniffing could also be interpreted as displacement behaviour or a stress response. A dog may feel conflicted about something he sees ahead of him; he may slow down and stop to sniff the environment. Sniffing may help displace the anxiety, and it gives the opportunity to assess things further from a safe distance by stalling the approach.</a:t>
            </a:r>
            <a:endParaRPr lang="zh-CN" altLang="en-US" sz="2000" b="1">
              <a:latin typeface="微软雅黑" panose="020B0503020204020204" charset="-122"/>
              <a:ea typeface="微软雅黑" panose="020B0503020204020204" charset="-122"/>
            </a:endParaRPr>
          </a:p>
        </p:txBody>
      </p:sp>
      <p:sp>
        <p:nvSpPr>
          <p:cNvPr id="6" name="文本框 5"/>
          <p:cNvSpPr txBox="1"/>
          <p:nvPr/>
        </p:nvSpPr>
        <p:spPr>
          <a:xfrm>
            <a:off x="89535" y="4012565"/>
            <a:ext cx="7070725" cy="2306955"/>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狗狗经常会用嗅闻气味的方式探查周围环境，嗅闻是狗狗沟通方式的一部分。嗅闻往往是狗狗们在过于强烈互动时表现出的安定信号。</a:t>
            </a:r>
            <a:endParaRPr lang="zh-CN" altLang="en-US" b="1">
              <a:latin typeface="微软雅黑" panose="020B0503020204020204" charset="-122"/>
              <a:ea typeface="微软雅黑" panose="020B0503020204020204" charset="-122"/>
              <a:cs typeface="微软雅黑" panose="020B0503020204020204" charset="-122"/>
            </a:endParaRPr>
          </a:p>
          <a:p>
            <a:r>
              <a:rPr lang="zh-CN" altLang="en-US" b="1">
                <a:latin typeface="微软雅黑" panose="020B0503020204020204" charset="-122"/>
                <a:ea typeface="微软雅黑" panose="020B0503020204020204" charset="-122"/>
                <a:cs typeface="微软雅黑" panose="020B0503020204020204" charset="-122"/>
              </a:rPr>
              <a:t>   嗅闻也是两只狗狗遭遇时谈判协商的方式；一种见面时谨慎礼貌缓慢靠近的方法。嗅闻地面通常是狗狗们开始接近时呈现出的身体语言的一部分。</a:t>
            </a:r>
            <a:endParaRPr lang="zh-CN" altLang="en-US" b="1">
              <a:latin typeface="微软雅黑" panose="020B0503020204020204" charset="-122"/>
              <a:ea typeface="微软雅黑" panose="020B0503020204020204" charset="-122"/>
              <a:cs typeface="微软雅黑" panose="020B0503020204020204" charset="-122"/>
            </a:endParaRPr>
          </a:p>
          <a:p>
            <a:r>
              <a:rPr lang="zh-CN" altLang="en-US" b="1">
                <a:latin typeface="微软雅黑" panose="020B0503020204020204" charset="-122"/>
                <a:ea typeface="微软雅黑" panose="020B0503020204020204" charset="-122"/>
                <a:cs typeface="微软雅黑" panose="020B0503020204020204" charset="-122"/>
              </a:rPr>
              <a:t>    在另一些场景里，嗅闻可以被解释为转移行为或压力反应。狗狗或许对眼前出现的事物感到困扰和冲突；他开始缓慢停下来嗅闻环境。嗅闻能够缓解焦虑，让双方有机会重新评估相互接近的安全距离。</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l="21413" t="8448" r="17005" b="9819"/>
          <a:stretch>
            <a:fillRect/>
          </a:stretch>
        </p:blipFill>
        <p:spPr>
          <a:xfrm>
            <a:off x="6626860" y="3805555"/>
            <a:ext cx="5565140" cy="3052445"/>
          </a:xfrm>
          <a:prstGeom prst="roundRect">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687070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Body Language – Lip Lick  </a:t>
            </a:r>
            <a:endParaRPr lang="en-US" altLang="zh-CN" sz="2400" b="1">
              <a:solidFill>
                <a:srgbClr val="002060"/>
              </a:solidFill>
              <a:latin typeface="微软雅黑" panose="020B0503020204020204" charset="-122"/>
              <a:ea typeface="微软雅黑" panose="020B0503020204020204" charset="-122"/>
            </a:endParaRPr>
          </a:p>
        </p:txBody>
      </p:sp>
      <p:sp>
        <p:nvSpPr>
          <p:cNvPr id="4" name="文本框 3"/>
          <p:cNvSpPr txBox="1"/>
          <p:nvPr/>
        </p:nvSpPr>
        <p:spPr>
          <a:xfrm>
            <a:off x="404495" y="743585"/>
            <a:ext cx="11382375" cy="3169285"/>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sz="2000" b="1">
                <a:latin typeface="微软雅黑" panose="020B0503020204020204" charset="-122"/>
                <a:ea typeface="微软雅黑" panose="020B0503020204020204" charset="-122"/>
              </a:rPr>
              <a:t>A lip lick can often be seen as a quick tongue flick. From a dog body language perspective, the lip lick could be a calming signal or a sign of stress, depending on the situation. Here are a few examples of situations where a dog may offer a lip lick:</a:t>
            </a:r>
            <a:endParaRPr sz="2000" b="1">
              <a:latin typeface="微软雅黑" panose="020B0503020204020204" charset="-122"/>
              <a:ea typeface="微软雅黑" panose="020B0503020204020204" charset="-122"/>
            </a:endParaRPr>
          </a:p>
          <a:p>
            <a:r>
              <a:rPr sz="2000" b="1">
                <a:latin typeface="微软雅黑" panose="020B0503020204020204" charset="-122"/>
                <a:ea typeface="微软雅黑" panose="020B0503020204020204" charset="-122"/>
              </a:rPr>
              <a:t>     A person comes home to be greeted by an excited dog whose whole body is wagging; the dog</a:t>
            </a:r>
            <a:r>
              <a:rPr lang="en-US" sz="2000" b="1">
                <a:latin typeface="微软雅黑" panose="020B0503020204020204" charset="-122"/>
                <a:ea typeface="微软雅黑" panose="020B0503020204020204" charset="-122"/>
              </a:rPr>
              <a:t>'</a:t>
            </a:r>
            <a:r>
              <a:rPr sz="2000" b="1">
                <a:latin typeface="微软雅黑" panose="020B0503020204020204" charset="-122"/>
                <a:ea typeface="微软雅黑" panose="020B0503020204020204" charset="-122"/>
              </a:rPr>
              <a:t>s eyes are squinty, its ears are back, it is sneezing and there are also some lip licks. In this case, the combination of body language and the lip lick might be due to the dog</a:t>
            </a:r>
            <a:r>
              <a:rPr lang="en-US" sz="2000" b="1">
                <a:latin typeface="微软雅黑" panose="020B0503020204020204" charset="-122"/>
                <a:ea typeface="微软雅黑" panose="020B0503020204020204" charset="-122"/>
              </a:rPr>
              <a:t>'</a:t>
            </a:r>
            <a:r>
              <a:rPr sz="2000" b="1">
                <a:latin typeface="微软雅黑" panose="020B0503020204020204" charset="-122"/>
                <a:ea typeface="微软雅黑" panose="020B0503020204020204" charset="-122"/>
              </a:rPr>
              <a:t>s excitement.</a:t>
            </a:r>
            <a:endParaRPr sz="2000" b="1">
              <a:latin typeface="微软雅黑" panose="020B0503020204020204" charset="-122"/>
              <a:ea typeface="微软雅黑" panose="020B0503020204020204" charset="-122"/>
            </a:endParaRPr>
          </a:p>
          <a:p>
            <a:r>
              <a:rPr sz="2000" b="1">
                <a:latin typeface="微软雅黑" panose="020B0503020204020204" charset="-122"/>
                <a:ea typeface="微软雅黑" panose="020B0503020204020204" charset="-122"/>
              </a:rPr>
              <a:t>    A dog is walking in a new environment; the dog</a:t>
            </a:r>
            <a:r>
              <a:rPr lang="en-US" sz="2000" b="1">
                <a:latin typeface="微软雅黑" panose="020B0503020204020204" charset="-122"/>
                <a:ea typeface="微软雅黑" panose="020B0503020204020204" charset="-122"/>
              </a:rPr>
              <a:t>'</a:t>
            </a:r>
            <a:r>
              <a:rPr sz="2000" b="1">
                <a:latin typeface="微软雅黑" panose="020B0503020204020204" charset="-122"/>
                <a:ea typeface="微软雅黑" panose="020B0503020204020204" charset="-122"/>
              </a:rPr>
              <a:t>s body movements get faster and more jittery; he scans the environment and starts doing more lip licks. This could mean the dog is a bit unsure and does not feel comfortable in this new environment.</a:t>
            </a:r>
            <a:endParaRPr sz="2000" b="1">
              <a:latin typeface="微软雅黑" panose="020B0503020204020204" charset="-122"/>
              <a:ea typeface="微软雅黑" panose="020B0503020204020204" charset="-122"/>
            </a:endParaRPr>
          </a:p>
        </p:txBody>
      </p:sp>
      <p:sp>
        <p:nvSpPr>
          <p:cNvPr id="6" name="文本框 5"/>
          <p:cNvSpPr txBox="1"/>
          <p:nvPr/>
        </p:nvSpPr>
        <p:spPr>
          <a:xfrm>
            <a:off x="89535" y="4012565"/>
            <a:ext cx="6537325" cy="2584450"/>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舔舌通常是指舌头的快速轻弹。就狗狗的身体语言而言，舔舌是安定信号或压力信号的一种，具体情况要根据当时的场景分析。</a:t>
            </a:r>
            <a:endParaRPr lang="zh-CN" altLang="en-US" b="1">
              <a:latin typeface="微软雅黑" panose="020B0503020204020204" charset="-122"/>
              <a:ea typeface="微软雅黑" panose="020B0503020204020204" charset="-122"/>
              <a:cs typeface="微软雅黑" panose="020B0503020204020204" charset="-122"/>
            </a:endParaRPr>
          </a:p>
          <a:p>
            <a:r>
              <a:rPr lang="zh-CN" altLang="en-US" b="1">
                <a:latin typeface="微软雅黑" panose="020B0503020204020204" charset="-122"/>
                <a:ea typeface="微软雅黑" panose="020B0503020204020204" charset="-122"/>
                <a:cs typeface="微软雅黑" panose="020B0503020204020204" charset="-122"/>
              </a:rPr>
              <a:t>    主人归家时和兴奋不已，全身剧烈摇摆的狗狗打招呼；狗狗眯着眼睛，耳朵后背，可能打喷嚏以及舔舌。这种情况下狗狗出现的一连串身体语言，包括舔舌，或许是由于他太过兴奋了。</a:t>
            </a:r>
            <a:endParaRPr lang="zh-CN" altLang="en-US" b="1">
              <a:latin typeface="微软雅黑" panose="020B0503020204020204" charset="-122"/>
              <a:ea typeface="微软雅黑" panose="020B0503020204020204" charset="-122"/>
              <a:cs typeface="微软雅黑" panose="020B0503020204020204" charset="-122"/>
            </a:endParaRPr>
          </a:p>
          <a:p>
            <a:r>
              <a:rPr lang="zh-CN" altLang="en-US" b="1">
                <a:latin typeface="微软雅黑" panose="020B0503020204020204" charset="-122"/>
                <a:ea typeface="微软雅黑" panose="020B0503020204020204" charset="-122"/>
                <a:cs typeface="微软雅黑" panose="020B0503020204020204" charset="-122"/>
              </a:rPr>
              <a:t>    狗狗到全新环境散步；身体移动的方式快速而紧张；探查环境并开始舔舌。这可能表示狗狗对这个新环境感到些许不确定及不舒服。</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78078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Body Language – Freezing or Stillness </a:t>
            </a:r>
            <a:endParaRPr lang="en-US" altLang="zh-CN" sz="2400" b="1">
              <a:solidFill>
                <a:srgbClr val="002060"/>
              </a:solidFill>
              <a:latin typeface="微软雅黑" panose="020B0503020204020204" charset="-122"/>
              <a:ea typeface="微软雅黑" panose="020B0503020204020204" charset="-122"/>
            </a:endParaRPr>
          </a:p>
        </p:txBody>
      </p:sp>
      <p:sp>
        <p:nvSpPr>
          <p:cNvPr id="4" name="文本框 3"/>
          <p:cNvSpPr txBox="1"/>
          <p:nvPr/>
        </p:nvSpPr>
        <p:spPr>
          <a:xfrm>
            <a:off x="404495" y="743585"/>
            <a:ext cx="11382375" cy="2245360"/>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sz="2000" b="1">
                <a:latin typeface="微软雅黑" panose="020B0503020204020204" charset="-122"/>
                <a:ea typeface="微软雅黑" panose="020B0503020204020204" charset="-122"/>
              </a:rPr>
              <a:t>Freezing or stillness in dog body language terms is a very clear signal that speaks loudly.  If a dog is feeling the need to freeze or be still, it means that they are experiencing a high level of unease. </a:t>
            </a:r>
            <a:r>
              <a:rPr lang="en-US" sz="2000" b="1">
                <a:latin typeface="微软雅黑" panose="020B0503020204020204" charset="-122"/>
                <a:ea typeface="微软雅黑" panose="020B0503020204020204" charset="-122"/>
              </a:rPr>
              <a:t>F</a:t>
            </a:r>
            <a:r>
              <a:rPr sz="2000" b="1">
                <a:latin typeface="微软雅黑" panose="020B0503020204020204" charset="-122"/>
                <a:ea typeface="微软雅黑" panose="020B0503020204020204" charset="-122"/>
              </a:rPr>
              <a:t>reezing may be part of a warning, and the situation is quite likely to escalate. </a:t>
            </a:r>
            <a:endParaRPr sz="2000" b="1">
              <a:latin typeface="微软雅黑" panose="020B0503020204020204" charset="-122"/>
              <a:ea typeface="微软雅黑" panose="020B0503020204020204" charset="-122"/>
            </a:endParaRPr>
          </a:p>
          <a:p>
            <a:r>
              <a:rPr sz="2000" b="1">
                <a:latin typeface="微软雅黑" panose="020B0503020204020204" charset="-122"/>
                <a:ea typeface="微软雅黑" panose="020B0503020204020204" charset="-122"/>
              </a:rPr>
              <a:t>     Freezing should always be respected, taken seriously, and treated with caution. Even if it does not escalate to a bite, it is a very clear loud signal that the dog is not comfortable and needs more space.</a:t>
            </a:r>
            <a:endParaRPr sz="2000" b="1">
              <a:latin typeface="微软雅黑" panose="020B0503020204020204" charset="-122"/>
              <a:ea typeface="微软雅黑" panose="020B0503020204020204" charset="-122"/>
            </a:endParaRPr>
          </a:p>
        </p:txBody>
      </p:sp>
      <p:sp>
        <p:nvSpPr>
          <p:cNvPr id="6" name="文本框 5"/>
          <p:cNvSpPr txBox="1"/>
          <p:nvPr/>
        </p:nvSpPr>
        <p:spPr>
          <a:xfrm>
            <a:off x="578485" y="3336290"/>
            <a:ext cx="4672330" cy="2306955"/>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cs typeface="微软雅黑" panose="020B0503020204020204" charset="-122"/>
              </a:rPr>
              <a:t>    </a:t>
            </a:r>
            <a:r>
              <a:rPr b="1">
                <a:latin typeface="微软雅黑" panose="020B0503020204020204" charset="-122"/>
                <a:ea typeface="微软雅黑" panose="020B0503020204020204" charset="-122"/>
                <a:cs typeface="微软雅黑" panose="020B0503020204020204" charset="-122"/>
              </a:rPr>
              <a:t>“僵住”或“不动”是狗狗明确表达立场的身体语言。如果一只狗狗感到有必要“僵住”或“不动”，这意味着他正经历着高强度的困境。“僵住”可能是警告的一部分，而这种情形非常容易恶化。</a:t>
            </a:r>
            <a:endParaRPr b="1">
              <a:latin typeface="微软雅黑" panose="020B0503020204020204" charset="-122"/>
              <a:ea typeface="微软雅黑" panose="020B0503020204020204" charset="-122"/>
              <a:cs typeface="微软雅黑" panose="020B0503020204020204" charset="-122"/>
            </a:endParaRPr>
          </a:p>
          <a:p>
            <a:r>
              <a:rPr b="1">
                <a:latin typeface="微软雅黑" panose="020B0503020204020204" charset="-122"/>
                <a:ea typeface="微软雅黑" panose="020B0503020204020204" charset="-122"/>
                <a:cs typeface="微软雅黑" panose="020B0503020204020204" charset="-122"/>
              </a:rPr>
              <a:t>“僵住”的行为应该被尊重，严肃对待，并引起警示。即便情况不会恶化至咬，这也是狗狗不适，需要更多空间的明确信号。</a:t>
            </a:r>
            <a:endParaRPr b="1">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5"/>
          <a:srcRect t="6158" b="12785"/>
          <a:stretch>
            <a:fillRect/>
          </a:stretch>
        </p:blipFill>
        <p:spPr>
          <a:xfrm>
            <a:off x="5251450" y="2699385"/>
            <a:ext cx="6837045" cy="3939540"/>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l="20195" r="24327" b="8674"/>
          <a:stretch>
            <a:fillRect/>
          </a:stretch>
        </p:blipFill>
        <p:spPr>
          <a:xfrm>
            <a:off x="6733540" y="2567940"/>
            <a:ext cx="5458460" cy="4162425"/>
          </a:xfrm>
          <a:prstGeom prst="roundRect">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687070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Body Language – Paw lift </a:t>
            </a:r>
            <a:endParaRPr lang="en-US" altLang="zh-CN" sz="2400" b="1">
              <a:solidFill>
                <a:srgbClr val="002060"/>
              </a:solidFill>
              <a:latin typeface="微软雅黑" panose="020B0503020204020204" charset="-122"/>
              <a:ea typeface="微软雅黑" panose="020B0503020204020204" charset="-122"/>
            </a:endParaRPr>
          </a:p>
        </p:txBody>
      </p:sp>
      <p:sp>
        <p:nvSpPr>
          <p:cNvPr id="4" name="文本框 3"/>
          <p:cNvSpPr txBox="1"/>
          <p:nvPr/>
        </p:nvSpPr>
        <p:spPr>
          <a:xfrm>
            <a:off x="404495" y="743585"/>
            <a:ext cx="6442710" cy="4399915"/>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sz="2000" b="1">
                <a:latin typeface="微软雅黑" panose="020B0503020204020204" charset="-122"/>
                <a:ea typeface="微软雅黑" panose="020B0503020204020204" charset="-122"/>
              </a:rPr>
              <a:t>A paw lift is when one paw is lifted ever so slightly off the ground. It is different to a paw lift when stalking or hunting, which can be quite rigid; this paw lift can seem a bit more tentative.     </a:t>
            </a:r>
            <a:endParaRPr sz="2000" b="1">
              <a:latin typeface="微软雅黑" panose="020B0503020204020204" charset="-122"/>
              <a:ea typeface="微软雅黑" panose="020B0503020204020204" charset="-122"/>
            </a:endParaRPr>
          </a:p>
          <a:p>
            <a:r>
              <a:rPr sz="2000" b="1">
                <a:latin typeface="微软雅黑" panose="020B0503020204020204" charset="-122"/>
                <a:ea typeface="微软雅黑" panose="020B0503020204020204" charset="-122"/>
              </a:rPr>
              <a:t>       Depending on the rest of the dog’s body language and context, it is generally used when the dog may be feeling conflicted, anxious or anticipating something.</a:t>
            </a:r>
            <a:endParaRPr sz="2000" b="1">
              <a:latin typeface="微软雅黑" panose="020B0503020204020204" charset="-122"/>
              <a:ea typeface="微软雅黑" panose="020B0503020204020204" charset="-122"/>
            </a:endParaRPr>
          </a:p>
          <a:p>
            <a:r>
              <a:rPr sz="2000" b="1">
                <a:latin typeface="微软雅黑" panose="020B0503020204020204" charset="-122"/>
                <a:ea typeface="微软雅黑" panose="020B0503020204020204" charset="-122"/>
              </a:rPr>
              <a:t>     </a:t>
            </a:r>
            <a:r>
              <a:rPr lang="en-US" sz="2000" b="1">
                <a:latin typeface="微软雅黑" panose="020B0503020204020204" charset="-122"/>
                <a:ea typeface="微软雅黑" panose="020B0503020204020204" charset="-122"/>
              </a:rPr>
              <a:t>For example, t</a:t>
            </a:r>
            <a:r>
              <a:rPr sz="2000" b="1">
                <a:latin typeface="微软雅黑" panose="020B0503020204020204" charset="-122"/>
                <a:ea typeface="微软雅黑" panose="020B0503020204020204" charset="-122"/>
              </a:rPr>
              <a:t>here is a loud, sudden noise. The dog freezes, his eyes widen, his ears go up and are alert, and he does a paw lift. The sudden noise was unsettling; he shows his discomfort by doing a paw lift whilst he tries to figure out what the sound was.</a:t>
            </a:r>
            <a:endParaRPr sz="2000" b="1">
              <a:latin typeface="微软雅黑" panose="020B0503020204020204" charset="-122"/>
              <a:ea typeface="微软雅黑" panose="020B0503020204020204" charset="-122"/>
            </a:endParaRPr>
          </a:p>
        </p:txBody>
      </p:sp>
      <p:sp>
        <p:nvSpPr>
          <p:cNvPr id="6" name="文本框 5"/>
          <p:cNvSpPr txBox="1"/>
          <p:nvPr/>
        </p:nvSpPr>
        <p:spPr>
          <a:xfrm>
            <a:off x="6847205" y="743585"/>
            <a:ext cx="5085080" cy="2030095"/>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cs typeface="微软雅黑" panose="020B0503020204020204" charset="-122"/>
              </a:rPr>
              <a:t>    </a:t>
            </a:r>
            <a:r>
              <a:rPr b="1">
                <a:latin typeface="微软雅黑" panose="020B0503020204020204" charset="-122"/>
                <a:ea typeface="微软雅黑" panose="020B0503020204020204" charset="-122"/>
                <a:cs typeface="微软雅黑" panose="020B0503020204020204" charset="-122"/>
              </a:rPr>
              <a:t>这里讨论的狗狗抬爪子，是指狗的一只前爪稍稍抬离地面。这和狗狗捕猎或前进时爪子的抬起是有区别的，会显得十分突兀；这种抬前爪表现得有些犹豫不决。</a:t>
            </a:r>
            <a:endParaRPr b="1">
              <a:latin typeface="微软雅黑" panose="020B0503020204020204" charset="-122"/>
              <a:ea typeface="微软雅黑" panose="020B0503020204020204" charset="-122"/>
              <a:cs typeface="微软雅黑" panose="020B0503020204020204" charset="-122"/>
            </a:endParaRPr>
          </a:p>
          <a:p>
            <a:r>
              <a:rPr b="1">
                <a:latin typeface="微软雅黑" panose="020B0503020204020204" charset="-122"/>
                <a:ea typeface="微软雅黑" panose="020B0503020204020204" charset="-122"/>
                <a:cs typeface="微软雅黑" panose="020B0503020204020204" charset="-122"/>
              </a:rPr>
              <a:t>   根据伴随此现象出现的其他身体语言以及前后状况，一般抬前爪是狗狗感觉冲突、焦虑或期待某事的反应。</a:t>
            </a:r>
            <a:endParaRPr b="1">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688975" y="5143500"/>
            <a:ext cx="5873115" cy="1198880"/>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cs typeface="微软雅黑" panose="020B0503020204020204" charset="-122"/>
              </a:rPr>
              <a:t>   </a:t>
            </a:r>
            <a:r>
              <a:rPr lang="zh-CN" b="1">
                <a:latin typeface="微软雅黑" panose="020B0503020204020204" charset="-122"/>
                <a:ea typeface="微软雅黑" panose="020B0503020204020204" charset="-122"/>
                <a:cs typeface="微软雅黑" panose="020B0503020204020204" charset="-122"/>
              </a:rPr>
              <a:t>比如，</a:t>
            </a:r>
            <a:r>
              <a:rPr b="1">
                <a:latin typeface="微软雅黑" panose="020B0503020204020204" charset="-122"/>
                <a:ea typeface="微软雅黑" panose="020B0503020204020204" charset="-122"/>
                <a:cs typeface="微软雅黑" panose="020B0503020204020204" charset="-122"/>
              </a:rPr>
              <a:t>突然一声巨响。狗狗瞬间僵住，眼睛圆睁，耳朵直竖警觉，前爪抬起。是突然的噪声令他无法安顿下来；抬前爪表现出狗狗的不舒服以及试图找出究竟发生了什么。</a:t>
            </a:r>
            <a:endParaRPr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rcRect l="15495" t="1371" r="16855" b="8448"/>
          <a:stretch>
            <a:fillRect/>
          </a:stretch>
        </p:blipFill>
        <p:spPr>
          <a:xfrm>
            <a:off x="6857365" y="3040380"/>
            <a:ext cx="5334000" cy="3746500"/>
          </a:xfrm>
          <a:prstGeom prst="roundRect">
            <a:avLst/>
          </a:prstGeom>
        </p:spPr>
      </p:pic>
      <p:pic>
        <p:nvPicPr>
          <p:cNvPr id="15" name="图片 14"/>
          <p:cNvPicPr>
            <a:picLocks noChangeAspect="1"/>
          </p:cNvPicPr>
          <p:nvPr>
            <p:custDataLst>
              <p:tags r:id="rId3"/>
            </p:custDataLst>
          </p:nvPr>
        </p:nvPicPr>
        <p:blipFill>
          <a:blip r:embed="rId4"/>
          <a:stretch>
            <a:fillRect/>
          </a:stretch>
        </p:blipFill>
        <p:spPr>
          <a:xfrm>
            <a:off x="89535" y="99060"/>
            <a:ext cx="1135380" cy="1047115"/>
          </a:xfrm>
          <a:prstGeom prst="rect">
            <a:avLst/>
          </a:prstGeom>
        </p:spPr>
      </p:pic>
      <p:pic>
        <p:nvPicPr>
          <p:cNvPr id="5" name="图片 4"/>
          <p:cNvPicPr>
            <a:picLocks noChangeAspect="1"/>
          </p:cNvPicPr>
          <p:nvPr/>
        </p:nvPicPr>
        <p:blipFill>
          <a:blip r:embed="rId5"/>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6870700"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Body Language – Shake Off</a:t>
            </a:r>
            <a:endParaRPr lang="en-US" altLang="zh-CN" sz="2400" b="1">
              <a:solidFill>
                <a:srgbClr val="002060"/>
              </a:solidFill>
              <a:latin typeface="微软雅黑" panose="020B0503020204020204" charset="-122"/>
              <a:ea typeface="微软雅黑" panose="020B0503020204020204" charset="-122"/>
            </a:endParaRPr>
          </a:p>
        </p:txBody>
      </p:sp>
      <p:sp>
        <p:nvSpPr>
          <p:cNvPr id="4" name="文本框 3"/>
          <p:cNvSpPr txBox="1"/>
          <p:nvPr/>
        </p:nvSpPr>
        <p:spPr>
          <a:xfrm>
            <a:off x="205740" y="644525"/>
            <a:ext cx="6651625" cy="5015865"/>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sz="2000" b="1">
                <a:latin typeface="微软雅黑" panose="020B0503020204020204" charset="-122"/>
                <a:ea typeface="微软雅黑" panose="020B0503020204020204" charset="-122"/>
              </a:rPr>
              <a:t>A shake off is when the dog shakes as if he is wet and shaking water off his body, but as he is completely dry, the shake off may seem out of context. In this instance it is part of dog body language. You may notice the shake off after an event that may have been taxing or stressful* for the dog. It is almost as if it signifies a break from whatever had just occurred, allowing the dog to reframe the event, pause and move on from it.</a:t>
            </a:r>
            <a:endParaRPr sz="2000" b="1">
              <a:latin typeface="微软雅黑" panose="020B0503020204020204" charset="-122"/>
              <a:ea typeface="微软雅黑" panose="020B0503020204020204" charset="-122"/>
            </a:endParaRPr>
          </a:p>
          <a:p>
            <a:r>
              <a:rPr sz="2000" b="1">
                <a:latin typeface="微软雅黑" panose="020B0503020204020204" charset="-122"/>
                <a:ea typeface="微软雅黑" panose="020B0503020204020204" charset="-122"/>
              </a:rPr>
              <a:t>   A dog may be hugged by a person. The dog communicates with some body language, such as whale eye, lip lick, head turn and yawn to communicate she would prefer not to be hugged and did not enjoy her space being invaded. After the person lets go of her, she walks away and does a shake off.</a:t>
            </a:r>
            <a:endParaRPr sz="2000" b="1">
              <a:latin typeface="微软雅黑" panose="020B0503020204020204" charset="-122"/>
              <a:ea typeface="微软雅黑" panose="020B0503020204020204" charset="-122"/>
            </a:endParaRPr>
          </a:p>
        </p:txBody>
      </p:sp>
      <p:sp>
        <p:nvSpPr>
          <p:cNvPr id="7" name="文本框 6"/>
          <p:cNvSpPr txBox="1"/>
          <p:nvPr/>
        </p:nvSpPr>
        <p:spPr>
          <a:xfrm>
            <a:off x="205740" y="5588000"/>
            <a:ext cx="6158230" cy="1198880"/>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cs typeface="微软雅黑" panose="020B0503020204020204" charset="-122"/>
              </a:rPr>
              <a:t>    </a:t>
            </a:r>
            <a:r>
              <a:rPr lang="zh-CN" b="1">
                <a:latin typeface="微软雅黑" panose="020B0503020204020204" charset="-122"/>
                <a:ea typeface="微软雅黑" panose="020B0503020204020204" charset="-122"/>
                <a:cs typeface="微软雅黑" panose="020B0503020204020204" charset="-122"/>
              </a:rPr>
              <a:t>比如，</a:t>
            </a:r>
            <a:r>
              <a:rPr b="1">
                <a:latin typeface="微软雅黑" panose="020B0503020204020204" charset="-122"/>
                <a:ea typeface="微软雅黑" panose="020B0503020204020204" charset="-122"/>
                <a:cs typeface="微软雅黑" panose="020B0503020204020204" charset="-122"/>
              </a:rPr>
              <a:t>狗狗被人拥抱。他用一些身体语言和人类沟通，比如鲸鱼眼，舔舌，转头，打哈欠，这些都表示狗狗不喜欢被拥抱，不享受这种私狗空间被侵犯的状况。在人放开狗狗的时候，他走开并开始抖毛。</a:t>
            </a:r>
            <a:endParaRPr b="1">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7030085" y="758190"/>
            <a:ext cx="4987925" cy="2030095"/>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cs typeface="微软雅黑" panose="020B0503020204020204" charset="-122"/>
                <a:sym typeface="+mn-ea"/>
              </a:rPr>
              <a:t>   所谓狗狗抖毛，就是他像身上有水时那样抖动身体，但其实狗狗身上的毛是干的，这种抖毛需要结合前后情况来看。这种抖毛是狗狗身体语言的一部分。你或许会注意到狗狗在有压力或遭受指责的时候抖毛。这似乎是狗狗从当前状况中摆脱出来的征兆，抖毛让他重新面对眼前的场景，暂停并从情景中逃离。</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3" name="图片 2"/>
          <p:cNvPicPr>
            <a:picLocks noChangeAspect="1"/>
          </p:cNvPicPr>
          <p:nvPr/>
        </p:nvPicPr>
        <p:blipFill>
          <a:blip r:embed="rId4"/>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27722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Emotion – Bored </a:t>
            </a:r>
            <a:endParaRPr lang="en-US" altLang="zh-CN" sz="2400" b="1">
              <a:solidFill>
                <a:srgbClr val="00206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5"/>
          <a:stretch>
            <a:fillRect/>
          </a:stretch>
        </p:blipFill>
        <p:spPr>
          <a:xfrm>
            <a:off x="89535" y="771525"/>
            <a:ext cx="5320030" cy="3908425"/>
          </a:xfrm>
          <a:prstGeom prst="rect">
            <a:avLst/>
          </a:prstGeom>
        </p:spPr>
      </p:pic>
      <p:pic>
        <p:nvPicPr>
          <p:cNvPr id="6" name="图片 5"/>
          <p:cNvPicPr>
            <a:picLocks noChangeAspect="1"/>
          </p:cNvPicPr>
          <p:nvPr/>
        </p:nvPicPr>
        <p:blipFill>
          <a:blip r:embed="rId6"/>
          <a:stretch>
            <a:fillRect/>
          </a:stretch>
        </p:blipFill>
        <p:spPr>
          <a:xfrm>
            <a:off x="5751195" y="645160"/>
            <a:ext cx="6440805" cy="6212205"/>
          </a:xfrm>
          <a:prstGeom prst="rect">
            <a:avLst/>
          </a:prstGeom>
        </p:spPr>
      </p:pic>
      <p:sp>
        <p:nvSpPr>
          <p:cNvPr id="7" name="文本框 6"/>
          <p:cNvSpPr txBox="1"/>
          <p:nvPr/>
        </p:nvSpPr>
        <p:spPr>
          <a:xfrm>
            <a:off x="215900" y="4679950"/>
            <a:ext cx="5535295" cy="2030095"/>
          </a:xfrm>
          <a:prstGeom prst="rect">
            <a:avLst/>
          </a:prstGeom>
          <a:noFill/>
        </p:spPr>
        <p:txBody>
          <a:bodyPr wrap="square" rtlCol="0">
            <a:spAutoFit/>
          </a:bodyPr>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Follow you around and starved for attention</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Lose interest in current interaction, toys or activities</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Destroy furniture or furnishings when you are away</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Incessant barking and whinning</a:t>
            </a:r>
            <a:endParaRPr lang="en-US" altLang="zh-CN"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3" name="图片 2"/>
          <p:cNvPicPr>
            <a:picLocks noChangeAspect="1"/>
          </p:cNvPicPr>
          <p:nvPr/>
        </p:nvPicPr>
        <p:blipFill>
          <a:blip r:embed="rId4"/>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27722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Emotion – Excited </a:t>
            </a:r>
            <a:endParaRPr lang="en-US" altLang="zh-CN" sz="2400" b="1">
              <a:solidFill>
                <a:srgbClr val="00206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5"/>
          <a:stretch>
            <a:fillRect/>
          </a:stretch>
        </p:blipFill>
        <p:spPr>
          <a:xfrm>
            <a:off x="89535" y="771525"/>
            <a:ext cx="5381625" cy="4452620"/>
          </a:xfrm>
          <a:prstGeom prst="rect">
            <a:avLst/>
          </a:prstGeom>
        </p:spPr>
      </p:pic>
      <p:pic>
        <p:nvPicPr>
          <p:cNvPr id="7" name="图片 6"/>
          <p:cNvPicPr>
            <a:picLocks noChangeAspect="1"/>
          </p:cNvPicPr>
          <p:nvPr/>
        </p:nvPicPr>
        <p:blipFill>
          <a:blip r:embed="rId6"/>
          <a:stretch>
            <a:fillRect/>
          </a:stretch>
        </p:blipFill>
        <p:spPr>
          <a:xfrm>
            <a:off x="5647690" y="644525"/>
            <a:ext cx="6544310" cy="6213475"/>
          </a:xfrm>
          <a:prstGeom prst="rect">
            <a:avLst/>
          </a:prstGeom>
        </p:spPr>
      </p:pic>
      <p:sp>
        <p:nvSpPr>
          <p:cNvPr id="8" name="文本框 7"/>
          <p:cNvSpPr txBox="1"/>
          <p:nvPr/>
        </p:nvSpPr>
        <p:spPr>
          <a:xfrm>
            <a:off x="245745" y="5480050"/>
            <a:ext cx="5535295" cy="922020"/>
          </a:xfrm>
          <a:prstGeom prst="rect">
            <a:avLst/>
          </a:prstGeom>
          <a:noFill/>
        </p:spPr>
        <p:txBody>
          <a:bodyPr wrap="square" rtlCol="0">
            <a:spAutoFit/>
          </a:bodyPr>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Race or jump around boisterously</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May make high-pitched barks</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Fast, wild wagging tail</a:t>
            </a:r>
            <a:endParaRPr lang="en-US" altLang="zh-CN"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3" name="图片 2"/>
          <p:cNvPicPr>
            <a:picLocks noChangeAspect="1"/>
          </p:cNvPicPr>
          <p:nvPr/>
        </p:nvPicPr>
        <p:blipFill>
          <a:blip r:embed="rId4"/>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27722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Emotion – Scared </a:t>
            </a:r>
            <a:endParaRPr lang="en-US" altLang="zh-CN" sz="2400" b="1">
              <a:solidFill>
                <a:srgbClr val="00206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5"/>
          <a:stretch>
            <a:fillRect/>
          </a:stretch>
        </p:blipFill>
        <p:spPr>
          <a:xfrm>
            <a:off x="178435" y="1146175"/>
            <a:ext cx="5382260" cy="4344035"/>
          </a:xfrm>
          <a:prstGeom prst="rect">
            <a:avLst/>
          </a:prstGeom>
        </p:spPr>
      </p:pic>
      <p:pic>
        <p:nvPicPr>
          <p:cNvPr id="8" name="图片 7"/>
          <p:cNvPicPr>
            <a:picLocks noChangeAspect="1"/>
          </p:cNvPicPr>
          <p:nvPr/>
        </p:nvPicPr>
        <p:blipFill>
          <a:blip r:embed="rId6"/>
          <a:stretch>
            <a:fillRect/>
          </a:stretch>
        </p:blipFill>
        <p:spPr>
          <a:xfrm>
            <a:off x="5819140" y="771525"/>
            <a:ext cx="6372860" cy="6085840"/>
          </a:xfrm>
          <a:prstGeom prst="rect">
            <a:avLst/>
          </a:prstGeom>
        </p:spPr>
      </p:pic>
      <p:sp>
        <p:nvSpPr>
          <p:cNvPr id="10" name="文本框 9"/>
          <p:cNvSpPr txBox="1"/>
          <p:nvPr/>
        </p:nvSpPr>
        <p:spPr>
          <a:xfrm>
            <a:off x="245745" y="5480050"/>
            <a:ext cx="5535295" cy="1198880"/>
          </a:xfrm>
          <a:prstGeom prst="rect">
            <a:avLst/>
          </a:prstGeom>
          <a:noFill/>
        </p:spPr>
        <p:txBody>
          <a:bodyPr wrap="square" rtlCol="0">
            <a:spAutoFit/>
          </a:bodyPr>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Ears pointed back and down</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Round, wide eyes</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Tail points downward and may be tucked between legs</a:t>
            </a:r>
            <a:endParaRPr lang="en-US" altLang="zh-CN"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3" name="图片 2"/>
          <p:cNvPicPr>
            <a:picLocks noChangeAspect="1"/>
          </p:cNvPicPr>
          <p:nvPr/>
        </p:nvPicPr>
        <p:blipFill>
          <a:blip r:embed="rId4"/>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27722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Emotion – Threatened </a:t>
            </a:r>
            <a:endParaRPr lang="en-US" altLang="zh-CN" sz="2400" b="1">
              <a:solidFill>
                <a:srgbClr val="00206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5"/>
          <a:stretch>
            <a:fillRect/>
          </a:stretch>
        </p:blipFill>
        <p:spPr>
          <a:xfrm>
            <a:off x="89535" y="772160"/>
            <a:ext cx="5382260" cy="4291965"/>
          </a:xfrm>
          <a:prstGeom prst="rect">
            <a:avLst/>
          </a:prstGeom>
        </p:spPr>
      </p:pic>
      <p:pic>
        <p:nvPicPr>
          <p:cNvPr id="4" name="图片 3"/>
          <p:cNvPicPr>
            <a:picLocks noChangeAspect="1"/>
          </p:cNvPicPr>
          <p:nvPr/>
        </p:nvPicPr>
        <p:blipFill>
          <a:blip r:embed="rId6"/>
          <a:stretch>
            <a:fillRect/>
          </a:stretch>
        </p:blipFill>
        <p:spPr>
          <a:xfrm>
            <a:off x="5726430" y="771525"/>
            <a:ext cx="6465570" cy="6087110"/>
          </a:xfrm>
          <a:prstGeom prst="rect">
            <a:avLst/>
          </a:prstGeom>
        </p:spPr>
      </p:pic>
      <p:sp>
        <p:nvSpPr>
          <p:cNvPr id="6" name="文本框 5"/>
          <p:cNvSpPr txBox="1"/>
          <p:nvPr/>
        </p:nvSpPr>
        <p:spPr>
          <a:xfrm>
            <a:off x="191135" y="5064760"/>
            <a:ext cx="5535295" cy="1476375"/>
          </a:xfrm>
          <a:prstGeom prst="rect">
            <a:avLst/>
          </a:prstGeom>
          <a:noFill/>
        </p:spPr>
        <p:txBody>
          <a:bodyPr wrap="square" rtlCol="0">
            <a:spAutoFit/>
          </a:bodyPr>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Growl; bare teeth</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Whites of eyes are visible</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May be standing in an off-balance way, as though ready to lunge forward </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Tail stands straight up</a:t>
            </a:r>
            <a:endParaRPr lang="en-US" altLang="zh-CN"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958151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10 touching quotes 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5"/>
          <a:srcRect t="37449" b="37199"/>
          <a:stretch>
            <a:fillRect/>
          </a:stretch>
        </p:blipFill>
        <p:spPr>
          <a:xfrm>
            <a:off x="6189980" y="1146810"/>
            <a:ext cx="5618480" cy="3547110"/>
          </a:xfrm>
          <a:prstGeom prst="rect">
            <a:avLst/>
          </a:prstGeom>
        </p:spPr>
      </p:pic>
      <p:pic>
        <p:nvPicPr>
          <p:cNvPr id="3" name="图片 2"/>
          <p:cNvPicPr>
            <a:picLocks noChangeAspect="1"/>
          </p:cNvPicPr>
          <p:nvPr/>
        </p:nvPicPr>
        <p:blipFill>
          <a:blip r:embed="rId6"/>
          <a:srcRect t="37508" b="37304"/>
          <a:stretch>
            <a:fillRect/>
          </a:stretch>
        </p:blipFill>
        <p:spPr>
          <a:xfrm>
            <a:off x="300355" y="3072765"/>
            <a:ext cx="5670550" cy="3665855"/>
          </a:xfrm>
          <a:prstGeom prst="rect">
            <a:avLst/>
          </a:prstGeom>
        </p:spPr>
      </p:pic>
      <p:sp>
        <p:nvSpPr>
          <p:cNvPr id="4" name="文本框 3"/>
          <p:cNvSpPr txBox="1"/>
          <p:nvPr/>
        </p:nvSpPr>
        <p:spPr>
          <a:xfrm>
            <a:off x="300355" y="1146175"/>
            <a:ext cx="5714365" cy="1691640"/>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Dogs are wise. They </a:t>
            </a:r>
            <a:r>
              <a:rPr lang="en-US" altLang="zh-CN" b="1" u="sng">
                <a:latin typeface="微软雅黑" panose="020B0503020204020204" charset="-122"/>
                <a:ea typeface="微软雅黑" panose="020B0503020204020204" charset="-122"/>
              </a:rPr>
              <a:t>crawl</a:t>
            </a:r>
            <a:r>
              <a:rPr lang="en-US" altLang="zh-CN" b="1">
                <a:latin typeface="微软雅黑" panose="020B0503020204020204" charset="-122"/>
                <a:ea typeface="微软雅黑" panose="020B0503020204020204" charset="-122"/>
              </a:rPr>
              <a:t> away into a quite corner and lick their wounds and do not rejoin the world until they are whole once more.</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狗是明智的。他们爬到一个安静的角落，舔着伤口，直到他们再次</a:t>
            </a:r>
            <a:r>
              <a:rPr lang="zh-CN" altLang="en-US" b="1">
                <a:latin typeface="微软雅黑" panose="020B0503020204020204" charset="-122"/>
                <a:ea typeface="微软雅黑" panose="020B0503020204020204" charset="-122"/>
              </a:rPr>
              <a:t>调整好</a:t>
            </a:r>
            <a:r>
              <a:rPr lang="en-US" altLang="zh-CN" b="1">
                <a:latin typeface="微软雅黑" panose="020B0503020204020204" charset="-122"/>
                <a:ea typeface="微软雅黑" panose="020B0503020204020204" charset="-122"/>
              </a:rPr>
              <a:t>，才重新回到这个世界。</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crawl /krɔːl/ v. 爬行</a:t>
            </a:r>
            <a:endParaRPr lang="en-US" altLang="zh-CN" sz="1400" b="1" i="1">
              <a:latin typeface="微软雅黑" panose="020B0503020204020204" charset="-122"/>
              <a:ea typeface="微软雅黑" panose="020B0503020204020204" charset="-122"/>
            </a:endParaRPr>
          </a:p>
        </p:txBody>
      </p:sp>
      <p:sp>
        <p:nvSpPr>
          <p:cNvPr id="6" name="文本框 5"/>
          <p:cNvSpPr txBox="1"/>
          <p:nvPr/>
        </p:nvSpPr>
        <p:spPr>
          <a:xfrm>
            <a:off x="6189980" y="4967605"/>
            <a:ext cx="5714365" cy="922020"/>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Dog are not our whole life, but they make our lives whole.</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狗不是我们生活的全部，但它们使我们的生活完整。</a:t>
            </a:r>
            <a:endParaRPr lang="en-US" altLang="zh-CN"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173990"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pic>
        <p:nvPicPr>
          <p:cNvPr id="3" name="图片 2"/>
          <p:cNvPicPr>
            <a:picLocks noChangeAspect="1"/>
          </p:cNvPicPr>
          <p:nvPr/>
        </p:nvPicPr>
        <p:blipFill>
          <a:blip r:embed="rId4"/>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827722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Emotion – Threatened </a:t>
            </a:r>
            <a:endParaRPr lang="en-US" altLang="zh-CN" sz="2400" b="1">
              <a:solidFill>
                <a:srgbClr val="00206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5"/>
          <a:stretch>
            <a:fillRect/>
          </a:stretch>
        </p:blipFill>
        <p:spPr>
          <a:xfrm>
            <a:off x="89535" y="899160"/>
            <a:ext cx="5381625" cy="4484370"/>
          </a:xfrm>
          <a:prstGeom prst="rect">
            <a:avLst/>
          </a:prstGeom>
        </p:spPr>
      </p:pic>
      <p:pic>
        <p:nvPicPr>
          <p:cNvPr id="7" name="图片 6"/>
          <p:cNvPicPr>
            <a:picLocks noChangeAspect="1"/>
          </p:cNvPicPr>
          <p:nvPr/>
        </p:nvPicPr>
        <p:blipFill>
          <a:blip r:embed="rId6"/>
          <a:stretch>
            <a:fillRect/>
          </a:stretch>
        </p:blipFill>
        <p:spPr>
          <a:xfrm>
            <a:off x="5874385" y="644525"/>
            <a:ext cx="6316980" cy="6212840"/>
          </a:xfrm>
          <a:prstGeom prst="rect">
            <a:avLst/>
          </a:prstGeom>
        </p:spPr>
      </p:pic>
      <p:sp>
        <p:nvSpPr>
          <p:cNvPr id="8" name="文本框 7"/>
          <p:cNvSpPr txBox="1"/>
          <p:nvPr/>
        </p:nvSpPr>
        <p:spPr>
          <a:xfrm>
            <a:off x="221615" y="5383530"/>
            <a:ext cx="5535295" cy="1198880"/>
          </a:xfrm>
          <a:prstGeom prst="rect">
            <a:avLst/>
          </a:prstGeom>
          <a:noFill/>
        </p:spPr>
        <p:txBody>
          <a:bodyPr wrap="square" rtlCol="0">
            <a:spAutoFit/>
          </a:bodyPr>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Mouth is related or loose, and tongue may hang out </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Relaxed; almond shaped eyes</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Tail wags </a:t>
            </a:r>
            <a:endParaRPr lang="en-US" altLang="zh-CN"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9" name="图片 88"/>
          <p:cNvPicPr>
            <a:picLocks noChangeAspect="1"/>
          </p:cNvPicPr>
          <p:nvPr/>
        </p:nvPicPr>
        <p:blipFill>
          <a:blip r:embed="rId2"/>
          <a:stretch>
            <a:fillRect/>
          </a:stretch>
        </p:blipFill>
        <p:spPr>
          <a:xfrm>
            <a:off x="1436102" y="226216"/>
            <a:ext cx="902207" cy="545486"/>
          </a:xfrm>
          <a:prstGeom prst="rect">
            <a:avLst/>
          </a:prstGeom>
        </p:spPr>
      </p:pic>
      <p:pic>
        <p:nvPicPr>
          <p:cNvPr id="85" name="图片 84"/>
          <p:cNvPicPr>
            <a:picLocks noChangeAspect="1"/>
          </p:cNvPicPr>
          <p:nvPr/>
        </p:nvPicPr>
        <p:blipFill>
          <a:blip r:embed="rId3"/>
          <a:srcRect l="14347" t="2765" r="23701" b="15247"/>
          <a:stretch>
            <a:fillRect/>
          </a:stretch>
        </p:blipFill>
        <p:spPr>
          <a:xfrm>
            <a:off x="6866255" y="4714875"/>
            <a:ext cx="2299970" cy="1985645"/>
          </a:xfrm>
          <a:prstGeom prst="roundRect">
            <a:avLst/>
          </a:prstGeom>
        </p:spPr>
      </p:pic>
      <p:pic>
        <p:nvPicPr>
          <p:cNvPr id="84" name="图片 83"/>
          <p:cNvPicPr>
            <a:picLocks noChangeAspect="1"/>
          </p:cNvPicPr>
          <p:nvPr/>
        </p:nvPicPr>
        <p:blipFill>
          <a:blip r:embed="rId4"/>
          <a:srcRect l="24576" t="3689" r="14049" b="24235"/>
          <a:stretch>
            <a:fillRect/>
          </a:stretch>
        </p:blipFill>
        <p:spPr>
          <a:xfrm>
            <a:off x="7202805" y="2875915"/>
            <a:ext cx="2766695" cy="1700530"/>
          </a:xfrm>
          <a:prstGeom prst="roundRect">
            <a:avLst/>
          </a:prstGeom>
        </p:spPr>
      </p:pic>
      <p:pic>
        <p:nvPicPr>
          <p:cNvPr id="83" name="图片 82"/>
          <p:cNvPicPr>
            <a:picLocks noChangeAspect="1"/>
          </p:cNvPicPr>
          <p:nvPr/>
        </p:nvPicPr>
        <p:blipFill>
          <a:blip r:embed="rId5"/>
          <a:srcRect l="17211" b="-19"/>
          <a:stretch>
            <a:fillRect/>
          </a:stretch>
        </p:blipFill>
        <p:spPr>
          <a:xfrm>
            <a:off x="6558280" y="810260"/>
            <a:ext cx="2728595" cy="1925955"/>
          </a:xfrm>
          <a:prstGeom prst="roundRect">
            <a:avLst/>
          </a:prstGeom>
        </p:spPr>
      </p:pic>
      <p:pic>
        <p:nvPicPr>
          <p:cNvPr id="82" name="图片 81"/>
          <p:cNvPicPr>
            <a:picLocks noChangeAspect="1"/>
          </p:cNvPicPr>
          <p:nvPr/>
        </p:nvPicPr>
        <p:blipFill>
          <a:blip r:embed="rId6"/>
          <a:srcRect l="17377" t="10099" r="38874" b="5862"/>
          <a:stretch>
            <a:fillRect/>
          </a:stretch>
        </p:blipFill>
        <p:spPr>
          <a:xfrm>
            <a:off x="4203700" y="4941570"/>
            <a:ext cx="1713865" cy="1845310"/>
          </a:xfrm>
          <a:prstGeom prst="roundRect">
            <a:avLst/>
          </a:prstGeom>
        </p:spPr>
      </p:pic>
      <p:pic>
        <p:nvPicPr>
          <p:cNvPr id="64" name="图片 63"/>
          <p:cNvPicPr>
            <a:picLocks noChangeAspect="1"/>
          </p:cNvPicPr>
          <p:nvPr/>
        </p:nvPicPr>
        <p:blipFill>
          <a:blip r:embed="rId7"/>
          <a:srcRect l="53315" r="17425" b="17962"/>
          <a:stretch>
            <a:fillRect/>
          </a:stretch>
        </p:blipFill>
        <p:spPr>
          <a:xfrm>
            <a:off x="3608070" y="2925445"/>
            <a:ext cx="1577975" cy="1904365"/>
          </a:xfrm>
          <a:prstGeom prst="roundRect">
            <a:avLst/>
          </a:prstGeom>
        </p:spPr>
      </p:pic>
      <p:pic>
        <p:nvPicPr>
          <p:cNvPr id="36" name="图片 35"/>
          <p:cNvPicPr>
            <a:picLocks noChangeAspect="1"/>
          </p:cNvPicPr>
          <p:nvPr/>
        </p:nvPicPr>
        <p:blipFill>
          <a:blip r:embed="rId8"/>
          <a:srcRect l="13253" t="14830" r="22280" b="11351"/>
          <a:stretch>
            <a:fillRect/>
          </a:stretch>
        </p:blipFill>
        <p:spPr>
          <a:xfrm>
            <a:off x="2365375" y="1182370"/>
            <a:ext cx="1854835" cy="1384935"/>
          </a:xfrm>
          <a:prstGeom prst="roundRect">
            <a:avLst/>
          </a:prstGeom>
        </p:spPr>
      </p:pic>
      <p:grpSp>
        <p:nvGrpSpPr>
          <p:cNvPr id="21" name="组合 20"/>
          <p:cNvGrpSpPr/>
          <p:nvPr/>
        </p:nvGrpSpPr>
        <p:grpSpPr>
          <a:xfrm>
            <a:off x="842481" y="1775012"/>
            <a:ext cx="3309038" cy="105159"/>
            <a:chOff x="842481" y="1775012"/>
            <a:chExt cx="3309038" cy="105159"/>
          </a:xfrm>
        </p:grpSpPr>
        <p:sp>
          <p:nvSpPr>
            <p:cNvPr id="22" name="椭圆 21"/>
            <p:cNvSpPr/>
            <p:nvPr/>
          </p:nvSpPr>
          <p:spPr>
            <a:xfrm>
              <a:off x="4086973" y="1775012"/>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842481" y="1797978"/>
              <a:ext cx="3246634" cy="82193"/>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842481" y="3038734"/>
            <a:ext cx="4408372" cy="94581"/>
            <a:chOff x="842481" y="3038734"/>
            <a:chExt cx="4408372" cy="94581"/>
          </a:xfrm>
        </p:grpSpPr>
        <p:sp>
          <p:nvSpPr>
            <p:cNvPr id="25" name="椭圆 24"/>
            <p:cNvSpPr/>
            <p:nvPr/>
          </p:nvSpPr>
          <p:spPr>
            <a:xfrm>
              <a:off x="5186307" y="3038734"/>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形状 25"/>
            <p:cNvSpPr/>
            <p:nvPr/>
          </p:nvSpPr>
          <p:spPr>
            <a:xfrm>
              <a:off x="842481" y="3061700"/>
              <a:ext cx="4345968" cy="71615"/>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842481" y="5593826"/>
            <a:ext cx="3617263" cy="77993"/>
            <a:chOff x="842481" y="5593826"/>
            <a:chExt cx="3617263" cy="77993"/>
          </a:xfrm>
        </p:grpSpPr>
        <p:sp>
          <p:nvSpPr>
            <p:cNvPr id="28" name="椭圆 27"/>
            <p:cNvSpPr/>
            <p:nvPr/>
          </p:nvSpPr>
          <p:spPr>
            <a:xfrm>
              <a:off x="4395198" y="5607273"/>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28"/>
            <p:cNvSpPr/>
            <p:nvPr/>
          </p:nvSpPr>
          <p:spPr>
            <a:xfrm flipV="1">
              <a:off x="842481" y="5593826"/>
              <a:ext cx="3552717" cy="45719"/>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7354155" y="1117466"/>
            <a:ext cx="3990431" cy="144034"/>
            <a:chOff x="7354155" y="1117466"/>
            <a:chExt cx="3990431" cy="144034"/>
          </a:xfrm>
        </p:grpSpPr>
        <p:sp>
          <p:nvSpPr>
            <p:cNvPr id="30" name="椭圆 29"/>
            <p:cNvSpPr/>
            <p:nvPr/>
          </p:nvSpPr>
          <p:spPr>
            <a:xfrm>
              <a:off x="7354155" y="1117466"/>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形状 30"/>
            <p:cNvSpPr/>
            <p:nvPr/>
          </p:nvSpPr>
          <p:spPr>
            <a:xfrm flipH="1">
              <a:off x="7404601" y="1151190"/>
              <a:ext cx="3939985" cy="110310"/>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7713750" y="3069556"/>
            <a:ext cx="3630836" cy="127987"/>
            <a:chOff x="7713750" y="3069556"/>
            <a:chExt cx="3630836" cy="127987"/>
          </a:xfrm>
        </p:grpSpPr>
        <p:sp>
          <p:nvSpPr>
            <p:cNvPr id="32" name="椭圆 31"/>
            <p:cNvSpPr/>
            <p:nvPr/>
          </p:nvSpPr>
          <p:spPr>
            <a:xfrm>
              <a:off x="7713750" y="3069556"/>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flipH="1">
              <a:off x="7760680" y="3103279"/>
              <a:ext cx="3583906" cy="94264"/>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6507948" y="4426084"/>
            <a:ext cx="4836637" cy="102735"/>
            <a:chOff x="6507948" y="4426084"/>
            <a:chExt cx="4836637" cy="102735"/>
          </a:xfrm>
        </p:grpSpPr>
        <p:sp>
          <p:nvSpPr>
            <p:cNvPr id="34" name="椭圆 33"/>
            <p:cNvSpPr/>
            <p:nvPr/>
          </p:nvSpPr>
          <p:spPr>
            <a:xfrm>
              <a:off x="6507948" y="4426084"/>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flipH="1">
              <a:off x="6558392" y="4459807"/>
              <a:ext cx="4786193" cy="69012"/>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932180" y="1761912"/>
            <a:ext cx="1984375" cy="953135"/>
            <a:chOff x="709473" y="1839327"/>
            <a:chExt cx="3821930" cy="952922"/>
          </a:xfrm>
        </p:grpSpPr>
        <p:sp>
          <p:nvSpPr>
            <p:cNvPr id="38" name="文本框 37"/>
            <p:cNvSpPr txBox="1"/>
            <p:nvPr/>
          </p:nvSpPr>
          <p:spPr>
            <a:xfrm>
              <a:off x="1619369" y="1839327"/>
              <a:ext cx="2912034" cy="952922"/>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 sit</a:t>
              </a:r>
              <a:endParaRPr sz="2800" b="1" dirty="0">
                <a:latin typeface="微软雅黑" panose="020B0503020204020204" charset="-122"/>
                <a:ea typeface="微软雅黑" panose="020B0503020204020204" charset="-122"/>
                <a:cs typeface="微软雅黑" panose="020B0503020204020204" charset="-122"/>
              </a:endParaRPr>
            </a:p>
            <a:p>
              <a:r>
                <a:rPr sz="2800" b="1" dirty="0">
                  <a:latin typeface="微软雅黑" panose="020B0503020204020204" charset="-122"/>
                  <a:ea typeface="微软雅黑" panose="020B0503020204020204" charset="-122"/>
                  <a:cs typeface="微软雅黑" panose="020B0503020204020204" charset="-122"/>
                </a:rPr>
                <a:t> 坐下</a:t>
              </a:r>
              <a:endParaRPr sz="2800" b="1" dirty="0">
                <a:latin typeface="微软雅黑" panose="020B0503020204020204" charset="-122"/>
                <a:ea typeface="微软雅黑" panose="020B0503020204020204" charset="-122"/>
                <a:cs typeface="微软雅黑" panose="020B0503020204020204" charset="-122"/>
              </a:endParaRPr>
            </a:p>
          </p:txBody>
        </p:sp>
        <p:sp>
          <p:nvSpPr>
            <p:cNvPr id="39" name="文本框 38"/>
            <p:cNvSpPr txBox="1"/>
            <p:nvPr/>
          </p:nvSpPr>
          <p:spPr>
            <a:xfrm>
              <a:off x="709473" y="1880171"/>
              <a:ext cx="539527" cy="583434"/>
            </a:xfrm>
            <a:prstGeom prst="rect">
              <a:avLst/>
            </a:prstGeom>
            <a:noFill/>
          </p:spPr>
          <p:txBody>
            <a:bodyPr wrap="square" rtlCol="0">
              <a:spAutoFit/>
            </a:bodyPr>
            <a:lstStyle/>
            <a:p>
              <a:r>
                <a:rPr lang="zh-CN" altLang="en-US" sz="3200" dirty="0">
                  <a:solidFill>
                    <a:srgbClr val="587087"/>
                  </a:solidFill>
                  <a:latin typeface="方正喵呜体" panose="02010600010101010101" pitchFamily="2" charset="-122"/>
                  <a:ea typeface="方正喵呜体" panose="02010600010101010101" pitchFamily="2" charset="-122"/>
                </a:rPr>
                <a:t>①</a:t>
              </a:r>
              <a:endParaRPr lang="zh-CN" altLang="en-US" sz="3200" dirty="0">
                <a:solidFill>
                  <a:srgbClr val="587087"/>
                </a:solidFill>
                <a:latin typeface="方正喵呜体" panose="02010600010101010101" pitchFamily="2" charset="-122"/>
                <a:ea typeface="方正喵呜体" panose="02010600010101010101" pitchFamily="2" charset="-122"/>
              </a:endParaRPr>
            </a:p>
          </p:txBody>
        </p:sp>
      </p:grpSp>
      <p:grpSp>
        <p:nvGrpSpPr>
          <p:cNvPr id="78" name="组合 77"/>
          <p:cNvGrpSpPr/>
          <p:nvPr/>
        </p:nvGrpSpPr>
        <p:grpSpPr>
          <a:xfrm>
            <a:off x="2073942" y="3037239"/>
            <a:ext cx="3290393" cy="1098310"/>
            <a:chOff x="1051592" y="3179479"/>
            <a:chExt cx="3290393" cy="1098310"/>
          </a:xfrm>
        </p:grpSpPr>
        <p:sp>
          <p:nvSpPr>
            <p:cNvPr id="40" name="文本框 39"/>
            <p:cNvSpPr txBox="1"/>
            <p:nvPr/>
          </p:nvSpPr>
          <p:spPr>
            <a:xfrm>
              <a:off x="1429951" y="3324654"/>
              <a:ext cx="2912034"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come</a:t>
              </a:r>
              <a:endParaRPr sz="2800" b="1" dirty="0">
                <a:latin typeface="微软雅黑" panose="020B0503020204020204" charset="-122"/>
                <a:ea typeface="微软雅黑" panose="020B0503020204020204" charset="-122"/>
                <a:cs typeface="微软雅黑" panose="020B0503020204020204" charset="-122"/>
              </a:endParaRPr>
            </a:p>
            <a:p>
              <a:r>
                <a:rPr sz="2800" b="1" dirty="0">
                  <a:latin typeface="微软雅黑" panose="020B0503020204020204" charset="-122"/>
                  <a:ea typeface="微软雅黑" panose="020B0503020204020204" charset="-122"/>
                  <a:cs typeface="微软雅黑" panose="020B0503020204020204" charset="-122"/>
                </a:rPr>
                <a:t> 过来</a:t>
              </a:r>
              <a:endParaRPr sz="2800" b="1" dirty="0">
                <a:latin typeface="微软雅黑" panose="020B0503020204020204" charset="-122"/>
                <a:ea typeface="微软雅黑" panose="020B0503020204020204" charset="-122"/>
                <a:cs typeface="微软雅黑" panose="020B0503020204020204" charset="-122"/>
              </a:endParaRPr>
            </a:p>
          </p:txBody>
        </p:sp>
        <p:sp>
          <p:nvSpPr>
            <p:cNvPr id="41" name="文本框 40"/>
            <p:cNvSpPr txBox="1"/>
            <p:nvPr/>
          </p:nvSpPr>
          <p:spPr>
            <a:xfrm>
              <a:off x="1051592" y="3179479"/>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②</a:t>
              </a:r>
              <a:endParaRPr lang="zh-CN" altLang="en-US" dirty="0"/>
            </a:p>
          </p:txBody>
        </p:sp>
      </p:grpSp>
      <p:grpSp>
        <p:nvGrpSpPr>
          <p:cNvPr id="79" name="组合 78"/>
          <p:cNvGrpSpPr/>
          <p:nvPr/>
        </p:nvGrpSpPr>
        <p:grpSpPr>
          <a:xfrm>
            <a:off x="886492" y="4576479"/>
            <a:ext cx="3667760" cy="1062990"/>
            <a:chOff x="886492" y="4576479"/>
            <a:chExt cx="3667760" cy="1062990"/>
          </a:xfrm>
        </p:grpSpPr>
        <p:sp>
          <p:nvSpPr>
            <p:cNvPr id="42" name="文本框 41"/>
            <p:cNvSpPr txBox="1"/>
            <p:nvPr/>
          </p:nvSpPr>
          <p:spPr>
            <a:xfrm>
              <a:off x="886492" y="4686334"/>
              <a:ext cx="3667760"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lang="en-US" sz="2800" b="1" dirty="0">
                  <a:latin typeface="微软雅黑" panose="020B0503020204020204" charset="-122"/>
                  <a:ea typeface="微软雅黑" panose="020B0503020204020204" charset="-122"/>
                  <a:cs typeface="微软雅黑" panose="020B0503020204020204" charset="-122"/>
                </a:rPr>
                <a:t>      </a:t>
              </a:r>
              <a:r>
                <a:rPr sz="2800" b="1" dirty="0">
                  <a:latin typeface="微软雅黑" panose="020B0503020204020204" charset="-122"/>
                  <a:ea typeface="微软雅黑" panose="020B0503020204020204" charset="-122"/>
                  <a:cs typeface="微软雅黑" panose="020B0503020204020204" charset="-122"/>
                </a:rPr>
                <a:t>heel</a:t>
              </a:r>
              <a:endParaRPr sz="2800" b="1" dirty="0">
                <a:latin typeface="微软雅黑" panose="020B0503020204020204" charset="-122"/>
                <a:ea typeface="微软雅黑" panose="020B0503020204020204" charset="-122"/>
                <a:cs typeface="微软雅黑" panose="020B0503020204020204" charset="-122"/>
              </a:endParaRPr>
            </a:p>
            <a:p>
              <a:r>
                <a:rPr sz="2800" b="1" dirty="0">
                  <a:latin typeface="微软雅黑" panose="020B0503020204020204" charset="-122"/>
                  <a:ea typeface="微软雅黑" panose="020B0503020204020204" charset="-122"/>
                  <a:cs typeface="微软雅黑" panose="020B0503020204020204" charset="-122"/>
                </a:rPr>
                <a:t>不快不慢贴着脚跟走 </a:t>
              </a:r>
              <a:endParaRPr sz="2800" b="1" dirty="0">
                <a:latin typeface="微软雅黑" panose="020B0503020204020204" charset="-122"/>
                <a:ea typeface="微软雅黑" panose="020B0503020204020204" charset="-122"/>
                <a:cs typeface="微软雅黑" panose="020B0503020204020204" charset="-122"/>
              </a:endParaRPr>
            </a:p>
          </p:txBody>
        </p:sp>
        <p:sp>
          <p:nvSpPr>
            <p:cNvPr id="43" name="文本框 42"/>
            <p:cNvSpPr txBox="1"/>
            <p:nvPr/>
          </p:nvSpPr>
          <p:spPr>
            <a:xfrm>
              <a:off x="932212" y="4576479"/>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③</a:t>
              </a:r>
              <a:endParaRPr lang="zh-CN" altLang="en-US" dirty="0"/>
            </a:p>
          </p:txBody>
        </p:sp>
      </p:grpSp>
      <p:grpSp>
        <p:nvGrpSpPr>
          <p:cNvPr id="77" name="组合 76"/>
          <p:cNvGrpSpPr/>
          <p:nvPr/>
        </p:nvGrpSpPr>
        <p:grpSpPr>
          <a:xfrm>
            <a:off x="9287250" y="1340910"/>
            <a:ext cx="2156460" cy="969010"/>
            <a:chOff x="9287250" y="1340910"/>
            <a:chExt cx="2156460" cy="969010"/>
          </a:xfrm>
        </p:grpSpPr>
        <p:sp>
          <p:nvSpPr>
            <p:cNvPr id="44" name="文本框 43"/>
            <p:cNvSpPr txBox="1"/>
            <p:nvPr/>
          </p:nvSpPr>
          <p:spPr>
            <a:xfrm>
              <a:off x="10674089" y="1340910"/>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④</a:t>
              </a:r>
              <a:endParaRPr lang="zh-CN" altLang="en-US" dirty="0"/>
            </a:p>
          </p:txBody>
        </p:sp>
        <p:sp>
          <p:nvSpPr>
            <p:cNvPr id="45" name="文本框 44"/>
            <p:cNvSpPr txBox="1"/>
            <p:nvPr/>
          </p:nvSpPr>
          <p:spPr>
            <a:xfrm>
              <a:off x="9287250" y="1356785"/>
              <a:ext cx="2156460"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stay </a:t>
              </a:r>
              <a:endParaRPr sz="2800" b="1" dirty="0">
                <a:latin typeface="微软雅黑" panose="020B0503020204020204" charset="-122"/>
                <a:ea typeface="微软雅黑" panose="020B0503020204020204" charset="-122"/>
                <a:cs typeface="微软雅黑" panose="020B0503020204020204" charset="-122"/>
              </a:endParaRPr>
            </a:p>
            <a:p>
              <a:r>
                <a:rPr sz="2800" b="1" dirty="0">
                  <a:latin typeface="微软雅黑" panose="020B0503020204020204" charset="-122"/>
                  <a:ea typeface="微软雅黑" panose="020B0503020204020204" charset="-122"/>
                  <a:cs typeface="微软雅黑" panose="020B0503020204020204" charset="-122"/>
                </a:rPr>
                <a:t>待着别过来</a:t>
              </a:r>
              <a:endParaRPr sz="2800" b="1" dirty="0">
                <a:latin typeface="微软雅黑" panose="020B0503020204020204" charset="-122"/>
                <a:ea typeface="微软雅黑" panose="020B0503020204020204" charset="-122"/>
                <a:cs typeface="微软雅黑" panose="020B0503020204020204" charset="-122"/>
              </a:endParaRPr>
            </a:p>
          </p:txBody>
        </p:sp>
      </p:grpSp>
      <p:grpSp>
        <p:nvGrpSpPr>
          <p:cNvPr id="80" name="组合 79"/>
          <p:cNvGrpSpPr/>
          <p:nvPr/>
        </p:nvGrpSpPr>
        <p:grpSpPr>
          <a:xfrm>
            <a:off x="10007975" y="3182654"/>
            <a:ext cx="1871345" cy="953135"/>
            <a:chOff x="9572365" y="3182654"/>
            <a:chExt cx="1871345" cy="953135"/>
          </a:xfrm>
        </p:grpSpPr>
        <p:sp>
          <p:nvSpPr>
            <p:cNvPr id="46" name="文本框 45"/>
            <p:cNvSpPr txBox="1"/>
            <p:nvPr/>
          </p:nvSpPr>
          <p:spPr>
            <a:xfrm>
              <a:off x="10674089" y="3204879"/>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⑤</a:t>
              </a:r>
              <a:endParaRPr lang="zh-CN" altLang="en-US" dirty="0"/>
            </a:p>
          </p:txBody>
        </p:sp>
        <p:sp>
          <p:nvSpPr>
            <p:cNvPr id="47" name="文本框 46"/>
            <p:cNvSpPr txBox="1"/>
            <p:nvPr/>
          </p:nvSpPr>
          <p:spPr>
            <a:xfrm>
              <a:off x="9572365" y="3182654"/>
              <a:ext cx="1871345"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Fetch</a:t>
              </a:r>
              <a:endParaRPr sz="2800" b="1" dirty="0">
                <a:latin typeface="微软雅黑" panose="020B0503020204020204" charset="-122"/>
                <a:ea typeface="微软雅黑" panose="020B0503020204020204" charset="-122"/>
                <a:cs typeface="微软雅黑" panose="020B0503020204020204" charset="-122"/>
              </a:endParaRPr>
            </a:p>
            <a:p>
              <a:r>
                <a:rPr sz="2800" b="1" dirty="0">
                  <a:latin typeface="微软雅黑" panose="020B0503020204020204" charset="-122"/>
                  <a:ea typeface="微软雅黑" panose="020B0503020204020204" charset="-122"/>
                  <a:cs typeface="微软雅黑" panose="020B0503020204020204" charset="-122"/>
                </a:rPr>
                <a:t> 取回来</a:t>
              </a:r>
              <a:endParaRPr sz="2800" b="1" dirty="0">
                <a:latin typeface="微软雅黑" panose="020B0503020204020204" charset="-122"/>
                <a:ea typeface="微软雅黑" panose="020B0503020204020204" charset="-122"/>
                <a:cs typeface="微软雅黑" panose="020B0503020204020204" charset="-122"/>
              </a:endParaRPr>
            </a:p>
          </p:txBody>
        </p:sp>
      </p:grpSp>
      <p:grpSp>
        <p:nvGrpSpPr>
          <p:cNvPr id="81" name="组合 80"/>
          <p:cNvGrpSpPr/>
          <p:nvPr/>
        </p:nvGrpSpPr>
        <p:grpSpPr>
          <a:xfrm>
            <a:off x="9165965" y="4644033"/>
            <a:ext cx="2399665" cy="1061085"/>
            <a:chOff x="7845800" y="4635143"/>
            <a:chExt cx="2399665" cy="1061085"/>
          </a:xfrm>
        </p:grpSpPr>
        <p:sp>
          <p:nvSpPr>
            <p:cNvPr id="48" name="文本框 47"/>
            <p:cNvSpPr txBox="1"/>
            <p:nvPr/>
          </p:nvSpPr>
          <p:spPr>
            <a:xfrm>
              <a:off x="9606654" y="4635143"/>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⑥</a:t>
              </a:r>
              <a:endParaRPr lang="zh-CN" altLang="en-US" dirty="0"/>
            </a:p>
          </p:txBody>
        </p:sp>
        <p:sp>
          <p:nvSpPr>
            <p:cNvPr id="49" name="文本框 48"/>
            <p:cNvSpPr txBox="1"/>
            <p:nvPr/>
          </p:nvSpPr>
          <p:spPr>
            <a:xfrm>
              <a:off x="7845800" y="4743093"/>
              <a:ext cx="2399665"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leave it. </a:t>
              </a:r>
              <a:endParaRPr sz="2800" b="1" dirty="0">
                <a:latin typeface="微软雅黑" panose="020B0503020204020204" charset="-122"/>
                <a:ea typeface="微软雅黑" panose="020B0503020204020204" charset="-122"/>
                <a:cs typeface="微软雅黑" panose="020B0503020204020204" charset="-122"/>
              </a:endParaRPr>
            </a:p>
            <a:p>
              <a:r>
                <a:rPr sz="2800" b="1" dirty="0">
                  <a:latin typeface="微软雅黑" panose="020B0503020204020204" charset="-122"/>
                  <a:ea typeface="微软雅黑" panose="020B0503020204020204" charset="-122"/>
                  <a:cs typeface="微软雅黑" panose="020B0503020204020204" charset="-122"/>
                </a:rPr>
                <a:t>别碰那些东西</a:t>
              </a:r>
              <a:endParaRPr sz="2800" b="1" dirty="0">
                <a:latin typeface="微软雅黑" panose="020B0503020204020204" charset="-122"/>
                <a:ea typeface="微软雅黑" panose="020B0503020204020204" charset="-122"/>
                <a:cs typeface="微软雅黑" panose="020B0503020204020204" charset="-122"/>
              </a:endParaRPr>
            </a:p>
          </p:txBody>
        </p:sp>
      </p:grpSp>
      <p:grpSp>
        <p:nvGrpSpPr>
          <p:cNvPr id="3" name="组合 2"/>
          <p:cNvGrpSpPr/>
          <p:nvPr/>
        </p:nvGrpSpPr>
        <p:grpSpPr>
          <a:xfrm>
            <a:off x="4086973" y="1553231"/>
            <a:ext cx="1371919" cy="1182688"/>
            <a:chOff x="4086973" y="1553231"/>
            <a:chExt cx="1371919" cy="1182688"/>
          </a:xfrm>
        </p:grpSpPr>
        <p:sp>
          <p:nvSpPr>
            <p:cNvPr id="8" name="六边形 7"/>
            <p:cNvSpPr/>
            <p:nvPr/>
          </p:nvSpPr>
          <p:spPr>
            <a:xfrm>
              <a:off x="4086973" y="1553231"/>
              <a:ext cx="1371919" cy="1182688"/>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p:nvPr/>
          </p:nvSpPr>
          <p:spPr>
            <a:xfrm>
              <a:off x="4219981" y="1667893"/>
              <a:ext cx="1105904" cy="953365"/>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4554029" y="1929986"/>
              <a:ext cx="431454" cy="393125"/>
              <a:chOff x="1765228" y="-561088"/>
              <a:chExt cx="431454" cy="393125"/>
            </a:xfrm>
          </p:grpSpPr>
          <p:cxnSp>
            <p:nvCxnSpPr>
              <p:cNvPr id="51" name="直接连接符 50"/>
              <p:cNvCxnSpPr/>
              <p:nvPr/>
            </p:nvCxnSpPr>
            <p:spPr>
              <a:xfrm flipH="1">
                <a:off x="1765228" y="-561088"/>
                <a:ext cx="215727" cy="215727"/>
              </a:xfrm>
              <a:prstGeom prst="line">
                <a:avLst/>
              </a:prstGeom>
              <a:ln w="25400" cap="rnd">
                <a:solidFill>
                  <a:srgbClr val="587087"/>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980955" y="-561088"/>
                <a:ext cx="215727" cy="215727"/>
              </a:xfrm>
              <a:prstGeom prst="line">
                <a:avLst/>
              </a:prstGeom>
              <a:ln w="25400" cap="rnd">
                <a:solidFill>
                  <a:srgbClr val="587087"/>
                </a:solidFill>
              </a:ln>
            </p:spPr>
            <p:style>
              <a:lnRef idx="1">
                <a:schemeClr val="accent1"/>
              </a:lnRef>
              <a:fillRef idx="0">
                <a:schemeClr val="accent1"/>
              </a:fillRef>
              <a:effectRef idx="0">
                <a:schemeClr val="accent1"/>
              </a:effectRef>
              <a:fontRef idx="minor">
                <a:schemeClr val="tx1"/>
              </a:fontRef>
            </p:style>
          </p:cxnSp>
          <p:sp>
            <p:nvSpPr>
              <p:cNvPr id="53" name="圆角矩形 18"/>
              <p:cNvSpPr/>
              <p:nvPr/>
            </p:nvSpPr>
            <p:spPr>
              <a:xfrm>
                <a:off x="1811809" y="-386211"/>
                <a:ext cx="204529" cy="218248"/>
              </a:xfrm>
              <a:custGeom>
                <a:avLst/>
                <a:gdLst>
                  <a:gd name="connsiteX0" fmla="*/ 0 w 343221"/>
                  <a:gd name="connsiteY0" fmla="*/ 43442 h 260647"/>
                  <a:gd name="connsiteX1" fmla="*/ 43442 w 343221"/>
                  <a:gd name="connsiteY1" fmla="*/ 0 h 260647"/>
                  <a:gd name="connsiteX2" fmla="*/ 299779 w 343221"/>
                  <a:gd name="connsiteY2" fmla="*/ 0 h 260647"/>
                  <a:gd name="connsiteX3" fmla="*/ 343221 w 343221"/>
                  <a:gd name="connsiteY3" fmla="*/ 43442 h 260647"/>
                  <a:gd name="connsiteX4" fmla="*/ 343221 w 343221"/>
                  <a:gd name="connsiteY4" fmla="*/ 217205 h 260647"/>
                  <a:gd name="connsiteX5" fmla="*/ 299779 w 343221"/>
                  <a:gd name="connsiteY5" fmla="*/ 260647 h 260647"/>
                  <a:gd name="connsiteX6" fmla="*/ 43442 w 343221"/>
                  <a:gd name="connsiteY6" fmla="*/ 260647 h 260647"/>
                  <a:gd name="connsiteX7" fmla="*/ 0 w 343221"/>
                  <a:gd name="connsiteY7" fmla="*/ 217205 h 260647"/>
                  <a:gd name="connsiteX8" fmla="*/ 0 w 343221"/>
                  <a:gd name="connsiteY8" fmla="*/ 43442 h 260647"/>
                  <a:gd name="connsiteX0-1" fmla="*/ 43442 w 343221"/>
                  <a:gd name="connsiteY0-2" fmla="*/ 0 h 260647"/>
                  <a:gd name="connsiteX1-3" fmla="*/ 299779 w 343221"/>
                  <a:gd name="connsiteY1-4" fmla="*/ 0 h 260647"/>
                  <a:gd name="connsiteX2-5" fmla="*/ 343221 w 343221"/>
                  <a:gd name="connsiteY2-6" fmla="*/ 43442 h 260647"/>
                  <a:gd name="connsiteX3-7" fmla="*/ 343221 w 343221"/>
                  <a:gd name="connsiteY3-8" fmla="*/ 217205 h 260647"/>
                  <a:gd name="connsiteX4-9" fmla="*/ 299779 w 343221"/>
                  <a:gd name="connsiteY4-10" fmla="*/ 260647 h 260647"/>
                  <a:gd name="connsiteX5-11" fmla="*/ 43442 w 343221"/>
                  <a:gd name="connsiteY5-12" fmla="*/ 260647 h 260647"/>
                  <a:gd name="connsiteX6-13" fmla="*/ 0 w 343221"/>
                  <a:gd name="connsiteY6-14" fmla="*/ 217205 h 260647"/>
                  <a:gd name="connsiteX7-15" fmla="*/ 0 w 343221"/>
                  <a:gd name="connsiteY7-16" fmla="*/ 43442 h 260647"/>
                  <a:gd name="connsiteX8-17" fmla="*/ 134882 w 343221"/>
                  <a:gd name="connsiteY8-18" fmla="*/ 91440 h 260647"/>
                  <a:gd name="connsiteX0-19" fmla="*/ 43442 w 343221"/>
                  <a:gd name="connsiteY0-20" fmla="*/ 0 h 260647"/>
                  <a:gd name="connsiteX1-21" fmla="*/ 299779 w 343221"/>
                  <a:gd name="connsiteY1-22" fmla="*/ 0 h 260647"/>
                  <a:gd name="connsiteX2-23" fmla="*/ 343221 w 343221"/>
                  <a:gd name="connsiteY2-24" fmla="*/ 43442 h 260647"/>
                  <a:gd name="connsiteX3-25" fmla="*/ 343221 w 343221"/>
                  <a:gd name="connsiteY3-26" fmla="*/ 217205 h 260647"/>
                  <a:gd name="connsiteX4-27" fmla="*/ 299779 w 343221"/>
                  <a:gd name="connsiteY4-28" fmla="*/ 260647 h 260647"/>
                  <a:gd name="connsiteX5-29" fmla="*/ 43442 w 343221"/>
                  <a:gd name="connsiteY5-30" fmla="*/ 260647 h 260647"/>
                  <a:gd name="connsiteX6-31" fmla="*/ 0 w 343221"/>
                  <a:gd name="connsiteY6-32" fmla="*/ 217205 h 260647"/>
                  <a:gd name="connsiteX7-33" fmla="*/ 0 w 343221"/>
                  <a:gd name="connsiteY7-34" fmla="*/ 43442 h 260647"/>
                  <a:gd name="connsiteX0-35" fmla="*/ 299779 w 343221"/>
                  <a:gd name="connsiteY0-36" fmla="*/ 0 h 260647"/>
                  <a:gd name="connsiteX1-37" fmla="*/ 343221 w 343221"/>
                  <a:gd name="connsiteY1-38" fmla="*/ 43442 h 260647"/>
                  <a:gd name="connsiteX2-39" fmla="*/ 343221 w 343221"/>
                  <a:gd name="connsiteY2-40" fmla="*/ 217205 h 260647"/>
                  <a:gd name="connsiteX3-41" fmla="*/ 299779 w 343221"/>
                  <a:gd name="connsiteY3-42" fmla="*/ 260647 h 260647"/>
                  <a:gd name="connsiteX4-43" fmla="*/ 43442 w 343221"/>
                  <a:gd name="connsiteY4-44" fmla="*/ 260647 h 260647"/>
                  <a:gd name="connsiteX5-45" fmla="*/ 0 w 343221"/>
                  <a:gd name="connsiteY5-46" fmla="*/ 217205 h 260647"/>
                  <a:gd name="connsiteX6-47" fmla="*/ 0 w 343221"/>
                  <a:gd name="connsiteY6-48" fmla="*/ 43442 h 260647"/>
                  <a:gd name="connsiteX0-49" fmla="*/ 343221 w 343221"/>
                  <a:gd name="connsiteY0-50" fmla="*/ 0 h 217205"/>
                  <a:gd name="connsiteX1-51" fmla="*/ 343221 w 343221"/>
                  <a:gd name="connsiteY1-52" fmla="*/ 173763 h 217205"/>
                  <a:gd name="connsiteX2-53" fmla="*/ 299779 w 343221"/>
                  <a:gd name="connsiteY2-54" fmla="*/ 217205 h 217205"/>
                  <a:gd name="connsiteX3-55" fmla="*/ 43442 w 343221"/>
                  <a:gd name="connsiteY3-56" fmla="*/ 217205 h 217205"/>
                  <a:gd name="connsiteX4-57" fmla="*/ 0 w 343221"/>
                  <a:gd name="connsiteY4-58" fmla="*/ 173763 h 217205"/>
                  <a:gd name="connsiteX5-59" fmla="*/ 0 w 343221"/>
                  <a:gd name="connsiteY5-60" fmla="*/ 0 h 217205"/>
                  <a:gd name="connsiteX0-61" fmla="*/ 343221 w 343221"/>
                  <a:gd name="connsiteY0-62" fmla="*/ 50006 h 217205"/>
                  <a:gd name="connsiteX1-63" fmla="*/ 343221 w 343221"/>
                  <a:gd name="connsiteY1-64" fmla="*/ 173763 h 217205"/>
                  <a:gd name="connsiteX2-65" fmla="*/ 299779 w 343221"/>
                  <a:gd name="connsiteY2-66" fmla="*/ 217205 h 217205"/>
                  <a:gd name="connsiteX3-67" fmla="*/ 43442 w 343221"/>
                  <a:gd name="connsiteY3-68" fmla="*/ 217205 h 217205"/>
                  <a:gd name="connsiteX4-69" fmla="*/ 0 w 343221"/>
                  <a:gd name="connsiteY4-70" fmla="*/ 173763 h 217205"/>
                  <a:gd name="connsiteX5-71" fmla="*/ 0 w 343221"/>
                  <a:gd name="connsiteY5-72" fmla="*/ 0 h 217205"/>
                  <a:gd name="connsiteX0-73" fmla="*/ 343221 w 343221"/>
                  <a:gd name="connsiteY0-74" fmla="*/ 173763 h 217205"/>
                  <a:gd name="connsiteX1-75" fmla="*/ 299779 w 343221"/>
                  <a:gd name="connsiteY1-76" fmla="*/ 217205 h 217205"/>
                  <a:gd name="connsiteX2-77" fmla="*/ 43442 w 343221"/>
                  <a:gd name="connsiteY2-78" fmla="*/ 217205 h 217205"/>
                  <a:gd name="connsiteX3-79" fmla="*/ 0 w 343221"/>
                  <a:gd name="connsiteY3-80" fmla="*/ 173763 h 217205"/>
                  <a:gd name="connsiteX4-81" fmla="*/ 0 w 343221"/>
                  <a:gd name="connsiteY4-82" fmla="*/ 0 h 217205"/>
                  <a:gd name="connsiteX0-83" fmla="*/ 299779 w 299779"/>
                  <a:gd name="connsiteY0-84" fmla="*/ 217205 h 217205"/>
                  <a:gd name="connsiteX1-85" fmla="*/ 43442 w 299779"/>
                  <a:gd name="connsiteY1-86" fmla="*/ 217205 h 217205"/>
                  <a:gd name="connsiteX2-87" fmla="*/ 0 w 299779"/>
                  <a:gd name="connsiteY2-88" fmla="*/ 173763 h 217205"/>
                  <a:gd name="connsiteX3-89" fmla="*/ 0 w 299779"/>
                  <a:gd name="connsiteY3-90" fmla="*/ 0 h 217205"/>
                  <a:gd name="connsiteX0-91" fmla="*/ 299779 w 299779"/>
                  <a:gd name="connsiteY0-92" fmla="*/ 217205 h 218248"/>
                  <a:gd name="connsiteX1-93" fmla="*/ 114621 w 299779"/>
                  <a:gd name="connsiteY1-94" fmla="*/ 218248 h 218248"/>
                  <a:gd name="connsiteX2-95" fmla="*/ 43442 w 299779"/>
                  <a:gd name="connsiteY2-96" fmla="*/ 217205 h 218248"/>
                  <a:gd name="connsiteX3-97" fmla="*/ 0 w 299779"/>
                  <a:gd name="connsiteY3-98" fmla="*/ 173763 h 218248"/>
                  <a:gd name="connsiteX4-99" fmla="*/ 0 w 299779"/>
                  <a:gd name="connsiteY4-100" fmla="*/ 0 h 218248"/>
                  <a:gd name="connsiteX0-101" fmla="*/ 299779 w 299779"/>
                  <a:gd name="connsiteY0-102" fmla="*/ 217205 h 218248"/>
                  <a:gd name="connsiteX1-103" fmla="*/ 114621 w 299779"/>
                  <a:gd name="connsiteY1-104" fmla="*/ 218248 h 218248"/>
                  <a:gd name="connsiteX2-105" fmla="*/ 43442 w 299779"/>
                  <a:gd name="connsiteY2-106" fmla="*/ 217205 h 218248"/>
                  <a:gd name="connsiteX3-107" fmla="*/ 0 w 299779"/>
                  <a:gd name="connsiteY3-108" fmla="*/ 173763 h 218248"/>
                  <a:gd name="connsiteX4-109" fmla="*/ 0 w 299779"/>
                  <a:gd name="connsiteY4-110" fmla="*/ 0 h 218248"/>
                  <a:gd name="connsiteX0-111" fmla="*/ 299779 w 299779"/>
                  <a:gd name="connsiteY0-112" fmla="*/ 217205 h 218248"/>
                  <a:gd name="connsiteX1-113" fmla="*/ 202728 w 299779"/>
                  <a:gd name="connsiteY1-114" fmla="*/ 215866 h 218248"/>
                  <a:gd name="connsiteX2-115" fmla="*/ 114621 w 299779"/>
                  <a:gd name="connsiteY2-116" fmla="*/ 218248 h 218248"/>
                  <a:gd name="connsiteX3-117" fmla="*/ 43442 w 299779"/>
                  <a:gd name="connsiteY3-118" fmla="*/ 217205 h 218248"/>
                  <a:gd name="connsiteX4-119" fmla="*/ 0 w 299779"/>
                  <a:gd name="connsiteY4-120" fmla="*/ 173763 h 218248"/>
                  <a:gd name="connsiteX5-121" fmla="*/ 0 w 299779"/>
                  <a:gd name="connsiteY5-122" fmla="*/ 0 h 218248"/>
                  <a:gd name="connsiteX0-123" fmla="*/ 299779 w 299779"/>
                  <a:gd name="connsiteY0-124" fmla="*/ 217205 h 218248"/>
                  <a:gd name="connsiteX1-125" fmla="*/ 202728 w 299779"/>
                  <a:gd name="connsiteY1-126" fmla="*/ 215866 h 218248"/>
                  <a:gd name="connsiteX2-127" fmla="*/ 114621 w 299779"/>
                  <a:gd name="connsiteY2-128" fmla="*/ 218248 h 218248"/>
                  <a:gd name="connsiteX3-129" fmla="*/ 43442 w 299779"/>
                  <a:gd name="connsiteY3-130" fmla="*/ 217205 h 218248"/>
                  <a:gd name="connsiteX4-131" fmla="*/ 0 w 299779"/>
                  <a:gd name="connsiteY4-132" fmla="*/ 173763 h 218248"/>
                  <a:gd name="connsiteX5-133" fmla="*/ 0 w 299779"/>
                  <a:gd name="connsiteY5-134" fmla="*/ 0 h 218248"/>
                  <a:gd name="connsiteX0-135" fmla="*/ 299779 w 299779"/>
                  <a:gd name="connsiteY0-136" fmla="*/ 217205 h 218248"/>
                  <a:gd name="connsiteX1-137" fmla="*/ 114621 w 299779"/>
                  <a:gd name="connsiteY1-138" fmla="*/ 122997 h 218248"/>
                  <a:gd name="connsiteX2-139" fmla="*/ 114621 w 299779"/>
                  <a:gd name="connsiteY2-140" fmla="*/ 218248 h 218248"/>
                  <a:gd name="connsiteX3-141" fmla="*/ 43442 w 299779"/>
                  <a:gd name="connsiteY3-142" fmla="*/ 217205 h 218248"/>
                  <a:gd name="connsiteX4-143" fmla="*/ 0 w 299779"/>
                  <a:gd name="connsiteY4-144" fmla="*/ 173763 h 218248"/>
                  <a:gd name="connsiteX5-145" fmla="*/ 0 w 299779"/>
                  <a:gd name="connsiteY5-146" fmla="*/ 0 h 218248"/>
                  <a:gd name="connsiteX0-147" fmla="*/ 214054 w 214054"/>
                  <a:gd name="connsiteY0-148" fmla="*/ 124336 h 218248"/>
                  <a:gd name="connsiteX1-149" fmla="*/ 114621 w 214054"/>
                  <a:gd name="connsiteY1-150" fmla="*/ 122997 h 218248"/>
                  <a:gd name="connsiteX2-151" fmla="*/ 114621 w 214054"/>
                  <a:gd name="connsiteY2-152" fmla="*/ 218248 h 218248"/>
                  <a:gd name="connsiteX3-153" fmla="*/ 43442 w 214054"/>
                  <a:gd name="connsiteY3-154" fmla="*/ 217205 h 218248"/>
                  <a:gd name="connsiteX4-155" fmla="*/ 0 w 214054"/>
                  <a:gd name="connsiteY4-156" fmla="*/ 173763 h 218248"/>
                  <a:gd name="connsiteX5-157" fmla="*/ 0 w 214054"/>
                  <a:gd name="connsiteY5-158" fmla="*/ 0 h 218248"/>
                  <a:gd name="connsiteX0-159" fmla="*/ 214054 w 214054"/>
                  <a:gd name="connsiteY0-160" fmla="*/ 119573 h 218248"/>
                  <a:gd name="connsiteX1-161" fmla="*/ 114621 w 214054"/>
                  <a:gd name="connsiteY1-162" fmla="*/ 122997 h 218248"/>
                  <a:gd name="connsiteX2-163" fmla="*/ 114621 w 214054"/>
                  <a:gd name="connsiteY2-164" fmla="*/ 218248 h 218248"/>
                  <a:gd name="connsiteX3-165" fmla="*/ 43442 w 214054"/>
                  <a:gd name="connsiteY3-166" fmla="*/ 217205 h 218248"/>
                  <a:gd name="connsiteX4-167" fmla="*/ 0 w 214054"/>
                  <a:gd name="connsiteY4-168" fmla="*/ 173763 h 218248"/>
                  <a:gd name="connsiteX5-169" fmla="*/ 0 w 214054"/>
                  <a:gd name="connsiteY5-170" fmla="*/ 0 h 218248"/>
                  <a:gd name="connsiteX0-171" fmla="*/ 214054 w 214054"/>
                  <a:gd name="connsiteY0-172" fmla="*/ 124336 h 218248"/>
                  <a:gd name="connsiteX1-173" fmla="*/ 114621 w 214054"/>
                  <a:gd name="connsiteY1-174" fmla="*/ 122997 h 218248"/>
                  <a:gd name="connsiteX2-175" fmla="*/ 114621 w 214054"/>
                  <a:gd name="connsiteY2-176" fmla="*/ 218248 h 218248"/>
                  <a:gd name="connsiteX3-177" fmla="*/ 43442 w 214054"/>
                  <a:gd name="connsiteY3-178" fmla="*/ 217205 h 218248"/>
                  <a:gd name="connsiteX4-179" fmla="*/ 0 w 214054"/>
                  <a:gd name="connsiteY4-180" fmla="*/ 173763 h 218248"/>
                  <a:gd name="connsiteX5-181" fmla="*/ 0 w 214054"/>
                  <a:gd name="connsiteY5-182" fmla="*/ 0 h 218248"/>
                  <a:gd name="connsiteX0-183" fmla="*/ 206910 w 206910"/>
                  <a:gd name="connsiteY0-184" fmla="*/ 121955 h 218248"/>
                  <a:gd name="connsiteX1-185" fmla="*/ 114621 w 206910"/>
                  <a:gd name="connsiteY1-186" fmla="*/ 122997 h 218248"/>
                  <a:gd name="connsiteX2-187" fmla="*/ 114621 w 206910"/>
                  <a:gd name="connsiteY2-188" fmla="*/ 218248 h 218248"/>
                  <a:gd name="connsiteX3-189" fmla="*/ 43442 w 206910"/>
                  <a:gd name="connsiteY3-190" fmla="*/ 217205 h 218248"/>
                  <a:gd name="connsiteX4-191" fmla="*/ 0 w 206910"/>
                  <a:gd name="connsiteY4-192" fmla="*/ 173763 h 218248"/>
                  <a:gd name="connsiteX5-193" fmla="*/ 0 w 206910"/>
                  <a:gd name="connsiteY5-194" fmla="*/ 0 h 218248"/>
                  <a:gd name="connsiteX0-195" fmla="*/ 206910 w 206910"/>
                  <a:gd name="connsiteY0-196" fmla="*/ 124336 h 218248"/>
                  <a:gd name="connsiteX1-197" fmla="*/ 114621 w 206910"/>
                  <a:gd name="connsiteY1-198" fmla="*/ 122997 h 218248"/>
                  <a:gd name="connsiteX2-199" fmla="*/ 114621 w 206910"/>
                  <a:gd name="connsiteY2-200" fmla="*/ 218248 h 218248"/>
                  <a:gd name="connsiteX3-201" fmla="*/ 43442 w 206910"/>
                  <a:gd name="connsiteY3-202" fmla="*/ 217205 h 218248"/>
                  <a:gd name="connsiteX4-203" fmla="*/ 0 w 206910"/>
                  <a:gd name="connsiteY4-204" fmla="*/ 173763 h 218248"/>
                  <a:gd name="connsiteX5-205" fmla="*/ 0 w 206910"/>
                  <a:gd name="connsiteY5-206" fmla="*/ 0 h 218248"/>
                  <a:gd name="connsiteX0-207" fmla="*/ 204529 w 204529"/>
                  <a:gd name="connsiteY0-208" fmla="*/ 124336 h 218248"/>
                  <a:gd name="connsiteX1-209" fmla="*/ 114621 w 204529"/>
                  <a:gd name="connsiteY1-210" fmla="*/ 122997 h 218248"/>
                  <a:gd name="connsiteX2-211" fmla="*/ 114621 w 204529"/>
                  <a:gd name="connsiteY2-212" fmla="*/ 218248 h 218248"/>
                  <a:gd name="connsiteX3-213" fmla="*/ 43442 w 204529"/>
                  <a:gd name="connsiteY3-214" fmla="*/ 217205 h 218248"/>
                  <a:gd name="connsiteX4-215" fmla="*/ 0 w 204529"/>
                  <a:gd name="connsiteY4-216" fmla="*/ 173763 h 218248"/>
                  <a:gd name="connsiteX5-217" fmla="*/ 0 w 204529"/>
                  <a:gd name="connsiteY5-218" fmla="*/ 0 h 218248"/>
                  <a:gd name="connsiteX0-219" fmla="*/ 204529 w 204529"/>
                  <a:gd name="connsiteY0-220" fmla="*/ 124336 h 218248"/>
                  <a:gd name="connsiteX1-221" fmla="*/ 114621 w 204529"/>
                  <a:gd name="connsiteY1-222" fmla="*/ 122997 h 218248"/>
                  <a:gd name="connsiteX2-223" fmla="*/ 114621 w 204529"/>
                  <a:gd name="connsiteY2-224" fmla="*/ 218248 h 218248"/>
                  <a:gd name="connsiteX3-225" fmla="*/ 43442 w 204529"/>
                  <a:gd name="connsiteY3-226" fmla="*/ 217205 h 218248"/>
                  <a:gd name="connsiteX4-227" fmla="*/ 0 w 204529"/>
                  <a:gd name="connsiteY4-228" fmla="*/ 173763 h 218248"/>
                  <a:gd name="connsiteX5-229" fmla="*/ 0 w 204529"/>
                  <a:gd name="connsiteY5-230" fmla="*/ 0 h 2182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4529" h="218248">
                    <a:moveTo>
                      <a:pt x="204529" y="124336"/>
                    </a:moveTo>
                    <a:lnTo>
                      <a:pt x="114621" y="122997"/>
                    </a:lnTo>
                    <a:lnTo>
                      <a:pt x="114621" y="218248"/>
                    </a:lnTo>
                    <a:lnTo>
                      <a:pt x="43442" y="217205"/>
                    </a:lnTo>
                    <a:cubicBezTo>
                      <a:pt x="19450" y="217205"/>
                      <a:pt x="0" y="197755"/>
                      <a:pt x="0" y="173763"/>
                    </a:cubicBezTo>
                    <a:lnTo>
                      <a:pt x="0" y="0"/>
                    </a:ln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18"/>
              <p:cNvSpPr/>
              <p:nvPr/>
            </p:nvSpPr>
            <p:spPr>
              <a:xfrm>
                <a:off x="2052639" y="-336205"/>
                <a:ext cx="102392" cy="168242"/>
              </a:xfrm>
              <a:custGeom>
                <a:avLst/>
                <a:gdLst>
                  <a:gd name="connsiteX0" fmla="*/ 0 w 343221"/>
                  <a:gd name="connsiteY0" fmla="*/ 43442 h 260647"/>
                  <a:gd name="connsiteX1" fmla="*/ 43442 w 343221"/>
                  <a:gd name="connsiteY1" fmla="*/ 0 h 260647"/>
                  <a:gd name="connsiteX2" fmla="*/ 299779 w 343221"/>
                  <a:gd name="connsiteY2" fmla="*/ 0 h 260647"/>
                  <a:gd name="connsiteX3" fmla="*/ 343221 w 343221"/>
                  <a:gd name="connsiteY3" fmla="*/ 43442 h 260647"/>
                  <a:gd name="connsiteX4" fmla="*/ 343221 w 343221"/>
                  <a:gd name="connsiteY4" fmla="*/ 217205 h 260647"/>
                  <a:gd name="connsiteX5" fmla="*/ 299779 w 343221"/>
                  <a:gd name="connsiteY5" fmla="*/ 260647 h 260647"/>
                  <a:gd name="connsiteX6" fmla="*/ 43442 w 343221"/>
                  <a:gd name="connsiteY6" fmla="*/ 260647 h 260647"/>
                  <a:gd name="connsiteX7" fmla="*/ 0 w 343221"/>
                  <a:gd name="connsiteY7" fmla="*/ 217205 h 260647"/>
                  <a:gd name="connsiteX8" fmla="*/ 0 w 343221"/>
                  <a:gd name="connsiteY8" fmla="*/ 43442 h 260647"/>
                  <a:gd name="connsiteX0-1" fmla="*/ 43442 w 343221"/>
                  <a:gd name="connsiteY0-2" fmla="*/ 0 h 260647"/>
                  <a:gd name="connsiteX1-3" fmla="*/ 299779 w 343221"/>
                  <a:gd name="connsiteY1-4" fmla="*/ 0 h 260647"/>
                  <a:gd name="connsiteX2-5" fmla="*/ 343221 w 343221"/>
                  <a:gd name="connsiteY2-6" fmla="*/ 43442 h 260647"/>
                  <a:gd name="connsiteX3-7" fmla="*/ 343221 w 343221"/>
                  <a:gd name="connsiteY3-8" fmla="*/ 217205 h 260647"/>
                  <a:gd name="connsiteX4-9" fmla="*/ 299779 w 343221"/>
                  <a:gd name="connsiteY4-10" fmla="*/ 260647 h 260647"/>
                  <a:gd name="connsiteX5-11" fmla="*/ 43442 w 343221"/>
                  <a:gd name="connsiteY5-12" fmla="*/ 260647 h 260647"/>
                  <a:gd name="connsiteX6-13" fmla="*/ 0 w 343221"/>
                  <a:gd name="connsiteY6-14" fmla="*/ 217205 h 260647"/>
                  <a:gd name="connsiteX7-15" fmla="*/ 0 w 343221"/>
                  <a:gd name="connsiteY7-16" fmla="*/ 43442 h 260647"/>
                  <a:gd name="connsiteX8-17" fmla="*/ 134882 w 343221"/>
                  <a:gd name="connsiteY8-18" fmla="*/ 91440 h 260647"/>
                  <a:gd name="connsiteX0-19" fmla="*/ 43442 w 343221"/>
                  <a:gd name="connsiteY0-20" fmla="*/ 0 h 260647"/>
                  <a:gd name="connsiteX1-21" fmla="*/ 299779 w 343221"/>
                  <a:gd name="connsiteY1-22" fmla="*/ 0 h 260647"/>
                  <a:gd name="connsiteX2-23" fmla="*/ 343221 w 343221"/>
                  <a:gd name="connsiteY2-24" fmla="*/ 43442 h 260647"/>
                  <a:gd name="connsiteX3-25" fmla="*/ 343221 w 343221"/>
                  <a:gd name="connsiteY3-26" fmla="*/ 217205 h 260647"/>
                  <a:gd name="connsiteX4-27" fmla="*/ 299779 w 343221"/>
                  <a:gd name="connsiteY4-28" fmla="*/ 260647 h 260647"/>
                  <a:gd name="connsiteX5-29" fmla="*/ 43442 w 343221"/>
                  <a:gd name="connsiteY5-30" fmla="*/ 260647 h 260647"/>
                  <a:gd name="connsiteX6-31" fmla="*/ 0 w 343221"/>
                  <a:gd name="connsiteY6-32" fmla="*/ 217205 h 260647"/>
                  <a:gd name="connsiteX7-33" fmla="*/ 0 w 343221"/>
                  <a:gd name="connsiteY7-34" fmla="*/ 43442 h 260647"/>
                  <a:gd name="connsiteX0-35" fmla="*/ 299779 w 343221"/>
                  <a:gd name="connsiteY0-36" fmla="*/ 0 h 260647"/>
                  <a:gd name="connsiteX1-37" fmla="*/ 343221 w 343221"/>
                  <a:gd name="connsiteY1-38" fmla="*/ 43442 h 260647"/>
                  <a:gd name="connsiteX2-39" fmla="*/ 343221 w 343221"/>
                  <a:gd name="connsiteY2-40" fmla="*/ 217205 h 260647"/>
                  <a:gd name="connsiteX3-41" fmla="*/ 299779 w 343221"/>
                  <a:gd name="connsiteY3-42" fmla="*/ 260647 h 260647"/>
                  <a:gd name="connsiteX4-43" fmla="*/ 43442 w 343221"/>
                  <a:gd name="connsiteY4-44" fmla="*/ 260647 h 260647"/>
                  <a:gd name="connsiteX5-45" fmla="*/ 0 w 343221"/>
                  <a:gd name="connsiteY5-46" fmla="*/ 217205 h 260647"/>
                  <a:gd name="connsiteX6-47" fmla="*/ 0 w 343221"/>
                  <a:gd name="connsiteY6-48" fmla="*/ 43442 h 260647"/>
                  <a:gd name="connsiteX0-49" fmla="*/ 343221 w 343221"/>
                  <a:gd name="connsiteY0-50" fmla="*/ 0 h 217205"/>
                  <a:gd name="connsiteX1-51" fmla="*/ 343221 w 343221"/>
                  <a:gd name="connsiteY1-52" fmla="*/ 173763 h 217205"/>
                  <a:gd name="connsiteX2-53" fmla="*/ 299779 w 343221"/>
                  <a:gd name="connsiteY2-54" fmla="*/ 217205 h 217205"/>
                  <a:gd name="connsiteX3-55" fmla="*/ 43442 w 343221"/>
                  <a:gd name="connsiteY3-56" fmla="*/ 217205 h 217205"/>
                  <a:gd name="connsiteX4-57" fmla="*/ 0 w 343221"/>
                  <a:gd name="connsiteY4-58" fmla="*/ 173763 h 217205"/>
                  <a:gd name="connsiteX5-59" fmla="*/ 0 w 343221"/>
                  <a:gd name="connsiteY5-60" fmla="*/ 0 h 217205"/>
                  <a:gd name="connsiteX0-61" fmla="*/ 343221 w 343221"/>
                  <a:gd name="connsiteY0-62" fmla="*/ 50006 h 217205"/>
                  <a:gd name="connsiteX1-63" fmla="*/ 343221 w 343221"/>
                  <a:gd name="connsiteY1-64" fmla="*/ 173763 h 217205"/>
                  <a:gd name="connsiteX2-65" fmla="*/ 299779 w 343221"/>
                  <a:gd name="connsiteY2-66" fmla="*/ 217205 h 217205"/>
                  <a:gd name="connsiteX3-67" fmla="*/ 43442 w 343221"/>
                  <a:gd name="connsiteY3-68" fmla="*/ 217205 h 217205"/>
                  <a:gd name="connsiteX4-69" fmla="*/ 0 w 343221"/>
                  <a:gd name="connsiteY4-70" fmla="*/ 173763 h 217205"/>
                  <a:gd name="connsiteX5-71" fmla="*/ 0 w 343221"/>
                  <a:gd name="connsiteY5-72" fmla="*/ 0 h 217205"/>
                  <a:gd name="connsiteX0-73" fmla="*/ 343221 w 343221"/>
                  <a:gd name="connsiteY0-74" fmla="*/ 0 h 167199"/>
                  <a:gd name="connsiteX1-75" fmla="*/ 343221 w 343221"/>
                  <a:gd name="connsiteY1-76" fmla="*/ 123757 h 167199"/>
                  <a:gd name="connsiteX2-77" fmla="*/ 299779 w 343221"/>
                  <a:gd name="connsiteY2-78" fmla="*/ 167199 h 167199"/>
                  <a:gd name="connsiteX3-79" fmla="*/ 43442 w 343221"/>
                  <a:gd name="connsiteY3-80" fmla="*/ 167199 h 167199"/>
                  <a:gd name="connsiteX4-81" fmla="*/ 0 w 343221"/>
                  <a:gd name="connsiteY4-82" fmla="*/ 123757 h 167199"/>
                  <a:gd name="connsiteX0-83" fmla="*/ 299779 w 299779"/>
                  <a:gd name="connsiteY0-84" fmla="*/ 0 h 167199"/>
                  <a:gd name="connsiteX1-85" fmla="*/ 299779 w 299779"/>
                  <a:gd name="connsiteY1-86" fmla="*/ 123757 h 167199"/>
                  <a:gd name="connsiteX2-87" fmla="*/ 256337 w 299779"/>
                  <a:gd name="connsiteY2-88" fmla="*/ 167199 h 167199"/>
                  <a:gd name="connsiteX3-89" fmla="*/ 0 w 299779"/>
                  <a:gd name="connsiteY3-90" fmla="*/ 167199 h 167199"/>
                  <a:gd name="connsiteX0-91" fmla="*/ 299779 w 299779"/>
                  <a:gd name="connsiteY0-92" fmla="*/ 0 h 168242"/>
                  <a:gd name="connsiteX1-93" fmla="*/ 299779 w 299779"/>
                  <a:gd name="connsiteY1-94" fmla="*/ 123757 h 168242"/>
                  <a:gd name="connsiteX2-95" fmla="*/ 256337 w 299779"/>
                  <a:gd name="connsiteY2-96" fmla="*/ 167199 h 168242"/>
                  <a:gd name="connsiteX3-97" fmla="*/ 197387 w 299779"/>
                  <a:gd name="connsiteY3-98" fmla="*/ 168242 h 168242"/>
                  <a:gd name="connsiteX4-99" fmla="*/ 0 w 299779"/>
                  <a:gd name="connsiteY4-100" fmla="*/ 167199 h 168242"/>
                  <a:gd name="connsiteX0-101" fmla="*/ 102392 w 102392"/>
                  <a:gd name="connsiteY0-102" fmla="*/ 0 h 168242"/>
                  <a:gd name="connsiteX1-103" fmla="*/ 102392 w 102392"/>
                  <a:gd name="connsiteY1-104" fmla="*/ 123757 h 168242"/>
                  <a:gd name="connsiteX2-105" fmla="*/ 58950 w 102392"/>
                  <a:gd name="connsiteY2-106" fmla="*/ 167199 h 168242"/>
                  <a:gd name="connsiteX3-107" fmla="*/ 0 w 102392"/>
                  <a:gd name="connsiteY3-108" fmla="*/ 168242 h 168242"/>
                </a:gdLst>
                <a:ahLst/>
                <a:cxnLst>
                  <a:cxn ang="0">
                    <a:pos x="connsiteX0-1" y="connsiteY0-2"/>
                  </a:cxn>
                  <a:cxn ang="0">
                    <a:pos x="connsiteX1-3" y="connsiteY1-4"/>
                  </a:cxn>
                  <a:cxn ang="0">
                    <a:pos x="connsiteX2-5" y="connsiteY2-6"/>
                  </a:cxn>
                  <a:cxn ang="0">
                    <a:pos x="connsiteX3-7" y="connsiteY3-8"/>
                  </a:cxn>
                </a:cxnLst>
                <a:rect l="l" t="t" r="r" b="b"/>
                <a:pathLst>
                  <a:path w="102392" h="168242">
                    <a:moveTo>
                      <a:pt x="102392" y="0"/>
                    </a:moveTo>
                    <a:lnTo>
                      <a:pt x="102392" y="123757"/>
                    </a:lnTo>
                    <a:cubicBezTo>
                      <a:pt x="102392" y="147749"/>
                      <a:pt x="82942" y="167199"/>
                      <a:pt x="58950" y="167199"/>
                    </a:cubicBezTo>
                    <a:lnTo>
                      <a:pt x="0" y="168242"/>
                    </a:ln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6032685" y="968247"/>
            <a:ext cx="1371919" cy="1182688"/>
            <a:chOff x="6032685" y="968247"/>
            <a:chExt cx="1371919" cy="1182688"/>
          </a:xfrm>
        </p:grpSpPr>
        <p:sp>
          <p:nvSpPr>
            <p:cNvPr id="13" name="六边形 12"/>
            <p:cNvSpPr/>
            <p:nvPr/>
          </p:nvSpPr>
          <p:spPr>
            <a:xfrm>
              <a:off x="6032685" y="968247"/>
              <a:ext cx="1371919" cy="1182688"/>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a:off x="6165692" y="1082909"/>
              <a:ext cx="1105904" cy="953365"/>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五角星 229"/>
            <p:cNvSpPr/>
            <p:nvPr/>
          </p:nvSpPr>
          <p:spPr>
            <a:xfrm>
              <a:off x="6498070" y="1356831"/>
              <a:ext cx="441148" cy="441147"/>
            </a:xfrm>
            <a:custGeom>
              <a:avLst/>
              <a:gdLst>
                <a:gd name="connsiteX0" fmla="*/ 0 w 441148"/>
                <a:gd name="connsiteY0" fmla="*/ 168503 h 441148"/>
                <a:gd name="connsiteX1" fmla="*/ 155194 w 441148"/>
                <a:gd name="connsiteY1" fmla="*/ 149241 h 441148"/>
                <a:gd name="connsiteX2" fmla="*/ 220574 w 441148"/>
                <a:gd name="connsiteY2" fmla="*/ 0 h 441148"/>
                <a:gd name="connsiteX3" fmla="*/ 285954 w 441148"/>
                <a:gd name="connsiteY3" fmla="*/ 149241 h 441148"/>
                <a:gd name="connsiteX4" fmla="*/ 441148 w 441148"/>
                <a:gd name="connsiteY4" fmla="*/ 168503 h 441148"/>
                <a:gd name="connsiteX5" fmla="*/ 326361 w 441148"/>
                <a:gd name="connsiteY5" fmla="*/ 280001 h 441148"/>
                <a:gd name="connsiteX6" fmla="*/ 356896 w 441148"/>
                <a:gd name="connsiteY6" fmla="*/ 441147 h 441148"/>
                <a:gd name="connsiteX7" fmla="*/ 220574 w 441148"/>
                <a:gd name="connsiteY7" fmla="*/ 360815 h 441148"/>
                <a:gd name="connsiteX8" fmla="*/ 84252 w 441148"/>
                <a:gd name="connsiteY8" fmla="*/ 441147 h 441148"/>
                <a:gd name="connsiteX9" fmla="*/ 114787 w 441148"/>
                <a:gd name="connsiteY9" fmla="*/ 280001 h 441148"/>
                <a:gd name="connsiteX10" fmla="*/ 0 w 441148"/>
                <a:gd name="connsiteY10" fmla="*/ 168503 h 441148"/>
                <a:gd name="connsiteX0-1" fmla="*/ 356896 w 448336"/>
                <a:gd name="connsiteY0-2" fmla="*/ 441147 h 532587"/>
                <a:gd name="connsiteX1-3" fmla="*/ 220574 w 448336"/>
                <a:gd name="connsiteY1-4" fmla="*/ 360815 h 532587"/>
                <a:gd name="connsiteX2-5" fmla="*/ 84252 w 448336"/>
                <a:gd name="connsiteY2-6" fmla="*/ 441147 h 532587"/>
                <a:gd name="connsiteX3-7" fmla="*/ 114787 w 448336"/>
                <a:gd name="connsiteY3-8" fmla="*/ 280001 h 532587"/>
                <a:gd name="connsiteX4-9" fmla="*/ 0 w 448336"/>
                <a:gd name="connsiteY4-10" fmla="*/ 168503 h 532587"/>
                <a:gd name="connsiteX5-11" fmla="*/ 155194 w 448336"/>
                <a:gd name="connsiteY5-12" fmla="*/ 149241 h 532587"/>
                <a:gd name="connsiteX6-13" fmla="*/ 220574 w 448336"/>
                <a:gd name="connsiteY6-14" fmla="*/ 0 h 532587"/>
                <a:gd name="connsiteX7-15" fmla="*/ 285954 w 448336"/>
                <a:gd name="connsiteY7-16" fmla="*/ 149241 h 532587"/>
                <a:gd name="connsiteX8-17" fmla="*/ 441148 w 448336"/>
                <a:gd name="connsiteY8-18" fmla="*/ 168503 h 532587"/>
                <a:gd name="connsiteX9-19" fmla="*/ 326361 w 448336"/>
                <a:gd name="connsiteY9-20" fmla="*/ 280001 h 532587"/>
                <a:gd name="connsiteX10-21" fmla="*/ 448336 w 448336"/>
                <a:gd name="connsiteY10-22" fmla="*/ 532587 h 532587"/>
                <a:gd name="connsiteX0-23" fmla="*/ 356896 w 441148"/>
                <a:gd name="connsiteY0-24" fmla="*/ 441147 h 441147"/>
                <a:gd name="connsiteX1-25" fmla="*/ 220574 w 441148"/>
                <a:gd name="connsiteY1-26" fmla="*/ 360815 h 441147"/>
                <a:gd name="connsiteX2-27" fmla="*/ 84252 w 441148"/>
                <a:gd name="connsiteY2-28" fmla="*/ 441147 h 441147"/>
                <a:gd name="connsiteX3-29" fmla="*/ 114787 w 441148"/>
                <a:gd name="connsiteY3-30" fmla="*/ 280001 h 441147"/>
                <a:gd name="connsiteX4-31" fmla="*/ 0 w 441148"/>
                <a:gd name="connsiteY4-32" fmla="*/ 168503 h 441147"/>
                <a:gd name="connsiteX5-33" fmla="*/ 155194 w 441148"/>
                <a:gd name="connsiteY5-34" fmla="*/ 149241 h 441147"/>
                <a:gd name="connsiteX6-35" fmla="*/ 220574 w 441148"/>
                <a:gd name="connsiteY6-36" fmla="*/ 0 h 441147"/>
                <a:gd name="connsiteX7-37" fmla="*/ 285954 w 441148"/>
                <a:gd name="connsiteY7-38" fmla="*/ 149241 h 441147"/>
                <a:gd name="connsiteX8-39" fmla="*/ 441148 w 441148"/>
                <a:gd name="connsiteY8-40" fmla="*/ 168503 h 441147"/>
                <a:gd name="connsiteX9-41" fmla="*/ 326361 w 441148"/>
                <a:gd name="connsiteY9-42" fmla="*/ 280001 h 441147"/>
                <a:gd name="connsiteX10-43" fmla="*/ 353086 w 441148"/>
                <a:gd name="connsiteY10-44" fmla="*/ 408762 h 441147"/>
                <a:gd name="connsiteX0-45" fmla="*/ 356896 w 441148"/>
                <a:gd name="connsiteY0-46" fmla="*/ 441147 h 441147"/>
                <a:gd name="connsiteX1-47" fmla="*/ 220574 w 441148"/>
                <a:gd name="connsiteY1-48" fmla="*/ 360815 h 441147"/>
                <a:gd name="connsiteX2-49" fmla="*/ 84252 w 441148"/>
                <a:gd name="connsiteY2-50" fmla="*/ 441147 h 441147"/>
                <a:gd name="connsiteX3-51" fmla="*/ 114787 w 441148"/>
                <a:gd name="connsiteY3-52" fmla="*/ 280001 h 441147"/>
                <a:gd name="connsiteX4-53" fmla="*/ 0 w 441148"/>
                <a:gd name="connsiteY4-54" fmla="*/ 168503 h 441147"/>
                <a:gd name="connsiteX5-55" fmla="*/ 155194 w 441148"/>
                <a:gd name="connsiteY5-56" fmla="*/ 149241 h 441147"/>
                <a:gd name="connsiteX6-57" fmla="*/ 220574 w 441148"/>
                <a:gd name="connsiteY6-58" fmla="*/ 0 h 441147"/>
                <a:gd name="connsiteX7-59" fmla="*/ 285954 w 441148"/>
                <a:gd name="connsiteY7-60" fmla="*/ 149241 h 441147"/>
                <a:gd name="connsiteX8-61" fmla="*/ 441148 w 441148"/>
                <a:gd name="connsiteY8-62" fmla="*/ 168503 h 441147"/>
                <a:gd name="connsiteX9-63" fmla="*/ 326361 w 441148"/>
                <a:gd name="connsiteY9-64" fmla="*/ 280001 h 441147"/>
                <a:gd name="connsiteX10-65" fmla="*/ 338799 w 441148"/>
                <a:gd name="connsiteY10-66" fmla="*/ 349231 h 441147"/>
                <a:gd name="connsiteX0-67" fmla="*/ 309271 w 441148"/>
                <a:gd name="connsiteY0-68" fmla="*/ 412572 h 441147"/>
                <a:gd name="connsiteX1-69" fmla="*/ 220574 w 441148"/>
                <a:gd name="connsiteY1-70" fmla="*/ 360815 h 441147"/>
                <a:gd name="connsiteX2-71" fmla="*/ 84252 w 441148"/>
                <a:gd name="connsiteY2-72" fmla="*/ 441147 h 441147"/>
                <a:gd name="connsiteX3-73" fmla="*/ 114787 w 441148"/>
                <a:gd name="connsiteY3-74" fmla="*/ 280001 h 441147"/>
                <a:gd name="connsiteX4-75" fmla="*/ 0 w 441148"/>
                <a:gd name="connsiteY4-76" fmla="*/ 168503 h 441147"/>
                <a:gd name="connsiteX5-77" fmla="*/ 155194 w 441148"/>
                <a:gd name="connsiteY5-78" fmla="*/ 149241 h 441147"/>
                <a:gd name="connsiteX6-79" fmla="*/ 220574 w 441148"/>
                <a:gd name="connsiteY6-80" fmla="*/ 0 h 441147"/>
                <a:gd name="connsiteX7-81" fmla="*/ 285954 w 441148"/>
                <a:gd name="connsiteY7-82" fmla="*/ 149241 h 441147"/>
                <a:gd name="connsiteX8-83" fmla="*/ 441148 w 441148"/>
                <a:gd name="connsiteY8-84" fmla="*/ 168503 h 441147"/>
                <a:gd name="connsiteX9-85" fmla="*/ 326361 w 441148"/>
                <a:gd name="connsiteY9-86" fmla="*/ 280001 h 441147"/>
                <a:gd name="connsiteX10-87" fmla="*/ 338799 w 441148"/>
                <a:gd name="connsiteY10-88" fmla="*/ 349231 h 4411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41148" h="441147">
                  <a:moveTo>
                    <a:pt x="309271" y="412572"/>
                  </a:moveTo>
                  <a:lnTo>
                    <a:pt x="220574" y="360815"/>
                  </a:lnTo>
                  <a:lnTo>
                    <a:pt x="84252" y="441147"/>
                  </a:lnTo>
                  <a:lnTo>
                    <a:pt x="114787" y="280001"/>
                  </a:lnTo>
                  <a:lnTo>
                    <a:pt x="0" y="168503"/>
                  </a:lnTo>
                  <a:lnTo>
                    <a:pt x="155194" y="149241"/>
                  </a:lnTo>
                  <a:lnTo>
                    <a:pt x="220574" y="0"/>
                  </a:lnTo>
                  <a:lnTo>
                    <a:pt x="285954" y="149241"/>
                  </a:lnTo>
                  <a:lnTo>
                    <a:pt x="441148" y="168503"/>
                  </a:lnTo>
                  <a:lnTo>
                    <a:pt x="326361" y="280001"/>
                  </a:lnTo>
                  <a:cubicBezTo>
                    <a:pt x="336539" y="333716"/>
                    <a:pt x="338799" y="349231"/>
                    <a:pt x="338799" y="349231"/>
                  </a:cubicBez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231509" y="2189084"/>
            <a:ext cx="1371919" cy="1182688"/>
            <a:chOff x="5231509" y="2189084"/>
            <a:chExt cx="1371919" cy="1182688"/>
          </a:xfrm>
        </p:grpSpPr>
        <p:sp>
          <p:nvSpPr>
            <p:cNvPr id="9" name="六边形 8"/>
            <p:cNvSpPr/>
            <p:nvPr/>
          </p:nvSpPr>
          <p:spPr>
            <a:xfrm>
              <a:off x="5231509" y="2189084"/>
              <a:ext cx="1371919" cy="1182688"/>
            </a:xfrm>
            <a:prstGeom prst="hexagon">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边形 10"/>
            <p:cNvSpPr/>
            <p:nvPr/>
          </p:nvSpPr>
          <p:spPr>
            <a:xfrm>
              <a:off x="5364517" y="2303746"/>
              <a:ext cx="1105904" cy="953365"/>
            </a:xfrm>
            <a:prstGeom prst="hexagon">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rot="2700000">
              <a:off x="5755677" y="2611780"/>
              <a:ext cx="337962" cy="440758"/>
              <a:chOff x="2685473" y="5952520"/>
              <a:chExt cx="499363" cy="651253"/>
            </a:xfrm>
          </p:grpSpPr>
          <p:sp>
            <p:nvSpPr>
              <p:cNvPr id="57" name="直角三角形 234"/>
              <p:cNvSpPr/>
              <p:nvPr/>
            </p:nvSpPr>
            <p:spPr>
              <a:xfrm rot="8100000">
                <a:off x="2685473" y="6104408"/>
                <a:ext cx="499363" cy="499365"/>
              </a:xfrm>
              <a:custGeom>
                <a:avLst/>
                <a:gdLst>
                  <a:gd name="connsiteX0" fmla="*/ 0 w 499363"/>
                  <a:gd name="connsiteY0" fmla="*/ 499365 h 590805"/>
                  <a:gd name="connsiteX1" fmla="*/ 0 w 499363"/>
                  <a:gd name="connsiteY1" fmla="*/ 280875 h 590805"/>
                  <a:gd name="connsiteX2" fmla="*/ 0 w 499363"/>
                  <a:gd name="connsiteY2" fmla="*/ 280875 h 590805"/>
                  <a:gd name="connsiteX3" fmla="*/ 280875 w 499363"/>
                  <a:gd name="connsiteY3" fmla="*/ 0 h 590805"/>
                  <a:gd name="connsiteX4" fmla="*/ 353705 w 499363"/>
                  <a:gd name="connsiteY4" fmla="*/ 0 h 590805"/>
                  <a:gd name="connsiteX5" fmla="*/ 499363 w 499363"/>
                  <a:gd name="connsiteY5" fmla="*/ 145658 h 590805"/>
                  <a:gd name="connsiteX6" fmla="*/ 499363 w 499363"/>
                  <a:gd name="connsiteY6" fmla="*/ 218489 h 590805"/>
                  <a:gd name="connsiteX7" fmla="*/ 218489 w 499363"/>
                  <a:gd name="connsiteY7" fmla="*/ 499364 h 590805"/>
                  <a:gd name="connsiteX8" fmla="*/ 218490 w 499363"/>
                  <a:gd name="connsiteY8" fmla="*/ 499365 h 590805"/>
                  <a:gd name="connsiteX9" fmla="*/ 91440 w 499363"/>
                  <a:gd name="connsiteY9" fmla="*/ 590805 h 590805"/>
                  <a:gd name="connsiteX0-1" fmla="*/ 0 w 499363"/>
                  <a:gd name="connsiteY0-2" fmla="*/ 499365 h 499365"/>
                  <a:gd name="connsiteX1-3" fmla="*/ 0 w 499363"/>
                  <a:gd name="connsiteY1-4" fmla="*/ 280875 h 499365"/>
                  <a:gd name="connsiteX2-5" fmla="*/ 0 w 499363"/>
                  <a:gd name="connsiteY2-6" fmla="*/ 280875 h 499365"/>
                  <a:gd name="connsiteX3-7" fmla="*/ 280875 w 499363"/>
                  <a:gd name="connsiteY3-8" fmla="*/ 0 h 499365"/>
                  <a:gd name="connsiteX4-9" fmla="*/ 353705 w 499363"/>
                  <a:gd name="connsiteY4-10" fmla="*/ 0 h 499365"/>
                  <a:gd name="connsiteX5-11" fmla="*/ 499363 w 499363"/>
                  <a:gd name="connsiteY5-12" fmla="*/ 145658 h 499365"/>
                  <a:gd name="connsiteX6-13" fmla="*/ 499363 w 499363"/>
                  <a:gd name="connsiteY6-14" fmla="*/ 218489 h 499365"/>
                  <a:gd name="connsiteX7-15" fmla="*/ 218489 w 499363"/>
                  <a:gd name="connsiteY7-16" fmla="*/ 499364 h 499365"/>
                  <a:gd name="connsiteX8-17" fmla="*/ 218490 w 499363"/>
                  <a:gd name="connsiteY8-18" fmla="*/ 499365 h 499365"/>
                  <a:gd name="connsiteX9-19" fmla="*/ 54396 w 499363"/>
                  <a:gd name="connsiteY9-20" fmla="*/ 496512 h 499365"/>
                  <a:gd name="connsiteX0-21" fmla="*/ 1684 w 499363"/>
                  <a:gd name="connsiteY0-22" fmla="*/ 400022 h 499365"/>
                  <a:gd name="connsiteX1-23" fmla="*/ 0 w 499363"/>
                  <a:gd name="connsiteY1-24" fmla="*/ 280875 h 499365"/>
                  <a:gd name="connsiteX2-25" fmla="*/ 0 w 499363"/>
                  <a:gd name="connsiteY2-26" fmla="*/ 280875 h 499365"/>
                  <a:gd name="connsiteX3-27" fmla="*/ 280875 w 499363"/>
                  <a:gd name="connsiteY3-28" fmla="*/ 0 h 499365"/>
                  <a:gd name="connsiteX4-29" fmla="*/ 353705 w 499363"/>
                  <a:gd name="connsiteY4-30" fmla="*/ 0 h 499365"/>
                  <a:gd name="connsiteX5-31" fmla="*/ 499363 w 499363"/>
                  <a:gd name="connsiteY5-32" fmla="*/ 145658 h 499365"/>
                  <a:gd name="connsiteX6-33" fmla="*/ 499363 w 499363"/>
                  <a:gd name="connsiteY6-34" fmla="*/ 218489 h 499365"/>
                  <a:gd name="connsiteX7-35" fmla="*/ 218489 w 499363"/>
                  <a:gd name="connsiteY7-36" fmla="*/ 499364 h 499365"/>
                  <a:gd name="connsiteX8-37" fmla="*/ 218490 w 499363"/>
                  <a:gd name="connsiteY8-38" fmla="*/ 499365 h 499365"/>
                  <a:gd name="connsiteX9-39" fmla="*/ 54396 w 499363"/>
                  <a:gd name="connsiteY9-40" fmla="*/ 496512 h 4993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99363" h="499365">
                    <a:moveTo>
                      <a:pt x="1684" y="400022"/>
                    </a:moveTo>
                    <a:cubicBezTo>
                      <a:pt x="1123" y="360306"/>
                      <a:pt x="561" y="320591"/>
                      <a:pt x="0" y="280875"/>
                    </a:cubicBezTo>
                    <a:lnTo>
                      <a:pt x="0" y="280875"/>
                    </a:lnTo>
                    <a:lnTo>
                      <a:pt x="280875" y="0"/>
                    </a:lnTo>
                    <a:cubicBezTo>
                      <a:pt x="300986" y="-20111"/>
                      <a:pt x="333594" y="-20111"/>
                      <a:pt x="353705" y="0"/>
                    </a:cubicBezTo>
                    <a:lnTo>
                      <a:pt x="499363" y="145658"/>
                    </a:lnTo>
                    <a:cubicBezTo>
                      <a:pt x="519475" y="165770"/>
                      <a:pt x="519475" y="198378"/>
                      <a:pt x="499363" y="218489"/>
                    </a:cubicBezTo>
                    <a:lnTo>
                      <a:pt x="218489" y="499364"/>
                    </a:lnTo>
                    <a:lnTo>
                      <a:pt x="218490" y="499365"/>
                    </a:lnTo>
                    <a:cubicBezTo>
                      <a:pt x="145660" y="499365"/>
                      <a:pt x="54396" y="496512"/>
                      <a:pt x="54396" y="496512"/>
                    </a:cubicBezTo>
                  </a:path>
                </a:pathLst>
              </a:custGeom>
              <a:noFill/>
              <a:ln w="25400" cap="rnd">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236"/>
              <p:cNvSpPr/>
              <p:nvPr/>
            </p:nvSpPr>
            <p:spPr>
              <a:xfrm rot="5400000">
                <a:off x="2864056" y="5982973"/>
                <a:ext cx="147622" cy="86716"/>
              </a:xfrm>
              <a:custGeom>
                <a:avLst/>
                <a:gdLst>
                  <a:gd name="connsiteX0" fmla="*/ 0 w 147622"/>
                  <a:gd name="connsiteY0" fmla="*/ 43358 h 86716"/>
                  <a:gd name="connsiteX1" fmla="*/ 43358 w 147622"/>
                  <a:gd name="connsiteY1" fmla="*/ 0 h 86716"/>
                  <a:gd name="connsiteX2" fmla="*/ 104264 w 147622"/>
                  <a:gd name="connsiteY2" fmla="*/ 0 h 86716"/>
                  <a:gd name="connsiteX3" fmla="*/ 147622 w 147622"/>
                  <a:gd name="connsiteY3" fmla="*/ 43358 h 86716"/>
                  <a:gd name="connsiteX4" fmla="*/ 147622 w 147622"/>
                  <a:gd name="connsiteY4" fmla="*/ 43358 h 86716"/>
                  <a:gd name="connsiteX5" fmla="*/ 104264 w 147622"/>
                  <a:gd name="connsiteY5" fmla="*/ 86716 h 86716"/>
                  <a:gd name="connsiteX6" fmla="*/ 43358 w 147622"/>
                  <a:gd name="connsiteY6" fmla="*/ 86716 h 86716"/>
                  <a:gd name="connsiteX7" fmla="*/ 0 w 147622"/>
                  <a:gd name="connsiteY7" fmla="*/ 43358 h 86716"/>
                  <a:gd name="connsiteX0-1" fmla="*/ 104264 w 195704"/>
                  <a:gd name="connsiteY0-2" fmla="*/ 0 h 91440"/>
                  <a:gd name="connsiteX1-3" fmla="*/ 147622 w 195704"/>
                  <a:gd name="connsiteY1-4" fmla="*/ 43358 h 91440"/>
                  <a:gd name="connsiteX2-5" fmla="*/ 147622 w 195704"/>
                  <a:gd name="connsiteY2-6" fmla="*/ 43358 h 91440"/>
                  <a:gd name="connsiteX3-7" fmla="*/ 104264 w 195704"/>
                  <a:gd name="connsiteY3-8" fmla="*/ 86716 h 91440"/>
                  <a:gd name="connsiteX4-9" fmla="*/ 43358 w 195704"/>
                  <a:gd name="connsiteY4-10" fmla="*/ 86716 h 91440"/>
                  <a:gd name="connsiteX5-11" fmla="*/ 0 w 195704"/>
                  <a:gd name="connsiteY5-12" fmla="*/ 43358 h 91440"/>
                  <a:gd name="connsiteX6-13" fmla="*/ 43358 w 195704"/>
                  <a:gd name="connsiteY6-14" fmla="*/ 0 h 91440"/>
                  <a:gd name="connsiteX7-15" fmla="*/ 195704 w 195704"/>
                  <a:gd name="connsiteY7-16" fmla="*/ 91440 h 91440"/>
                  <a:gd name="connsiteX0-17" fmla="*/ 104264 w 147622"/>
                  <a:gd name="connsiteY0-18" fmla="*/ 0 h 86716"/>
                  <a:gd name="connsiteX1-19" fmla="*/ 147622 w 147622"/>
                  <a:gd name="connsiteY1-20" fmla="*/ 43358 h 86716"/>
                  <a:gd name="connsiteX2-21" fmla="*/ 147622 w 147622"/>
                  <a:gd name="connsiteY2-22" fmla="*/ 43358 h 86716"/>
                  <a:gd name="connsiteX3-23" fmla="*/ 104264 w 147622"/>
                  <a:gd name="connsiteY3-24" fmla="*/ 86716 h 86716"/>
                  <a:gd name="connsiteX4-25" fmla="*/ 43358 w 147622"/>
                  <a:gd name="connsiteY4-26" fmla="*/ 86716 h 86716"/>
                  <a:gd name="connsiteX5-27" fmla="*/ 0 w 147622"/>
                  <a:gd name="connsiteY5-28" fmla="*/ 43358 h 86716"/>
                  <a:gd name="connsiteX6-29" fmla="*/ 43358 w 147622"/>
                  <a:gd name="connsiteY6-30" fmla="*/ 0 h 86716"/>
                  <a:gd name="connsiteX7-31" fmla="*/ 76641 w 147622"/>
                  <a:gd name="connsiteY7-32" fmla="*/ 953 h 86716"/>
                  <a:gd name="connsiteX0-33" fmla="*/ 147622 w 147622"/>
                  <a:gd name="connsiteY0-34" fmla="*/ 43358 h 86716"/>
                  <a:gd name="connsiteX1-35" fmla="*/ 147622 w 147622"/>
                  <a:gd name="connsiteY1-36" fmla="*/ 43358 h 86716"/>
                  <a:gd name="connsiteX2-37" fmla="*/ 104264 w 147622"/>
                  <a:gd name="connsiteY2-38" fmla="*/ 86716 h 86716"/>
                  <a:gd name="connsiteX3-39" fmla="*/ 43358 w 147622"/>
                  <a:gd name="connsiteY3-40" fmla="*/ 86716 h 86716"/>
                  <a:gd name="connsiteX4-41" fmla="*/ 0 w 147622"/>
                  <a:gd name="connsiteY4-42" fmla="*/ 43358 h 86716"/>
                  <a:gd name="connsiteX5-43" fmla="*/ 43358 w 147622"/>
                  <a:gd name="connsiteY5-44" fmla="*/ 0 h 86716"/>
                  <a:gd name="connsiteX6-45" fmla="*/ 76641 w 147622"/>
                  <a:gd name="connsiteY6-46" fmla="*/ 953 h 86716"/>
                  <a:gd name="connsiteX0-47" fmla="*/ 147622 w 147622"/>
                  <a:gd name="connsiteY0-48" fmla="*/ 43358 h 86716"/>
                  <a:gd name="connsiteX1-49" fmla="*/ 147622 w 147622"/>
                  <a:gd name="connsiteY1-50" fmla="*/ 43358 h 86716"/>
                  <a:gd name="connsiteX2-51" fmla="*/ 104264 w 147622"/>
                  <a:gd name="connsiteY2-52" fmla="*/ 86716 h 86716"/>
                  <a:gd name="connsiteX3-53" fmla="*/ 43358 w 147622"/>
                  <a:gd name="connsiteY3-54" fmla="*/ 86716 h 86716"/>
                  <a:gd name="connsiteX4-55" fmla="*/ 0 w 147622"/>
                  <a:gd name="connsiteY4-56" fmla="*/ 43358 h 86716"/>
                  <a:gd name="connsiteX5-57" fmla="*/ 43358 w 147622"/>
                  <a:gd name="connsiteY5-58" fmla="*/ 0 h 86716"/>
                  <a:gd name="connsiteX6-59" fmla="*/ 90929 w 147622"/>
                  <a:gd name="connsiteY6-60" fmla="*/ 953 h 867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47622" h="86716">
                    <a:moveTo>
                      <a:pt x="147622" y="43358"/>
                    </a:moveTo>
                    <a:lnTo>
                      <a:pt x="147622" y="43358"/>
                    </a:lnTo>
                    <a:cubicBezTo>
                      <a:pt x="147622" y="67304"/>
                      <a:pt x="128210" y="86716"/>
                      <a:pt x="104264" y="86716"/>
                    </a:cubicBezTo>
                    <a:lnTo>
                      <a:pt x="43358" y="86716"/>
                    </a:lnTo>
                    <a:cubicBezTo>
                      <a:pt x="19412" y="86716"/>
                      <a:pt x="0" y="67304"/>
                      <a:pt x="0" y="43358"/>
                    </a:cubicBezTo>
                    <a:cubicBezTo>
                      <a:pt x="0" y="19412"/>
                      <a:pt x="19412" y="0"/>
                      <a:pt x="43358" y="0"/>
                    </a:cubicBezTo>
                    <a:cubicBezTo>
                      <a:pt x="63660" y="0"/>
                      <a:pt x="90929" y="953"/>
                      <a:pt x="90929" y="953"/>
                    </a:cubicBezTo>
                  </a:path>
                </a:pathLst>
              </a:custGeom>
              <a:noFill/>
              <a:ln w="25400" cap="rnd">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 name="组合 5"/>
          <p:cNvGrpSpPr/>
          <p:nvPr/>
        </p:nvGrpSpPr>
        <p:grpSpPr>
          <a:xfrm>
            <a:off x="6388761" y="2824938"/>
            <a:ext cx="1371919" cy="1182688"/>
            <a:chOff x="6388761" y="2824938"/>
            <a:chExt cx="1371919" cy="1182688"/>
          </a:xfrm>
        </p:grpSpPr>
        <p:sp>
          <p:nvSpPr>
            <p:cNvPr id="19" name="六边形 18"/>
            <p:cNvSpPr/>
            <p:nvPr/>
          </p:nvSpPr>
          <p:spPr>
            <a:xfrm>
              <a:off x="6388761" y="2824938"/>
              <a:ext cx="1371919" cy="1182688"/>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6521769" y="2939600"/>
              <a:ext cx="1105904" cy="953365"/>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p:cNvGrpSpPr/>
            <p:nvPr/>
          </p:nvGrpSpPr>
          <p:grpSpPr>
            <a:xfrm>
              <a:off x="6866084" y="3240777"/>
              <a:ext cx="417272" cy="404424"/>
              <a:chOff x="4002056" y="3481179"/>
              <a:chExt cx="417272" cy="404424"/>
            </a:xfrm>
          </p:grpSpPr>
          <p:sp>
            <p:nvSpPr>
              <p:cNvPr id="60" name="圆角矩形 241"/>
              <p:cNvSpPr/>
              <p:nvPr/>
            </p:nvSpPr>
            <p:spPr>
              <a:xfrm>
                <a:off x="4002056" y="3481179"/>
                <a:ext cx="417272" cy="404424"/>
              </a:xfrm>
              <a:custGeom>
                <a:avLst/>
                <a:gdLst>
                  <a:gd name="connsiteX0" fmla="*/ 0 w 412750"/>
                  <a:gd name="connsiteY0" fmla="*/ 49659 h 297948"/>
                  <a:gd name="connsiteX1" fmla="*/ 49659 w 412750"/>
                  <a:gd name="connsiteY1" fmla="*/ 0 h 297948"/>
                  <a:gd name="connsiteX2" fmla="*/ 363091 w 412750"/>
                  <a:gd name="connsiteY2" fmla="*/ 0 h 297948"/>
                  <a:gd name="connsiteX3" fmla="*/ 412750 w 412750"/>
                  <a:gd name="connsiteY3" fmla="*/ 49659 h 297948"/>
                  <a:gd name="connsiteX4" fmla="*/ 412750 w 412750"/>
                  <a:gd name="connsiteY4" fmla="*/ 248289 h 297948"/>
                  <a:gd name="connsiteX5" fmla="*/ 363091 w 412750"/>
                  <a:gd name="connsiteY5" fmla="*/ 297948 h 297948"/>
                  <a:gd name="connsiteX6" fmla="*/ 49659 w 412750"/>
                  <a:gd name="connsiteY6" fmla="*/ 297948 h 297948"/>
                  <a:gd name="connsiteX7" fmla="*/ 0 w 412750"/>
                  <a:gd name="connsiteY7" fmla="*/ 248289 h 297948"/>
                  <a:gd name="connsiteX8" fmla="*/ 0 w 412750"/>
                  <a:gd name="connsiteY8" fmla="*/ 49659 h 297948"/>
                  <a:gd name="connsiteX0-1" fmla="*/ 0 w 412750"/>
                  <a:gd name="connsiteY0-2" fmla="*/ 49659 h 297948"/>
                  <a:gd name="connsiteX1-3" fmla="*/ 49659 w 412750"/>
                  <a:gd name="connsiteY1-4" fmla="*/ 0 h 297948"/>
                  <a:gd name="connsiteX2-5" fmla="*/ 363091 w 412750"/>
                  <a:gd name="connsiteY2-6" fmla="*/ 0 h 297948"/>
                  <a:gd name="connsiteX3-7" fmla="*/ 412750 w 412750"/>
                  <a:gd name="connsiteY3-8" fmla="*/ 49659 h 297948"/>
                  <a:gd name="connsiteX4-9" fmla="*/ 412750 w 412750"/>
                  <a:gd name="connsiteY4-10" fmla="*/ 248289 h 297948"/>
                  <a:gd name="connsiteX5-11" fmla="*/ 363091 w 412750"/>
                  <a:gd name="connsiteY5-12" fmla="*/ 297948 h 297948"/>
                  <a:gd name="connsiteX6-13" fmla="*/ 177800 w 412750"/>
                  <a:gd name="connsiteY6-14" fmla="*/ 295275 h 297948"/>
                  <a:gd name="connsiteX7-15" fmla="*/ 49659 w 412750"/>
                  <a:gd name="connsiteY7-16" fmla="*/ 297948 h 297948"/>
                  <a:gd name="connsiteX8-17" fmla="*/ 0 w 412750"/>
                  <a:gd name="connsiteY8-18" fmla="*/ 248289 h 297948"/>
                  <a:gd name="connsiteX9" fmla="*/ 0 w 412750"/>
                  <a:gd name="connsiteY9" fmla="*/ 49659 h 297948"/>
                  <a:gd name="connsiteX0-19" fmla="*/ 0 w 412750"/>
                  <a:gd name="connsiteY0-20" fmla="*/ 49659 h 297948"/>
                  <a:gd name="connsiteX1-21" fmla="*/ 49659 w 412750"/>
                  <a:gd name="connsiteY1-22" fmla="*/ 0 h 297948"/>
                  <a:gd name="connsiteX2-23" fmla="*/ 363091 w 412750"/>
                  <a:gd name="connsiteY2-24" fmla="*/ 0 h 297948"/>
                  <a:gd name="connsiteX3-25" fmla="*/ 412750 w 412750"/>
                  <a:gd name="connsiteY3-26" fmla="*/ 49659 h 297948"/>
                  <a:gd name="connsiteX4-27" fmla="*/ 412750 w 412750"/>
                  <a:gd name="connsiteY4-28" fmla="*/ 248289 h 297948"/>
                  <a:gd name="connsiteX5-29" fmla="*/ 363091 w 412750"/>
                  <a:gd name="connsiteY5-30" fmla="*/ 297948 h 297948"/>
                  <a:gd name="connsiteX6-31" fmla="*/ 177800 w 412750"/>
                  <a:gd name="connsiteY6-32" fmla="*/ 295275 h 297948"/>
                  <a:gd name="connsiteX7-33" fmla="*/ 49659 w 412750"/>
                  <a:gd name="connsiteY7-34" fmla="*/ 297948 h 297948"/>
                  <a:gd name="connsiteX8-35" fmla="*/ 0 w 412750"/>
                  <a:gd name="connsiteY8-36" fmla="*/ 248289 h 297948"/>
                  <a:gd name="connsiteX9-37" fmla="*/ 0 w 412750"/>
                  <a:gd name="connsiteY9-38" fmla="*/ 49659 h 297948"/>
                  <a:gd name="connsiteX0-39" fmla="*/ 177800 w 412750"/>
                  <a:gd name="connsiteY0-40" fmla="*/ 295275 h 386715"/>
                  <a:gd name="connsiteX1-41" fmla="*/ 49659 w 412750"/>
                  <a:gd name="connsiteY1-42" fmla="*/ 297948 h 386715"/>
                  <a:gd name="connsiteX2-43" fmla="*/ 0 w 412750"/>
                  <a:gd name="connsiteY2-44" fmla="*/ 248289 h 386715"/>
                  <a:gd name="connsiteX3-45" fmla="*/ 0 w 412750"/>
                  <a:gd name="connsiteY3-46" fmla="*/ 49659 h 386715"/>
                  <a:gd name="connsiteX4-47" fmla="*/ 49659 w 412750"/>
                  <a:gd name="connsiteY4-48" fmla="*/ 0 h 386715"/>
                  <a:gd name="connsiteX5-49" fmla="*/ 363091 w 412750"/>
                  <a:gd name="connsiteY5-50" fmla="*/ 0 h 386715"/>
                  <a:gd name="connsiteX6-51" fmla="*/ 412750 w 412750"/>
                  <a:gd name="connsiteY6-52" fmla="*/ 49659 h 386715"/>
                  <a:gd name="connsiteX7-53" fmla="*/ 412750 w 412750"/>
                  <a:gd name="connsiteY7-54" fmla="*/ 248289 h 386715"/>
                  <a:gd name="connsiteX8-55" fmla="*/ 363091 w 412750"/>
                  <a:gd name="connsiteY8-56" fmla="*/ 297948 h 386715"/>
                  <a:gd name="connsiteX9-57" fmla="*/ 269240 w 412750"/>
                  <a:gd name="connsiteY9-58" fmla="*/ 386715 h 386715"/>
                  <a:gd name="connsiteX0-59" fmla="*/ 177800 w 412750"/>
                  <a:gd name="connsiteY0-60" fmla="*/ 295275 h 298609"/>
                  <a:gd name="connsiteX1-61" fmla="*/ 49659 w 412750"/>
                  <a:gd name="connsiteY1-62" fmla="*/ 297948 h 298609"/>
                  <a:gd name="connsiteX2-63" fmla="*/ 0 w 412750"/>
                  <a:gd name="connsiteY2-64" fmla="*/ 248289 h 298609"/>
                  <a:gd name="connsiteX3-65" fmla="*/ 0 w 412750"/>
                  <a:gd name="connsiteY3-66" fmla="*/ 49659 h 298609"/>
                  <a:gd name="connsiteX4-67" fmla="*/ 49659 w 412750"/>
                  <a:gd name="connsiteY4-68" fmla="*/ 0 h 298609"/>
                  <a:gd name="connsiteX5-69" fmla="*/ 363091 w 412750"/>
                  <a:gd name="connsiteY5-70" fmla="*/ 0 h 298609"/>
                  <a:gd name="connsiteX6-71" fmla="*/ 412750 w 412750"/>
                  <a:gd name="connsiteY6-72" fmla="*/ 49659 h 298609"/>
                  <a:gd name="connsiteX7-73" fmla="*/ 412750 w 412750"/>
                  <a:gd name="connsiteY7-74" fmla="*/ 248289 h 298609"/>
                  <a:gd name="connsiteX8-75" fmla="*/ 363091 w 412750"/>
                  <a:gd name="connsiteY8-76" fmla="*/ 297948 h 298609"/>
                  <a:gd name="connsiteX9-77" fmla="*/ 324009 w 412750"/>
                  <a:gd name="connsiteY9-78" fmla="*/ 298609 h 298609"/>
                  <a:gd name="connsiteX0-79" fmla="*/ 177800 w 412750"/>
                  <a:gd name="connsiteY0-80" fmla="*/ 295275 h 300990"/>
                  <a:gd name="connsiteX1-81" fmla="*/ 49659 w 412750"/>
                  <a:gd name="connsiteY1-82" fmla="*/ 297948 h 300990"/>
                  <a:gd name="connsiteX2-83" fmla="*/ 0 w 412750"/>
                  <a:gd name="connsiteY2-84" fmla="*/ 248289 h 300990"/>
                  <a:gd name="connsiteX3-85" fmla="*/ 0 w 412750"/>
                  <a:gd name="connsiteY3-86" fmla="*/ 49659 h 300990"/>
                  <a:gd name="connsiteX4-87" fmla="*/ 49659 w 412750"/>
                  <a:gd name="connsiteY4-88" fmla="*/ 0 h 300990"/>
                  <a:gd name="connsiteX5-89" fmla="*/ 363091 w 412750"/>
                  <a:gd name="connsiteY5-90" fmla="*/ 0 h 300990"/>
                  <a:gd name="connsiteX6-91" fmla="*/ 412750 w 412750"/>
                  <a:gd name="connsiteY6-92" fmla="*/ 49659 h 300990"/>
                  <a:gd name="connsiteX7-93" fmla="*/ 412750 w 412750"/>
                  <a:gd name="connsiteY7-94" fmla="*/ 248289 h 300990"/>
                  <a:gd name="connsiteX8-95" fmla="*/ 363091 w 412750"/>
                  <a:gd name="connsiteY8-96" fmla="*/ 297948 h 300990"/>
                  <a:gd name="connsiteX9-97" fmla="*/ 328772 w 412750"/>
                  <a:gd name="connsiteY9-98" fmla="*/ 300990 h 300990"/>
                  <a:gd name="connsiteX0-99" fmla="*/ 177800 w 412750"/>
                  <a:gd name="connsiteY0-100" fmla="*/ 295275 h 297948"/>
                  <a:gd name="connsiteX1-101" fmla="*/ 49659 w 412750"/>
                  <a:gd name="connsiteY1-102" fmla="*/ 297948 h 297948"/>
                  <a:gd name="connsiteX2-103" fmla="*/ 0 w 412750"/>
                  <a:gd name="connsiteY2-104" fmla="*/ 248289 h 297948"/>
                  <a:gd name="connsiteX3-105" fmla="*/ 0 w 412750"/>
                  <a:gd name="connsiteY3-106" fmla="*/ 49659 h 297948"/>
                  <a:gd name="connsiteX4-107" fmla="*/ 49659 w 412750"/>
                  <a:gd name="connsiteY4-108" fmla="*/ 0 h 297948"/>
                  <a:gd name="connsiteX5-109" fmla="*/ 363091 w 412750"/>
                  <a:gd name="connsiteY5-110" fmla="*/ 0 h 297948"/>
                  <a:gd name="connsiteX6-111" fmla="*/ 412750 w 412750"/>
                  <a:gd name="connsiteY6-112" fmla="*/ 49659 h 297948"/>
                  <a:gd name="connsiteX7-113" fmla="*/ 412750 w 412750"/>
                  <a:gd name="connsiteY7-114" fmla="*/ 248289 h 297948"/>
                  <a:gd name="connsiteX8-115" fmla="*/ 363091 w 412750"/>
                  <a:gd name="connsiteY8-116" fmla="*/ 297948 h 297948"/>
                  <a:gd name="connsiteX9-117" fmla="*/ 330708 w 412750"/>
                  <a:gd name="connsiteY9-118" fmla="*/ 295182 h 297948"/>
                  <a:gd name="connsiteX0-119" fmla="*/ 177800 w 412750"/>
                  <a:gd name="connsiteY0-120" fmla="*/ 295275 h 297948"/>
                  <a:gd name="connsiteX1-121" fmla="*/ 49659 w 412750"/>
                  <a:gd name="connsiteY1-122" fmla="*/ 297948 h 297948"/>
                  <a:gd name="connsiteX2-123" fmla="*/ 0 w 412750"/>
                  <a:gd name="connsiteY2-124" fmla="*/ 248289 h 297948"/>
                  <a:gd name="connsiteX3-125" fmla="*/ 0 w 412750"/>
                  <a:gd name="connsiteY3-126" fmla="*/ 49659 h 297948"/>
                  <a:gd name="connsiteX4-127" fmla="*/ 49659 w 412750"/>
                  <a:gd name="connsiteY4-128" fmla="*/ 0 h 297948"/>
                  <a:gd name="connsiteX5-129" fmla="*/ 363091 w 412750"/>
                  <a:gd name="connsiteY5-130" fmla="*/ 0 h 297948"/>
                  <a:gd name="connsiteX6-131" fmla="*/ 412750 w 412750"/>
                  <a:gd name="connsiteY6-132" fmla="*/ 49659 h 297948"/>
                  <a:gd name="connsiteX7-133" fmla="*/ 412750 w 412750"/>
                  <a:gd name="connsiteY7-134" fmla="*/ 248289 h 297948"/>
                  <a:gd name="connsiteX8-135" fmla="*/ 363091 w 412750"/>
                  <a:gd name="connsiteY8-136" fmla="*/ 297948 h 297948"/>
                  <a:gd name="connsiteX9-137" fmla="*/ 331676 w 412750"/>
                  <a:gd name="connsiteY9-138" fmla="*/ 297118 h 297948"/>
                  <a:gd name="connsiteX0-139" fmla="*/ 177800 w 412750"/>
                  <a:gd name="connsiteY0-140" fmla="*/ 295275 h 299054"/>
                  <a:gd name="connsiteX1-141" fmla="*/ 49659 w 412750"/>
                  <a:gd name="connsiteY1-142" fmla="*/ 297948 h 299054"/>
                  <a:gd name="connsiteX2-143" fmla="*/ 0 w 412750"/>
                  <a:gd name="connsiteY2-144" fmla="*/ 248289 h 299054"/>
                  <a:gd name="connsiteX3-145" fmla="*/ 0 w 412750"/>
                  <a:gd name="connsiteY3-146" fmla="*/ 49659 h 299054"/>
                  <a:gd name="connsiteX4-147" fmla="*/ 49659 w 412750"/>
                  <a:gd name="connsiteY4-148" fmla="*/ 0 h 299054"/>
                  <a:gd name="connsiteX5-149" fmla="*/ 363091 w 412750"/>
                  <a:gd name="connsiteY5-150" fmla="*/ 0 h 299054"/>
                  <a:gd name="connsiteX6-151" fmla="*/ 412750 w 412750"/>
                  <a:gd name="connsiteY6-152" fmla="*/ 49659 h 299054"/>
                  <a:gd name="connsiteX7-153" fmla="*/ 412750 w 412750"/>
                  <a:gd name="connsiteY7-154" fmla="*/ 248289 h 299054"/>
                  <a:gd name="connsiteX8-155" fmla="*/ 363091 w 412750"/>
                  <a:gd name="connsiteY8-156" fmla="*/ 297948 h 299054"/>
                  <a:gd name="connsiteX9-157" fmla="*/ 331676 w 412750"/>
                  <a:gd name="connsiteY9-158" fmla="*/ 299054 h 299054"/>
                  <a:gd name="connsiteX0-159" fmla="*/ 177800 w 412750"/>
                  <a:gd name="connsiteY0-160" fmla="*/ 295275 h 299054"/>
                  <a:gd name="connsiteX1-161" fmla="*/ 162172 w 412750"/>
                  <a:gd name="connsiteY1-162" fmla="*/ 296139 h 299054"/>
                  <a:gd name="connsiteX2-163" fmla="*/ 49659 w 412750"/>
                  <a:gd name="connsiteY2-164" fmla="*/ 297948 h 299054"/>
                  <a:gd name="connsiteX3-165" fmla="*/ 0 w 412750"/>
                  <a:gd name="connsiteY3-166" fmla="*/ 248289 h 299054"/>
                  <a:gd name="connsiteX4-167" fmla="*/ 0 w 412750"/>
                  <a:gd name="connsiteY4-168" fmla="*/ 49659 h 299054"/>
                  <a:gd name="connsiteX5-169" fmla="*/ 49659 w 412750"/>
                  <a:gd name="connsiteY5-170" fmla="*/ 0 h 299054"/>
                  <a:gd name="connsiteX6-171" fmla="*/ 363091 w 412750"/>
                  <a:gd name="connsiteY6-172" fmla="*/ 0 h 299054"/>
                  <a:gd name="connsiteX7-173" fmla="*/ 412750 w 412750"/>
                  <a:gd name="connsiteY7-174" fmla="*/ 49659 h 299054"/>
                  <a:gd name="connsiteX8-175" fmla="*/ 412750 w 412750"/>
                  <a:gd name="connsiteY8-176" fmla="*/ 248289 h 299054"/>
                  <a:gd name="connsiteX9-177" fmla="*/ 363091 w 412750"/>
                  <a:gd name="connsiteY9-178" fmla="*/ 297948 h 299054"/>
                  <a:gd name="connsiteX10" fmla="*/ 331676 w 412750"/>
                  <a:gd name="connsiteY10" fmla="*/ 299054 h 299054"/>
                  <a:gd name="connsiteX0-179" fmla="*/ 177800 w 412750"/>
                  <a:gd name="connsiteY0-180" fmla="*/ 295275 h 299054"/>
                  <a:gd name="connsiteX1-181" fmla="*/ 162172 w 412750"/>
                  <a:gd name="connsiteY1-182" fmla="*/ 296139 h 299054"/>
                  <a:gd name="connsiteX2-183" fmla="*/ 49659 w 412750"/>
                  <a:gd name="connsiteY2-184" fmla="*/ 297948 h 299054"/>
                  <a:gd name="connsiteX3-185" fmla="*/ 0 w 412750"/>
                  <a:gd name="connsiteY3-186" fmla="*/ 248289 h 299054"/>
                  <a:gd name="connsiteX4-187" fmla="*/ 0 w 412750"/>
                  <a:gd name="connsiteY4-188" fmla="*/ 49659 h 299054"/>
                  <a:gd name="connsiteX5-189" fmla="*/ 49659 w 412750"/>
                  <a:gd name="connsiteY5-190" fmla="*/ 0 h 299054"/>
                  <a:gd name="connsiteX6-191" fmla="*/ 363091 w 412750"/>
                  <a:gd name="connsiteY6-192" fmla="*/ 0 h 299054"/>
                  <a:gd name="connsiteX7-193" fmla="*/ 412750 w 412750"/>
                  <a:gd name="connsiteY7-194" fmla="*/ 49659 h 299054"/>
                  <a:gd name="connsiteX8-195" fmla="*/ 412750 w 412750"/>
                  <a:gd name="connsiteY8-196" fmla="*/ 248289 h 299054"/>
                  <a:gd name="connsiteX9-197" fmla="*/ 363091 w 412750"/>
                  <a:gd name="connsiteY9-198" fmla="*/ 297948 h 299054"/>
                  <a:gd name="connsiteX10-199" fmla="*/ 331676 w 412750"/>
                  <a:gd name="connsiteY10-200" fmla="*/ 299054 h 299054"/>
                  <a:gd name="connsiteX0-201" fmla="*/ 286210 w 412750"/>
                  <a:gd name="connsiteY0-202" fmla="*/ 348512 h 348512"/>
                  <a:gd name="connsiteX1-203" fmla="*/ 162172 w 412750"/>
                  <a:gd name="connsiteY1-204" fmla="*/ 296139 h 348512"/>
                  <a:gd name="connsiteX2-205" fmla="*/ 49659 w 412750"/>
                  <a:gd name="connsiteY2-206" fmla="*/ 297948 h 348512"/>
                  <a:gd name="connsiteX3-207" fmla="*/ 0 w 412750"/>
                  <a:gd name="connsiteY3-208" fmla="*/ 248289 h 348512"/>
                  <a:gd name="connsiteX4-209" fmla="*/ 0 w 412750"/>
                  <a:gd name="connsiteY4-210" fmla="*/ 49659 h 348512"/>
                  <a:gd name="connsiteX5-211" fmla="*/ 49659 w 412750"/>
                  <a:gd name="connsiteY5-212" fmla="*/ 0 h 348512"/>
                  <a:gd name="connsiteX6-213" fmla="*/ 363091 w 412750"/>
                  <a:gd name="connsiteY6-214" fmla="*/ 0 h 348512"/>
                  <a:gd name="connsiteX7-215" fmla="*/ 412750 w 412750"/>
                  <a:gd name="connsiteY7-216" fmla="*/ 49659 h 348512"/>
                  <a:gd name="connsiteX8-217" fmla="*/ 412750 w 412750"/>
                  <a:gd name="connsiteY8-218" fmla="*/ 248289 h 348512"/>
                  <a:gd name="connsiteX9-219" fmla="*/ 363091 w 412750"/>
                  <a:gd name="connsiteY9-220" fmla="*/ 297948 h 348512"/>
                  <a:gd name="connsiteX10-221" fmla="*/ 331676 w 412750"/>
                  <a:gd name="connsiteY10-222" fmla="*/ 299054 h 348512"/>
                  <a:gd name="connsiteX0-223" fmla="*/ 286210 w 412750"/>
                  <a:gd name="connsiteY0-224" fmla="*/ 348512 h 348512"/>
                  <a:gd name="connsiteX1-225" fmla="*/ 203794 w 412750"/>
                  <a:gd name="connsiteY1-226" fmla="*/ 300011 h 348512"/>
                  <a:gd name="connsiteX2-227" fmla="*/ 49659 w 412750"/>
                  <a:gd name="connsiteY2-228" fmla="*/ 297948 h 348512"/>
                  <a:gd name="connsiteX3-229" fmla="*/ 0 w 412750"/>
                  <a:gd name="connsiteY3-230" fmla="*/ 248289 h 348512"/>
                  <a:gd name="connsiteX4-231" fmla="*/ 0 w 412750"/>
                  <a:gd name="connsiteY4-232" fmla="*/ 49659 h 348512"/>
                  <a:gd name="connsiteX5-233" fmla="*/ 49659 w 412750"/>
                  <a:gd name="connsiteY5-234" fmla="*/ 0 h 348512"/>
                  <a:gd name="connsiteX6-235" fmla="*/ 363091 w 412750"/>
                  <a:gd name="connsiteY6-236" fmla="*/ 0 h 348512"/>
                  <a:gd name="connsiteX7-237" fmla="*/ 412750 w 412750"/>
                  <a:gd name="connsiteY7-238" fmla="*/ 49659 h 348512"/>
                  <a:gd name="connsiteX8-239" fmla="*/ 412750 w 412750"/>
                  <a:gd name="connsiteY8-240" fmla="*/ 248289 h 348512"/>
                  <a:gd name="connsiteX9-241" fmla="*/ 363091 w 412750"/>
                  <a:gd name="connsiteY9-242" fmla="*/ 297948 h 348512"/>
                  <a:gd name="connsiteX10-243" fmla="*/ 331676 w 412750"/>
                  <a:gd name="connsiteY10-244" fmla="*/ 299054 h 348512"/>
                  <a:gd name="connsiteX0-245" fmla="*/ 286210 w 412750"/>
                  <a:gd name="connsiteY0-246" fmla="*/ 348512 h 348512"/>
                  <a:gd name="connsiteX1-247" fmla="*/ 203794 w 412750"/>
                  <a:gd name="connsiteY1-248" fmla="*/ 297107 h 348512"/>
                  <a:gd name="connsiteX2-249" fmla="*/ 49659 w 412750"/>
                  <a:gd name="connsiteY2-250" fmla="*/ 297948 h 348512"/>
                  <a:gd name="connsiteX3-251" fmla="*/ 0 w 412750"/>
                  <a:gd name="connsiteY3-252" fmla="*/ 248289 h 348512"/>
                  <a:gd name="connsiteX4-253" fmla="*/ 0 w 412750"/>
                  <a:gd name="connsiteY4-254" fmla="*/ 49659 h 348512"/>
                  <a:gd name="connsiteX5-255" fmla="*/ 49659 w 412750"/>
                  <a:gd name="connsiteY5-256" fmla="*/ 0 h 348512"/>
                  <a:gd name="connsiteX6-257" fmla="*/ 363091 w 412750"/>
                  <a:gd name="connsiteY6-258" fmla="*/ 0 h 348512"/>
                  <a:gd name="connsiteX7-259" fmla="*/ 412750 w 412750"/>
                  <a:gd name="connsiteY7-260" fmla="*/ 49659 h 348512"/>
                  <a:gd name="connsiteX8-261" fmla="*/ 412750 w 412750"/>
                  <a:gd name="connsiteY8-262" fmla="*/ 248289 h 348512"/>
                  <a:gd name="connsiteX9-263" fmla="*/ 363091 w 412750"/>
                  <a:gd name="connsiteY9-264" fmla="*/ 297948 h 348512"/>
                  <a:gd name="connsiteX10-265" fmla="*/ 331676 w 412750"/>
                  <a:gd name="connsiteY10-266" fmla="*/ 299054 h 348512"/>
                  <a:gd name="connsiteX0-267" fmla="*/ 286210 w 412750"/>
                  <a:gd name="connsiteY0-268" fmla="*/ 348512 h 348512"/>
                  <a:gd name="connsiteX1-269" fmla="*/ 239608 w 412750"/>
                  <a:gd name="connsiteY1-270" fmla="*/ 298075 h 348512"/>
                  <a:gd name="connsiteX2-271" fmla="*/ 49659 w 412750"/>
                  <a:gd name="connsiteY2-272" fmla="*/ 297948 h 348512"/>
                  <a:gd name="connsiteX3-273" fmla="*/ 0 w 412750"/>
                  <a:gd name="connsiteY3-274" fmla="*/ 248289 h 348512"/>
                  <a:gd name="connsiteX4-275" fmla="*/ 0 w 412750"/>
                  <a:gd name="connsiteY4-276" fmla="*/ 49659 h 348512"/>
                  <a:gd name="connsiteX5-277" fmla="*/ 49659 w 412750"/>
                  <a:gd name="connsiteY5-278" fmla="*/ 0 h 348512"/>
                  <a:gd name="connsiteX6-279" fmla="*/ 363091 w 412750"/>
                  <a:gd name="connsiteY6-280" fmla="*/ 0 h 348512"/>
                  <a:gd name="connsiteX7-281" fmla="*/ 412750 w 412750"/>
                  <a:gd name="connsiteY7-282" fmla="*/ 49659 h 348512"/>
                  <a:gd name="connsiteX8-283" fmla="*/ 412750 w 412750"/>
                  <a:gd name="connsiteY8-284" fmla="*/ 248289 h 348512"/>
                  <a:gd name="connsiteX9-285" fmla="*/ 363091 w 412750"/>
                  <a:gd name="connsiteY9-286" fmla="*/ 297948 h 348512"/>
                  <a:gd name="connsiteX10-287" fmla="*/ 331676 w 412750"/>
                  <a:gd name="connsiteY10-288" fmla="*/ 299054 h 348512"/>
                  <a:gd name="connsiteX0-289" fmla="*/ 288146 w 412750"/>
                  <a:gd name="connsiteY0-290" fmla="*/ 355287 h 355287"/>
                  <a:gd name="connsiteX1-291" fmla="*/ 239608 w 412750"/>
                  <a:gd name="connsiteY1-292" fmla="*/ 298075 h 355287"/>
                  <a:gd name="connsiteX2-293" fmla="*/ 49659 w 412750"/>
                  <a:gd name="connsiteY2-294" fmla="*/ 297948 h 355287"/>
                  <a:gd name="connsiteX3-295" fmla="*/ 0 w 412750"/>
                  <a:gd name="connsiteY3-296" fmla="*/ 248289 h 355287"/>
                  <a:gd name="connsiteX4-297" fmla="*/ 0 w 412750"/>
                  <a:gd name="connsiteY4-298" fmla="*/ 49659 h 355287"/>
                  <a:gd name="connsiteX5-299" fmla="*/ 49659 w 412750"/>
                  <a:gd name="connsiteY5-300" fmla="*/ 0 h 355287"/>
                  <a:gd name="connsiteX6-301" fmla="*/ 363091 w 412750"/>
                  <a:gd name="connsiteY6-302" fmla="*/ 0 h 355287"/>
                  <a:gd name="connsiteX7-303" fmla="*/ 412750 w 412750"/>
                  <a:gd name="connsiteY7-304" fmla="*/ 49659 h 355287"/>
                  <a:gd name="connsiteX8-305" fmla="*/ 412750 w 412750"/>
                  <a:gd name="connsiteY8-306" fmla="*/ 248289 h 355287"/>
                  <a:gd name="connsiteX9-307" fmla="*/ 363091 w 412750"/>
                  <a:gd name="connsiteY9-308" fmla="*/ 297948 h 355287"/>
                  <a:gd name="connsiteX10-309" fmla="*/ 331676 w 412750"/>
                  <a:gd name="connsiteY10-310" fmla="*/ 299054 h 355287"/>
                  <a:gd name="connsiteX0-311" fmla="*/ 288146 w 412750"/>
                  <a:gd name="connsiteY0-312" fmla="*/ 355287 h 355287"/>
                  <a:gd name="connsiteX1-313" fmla="*/ 239608 w 412750"/>
                  <a:gd name="connsiteY1-314" fmla="*/ 298075 h 355287"/>
                  <a:gd name="connsiteX2-315" fmla="*/ 49659 w 412750"/>
                  <a:gd name="connsiteY2-316" fmla="*/ 297948 h 355287"/>
                  <a:gd name="connsiteX3-317" fmla="*/ 0 w 412750"/>
                  <a:gd name="connsiteY3-318" fmla="*/ 248289 h 355287"/>
                  <a:gd name="connsiteX4-319" fmla="*/ 0 w 412750"/>
                  <a:gd name="connsiteY4-320" fmla="*/ 49659 h 355287"/>
                  <a:gd name="connsiteX5-321" fmla="*/ 49659 w 412750"/>
                  <a:gd name="connsiteY5-322" fmla="*/ 0 h 355287"/>
                  <a:gd name="connsiteX6-323" fmla="*/ 363091 w 412750"/>
                  <a:gd name="connsiteY6-324" fmla="*/ 0 h 355287"/>
                  <a:gd name="connsiteX7-325" fmla="*/ 412750 w 412750"/>
                  <a:gd name="connsiteY7-326" fmla="*/ 49659 h 355287"/>
                  <a:gd name="connsiteX8-327" fmla="*/ 412750 w 412750"/>
                  <a:gd name="connsiteY8-328" fmla="*/ 248289 h 355287"/>
                  <a:gd name="connsiteX9-329" fmla="*/ 363091 w 412750"/>
                  <a:gd name="connsiteY9-330" fmla="*/ 297948 h 355287"/>
                  <a:gd name="connsiteX10-331" fmla="*/ 330708 w 412750"/>
                  <a:gd name="connsiteY10-332" fmla="*/ 299054 h 355287"/>
                  <a:gd name="connsiteX0-333" fmla="*/ 325833 w 412750"/>
                  <a:gd name="connsiteY0-334" fmla="*/ 400041 h 400041"/>
                  <a:gd name="connsiteX1-335" fmla="*/ 239608 w 412750"/>
                  <a:gd name="connsiteY1-336" fmla="*/ 298075 h 400041"/>
                  <a:gd name="connsiteX2-337" fmla="*/ 49659 w 412750"/>
                  <a:gd name="connsiteY2-338" fmla="*/ 297948 h 400041"/>
                  <a:gd name="connsiteX3-339" fmla="*/ 0 w 412750"/>
                  <a:gd name="connsiteY3-340" fmla="*/ 248289 h 400041"/>
                  <a:gd name="connsiteX4-341" fmla="*/ 0 w 412750"/>
                  <a:gd name="connsiteY4-342" fmla="*/ 49659 h 400041"/>
                  <a:gd name="connsiteX5-343" fmla="*/ 49659 w 412750"/>
                  <a:gd name="connsiteY5-344" fmla="*/ 0 h 400041"/>
                  <a:gd name="connsiteX6-345" fmla="*/ 363091 w 412750"/>
                  <a:gd name="connsiteY6-346" fmla="*/ 0 h 400041"/>
                  <a:gd name="connsiteX7-347" fmla="*/ 412750 w 412750"/>
                  <a:gd name="connsiteY7-348" fmla="*/ 49659 h 400041"/>
                  <a:gd name="connsiteX8-349" fmla="*/ 412750 w 412750"/>
                  <a:gd name="connsiteY8-350" fmla="*/ 248289 h 400041"/>
                  <a:gd name="connsiteX9-351" fmla="*/ 363091 w 412750"/>
                  <a:gd name="connsiteY9-352" fmla="*/ 297948 h 400041"/>
                  <a:gd name="connsiteX10-353" fmla="*/ 330708 w 412750"/>
                  <a:gd name="connsiteY10-354" fmla="*/ 299054 h 4000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199" y="connsiteY10-200"/>
                  </a:cxn>
                </a:cxnLst>
                <a:rect l="l" t="t" r="r" b="b"/>
                <a:pathLst>
                  <a:path w="412750" h="400041">
                    <a:moveTo>
                      <a:pt x="325833" y="400041"/>
                    </a:moveTo>
                    <a:lnTo>
                      <a:pt x="239608" y="298075"/>
                    </a:lnTo>
                    <a:lnTo>
                      <a:pt x="49659" y="297948"/>
                    </a:lnTo>
                    <a:cubicBezTo>
                      <a:pt x="22233" y="297948"/>
                      <a:pt x="0" y="275715"/>
                      <a:pt x="0" y="248289"/>
                    </a:cubicBezTo>
                    <a:lnTo>
                      <a:pt x="0" y="49659"/>
                    </a:lnTo>
                    <a:cubicBezTo>
                      <a:pt x="0" y="22233"/>
                      <a:pt x="22233" y="0"/>
                      <a:pt x="49659" y="0"/>
                    </a:cubicBezTo>
                    <a:lnTo>
                      <a:pt x="363091" y="0"/>
                    </a:lnTo>
                    <a:cubicBezTo>
                      <a:pt x="390517" y="0"/>
                      <a:pt x="412750" y="22233"/>
                      <a:pt x="412750" y="49659"/>
                    </a:cubicBezTo>
                    <a:lnTo>
                      <a:pt x="412750" y="248289"/>
                    </a:lnTo>
                    <a:cubicBezTo>
                      <a:pt x="412750" y="275715"/>
                      <a:pt x="390517" y="297948"/>
                      <a:pt x="363091" y="297948"/>
                    </a:cubicBezTo>
                    <a:lnTo>
                      <a:pt x="330708" y="299054"/>
                    </a:ln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4083327" y="3612148"/>
                <a:ext cx="45719" cy="45719"/>
              </a:xfrm>
              <a:prstGeom prst="ellipse">
                <a:avLst/>
              </a:prstGeom>
              <a:solidFill>
                <a:srgbClr val="5870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4188102" y="3612148"/>
                <a:ext cx="45719" cy="45719"/>
              </a:xfrm>
              <a:prstGeom prst="ellipse">
                <a:avLst/>
              </a:prstGeom>
              <a:solidFill>
                <a:srgbClr val="5870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4292877" y="3612148"/>
                <a:ext cx="45719" cy="45719"/>
              </a:xfrm>
              <a:prstGeom prst="ellipse">
                <a:avLst/>
              </a:prstGeom>
              <a:solidFill>
                <a:srgbClr val="5870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0" name="组合 9"/>
          <p:cNvGrpSpPr/>
          <p:nvPr/>
        </p:nvGrpSpPr>
        <p:grpSpPr>
          <a:xfrm>
            <a:off x="5639902" y="4715059"/>
            <a:ext cx="1371919" cy="1182688"/>
            <a:chOff x="4426417" y="4665529"/>
            <a:chExt cx="1371919" cy="1182688"/>
          </a:xfrm>
        </p:grpSpPr>
        <p:sp>
          <p:nvSpPr>
            <p:cNvPr id="17" name="六边形 16"/>
            <p:cNvSpPr/>
            <p:nvPr/>
          </p:nvSpPr>
          <p:spPr>
            <a:xfrm>
              <a:off x="4426417" y="4665529"/>
              <a:ext cx="1371919" cy="1182688"/>
            </a:xfrm>
            <a:prstGeom prst="hexagon">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p:nvPr/>
          </p:nvSpPr>
          <p:spPr>
            <a:xfrm>
              <a:off x="4559424" y="4780191"/>
              <a:ext cx="1105904" cy="953365"/>
            </a:xfrm>
            <a:prstGeom prst="hexagon">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p:cNvGrpSpPr/>
            <p:nvPr/>
          </p:nvGrpSpPr>
          <p:grpSpPr>
            <a:xfrm>
              <a:off x="4943484" y="5109689"/>
              <a:ext cx="337784" cy="340355"/>
              <a:chOff x="5464529" y="3476789"/>
              <a:chExt cx="337784" cy="340355"/>
            </a:xfrm>
          </p:grpSpPr>
          <p:sp>
            <p:nvSpPr>
              <p:cNvPr id="66" name="五角星 505"/>
              <p:cNvSpPr/>
              <p:nvPr/>
            </p:nvSpPr>
            <p:spPr>
              <a:xfrm rot="18900000">
                <a:off x="5464529" y="3476789"/>
                <a:ext cx="301372" cy="301372"/>
              </a:xfrm>
              <a:prstGeom prst="star5">
                <a:avLst>
                  <a:gd name="adj" fmla="val 25592"/>
                  <a:gd name="hf" fmla="val 105146"/>
                  <a:gd name="vf" fmla="val 110557"/>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p:cNvCxnSpPr/>
              <p:nvPr/>
            </p:nvCxnSpPr>
            <p:spPr>
              <a:xfrm>
                <a:off x="5727844" y="3745773"/>
                <a:ext cx="74469" cy="71371"/>
              </a:xfrm>
              <a:prstGeom prst="line">
                <a:avLst/>
              </a:prstGeom>
              <a:ln w="25400" cap="rnd">
                <a:solidFill>
                  <a:srgbClr val="AC8E7C"/>
                </a:solidFill>
              </a:ln>
            </p:spPr>
            <p:style>
              <a:lnRef idx="1">
                <a:schemeClr val="accent1"/>
              </a:lnRef>
              <a:fillRef idx="0">
                <a:schemeClr val="accent1"/>
              </a:fillRef>
              <a:effectRef idx="0">
                <a:schemeClr val="accent1"/>
              </a:effectRef>
              <a:fontRef idx="minor">
                <a:schemeClr val="tx1"/>
              </a:fontRef>
            </p:style>
          </p:cxnSp>
        </p:grpSp>
      </p:grpSp>
      <p:grpSp>
        <p:nvGrpSpPr>
          <p:cNvPr id="7" name="组合 6"/>
          <p:cNvGrpSpPr/>
          <p:nvPr/>
        </p:nvGrpSpPr>
        <p:grpSpPr>
          <a:xfrm>
            <a:off x="5231509" y="3460791"/>
            <a:ext cx="1371919" cy="1182688"/>
            <a:chOff x="5231509" y="3460791"/>
            <a:chExt cx="1371919" cy="1182688"/>
          </a:xfrm>
        </p:grpSpPr>
        <p:sp>
          <p:nvSpPr>
            <p:cNvPr id="15" name="六边形 14"/>
            <p:cNvSpPr/>
            <p:nvPr/>
          </p:nvSpPr>
          <p:spPr>
            <a:xfrm>
              <a:off x="5231509" y="3460791"/>
              <a:ext cx="1371919" cy="1182688"/>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5364517" y="3575453"/>
              <a:ext cx="1105904" cy="953365"/>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p:nvGrpSpPr>
          <p:grpSpPr>
            <a:xfrm>
              <a:off x="5772921" y="3870789"/>
              <a:ext cx="320116" cy="362692"/>
              <a:chOff x="7236296" y="6650834"/>
              <a:chExt cx="369417" cy="418552"/>
            </a:xfrm>
          </p:grpSpPr>
          <p:sp>
            <p:nvSpPr>
              <p:cNvPr id="69" name="圆角矩形 529"/>
              <p:cNvSpPr/>
              <p:nvPr/>
            </p:nvSpPr>
            <p:spPr>
              <a:xfrm>
                <a:off x="7236296" y="6861272"/>
                <a:ext cx="369417" cy="208114"/>
              </a:xfrm>
              <a:prstGeom prst="roundRect">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322"/>
              <p:cNvSpPr/>
              <p:nvPr/>
            </p:nvSpPr>
            <p:spPr>
              <a:xfrm rot="5400000">
                <a:off x="7313615" y="6616377"/>
                <a:ext cx="214778" cy="283692"/>
              </a:xfrm>
              <a:custGeom>
                <a:avLst/>
                <a:gdLst>
                  <a:gd name="connsiteX0" fmla="*/ 0 w 378047"/>
                  <a:gd name="connsiteY0" fmla="*/ 141846 h 283692"/>
                  <a:gd name="connsiteX1" fmla="*/ 141846 w 378047"/>
                  <a:gd name="connsiteY1" fmla="*/ 0 h 283692"/>
                  <a:gd name="connsiteX2" fmla="*/ 236201 w 378047"/>
                  <a:gd name="connsiteY2" fmla="*/ 0 h 283692"/>
                  <a:gd name="connsiteX3" fmla="*/ 378047 w 378047"/>
                  <a:gd name="connsiteY3" fmla="*/ 141846 h 283692"/>
                  <a:gd name="connsiteX4" fmla="*/ 378047 w 378047"/>
                  <a:gd name="connsiteY4" fmla="*/ 141846 h 283692"/>
                  <a:gd name="connsiteX5" fmla="*/ 236201 w 378047"/>
                  <a:gd name="connsiteY5" fmla="*/ 283692 h 283692"/>
                  <a:gd name="connsiteX6" fmla="*/ 141846 w 378047"/>
                  <a:gd name="connsiteY6" fmla="*/ 283692 h 283692"/>
                  <a:gd name="connsiteX7" fmla="*/ 0 w 378047"/>
                  <a:gd name="connsiteY7" fmla="*/ 141846 h 283692"/>
                  <a:gd name="connsiteX0-1" fmla="*/ 236201 w 378047"/>
                  <a:gd name="connsiteY0-2" fmla="*/ 283692 h 375132"/>
                  <a:gd name="connsiteX1-3" fmla="*/ 141846 w 378047"/>
                  <a:gd name="connsiteY1-4" fmla="*/ 283692 h 375132"/>
                  <a:gd name="connsiteX2-5" fmla="*/ 0 w 378047"/>
                  <a:gd name="connsiteY2-6" fmla="*/ 141846 h 375132"/>
                  <a:gd name="connsiteX3-7" fmla="*/ 141846 w 378047"/>
                  <a:gd name="connsiteY3-8" fmla="*/ 0 h 375132"/>
                  <a:gd name="connsiteX4-9" fmla="*/ 236201 w 378047"/>
                  <a:gd name="connsiteY4-10" fmla="*/ 0 h 375132"/>
                  <a:gd name="connsiteX5-11" fmla="*/ 378047 w 378047"/>
                  <a:gd name="connsiteY5-12" fmla="*/ 141846 h 375132"/>
                  <a:gd name="connsiteX6-13" fmla="*/ 378047 w 378047"/>
                  <a:gd name="connsiteY6-14" fmla="*/ 141846 h 375132"/>
                  <a:gd name="connsiteX7-15" fmla="*/ 327641 w 378047"/>
                  <a:gd name="connsiteY7-16" fmla="*/ 375132 h 375132"/>
                  <a:gd name="connsiteX0-17" fmla="*/ 236201 w 378047"/>
                  <a:gd name="connsiteY0-18" fmla="*/ 283692 h 283692"/>
                  <a:gd name="connsiteX1-19" fmla="*/ 141846 w 378047"/>
                  <a:gd name="connsiteY1-20" fmla="*/ 283692 h 283692"/>
                  <a:gd name="connsiteX2-21" fmla="*/ 0 w 378047"/>
                  <a:gd name="connsiteY2-22" fmla="*/ 141846 h 283692"/>
                  <a:gd name="connsiteX3-23" fmla="*/ 141846 w 378047"/>
                  <a:gd name="connsiteY3-24" fmla="*/ 0 h 283692"/>
                  <a:gd name="connsiteX4-25" fmla="*/ 236201 w 378047"/>
                  <a:gd name="connsiteY4-26" fmla="*/ 0 h 283692"/>
                  <a:gd name="connsiteX5-27" fmla="*/ 378047 w 378047"/>
                  <a:gd name="connsiteY5-28" fmla="*/ 141846 h 283692"/>
                  <a:gd name="connsiteX6-29" fmla="*/ 378047 w 378047"/>
                  <a:gd name="connsiteY6-30" fmla="*/ 141846 h 283692"/>
                  <a:gd name="connsiteX0-31" fmla="*/ 236201 w 378047"/>
                  <a:gd name="connsiteY0-32" fmla="*/ 283692 h 283692"/>
                  <a:gd name="connsiteX1-33" fmla="*/ 141846 w 378047"/>
                  <a:gd name="connsiteY1-34" fmla="*/ 283692 h 283692"/>
                  <a:gd name="connsiteX2-35" fmla="*/ 0 w 378047"/>
                  <a:gd name="connsiteY2-36" fmla="*/ 141846 h 283692"/>
                  <a:gd name="connsiteX3-37" fmla="*/ 141846 w 378047"/>
                  <a:gd name="connsiteY3-38" fmla="*/ 0 h 283692"/>
                  <a:gd name="connsiteX4-39" fmla="*/ 236201 w 378047"/>
                  <a:gd name="connsiteY4-40" fmla="*/ 0 h 283692"/>
                  <a:gd name="connsiteX5-41" fmla="*/ 378047 w 378047"/>
                  <a:gd name="connsiteY5-42" fmla="*/ 141846 h 283692"/>
                  <a:gd name="connsiteX0-43" fmla="*/ 236201 w 236201"/>
                  <a:gd name="connsiteY0-44" fmla="*/ 283692 h 283692"/>
                  <a:gd name="connsiteX1-45" fmla="*/ 141846 w 236201"/>
                  <a:gd name="connsiteY1-46" fmla="*/ 283692 h 283692"/>
                  <a:gd name="connsiteX2-47" fmla="*/ 0 w 236201"/>
                  <a:gd name="connsiteY2-48" fmla="*/ 141846 h 283692"/>
                  <a:gd name="connsiteX3-49" fmla="*/ 141846 w 236201"/>
                  <a:gd name="connsiteY3-50" fmla="*/ 0 h 283692"/>
                  <a:gd name="connsiteX4-51" fmla="*/ 236201 w 236201"/>
                  <a:gd name="connsiteY4-52" fmla="*/ 0 h 283692"/>
                  <a:gd name="connsiteX0-53" fmla="*/ 236201 w 236201"/>
                  <a:gd name="connsiteY0-54" fmla="*/ 283692 h 283692"/>
                  <a:gd name="connsiteX1-55" fmla="*/ 141846 w 236201"/>
                  <a:gd name="connsiteY1-56" fmla="*/ 283692 h 283692"/>
                  <a:gd name="connsiteX2-57" fmla="*/ 0 w 236201"/>
                  <a:gd name="connsiteY2-58" fmla="*/ 141846 h 283692"/>
                  <a:gd name="connsiteX3-59" fmla="*/ 141846 w 236201"/>
                  <a:gd name="connsiteY3-60" fmla="*/ 0 h 283692"/>
                  <a:gd name="connsiteX0-61" fmla="*/ 217154 w 217154"/>
                  <a:gd name="connsiteY0-62" fmla="*/ 286073 h 286073"/>
                  <a:gd name="connsiteX1-63" fmla="*/ 141846 w 217154"/>
                  <a:gd name="connsiteY1-64" fmla="*/ 283692 h 286073"/>
                  <a:gd name="connsiteX2-65" fmla="*/ 0 w 217154"/>
                  <a:gd name="connsiteY2-66" fmla="*/ 141846 h 286073"/>
                  <a:gd name="connsiteX3-67" fmla="*/ 141846 w 217154"/>
                  <a:gd name="connsiteY3-68" fmla="*/ 0 h 286073"/>
                  <a:gd name="connsiteX0-69" fmla="*/ 210013 w 210013"/>
                  <a:gd name="connsiteY0-70" fmla="*/ 278929 h 283692"/>
                  <a:gd name="connsiteX1-71" fmla="*/ 141846 w 210013"/>
                  <a:gd name="connsiteY1-72" fmla="*/ 283692 h 283692"/>
                  <a:gd name="connsiteX2-73" fmla="*/ 0 w 210013"/>
                  <a:gd name="connsiteY2-74" fmla="*/ 141846 h 283692"/>
                  <a:gd name="connsiteX3-75" fmla="*/ 141846 w 210013"/>
                  <a:gd name="connsiteY3-76" fmla="*/ 0 h 283692"/>
                  <a:gd name="connsiteX0-77" fmla="*/ 210016 w 210016"/>
                  <a:gd name="connsiteY0-78" fmla="*/ 281311 h 283692"/>
                  <a:gd name="connsiteX1-79" fmla="*/ 141846 w 210016"/>
                  <a:gd name="connsiteY1-80" fmla="*/ 283692 h 283692"/>
                  <a:gd name="connsiteX2-81" fmla="*/ 0 w 210016"/>
                  <a:gd name="connsiteY2-82" fmla="*/ 141846 h 283692"/>
                  <a:gd name="connsiteX3-83" fmla="*/ 141846 w 210016"/>
                  <a:gd name="connsiteY3-84" fmla="*/ 0 h 283692"/>
                  <a:gd name="connsiteX0-85" fmla="*/ 207634 w 207634"/>
                  <a:gd name="connsiteY0-86" fmla="*/ 286074 h 286074"/>
                  <a:gd name="connsiteX1-87" fmla="*/ 141846 w 207634"/>
                  <a:gd name="connsiteY1-88" fmla="*/ 283692 h 286074"/>
                  <a:gd name="connsiteX2-89" fmla="*/ 0 w 207634"/>
                  <a:gd name="connsiteY2-90" fmla="*/ 141846 h 286074"/>
                  <a:gd name="connsiteX3-91" fmla="*/ 141846 w 207634"/>
                  <a:gd name="connsiteY3-92" fmla="*/ 0 h 286074"/>
                  <a:gd name="connsiteX0-93" fmla="*/ 214778 w 214778"/>
                  <a:gd name="connsiteY0-94" fmla="*/ 283692 h 283692"/>
                  <a:gd name="connsiteX1-95" fmla="*/ 141846 w 214778"/>
                  <a:gd name="connsiteY1-96" fmla="*/ 283692 h 283692"/>
                  <a:gd name="connsiteX2-97" fmla="*/ 0 w 214778"/>
                  <a:gd name="connsiteY2-98" fmla="*/ 141846 h 283692"/>
                  <a:gd name="connsiteX3-99" fmla="*/ 141846 w 214778"/>
                  <a:gd name="connsiteY3-100" fmla="*/ 0 h 283692"/>
                </a:gdLst>
                <a:ahLst/>
                <a:cxnLst>
                  <a:cxn ang="0">
                    <a:pos x="connsiteX0-1" y="connsiteY0-2"/>
                  </a:cxn>
                  <a:cxn ang="0">
                    <a:pos x="connsiteX1-3" y="connsiteY1-4"/>
                  </a:cxn>
                  <a:cxn ang="0">
                    <a:pos x="connsiteX2-5" y="connsiteY2-6"/>
                  </a:cxn>
                  <a:cxn ang="0">
                    <a:pos x="connsiteX3-7" y="connsiteY3-8"/>
                  </a:cxn>
                </a:cxnLst>
                <a:rect l="l" t="t" r="r" b="b"/>
                <a:pathLst>
                  <a:path w="214778" h="283692">
                    <a:moveTo>
                      <a:pt x="214778" y="283692"/>
                    </a:moveTo>
                    <a:lnTo>
                      <a:pt x="141846" y="283692"/>
                    </a:lnTo>
                    <a:cubicBezTo>
                      <a:pt x="63507" y="283692"/>
                      <a:pt x="0" y="220185"/>
                      <a:pt x="0" y="141846"/>
                    </a:cubicBezTo>
                    <a:cubicBezTo>
                      <a:pt x="0" y="63507"/>
                      <a:pt x="63507" y="0"/>
                      <a:pt x="141846" y="0"/>
                    </a:cubicBez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7403004" y="6922960"/>
                <a:ext cx="36000" cy="36000"/>
              </a:xfrm>
              <a:prstGeom prst="ellipse">
                <a:avLst/>
              </a:prstGeom>
              <a:solidFill>
                <a:srgbClr val="5870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连接符 71"/>
              <p:cNvCxnSpPr/>
              <p:nvPr/>
            </p:nvCxnSpPr>
            <p:spPr>
              <a:xfrm>
                <a:off x="7421004" y="6956579"/>
                <a:ext cx="0" cy="47622"/>
              </a:xfrm>
              <a:prstGeom prst="line">
                <a:avLst/>
              </a:prstGeom>
              <a:ln w="12700" cap="rnd">
                <a:solidFill>
                  <a:srgbClr val="587087"/>
                </a:solidFill>
              </a:ln>
            </p:spPr>
            <p:style>
              <a:lnRef idx="1">
                <a:schemeClr val="accent1"/>
              </a:lnRef>
              <a:fillRef idx="0">
                <a:schemeClr val="accent1"/>
              </a:fillRef>
              <a:effectRef idx="0">
                <a:schemeClr val="accent1"/>
              </a:effectRef>
              <a:fontRef idx="minor">
                <a:schemeClr val="tx1"/>
              </a:fontRef>
            </p:style>
          </p:cxnSp>
        </p:grpSp>
      </p:grpSp>
      <p:pic>
        <p:nvPicPr>
          <p:cNvPr id="37" name="图片 36"/>
          <p:cNvPicPr>
            <a:picLocks noChangeAspect="1"/>
          </p:cNvPicPr>
          <p:nvPr>
            <p:custDataLst>
              <p:tags r:id="rId9"/>
            </p:custDataLst>
          </p:nvPr>
        </p:nvPicPr>
        <p:blipFill>
          <a:blip r:embed="rId10"/>
          <a:stretch>
            <a:fillRect/>
          </a:stretch>
        </p:blipFill>
        <p:spPr>
          <a:xfrm>
            <a:off x="89535" y="99060"/>
            <a:ext cx="1135380" cy="1047115"/>
          </a:xfrm>
          <a:prstGeom prst="rect">
            <a:avLst/>
          </a:prstGeom>
        </p:spPr>
      </p:pic>
      <p:sp>
        <p:nvSpPr>
          <p:cNvPr id="87" name="文本框 86"/>
          <p:cNvSpPr txBox="1"/>
          <p:nvPr/>
        </p:nvSpPr>
        <p:spPr>
          <a:xfrm>
            <a:off x="2062480" y="184150"/>
            <a:ext cx="827722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Learn Dog's  training command</a:t>
            </a:r>
            <a:endParaRPr lang="en-US" altLang="zh-CN" sz="2400" b="1">
              <a:solidFill>
                <a:srgbClr val="002060"/>
              </a:solidFill>
              <a:latin typeface="微软雅黑" panose="020B0503020204020204" charset="-122"/>
              <a:ea typeface="微软雅黑" panose="020B0503020204020204" charset="-122"/>
            </a:endParaRPr>
          </a:p>
        </p:txBody>
      </p:sp>
      <p:sp>
        <p:nvSpPr>
          <p:cNvPr id="88" name="文本框 87"/>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par>
                                <p:cTn id="15" presetID="47"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3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style.rotation</p:attrName>
                                        </p:attrNameLst>
                                      </p:cBhvr>
                                      <p:tavLst>
                                        <p:tav tm="0">
                                          <p:val>
                                            <p:fltVal val="720"/>
                                          </p:val>
                                        </p:tav>
                                        <p:tav tm="100000">
                                          <p:val>
                                            <p:fltVal val="0"/>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ppt_w</p:attrName>
                                        </p:attrNameLst>
                                      </p:cBhvr>
                                      <p:tavLst>
                                        <p:tav tm="0">
                                          <p:val>
                                            <p:fltVal val="0"/>
                                          </p:val>
                                        </p:tav>
                                        <p:tav tm="100000">
                                          <p:val>
                                            <p:strVal val="#ppt_w"/>
                                          </p:val>
                                        </p:tav>
                                      </p:tavLst>
                                    </p:anim>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par>
                                <p:cTn id="31" presetID="47"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1000"/>
                                        <p:tgtEl>
                                          <p:spTgt spid="78"/>
                                        </p:tgtEl>
                                      </p:cBhvr>
                                    </p:animEffect>
                                    <p:anim calcmode="lin" valueType="num">
                                      <p:cBhvr>
                                        <p:cTn id="34" dur="1000" fill="hold"/>
                                        <p:tgtEl>
                                          <p:spTgt spid="78"/>
                                        </p:tgtEl>
                                        <p:attrNameLst>
                                          <p:attrName>ppt_x</p:attrName>
                                        </p:attrNameLst>
                                      </p:cBhvr>
                                      <p:tavLst>
                                        <p:tav tm="0">
                                          <p:val>
                                            <p:strVal val="#ppt_x"/>
                                          </p:val>
                                        </p:tav>
                                        <p:tav tm="100000">
                                          <p:val>
                                            <p:strVal val="#ppt_x"/>
                                          </p:val>
                                        </p:tav>
                                      </p:tavLst>
                                    </p:anim>
                                    <p:anim calcmode="lin" valueType="num">
                                      <p:cBhvr>
                                        <p:cTn id="35" dur="1000" fill="hold"/>
                                        <p:tgtEl>
                                          <p:spTgt spid="78"/>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35"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style.rotation</p:attrName>
                                        </p:attrNameLst>
                                      </p:cBhvr>
                                      <p:tavLst>
                                        <p:tav tm="0">
                                          <p:val>
                                            <p:fltVal val="720"/>
                                          </p:val>
                                        </p:tav>
                                        <p:tav tm="100000">
                                          <p:val>
                                            <p:fltVal val="0"/>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ppt_w</p:attrName>
                                        </p:attrNameLst>
                                      </p:cBhvr>
                                      <p:tavLst>
                                        <p:tav tm="0">
                                          <p:val>
                                            <p:fltVal val="0"/>
                                          </p:val>
                                        </p:tav>
                                        <p:tav tm="100000">
                                          <p:val>
                                            <p:strVal val="#ppt_w"/>
                                          </p:val>
                                        </p:tav>
                                      </p:tavLst>
                                    </p:anim>
                                  </p:childTnLst>
                                </p:cTn>
                              </p:par>
                            </p:childTnLst>
                          </p:cTn>
                        </p:par>
                        <p:par>
                          <p:cTn id="43" fill="hold">
                            <p:stCondLst>
                              <p:cond delay="4000"/>
                            </p:stCondLst>
                            <p:childTnLst>
                              <p:par>
                                <p:cTn id="44" presetID="22" presetClass="entr" presetSubtype="2"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right)">
                                      <p:cBhvr>
                                        <p:cTn id="46" dur="500"/>
                                        <p:tgtEl>
                                          <p:spTgt spid="27"/>
                                        </p:tgtEl>
                                      </p:cBhvr>
                                    </p:animEffect>
                                  </p:childTnLst>
                                </p:cTn>
                              </p:par>
                              <p:par>
                                <p:cTn id="47" presetID="47"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1000"/>
                                        <p:tgtEl>
                                          <p:spTgt spid="79"/>
                                        </p:tgtEl>
                                      </p:cBhvr>
                                    </p:animEffect>
                                    <p:anim calcmode="lin" valueType="num">
                                      <p:cBhvr>
                                        <p:cTn id="50" dur="1000" fill="hold"/>
                                        <p:tgtEl>
                                          <p:spTgt spid="79"/>
                                        </p:tgtEl>
                                        <p:attrNameLst>
                                          <p:attrName>ppt_x</p:attrName>
                                        </p:attrNameLst>
                                      </p:cBhvr>
                                      <p:tavLst>
                                        <p:tav tm="0">
                                          <p:val>
                                            <p:strVal val="#ppt_x"/>
                                          </p:val>
                                        </p:tav>
                                        <p:tav tm="100000">
                                          <p:val>
                                            <p:strVal val="#ppt_x"/>
                                          </p:val>
                                        </p:tav>
                                      </p:tavLst>
                                    </p:anim>
                                    <p:anim calcmode="lin" valueType="num">
                                      <p:cBhvr>
                                        <p:cTn id="51" dur="1000" fill="hold"/>
                                        <p:tgtEl>
                                          <p:spTgt spid="79"/>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35"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style.rotation</p:attrName>
                                        </p:attrNameLst>
                                      </p:cBhvr>
                                      <p:tavLst>
                                        <p:tav tm="0">
                                          <p:val>
                                            <p:fltVal val="720"/>
                                          </p:val>
                                        </p:tav>
                                        <p:tav tm="100000">
                                          <p:val>
                                            <p:fltVal val="0"/>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ppt_w</p:attrName>
                                        </p:attrNameLst>
                                      </p:cBhvr>
                                      <p:tavLst>
                                        <p:tav tm="0">
                                          <p:val>
                                            <p:fltVal val="0"/>
                                          </p:val>
                                        </p:tav>
                                        <p:tav tm="100000">
                                          <p:val>
                                            <p:strVal val="#ppt_w"/>
                                          </p:val>
                                        </p:tav>
                                      </p:tavLst>
                                    </p:anim>
                                  </p:childTnLst>
                                </p:cTn>
                              </p:par>
                            </p:childTnLst>
                          </p:cTn>
                        </p:par>
                        <p:par>
                          <p:cTn id="59" fill="hold">
                            <p:stCondLst>
                              <p:cond delay="5500"/>
                            </p:stCondLst>
                            <p:childTnLst>
                              <p:par>
                                <p:cTn id="60" presetID="22" presetClass="entr" presetSubtype="8"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left)">
                                      <p:cBhvr>
                                        <p:cTn id="62" dur="500"/>
                                        <p:tgtEl>
                                          <p:spTgt spid="75"/>
                                        </p:tgtEl>
                                      </p:cBhvr>
                                    </p:animEffect>
                                  </p:childTnLst>
                                </p:cTn>
                              </p:par>
                              <p:par>
                                <p:cTn id="63" presetID="47"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1000"/>
                                        <p:tgtEl>
                                          <p:spTgt spid="77"/>
                                        </p:tgtEl>
                                      </p:cBhvr>
                                    </p:animEffect>
                                    <p:anim calcmode="lin" valueType="num">
                                      <p:cBhvr>
                                        <p:cTn id="66" dur="1000" fill="hold"/>
                                        <p:tgtEl>
                                          <p:spTgt spid="77"/>
                                        </p:tgtEl>
                                        <p:attrNameLst>
                                          <p:attrName>ppt_x</p:attrName>
                                        </p:attrNameLst>
                                      </p:cBhvr>
                                      <p:tavLst>
                                        <p:tav tm="0">
                                          <p:val>
                                            <p:strVal val="#ppt_x"/>
                                          </p:val>
                                        </p:tav>
                                        <p:tav tm="100000">
                                          <p:val>
                                            <p:strVal val="#ppt_x"/>
                                          </p:val>
                                        </p:tav>
                                      </p:tavLst>
                                    </p:anim>
                                    <p:anim calcmode="lin" valueType="num">
                                      <p:cBhvr>
                                        <p:cTn id="67" dur="1000" fill="hold"/>
                                        <p:tgtEl>
                                          <p:spTgt spid="77"/>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35" presetClass="entr" presetSubtype="0"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style.rotation</p:attrName>
                                        </p:attrNameLst>
                                      </p:cBhvr>
                                      <p:tavLst>
                                        <p:tav tm="0">
                                          <p:val>
                                            <p:fltVal val="720"/>
                                          </p:val>
                                        </p:tav>
                                        <p:tav tm="100000">
                                          <p:val>
                                            <p:fltVal val="0"/>
                                          </p:val>
                                        </p:tav>
                                      </p:tavLst>
                                    </p:anim>
                                    <p:anim calcmode="lin" valueType="num">
                                      <p:cBhvr>
                                        <p:cTn id="73" dur="1000" fill="hold"/>
                                        <p:tgtEl>
                                          <p:spTgt spid="6"/>
                                        </p:tgtEl>
                                        <p:attrNameLst>
                                          <p:attrName>ppt_h</p:attrName>
                                        </p:attrNameLst>
                                      </p:cBhvr>
                                      <p:tavLst>
                                        <p:tav tm="0">
                                          <p:val>
                                            <p:fltVal val="0"/>
                                          </p:val>
                                        </p:tav>
                                        <p:tav tm="100000">
                                          <p:val>
                                            <p:strVal val="#ppt_h"/>
                                          </p:val>
                                        </p:tav>
                                      </p:tavLst>
                                    </p:anim>
                                    <p:anim calcmode="lin" valueType="num">
                                      <p:cBhvr>
                                        <p:cTn id="74" dur="1000" fill="hold"/>
                                        <p:tgtEl>
                                          <p:spTgt spid="6"/>
                                        </p:tgtEl>
                                        <p:attrNameLst>
                                          <p:attrName>ppt_w</p:attrName>
                                        </p:attrNameLst>
                                      </p:cBhvr>
                                      <p:tavLst>
                                        <p:tav tm="0">
                                          <p:val>
                                            <p:fltVal val="0"/>
                                          </p:val>
                                        </p:tav>
                                        <p:tav tm="100000">
                                          <p:val>
                                            <p:strVal val="#ppt_w"/>
                                          </p:val>
                                        </p:tav>
                                      </p:tavLst>
                                    </p:anim>
                                  </p:childTnLst>
                                </p:cTn>
                              </p:par>
                            </p:childTnLst>
                          </p:cTn>
                        </p:par>
                        <p:par>
                          <p:cTn id="75" fill="hold">
                            <p:stCondLst>
                              <p:cond delay="7000"/>
                            </p:stCondLst>
                            <p:childTnLst>
                              <p:par>
                                <p:cTn id="76" presetID="22" presetClass="entr" presetSubtype="8" fill="hold" nodeType="after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wipe(left)">
                                      <p:cBhvr>
                                        <p:cTn id="78" dur="500"/>
                                        <p:tgtEl>
                                          <p:spTgt spid="74"/>
                                        </p:tgtEl>
                                      </p:cBhvr>
                                    </p:animEffect>
                                  </p:childTnLst>
                                </p:cTn>
                              </p:par>
                              <p:par>
                                <p:cTn id="79" presetID="47" presetClass="entr" presetSubtype="0" fill="hold" nodeType="with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fade">
                                      <p:cBhvr>
                                        <p:cTn id="81" dur="1000"/>
                                        <p:tgtEl>
                                          <p:spTgt spid="80"/>
                                        </p:tgtEl>
                                      </p:cBhvr>
                                    </p:animEffect>
                                    <p:anim calcmode="lin" valueType="num">
                                      <p:cBhvr>
                                        <p:cTn id="82" dur="1000" fill="hold"/>
                                        <p:tgtEl>
                                          <p:spTgt spid="80"/>
                                        </p:tgtEl>
                                        <p:attrNameLst>
                                          <p:attrName>ppt_x</p:attrName>
                                        </p:attrNameLst>
                                      </p:cBhvr>
                                      <p:tavLst>
                                        <p:tav tm="0">
                                          <p:val>
                                            <p:strVal val="#ppt_x"/>
                                          </p:val>
                                        </p:tav>
                                        <p:tav tm="100000">
                                          <p:val>
                                            <p:strVal val="#ppt_x"/>
                                          </p:val>
                                        </p:tav>
                                      </p:tavLst>
                                    </p:anim>
                                    <p:anim calcmode="lin" valueType="num">
                                      <p:cBhvr>
                                        <p:cTn id="83" dur="1000" fill="hold"/>
                                        <p:tgtEl>
                                          <p:spTgt spid="80"/>
                                        </p:tgtEl>
                                        <p:attrNameLst>
                                          <p:attrName>ppt_y</p:attrName>
                                        </p:attrNameLst>
                                      </p:cBhvr>
                                      <p:tavLst>
                                        <p:tav tm="0">
                                          <p:val>
                                            <p:strVal val="#ppt_y-.1"/>
                                          </p:val>
                                        </p:tav>
                                        <p:tav tm="100000">
                                          <p:val>
                                            <p:strVal val="#ppt_y"/>
                                          </p:val>
                                        </p:tav>
                                      </p:tavLst>
                                    </p:anim>
                                  </p:childTnLst>
                                </p:cTn>
                              </p:par>
                            </p:childTnLst>
                          </p:cTn>
                        </p:par>
                        <p:par>
                          <p:cTn id="84" fill="hold">
                            <p:stCondLst>
                              <p:cond delay="7500"/>
                            </p:stCondLst>
                            <p:childTnLst>
                              <p:par>
                                <p:cTn id="85" presetID="35" presetClass="entr" presetSubtype="0" fill="hold" nodeType="after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1000"/>
                                        <p:tgtEl>
                                          <p:spTgt spid="7"/>
                                        </p:tgtEl>
                                      </p:cBhvr>
                                    </p:animEffect>
                                    <p:anim calcmode="lin" valueType="num">
                                      <p:cBhvr>
                                        <p:cTn id="88" dur="1000" fill="hold"/>
                                        <p:tgtEl>
                                          <p:spTgt spid="7"/>
                                        </p:tgtEl>
                                        <p:attrNameLst>
                                          <p:attrName>style.rotation</p:attrName>
                                        </p:attrNameLst>
                                      </p:cBhvr>
                                      <p:tavLst>
                                        <p:tav tm="0">
                                          <p:val>
                                            <p:fltVal val="720"/>
                                          </p:val>
                                        </p:tav>
                                        <p:tav tm="100000">
                                          <p:val>
                                            <p:fltVal val="0"/>
                                          </p:val>
                                        </p:tav>
                                      </p:tavLst>
                                    </p:anim>
                                    <p:anim calcmode="lin" valueType="num">
                                      <p:cBhvr>
                                        <p:cTn id="89" dur="1000" fill="hold"/>
                                        <p:tgtEl>
                                          <p:spTgt spid="7"/>
                                        </p:tgtEl>
                                        <p:attrNameLst>
                                          <p:attrName>ppt_h</p:attrName>
                                        </p:attrNameLst>
                                      </p:cBhvr>
                                      <p:tavLst>
                                        <p:tav tm="0">
                                          <p:val>
                                            <p:fltVal val="0"/>
                                          </p:val>
                                        </p:tav>
                                        <p:tav tm="100000">
                                          <p:val>
                                            <p:strVal val="#ppt_h"/>
                                          </p:val>
                                        </p:tav>
                                      </p:tavLst>
                                    </p:anim>
                                    <p:anim calcmode="lin" valueType="num">
                                      <p:cBhvr>
                                        <p:cTn id="90" dur="1000" fill="hold"/>
                                        <p:tgtEl>
                                          <p:spTgt spid="7"/>
                                        </p:tgtEl>
                                        <p:attrNameLst>
                                          <p:attrName>ppt_w</p:attrName>
                                        </p:attrNameLst>
                                      </p:cBhvr>
                                      <p:tavLst>
                                        <p:tav tm="0">
                                          <p:val>
                                            <p:fltVal val="0"/>
                                          </p:val>
                                        </p:tav>
                                        <p:tav tm="100000">
                                          <p:val>
                                            <p:strVal val="#ppt_w"/>
                                          </p:val>
                                        </p:tav>
                                      </p:tavLst>
                                    </p:anim>
                                  </p:childTnLst>
                                </p:cTn>
                              </p:par>
                            </p:childTnLst>
                          </p:cTn>
                        </p:par>
                        <p:par>
                          <p:cTn id="91" fill="hold">
                            <p:stCondLst>
                              <p:cond delay="8500"/>
                            </p:stCondLst>
                            <p:childTnLst>
                              <p:par>
                                <p:cTn id="92" presetID="22" presetClass="entr" presetSubtype="8" fill="hold" nodeType="after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47" presetClass="entr" presetSubtype="0" fill="hold" nodeType="withEffect">
                                  <p:stCondLst>
                                    <p:cond delay="0"/>
                                  </p:stCondLst>
                                  <p:childTnLst>
                                    <p:set>
                                      <p:cBhvr>
                                        <p:cTn id="96" dur="1" fill="hold">
                                          <p:stCondLst>
                                            <p:cond delay="0"/>
                                          </p:stCondLst>
                                        </p:cTn>
                                        <p:tgtEl>
                                          <p:spTgt spid="81"/>
                                        </p:tgtEl>
                                        <p:attrNameLst>
                                          <p:attrName>style.visibility</p:attrName>
                                        </p:attrNameLst>
                                      </p:cBhvr>
                                      <p:to>
                                        <p:strVal val="visible"/>
                                      </p:to>
                                    </p:set>
                                    <p:animEffect transition="in" filter="fade">
                                      <p:cBhvr>
                                        <p:cTn id="97" dur="1000"/>
                                        <p:tgtEl>
                                          <p:spTgt spid="81"/>
                                        </p:tgtEl>
                                      </p:cBhvr>
                                    </p:animEffect>
                                    <p:anim calcmode="lin" valueType="num">
                                      <p:cBhvr>
                                        <p:cTn id="98" dur="1000" fill="hold"/>
                                        <p:tgtEl>
                                          <p:spTgt spid="81"/>
                                        </p:tgtEl>
                                        <p:attrNameLst>
                                          <p:attrName>ppt_x</p:attrName>
                                        </p:attrNameLst>
                                      </p:cBhvr>
                                      <p:tavLst>
                                        <p:tav tm="0">
                                          <p:val>
                                            <p:strVal val="#ppt_x"/>
                                          </p:val>
                                        </p:tav>
                                        <p:tav tm="100000">
                                          <p:val>
                                            <p:strVal val="#ppt_x"/>
                                          </p:val>
                                        </p:tav>
                                      </p:tavLst>
                                    </p:anim>
                                    <p:anim calcmode="lin" valueType="num">
                                      <p:cBhvr>
                                        <p:cTn id="9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521970" y="807720"/>
            <a:ext cx="11160125" cy="5139055"/>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Quickly</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she and I developed something very similar to a Vulcan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mind meld</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She'd look at me with those</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sad brown eyes </a:t>
            </a:r>
            <a:r>
              <a:rPr lang="zh-CN" altLang="en-US" sz="2400" b="1">
                <a:latin typeface="微软雅黑" panose="020B0503020204020204" charset="-122"/>
                <a:ea typeface="微软雅黑" panose="020B0503020204020204" charset="-122"/>
                <a:cs typeface="微软雅黑" panose="020B0503020204020204" charset="-122"/>
              </a:rPr>
              <a:t>of hers</a:t>
            </a:r>
            <a:r>
              <a:rPr lang="en-US" altLang="zh-CN" sz="2400" b="1">
                <a:latin typeface="微软雅黑" panose="020B0503020204020204" charset="-122"/>
                <a:ea typeface="微软雅黑" panose="020B0503020204020204" charset="-122"/>
                <a:cs typeface="微软雅黑" panose="020B0503020204020204" charset="-122"/>
              </a:rPr>
              <a:t>,</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beam</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her need</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and then wait</a:t>
            </a:r>
            <a:r>
              <a:rPr lang="en-US" altLang="zh-CN" sz="2400" b="1">
                <a:latin typeface="微软雅黑" panose="020B0503020204020204" charset="-122"/>
                <a:ea typeface="微软雅黑" panose="020B0503020204020204" charset="-122"/>
                <a:cs typeface="微软雅黑" panose="020B0503020204020204" charset="-122"/>
              </a:rPr>
              <a:t>,</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trusting I would understand</a:t>
            </a:r>
            <a:r>
              <a:rPr lang="zh-CN" altLang="en-US" sz="2400" b="1">
                <a:latin typeface="微软雅黑" panose="020B0503020204020204" charset="-122"/>
                <a:ea typeface="微软雅黑" panose="020B0503020204020204" charset="-122"/>
                <a:cs typeface="微软雅黑" panose="020B0503020204020204" charset="-122"/>
              </a:rPr>
              <a:t>---which</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strangely</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I almost always did</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In no time</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she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became my fifth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appendage</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snoring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on my stomach as I watched television</a:t>
            </a:r>
            <a:r>
              <a:rPr lang="en-US" altLang="zh-CN"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endParaRPr lang="zh-CN" altLang="en-US" sz="2400" b="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① mind meld  心灵融合; </a:t>
            </a:r>
            <a:r>
              <a:rPr lang="zh-CN" altLang="en-US" sz="1600" b="1" i="1">
                <a:solidFill>
                  <a:srgbClr val="002060"/>
                </a:solidFill>
                <a:latin typeface="微软雅黑" panose="020B0503020204020204" charset="-122"/>
                <a:ea typeface="微软雅黑" panose="020B0503020204020204" charset="-122"/>
                <a:cs typeface="微软雅黑" panose="020B0503020204020204" charset="-122"/>
              </a:rPr>
              <a:t>心电感应   meld /meld/ 结合；融合</a:t>
            </a:r>
            <a:endParaRPr lang="zh-CN" altLang="en-US" sz="1600" b="1" i="1">
              <a:solidFill>
                <a:srgbClr val="002060"/>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② beam /biːm/ n. 横梁；光线；电波  v. 发送；照射；流露</a:t>
            </a:r>
            <a:endParaRPr lang="en-US" sz="1600" b="1" i="1">
              <a:solidFill>
                <a:srgbClr val="002060"/>
              </a:solidFill>
              <a:latin typeface="微软雅黑" panose="020B0503020204020204" charset="-122"/>
              <a:ea typeface="微软雅黑" panose="020B0503020204020204" charset="-122"/>
              <a:cs typeface="微软雅黑" panose="020B0503020204020204" charset="-122"/>
              <a:sym typeface="+mn-ea"/>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③ appendage /əˈpendɪdʒ/ n. 附加物；下属</a:t>
            </a:r>
            <a:endParaRPr lang="en-US" sz="1600" b="1" i="1">
              <a:solidFill>
                <a:srgbClr val="002060"/>
              </a:solidFill>
              <a:latin typeface="微软雅黑" panose="020B0503020204020204" charset="-122"/>
              <a:ea typeface="微软雅黑" panose="020B0503020204020204" charset="-122"/>
              <a:cs typeface="微软雅黑" panose="020B0503020204020204" charset="-122"/>
              <a:sym typeface="+mn-ea"/>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④ snore </a:t>
            </a:r>
            <a:r>
              <a:rPr lang="en-US" sz="1600" b="1" i="1">
                <a:solidFill>
                  <a:srgbClr val="002060"/>
                </a:solidFill>
                <a:latin typeface="微软雅黑" panose="020B0503020204020204" charset="-122"/>
                <a:ea typeface="微软雅黑" panose="020B0503020204020204" charset="-122"/>
                <a:cs typeface="微软雅黑" panose="020B0503020204020204" charset="-122"/>
              </a:rPr>
              <a:t>/snɔː(r)/ v. 打鼾   n. 打鼾（声）</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很快，我和她就形成了一种非常</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类似于瓦肯人的心灵融合</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心理</a:t>
            </a:r>
            <a:r>
              <a:rPr lang="zh-CN" altLang="en-US" sz="2400" b="1">
                <a:latin typeface="微软雅黑" panose="020B0503020204020204" charset="-122"/>
                <a:ea typeface="微软雅黑" panose="020B0503020204020204" charset="-122"/>
                <a:cs typeface="微软雅黑" panose="020B0503020204020204" charset="-122"/>
              </a:rPr>
              <a:t>。她会</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用她那忧郁的褐色眼睛看着我</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流露出她的需要</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，然后等待着，</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相信我会理解</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心理</a:t>
            </a:r>
            <a:r>
              <a:rPr lang="zh-CN" altLang="en-US" sz="2400" b="1">
                <a:latin typeface="微软雅黑" panose="020B0503020204020204" charset="-122"/>
                <a:ea typeface="微软雅黑" panose="020B0503020204020204" charset="-122"/>
                <a:cs typeface="微软雅黑" panose="020B0503020204020204" charset="-122"/>
              </a:rPr>
              <a:t>——奇怪的是，我几乎总是会理解。没过多久，</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她就成了我的</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第五肢</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比喻</a:t>
            </a:r>
            <a:r>
              <a:rPr lang="zh-CN" altLang="en-US" sz="2400" b="1">
                <a:latin typeface="微软雅黑" panose="020B0503020204020204" charset="-122"/>
                <a:ea typeface="微软雅黑" panose="020B0503020204020204" charset="-122"/>
                <a:cs typeface="微软雅黑" panose="020B0503020204020204" charset="-122"/>
              </a:rPr>
              <a:t>，当我看电视时，她就在</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我的肚子上打鼾</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471170" y="3922395"/>
            <a:ext cx="11249660" cy="2458720"/>
          </a:xfrm>
          <a:prstGeom prst="rect">
            <a:avLst/>
          </a:prstGeom>
          <a:noFill/>
        </p:spPr>
        <p:txBody>
          <a:bodyPr wrap="square" rtlCol="0" anchor="t">
            <a:spAutoFit/>
          </a:bodyPr>
          <a:p>
            <a:r>
              <a:rPr lang="en-US" sz="2400" b="1">
                <a:latin typeface="微软雅黑" panose="020B0503020204020204" charset="-122"/>
                <a:ea typeface="微软雅黑" panose="020B0503020204020204" charset="-122"/>
                <a:cs typeface="微软雅黑" panose="020B0503020204020204" charset="-122"/>
              </a:rPr>
              <a:t>   </a:t>
            </a:r>
            <a:r>
              <a:rPr lang="en-US" sz="2400" b="1">
                <a:solidFill>
                  <a:srgbClr val="002060"/>
                </a:solidFill>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So exhausted was Old Tin Hat that he collapsed on the ground</a:t>
            </a:r>
            <a:r>
              <a:rPr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Whining </a:t>
            </a:r>
            <a:r>
              <a:rPr sz="2400" b="1">
                <a:latin typeface="微软雅黑" panose="020B0503020204020204" charset="-122"/>
                <a:ea typeface="微软雅黑" panose="020B0503020204020204" charset="-122"/>
                <a:cs typeface="微软雅黑" panose="020B0503020204020204" charset="-122"/>
              </a:rPr>
              <a:t>gently, Raf, the dog, </a:t>
            </a:r>
            <a:r>
              <a:rPr sz="2400" b="1">
                <a:solidFill>
                  <a:srgbClr val="002060"/>
                </a:solidFill>
                <a:latin typeface="微软雅黑" panose="020B0503020204020204" charset="-122"/>
                <a:ea typeface="微软雅黑" panose="020B0503020204020204" charset="-122"/>
                <a:cs typeface="微软雅黑" panose="020B0503020204020204" charset="-122"/>
              </a:rPr>
              <a:t>snuggled with him</a:t>
            </a:r>
            <a:r>
              <a:rPr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nuzzled him</a:t>
            </a:r>
            <a:r>
              <a:rPr sz="2400" b="1">
                <a:latin typeface="微软雅黑" panose="020B0503020204020204" charset="-122"/>
                <a:ea typeface="微软雅黑" panose="020B0503020204020204" charset="-122"/>
                <a:cs typeface="微软雅黑" panose="020B0503020204020204" charset="-122"/>
              </a:rPr>
              <a:t> </a:t>
            </a:r>
            <a:r>
              <a:rPr lang="en-US" sz="2400" b="1">
                <a:latin typeface="微软雅黑" panose="020B0503020204020204" charset="-122"/>
                <a:ea typeface="微软雅黑" panose="020B0503020204020204" charset="-122"/>
                <a:cs typeface="微软雅黑" panose="020B0503020204020204" charset="-122"/>
              </a:rPr>
              <a:t>and </a:t>
            </a:r>
            <a:r>
              <a:rPr sz="2400" b="1">
                <a:solidFill>
                  <a:srgbClr val="002060"/>
                </a:solidFill>
                <a:latin typeface="微软雅黑" panose="020B0503020204020204" charset="-122"/>
                <a:ea typeface="微软雅黑" panose="020B0503020204020204" charset="-122"/>
                <a:cs typeface="微软雅黑" panose="020B0503020204020204" charset="-122"/>
              </a:rPr>
              <a:t>licked his hand </a:t>
            </a:r>
            <a:r>
              <a:rPr sz="2400" b="1">
                <a:latin typeface="微软雅黑" panose="020B0503020204020204" charset="-122"/>
                <a:ea typeface="微软雅黑" panose="020B0503020204020204" charset="-122"/>
                <a:cs typeface="微软雅黑" panose="020B0503020204020204" charset="-122"/>
              </a:rPr>
              <a:t>to keep his spirits up. </a:t>
            </a:r>
            <a:endParaRPr sz="2400" b="1">
              <a:latin typeface="微软雅黑" panose="020B0503020204020204" charset="-122"/>
              <a:ea typeface="微软雅黑" panose="020B0503020204020204" charset="-122"/>
              <a:cs typeface="微软雅黑" panose="020B0503020204020204" charset="-122"/>
            </a:endParaRPr>
          </a:p>
          <a:p>
            <a:r>
              <a:rPr sz="2400" b="1">
                <a:latin typeface="微软雅黑" panose="020B0503020204020204" charset="-122"/>
                <a:ea typeface="微软雅黑" panose="020B0503020204020204" charset="-122"/>
                <a:cs typeface="微软雅黑" panose="020B0503020204020204" charset="-122"/>
              </a:rPr>
              <a:t>    </a:t>
            </a:r>
            <a:r>
              <a:rPr lang="en-US" sz="2400" b="1">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老钢盔</a:t>
            </a:r>
            <a:r>
              <a:rPr lang="en-US" altLang="zh-CN"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累得</a:t>
            </a:r>
            <a:r>
              <a:rPr lang="zh-CN" sz="2400" b="1">
                <a:solidFill>
                  <a:srgbClr val="002060"/>
                </a:solidFill>
                <a:latin typeface="微软雅黑" panose="020B0503020204020204" charset="-122"/>
                <a:ea typeface="微软雅黑" panose="020B0503020204020204" charset="-122"/>
                <a:cs typeface="微软雅黑" panose="020B0503020204020204" charset="-122"/>
              </a:rPr>
              <a:t>瘫</a:t>
            </a:r>
            <a:r>
              <a:rPr sz="2400" b="1">
                <a:solidFill>
                  <a:srgbClr val="002060"/>
                </a:solidFill>
                <a:latin typeface="微软雅黑" panose="020B0503020204020204" charset="-122"/>
                <a:ea typeface="微软雅黑" panose="020B0503020204020204" charset="-122"/>
                <a:cs typeface="微软雅黑" panose="020B0503020204020204" charset="-122"/>
              </a:rPr>
              <a:t>倒在地上</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sz="2400" b="1">
                <a:latin typeface="微软雅黑" panose="020B0503020204020204" charset="-122"/>
                <a:ea typeface="微软雅黑" panose="020B0503020204020204" charset="-122"/>
                <a:cs typeface="微软雅黑" panose="020B0503020204020204" charset="-122"/>
              </a:rPr>
              <a:t>。拉夫</a:t>
            </a:r>
            <a:r>
              <a:rPr sz="2400" b="1">
                <a:solidFill>
                  <a:srgbClr val="002060"/>
                </a:solidFill>
                <a:latin typeface="微软雅黑" panose="020B0503020204020204" charset="-122"/>
                <a:ea typeface="微软雅黑" panose="020B0503020204020204" charset="-122"/>
                <a:cs typeface="微软雅黑" panose="020B0503020204020204" charset="-122"/>
              </a:rPr>
              <a:t>轻轻地呜咽着</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动作</a:t>
            </a:r>
            <a:r>
              <a:rPr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依偎着他</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动作</a:t>
            </a:r>
            <a:r>
              <a:rPr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用鼻子蹭他</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动作</a:t>
            </a:r>
            <a:r>
              <a:rPr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舔他的手</a:t>
            </a:r>
            <a:r>
              <a:rPr lang="zh-CN" altLang="en-US" sz="2400" b="1" baseline="-25000">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latin typeface="微软雅黑" panose="020B0503020204020204" charset="-122"/>
                <a:ea typeface="微软雅黑" panose="020B0503020204020204" charset="-122"/>
                <a:cs typeface="微软雅黑" panose="020B0503020204020204" charset="-122"/>
              </a:rPr>
              <a:t>，让他振作起来。</a:t>
            </a:r>
            <a:endParaRPr sz="2400" b="1">
              <a:latin typeface="微软雅黑" panose="020B0503020204020204" charset="-122"/>
              <a:ea typeface="微软雅黑" panose="020B0503020204020204" charset="-122"/>
              <a:cs typeface="微软雅黑" panose="020B0503020204020204" charset="-122"/>
            </a:endParaRPr>
          </a:p>
          <a:p>
            <a:pPr fontAlgn="auto">
              <a:lnSpc>
                <a:spcPts val="1180"/>
              </a:lnSpc>
            </a:pPr>
            <a:r>
              <a:rPr sz="2400" b="1">
                <a:latin typeface="微软雅黑" panose="020B0503020204020204" charset="-122"/>
                <a:ea typeface="微软雅黑" panose="020B0503020204020204" charset="-122"/>
                <a:cs typeface="微软雅黑" panose="020B0503020204020204" charset="-122"/>
              </a:rPr>
              <a:t>                     </a:t>
            </a:r>
            <a:endParaRPr sz="2400" b="1">
              <a:latin typeface="微软雅黑" panose="020B0503020204020204" charset="-122"/>
              <a:ea typeface="微软雅黑" panose="020B0503020204020204" charset="-122"/>
              <a:cs typeface="微软雅黑" panose="020B0503020204020204" charset="-122"/>
            </a:endParaRPr>
          </a:p>
          <a:p>
            <a:r>
              <a:rPr sz="2400" b="1">
                <a:latin typeface="微软雅黑" panose="020B0503020204020204" charset="-122"/>
                <a:ea typeface="微软雅黑" panose="020B0503020204020204" charset="-122"/>
                <a:cs typeface="微软雅黑" panose="020B0503020204020204" charset="-122"/>
              </a:rPr>
              <a:t>                     </a:t>
            </a:r>
            <a:r>
              <a:rPr lang="en-US"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溯恩英语</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“2020</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年</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1</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月高考</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临门一脚：读后续写考前提升指导”</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72440" y="1146175"/>
            <a:ext cx="11248390" cy="2676525"/>
          </a:xfrm>
          <a:prstGeom prst="rect">
            <a:avLst/>
          </a:prstGeom>
          <a:noFill/>
        </p:spPr>
        <p:txBody>
          <a:bodyPr wrap="square" rtlCol="0" anchor="t">
            <a:spAutoFit/>
          </a:bodyPr>
          <a:p>
            <a:r>
              <a:rPr lang="en-US"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Being torn </a:t>
            </a:r>
            <a:r>
              <a:rPr sz="2400" b="1">
                <a:latin typeface="微软雅黑" panose="020B0503020204020204" charset="-122"/>
                <a:ea typeface="微软雅黑" panose="020B0503020204020204" charset="-122"/>
                <a:cs typeface="微软雅黑" panose="020B0503020204020204" charset="-122"/>
              </a:rPr>
              <a:t>as to whether to </a:t>
            </a:r>
            <a:r>
              <a:rPr sz="2400" b="1">
                <a:solidFill>
                  <a:srgbClr val="002060"/>
                </a:solidFill>
                <a:latin typeface="微软雅黑" panose="020B0503020204020204" charset="-122"/>
                <a:ea typeface="微软雅黑" panose="020B0503020204020204" charset="-122"/>
                <a:cs typeface="微软雅黑" panose="020B0503020204020204" charset="-122"/>
              </a:rPr>
              <a:t>risk everyone's safety to </a:t>
            </a:r>
            <a:r>
              <a:rPr lang="en-US" sz="2400" b="1">
                <a:solidFill>
                  <a:srgbClr val="002060"/>
                </a:solidFill>
                <a:latin typeface="微软雅黑" panose="020B0503020204020204" charset="-122"/>
                <a:ea typeface="微软雅黑" panose="020B0503020204020204" charset="-122"/>
                <a:cs typeface="微软雅黑" panose="020B0503020204020204" charset="-122"/>
              </a:rPr>
              <a:t>save</a:t>
            </a:r>
            <a:r>
              <a:rPr sz="2400" b="1">
                <a:solidFill>
                  <a:srgbClr val="002060"/>
                </a:solidFill>
                <a:latin typeface="微软雅黑" panose="020B0503020204020204" charset="-122"/>
                <a:ea typeface="微软雅黑" panose="020B0503020204020204" charset="-122"/>
                <a:cs typeface="微软雅黑" panose="020B0503020204020204" charset="-122"/>
              </a:rPr>
              <a:t> the dog out</a:t>
            </a:r>
            <a:r>
              <a:rPr sz="2400" b="1">
                <a:latin typeface="微软雅黑" panose="020B0503020204020204" charset="-122"/>
                <a:ea typeface="微软雅黑" panose="020B0503020204020204" charset="-122"/>
                <a:cs typeface="微软雅黑" panose="020B0503020204020204" charset="-122"/>
              </a:rPr>
              <a:t>,  he </a:t>
            </a:r>
            <a:r>
              <a:rPr sz="2400" b="1">
                <a:latin typeface="微软雅黑" panose="020B0503020204020204" charset="-122"/>
                <a:ea typeface="微软雅黑" panose="020B0503020204020204" charset="-122"/>
                <a:cs typeface="微软雅黑" panose="020B0503020204020204" charset="-122"/>
                <a:sym typeface="+mn-ea"/>
              </a:rPr>
              <a:t>suddenly</a:t>
            </a:r>
            <a:r>
              <a:rPr sz="2400" b="1">
                <a:latin typeface="微软雅黑" panose="020B0503020204020204" charset="-122"/>
                <a:ea typeface="微软雅黑" panose="020B0503020204020204" charset="-122"/>
                <a:cs typeface="微软雅黑" panose="020B0503020204020204" charset="-122"/>
              </a:rPr>
              <a:t> thought that</a:t>
            </a:r>
            <a:r>
              <a:rPr sz="2400" b="1">
                <a:solidFill>
                  <a:srgbClr val="002060"/>
                </a:solidFill>
                <a:latin typeface="微软雅黑" panose="020B0503020204020204" charset="-122"/>
                <a:ea typeface="微软雅黑" panose="020B0503020204020204" charset="-122"/>
                <a:cs typeface="微软雅黑" panose="020B0503020204020204" charset="-122"/>
              </a:rPr>
              <a:t> the dog might be the best friend and comfort to the boys in the war.</a:t>
            </a:r>
            <a:r>
              <a:rPr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A ripple of excitement ran through his body</a:t>
            </a:r>
            <a:r>
              <a:rPr sz="2400" b="1">
                <a:latin typeface="微软雅黑" panose="020B0503020204020204" charset="-122"/>
                <a:ea typeface="微软雅黑" panose="020B0503020204020204" charset="-122"/>
                <a:cs typeface="微软雅黑" panose="020B0503020204020204" charset="-122"/>
              </a:rPr>
              <a:t>, “Come and grab my hand!” he ordered.</a:t>
            </a:r>
            <a:endParaRPr sz="2400" b="1">
              <a:latin typeface="微软雅黑" panose="020B0503020204020204" charset="-122"/>
              <a:ea typeface="微软雅黑" panose="020B0503020204020204" charset="-122"/>
              <a:cs typeface="微软雅黑" panose="020B0503020204020204" charset="-122"/>
            </a:endParaRPr>
          </a:p>
          <a:p>
            <a:r>
              <a:rPr sz="2400" b="1">
                <a:latin typeface="微软雅黑" panose="020B0503020204020204" charset="-122"/>
                <a:ea typeface="微软雅黑" panose="020B0503020204020204" charset="-122"/>
                <a:cs typeface="微软雅黑" panose="020B0503020204020204" charset="-122"/>
              </a:rPr>
              <a:t>   在</a:t>
            </a:r>
            <a:r>
              <a:rPr lang="zh-CN" sz="2400" b="1">
                <a:solidFill>
                  <a:srgbClr val="002060"/>
                </a:solidFill>
                <a:latin typeface="微软雅黑" panose="020B0503020204020204" charset="-122"/>
                <a:ea typeface="微软雅黑" panose="020B0503020204020204" charset="-122"/>
                <a:cs typeface="微软雅黑" panose="020B0503020204020204" charset="-122"/>
              </a:rPr>
              <a:t>纠结</a:t>
            </a:r>
            <a:r>
              <a:rPr sz="2400" b="1">
                <a:solidFill>
                  <a:srgbClr val="002060"/>
                </a:solidFill>
                <a:latin typeface="微软雅黑" panose="020B0503020204020204" charset="-122"/>
                <a:ea typeface="微软雅黑" panose="020B0503020204020204" charset="-122"/>
                <a:cs typeface="微软雅黑" panose="020B0503020204020204" charset="-122"/>
              </a:rPr>
              <a:t>是否要冒着危及大家安全的风险把狗救出来</a:t>
            </a:r>
            <a:r>
              <a:rPr sz="2400" b="1">
                <a:latin typeface="微软雅黑" panose="020B0503020204020204" charset="-122"/>
                <a:ea typeface="微软雅黑" panose="020B0503020204020204" charset="-122"/>
                <a:cs typeface="微软雅黑" panose="020B0503020204020204" charset="-122"/>
              </a:rPr>
              <a:t>时</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心理</a:t>
            </a:r>
            <a:r>
              <a:rPr sz="2400" b="1">
                <a:latin typeface="微软雅黑" panose="020B0503020204020204" charset="-122"/>
                <a:ea typeface="微软雅黑" panose="020B0503020204020204" charset="-122"/>
                <a:cs typeface="微软雅黑" panose="020B0503020204020204" charset="-122"/>
              </a:rPr>
              <a:t>，他</a:t>
            </a:r>
            <a:r>
              <a:rPr sz="2400" b="1">
                <a:solidFill>
                  <a:srgbClr val="002060"/>
                </a:solidFill>
                <a:latin typeface="微软雅黑" panose="020B0503020204020204" charset="-122"/>
                <a:ea typeface="微软雅黑" panose="020B0503020204020204" charset="-122"/>
                <a:cs typeface="微软雅黑" panose="020B0503020204020204" charset="-122"/>
              </a:rPr>
              <a:t>突然想到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心理</a:t>
            </a:r>
            <a:r>
              <a:rPr sz="2400" b="1">
                <a:latin typeface="微软雅黑" panose="020B0503020204020204" charset="-122"/>
                <a:ea typeface="微软雅黑" panose="020B0503020204020204" charset="-122"/>
                <a:cs typeface="微软雅黑" panose="020B0503020204020204" charset="-122"/>
              </a:rPr>
              <a:t>狗可能是战争中孩子们最好的朋友和安慰。</a:t>
            </a:r>
            <a:r>
              <a:rPr sz="2400" b="1">
                <a:solidFill>
                  <a:srgbClr val="002060"/>
                </a:solidFill>
                <a:latin typeface="微软雅黑" panose="020B0503020204020204" charset="-122"/>
                <a:ea typeface="微软雅黑" panose="020B0503020204020204" charset="-122"/>
                <a:cs typeface="微软雅黑" panose="020B0503020204020204" charset="-122"/>
              </a:rPr>
              <a:t>一阵兴奋的涟漪掠过他的全身</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心理</a:t>
            </a:r>
            <a:r>
              <a:rPr sz="2400" b="1">
                <a:latin typeface="微软雅黑" panose="020B0503020204020204" charset="-122"/>
                <a:ea typeface="微软雅黑" panose="020B0503020204020204" charset="-122"/>
                <a:cs typeface="微软雅黑" panose="020B0503020204020204" charset="-122"/>
              </a:rPr>
              <a:t>，“过来抓住我的手!””他命令。</a:t>
            </a:r>
            <a:endParaRPr sz="2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471170" y="955675"/>
            <a:ext cx="11249660" cy="4892675"/>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sz="2400" b="1">
                <a:latin typeface="微软雅黑" panose="020B0503020204020204" charset="-122"/>
                <a:ea typeface="微软雅黑" panose="020B0503020204020204" charset="-122"/>
                <a:cs typeface="微软雅黑" panose="020B0503020204020204" charset="-122"/>
              </a:rPr>
              <a:t>      Soon </a:t>
            </a:r>
            <a:r>
              <a:rPr sz="2400" b="1">
                <a:solidFill>
                  <a:srgbClr val="002060"/>
                </a:solidFill>
                <a:latin typeface="微软雅黑" panose="020B0503020204020204" charset="-122"/>
                <a:ea typeface="微软雅黑" panose="020B0503020204020204" charset="-122"/>
                <a:cs typeface="微软雅黑" panose="020B0503020204020204" charset="-122"/>
              </a:rPr>
              <a:t>his paws are planted upon your knees</a:t>
            </a:r>
            <a:r>
              <a:rPr sz="2400" b="1">
                <a:latin typeface="微软雅黑" panose="020B0503020204020204" charset="-122"/>
                <a:ea typeface="微软雅黑" panose="020B0503020204020204" charset="-122"/>
                <a:cs typeface="微软雅黑" panose="020B0503020204020204" charset="-122"/>
              </a:rPr>
              <a:t> and he </a:t>
            </a:r>
            <a:r>
              <a:rPr sz="2400" b="1">
                <a:solidFill>
                  <a:srgbClr val="002060"/>
                </a:solidFill>
                <a:latin typeface="微软雅黑" panose="020B0503020204020204" charset="-122"/>
                <a:ea typeface="微软雅黑" panose="020B0503020204020204" charset="-122"/>
                <a:cs typeface="微软雅黑" panose="020B0503020204020204" charset="-122"/>
              </a:rPr>
              <a:t>looks up into your face </a:t>
            </a:r>
            <a:r>
              <a:rPr sz="2400" b="1" u="sng">
                <a:solidFill>
                  <a:srgbClr val="002060"/>
                </a:solidFill>
                <a:latin typeface="微软雅黑" panose="020B0503020204020204" charset="-122"/>
                <a:ea typeface="微软雅黑" panose="020B0503020204020204" charset="-122"/>
                <a:cs typeface="微软雅黑" panose="020B0503020204020204" charset="-122"/>
              </a:rPr>
              <a:t>beseechingly</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sz="2400" b="1">
                <a:latin typeface="微软雅黑" panose="020B0503020204020204" charset="-122"/>
                <a:ea typeface="微软雅黑" panose="020B0503020204020204" charset="-122"/>
                <a:cs typeface="微软雅黑" panose="020B0503020204020204" charset="-122"/>
              </a:rPr>
              <a:t>. He </a:t>
            </a:r>
            <a:r>
              <a:rPr sz="2400" b="1">
                <a:solidFill>
                  <a:srgbClr val="002060"/>
                </a:solidFill>
                <a:latin typeface="微软雅黑" panose="020B0503020204020204" charset="-122"/>
                <a:ea typeface="微软雅黑" panose="020B0503020204020204" charset="-122"/>
                <a:cs typeface="微软雅黑" panose="020B0503020204020204" charset="-122"/>
              </a:rPr>
              <a:t>wags his tail and tries to smile</a:t>
            </a:r>
            <a:r>
              <a:rPr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suggesting that you laugh it off</a:t>
            </a:r>
            <a:r>
              <a:rPr sz="2400" b="1">
                <a:latin typeface="微软雅黑" panose="020B0503020204020204" charset="-122"/>
                <a:ea typeface="微软雅黑" panose="020B0503020204020204" charset="-122"/>
                <a:cs typeface="微软雅黑" panose="020B0503020204020204" charset="-122"/>
              </a:rPr>
              <a:t>. Then he </a:t>
            </a:r>
            <a:r>
              <a:rPr sz="2400" b="1">
                <a:solidFill>
                  <a:srgbClr val="002060"/>
                </a:solidFill>
                <a:latin typeface="微软雅黑" panose="020B0503020204020204" charset="-122"/>
                <a:ea typeface="微软雅黑" panose="020B0503020204020204" charset="-122"/>
                <a:cs typeface="微软雅黑" panose="020B0503020204020204" charset="-122"/>
              </a:rPr>
              <a:t>jumps down </a:t>
            </a:r>
            <a:r>
              <a:rPr sz="2400" b="1">
                <a:latin typeface="微软雅黑" panose="020B0503020204020204" charset="-122"/>
                <a:ea typeface="微软雅黑" panose="020B0503020204020204" charset="-122"/>
                <a:cs typeface="微软雅黑" panose="020B0503020204020204" charset="-122"/>
              </a:rPr>
              <a:t>and </a:t>
            </a:r>
            <a:r>
              <a:rPr sz="2400" b="1">
                <a:solidFill>
                  <a:srgbClr val="002060"/>
                </a:solidFill>
                <a:latin typeface="微软雅黑" panose="020B0503020204020204" charset="-122"/>
                <a:ea typeface="微软雅黑" panose="020B0503020204020204" charset="-122"/>
                <a:cs typeface="微软雅黑" panose="020B0503020204020204" charset="-122"/>
              </a:rPr>
              <a:t>runs about the room</a:t>
            </a:r>
            <a:r>
              <a:rPr sz="2400" b="1">
                <a:latin typeface="微软雅黑" panose="020B0503020204020204" charset="-122"/>
                <a:ea typeface="微软雅黑" panose="020B0503020204020204" charset="-122"/>
                <a:cs typeface="微软雅黑" panose="020B0503020204020204" charset="-122"/>
              </a:rPr>
              <a:t> to </a:t>
            </a:r>
            <a:r>
              <a:rPr sz="2400" b="1">
                <a:solidFill>
                  <a:srgbClr val="002060"/>
                </a:solidFill>
                <a:latin typeface="微软雅黑" panose="020B0503020204020204" charset="-122"/>
                <a:ea typeface="微软雅黑" panose="020B0503020204020204" charset="-122"/>
                <a:cs typeface="微软雅黑" panose="020B0503020204020204" charset="-122"/>
              </a:rPr>
              <a:t>attract your attention by his funny </a:t>
            </a:r>
            <a:r>
              <a:rPr sz="2400" b="1" u="sng">
                <a:solidFill>
                  <a:srgbClr val="002060"/>
                </a:solidFill>
                <a:latin typeface="微软雅黑" panose="020B0503020204020204" charset="-122"/>
                <a:ea typeface="微软雅黑" panose="020B0503020204020204" charset="-122"/>
                <a:cs typeface="微软雅黑" panose="020B0503020204020204" charset="-122"/>
              </a:rPr>
              <a:t>pranks</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sz="2400" b="1">
                <a:latin typeface="微软雅黑" panose="020B0503020204020204" charset="-122"/>
                <a:ea typeface="微软雅黑" panose="020B0503020204020204" charset="-122"/>
                <a:cs typeface="微软雅黑" panose="020B0503020204020204" charset="-122"/>
              </a:rPr>
              <a:t>, or perhaps he even </a:t>
            </a:r>
            <a:r>
              <a:rPr sz="2400" b="1">
                <a:solidFill>
                  <a:srgbClr val="002060"/>
                </a:solidFill>
                <a:latin typeface="微软雅黑" panose="020B0503020204020204" charset="-122"/>
                <a:ea typeface="微软雅黑" panose="020B0503020204020204" charset="-122"/>
                <a:cs typeface="微软雅黑" panose="020B0503020204020204" charset="-122"/>
              </a:rPr>
              <a:t>barks once in a </a:t>
            </a:r>
            <a:r>
              <a:rPr sz="2400" b="1" u="sng">
                <a:solidFill>
                  <a:srgbClr val="002060"/>
                </a:solidFill>
                <a:latin typeface="微软雅黑" panose="020B0503020204020204" charset="-122"/>
                <a:ea typeface="微软雅黑" panose="020B0503020204020204" charset="-122"/>
                <a:cs typeface="微软雅黑" panose="020B0503020204020204" charset="-122"/>
              </a:rPr>
              <a:t>deprecating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sz="2400" b="1">
                <a:solidFill>
                  <a:srgbClr val="002060"/>
                </a:solidFill>
                <a:latin typeface="微软雅黑" panose="020B0503020204020204" charset="-122"/>
                <a:ea typeface="微软雅黑" panose="020B0503020204020204" charset="-122"/>
                <a:cs typeface="微软雅黑" panose="020B0503020204020204" charset="-122"/>
              </a:rPr>
              <a:t> way</a:t>
            </a:r>
            <a:r>
              <a:rPr sz="2400" b="1">
                <a:latin typeface="微软雅黑" panose="020B0503020204020204" charset="-122"/>
                <a:ea typeface="微软雅黑" panose="020B0503020204020204" charset="-122"/>
                <a:cs typeface="微软雅黑" panose="020B0503020204020204" charset="-122"/>
              </a:rPr>
              <a:t>, but he is soon </a:t>
            </a:r>
            <a:r>
              <a:rPr sz="2400" b="1">
                <a:solidFill>
                  <a:srgbClr val="002060"/>
                </a:solidFill>
                <a:latin typeface="微软雅黑" panose="020B0503020204020204" charset="-122"/>
                <a:ea typeface="微软雅黑" panose="020B0503020204020204" charset="-122"/>
                <a:cs typeface="微软雅黑" panose="020B0503020204020204" charset="-122"/>
              </a:rPr>
              <a:t>back again licking your face</a:t>
            </a:r>
            <a:r>
              <a:rPr sz="2400" b="1">
                <a:latin typeface="微软雅黑" panose="020B0503020204020204" charset="-122"/>
                <a:ea typeface="微软雅黑" panose="020B0503020204020204" charset="-122"/>
                <a:cs typeface="微软雅黑" panose="020B0503020204020204" charset="-122"/>
              </a:rPr>
              <a:t>.</a:t>
            </a:r>
            <a:endParaRPr sz="2400" b="1">
              <a:latin typeface="微软雅黑" panose="020B0503020204020204" charset="-122"/>
              <a:ea typeface="微软雅黑" panose="020B0503020204020204" charset="-122"/>
              <a:cs typeface="微软雅黑" panose="020B0503020204020204" charset="-122"/>
            </a:endParaRPr>
          </a:p>
          <a:p>
            <a:endParaRPr sz="2400" b="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① beseechingly /bɪˈsiːtʃɪŋli/  </a:t>
            </a:r>
            <a:r>
              <a:rPr lang="en-US" sz="1600" b="1" i="1">
                <a:latin typeface="微软雅黑" panose="020B0503020204020204" charset="-122"/>
                <a:ea typeface="微软雅黑" panose="020B0503020204020204" charset="-122"/>
                <a:cs typeface="微软雅黑" panose="020B0503020204020204" charset="-122"/>
                <a:sym typeface="+mn-ea"/>
              </a:rPr>
              <a:t>adv. 恳求地</a:t>
            </a:r>
            <a:endParaRPr lang="en-US" sz="1600" b="1" i="1">
              <a:latin typeface="微软雅黑" panose="020B0503020204020204" charset="-122"/>
              <a:ea typeface="微软雅黑" panose="020B0503020204020204" charset="-122"/>
              <a:cs typeface="微软雅黑" panose="020B0503020204020204" charset="-122"/>
              <a:sym typeface="+mn-ea"/>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② prank  /præŋk/ </a:t>
            </a:r>
            <a:r>
              <a:rPr lang="en-US" sz="1600" b="1" i="1">
                <a:latin typeface="微软雅黑" panose="020B0503020204020204" charset="-122"/>
                <a:ea typeface="微软雅黑" panose="020B0503020204020204" charset="-122"/>
                <a:cs typeface="微软雅黑" panose="020B0503020204020204" charset="-122"/>
                <a:sym typeface="+mn-ea"/>
              </a:rPr>
              <a:t>n. 恶作剧，开玩笑；戏谑   vt. 装饰；打扮   vi. 炫耀自己；胡闹</a:t>
            </a:r>
            <a:endParaRPr lang="en-US" sz="1600" b="1" i="1">
              <a:latin typeface="微软雅黑" panose="020B0503020204020204" charset="-122"/>
              <a:ea typeface="微软雅黑" panose="020B0503020204020204" charset="-122"/>
              <a:cs typeface="微软雅黑" panose="020B0503020204020204" charset="-122"/>
              <a:sym typeface="+mn-ea"/>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③ deprecating /ˈdeprəkeɪtɪŋ/</a:t>
            </a:r>
            <a:r>
              <a:rPr lang="en-US" sz="1600" b="1" i="1">
                <a:latin typeface="微软雅黑" panose="020B0503020204020204" charset="-122"/>
                <a:ea typeface="微软雅黑" panose="020B0503020204020204" charset="-122"/>
                <a:cs typeface="微软雅黑" panose="020B0503020204020204" charset="-122"/>
                <a:sym typeface="+mn-ea"/>
              </a:rPr>
              <a:t> adj. 不以为然的；不赞成的   </a:t>
            </a:r>
            <a:r>
              <a:rPr lang="en-US" sz="1600" b="1" i="1">
                <a:latin typeface="微软雅黑" panose="020B0503020204020204" charset="-122"/>
                <a:ea typeface="微软雅黑" panose="020B0503020204020204" charset="-122"/>
                <a:cs typeface="微软雅黑" panose="020B0503020204020204" charset="-122"/>
                <a:sym typeface="+mn-ea"/>
              </a:rPr>
              <a:t>v. 对…表示不赞成；轻视（deprecate的ing形式）</a:t>
            </a:r>
            <a:endParaRPr lang="en-US" sz="1600" b="1" i="1">
              <a:latin typeface="微软雅黑" panose="020B0503020204020204" charset="-122"/>
              <a:ea typeface="微软雅黑" panose="020B0503020204020204" charset="-122"/>
              <a:cs typeface="微软雅黑" panose="020B0503020204020204" charset="-122"/>
              <a:sym typeface="+mn-ea"/>
            </a:endParaRPr>
          </a:p>
          <a:p>
            <a:pPr marL="285750" indent="-285750" algn="l">
              <a:buClrTx/>
              <a:buSzTx/>
              <a:buFont typeface="Wingdings" panose="05000000000000000000" charset="0"/>
              <a:buChar char="Ø"/>
            </a:pPr>
            <a:endParaRPr lang="en-US" sz="1600" b="1" i="1">
              <a:latin typeface="微软雅黑" panose="020B0503020204020204" charset="-122"/>
              <a:ea typeface="微软雅黑" panose="020B0503020204020204" charset="-122"/>
              <a:cs typeface="微软雅黑" panose="020B0503020204020204" charset="-122"/>
            </a:endParaRPr>
          </a:p>
          <a:p>
            <a:r>
              <a:rPr sz="2400" b="1">
                <a:latin typeface="微软雅黑" panose="020B0503020204020204" charset="-122"/>
                <a:ea typeface="微软雅黑" panose="020B0503020204020204" charset="-122"/>
                <a:cs typeface="微软雅黑" panose="020B0503020204020204" charset="-122"/>
              </a:rPr>
              <a:t>     很快，它的</a:t>
            </a:r>
            <a:r>
              <a:rPr sz="2400" b="1">
                <a:solidFill>
                  <a:srgbClr val="002060"/>
                </a:solidFill>
                <a:latin typeface="微软雅黑" panose="020B0503020204020204" charset="-122"/>
                <a:ea typeface="微软雅黑" panose="020B0503020204020204" charset="-122"/>
                <a:cs typeface="微软雅黑" panose="020B0503020204020204" charset="-122"/>
              </a:rPr>
              <a:t>爪子就搭在你的膝盖上</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latin typeface="微软雅黑" panose="020B0503020204020204" charset="-122"/>
                <a:ea typeface="微软雅黑" panose="020B0503020204020204" charset="-122"/>
                <a:cs typeface="微软雅黑" panose="020B0503020204020204" charset="-122"/>
              </a:rPr>
              <a:t>，它</a:t>
            </a:r>
            <a:r>
              <a:rPr sz="2400" b="1">
                <a:solidFill>
                  <a:srgbClr val="002060"/>
                </a:solidFill>
                <a:latin typeface="微软雅黑" panose="020B0503020204020204" charset="-122"/>
                <a:ea typeface="微软雅黑" panose="020B0503020204020204" charset="-122"/>
                <a:cs typeface="微软雅黑" panose="020B0503020204020204" charset="-122"/>
              </a:rPr>
              <a:t>抬起头来，乞求地望着你的脸</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sz="2400" b="1">
                <a:latin typeface="微软雅黑" panose="020B0503020204020204" charset="-122"/>
                <a:ea typeface="微软雅黑" panose="020B0503020204020204" charset="-122"/>
                <a:cs typeface="微软雅黑" panose="020B0503020204020204" charset="-122"/>
              </a:rPr>
              <a:t>。他</a:t>
            </a:r>
            <a:r>
              <a:rPr sz="2400" b="1">
                <a:solidFill>
                  <a:srgbClr val="002060"/>
                </a:solidFill>
                <a:latin typeface="微软雅黑" panose="020B0503020204020204" charset="-122"/>
                <a:ea typeface="微软雅黑" panose="020B0503020204020204" charset="-122"/>
                <a:cs typeface="微软雅黑" panose="020B0503020204020204" charset="-122"/>
              </a:rPr>
              <a:t>摇着尾巴，试图微笑</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solidFill>
                  <a:srgbClr val="002060"/>
                </a:solidFill>
                <a:latin typeface="微软雅黑" panose="020B0503020204020204" charset="-122"/>
                <a:ea typeface="微软雅黑" panose="020B0503020204020204" charset="-122"/>
                <a:cs typeface="微软雅黑" panose="020B0503020204020204" charset="-122"/>
              </a:rPr>
              <a:t>，暗示你一笑了之</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心理</a:t>
            </a:r>
            <a:r>
              <a:rPr sz="2400" b="1">
                <a:latin typeface="微软雅黑" panose="020B0503020204020204" charset="-122"/>
                <a:ea typeface="微软雅黑" panose="020B0503020204020204" charset="-122"/>
                <a:cs typeface="微软雅黑" panose="020B0503020204020204" charset="-122"/>
              </a:rPr>
              <a:t>。然后他</a:t>
            </a:r>
            <a:r>
              <a:rPr sz="2400" b="1">
                <a:solidFill>
                  <a:srgbClr val="002060"/>
                </a:solidFill>
                <a:latin typeface="微软雅黑" panose="020B0503020204020204" charset="-122"/>
                <a:ea typeface="微软雅黑" panose="020B0503020204020204" charset="-122"/>
                <a:cs typeface="微软雅黑" panose="020B0503020204020204" charset="-122"/>
              </a:rPr>
              <a:t>跳下来，在房间里跑来跑去</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用他有趣的恶作剧来吸引你的注意力</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sz="2400" b="1">
                <a:latin typeface="微软雅黑" panose="020B0503020204020204" charset="-122"/>
                <a:ea typeface="微软雅黑" panose="020B0503020204020204" charset="-122"/>
                <a:cs typeface="微软雅黑" panose="020B0503020204020204" charset="-122"/>
              </a:rPr>
              <a:t>，或者他甚至</a:t>
            </a:r>
            <a:r>
              <a:rPr sz="2400" b="1">
                <a:solidFill>
                  <a:srgbClr val="002060"/>
                </a:solidFill>
                <a:latin typeface="微软雅黑" panose="020B0503020204020204" charset="-122"/>
                <a:ea typeface="微软雅黑" panose="020B0503020204020204" charset="-122"/>
                <a:cs typeface="微软雅黑" panose="020B0503020204020204" charset="-122"/>
              </a:rPr>
              <a:t>以一种不以为然的方式</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sz="2400" b="1">
                <a:solidFill>
                  <a:srgbClr val="002060"/>
                </a:solidFill>
                <a:latin typeface="微软雅黑" panose="020B0503020204020204" charset="-122"/>
                <a:ea typeface="微软雅黑" panose="020B0503020204020204" charset="-122"/>
                <a:cs typeface="微软雅黑" panose="020B0503020204020204" charset="-122"/>
              </a:rPr>
              <a:t>叫了一声</a:t>
            </a:r>
            <a:r>
              <a:rPr sz="2400" b="1">
                <a:latin typeface="微软雅黑" panose="020B0503020204020204" charset="-122"/>
                <a:ea typeface="微软雅黑" panose="020B0503020204020204" charset="-122"/>
                <a:cs typeface="微软雅黑" panose="020B0503020204020204" charset="-122"/>
              </a:rPr>
              <a:t>，但他很快又回来</a:t>
            </a:r>
            <a:r>
              <a:rPr sz="2400" b="1">
                <a:solidFill>
                  <a:srgbClr val="002060"/>
                </a:solidFill>
                <a:latin typeface="微软雅黑" panose="020B0503020204020204" charset="-122"/>
                <a:ea typeface="微软雅黑" panose="020B0503020204020204" charset="-122"/>
                <a:cs typeface="微软雅黑" panose="020B0503020204020204" charset="-122"/>
              </a:rPr>
              <a:t>舔你的脸</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latin typeface="微软雅黑" panose="020B0503020204020204" charset="-122"/>
                <a:ea typeface="微软雅黑" panose="020B0503020204020204" charset="-122"/>
                <a:cs typeface="微软雅黑" panose="020B0503020204020204" charset="-122"/>
              </a:rPr>
              <a:t>。</a:t>
            </a:r>
            <a:endParaRPr sz="2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sp>
        <p:nvSpPr>
          <p:cNvPr id="3" name="文本框 2"/>
          <p:cNvSpPr txBox="1"/>
          <p:nvPr/>
        </p:nvSpPr>
        <p:spPr>
          <a:xfrm>
            <a:off x="565785" y="751840"/>
            <a:ext cx="11139170" cy="587756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A man</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s dog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stands by </a:t>
            </a:r>
            <a:r>
              <a:rPr lang="zh-CN" altLang="en-US" sz="2400" b="1">
                <a:latin typeface="微软雅黑" panose="020B0503020204020204" charset="-122"/>
                <a:ea typeface="微软雅黑" panose="020B0503020204020204" charset="-122"/>
                <a:cs typeface="微软雅黑" panose="020B0503020204020204" charset="-122"/>
              </a:rPr>
              <a:t>him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in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prosperity</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and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poverty</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in health and in sickness</a:t>
            </a:r>
            <a:r>
              <a:rPr lang="zh-CN" altLang="en-US" sz="2400" b="1">
                <a:latin typeface="微软雅黑" panose="020B0503020204020204" charset="-122"/>
                <a:ea typeface="微软雅黑" panose="020B0503020204020204" charset="-122"/>
                <a:cs typeface="微软雅黑" panose="020B0503020204020204" charset="-122"/>
              </a:rPr>
              <a:t>. He will sleep on the cold ground,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when the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wintry</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winds blow and the snow drives fiercely, </a:t>
            </a:r>
            <a:r>
              <a:rPr lang="zh-CN" altLang="en-US" sz="2400" b="1">
                <a:latin typeface="微软雅黑" panose="020B0503020204020204" charset="-122"/>
                <a:ea typeface="微软雅黑" panose="020B0503020204020204" charset="-122"/>
                <a:cs typeface="微软雅黑" panose="020B0503020204020204" charset="-122"/>
              </a:rPr>
              <a:t>if only he may be near his master</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s side. He will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kiss the hand </a:t>
            </a:r>
            <a:r>
              <a:rPr lang="zh-CN" altLang="en-US" sz="2400" b="1">
                <a:latin typeface="微软雅黑" panose="020B0503020204020204" charset="-122"/>
                <a:ea typeface="微软雅黑" panose="020B0503020204020204" charset="-122"/>
                <a:cs typeface="微软雅黑" panose="020B0503020204020204" charset="-122"/>
              </a:rPr>
              <a:t>that has no food to offer, he will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lick the wounds and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sores</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that come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in</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 encounter with</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the roughness of the world</a:t>
            </a:r>
            <a:r>
              <a:rPr lang="zh-CN" altLang="en-US" sz="2400" b="1">
                <a:latin typeface="微软雅黑" panose="020B0503020204020204" charset="-122"/>
                <a:ea typeface="微软雅黑" panose="020B0503020204020204" charset="-122"/>
                <a:cs typeface="微软雅黑" panose="020B0503020204020204" charset="-122"/>
              </a:rPr>
              <a:t>. He guards the sleep of his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pauper</a:t>
            </a:r>
            <a:r>
              <a:rPr lang="zh-CN" altLang="en-US" sz="2400" b="1">
                <a:latin typeface="微软雅黑" panose="020B0503020204020204" charset="-122"/>
                <a:ea typeface="微软雅黑" panose="020B0503020204020204" charset="-122"/>
                <a:cs typeface="微软雅黑" panose="020B0503020204020204" charset="-122"/>
              </a:rPr>
              <a:t> master as if he were a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prince</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prosperity /prɒˈsperəti/ </a:t>
            </a:r>
            <a:r>
              <a:rPr lang="en-US" sz="1600" b="1" i="1">
                <a:solidFill>
                  <a:schemeClr val="tx1"/>
                </a:solidFill>
                <a:latin typeface="微软雅黑" panose="020B0503020204020204" charset="-122"/>
                <a:ea typeface="微软雅黑" panose="020B0503020204020204" charset="-122"/>
                <a:cs typeface="微软雅黑" panose="020B0503020204020204" charset="-122"/>
              </a:rPr>
              <a:t>n. 繁荣，成功</a:t>
            </a:r>
            <a:endParaRPr lang="en-US" sz="1600" b="1" i="1">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poverty /ˈpɒvəti/ </a:t>
            </a:r>
            <a:r>
              <a:rPr lang="en-US" sz="1600" b="1" i="1">
                <a:latin typeface="微软雅黑" panose="020B0503020204020204" charset="-122"/>
                <a:ea typeface="微软雅黑" panose="020B0503020204020204" charset="-122"/>
                <a:cs typeface="微软雅黑" panose="020B0503020204020204" charset="-122"/>
              </a:rPr>
              <a:t>n. 贫困；困难</a:t>
            </a:r>
            <a:endParaRPr lang="en-US" sz="1600" b="1" i="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wintry  /ˈwɪntri/  </a:t>
            </a:r>
            <a:r>
              <a:rPr lang="en-US" sz="1600" b="1" i="1">
                <a:latin typeface="微软雅黑" panose="020B0503020204020204" charset="-122"/>
                <a:ea typeface="微软雅黑" panose="020B0503020204020204" charset="-122"/>
                <a:cs typeface="微软雅黑" panose="020B0503020204020204" charset="-122"/>
              </a:rPr>
              <a:t>adj. 寒冷的，冬天的；冷淡的</a:t>
            </a:r>
            <a:endParaRPr lang="en-US" sz="1600" b="1" i="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sore /sɔː(r)/ </a:t>
            </a:r>
            <a:r>
              <a:rPr lang="en-US" sz="1600" b="1" i="1">
                <a:latin typeface="微软雅黑" panose="020B0503020204020204" charset="-122"/>
                <a:ea typeface="微软雅黑" panose="020B0503020204020204" charset="-122"/>
                <a:cs typeface="微软雅黑" panose="020B0503020204020204" charset="-122"/>
              </a:rPr>
              <a:t>adj. 疼痛的，痛心的；剧烈的，极度的  n. 溃疡，痛处；伤心事</a:t>
            </a:r>
            <a:endParaRPr lang="en-US" sz="1600" b="1" i="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encounter with  </a:t>
            </a:r>
            <a:r>
              <a:rPr lang="en-US" sz="1600" b="1" i="1">
                <a:latin typeface="微软雅黑" panose="020B0503020204020204" charset="-122"/>
                <a:ea typeface="微软雅黑" panose="020B0503020204020204" charset="-122"/>
                <a:cs typeface="微软雅黑" panose="020B0503020204020204" charset="-122"/>
              </a:rPr>
              <a:t>遭遇，遇到</a:t>
            </a:r>
            <a:endParaRPr lang="en-US" sz="1600" b="1" i="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pauper /ˈpɔːpə(r)/ </a:t>
            </a:r>
            <a:r>
              <a:rPr lang="en-US" sz="1600" b="1" i="1">
                <a:latin typeface="微软雅黑" panose="020B0503020204020204" charset="-122"/>
                <a:ea typeface="微软雅黑" panose="020B0503020204020204" charset="-122"/>
                <a:cs typeface="微软雅黑" panose="020B0503020204020204" charset="-122"/>
              </a:rPr>
              <a:t>n. 乞丐；穷人；靠救济度日者   adj. 贫民的</a:t>
            </a:r>
            <a:endParaRPr lang="en-US" sz="1600" b="1" i="1">
              <a:latin typeface="微软雅黑" panose="020B0503020204020204" charset="-122"/>
              <a:ea typeface="微软雅黑" panose="020B0503020204020204" charset="-122"/>
              <a:cs typeface="微软雅黑" panose="020B0503020204020204" charset="-122"/>
            </a:endParaRPr>
          </a:p>
          <a:p>
            <a:pPr indent="0" algn="l">
              <a:buClrTx/>
              <a:buSzTx/>
              <a:buFont typeface="Wingdings" panose="05000000000000000000" charset="0"/>
              <a:buNone/>
            </a:pP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一个人的狗不管他是富贵还是贫穷，是健康还是疾病，都会守在他身边。当寒风凛冽，大雪纷飞的时候，只要能靠近主人，它会睡在冰冷的地上。他会亲吻没有食物的手，他会舔舐在这个粗糙的世界中所受的创伤。即使主人是乞丐，他也像守护王子一样守护他。</a:t>
            </a:r>
            <a:endParaRPr lang="zh-CN" altLang="en-US" sz="2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4.</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sp>
        <p:nvSpPr>
          <p:cNvPr id="3" name="文本框 2"/>
          <p:cNvSpPr txBox="1"/>
          <p:nvPr/>
        </p:nvSpPr>
        <p:spPr>
          <a:xfrm>
            <a:off x="128905" y="751840"/>
            <a:ext cx="11933555" cy="6000750"/>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      </a:t>
            </a:r>
            <a:r>
              <a:rPr sz="2400" b="1">
                <a:latin typeface="微软雅黑" panose="020B0503020204020204" charset="-122"/>
                <a:ea typeface="微软雅黑" panose="020B0503020204020204" charset="-122"/>
                <a:cs typeface="微软雅黑" panose="020B0503020204020204" charset="-122"/>
              </a:rPr>
              <a:t>   As a dog lover, our canine companions always fill me with joy. Whether </a:t>
            </a:r>
            <a:r>
              <a:rPr sz="2400" b="1" u="sng">
                <a:latin typeface="微软雅黑" panose="020B0503020204020204" charset="-122"/>
                <a:ea typeface="微软雅黑" panose="020B0503020204020204" charset="-122"/>
                <a:cs typeface="微软雅黑" panose="020B0503020204020204" charset="-122"/>
              </a:rPr>
              <a:t>pedigree</a:t>
            </a:r>
            <a:r>
              <a:rPr sz="2400" b="1">
                <a:latin typeface="微软雅黑" panose="020B0503020204020204" charset="-122"/>
                <a:ea typeface="微软雅黑" panose="020B0503020204020204" charset="-122"/>
                <a:cs typeface="微软雅黑" panose="020B0503020204020204" charset="-122"/>
              </a:rPr>
              <a:t> or</a:t>
            </a:r>
            <a:r>
              <a:rPr sz="2400" b="1" u="sng">
                <a:latin typeface="微软雅黑" panose="020B0503020204020204" charset="-122"/>
                <a:ea typeface="微软雅黑" panose="020B0503020204020204" charset="-122"/>
                <a:cs typeface="微软雅黑" panose="020B0503020204020204" charset="-122"/>
              </a:rPr>
              <a:t> mongrel,</a:t>
            </a:r>
            <a:r>
              <a:rPr sz="2400" b="1">
                <a:latin typeface="微软雅黑" panose="020B0503020204020204" charset="-122"/>
                <a:ea typeface="微软雅黑" panose="020B0503020204020204" charset="-122"/>
                <a:cs typeface="微软雅黑" panose="020B0503020204020204" charset="-122"/>
              </a:rPr>
              <a:t> </a:t>
            </a:r>
            <a:r>
              <a:rPr sz="2400" b="1" u="sng">
                <a:latin typeface="微软雅黑" panose="020B0503020204020204" charset="-122"/>
                <a:ea typeface="微软雅黑" panose="020B0503020204020204" charset="-122"/>
                <a:cs typeface="微软雅黑" panose="020B0503020204020204" charset="-122"/>
              </a:rPr>
              <a:t>tame</a:t>
            </a:r>
            <a:r>
              <a:rPr sz="2400" b="1">
                <a:latin typeface="微软雅黑" panose="020B0503020204020204" charset="-122"/>
                <a:ea typeface="微软雅黑" panose="020B0503020204020204" charset="-122"/>
                <a:cs typeface="微软雅黑" panose="020B0503020204020204" charset="-122"/>
              </a:rPr>
              <a:t> or </a:t>
            </a:r>
            <a:r>
              <a:rPr sz="2400" b="1" u="sng">
                <a:latin typeface="微软雅黑" panose="020B0503020204020204" charset="-122"/>
                <a:ea typeface="微软雅黑" panose="020B0503020204020204" charset="-122"/>
                <a:cs typeface="微软雅黑" panose="020B0503020204020204" charset="-122"/>
              </a:rPr>
              <a:t>stray</a:t>
            </a:r>
            <a:r>
              <a:rPr sz="2400" b="1">
                <a:latin typeface="微软雅黑" panose="020B0503020204020204" charset="-122"/>
                <a:ea typeface="微软雅黑" panose="020B0503020204020204" charset="-122"/>
                <a:cs typeface="微软雅黑" panose="020B0503020204020204" charset="-122"/>
              </a:rPr>
              <a:t>, whenever I see one, I smile. After all, their loyalty is </a:t>
            </a:r>
            <a:r>
              <a:rPr sz="2400" b="1" u="sng">
                <a:latin typeface="微软雅黑" panose="020B0503020204020204" charset="-122"/>
                <a:ea typeface="微软雅黑" panose="020B0503020204020204" charset="-122"/>
                <a:cs typeface="微软雅黑" panose="020B0503020204020204" charset="-122"/>
              </a:rPr>
              <a:t>indisputable</a:t>
            </a:r>
            <a:r>
              <a:rPr sz="2400" b="1">
                <a:latin typeface="微软雅黑" panose="020B0503020204020204" charset="-122"/>
                <a:ea typeface="微软雅黑" panose="020B0503020204020204" charset="-122"/>
                <a:cs typeface="微软雅黑" panose="020B0503020204020204" charset="-122"/>
              </a:rPr>
              <a:t>, their companionship is always welcome, they fetch for us, guard for us and even work for us when required.</a:t>
            </a:r>
            <a:endParaRPr sz="2400" b="1">
              <a:latin typeface="微软雅黑" panose="020B0503020204020204" charset="-122"/>
              <a:ea typeface="微软雅黑" panose="020B0503020204020204" charset="-122"/>
              <a:cs typeface="微软雅黑" panose="020B0503020204020204" charset="-122"/>
            </a:endParaRPr>
          </a:p>
          <a:p>
            <a:r>
              <a:rPr sz="2400" b="1">
                <a:latin typeface="微软雅黑" panose="020B0503020204020204" charset="-122"/>
                <a:ea typeface="微软雅黑" panose="020B0503020204020204" charset="-122"/>
                <a:cs typeface="微软雅黑" panose="020B0503020204020204" charset="-122"/>
              </a:rPr>
              <a:t>   Well, not content with just warming the </a:t>
            </a:r>
            <a:r>
              <a:rPr sz="2400" b="1" u="sng">
                <a:latin typeface="微软雅黑" panose="020B0503020204020204" charset="-122"/>
                <a:ea typeface="微软雅黑" panose="020B0503020204020204" charset="-122"/>
                <a:cs typeface="微软雅黑" panose="020B0503020204020204" charset="-122"/>
              </a:rPr>
              <a:t>cockles</a:t>
            </a:r>
            <a:r>
              <a:rPr sz="2400" b="1">
                <a:latin typeface="微软雅黑" panose="020B0503020204020204" charset="-122"/>
                <a:ea typeface="微软雅黑" panose="020B0503020204020204" charset="-122"/>
                <a:cs typeface="微软雅黑" panose="020B0503020204020204" charset="-122"/>
              </a:rPr>
              <a:t> of your heart, it seems that our four-legged-friends actually lower the risk of </a:t>
            </a:r>
            <a:r>
              <a:rPr sz="2400" b="1" u="sng">
                <a:latin typeface="微软雅黑" panose="020B0503020204020204" charset="-122"/>
                <a:ea typeface="微软雅黑" panose="020B0503020204020204" charset="-122"/>
                <a:cs typeface="微软雅黑" panose="020B0503020204020204" charset="-122"/>
              </a:rPr>
              <a:t>cardiovascular</a:t>
            </a:r>
            <a:r>
              <a:rPr sz="2400" b="1">
                <a:latin typeface="微软雅黑" panose="020B0503020204020204" charset="-122"/>
                <a:ea typeface="微软雅黑" panose="020B0503020204020204" charset="-122"/>
                <a:cs typeface="微软雅黑" panose="020B0503020204020204" charset="-122"/>
              </a:rPr>
              <a:t> disease, according to a 2017 scientific study.</a:t>
            </a:r>
            <a:endParaRPr sz="2400" b="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pedigree /ˈpedɪɡriː/ </a:t>
            </a:r>
            <a:r>
              <a:rPr lang="en-US" sz="1600" b="1" i="1">
                <a:solidFill>
                  <a:schemeClr val="tx1"/>
                </a:solidFill>
                <a:latin typeface="微软雅黑" panose="020B0503020204020204" charset="-122"/>
                <a:ea typeface="微软雅黑" panose="020B0503020204020204" charset="-122"/>
                <a:cs typeface="微软雅黑" panose="020B0503020204020204" charset="-122"/>
              </a:rPr>
              <a:t>n. 血统；家谱  adj. 纯种的</a:t>
            </a:r>
            <a:endParaRPr lang="en-US" sz="1600" b="1" i="1">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mongrel /ˈmʌŋɡrəl/ </a:t>
            </a:r>
            <a:r>
              <a:rPr lang="en-US" sz="1600" b="1" i="1">
                <a:latin typeface="微软雅黑" panose="020B0503020204020204" charset="-122"/>
                <a:ea typeface="微软雅黑" panose="020B0503020204020204" charset="-122"/>
                <a:cs typeface="微软雅黑" panose="020B0503020204020204" charset="-122"/>
              </a:rPr>
              <a:t>n. 杂种；混血儿；杂种动物 adj. 杂种的；混血儿的</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tame /teɪm/ </a:t>
            </a:r>
            <a:r>
              <a:rPr lang="en-US" sz="1600" b="1" i="1">
                <a:latin typeface="微软雅黑" panose="020B0503020204020204" charset="-122"/>
                <a:ea typeface="微软雅黑" panose="020B0503020204020204" charset="-122"/>
                <a:cs typeface="微软雅黑" panose="020B0503020204020204" charset="-122"/>
              </a:rPr>
              <a:t>adj. 驯服的；平淡的；乏味的；顺从的v. 驯养；使变得平淡；制服</a:t>
            </a:r>
            <a:endParaRPr lang="en-US" sz="1600" b="1" i="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stray /streɪ/ </a:t>
            </a:r>
            <a:r>
              <a:rPr lang="en-US" sz="1600" b="1" i="1">
                <a:latin typeface="微软雅黑" panose="020B0503020204020204" charset="-122"/>
                <a:ea typeface="微软雅黑" panose="020B0503020204020204" charset="-122"/>
                <a:cs typeface="微软雅黑" panose="020B0503020204020204" charset="-122"/>
              </a:rPr>
              <a:t>v. 迷路，走失  adj. 走失的  n. 走失宠物，无主家畜；走散者</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indisputable /ˌɪndɪˈspjuːtəbl/ </a:t>
            </a:r>
            <a:r>
              <a:rPr lang="en-US" sz="1600" b="1" i="1">
                <a:latin typeface="微软雅黑" panose="020B0503020204020204" charset="-122"/>
                <a:ea typeface="微软雅黑" panose="020B0503020204020204" charset="-122"/>
                <a:cs typeface="微软雅黑" panose="020B0503020204020204" charset="-122"/>
              </a:rPr>
              <a:t>adj. 不容置疑的，无可争辩的</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cockles  </a:t>
            </a:r>
            <a:r>
              <a:rPr lang="en-US" sz="1600" b="1" i="1">
                <a:latin typeface="微软雅黑" panose="020B0503020204020204" charset="-122"/>
                <a:ea typeface="微软雅黑" panose="020B0503020204020204" charset="-122"/>
                <a:cs typeface="微软雅黑" panose="020B0503020204020204" charset="-122"/>
              </a:rPr>
              <a:t>n. 波纹，起皱; 小贝肉; 牡蛎</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cardiovascular /ˌkɑːdiəʊˈvæskjələ(r)/ </a:t>
            </a:r>
            <a:r>
              <a:rPr lang="en-US" sz="1600" b="1" i="1">
                <a:latin typeface="微软雅黑" panose="020B0503020204020204" charset="-122"/>
                <a:ea typeface="微软雅黑" panose="020B0503020204020204" charset="-122"/>
                <a:cs typeface="微软雅黑" panose="020B0503020204020204" charset="-122"/>
              </a:rPr>
              <a:t>adj. [解剖] 心血管的</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r>
              <a:rPr sz="2400" b="1">
                <a:latin typeface="微软雅黑" panose="020B0503020204020204" charset="-122"/>
                <a:ea typeface="微软雅黑" panose="020B0503020204020204" charset="-122"/>
                <a:cs typeface="微软雅黑" panose="020B0503020204020204" charset="-122"/>
              </a:rPr>
              <a:t>   </a:t>
            </a:r>
            <a:r>
              <a:rPr sz="2000" b="1">
                <a:latin typeface="微软雅黑" panose="020B0503020204020204" charset="-122"/>
                <a:ea typeface="微软雅黑" panose="020B0503020204020204" charset="-122"/>
                <a:cs typeface="微软雅黑" panose="020B0503020204020204" charset="-122"/>
              </a:rPr>
              <a:t>作为一个爱狗者，我们的狗伙伴总是让我充满欢乐。无论是纯种的还是杂种的，无论是驯养的还是流浪的，只要我看到一只，我就会微笑。毕竟，他们的忠诚是无可争辩的，他们的友谊总是受欢迎的，他们为我们</a:t>
            </a:r>
            <a:r>
              <a:rPr lang="zh-CN" sz="2000" b="1">
                <a:latin typeface="微软雅黑" panose="020B0503020204020204" charset="-122"/>
                <a:ea typeface="微软雅黑" panose="020B0503020204020204" charset="-122"/>
                <a:cs typeface="微软雅黑" panose="020B0503020204020204" charset="-122"/>
              </a:rPr>
              <a:t>争</a:t>
            </a:r>
            <a:r>
              <a:rPr sz="2000" b="1">
                <a:latin typeface="微软雅黑" panose="020B0503020204020204" charset="-122"/>
                <a:ea typeface="微软雅黑" panose="020B0503020204020204" charset="-122"/>
                <a:cs typeface="微软雅黑" panose="020B0503020204020204" charset="-122"/>
              </a:rPr>
              <a:t>取，为我们守护，甚至在需要的时候为我们工作。</a:t>
            </a:r>
            <a:endParaRPr sz="2000" b="1">
              <a:latin typeface="微软雅黑" panose="020B0503020204020204" charset="-122"/>
              <a:ea typeface="微软雅黑" panose="020B0503020204020204" charset="-122"/>
              <a:cs typeface="微软雅黑" panose="020B0503020204020204" charset="-122"/>
            </a:endParaRPr>
          </a:p>
          <a:p>
            <a:r>
              <a:rPr sz="2000" b="1">
                <a:latin typeface="微软雅黑" panose="020B0503020204020204" charset="-122"/>
                <a:ea typeface="微软雅黑" panose="020B0503020204020204" charset="-122"/>
                <a:cs typeface="微软雅黑" panose="020B0503020204020204" charset="-122"/>
              </a:rPr>
              <a:t>    2017年的一项科学研究结果显示，我们的“四腿朋友”不仅满足于让</a:t>
            </a:r>
            <a:r>
              <a:rPr lang="zh-CN" sz="2000" b="1">
                <a:latin typeface="微软雅黑" panose="020B0503020204020204" charset="-122"/>
                <a:ea typeface="微软雅黑" panose="020B0503020204020204" charset="-122"/>
                <a:cs typeface="微软雅黑" panose="020B0503020204020204" charset="-122"/>
              </a:rPr>
              <a:t>我们</a:t>
            </a:r>
            <a:r>
              <a:rPr sz="2000" b="1">
                <a:latin typeface="微软雅黑" panose="020B0503020204020204" charset="-122"/>
                <a:ea typeface="微软雅黑" panose="020B0503020204020204" charset="-122"/>
                <a:cs typeface="微软雅黑" panose="020B0503020204020204" charset="-122"/>
              </a:rPr>
              <a:t>暖</a:t>
            </a:r>
            <a:r>
              <a:rPr sz="2000" b="1">
                <a:latin typeface="微软雅黑" panose="020B0503020204020204" charset="-122"/>
                <a:ea typeface="微软雅黑" panose="020B0503020204020204" charset="-122"/>
                <a:cs typeface="微软雅黑" panose="020B0503020204020204" charset="-122"/>
                <a:sym typeface="+mn-ea"/>
              </a:rPr>
              <a:t>心</a:t>
            </a:r>
            <a:r>
              <a:rPr sz="2000" b="1">
                <a:latin typeface="微软雅黑" panose="020B0503020204020204" charset="-122"/>
                <a:ea typeface="微软雅黑" panose="020B0503020204020204" charset="-122"/>
                <a:cs typeface="微软雅黑" panose="020B0503020204020204" charset="-122"/>
              </a:rPr>
              <a:t>，似乎还能降低心血管疾病的风险。</a:t>
            </a:r>
            <a:endParaRPr sz="20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1638593" y="653992"/>
            <a:ext cx="7738357" cy="2999650"/>
            <a:chOff x="1535723" y="1459807"/>
            <a:chExt cx="7738357" cy="2999650"/>
          </a:xfrm>
        </p:grpSpPr>
        <p:grpSp>
          <p:nvGrpSpPr>
            <p:cNvPr id="8" name="组合 7"/>
            <p:cNvGrpSpPr/>
            <p:nvPr/>
          </p:nvGrpSpPr>
          <p:grpSpPr>
            <a:xfrm>
              <a:off x="1535723" y="2667000"/>
              <a:ext cx="6377354" cy="1511832"/>
              <a:chOff x="1535723" y="2667000"/>
              <a:chExt cx="6377354" cy="1511832"/>
            </a:xfrm>
          </p:grpSpPr>
          <p:grpSp>
            <p:nvGrpSpPr>
              <p:cNvPr id="7" name="组合 6"/>
              <p:cNvGrpSpPr/>
              <p:nvPr/>
            </p:nvGrpSpPr>
            <p:grpSpPr>
              <a:xfrm>
                <a:off x="1535723" y="2667000"/>
                <a:ext cx="6377354" cy="1511832"/>
                <a:chOff x="1535723" y="2667000"/>
                <a:chExt cx="6377354" cy="1511832"/>
              </a:xfrm>
            </p:grpSpPr>
            <p:sp>
              <p:nvSpPr>
                <p:cNvPr id="3" name="流程图: 资料带 2"/>
                <p:cNvSpPr/>
                <p:nvPr/>
              </p:nvSpPr>
              <p:spPr>
                <a:xfrm>
                  <a:off x="1535723" y="2667000"/>
                  <a:ext cx="6377354" cy="1511832"/>
                </a:xfrm>
                <a:prstGeom prst="flowChartPunchedTap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资料带 3"/>
                <p:cNvSpPr/>
                <p:nvPr/>
              </p:nvSpPr>
              <p:spPr>
                <a:xfrm>
                  <a:off x="1746738" y="2875388"/>
                  <a:ext cx="5955323" cy="1162645"/>
                </a:xfrm>
                <a:prstGeom prst="flowChartPunchedTap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3055913" y="3142615"/>
                <a:ext cx="4098925" cy="706755"/>
              </a:xfrm>
              <a:prstGeom prst="rect">
                <a:avLst/>
              </a:prstGeom>
              <a:noFill/>
            </p:spPr>
            <p:txBody>
              <a:bodyPr wrap="square" rtlCol="0">
                <a:spAutoFit/>
              </a:bodyPr>
              <a:lstStyle/>
              <a:p>
                <a:r>
                  <a:rPr lang="zh-CN" altLang="en-US" sz="4000" dirty="0">
                    <a:solidFill>
                      <a:srgbClr val="F0EAD8"/>
                    </a:solidFill>
                    <a:latin typeface="华康海报体W12(P)" panose="040B0C00000000000000" pitchFamily="82" charset="-122"/>
                    <a:ea typeface="华康海报体W12(P)" panose="040B0C00000000000000" pitchFamily="82" charset="-122"/>
                  </a:rPr>
                  <a:t>狗狗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读后续写</a:t>
                </a:r>
                <a:endParaRPr lang="zh-CN" altLang="en-US" sz="4000" dirty="0">
                  <a:solidFill>
                    <a:srgbClr val="F0EAD8"/>
                  </a:solidFill>
                  <a:latin typeface="华康海报体W12(P)" panose="040B0C00000000000000" pitchFamily="82" charset="-122"/>
                  <a:ea typeface="华康海报体W12(P)" panose="040B0C00000000000000" pitchFamily="82" charset="-122"/>
                </a:endParaRPr>
              </a:p>
            </p:txBody>
          </p:sp>
        </p:grpSp>
        <p:pic>
          <p:nvPicPr>
            <p:cNvPr id="2" name="图片 1"/>
            <p:cNvPicPr>
              <a:picLocks noChangeAspect="1"/>
            </p:cNvPicPr>
            <p:nvPr/>
          </p:nvPicPr>
          <p:blipFill>
            <a:blip r:embed="rId2"/>
            <a:stretch>
              <a:fillRect/>
            </a:stretch>
          </p:blipFill>
          <p:spPr>
            <a:xfrm>
              <a:off x="6873971" y="1459807"/>
              <a:ext cx="2400109" cy="29996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xit" presetSubtype="2" fill="hold" nodeType="afterEffect">
                                  <p:stCondLst>
                                    <p:cond delay="0"/>
                                  </p:stCondLst>
                                  <p:childTnLst>
                                    <p:anim calcmode="lin" valueType="num">
                                      <p:cBhvr additive="base">
                                        <p:cTn id="11" dur="3000"/>
                                        <p:tgtEl>
                                          <p:spTgt spid="9"/>
                                        </p:tgtEl>
                                        <p:attrNameLst>
                                          <p:attrName>ppt_x</p:attrName>
                                        </p:attrNameLst>
                                      </p:cBhvr>
                                      <p:tavLst>
                                        <p:tav tm="0">
                                          <p:val>
                                            <p:strVal val="ppt_x"/>
                                          </p:val>
                                        </p:tav>
                                        <p:tav tm="100000">
                                          <p:val>
                                            <p:strVal val="1+ppt_w/2"/>
                                          </p:val>
                                        </p:tav>
                                      </p:tavLst>
                                    </p:anim>
                                    <p:anim calcmode="lin" valueType="num">
                                      <p:cBhvr additive="base">
                                        <p:cTn id="12" dur="3000"/>
                                        <p:tgtEl>
                                          <p:spTgt spid="9"/>
                                        </p:tgtEl>
                                        <p:attrNameLst>
                                          <p:attrName>ppt_y</p:attrName>
                                        </p:attrNameLst>
                                      </p:cBhvr>
                                      <p:tavLst>
                                        <p:tav tm="0">
                                          <p:val>
                                            <p:strVal val="ppt_y"/>
                                          </p:val>
                                        </p:tav>
                                        <p:tav tm="100000">
                                          <p:val>
                                            <p:strVal val="ppt_y"/>
                                          </p:val>
                                        </p:tav>
                                      </p:tavLst>
                                    </p:anim>
                                    <p:set>
                                      <p:cBhvr>
                                        <p:cTn id="13"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6529705" y="562610"/>
            <a:ext cx="5358130" cy="1419860"/>
            <a:chOff x="6529755" y="557784"/>
            <a:chExt cx="5460792" cy="1436689"/>
          </a:xfrm>
        </p:grpSpPr>
        <p:sp>
          <p:nvSpPr>
            <p:cNvPr id="10" name="椭圆 9"/>
            <p:cNvSpPr/>
            <p:nvPr/>
          </p:nvSpPr>
          <p:spPr>
            <a:xfrm>
              <a:off x="6529755" y="751827"/>
              <a:ext cx="1242646" cy="124264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795613" y="557784"/>
              <a:ext cx="4194934" cy="403507"/>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外形特点，活动情况，生活习性</a:t>
              </a:r>
              <a:endParaRPr sz="2000" b="1" dirty="0">
                <a:solidFill>
                  <a:srgbClr val="002060"/>
                </a:solidFill>
                <a:latin typeface="微软雅黑" panose="020B0503020204020204" charset="-122"/>
                <a:ea typeface="微软雅黑" panose="020B0503020204020204" charset="-122"/>
              </a:endParaRPr>
            </a:p>
          </p:txBody>
        </p:sp>
        <p:sp>
          <p:nvSpPr>
            <p:cNvPr id="21" name="文本框 20"/>
            <p:cNvSpPr txBox="1"/>
            <p:nvPr/>
          </p:nvSpPr>
          <p:spPr>
            <a:xfrm>
              <a:off x="6612597" y="1108954"/>
              <a:ext cx="1101554" cy="528157"/>
            </a:xfrm>
            <a:prstGeom prst="rect">
              <a:avLst/>
            </a:prstGeom>
            <a:noFill/>
          </p:spPr>
          <p:txBody>
            <a:bodyPr wrap="square" rtlCol="0">
              <a:spAutoFit/>
            </a:bodyPr>
            <a:lstStyle/>
            <a:p>
              <a:pPr algn="ctr"/>
              <a:r>
                <a:rPr lang="zh-CN" altLang="en-US" sz="2800" b="1" dirty="0">
                  <a:solidFill>
                    <a:srgbClr val="002060"/>
                  </a:solidFill>
                  <a:latin typeface="微软雅黑" panose="020B0503020204020204" charset="-122"/>
                  <a:ea typeface="微软雅黑" panose="020B0503020204020204" charset="-122"/>
                </a:rPr>
                <a:t>本物</a:t>
              </a:r>
              <a:endParaRPr lang="zh-CN" altLang="en-US" sz="2800" b="1" dirty="0">
                <a:solidFill>
                  <a:srgbClr val="002060"/>
                </a:solidFill>
                <a:latin typeface="微软雅黑" panose="020B0503020204020204" charset="-122"/>
                <a:ea typeface="微软雅黑" panose="020B0503020204020204" charset="-122"/>
              </a:endParaRPr>
            </a:p>
          </p:txBody>
        </p:sp>
      </p:grpSp>
      <p:grpSp>
        <p:nvGrpSpPr>
          <p:cNvPr id="25" name="组合 24"/>
          <p:cNvGrpSpPr/>
          <p:nvPr/>
        </p:nvGrpSpPr>
        <p:grpSpPr>
          <a:xfrm>
            <a:off x="6517690" y="2421107"/>
            <a:ext cx="4009633" cy="2014855"/>
            <a:chOff x="6529755" y="2551282"/>
            <a:chExt cx="4009633" cy="2014855"/>
          </a:xfrm>
        </p:grpSpPr>
        <p:sp>
          <p:nvSpPr>
            <p:cNvPr id="11" name="椭圆 10"/>
            <p:cNvSpPr/>
            <p:nvPr/>
          </p:nvSpPr>
          <p:spPr>
            <a:xfrm>
              <a:off x="6529755" y="2813538"/>
              <a:ext cx="1242646" cy="124264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127496" y="2551282"/>
              <a:ext cx="2411892" cy="201485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fontAlgn="auto">
                <a:lnSpc>
                  <a:spcPts val="3000"/>
                </a:lnSpc>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内容要充实</a:t>
              </a:r>
              <a:endParaRPr sz="2000" b="1" dirty="0">
                <a:solidFill>
                  <a:srgbClr val="002060"/>
                </a:solidFill>
                <a:latin typeface="微软雅黑" panose="020B0503020204020204" charset="-122"/>
                <a:ea typeface="微软雅黑" panose="020B0503020204020204" charset="-122"/>
              </a:endParaRPr>
            </a:p>
            <a:p>
              <a:pPr marL="342900" indent="-342900" fontAlgn="auto">
                <a:lnSpc>
                  <a:spcPts val="3000"/>
                </a:lnSpc>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故事要感人</a:t>
              </a:r>
              <a:endParaRPr sz="2000" b="1" dirty="0">
                <a:solidFill>
                  <a:srgbClr val="002060"/>
                </a:solidFill>
                <a:latin typeface="微软雅黑" panose="020B0503020204020204" charset="-122"/>
                <a:ea typeface="微软雅黑" panose="020B0503020204020204" charset="-122"/>
              </a:endParaRPr>
            </a:p>
            <a:p>
              <a:pPr marL="342900" indent="-342900" fontAlgn="auto">
                <a:lnSpc>
                  <a:spcPts val="3000"/>
                </a:lnSpc>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语言要准确</a:t>
              </a:r>
              <a:endParaRPr sz="2000" b="1" dirty="0">
                <a:solidFill>
                  <a:srgbClr val="002060"/>
                </a:solidFill>
                <a:latin typeface="微软雅黑" panose="020B0503020204020204" charset="-122"/>
                <a:ea typeface="微软雅黑" panose="020B0503020204020204" charset="-122"/>
              </a:endParaRPr>
            </a:p>
            <a:p>
              <a:pPr marL="342900" indent="-342900" fontAlgn="auto">
                <a:lnSpc>
                  <a:spcPts val="3000"/>
                </a:lnSpc>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情感要真实</a:t>
              </a:r>
              <a:endParaRPr sz="2000" b="1" dirty="0">
                <a:solidFill>
                  <a:srgbClr val="002060"/>
                </a:solidFill>
                <a:latin typeface="微软雅黑" panose="020B0503020204020204" charset="-122"/>
                <a:ea typeface="微软雅黑" panose="020B0503020204020204" charset="-122"/>
              </a:endParaRPr>
            </a:p>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情节要合理</a:t>
              </a:r>
              <a:endParaRPr lang="zh-CN" altLang="en-US" sz="2000" b="1" dirty="0">
                <a:solidFill>
                  <a:srgbClr val="002060"/>
                </a:solidFill>
                <a:latin typeface="微软雅黑" panose="020B0503020204020204" charset="-122"/>
                <a:ea typeface="微软雅黑" panose="020B0503020204020204" charset="-122"/>
              </a:endParaRPr>
            </a:p>
          </p:txBody>
        </p:sp>
        <p:sp>
          <p:nvSpPr>
            <p:cNvPr id="22" name="文本框 21"/>
            <p:cNvSpPr txBox="1"/>
            <p:nvPr/>
          </p:nvSpPr>
          <p:spPr>
            <a:xfrm>
              <a:off x="6600301" y="3217730"/>
              <a:ext cx="1101554" cy="521970"/>
            </a:xfrm>
            <a:prstGeom prst="rect">
              <a:avLst/>
            </a:prstGeom>
            <a:noFill/>
          </p:spPr>
          <p:txBody>
            <a:bodyPr wrap="square" rtlCol="0">
              <a:spAutoFit/>
            </a:bodyPr>
            <a:lstStyle/>
            <a:p>
              <a:pPr algn="ctr"/>
              <a:r>
                <a:rPr lang="zh-CN" altLang="en-US" sz="2800" b="1" dirty="0">
                  <a:solidFill>
                    <a:srgbClr val="002060"/>
                  </a:solidFill>
                  <a:latin typeface="微软雅黑" panose="020B0503020204020204" charset="-122"/>
                  <a:ea typeface="微软雅黑" panose="020B0503020204020204" charset="-122"/>
                  <a:sym typeface="+mn-ea"/>
                </a:rPr>
                <a:t>故事</a:t>
              </a:r>
              <a:endParaRPr lang="zh-CN" altLang="en-US" sz="2800" b="1" dirty="0">
                <a:solidFill>
                  <a:srgbClr val="002060"/>
                </a:solidFill>
                <a:latin typeface="微软雅黑" panose="020B0503020204020204" charset="-122"/>
                <a:ea typeface="微软雅黑" panose="020B0503020204020204" charset="-122"/>
                <a:sym typeface="+mn-ea"/>
              </a:endParaRPr>
            </a:p>
          </p:txBody>
        </p:sp>
      </p:grpSp>
      <p:grpSp>
        <p:nvGrpSpPr>
          <p:cNvPr id="26" name="组合 25"/>
          <p:cNvGrpSpPr/>
          <p:nvPr/>
        </p:nvGrpSpPr>
        <p:grpSpPr>
          <a:xfrm>
            <a:off x="6517690" y="4815010"/>
            <a:ext cx="4727575" cy="1630045"/>
            <a:chOff x="6517690" y="4860095"/>
            <a:chExt cx="4727575" cy="1630045"/>
          </a:xfrm>
        </p:grpSpPr>
        <p:sp>
          <p:nvSpPr>
            <p:cNvPr id="12" name="椭圆 11"/>
            <p:cNvSpPr/>
            <p:nvPr/>
          </p:nvSpPr>
          <p:spPr>
            <a:xfrm>
              <a:off x="6517690" y="4919785"/>
              <a:ext cx="1242646" cy="124264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115350" y="4860095"/>
              <a:ext cx="3129915" cy="163004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尊重</a:t>
              </a:r>
              <a:endParaRPr lang="zh-CN" altLang="en-US" sz="2000" b="1" dirty="0">
                <a:solidFill>
                  <a:srgbClr val="002060"/>
                </a:solidFill>
                <a:latin typeface="微软雅黑" panose="020B0503020204020204" charset="-122"/>
                <a:ea typeface="微软雅黑" panose="020B0503020204020204" charset="-122"/>
              </a:endParaRPr>
            </a:p>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平等</a:t>
              </a:r>
              <a:endParaRPr lang="zh-CN" altLang="en-US" sz="2000" b="1" dirty="0">
                <a:solidFill>
                  <a:srgbClr val="002060"/>
                </a:solidFill>
                <a:latin typeface="微软雅黑" panose="020B0503020204020204" charset="-122"/>
                <a:ea typeface="微软雅黑" panose="020B0503020204020204" charset="-122"/>
              </a:endParaRPr>
            </a:p>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交流，心灵融合</a:t>
              </a:r>
              <a:endParaRPr lang="zh-CN" altLang="en-US" sz="2000" b="1" dirty="0">
                <a:solidFill>
                  <a:srgbClr val="002060"/>
                </a:solidFill>
                <a:latin typeface="微软雅黑" panose="020B0503020204020204" charset="-122"/>
                <a:ea typeface="微软雅黑" panose="020B0503020204020204" charset="-122"/>
              </a:endParaRPr>
            </a:p>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和谐</a:t>
              </a:r>
              <a:endParaRPr lang="zh-CN" altLang="en-US" sz="2000" b="1" dirty="0">
                <a:solidFill>
                  <a:srgbClr val="002060"/>
                </a:solidFill>
                <a:latin typeface="微软雅黑" panose="020B0503020204020204" charset="-122"/>
                <a:ea typeface="微软雅黑" panose="020B0503020204020204" charset="-122"/>
              </a:endParaRPr>
            </a:p>
          </p:txBody>
        </p:sp>
        <p:sp>
          <p:nvSpPr>
            <p:cNvPr id="23" name="文本框 22"/>
            <p:cNvSpPr txBox="1"/>
            <p:nvPr/>
          </p:nvSpPr>
          <p:spPr>
            <a:xfrm>
              <a:off x="6600301" y="5342147"/>
              <a:ext cx="1101554" cy="398780"/>
            </a:xfrm>
            <a:prstGeom prst="rect">
              <a:avLst/>
            </a:prstGeom>
            <a:noFill/>
          </p:spPr>
          <p:txBody>
            <a:bodyPr wrap="square" rtlCol="0">
              <a:spAutoFit/>
            </a:bodyPr>
            <a:lstStyle/>
            <a:p>
              <a:pPr algn="ctr"/>
              <a:r>
                <a:rPr lang="zh-CN" altLang="en-US" sz="2800" b="1" dirty="0">
                  <a:solidFill>
                    <a:srgbClr val="002060"/>
                  </a:solidFill>
                  <a:latin typeface="微软雅黑" panose="020B0503020204020204" charset="-122"/>
                  <a:ea typeface="微软雅黑" panose="020B0503020204020204" charset="-122"/>
                  <a:sym typeface="+mn-ea"/>
                </a:rPr>
                <a:t>情感</a:t>
              </a:r>
              <a:endParaRPr lang="zh-CN" altLang="en-US" sz="2800" b="1" dirty="0">
                <a:solidFill>
                  <a:srgbClr val="002060"/>
                </a:solidFill>
                <a:latin typeface="微软雅黑" panose="020B0503020204020204" charset="-122"/>
                <a:ea typeface="微软雅黑" panose="020B0503020204020204" charset="-122"/>
                <a:sym typeface="+mn-ea"/>
              </a:endParaRPr>
            </a:p>
          </p:txBody>
        </p:sp>
      </p:grpSp>
      <p:grpSp>
        <p:nvGrpSpPr>
          <p:cNvPr id="31" name="组合 30"/>
          <p:cNvGrpSpPr/>
          <p:nvPr/>
        </p:nvGrpSpPr>
        <p:grpSpPr>
          <a:xfrm>
            <a:off x="1504859" y="1493797"/>
            <a:ext cx="3838556" cy="3883849"/>
            <a:chOff x="4142649" y="1232177"/>
            <a:chExt cx="3838556" cy="3883849"/>
          </a:xfrm>
        </p:grpSpPr>
        <p:sp>
          <p:nvSpPr>
            <p:cNvPr id="2" name="任意多边形: 形状 16"/>
            <p:cNvSpPr/>
            <p:nvPr/>
          </p:nvSpPr>
          <p:spPr>
            <a:xfrm rot="2028972" flipH="1">
              <a:off x="4142649" y="1232177"/>
              <a:ext cx="3838556" cy="3883849"/>
            </a:xfrm>
            <a:custGeom>
              <a:avLst/>
              <a:gdLst>
                <a:gd name="connsiteX0" fmla="*/ 3179031 w 3838556"/>
                <a:gd name="connsiteY0" fmla="*/ 511441 h 3883849"/>
                <a:gd name="connsiteX1" fmla="*/ 2706122 w 3838556"/>
                <a:gd name="connsiteY1" fmla="*/ 194662 h 3883849"/>
                <a:gd name="connsiteX2" fmla="*/ 2634793 w 3838556"/>
                <a:gd name="connsiteY2" fmla="*/ 208764 h 3883849"/>
                <a:gd name="connsiteX3" fmla="*/ 2520345 w 3838556"/>
                <a:gd name="connsiteY3" fmla="*/ 379620 h 3883849"/>
                <a:gd name="connsiteX4" fmla="*/ 2534448 w 3838556"/>
                <a:gd name="connsiteY4" fmla="*/ 450948 h 3883849"/>
                <a:gd name="connsiteX5" fmla="*/ 2621819 w 3838556"/>
                <a:gd name="connsiteY5" fmla="*/ 509474 h 3883849"/>
                <a:gd name="connsiteX6" fmla="*/ 2568281 w 3838556"/>
                <a:gd name="connsiteY6" fmla="*/ 589399 h 3883849"/>
                <a:gd name="connsiteX7" fmla="*/ 2409826 w 3838556"/>
                <a:gd name="connsiteY7" fmla="*/ 515043 h 3883849"/>
                <a:gd name="connsiteX8" fmla="*/ 1912353 w 3838556"/>
                <a:gd name="connsiteY8" fmla="*/ 393110 h 3883849"/>
                <a:gd name="connsiteX9" fmla="*/ 1870987 w 3838556"/>
                <a:gd name="connsiteY9" fmla="*/ 391278 h 3883849"/>
                <a:gd name="connsiteX10" fmla="*/ 1870987 w 3838556"/>
                <a:gd name="connsiteY10" fmla="*/ 234404 h 3883849"/>
                <a:gd name="connsiteX11" fmla="*/ 1979108 w 3838556"/>
                <a:gd name="connsiteY11" fmla="*/ 234502 h 3883849"/>
                <a:gd name="connsiteX12" fmla="*/ 2018163 w 3838556"/>
                <a:gd name="connsiteY12" fmla="*/ 195519 h 3883849"/>
                <a:gd name="connsiteX13" fmla="*/ 2018305 w 3838556"/>
                <a:gd name="connsiteY13" fmla="*/ 39448 h 3883849"/>
                <a:gd name="connsiteX14" fmla="*/ 2006902 w 3838556"/>
                <a:gd name="connsiteY14" fmla="*/ 11847 h 3883849"/>
                <a:gd name="connsiteX15" fmla="*/ 1979322 w 3838556"/>
                <a:gd name="connsiteY15" fmla="*/ 393 h 3883849"/>
                <a:gd name="connsiteX16" fmla="*/ 1547336 w 3838556"/>
                <a:gd name="connsiteY16" fmla="*/ 0 h 3883849"/>
                <a:gd name="connsiteX17" fmla="*/ 1508281 w 3838556"/>
                <a:gd name="connsiteY17" fmla="*/ 38983 h 3883849"/>
                <a:gd name="connsiteX18" fmla="*/ 1508139 w 3838556"/>
                <a:gd name="connsiteY18" fmla="*/ 195054 h 3883849"/>
                <a:gd name="connsiteX19" fmla="*/ 1547123 w 3838556"/>
                <a:gd name="connsiteY19" fmla="*/ 234109 h 3883849"/>
                <a:gd name="connsiteX20" fmla="*/ 1639277 w 3838556"/>
                <a:gd name="connsiteY20" fmla="*/ 234192 h 3883849"/>
                <a:gd name="connsiteX21" fmla="*/ 1639277 w 3838556"/>
                <a:gd name="connsiteY21" fmla="*/ 391069 h 3883849"/>
                <a:gd name="connsiteX22" fmla="*/ 1575901 w 3838556"/>
                <a:gd name="connsiteY22" fmla="*/ 394360 h 3883849"/>
                <a:gd name="connsiteX23" fmla="*/ 296053 w 3838556"/>
                <a:gd name="connsiteY23" fmla="*/ 1161407 h 3883849"/>
                <a:gd name="connsiteX24" fmla="*/ 775778 w 3838556"/>
                <a:gd name="connsiteY24" fmla="*/ 3587796 h 3883849"/>
                <a:gd name="connsiteX25" fmla="*/ 3202167 w 3838556"/>
                <a:gd name="connsiteY25" fmla="*/ 3108071 h 3883849"/>
                <a:gd name="connsiteX26" fmla="*/ 3424459 w 3838556"/>
                <a:gd name="connsiteY26" fmla="*/ 1632619 h 3883849"/>
                <a:gd name="connsiteX27" fmla="*/ 3415216 w 3838556"/>
                <a:gd name="connsiteY27" fmla="*/ 1606364 h 3883849"/>
                <a:gd name="connsiteX28" fmla="*/ 3584037 w 3838556"/>
                <a:gd name="connsiteY28" fmla="*/ 1536892 h 3883849"/>
                <a:gd name="connsiteX29" fmla="*/ 3619184 w 3838556"/>
                <a:gd name="connsiteY29" fmla="*/ 1622080 h 3883849"/>
                <a:gd name="connsiteX30" fmla="*/ 3670135 w 3838556"/>
                <a:gd name="connsiteY30" fmla="*/ 1643268 h 3883849"/>
                <a:gd name="connsiteX31" fmla="*/ 3814409 w 3838556"/>
                <a:gd name="connsiteY31" fmla="*/ 1583744 h 3883849"/>
                <a:gd name="connsiteX32" fmla="*/ 3835597 w 3838556"/>
                <a:gd name="connsiteY32" fmla="*/ 1532793 h 3883849"/>
                <a:gd name="connsiteX33" fmla="*/ 3670842 w 3838556"/>
                <a:gd name="connsiteY33" fmla="*/ 1133459 h 3883849"/>
                <a:gd name="connsiteX34" fmla="*/ 3649755 w 3838556"/>
                <a:gd name="connsiteY34" fmla="*/ 1112312 h 3883849"/>
                <a:gd name="connsiteX35" fmla="*/ 3619891 w 3838556"/>
                <a:gd name="connsiteY35" fmla="*/ 1112271 h 3883849"/>
                <a:gd name="connsiteX36" fmla="*/ 3475617 w 3838556"/>
                <a:gd name="connsiteY36" fmla="*/ 1171795 h 3883849"/>
                <a:gd name="connsiteX37" fmla="*/ 3454428 w 3838556"/>
                <a:gd name="connsiteY37" fmla="*/ 1222746 h 3883849"/>
                <a:gd name="connsiteX38" fmla="*/ 3495665 w 3838556"/>
                <a:gd name="connsiteY38" fmla="*/ 1322696 h 3883849"/>
                <a:gd name="connsiteX39" fmla="*/ 3330013 w 3838556"/>
                <a:gd name="connsiteY39" fmla="*/ 1390864 h 3883849"/>
                <a:gd name="connsiteX40" fmla="*/ 3297579 w 3838556"/>
                <a:gd name="connsiteY40" fmla="*/ 1321006 h 3883849"/>
                <a:gd name="connsiteX41" fmla="*/ 2995509 w 3838556"/>
                <a:gd name="connsiteY41" fmla="*/ 907363 h 3883849"/>
                <a:gd name="connsiteX42" fmla="*/ 2868280 w 3838556"/>
                <a:gd name="connsiteY42" fmla="*/ 790806 h 3883849"/>
                <a:gd name="connsiteX43" fmla="*/ 2922027 w 3838556"/>
                <a:gd name="connsiteY43" fmla="*/ 710569 h 3883849"/>
                <a:gd name="connsiteX44" fmla="*/ 3007357 w 3838556"/>
                <a:gd name="connsiteY44" fmla="*/ 767727 h 3883849"/>
                <a:gd name="connsiteX45" fmla="*/ 3078685 w 3838556"/>
                <a:gd name="connsiteY45" fmla="*/ 753625 h 3883849"/>
                <a:gd name="connsiteX46" fmla="*/ 3193133 w 3838556"/>
                <a:gd name="connsiteY46" fmla="*/ 582769 h 3883849"/>
                <a:gd name="connsiteX47" fmla="*/ 3179031 w 3838556"/>
                <a:gd name="connsiteY47" fmla="*/ 511441 h 388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38556" h="3883849">
                  <a:moveTo>
                    <a:pt x="3179031" y="511441"/>
                  </a:moveTo>
                  <a:lnTo>
                    <a:pt x="2706122" y="194662"/>
                  </a:lnTo>
                  <a:cubicBezTo>
                    <a:pt x="2682530" y="178859"/>
                    <a:pt x="2650596" y="185173"/>
                    <a:pt x="2634793" y="208764"/>
                  </a:cubicBezTo>
                  <a:lnTo>
                    <a:pt x="2520345" y="379620"/>
                  </a:lnTo>
                  <a:cubicBezTo>
                    <a:pt x="2504542" y="403212"/>
                    <a:pt x="2510856" y="435146"/>
                    <a:pt x="2534448" y="450948"/>
                  </a:cubicBezTo>
                  <a:lnTo>
                    <a:pt x="2621819" y="509474"/>
                  </a:lnTo>
                  <a:lnTo>
                    <a:pt x="2568281" y="589399"/>
                  </a:lnTo>
                  <a:lnTo>
                    <a:pt x="2409826" y="515043"/>
                  </a:lnTo>
                  <a:cubicBezTo>
                    <a:pt x="2248491" y="449034"/>
                    <a:pt x="2080838" y="408752"/>
                    <a:pt x="1912353" y="393110"/>
                  </a:cubicBezTo>
                  <a:lnTo>
                    <a:pt x="1870987" y="391278"/>
                  </a:lnTo>
                  <a:lnTo>
                    <a:pt x="1870987" y="234404"/>
                  </a:lnTo>
                  <a:lnTo>
                    <a:pt x="1979108" y="234502"/>
                  </a:lnTo>
                  <a:cubicBezTo>
                    <a:pt x="2000658" y="234522"/>
                    <a:pt x="2018143" y="217069"/>
                    <a:pt x="2018163" y="195519"/>
                  </a:cubicBezTo>
                  <a:lnTo>
                    <a:pt x="2018305" y="39448"/>
                  </a:lnTo>
                  <a:cubicBezTo>
                    <a:pt x="2018315" y="28673"/>
                    <a:pt x="2013956" y="18914"/>
                    <a:pt x="2006902" y="11847"/>
                  </a:cubicBezTo>
                  <a:cubicBezTo>
                    <a:pt x="1999848" y="4779"/>
                    <a:pt x="1990096" y="403"/>
                    <a:pt x="1979322" y="393"/>
                  </a:cubicBezTo>
                  <a:lnTo>
                    <a:pt x="1547336" y="0"/>
                  </a:lnTo>
                  <a:cubicBezTo>
                    <a:pt x="1525786" y="-20"/>
                    <a:pt x="1508301" y="17433"/>
                    <a:pt x="1508281" y="38983"/>
                  </a:cubicBezTo>
                  <a:lnTo>
                    <a:pt x="1508139" y="195054"/>
                  </a:lnTo>
                  <a:cubicBezTo>
                    <a:pt x="1508120" y="216604"/>
                    <a:pt x="1525572" y="234089"/>
                    <a:pt x="1547123" y="234109"/>
                  </a:cubicBezTo>
                  <a:lnTo>
                    <a:pt x="1639277" y="234192"/>
                  </a:lnTo>
                  <a:lnTo>
                    <a:pt x="1639277" y="391069"/>
                  </a:lnTo>
                  <a:lnTo>
                    <a:pt x="1575901" y="394360"/>
                  </a:lnTo>
                  <a:cubicBezTo>
                    <a:pt x="1074440" y="444552"/>
                    <a:pt x="598428" y="710000"/>
                    <a:pt x="296053" y="1161407"/>
                  </a:cubicBezTo>
                  <a:cubicBezTo>
                    <a:pt x="-241503" y="1963908"/>
                    <a:pt x="-26723" y="3050239"/>
                    <a:pt x="775778" y="3587796"/>
                  </a:cubicBezTo>
                  <a:cubicBezTo>
                    <a:pt x="1578279" y="4125352"/>
                    <a:pt x="2664611" y="3910572"/>
                    <a:pt x="3202167" y="3108071"/>
                  </a:cubicBezTo>
                  <a:cubicBezTo>
                    <a:pt x="3504542" y="2656664"/>
                    <a:pt x="3568874" y="2115451"/>
                    <a:pt x="3424459" y="1632619"/>
                  </a:cubicBezTo>
                  <a:lnTo>
                    <a:pt x="3415216" y="1606364"/>
                  </a:lnTo>
                  <a:lnTo>
                    <a:pt x="3584037" y="1536892"/>
                  </a:lnTo>
                  <a:lnTo>
                    <a:pt x="3619184" y="1622080"/>
                  </a:lnTo>
                  <a:cubicBezTo>
                    <a:pt x="3627403" y="1642001"/>
                    <a:pt x="3650213" y="1651487"/>
                    <a:pt x="3670135" y="1643268"/>
                  </a:cubicBezTo>
                  <a:lnTo>
                    <a:pt x="3814409" y="1583744"/>
                  </a:lnTo>
                  <a:cubicBezTo>
                    <a:pt x="3834330" y="1575525"/>
                    <a:pt x="3843816" y="1552714"/>
                    <a:pt x="3835597" y="1532793"/>
                  </a:cubicBezTo>
                  <a:lnTo>
                    <a:pt x="3670842" y="1133459"/>
                  </a:lnTo>
                  <a:cubicBezTo>
                    <a:pt x="3666732" y="1123498"/>
                    <a:pt x="3658975" y="1116147"/>
                    <a:pt x="3649755" y="1112312"/>
                  </a:cubicBezTo>
                  <a:cubicBezTo>
                    <a:pt x="3640535" y="1108478"/>
                    <a:pt x="3629852" y="1108161"/>
                    <a:pt x="3619891" y="1112271"/>
                  </a:cubicBezTo>
                  <a:lnTo>
                    <a:pt x="3475617" y="1171795"/>
                  </a:lnTo>
                  <a:cubicBezTo>
                    <a:pt x="3455696" y="1180014"/>
                    <a:pt x="3446209" y="1202825"/>
                    <a:pt x="3454428" y="1222746"/>
                  </a:cubicBezTo>
                  <a:lnTo>
                    <a:pt x="3495665" y="1322696"/>
                  </a:lnTo>
                  <a:lnTo>
                    <a:pt x="3330013" y="1390864"/>
                  </a:lnTo>
                  <a:lnTo>
                    <a:pt x="3297579" y="1321006"/>
                  </a:lnTo>
                  <a:cubicBezTo>
                    <a:pt x="3218998" y="1171150"/>
                    <a:pt x="3117946" y="1031440"/>
                    <a:pt x="2995509" y="907363"/>
                  </a:cubicBezTo>
                  <a:lnTo>
                    <a:pt x="2868280" y="790806"/>
                  </a:lnTo>
                  <a:lnTo>
                    <a:pt x="2922027" y="710569"/>
                  </a:lnTo>
                  <a:lnTo>
                    <a:pt x="3007357" y="767727"/>
                  </a:lnTo>
                  <a:cubicBezTo>
                    <a:pt x="3030948" y="783530"/>
                    <a:pt x="3062882" y="777216"/>
                    <a:pt x="3078685" y="753625"/>
                  </a:cubicBezTo>
                  <a:lnTo>
                    <a:pt x="3193133" y="582769"/>
                  </a:lnTo>
                  <a:cubicBezTo>
                    <a:pt x="3208936" y="559177"/>
                    <a:pt x="3202622" y="527243"/>
                    <a:pt x="3179031" y="511441"/>
                  </a:cubicBezTo>
                  <a:close/>
                </a:path>
              </a:pathLst>
            </a:cu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0" name="组合 29"/>
            <p:cNvGrpSpPr/>
            <p:nvPr/>
          </p:nvGrpSpPr>
          <p:grpSpPr>
            <a:xfrm>
              <a:off x="4707875" y="2040875"/>
              <a:ext cx="2776250" cy="2776250"/>
              <a:chOff x="4707875" y="2040875"/>
              <a:chExt cx="2776250" cy="2776250"/>
            </a:xfrm>
          </p:grpSpPr>
          <p:sp>
            <p:nvSpPr>
              <p:cNvPr id="29" name="文本框 28"/>
              <p:cNvSpPr txBox="1"/>
              <p:nvPr/>
            </p:nvSpPr>
            <p:spPr>
              <a:xfrm>
                <a:off x="4862180" y="3583925"/>
                <a:ext cx="2621915" cy="398780"/>
              </a:xfrm>
              <a:prstGeom prst="rect">
                <a:avLst/>
              </a:prstGeom>
              <a:noFill/>
            </p:spPr>
            <p:txBody>
              <a:bodyPr wrap="square" rtlCol="0">
                <a:spAutoFit/>
              </a:bodyPr>
              <a:p>
                <a:r>
                  <a:rPr lang="en-US" altLang="zh-CN" sz="2000" b="1" dirty="0">
                    <a:solidFill>
                      <a:srgbClr val="002060"/>
                    </a:solidFill>
                    <a:latin typeface="微软雅黑" panose="020B0503020204020204" charset="-122"/>
                    <a:ea typeface="微软雅黑" panose="020B0503020204020204" charset="-122"/>
                    <a:cs typeface="Britannic Bold" panose="020B0903060703020204" charset="0"/>
                  </a:rPr>
                  <a:t>Describe  animals</a:t>
                </a:r>
                <a:endParaRPr lang="en-US" altLang="zh-CN" sz="2000" b="1" dirty="0">
                  <a:solidFill>
                    <a:srgbClr val="002060"/>
                  </a:solidFill>
                  <a:latin typeface="微软雅黑" panose="020B0503020204020204" charset="-122"/>
                  <a:ea typeface="微软雅黑" panose="020B0503020204020204" charset="-122"/>
                  <a:cs typeface="Britannic Bold" panose="020B0903060703020204" charset="0"/>
                </a:endParaRPr>
              </a:p>
            </p:txBody>
          </p:sp>
          <p:sp>
            <p:nvSpPr>
              <p:cNvPr id="6" name="椭圆 5"/>
              <p:cNvSpPr/>
              <p:nvPr/>
            </p:nvSpPr>
            <p:spPr>
              <a:xfrm>
                <a:off x="4707875" y="2040875"/>
                <a:ext cx="2776250" cy="2776250"/>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7" name="等腰三角形 6"/>
              <p:cNvSpPr/>
              <p:nvPr/>
            </p:nvSpPr>
            <p:spPr>
              <a:xfrm>
                <a:off x="6021706" y="4680611"/>
                <a:ext cx="148588" cy="78204"/>
              </a:xfrm>
              <a:prstGeom prst="triangle">
                <a:avLst/>
              </a:prstGeom>
              <a:noFill/>
              <a:ln w="9525">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等腰三角形 7"/>
              <p:cNvSpPr/>
              <p:nvPr/>
            </p:nvSpPr>
            <p:spPr>
              <a:xfrm flipV="1">
                <a:off x="6021705" y="2099183"/>
                <a:ext cx="148590" cy="78206"/>
              </a:xfrm>
              <a:prstGeom prst="triangle">
                <a:avLst/>
              </a:prstGeom>
              <a:noFill/>
              <a:ln w="9525">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rot="16200000">
                <a:off x="7304727" y="3389896"/>
                <a:ext cx="148590" cy="78206"/>
              </a:xfrm>
              <a:prstGeom prst="triangle">
                <a:avLst/>
              </a:prstGeom>
              <a:noFill/>
              <a:ln w="9525">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等腰三角形 12"/>
              <p:cNvSpPr/>
              <p:nvPr/>
            </p:nvSpPr>
            <p:spPr>
              <a:xfrm rot="16200000" flipV="1">
                <a:off x="4738682" y="3389898"/>
                <a:ext cx="148590" cy="78204"/>
              </a:xfrm>
              <a:prstGeom prst="triangle">
                <a:avLst/>
              </a:prstGeom>
              <a:noFill/>
              <a:ln w="9525">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flipH="1">
                <a:off x="6001407" y="3334407"/>
                <a:ext cx="189186" cy="18918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5" name="椭圆 14"/>
              <p:cNvSpPr/>
              <p:nvPr/>
            </p:nvSpPr>
            <p:spPr>
              <a:xfrm flipH="1">
                <a:off x="5940971" y="3273972"/>
                <a:ext cx="310056" cy="31005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grpSp>
        <p:nvGrpSpPr>
          <p:cNvPr id="28" name="组合 27"/>
          <p:cNvGrpSpPr/>
          <p:nvPr/>
        </p:nvGrpSpPr>
        <p:grpSpPr>
          <a:xfrm>
            <a:off x="3427741" y="2566091"/>
            <a:ext cx="62554" cy="2249058"/>
            <a:chOff x="6073140" y="2578044"/>
            <a:chExt cx="47335" cy="1701912"/>
          </a:xfrm>
        </p:grpSpPr>
        <p:sp>
          <p:nvSpPr>
            <p:cNvPr id="27" name="等腰三角形 26"/>
            <p:cNvSpPr/>
            <p:nvPr/>
          </p:nvSpPr>
          <p:spPr>
            <a:xfrm flipH="1">
              <a:off x="6073140" y="2578044"/>
              <a:ext cx="45719" cy="777350"/>
            </a:xfrm>
            <a:prstGeom prst="triangle">
              <a:avLst/>
            </a:prstGeom>
            <a:noFill/>
            <a:ln>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等腰三角形 31"/>
            <p:cNvSpPr/>
            <p:nvPr/>
          </p:nvSpPr>
          <p:spPr>
            <a:xfrm rot="10800000" flipH="1">
              <a:off x="6074756" y="3502606"/>
              <a:ext cx="45719" cy="777350"/>
            </a:xfrm>
            <a:prstGeom prst="triangle">
              <a:avLst/>
            </a:prstGeom>
            <a:noFill/>
            <a:ln>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3" name="文本框 32"/>
          <p:cNvSpPr txBox="1"/>
          <p:nvPr/>
        </p:nvSpPr>
        <p:spPr>
          <a:xfrm>
            <a:off x="7771765" y="979805"/>
            <a:ext cx="4116070" cy="398780"/>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观察仔细</a:t>
            </a:r>
            <a:r>
              <a:rPr lang="zh-CN" sz="2000" b="1" dirty="0">
                <a:solidFill>
                  <a:srgbClr val="002060"/>
                </a:solidFill>
                <a:latin typeface="微软雅黑" panose="020B0503020204020204" charset="-122"/>
                <a:ea typeface="微软雅黑" panose="020B0503020204020204" charset="-122"/>
              </a:rPr>
              <a:t>，</a:t>
            </a:r>
            <a:r>
              <a:rPr sz="2000" b="1" dirty="0">
                <a:solidFill>
                  <a:srgbClr val="002060"/>
                </a:solidFill>
                <a:latin typeface="微软雅黑" panose="020B0503020204020204" charset="-122"/>
                <a:ea typeface="微软雅黑" panose="020B0503020204020204" charset="-122"/>
                <a:sym typeface="+mn-ea"/>
              </a:rPr>
              <a:t>细微特点，</a:t>
            </a:r>
            <a:r>
              <a:rPr lang="zh-CN" sz="2000" b="1" dirty="0">
                <a:solidFill>
                  <a:srgbClr val="002060"/>
                </a:solidFill>
                <a:latin typeface="微软雅黑" panose="020B0503020204020204" charset="-122"/>
                <a:ea typeface="微软雅黑" panose="020B0503020204020204" charset="-122"/>
                <a:sym typeface="+mn-ea"/>
              </a:rPr>
              <a:t>准确传神</a:t>
            </a:r>
            <a:endParaRPr lang="zh-CN" sz="2000" b="1" dirty="0">
              <a:solidFill>
                <a:srgbClr val="002060"/>
              </a:solidFill>
              <a:latin typeface="微软雅黑" panose="020B0503020204020204" charset="-122"/>
              <a:ea typeface="微软雅黑" panose="020B0503020204020204" charset="-122"/>
              <a:sym typeface="+mn-ea"/>
            </a:endParaRPr>
          </a:p>
        </p:txBody>
      </p:sp>
      <p:sp>
        <p:nvSpPr>
          <p:cNvPr id="34" name="文本框 33"/>
          <p:cNvSpPr txBox="1"/>
          <p:nvPr/>
        </p:nvSpPr>
        <p:spPr>
          <a:xfrm>
            <a:off x="7772400" y="1440180"/>
            <a:ext cx="4115435" cy="70675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sym typeface="+mn-ea"/>
              </a:rPr>
              <a:t>精准的动作描写</a:t>
            </a:r>
            <a:r>
              <a:rPr lang="zh-CN" sz="2000" b="1" dirty="0">
                <a:solidFill>
                  <a:srgbClr val="002060"/>
                </a:solidFill>
                <a:latin typeface="微软雅黑" panose="020B0503020204020204" charset="-122"/>
                <a:ea typeface="微软雅黑" panose="020B0503020204020204" charset="-122"/>
                <a:sym typeface="+mn-ea"/>
              </a:rPr>
              <a:t>，</a:t>
            </a:r>
            <a:r>
              <a:rPr sz="2000" b="1" dirty="0">
                <a:solidFill>
                  <a:srgbClr val="002060"/>
                </a:solidFill>
                <a:latin typeface="微软雅黑" panose="020B0503020204020204" charset="-122"/>
                <a:ea typeface="微软雅黑" panose="020B0503020204020204" charset="-122"/>
                <a:sym typeface="+mn-ea"/>
              </a:rPr>
              <a:t>老舍</a:t>
            </a:r>
            <a:r>
              <a:rPr sz="2000" b="1" dirty="0">
                <a:solidFill>
                  <a:srgbClr val="002060"/>
                </a:solidFill>
                <a:latin typeface="微软雅黑" panose="020B0503020204020204" charset="-122"/>
                <a:ea typeface="微软雅黑" panose="020B0503020204020204" charset="-122"/>
              </a:rPr>
              <a:t>先生“唯有动作描写, 人物才能立起来。”</a:t>
            </a:r>
            <a:endParaRPr sz="2000" b="1" dirty="0">
              <a:solidFill>
                <a:srgbClr val="00206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style.rotation</p:attrName>
                                        </p:attrNameLst>
                                      </p:cBhvr>
                                      <p:tavLst>
                                        <p:tav tm="0">
                                          <p:val>
                                            <p:fltVal val="90"/>
                                          </p:val>
                                        </p:tav>
                                        <p:tav tm="100000">
                                          <p:val>
                                            <p:fltVal val="0"/>
                                          </p:val>
                                        </p:tav>
                                      </p:tavLst>
                                    </p:anim>
                                    <p:animEffect transition="in" filter="fade">
                                      <p:cBhvr>
                                        <p:cTn id="17" dur="500"/>
                                        <p:tgtEl>
                                          <p:spTgt spid="24"/>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 calcmode="lin" valueType="num">
                                      <p:cBhvr>
                                        <p:cTn id="23" dur="500" fill="hold"/>
                                        <p:tgtEl>
                                          <p:spTgt spid="25"/>
                                        </p:tgtEl>
                                        <p:attrNameLst>
                                          <p:attrName>style.rotation</p:attrName>
                                        </p:attrNameLst>
                                      </p:cBhvr>
                                      <p:tavLst>
                                        <p:tav tm="0">
                                          <p:val>
                                            <p:fltVal val="90"/>
                                          </p:val>
                                        </p:tav>
                                        <p:tav tm="100000">
                                          <p:val>
                                            <p:fltVal val="0"/>
                                          </p:val>
                                        </p:tav>
                                      </p:tavLst>
                                    </p:anim>
                                    <p:animEffect transition="in" filter="fade">
                                      <p:cBhvr>
                                        <p:cTn id="24" dur="500"/>
                                        <p:tgtEl>
                                          <p:spTgt spid="25"/>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 calcmode="lin" valueType="num">
                                      <p:cBhvr>
                                        <p:cTn id="30" dur="500" fill="hold"/>
                                        <p:tgtEl>
                                          <p:spTgt spid="26"/>
                                        </p:tgtEl>
                                        <p:attrNameLst>
                                          <p:attrName>style.rotation</p:attrName>
                                        </p:attrNameLst>
                                      </p:cBhvr>
                                      <p:tavLst>
                                        <p:tav tm="0">
                                          <p:val>
                                            <p:fltVal val="90"/>
                                          </p:val>
                                        </p:tav>
                                        <p:tav tm="100000">
                                          <p:val>
                                            <p:fltVal val="0"/>
                                          </p:val>
                                        </p:tav>
                                      </p:tavLst>
                                    </p:anim>
                                    <p:animEffect transition="in" filter="fade">
                                      <p:cBhvr>
                                        <p:cTn id="31" dur="500"/>
                                        <p:tgtEl>
                                          <p:spTgt spid="26"/>
                                        </p:tgtEl>
                                      </p:cBhvr>
                                    </p:animEffect>
                                  </p:childTnLst>
                                </p:cTn>
                              </p:par>
                              <p:par>
                                <p:cTn id="32" presetID="26"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80">
                                          <p:stCondLst>
                                            <p:cond delay="0"/>
                                          </p:stCondLst>
                                        </p:cTn>
                                        <p:tgtEl>
                                          <p:spTgt spid="31"/>
                                        </p:tgtEl>
                                      </p:cBhvr>
                                    </p:animEffect>
                                    <p:anim calcmode="lin" valueType="num">
                                      <p:cBhvr>
                                        <p:cTn id="3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 dur="26">
                                          <p:stCondLst>
                                            <p:cond delay="650"/>
                                          </p:stCondLst>
                                        </p:cTn>
                                        <p:tgtEl>
                                          <p:spTgt spid="31"/>
                                        </p:tgtEl>
                                      </p:cBhvr>
                                      <p:to x="100000" y="60000"/>
                                    </p:animScale>
                                    <p:animScale>
                                      <p:cBhvr>
                                        <p:cTn id="41" dur="166" decel="50000">
                                          <p:stCondLst>
                                            <p:cond delay="676"/>
                                          </p:stCondLst>
                                        </p:cTn>
                                        <p:tgtEl>
                                          <p:spTgt spid="31"/>
                                        </p:tgtEl>
                                      </p:cBhvr>
                                      <p:to x="100000" y="100000"/>
                                    </p:animScale>
                                    <p:animScale>
                                      <p:cBhvr>
                                        <p:cTn id="42" dur="26">
                                          <p:stCondLst>
                                            <p:cond delay="1312"/>
                                          </p:stCondLst>
                                        </p:cTn>
                                        <p:tgtEl>
                                          <p:spTgt spid="31"/>
                                        </p:tgtEl>
                                      </p:cBhvr>
                                      <p:to x="100000" y="80000"/>
                                    </p:animScale>
                                    <p:animScale>
                                      <p:cBhvr>
                                        <p:cTn id="43" dur="166" decel="50000">
                                          <p:stCondLst>
                                            <p:cond delay="1338"/>
                                          </p:stCondLst>
                                        </p:cTn>
                                        <p:tgtEl>
                                          <p:spTgt spid="31"/>
                                        </p:tgtEl>
                                      </p:cBhvr>
                                      <p:to x="100000" y="100000"/>
                                    </p:animScale>
                                    <p:animScale>
                                      <p:cBhvr>
                                        <p:cTn id="44" dur="26">
                                          <p:stCondLst>
                                            <p:cond delay="1642"/>
                                          </p:stCondLst>
                                        </p:cTn>
                                        <p:tgtEl>
                                          <p:spTgt spid="31"/>
                                        </p:tgtEl>
                                      </p:cBhvr>
                                      <p:to x="100000" y="90000"/>
                                    </p:animScale>
                                    <p:animScale>
                                      <p:cBhvr>
                                        <p:cTn id="45" dur="166" decel="50000">
                                          <p:stCondLst>
                                            <p:cond delay="1668"/>
                                          </p:stCondLst>
                                        </p:cTn>
                                        <p:tgtEl>
                                          <p:spTgt spid="31"/>
                                        </p:tgtEl>
                                      </p:cBhvr>
                                      <p:to x="100000" y="100000"/>
                                    </p:animScale>
                                    <p:animScale>
                                      <p:cBhvr>
                                        <p:cTn id="46" dur="26">
                                          <p:stCondLst>
                                            <p:cond delay="1808"/>
                                          </p:stCondLst>
                                        </p:cTn>
                                        <p:tgtEl>
                                          <p:spTgt spid="31"/>
                                        </p:tgtEl>
                                      </p:cBhvr>
                                      <p:to x="100000" y="95000"/>
                                    </p:animScale>
                                    <p:animScale>
                                      <p:cBhvr>
                                        <p:cTn id="47" dur="166" decel="50000">
                                          <p:stCondLst>
                                            <p:cond delay="1834"/>
                                          </p:stCondLst>
                                        </p:cTn>
                                        <p:tgtEl>
                                          <p:spTgt spid="31"/>
                                        </p:tgtEl>
                                      </p:cBhvr>
                                      <p:to x="100000" y="100000"/>
                                    </p:animScale>
                                  </p:childTnLst>
                                </p:cTn>
                              </p:par>
                            </p:childTnLst>
                          </p:cTn>
                        </p:par>
                        <p:par>
                          <p:cTn id="48" fill="hold">
                            <p:stCondLst>
                              <p:cond delay="2000"/>
                            </p:stCondLst>
                            <p:childTnLst>
                              <p:par>
                                <p:cTn id="49" presetID="1"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8" presetClass="emph" presetSubtype="0" repeatCount="indefinite" fill="hold" nodeType="withEffect">
                                  <p:stCondLst>
                                    <p:cond delay="0"/>
                                  </p:stCondLst>
                                  <p:childTnLst>
                                    <p:animRot by="21600000">
                                      <p:cBhvr>
                                        <p:cTn id="52" dur="200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269240" y="747395"/>
            <a:ext cx="11653520" cy="5990590"/>
          </a:xfrm>
          <a:prstGeom prst="rect">
            <a:avLst/>
          </a:prstGeom>
          <a:noFill/>
        </p:spPr>
        <p:txBody>
          <a:bodyPr wrap="square" rtlCol="0" anchor="t">
            <a:spAutoFit/>
          </a:bodyPr>
          <a:p>
            <a:pPr fontAlgn="auto">
              <a:lnSpc>
                <a:spcPts val="2000"/>
              </a:lnSpc>
            </a:pPr>
            <a:r>
              <a:rPr lang="en-US" altLang="zh-CN" sz="2000" b="1" dirty="0" smtClean="0">
                <a:solidFill>
                  <a:sysClr val="windowText" lastClr="000000"/>
                </a:solidFill>
                <a:latin typeface="Times New Roman" panose="02020603050405020304" charset="0"/>
                <a:cs typeface="Times New Roman" panose="02020603050405020304" charset="0"/>
                <a:sym typeface="+mn-ea"/>
              </a:rPr>
              <a:t>            </a:t>
            </a:r>
            <a:r>
              <a:rPr lang="zh-CN" altLang="zh-CN" sz="2000" b="1" dirty="0" smtClean="0">
                <a:solidFill>
                  <a:sysClr val="windowText" lastClr="000000"/>
                </a:solidFill>
                <a:latin typeface="Times New Roman" panose="02020603050405020304" charset="0"/>
                <a:cs typeface="Times New Roman" panose="02020603050405020304" charset="0"/>
                <a:sym typeface="+mn-ea"/>
              </a:rPr>
              <a:t>①</a:t>
            </a:r>
            <a:r>
              <a:rPr lang="en-US" altLang="zh-CN" sz="2000" b="1" dirty="0" smtClean="0">
                <a:solidFill>
                  <a:sysClr val="windowText" lastClr="000000"/>
                </a:solidFill>
                <a:latin typeface="Times New Roman" panose="02020603050405020304" charset="0"/>
                <a:cs typeface="Times New Roman" panose="02020603050405020304" charset="0"/>
                <a:sym typeface="+mn-ea"/>
              </a:rPr>
              <a:t>“I’m going to miss you so much,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Poppy</a:t>
            </a:r>
            <a:r>
              <a:rPr lang="en-US" altLang="zh-CN" sz="2000" b="1" dirty="0" smtClean="0">
                <a:solidFill>
                  <a:sysClr val="windowText" lastClr="000000"/>
                </a:solidFill>
                <a:latin typeface="Times New Roman" panose="02020603050405020304" charset="0"/>
                <a:cs typeface="Times New Roman" panose="02020603050405020304" charset="0"/>
                <a:sym typeface="+mn-ea"/>
              </a:rPr>
              <a:t>,” said the tall, thin teenager. He bent down to hug his old friend goodbye. He stood up, hugged his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parents</a:t>
            </a:r>
            <a:r>
              <a:rPr lang="en-US" altLang="zh-CN" sz="2000" b="1" dirty="0" smtClean="0">
                <a:solidFill>
                  <a:sysClr val="windowText" lastClr="000000"/>
                </a:solidFill>
                <a:latin typeface="Times New Roman" panose="02020603050405020304" charset="0"/>
                <a:cs typeface="Times New Roman" panose="02020603050405020304" charset="0"/>
                <a:sym typeface="+mn-ea"/>
              </a:rPr>
              <a:t>, and smiled, trying not to let his emotions (</a:t>
            </a:r>
            <a:r>
              <a:rPr lang="zh-CN" altLang="zh-CN" sz="2000" b="1" dirty="0" smtClean="0">
                <a:solidFill>
                  <a:sysClr val="windowText" lastClr="000000"/>
                </a:solidFill>
                <a:latin typeface="Times New Roman" panose="02020603050405020304" charset="0"/>
                <a:cs typeface="Times New Roman" panose="02020603050405020304" charset="0"/>
                <a:sym typeface="+mn-ea"/>
              </a:rPr>
              <a:t>情绪</a:t>
            </a:r>
            <a:r>
              <a:rPr lang="en-US" altLang="zh-CN" sz="2000" b="1" dirty="0" smtClean="0">
                <a:solidFill>
                  <a:sysClr val="windowText" lastClr="000000"/>
                </a:solidFill>
                <a:latin typeface="Times New Roman" panose="02020603050405020304" charset="0"/>
                <a:cs typeface="Times New Roman" panose="02020603050405020304" charset="0"/>
                <a:sym typeface="+mn-ea"/>
              </a:rPr>
              <a:t>) get the better of him.</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②</a:t>
            </a:r>
            <a:r>
              <a:rPr lang="en-US" altLang="zh-CN" sz="2000" b="1" dirty="0" smtClean="0">
                <a:solidFill>
                  <a:sysClr val="windowText" lastClr="000000"/>
                </a:solidFill>
                <a:latin typeface="Times New Roman" panose="02020603050405020304" charset="0"/>
                <a:cs typeface="Times New Roman" panose="02020603050405020304" charset="0"/>
                <a:sym typeface="+mn-ea"/>
              </a:rPr>
              <a:t>His parents were not quite able to keep theirs under control. They had driven their son several hours out of town to the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university</a:t>
            </a:r>
            <a:r>
              <a:rPr lang="en-US" altLang="zh-CN" sz="2000" b="1" dirty="0" smtClean="0">
                <a:solidFill>
                  <a:sysClr val="windowText" lastClr="000000"/>
                </a:solidFill>
                <a:latin typeface="Times New Roman" panose="02020603050405020304" charset="0"/>
                <a:cs typeface="Times New Roman" panose="02020603050405020304" charset="0"/>
                <a:sym typeface="+mn-ea"/>
              </a:rPr>
              <a:t> where he would soon be living and studying. It was time to say goodbye for now at least. The family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hugged</a:t>
            </a:r>
            <a:r>
              <a:rPr lang="en-US" altLang="zh-CN" sz="2000" b="1" dirty="0" smtClean="0">
                <a:solidFill>
                  <a:sysClr val="windowText" lastClr="000000"/>
                </a:solidFill>
                <a:latin typeface="Times New Roman" panose="02020603050405020304" charset="0"/>
                <a:cs typeface="Times New Roman" panose="02020603050405020304" charset="0"/>
                <a:sym typeface="+mn-ea"/>
              </a:rPr>
              <a:t> and smiled through misty eyes and then laughed.</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③</a:t>
            </a:r>
            <a:r>
              <a:rPr lang="en-US" altLang="zh-CN" sz="2000" b="1" dirty="0" smtClean="0">
                <a:solidFill>
                  <a:sysClr val="windowText" lastClr="000000"/>
                </a:solidFill>
                <a:latin typeface="Times New Roman" panose="02020603050405020304" charset="0"/>
                <a:cs typeface="Times New Roman" panose="02020603050405020304" charset="0"/>
                <a:sym typeface="+mn-ea"/>
              </a:rPr>
              <a:t>The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boy</a:t>
            </a:r>
            <a:r>
              <a:rPr lang="en-US" altLang="zh-CN" sz="2000" b="1" dirty="0" smtClean="0">
                <a:solidFill>
                  <a:sysClr val="windowText" lastClr="000000"/>
                </a:solidFill>
                <a:latin typeface="Times New Roman" panose="02020603050405020304" charset="0"/>
                <a:cs typeface="Times New Roman" panose="02020603050405020304" charset="0"/>
                <a:sym typeface="+mn-ea"/>
              </a:rPr>
              <a:t> lifted the last bag onto his shoulder, and flashed a bright smile. “I guess this is it,” he said. “I’ll see you back home in a month, okay?” His parents nodded, and they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watched</a:t>
            </a:r>
            <a:r>
              <a:rPr lang="en-US" altLang="zh-CN" sz="2000" b="1" dirty="0" smtClean="0">
                <a:solidFill>
                  <a:sysClr val="windowText" lastClr="000000"/>
                </a:solidFill>
                <a:latin typeface="Times New Roman" panose="02020603050405020304" charset="0"/>
                <a:cs typeface="Times New Roman" panose="02020603050405020304" charset="0"/>
                <a:sym typeface="+mn-ea"/>
              </a:rPr>
              <a:t> as he walked out of sight into the crowds of hundreds of students and parents. The boy’s mother turned to the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dog</a:t>
            </a:r>
            <a:r>
              <a:rPr lang="en-US" altLang="zh-CN" sz="2000" b="1" dirty="0" smtClean="0">
                <a:solidFill>
                  <a:sysClr val="windowText" lastClr="000000"/>
                </a:solidFill>
                <a:latin typeface="Times New Roman" panose="02020603050405020304" charset="0"/>
                <a:cs typeface="Times New Roman" panose="02020603050405020304" charset="0"/>
                <a:sym typeface="+mn-ea"/>
              </a:rPr>
              <a:t>, “Okay, Poppy, time to go back home.”</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④</a:t>
            </a:r>
            <a:r>
              <a:rPr lang="en-US" altLang="zh-CN" sz="2000" b="1" dirty="0" smtClean="0">
                <a:solidFill>
                  <a:sysClr val="windowText" lastClr="000000"/>
                </a:solidFill>
                <a:latin typeface="Times New Roman" panose="02020603050405020304" charset="0"/>
                <a:cs typeface="Times New Roman" panose="02020603050405020304" charset="0"/>
                <a:sym typeface="+mn-ea"/>
              </a:rPr>
              <a:t>The house seemed quiet as a tomb without the boy living there. All that week, Poppy didn’t seem interested in her dinner, her favorite toy, or even in her daily walk. Her owners were sad too, but they knew their son would be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back</a:t>
            </a:r>
            <a:r>
              <a:rPr lang="en-US" altLang="zh-CN" sz="2000" b="1" dirty="0" smtClean="0">
                <a:solidFill>
                  <a:sysClr val="windowText" lastClr="000000"/>
                </a:solidFill>
                <a:latin typeface="Times New Roman" panose="02020603050405020304" charset="0"/>
                <a:cs typeface="Times New Roman" panose="02020603050405020304" charset="0"/>
                <a:sym typeface="+mn-ea"/>
              </a:rPr>
              <a:t> to visit. Poppy didn’t.</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⑤</a:t>
            </a:r>
            <a:r>
              <a:rPr lang="en-US" altLang="zh-CN" sz="2000" b="1" dirty="0" smtClean="0">
                <a:solidFill>
                  <a:sysClr val="windowText" lastClr="000000"/>
                </a:solidFill>
                <a:latin typeface="Times New Roman" panose="02020603050405020304" charset="0"/>
                <a:cs typeface="Times New Roman" panose="02020603050405020304" charset="0"/>
                <a:sym typeface="+mn-ea"/>
              </a:rPr>
              <a:t>They offered the dog some of her favorite peanut butter treats. They even let her sit on the sofa, but the old girl just wasn’t her usual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cheerful</a:t>
            </a:r>
            <a:r>
              <a:rPr lang="en-US" altLang="zh-CN" sz="2000" b="1" dirty="0" smtClean="0">
                <a:solidFill>
                  <a:sysClr val="windowText" lastClr="000000"/>
                </a:solidFill>
                <a:latin typeface="Times New Roman" panose="02020603050405020304" charset="0"/>
                <a:cs typeface="Times New Roman" panose="02020603050405020304" charset="0"/>
                <a:sym typeface="+mn-ea"/>
              </a:rPr>
              <a:t> self. Her owners started to get worried. “What should we do to cheer Poppy up?” asked Dad. “We’ve tried everything.”</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⑥</a:t>
            </a:r>
            <a:r>
              <a:rPr lang="en-US" altLang="zh-CN" sz="2000" b="1" dirty="0" smtClean="0">
                <a:solidFill>
                  <a:sysClr val="windowText" lastClr="000000"/>
                </a:solidFill>
                <a:latin typeface="Times New Roman" panose="02020603050405020304" charset="0"/>
                <a:cs typeface="Times New Roman" panose="02020603050405020304" charset="0"/>
                <a:sym typeface="+mn-ea"/>
              </a:rPr>
              <a:t>“I have an idea, but it might be a little crazy.” smiled Mom. “Without anybody left in the house but us, this place could use a bit of fun. Let’s get a little dog for Poppy.”</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⑦</a:t>
            </a:r>
            <a:r>
              <a:rPr lang="en-US" altLang="zh-CN" sz="2000" b="1" dirty="0" smtClean="0">
                <a:solidFill>
                  <a:sysClr val="windowText" lastClr="000000"/>
                </a:solidFill>
                <a:latin typeface="Times New Roman" panose="02020603050405020304" charset="0"/>
                <a:cs typeface="Times New Roman" panose="02020603050405020304" charset="0"/>
                <a:sym typeface="+mn-ea"/>
              </a:rPr>
              <a:t>It didn’t take long before they walked through the front door carrying a big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box</a:t>
            </a:r>
            <a:r>
              <a:rPr lang="en-US" altLang="zh-CN" sz="2000" b="1" dirty="0" smtClean="0">
                <a:solidFill>
                  <a:sysClr val="windowText" lastClr="000000"/>
                </a:solidFill>
                <a:latin typeface="Times New Roman" panose="02020603050405020304" charset="0"/>
                <a:cs typeface="Times New Roman" panose="02020603050405020304" charset="0"/>
                <a:sym typeface="+mn-ea"/>
              </a:rPr>
              <a:t>. Poppy welcomed them home as usual, but when she saw the box, she stopped. She put her nose on it. Her tail began wagging (</a:t>
            </a:r>
            <a:r>
              <a:rPr lang="zh-CN" altLang="zh-CN" sz="2000" b="1" dirty="0" smtClean="0">
                <a:solidFill>
                  <a:sysClr val="windowText" lastClr="000000"/>
                </a:solidFill>
                <a:latin typeface="Times New Roman" panose="02020603050405020304" charset="0"/>
                <a:cs typeface="Times New Roman" panose="02020603050405020304" charset="0"/>
                <a:sym typeface="+mn-ea"/>
              </a:rPr>
              <a:t>摆动</a:t>
            </a:r>
            <a:r>
              <a:rPr lang="en-US" altLang="zh-CN" sz="2000" b="1" dirty="0" smtClean="0">
                <a:solidFill>
                  <a:sysClr val="windowText" lastClr="000000"/>
                </a:solidFill>
                <a:latin typeface="Times New Roman" panose="02020603050405020304" charset="0"/>
                <a:cs typeface="Times New Roman" panose="02020603050405020304" charset="0"/>
                <a:sym typeface="+mn-ea"/>
              </a:rPr>
              <a:t>) ever so slowly, then faster as she caught the smell.</a:t>
            </a:r>
            <a:endParaRPr lang="en-US" altLang="zh-CN" sz="2000" b="1" dirty="0" smtClean="0">
              <a:solidFill>
                <a:sysClr val="windowText" lastClr="000000"/>
              </a:solidFill>
              <a:latin typeface="Times New Roman" panose="02020603050405020304" charset="0"/>
              <a:cs typeface="Times New Roman" panose="02020603050405020304" charset="0"/>
              <a:sym typeface="+mn-ea"/>
            </a:endParaRPr>
          </a:p>
          <a:p>
            <a:pPr fontAlgn="auto">
              <a:lnSpc>
                <a:spcPts val="2000"/>
              </a:lnSpc>
            </a:pPr>
            <a:r>
              <a:rPr lang="zh-CN" altLang="en-US" sz="2000" b="1">
                <a:latin typeface="Times New Roman" panose="02020603050405020304" charset="0"/>
                <a:cs typeface="Times New Roman" panose="02020603050405020304" charset="0"/>
              </a:rPr>
              <a:t>Para.1   </a:t>
            </a:r>
            <a:r>
              <a:rPr lang="zh-CN" altLang="en-US" sz="2000" b="1" i="1">
                <a:solidFill>
                  <a:srgbClr val="002060"/>
                </a:solidFill>
                <a:latin typeface="Times New Roman" panose="02020603050405020304" charset="0"/>
                <a:cs typeface="Times New Roman" panose="02020603050405020304" charset="0"/>
              </a:rPr>
              <a:t>Dad opened the box and a sweet little dog appeared. </a:t>
            </a:r>
            <a:endParaRPr lang="zh-CN" altLang="en-US" sz="2000" b="1" i="1">
              <a:solidFill>
                <a:srgbClr val="002060"/>
              </a:solidFill>
              <a:latin typeface="Times New Roman" panose="02020603050405020304" charset="0"/>
              <a:cs typeface="Times New Roman" panose="02020603050405020304" charset="0"/>
            </a:endParaRPr>
          </a:p>
          <a:p>
            <a:pPr fontAlgn="auto">
              <a:lnSpc>
                <a:spcPts val="2000"/>
              </a:lnSpc>
            </a:pPr>
            <a:r>
              <a:rPr lang="zh-CN" altLang="en-US" sz="2000" b="1">
                <a:latin typeface="Times New Roman" panose="02020603050405020304" charset="0"/>
                <a:cs typeface="Times New Roman" panose="02020603050405020304" charset="0"/>
              </a:rPr>
              <a:t>Para.2   </a:t>
            </a:r>
            <a:r>
              <a:rPr lang="zh-CN" altLang="en-US" sz="2000" b="1" i="1">
                <a:solidFill>
                  <a:srgbClr val="002060"/>
                </a:solidFill>
                <a:latin typeface="Times New Roman" panose="02020603050405020304" charset="0"/>
                <a:cs typeface="Times New Roman" panose="02020603050405020304" charset="0"/>
              </a:rPr>
              <a:t>A few weeks later, the boy arrived home from the university.</a:t>
            </a:r>
            <a:endParaRPr lang="zh-CN" altLang="en-US" sz="2000" b="1" i="1">
              <a:solidFill>
                <a:srgbClr val="002060"/>
              </a:solidFill>
              <a:latin typeface="Times New Roman" panose="02020603050405020304" charset="0"/>
              <a:cs typeface="Times New Roman" panose="02020603050405020304" charset="0"/>
            </a:endParaRPr>
          </a:p>
        </p:txBody>
      </p:sp>
      <p:sp>
        <p:nvSpPr>
          <p:cNvPr id="11" name="文本框 10"/>
          <p:cNvSpPr txBox="1"/>
          <p:nvPr/>
        </p:nvSpPr>
        <p:spPr>
          <a:xfrm>
            <a:off x="2062480" y="141605"/>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sym typeface="+mn-ea"/>
              </a:rPr>
              <a:t>Continuation Writing--2020.1浙江卷</a:t>
            </a:r>
            <a:endParaRPr lang="en-US" altLang="zh-CN" sz="2400" b="1">
              <a:solidFill>
                <a:srgbClr val="002060"/>
              </a:solidFill>
              <a:latin typeface="微软雅黑" panose="020B0503020204020204" charset="-122"/>
              <a:ea typeface="微软雅黑" panose="020B0503020204020204" charset="-122"/>
              <a:sym typeface="+mn-ea"/>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5.</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958151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10 touching quotes 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5"/>
          <a:srcRect t="37681" b="38164"/>
          <a:stretch>
            <a:fillRect/>
          </a:stretch>
        </p:blipFill>
        <p:spPr>
          <a:xfrm>
            <a:off x="276860" y="946150"/>
            <a:ext cx="5286375" cy="3512820"/>
          </a:xfrm>
          <a:prstGeom prst="rect">
            <a:avLst/>
          </a:prstGeom>
        </p:spPr>
      </p:pic>
      <p:pic>
        <p:nvPicPr>
          <p:cNvPr id="3" name="图片 2"/>
          <p:cNvPicPr>
            <a:picLocks noChangeAspect="1"/>
          </p:cNvPicPr>
          <p:nvPr/>
        </p:nvPicPr>
        <p:blipFill>
          <a:blip r:embed="rId6"/>
          <a:srcRect t="37609" b="37078"/>
          <a:stretch>
            <a:fillRect/>
          </a:stretch>
        </p:blipFill>
        <p:spPr>
          <a:xfrm>
            <a:off x="5967730" y="2802255"/>
            <a:ext cx="6104255" cy="4055745"/>
          </a:xfrm>
          <a:prstGeom prst="rect">
            <a:avLst/>
          </a:prstGeom>
        </p:spPr>
      </p:pic>
      <p:sp>
        <p:nvSpPr>
          <p:cNvPr id="4" name="文本框 3"/>
          <p:cNvSpPr txBox="1"/>
          <p:nvPr/>
        </p:nvSpPr>
        <p:spPr>
          <a:xfrm>
            <a:off x="154940" y="4761865"/>
            <a:ext cx="5530215" cy="1691640"/>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The world would be a nicer place if everyone had the ability to love as unconditionally as a dog.</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如果每个人都能像狗一样无条件地去爱，世界会变得更美好。</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unconditionally   /ˌʌnkənˈdɪʃənəli/  adv. 无条件地</a:t>
            </a:r>
            <a:endParaRPr lang="en-US" altLang="zh-CN" sz="1400" b="1" i="1">
              <a:latin typeface="微软雅黑" panose="020B0503020204020204" charset="-122"/>
              <a:ea typeface="微软雅黑" panose="020B0503020204020204" charset="-122"/>
            </a:endParaRPr>
          </a:p>
        </p:txBody>
      </p:sp>
      <p:sp>
        <p:nvSpPr>
          <p:cNvPr id="6" name="文本框 5"/>
          <p:cNvSpPr txBox="1"/>
          <p:nvPr/>
        </p:nvSpPr>
        <p:spPr>
          <a:xfrm>
            <a:off x="5967730" y="1576705"/>
            <a:ext cx="5714365" cy="922020"/>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The better I get to known men, the more I find myself loving dogs.</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我越了解人，就越喜欢狗。。</a:t>
            </a:r>
            <a:endParaRPr lang="en-US" altLang="zh-CN" sz="1400" b="1" i="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 name="矩形: 圆角 23"/>
          <p:cNvSpPr/>
          <p:nvPr/>
        </p:nvSpPr>
        <p:spPr>
          <a:xfrm>
            <a:off x="268605" y="5715635"/>
            <a:ext cx="3130550" cy="30543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圆角 23"/>
          <p:cNvSpPr/>
          <p:nvPr/>
        </p:nvSpPr>
        <p:spPr>
          <a:xfrm>
            <a:off x="2693035" y="5375910"/>
            <a:ext cx="6386830" cy="33972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矩形: 圆角 11"/>
          <p:cNvSpPr/>
          <p:nvPr/>
        </p:nvSpPr>
        <p:spPr>
          <a:xfrm>
            <a:off x="381000" y="5066665"/>
            <a:ext cx="2081530" cy="403225"/>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矩形: 圆角 11"/>
          <p:cNvSpPr/>
          <p:nvPr/>
        </p:nvSpPr>
        <p:spPr>
          <a:xfrm>
            <a:off x="381000" y="4824095"/>
            <a:ext cx="8540750" cy="34163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矩形: 圆角 11"/>
          <p:cNvSpPr/>
          <p:nvPr/>
        </p:nvSpPr>
        <p:spPr>
          <a:xfrm>
            <a:off x="5467350" y="4486275"/>
            <a:ext cx="3453765" cy="33782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矩形: 圆角 11"/>
          <p:cNvSpPr/>
          <p:nvPr/>
        </p:nvSpPr>
        <p:spPr>
          <a:xfrm>
            <a:off x="1788795" y="2861945"/>
            <a:ext cx="7132955" cy="52324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圆角 16"/>
          <p:cNvSpPr/>
          <p:nvPr/>
        </p:nvSpPr>
        <p:spPr>
          <a:xfrm>
            <a:off x="381000" y="4196080"/>
            <a:ext cx="4371340" cy="29019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圆角 16"/>
          <p:cNvSpPr/>
          <p:nvPr/>
        </p:nvSpPr>
        <p:spPr>
          <a:xfrm>
            <a:off x="268605" y="1146175"/>
            <a:ext cx="8415655" cy="9042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268605" y="767715"/>
            <a:ext cx="8811260" cy="5323205"/>
          </a:xfrm>
          <a:prstGeom prst="rect">
            <a:avLst/>
          </a:prstGeom>
          <a:noFill/>
        </p:spPr>
        <p:txBody>
          <a:bodyPr wrap="square" rtlCol="0" anchor="t">
            <a:spAutoFit/>
          </a:bodyPr>
          <a:p>
            <a:r>
              <a:rPr lang="en-US" altLang="zh-CN" sz="2000" b="1">
                <a:latin typeface="微软雅黑" panose="020B0503020204020204" charset="-122"/>
                <a:ea typeface="微软雅黑" panose="020B0503020204020204" charset="-122"/>
              </a:rPr>
              <a:t>           </a:t>
            </a:r>
            <a:r>
              <a:rPr lang="zh-CN" altLang="en-US" sz="2000" b="1" i="1">
                <a:solidFill>
                  <a:srgbClr val="002060"/>
                </a:solidFill>
                <a:latin typeface="微软雅黑" panose="020B0503020204020204" charset="-122"/>
                <a:ea typeface="微软雅黑" panose="020B0503020204020204" charset="-122"/>
              </a:rPr>
              <a:t>Dad opened the box and a sweet little dog appeared.</a:t>
            </a:r>
            <a:r>
              <a:rPr lang="zh-CN" altLang="en-US" sz="2000" b="1" i="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The two dogs sniffed each other for a few moments. Then, suddenly, the little </a:t>
            </a:r>
            <a:r>
              <a:rPr lang="zh-CN" altLang="en-US" sz="2000" b="1" u="sng">
                <a:latin typeface="微软雅黑" panose="020B0503020204020204" charset="-122"/>
                <a:ea typeface="微软雅黑" panose="020B0503020204020204" charset="-122"/>
              </a:rPr>
              <a:t>dog</a:t>
            </a:r>
            <a:r>
              <a:rPr lang="zh-CN" altLang="en-US" sz="2000" b="1">
                <a:latin typeface="微软雅黑" panose="020B0503020204020204" charset="-122"/>
                <a:ea typeface="微软雅黑" panose="020B0503020204020204" charset="-122"/>
              </a:rPr>
              <a:t> leaped towards </a:t>
            </a:r>
            <a:r>
              <a:rPr lang="zh-CN" altLang="en-US" sz="2000" b="1" u="sng">
                <a:latin typeface="微软雅黑" panose="020B0503020204020204" charset="-122"/>
                <a:ea typeface="微软雅黑" panose="020B0503020204020204" charset="-122"/>
              </a:rPr>
              <a:t>Poppy</a:t>
            </a:r>
            <a:r>
              <a:rPr lang="zh-CN" altLang="en-US" sz="2000" b="1">
                <a:latin typeface="微软雅黑" panose="020B0503020204020204" charset="-122"/>
                <a:ea typeface="微软雅黑" panose="020B0503020204020204" charset="-122"/>
              </a:rPr>
              <a:t>, who stepped back a little. After a moment</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s pause, Poppy licked the little dog</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s nose! They decide to call her Lucky, since they were lucky to have such a sweet pet. As the days went by, Poppy and Lucky became best friends. They loved to play together and, at night, would go to sleep in the same bed. The </a:t>
            </a:r>
            <a:r>
              <a:rPr lang="zh-CN" altLang="en-US" sz="2000" b="1" u="sng">
                <a:latin typeface="微软雅黑" panose="020B0503020204020204" charset="-122"/>
                <a:ea typeface="微软雅黑" panose="020B0503020204020204" charset="-122"/>
              </a:rPr>
              <a:t>parents</a:t>
            </a:r>
            <a:r>
              <a:rPr lang="zh-CN" altLang="en-US" sz="2000" b="1">
                <a:latin typeface="微软雅黑" panose="020B0503020204020204" charset="-122"/>
                <a:ea typeface="微软雅黑" panose="020B0503020204020204" charset="-122"/>
              </a:rPr>
              <a:t> were relieved that Poppy was cheerful again.</a:t>
            </a:r>
            <a:endParaRPr lang="zh-CN" altLang="en-US" sz="2000" b="1">
              <a:latin typeface="微软雅黑" panose="020B0503020204020204" charset="-122"/>
              <a:ea typeface="微软雅黑" panose="020B0503020204020204" charset="-122"/>
            </a:endParaRPr>
          </a:p>
          <a:p>
            <a:endParaRPr lang="zh-CN" altLang="en-US" sz="2000" b="1">
              <a:latin typeface="微软雅黑" panose="020B0503020204020204" charset="-122"/>
              <a:ea typeface="微软雅黑" panose="020B0503020204020204" charset="-122"/>
            </a:endParaRPr>
          </a:p>
          <a:p>
            <a:r>
              <a:rPr lang="zh-CN" altLang="en-US" sz="2000" b="1" i="1">
                <a:latin typeface="微软雅黑" panose="020B0503020204020204" charset="-122"/>
                <a:ea typeface="微软雅黑" panose="020B0503020204020204" charset="-122"/>
              </a:rPr>
              <a:t>     </a:t>
            </a:r>
            <a:r>
              <a:rPr lang="zh-CN" altLang="en-US" sz="2000" b="1" i="1">
                <a:solidFill>
                  <a:srgbClr val="002060"/>
                </a:solidFill>
                <a:latin typeface="微软雅黑" panose="020B0503020204020204" charset="-122"/>
                <a:ea typeface="微软雅黑" panose="020B0503020204020204" charset="-122"/>
              </a:rPr>
              <a:t> A few weeks later, the boy arrived home from the university. </a:t>
            </a:r>
            <a:r>
              <a:rPr lang="zh-CN" altLang="en-US" sz="2000" b="1">
                <a:latin typeface="微软雅黑" panose="020B0503020204020204" charset="-122"/>
                <a:ea typeface="微软雅黑" panose="020B0503020204020204" charset="-122"/>
              </a:rPr>
              <a:t>“I</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m back! Poppy, where are you?” the boy called out. Two dogs came galloping down the hallway. “What is this?” he cried out in surprise as he </a:t>
            </a:r>
            <a:r>
              <a:rPr lang="zh-CN" altLang="en-US" sz="2000" b="1" u="sng">
                <a:latin typeface="微软雅黑" panose="020B0503020204020204" charset="-122"/>
                <a:ea typeface="微软雅黑" panose="020B0503020204020204" charset="-122"/>
              </a:rPr>
              <a:t>hugged</a:t>
            </a:r>
            <a:r>
              <a:rPr lang="zh-CN" altLang="en-US" sz="2000" b="1">
                <a:latin typeface="微软雅黑" panose="020B0503020204020204" charset="-122"/>
                <a:ea typeface="微软雅黑" panose="020B0503020204020204" charset="-122"/>
              </a:rPr>
              <a:t> both dogs tightly. His parents laughed as they explained how sad Poppy had been and their clever plan for cheering her up. During his </a:t>
            </a:r>
            <a:r>
              <a:rPr lang="en-US" altLang="zh-CN" sz="2000" b="1">
                <a:latin typeface="微软雅黑" panose="020B0503020204020204" charset="-122"/>
                <a:ea typeface="微软雅黑" panose="020B0503020204020204" charset="-122"/>
              </a:rPr>
              <a:t>stay</a:t>
            </a:r>
            <a:r>
              <a:rPr lang="zh-CN" altLang="en-US" sz="2000" b="1">
                <a:latin typeface="微软雅黑" panose="020B0503020204020204" charset="-122"/>
                <a:ea typeface="微软雅黑" panose="020B0503020204020204" charset="-122"/>
              </a:rPr>
              <a:t>, the boy spent many hours playing with the two dogs. He returned to </a:t>
            </a:r>
            <a:r>
              <a:rPr lang="zh-CN" altLang="en-US" sz="2000" b="1" u="sng">
                <a:latin typeface="微软雅黑" panose="020B0503020204020204" charset="-122"/>
                <a:ea typeface="微软雅黑" panose="020B0503020204020204" charset="-122"/>
              </a:rPr>
              <a:t>university</a:t>
            </a:r>
            <a:r>
              <a:rPr lang="zh-CN" altLang="en-US" sz="2000" b="1">
                <a:latin typeface="微软雅黑" panose="020B0503020204020204" charset="-122"/>
                <a:ea typeface="微软雅黑" panose="020B0503020204020204" charset="-122"/>
              </a:rPr>
              <a:t> happy that Poppy was no longer lonely!</a:t>
            </a:r>
            <a:endParaRPr lang="zh-CN" altLang="en-US" sz="2000" b="1">
              <a:latin typeface="微软雅黑" panose="020B0503020204020204" charset="-122"/>
              <a:ea typeface="微软雅黑" panose="020B0503020204020204" charset="-122"/>
            </a:endParaRPr>
          </a:p>
        </p:txBody>
      </p:sp>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11" name="文本框 10"/>
          <p:cNvSpPr txBox="1"/>
          <p:nvPr/>
        </p:nvSpPr>
        <p:spPr>
          <a:xfrm>
            <a:off x="2062480" y="141605"/>
            <a:ext cx="894651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sym typeface="+mn-ea"/>
              </a:rPr>
              <a:t>Continuation Writing--2020.1浙江卷--</a:t>
            </a:r>
            <a:r>
              <a:rPr lang="zh-CN" altLang="en-US" sz="2400" b="1">
                <a:solidFill>
                  <a:srgbClr val="002060"/>
                </a:solidFill>
                <a:latin typeface="微软雅黑" panose="020B0503020204020204" charset="-122"/>
                <a:ea typeface="微软雅黑" panose="020B0503020204020204" charset="-122"/>
                <a:sym typeface="+mn-ea"/>
              </a:rPr>
              <a:t>外教下水作文</a:t>
            </a:r>
            <a:endParaRPr lang="zh-CN" altLang="en-US" sz="2400" b="1">
              <a:solidFill>
                <a:srgbClr val="002060"/>
              </a:solidFill>
              <a:latin typeface="微软雅黑" panose="020B0503020204020204" charset="-122"/>
              <a:ea typeface="微软雅黑" panose="020B0503020204020204" charset="-122"/>
              <a:sym typeface="+mn-ea"/>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5.</a:t>
            </a:r>
            <a:endParaRPr lang="en-US" altLang="zh-CN" sz="2400" b="1">
              <a:solidFill>
                <a:srgbClr val="002060"/>
              </a:solidFill>
              <a:latin typeface="微软雅黑" panose="020B0503020204020204" charset="-122"/>
              <a:ea typeface="微软雅黑" panose="020B0503020204020204" charset="-122"/>
            </a:endParaRPr>
          </a:p>
        </p:txBody>
      </p:sp>
      <p:sp>
        <p:nvSpPr>
          <p:cNvPr id="6" name="文本框 5"/>
          <p:cNvSpPr txBox="1"/>
          <p:nvPr/>
        </p:nvSpPr>
        <p:spPr>
          <a:xfrm>
            <a:off x="1309370" y="6266815"/>
            <a:ext cx="7770495" cy="398780"/>
          </a:xfrm>
          <a:prstGeom prst="rect">
            <a:avLst/>
          </a:prstGeom>
          <a:noFill/>
        </p:spPr>
        <p:txBody>
          <a:bodyPr wrap="square" rtlCol="0" anchor="t">
            <a:spAutoFit/>
          </a:bodyPr>
          <a:p>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本文来自溯恩英语，作者：20年教龄的加拿大本部英语老师Liz</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0" name="矩形: 圆角 16"/>
          <p:cNvSpPr/>
          <p:nvPr/>
        </p:nvSpPr>
        <p:spPr>
          <a:xfrm>
            <a:off x="9373235" y="955675"/>
            <a:ext cx="2571750" cy="10947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描写生动具体真实，观察细致，两只狗的初次见面的场景活灵活现。</a:t>
            </a:r>
            <a:endParaRPr kumimoji="0" lang="zh-CN" altLang="en-US" sz="1800" b="1"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19" name="矩形: 圆角 11"/>
          <p:cNvSpPr/>
          <p:nvPr/>
        </p:nvSpPr>
        <p:spPr>
          <a:xfrm>
            <a:off x="9373235" y="2762250"/>
            <a:ext cx="2571750" cy="172339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情节发展围绕 </a:t>
            </a:r>
            <a:r>
              <a:rPr kumimoji="0" lang="en-US" altLang="zh-CN"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a:t>
            </a: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怎样解决</a:t>
            </a:r>
            <a:r>
              <a:rPr kumimoji="0" lang="en-US" altLang="zh-CN"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Poppy</a:t>
            </a: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的孤独和郁闷</a:t>
            </a:r>
            <a:r>
              <a:rPr kumimoji="0" lang="en-US" altLang="zh-CN"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a:t>
            </a: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这一主线展开，层层推进，</a:t>
            </a:r>
            <a:r>
              <a:rPr lang="zh-CN" altLang="en-US" b="1" noProof="0">
                <a:ln>
                  <a:noFill/>
                </a:ln>
                <a:solidFill>
                  <a:schemeClr val="tx1"/>
                </a:solidFill>
                <a:effectLst/>
                <a:uLnTx/>
                <a:uFillTx/>
                <a:latin typeface="Calibri" panose="020F0502020204030204"/>
                <a:ea typeface="宋体" panose="02010600030101010101" pitchFamily="2" charset="-122"/>
                <a:sym typeface="+mn-ea"/>
              </a:rPr>
              <a:t>内容生动，</a:t>
            </a: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详略得当，行文流畅。</a:t>
            </a:r>
            <a:endPar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endParaRPr>
          </a:p>
        </p:txBody>
      </p:sp>
      <p:sp>
        <p:nvSpPr>
          <p:cNvPr id="21" name="矩形: 圆角 23"/>
          <p:cNvSpPr/>
          <p:nvPr/>
        </p:nvSpPr>
        <p:spPr>
          <a:xfrm>
            <a:off x="9373235" y="5273040"/>
            <a:ext cx="2571750" cy="125158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a:ln>
                  <a:noFill/>
                </a:ln>
                <a:solidFill>
                  <a:schemeClr val="tx1"/>
                </a:solidFill>
                <a:effectLst/>
                <a:uLnTx/>
                <a:uFillTx/>
                <a:latin typeface="Calibri" panose="020F0502020204030204"/>
                <a:ea typeface="宋体" panose="02010600030101010101" pitchFamily="2" charset="-122"/>
                <a:sym typeface="+mn-ea"/>
              </a:rPr>
              <a:t>呼应首段，逻辑严密，整个故事浑然一体。与原文的写作思路契合、融洽度高。</a:t>
            </a:r>
            <a:endParaRPr lang="zh-CN" altLang="en-US" b="1" noProof="0">
              <a:ln>
                <a:noFill/>
              </a:ln>
              <a:solidFill>
                <a:schemeClr val="tx1"/>
              </a:solidFill>
              <a:effectLst/>
              <a:uLnTx/>
              <a:uFillTx/>
              <a:latin typeface="Calibri" panose="020F0502020204030204"/>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linds(horizont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8" grpId="0" animBg="1"/>
      <p:bldP spid="8" grpId="1" animBg="1"/>
      <p:bldP spid="10" grpId="0" bldLvl="0" animBg="1"/>
      <p:bldP spid="10" grpId="1" animBg="1"/>
      <p:bldP spid="12" grpId="0" animBg="1"/>
      <p:bldP spid="12" grpId="1" animBg="1"/>
      <p:bldP spid="14" grpId="0" animBg="1"/>
      <p:bldP spid="14" grpId="1" animBg="1"/>
      <p:bldP spid="16" grpId="0" animBg="1"/>
      <p:bldP spid="16" grpId="1" animBg="1"/>
      <p:bldP spid="18" grpId="0" animBg="1"/>
      <p:bldP spid="18" grpId="1" animBg="1"/>
      <p:bldP spid="19" grpId="0" animBg="1"/>
      <p:bldP spid="19" grpId="1" animBg="1"/>
      <p:bldP spid="20" grpId="0" animBg="1"/>
      <p:bldP spid="20" grpId="1" animBg="1"/>
      <p:bldP spid="24" grpId="0" animBg="1"/>
      <p:bldP spid="24" grpId="1" animBg="1"/>
      <p:bldP spid="21" grpId="0" bldLvl="0" animBg="1"/>
      <p:bldP spid="21"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 name="矩形: 圆角 23"/>
          <p:cNvSpPr/>
          <p:nvPr/>
        </p:nvSpPr>
        <p:spPr>
          <a:xfrm>
            <a:off x="268605" y="5612130"/>
            <a:ext cx="8415655" cy="52641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圆角 23"/>
          <p:cNvSpPr/>
          <p:nvPr/>
        </p:nvSpPr>
        <p:spPr>
          <a:xfrm>
            <a:off x="3101975" y="5273040"/>
            <a:ext cx="5582920" cy="33972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矩形: 圆角 11"/>
          <p:cNvSpPr/>
          <p:nvPr/>
        </p:nvSpPr>
        <p:spPr>
          <a:xfrm>
            <a:off x="268605" y="3046095"/>
            <a:ext cx="8415655" cy="52324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圆角 16"/>
          <p:cNvSpPr/>
          <p:nvPr/>
        </p:nvSpPr>
        <p:spPr>
          <a:xfrm>
            <a:off x="268605" y="1146175"/>
            <a:ext cx="8415655" cy="189992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11" name="文本框 10"/>
          <p:cNvSpPr txBox="1"/>
          <p:nvPr/>
        </p:nvSpPr>
        <p:spPr>
          <a:xfrm>
            <a:off x="2062480" y="141605"/>
            <a:ext cx="894651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sym typeface="+mn-ea"/>
              </a:rPr>
              <a:t>Continuation Writing--2020.1浙江卷--</a:t>
            </a:r>
            <a:r>
              <a:rPr lang="zh-CN" altLang="en-US" sz="2400" b="1">
                <a:solidFill>
                  <a:srgbClr val="002060"/>
                </a:solidFill>
                <a:latin typeface="微软雅黑" panose="020B0503020204020204" charset="-122"/>
                <a:ea typeface="微软雅黑" panose="020B0503020204020204" charset="-122"/>
                <a:sym typeface="+mn-ea"/>
              </a:rPr>
              <a:t>外教下水作文</a:t>
            </a:r>
            <a:endParaRPr lang="zh-CN" altLang="en-US" sz="2400" b="1">
              <a:solidFill>
                <a:srgbClr val="002060"/>
              </a:solidFill>
              <a:latin typeface="微软雅黑" panose="020B0503020204020204" charset="-122"/>
              <a:ea typeface="微软雅黑" panose="020B0503020204020204" charset="-122"/>
              <a:sym typeface="+mn-ea"/>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5.</a:t>
            </a:r>
            <a:endParaRPr lang="en-US" altLang="zh-CN" sz="2400" b="1">
              <a:solidFill>
                <a:srgbClr val="002060"/>
              </a:solidFill>
              <a:latin typeface="微软雅黑" panose="020B0503020204020204" charset="-122"/>
              <a:ea typeface="微软雅黑" panose="020B0503020204020204" charset="-122"/>
            </a:endParaRPr>
          </a:p>
        </p:txBody>
      </p:sp>
      <p:sp>
        <p:nvSpPr>
          <p:cNvPr id="6" name="文本框 5"/>
          <p:cNvSpPr txBox="1"/>
          <p:nvPr/>
        </p:nvSpPr>
        <p:spPr>
          <a:xfrm>
            <a:off x="639445" y="6339840"/>
            <a:ext cx="8355965" cy="398780"/>
          </a:xfrm>
          <a:prstGeom prst="rect">
            <a:avLst/>
          </a:prstGeom>
          <a:noFill/>
        </p:spPr>
        <p:txBody>
          <a:bodyPr wrap="square" rtlCol="0" anchor="t">
            <a:spAutoFit/>
          </a:bodyPr>
          <a:p>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本文来自溯恩英语，作者：</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毕业于加拿大名校</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UBC的英语老师Coco</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0" name="矩形: 圆角 16"/>
          <p:cNvSpPr/>
          <p:nvPr/>
        </p:nvSpPr>
        <p:spPr>
          <a:xfrm>
            <a:off x="9373235" y="862330"/>
            <a:ext cx="2571750" cy="20853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准确地使用动词，大量描写狗外貌神态动作。运用比喻和拟人的修辞手法，</a:t>
            </a:r>
            <a:r>
              <a:rPr lang="zh-CN" altLang="en-US" b="1" noProof="0" dirty="0">
                <a:ln>
                  <a:noFill/>
                </a:ln>
                <a:solidFill>
                  <a:schemeClr val="tx1"/>
                </a:solidFill>
                <a:effectLst/>
                <a:uLnTx/>
                <a:uFillTx/>
                <a:latin typeface="Calibri" panose="020F0502020204030204"/>
                <a:ea typeface="宋体" panose="02010600030101010101" pitchFamily="2" charset="-122"/>
                <a:sym typeface="+mn-ea"/>
              </a:rPr>
              <a:t>形象生动，贴切自然</a:t>
            </a:r>
            <a:r>
              <a:rPr kumimoji="0" lang="zh-CN" altLang="en-US" sz="1800" b="1"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。对狗狗的喜爱之情，跃然纸上。</a:t>
            </a:r>
            <a:endParaRPr kumimoji="0" lang="zh-CN" altLang="en-US" sz="1800" b="1"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19" name="矩形: 圆角 11"/>
          <p:cNvSpPr/>
          <p:nvPr/>
        </p:nvSpPr>
        <p:spPr>
          <a:xfrm>
            <a:off x="9373235" y="3161030"/>
            <a:ext cx="2571750" cy="140081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0" b="1" i="0" u="none" strike="noStrike" cap="none" spc="0" normalizeH="0" baseline="0" noProof="0">
                <a:ln>
                  <a:noFill/>
                </a:ln>
                <a:solidFill>
                  <a:schemeClr val="tx1"/>
                </a:solidFill>
                <a:effectLst/>
                <a:uLnTx/>
                <a:uFillTx/>
                <a:latin typeface="Calibri" panose="020F0502020204030204"/>
                <a:ea typeface="宋体" panose="02010600030101010101" pitchFamily="2" charset="-122"/>
              </a:rPr>
              <a:t>“冲突-危机-解决模式”是读后续写常见的叙事结构</a:t>
            </a:r>
            <a:r>
              <a:rPr kumimoji="0" lang="zh-CN" b="1" i="0" u="none" strike="noStrike" cap="none" spc="0" normalizeH="0" baseline="0" noProof="0">
                <a:ln>
                  <a:noFill/>
                </a:ln>
                <a:solidFill>
                  <a:schemeClr val="tx1"/>
                </a:solidFill>
                <a:effectLst/>
                <a:uLnTx/>
                <a:uFillTx/>
                <a:latin typeface="Calibri" panose="020F0502020204030204"/>
                <a:ea typeface="宋体" panose="02010600030101010101" pitchFamily="2" charset="-122"/>
              </a:rPr>
              <a:t>，在本文中得到了很好的体现。</a:t>
            </a:r>
            <a:endParaRPr kumimoji="0" lang="zh-CN" b="1" i="0" u="none" strike="noStrike" cap="none" spc="0" normalizeH="0" baseline="0" noProof="0">
              <a:ln>
                <a:noFill/>
              </a:ln>
              <a:solidFill>
                <a:schemeClr val="tx1"/>
              </a:solidFill>
              <a:effectLst/>
              <a:uLnTx/>
              <a:uFillTx/>
              <a:latin typeface="Calibri" panose="020F0502020204030204"/>
              <a:ea typeface="宋体" panose="02010600030101010101" pitchFamily="2" charset="-122"/>
            </a:endParaRPr>
          </a:p>
        </p:txBody>
      </p:sp>
      <p:sp>
        <p:nvSpPr>
          <p:cNvPr id="21" name="矩形: 圆角 23"/>
          <p:cNvSpPr/>
          <p:nvPr/>
        </p:nvSpPr>
        <p:spPr>
          <a:xfrm>
            <a:off x="9373235" y="4883150"/>
            <a:ext cx="2571750" cy="1456690"/>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a:ln>
                  <a:noFill/>
                </a:ln>
                <a:solidFill>
                  <a:schemeClr val="tx1"/>
                </a:solidFill>
                <a:effectLst/>
                <a:uLnTx/>
                <a:uFillTx/>
                <a:latin typeface="Calibri" panose="020F0502020204030204"/>
                <a:ea typeface="宋体" panose="02010600030101010101" pitchFamily="2" charset="-122"/>
                <a:sym typeface="+mn-ea"/>
              </a:rPr>
              <a:t>结尾收笔有力，感情表达真实 ，对男孩子来说</a:t>
            </a:r>
            <a:r>
              <a:rPr lang="en-US" altLang="zh-CN" b="1" noProof="0">
                <a:ln>
                  <a:noFill/>
                </a:ln>
                <a:solidFill>
                  <a:schemeClr val="tx1"/>
                </a:solidFill>
                <a:effectLst/>
                <a:uLnTx/>
                <a:uFillTx/>
                <a:latin typeface="Calibri" panose="020F0502020204030204"/>
                <a:ea typeface="宋体" panose="02010600030101010101" pitchFamily="2" charset="-122"/>
                <a:sym typeface="+mn-ea"/>
              </a:rPr>
              <a:t>“Poppy</a:t>
            </a:r>
            <a:r>
              <a:rPr lang="zh-CN" altLang="en-US" b="1" noProof="0">
                <a:ln>
                  <a:noFill/>
                </a:ln>
                <a:solidFill>
                  <a:schemeClr val="tx1"/>
                </a:solidFill>
                <a:effectLst/>
                <a:uLnTx/>
                <a:uFillTx/>
                <a:latin typeface="Calibri" panose="020F0502020204030204"/>
                <a:ea typeface="宋体" panose="02010600030101010101" pitchFamily="2" charset="-122"/>
                <a:sym typeface="+mn-ea"/>
              </a:rPr>
              <a:t>找到新朋友是喜是忧</a:t>
            </a:r>
            <a:r>
              <a:rPr lang="en-US" altLang="zh-CN" b="1" noProof="0">
                <a:ln>
                  <a:noFill/>
                </a:ln>
                <a:solidFill>
                  <a:schemeClr val="tx1"/>
                </a:solidFill>
                <a:effectLst/>
                <a:uLnTx/>
                <a:uFillTx/>
                <a:latin typeface="Calibri" panose="020F0502020204030204"/>
                <a:ea typeface="宋体" panose="02010600030101010101" pitchFamily="2" charset="-122"/>
                <a:sym typeface="+mn-ea"/>
              </a:rPr>
              <a:t>”</a:t>
            </a:r>
            <a:r>
              <a:rPr lang="zh-CN" altLang="en-US" b="1" noProof="0">
                <a:ln>
                  <a:noFill/>
                </a:ln>
                <a:solidFill>
                  <a:schemeClr val="tx1"/>
                </a:solidFill>
                <a:effectLst/>
                <a:uLnTx/>
                <a:uFillTx/>
                <a:latin typeface="Calibri" panose="020F0502020204030204"/>
                <a:ea typeface="宋体" panose="02010600030101010101" pitchFamily="2" charset="-122"/>
                <a:sym typeface="+mn-ea"/>
              </a:rPr>
              <a:t>，反映内心的触动和成长。</a:t>
            </a:r>
            <a:endParaRPr lang="zh-CN" altLang="en-US" b="1" noProof="0">
              <a:ln>
                <a:noFill/>
              </a:ln>
              <a:solidFill>
                <a:schemeClr val="tx1"/>
              </a:solidFill>
              <a:effectLst/>
              <a:uLnTx/>
              <a:uFillTx/>
              <a:latin typeface="Calibri" panose="020F0502020204030204"/>
              <a:ea typeface="宋体" panose="02010600030101010101" pitchFamily="2" charset="-122"/>
              <a:sym typeface="+mn-ea"/>
            </a:endParaRPr>
          </a:p>
        </p:txBody>
      </p:sp>
      <p:sp>
        <p:nvSpPr>
          <p:cNvPr id="2" name="文本框 1"/>
          <p:cNvSpPr txBox="1"/>
          <p:nvPr/>
        </p:nvSpPr>
        <p:spPr>
          <a:xfrm>
            <a:off x="268605" y="862330"/>
            <a:ext cx="8415020" cy="5477510"/>
          </a:xfrm>
          <a:prstGeom prst="rect">
            <a:avLst/>
          </a:prstGeom>
          <a:noFill/>
        </p:spPr>
        <p:txBody>
          <a:bodyPr wrap="square" rtlCol="0" anchor="t">
            <a:spAutoFit/>
          </a:bodyPr>
          <a:p>
            <a:r>
              <a:rPr lang="en-US" altLang="zh-CN" sz="2000" b="1" i="1">
                <a:latin typeface="微软雅黑" panose="020B0503020204020204" charset="-122"/>
                <a:ea typeface="微软雅黑" panose="020B0503020204020204" charset="-122"/>
              </a:rPr>
              <a:t>            </a:t>
            </a:r>
            <a:r>
              <a:rPr lang="zh-CN" altLang="en-US" sz="2000" b="1" i="1">
                <a:latin typeface="微软雅黑" panose="020B0503020204020204" charset="-122"/>
                <a:ea typeface="微软雅黑" panose="020B0503020204020204" charset="-122"/>
              </a:rPr>
              <a:t>Dad opened the box and a sweet little dog appeared. </a:t>
            </a:r>
            <a:r>
              <a:rPr lang="zh-CN" altLang="en-US" sz="2000" b="1">
                <a:latin typeface="微软雅黑" panose="020B0503020204020204" charset="-122"/>
                <a:ea typeface="微软雅黑" panose="020B0503020204020204" charset="-122"/>
              </a:rPr>
              <a:t>The fluffy little creature examined her new surroundings curiously, and then quickly fixed her gaze at </a:t>
            </a:r>
            <a:r>
              <a:rPr lang="zh-CN" altLang="en-US" sz="2000" b="1" u="sng">
                <a:latin typeface="微软雅黑" panose="020B0503020204020204" charset="-122"/>
                <a:ea typeface="微软雅黑" panose="020B0503020204020204" charset="-122"/>
              </a:rPr>
              <a:t>Poppy</a:t>
            </a:r>
            <a:r>
              <a:rPr lang="zh-CN" altLang="en-US" sz="2000" b="1">
                <a:latin typeface="微软雅黑" panose="020B0503020204020204" charset="-122"/>
                <a:ea typeface="微软雅黑" panose="020B0503020204020204" charset="-122"/>
              </a:rPr>
              <a:t>, who was nudging her nose toward the new </a:t>
            </a:r>
            <a:r>
              <a:rPr lang="zh-CN" altLang="en-US" sz="2000" b="1" u="sng">
                <a:latin typeface="微软雅黑" panose="020B0503020204020204" charset="-122"/>
                <a:ea typeface="微软雅黑" panose="020B0503020204020204" charset="-122"/>
              </a:rPr>
              <a:t>dog</a:t>
            </a:r>
            <a:r>
              <a:rPr lang="zh-CN" altLang="en-US" sz="2000" b="1">
                <a:latin typeface="微软雅黑" panose="020B0503020204020204" charset="-122"/>
                <a:ea typeface="微软雅黑" panose="020B0503020204020204" charset="-122"/>
              </a:rPr>
              <a:t> and wagging her tail vigorously. Poppy seemed puzzled at first, but in no time, the two dogs were chasing each other around the living room, as if Poppy was showing her little guest around her new home. Her </a:t>
            </a:r>
            <a:r>
              <a:rPr lang="zh-CN" altLang="en-US" sz="2000" b="1" u="sng">
                <a:latin typeface="微软雅黑" panose="020B0503020204020204" charset="-122"/>
                <a:ea typeface="微软雅黑" panose="020B0503020204020204" charset="-122"/>
              </a:rPr>
              <a:t>parents</a:t>
            </a:r>
            <a:r>
              <a:rPr lang="zh-CN" altLang="en-US" sz="2000" b="1">
                <a:latin typeface="微软雅黑" panose="020B0503020204020204" charset="-122"/>
                <a:ea typeface="微软雅黑" panose="020B0503020204020204" charset="-122"/>
              </a:rPr>
              <a:t> watched them playing around and smiled with relief – Poppy was back to her old </a:t>
            </a:r>
            <a:r>
              <a:rPr lang="zh-CN" altLang="en-US" sz="2000" b="1" u="sng">
                <a:latin typeface="微软雅黑" panose="020B0503020204020204" charset="-122"/>
                <a:ea typeface="微软雅黑" panose="020B0503020204020204" charset="-122"/>
              </a:rPr>
              <a:t>cheerful</a:t>
            </a:r>
            <a:r>
              <a:rPr lang="zh-CN" altLang="en-US" sz="2000" b="1">
                <a:latin typeface="微软雅黑" panose="020B0503020204020204" charset="-122"/>
                <a:ea typeface="微软雅黑" panose="020B0503020204020204" charset="-122"/>
              </a:rPr>
              <a:t> self!</a:t>
            </a:r>
            <a:endParaRPr lang="zh-CN" altLang="en-US" sz="2000" b="1">
              <a:latin typeface="微软雅黑" panose="020B0503020204020204" charset="-122"/>
              <a:ea typeface="微软雅黑" panose="020B0503020204020204" charset="-122"/>
            </a:endParaRPr>
          </a:p>
          <a:p>
            <a:pPr fontAlgn="auto">
              <a:lnSpc>
                <a:spcPts val="1200"/>
              </a:lnSpc>
            </a:pPr>
            <a:endParaRPr lang="zh-CN" altLang="en-US" sz="2000" b="1">
              <a:latin typeface="微软雅黑" panose="020B0503020204020204" charset="-122"/>
              <a:ea typeface="微软雅黑" panose="020B0503020204020204" charset="-122"/>
            </a:endParaRPr>
          </a:p>
          <a:p>
            <a:r>
              <a:rPr lang="zh-CN" altLang="en-US" sz="2000" b="1" i="1">
                <a:latin typeface="微软雅黑" panose="020B0503020204020204" charset="-122"/>
                <a:ea typeface="微软雅黑" panose="020B0503020204020204" charset="-122"/>
              </a:rPr>
              <a:t>    A few weeks later, the boy arrived home from the university.</a:t>
            </a:r>
            <a:r>
              <a:rPr lang="zh-CN" altLang="en-US" sz="2000" b="1">
                <a:latin typeface="微软雅黑" panose="020B0503020204020204" charset="-122"/>
                <a:ea typeface="微软雅黑" panose="020B0503020204020204" charset="-122"/>
              </a:rPr>
              <a:t> To his great surprise, it was not just Poppy, but two dogs, that dashed out of the house as the doorbell rang. “Meet Pipan, Poppy</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s new playmate,” exclaimed Dad. “Poppy has been gloomy ever since you left for </a:t>
            </a:r>
            <a:r>
              <a:rPr lang="zh-CN" altLang="en-US" sz="2000" b="1" u="sng">
                <a:latin typeface="微软雅黑" panose="020B0503020204020204" charset="-122"/>
                <a:ea typeface="微软雅黑" panose="020B0503020204020204" charset="-122"/>
              </a:rPr>
              <a:t>university</a:t>
            </a:r>
            <a:r>
              <a:rPr lang="zh-CN" altLang="en-US" sz="2000" b="1">
                <a:latin typeface="微软雅黑" panose="020B0503020204020204" charset="-122"/>
                <a:ea typeface="微软雅黑" panose="020B0503020204020204" charset="-122"/>
              </a:rPr>
              <a:t>, we thought Pipan might cheer her up”. The </a:t>
            </a:r>
            <a:r>
              <a:rPr lang="zh-CN" altLang="en-US" sz="2000" b="1" u="sng">
                <a:latin typeface="微软雅黑" panose="020B0503020204020204" charset="-122"/>
                <a:ea typeface="微软雅黑" panose="020B0503020204020204" charset="-122"/>
              </a:rPr>
              <a:t>boy</a:t>
            </a:r>
            <a:r>
              <a:rPr lang="zh-CN" altLang="en-US" sz="2000" b="1">
                <a:latin typeface="微软雅黑" panose="020B0503020204020204" charset="-122"/>
                <a:ea typeface="微软雅黑" panose="020B0503020204020204" charset="-122"/>
              </a:rPr>
              <a:t> beamed while patting both dogs: “I don</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t know if I should feel thrilled for having a new puppy or sad because Poppy has found a new best friend!”.</a:t>
            </a:r>
            <a:endParaRPr lang="zh-CN" altLang="en-US" sz="20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linds(horizontal)">
                                      <p:cBhvr>
                                        <p:cTn id="29" dur="500"/>
                                        <p:tgtEl>
                                          <p:spTgt spid="2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0" grpId="0" bldLvl="0" animBg="1"/>
      <p:bldP spid="10" grpId="1" animBg="1"/>
      <p:bldP spid="12" grpId="0" bldLvl="0" animBg="1"/>
      <p:bldP spid="12" grpId="1" animBg="1"/>
      <p:bldP spid="19" grpId="0" bldLvl="0" animBg="1"/>
      <p:bldP spid="19" grpId="1" animBg="1"/>
      <p:bldP spid="20" grpId="0" bldLvl="0" animBg="1"/>
      <p:bldP spid="20" grpId="1" animBg="1"/>
      <p:bldP spid="24" grpId="0" bldLvl="0" animBg="1"/>
      <p:bldP spid="24" grpId="1" animBg="1"/>
      <p:bldP spid="21" grpId="0" bldLvl="0" animBg="1"/>
      <p:bldP spid="21"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952500" cy="779780"/>
          </a:xfrm>
          <a:prstGeom prst="rect">
            <a:avLst/>
          </a:prstGeom>
        </p:spPr>
      </p:pic>
      <p:pic>
        <p:nvPicPr>
          <p:cNvPr id="5" name="图片 4"/>
          <p:cNvPicPr>
            <a:picLocks noChangeAspect="1"/>
          </p:cNvPicPr>
          <p:nvPr/>
        </p:nvPicPr>
        <p:blipFill>
          <a:blip r:embed="rId4"/>
          <a:stretch>
            <a:fillRect/>
          </a:stretch>
        </p:blipFill>
        <p:spPr>
          <a:xfrm>
            <a:off x="1309370" y="99060"/>
            <a:ext cx="959485" cy="545465"/>
          </a:xfrm>
          <a:prstGeom prst="rect">
            <a:avLst/>
          </a:prstGeom>
        </p:spPr>
      </p:pic>
      <p:sp>
        <p:nvSpPr>
          <p:cNvPr id="2" name="文本框 1"/>
          <p:cNvSpPr txBox="1"/>
          <p:nvPr/>
        </p:nvSpPr>
        <p:spPr>
          <a:xfrm>
            <a:off x="552450" y="531495"/>
            <a:ext cx="11372215" cy="6247130"/>
          </a:xfrm>
          <a:prstGeom prst="rect">
            <a:avLst/>
          </a:prstGeom>
          <a:noFill/>
        </p:spPr>
        <p:txBody>
          <a:bodyPr wrap="square" rtlCol="0" anchor="t">
            <a:spAutoFit/>
          </a:bodyPr>
          <a:p>
            <a:r>
              <a:rPr lang="en-US" altLang="zh-CN" sz="2000" b="1"/>
              <a:t>      </a:t>
            </a:r>
            <a:r>
              <a:rPr lang="zh-CN" altLang="en-US" sz="2000" b="1"/>
              <a:t>My husband, BJ, and I knew our </a:t>
            </a:r>
            <a:r>
              <a:rPr lang="zh-CN" altLang="en-US" sz="2000" b="1" u="sng"/>
              <a:t>cat</a:t>
            </a:r>
            <a:r>
              <a:rPr lang="zh-CN" altLang="en-US" sz="2000" b="1"/>
              <a:t>, Willow</a:t>
            </a:r>
            <a:r>
              <a:rPr lang="en-US" altLang="zh-CN" sz="2000" b="1"/>
              <a:t>, </a:t>
            </a:r>
            <a:r>
              <a:rPr lang="zh-CN" altLang="en-US" sz="2000" b="1"/>
              <a:t>was beautiful, but we didn</a:t>
            </a:r>
            <a:r>
              <a:rPr lang="en-US" altLang="zh-CN" sz="2000" b="1"/>
              <a:t>'</a:t>
            </a:r>
            <a:r>
              <a:rPr lang="zh-CN" altLang="en-US" sz="2000" b="1"/>
              <a:t>t realize she had attracted a friend until the day there was an orange cat sitting on our patio staring in. He just sat there and was satisfied to watch Willow walking in the </a:t>
            </a:r>
            <a:r>
              <a:rPr lang="zh-CN" altLang="en-US" sz="2000" b="1" u="sng"/>
              <a:t>house</a:t>
            </a:r>
            <a:r>
              <a:rPr lang="zh-CN" altLang="en-US" sz="2000" b="1"/>
              <a:t> and playing with us.</a:t>
            </a:r>
            <a:endParaRPr lang="zh-CN" altLang="en-US" sz="2000" b="1"/>
          </a:p>
          <a:p>
            <a:r>
              <a:rPr lang="zh-CN" altLang="en-US" sz="2000" b="1"/>
              <a:t>   Day by day, he was there. Then one day, BJ and I decided that it was time to have a talk with the orange gentleman. He opened the patio door and the cat walked into the house naturally as if he knew we allowed him to get in. Then he played with Willow in the house. Both of them had a </a:t>
            </a:r>
            <a:r>
              <a:rPr lang="zh-CN" altLang="en-US" sz="2000" b="1" u="sng"/>
              <a:t>happy</a:t>
            </a:r>
            <a:r>
              <a:rPr lang="zh-CN" altLang="en-US" sz="2000" b="1"/>
              <a:t> time.</a:t>
            </a:r>
            <a:endParaRPr lang="zh-CN" altLang="en-US" sz="2000" b="1"/>
          </a:p>
          <a:p>
            <a:r>
              <a:rPr lang="zh-CN" altLang="en-US" sz="2000" b="1"/>
              <a:t>   How could he wait patiently on our patio for such a  long time? We were </a:t>
            </a:r>
            <a:r>
              <a:rPr lang="zh-CN" altLang="en-US" sz="2000" b="1" u="sng"/>
              <a:t>surprised</a:t>
            </a:r>
            <a:r>
              <a:rPr lang="zh-CN" altLang="en-US" sz="2000" b="1"/>
              <a:t> by his courage and patience. Every day, the cat would show up, spend the day with us, and then meow by the door to be let out at night. We had a responsibility to help him open the door and let him go—after all, he wasn</a:t>
            </a:r>
            <a:r>
              <a:rPr lang="en-US" altLang="zh-CN" sz="2000" b="1"/>
              <a:t>'</a:t>
            </a:r>
            <a:r>
              <a:rPr lang="zh-CN" altLang="en-US" sz="2000" b="1"/>
              <a:t>t our cat. He was nobody</a:t>
            </a:r>
            <a:r>
              <a:rPr lang="en-US" altLang="zh-CN" sz="2000" b="1"/>
              <a:t>'</a:t>
            </a:r>
            <a:r>
              <a:rPr lang="zh-CN" altLang="en-US" sz="2000" b="1"/>
              <a:t>s cat as far as we could tell. He had no collar or tag. I didn</a:t>
            </a:r>
            <a:r>
              <a:rPr lang="en-US" altLang="zh-CN" sz="2000" b="1"/>
              <a:t>'</a:t>
            </a:r>
            <a:r>
              <a:rPr lang="zh-CN" altLang="en-US" sz="2000" b="1"/>
              <a:t>t remember how long we had waited before we admitted to ourselves that he was our cat. Then we bought him a collar, tagged him as Buster and added our phone number and address. However, a few days later, we received a </a:t>
            </a:r>
            <a:r>
              <a:rPr lang="zh-CN" altLang="en-US" sz="2000" b="1" u="sng"/>
              <a:t>call</a:t>
            </a:r>
            <a:r>
              <a:rPr lang="zh-CN" altLang="en-US" sz="2000" b="1"/>
              <a:t> from our </a:t>
            </a:r>
            <a:r>
              <a:rPr lang="zh-CN" altLang="en-US" sz="2000" b="1" u="sng"/>
              <a:t>neighbor</a:t>
            </a:r>
            <a:r>
              <a:rPr lang="zh-CN" altLang="en-US" sz="2000" b="1"/>
              <a:t>. We weren</a:t>
            </a:r>
            <a:r>
              <a:rPr lang="en-US" altLang="zh-CN" sz="2000" b="1"/>
              <a:t>'</a:t>
            </a:r>
            <a:r>
              <a:rPr lang="zh-CN" altLang="en-US" sz="2000" b="1"/>
              <a:t>t home so she left a </a:t>
            </a:r>
            <a:r>
              <a:rPr lang="zh-CN" altLang="en-US" sz="2000" b="1" u="sng"/>
              <a:t>message</a:t>
            </a:r>
            <a:r>
              <a:rPr lang="zh-CN" altLang="en-US" sz="2000" b="1"/>
              <a:t>.</a:t>
            </a:r>
            <a:endParaRPr lang="zh-CN" altLang="en-US" sz="2000" b="1"/>
          </a:p>
          <a:p>
            <a:r>
              <a:rPr lang="zh-CN" altLang="en-US" sz="2000" b="1"/>
              <a:t> “Hi, Darlene. I think you have my daughter</a:t>
            </a:r>
            <a:r>
              <a:rPr lang="en-US" altLang="zh-CN" sz="2000" b="1"/>
              <a:t>'</a:t>
            </a:r>
            <a:r>
              <a:rPr lang="zh-CN" altLang="en-US" sz="2000" b="1"/>
              <a:t>s cat. Call me when you get the message. </a:t>
            </a:r>
            <a:r>
              <a:rPr lang="en-US" altLang="zh-CN" sz="2000" b="1"/>
              <a:t>“</a:t>
            </a:r>
            <a:r>
              <a:rPr lang="zh-CN" altLang="en-US" sz="2000" b="1"/>
              <a:t>  I was very surprised when I heard the message. I didn</a:t>
            </a:r>
            <a:r>
              <a:rPr lang="en-US" altLang="zh-CN" sz="2000" b="1"/>
              <a:t>'</a:t>
            </a:r>
            <a:r>
              <a:rPr lang="zh-CN" altLang="en-US" sz="2000" b="1"/>
              <a:t>t even know that her </a:t>
            </a:r>
            <a:r>
              <a:rPr lang="zh-CN" altLang="en-US" sz="2000" b="1" u="sng"/>
              <a:t>daughter</a:t>
            </a:r>
            <a:r>
              <a:rPr lang="zh-CN" altLang="en-US" sz="2000" b="1"/>
              <a:t> had a cat. I only saw her walk </a:t>
            </a:r>
            <a:r>
              <a:rPr lang="zh-CN" altLang="en-US" sz="2000" b="1" u="sng"/>
              <a:t>dogs</a:t>
            </a:r>
            <a:r>
              <a:rPr lang="zh-CN" altLang="en-US" sz="2000" b="1"/>
              <a:t> before. BJ and I were very upset.</a:t>
            </a:r>
            <a:endParaRPr lang="zh-CN" altLang="en-US" sz="2000" b="1"/>
          </a:p>
          <a:p>
            <a:r>
              <a:rPr lang="zh-CN" altLang="en-US" sz="2000" b="1"/>
              <a:t>Para 1</a:t>
            </a:r>
            <a:r>
              <a:rPr lang="en-US" altLang="zh-CN" sz="2000" b="1"/>
              <a:t>:</a:t>
            </a:r>
            <a:r>
              <a:rPr lang="zh-CN" altLang="en-US" sz="2000" b="1" i="1">
                <a:solidFill>
                  <a:srgbClr val="002060"/>
                </a:solidFill>
              </a:rPr>
              <a:t>When I called her back, the story of the cat was so funny that I forgot how upset I was. </a:t>
            </a:r>
            <a:endParaRPr lang="zh-CN" altLang="en-US" sz="2000" b="1" i="1">
              <a:solidFill>
                <a:srgbClr val="002060"/>
              </a:solidFill>
            </a:endParaRPr>
          </a:p>
          <a:p>
            <a:r>
              <a:rPr lang="zh-CN" altLang="en-US" sz="2000" b="1"/>
              <a:t>Para 2:</a:t>
            </a:r>
            <a:r>
              <a:rPr lang="zh-CN" altLang="en-US" sz="2000" b="1" i="1">
                <a:solidFill>
                  <a:srgbClr val="002060"/>
                </a:solidFill>
              </a:rPr>
              <a:t>The next day, the neighbor's young daughter came over to collect her cat. </a:t>
            </a:r>
            <a:endParaRPr lang="zh-CN" altLang="en-US" sz="2000" b="1" i="1">
              <a:solidFill>
                <a:srgbClr val="002060"/>
              </a:solidFill>
            </a:endParaRPr>
          </a:p>
        </p:txBody>
      </p:sp>
      <p:pic>
        <p:nvPicPr>
          <p:cNvPr id="3" name="图片 2"/>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5.</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41605"/>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Homework-1 </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980440" cy="883920"/>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10" name="文本框 9"/>
          <p:cNvSpPr txBox="1"/>
          <p:nvPr/>
        </p:nvSpPr>
        <p:spPr>
          <a:xfrm>
            <a:off x="367665" y="982980"/>
            <a:ext cx="11655425" cy="4892675"/>
          </a:xfrm>
          <a:prstGeom prst="rect">
            <a:avLst/>
          </a:prstGeom>
          <a:noFill/>
        </p:spPr>
        <p:txBody>
          <a:bodyPr wrap="square" rtlCol="0" anchor="t">
            <a:spAutoFit/>
          </a:bodyPr>
          <a:p>
            <a:r>
              <a:rPr lang="en-US" altLang="zh-CN" sz="2400" b="1"/>
              <a:t>     </a:t>
            </a:r>
            <a:r>
              <a:rPr lang="zh-CN" altLang="en-US" sz="2400" b="1" i="1">
                <a:solidFill>
                  <a:srgbClr val="002060"/>
                </a:solidFill>
              </a:rPr>
              <a:t>When I called her back, the story of the cat was so funny that I forgot how upset I was.</a:t>
            </a:r>
            <a:r>
              <a:rPr lang="zh-CN" altLang="en-US" sz="2400" b="1">
                <a:solidFill>
                  <a:srgbClr val="002060"/>
                </a:solidFill>
              </a:rPr>
              <a:t> </a:t>
            </a:r>
            <a:r>
              <a:rPr lang="zh-CN" altLang="en-US" sz="2400" b="1"/>
              <a:t>It turned out that the </a:t>
            </a:r>
            <a:r>
              <a:rPr lang="zh-CN" altLang="en-US" sz="2400" b="1" u="sng"/>
              <a:t>cat</a:t>
            </a:r>
            <a:r>
              <a:rPr lang="zh-CN" altLang="en-US" sz="2400" b="1"/>
              <a:t> used to be very naughty and lively, running freely in the </a:t>
            </a:r>
            <a:r>
              <a:rPr lang="zh-CN" altLang="en-US" sz="2400" b="1" u="sng"/>
              <a:t>house</a:t>
            </a:r>
            <a:r>
              <a:rPr lang="zh-CN" altLang="en-US" sz="2400" b="1"/>
              <a:t> and </a:t>
            </a:r>
            <a:r>
              <a:rPr lang="zh-CN" altLang="en-US" sz="2400" b="1" u="sng"/>
              <a:t>playing with</a:t>
            </a:r>
            <a:r>
              <a:rPr lang="zh-CN" altLang="en-US" sz="2400" b="1"/>
              <a:t> my neighbor</a:t>
            </a:r>
            <a:r>
              <a:rPr lang="en-US" altLang="zh-CN" sz="2400" b="1"/>
              <a:t>'</a:t>
            </a:r>
            <a:r>
              <a:rPr lang="zh-CN" altLang="en-US" sz="2400" b="1"/>
              <a:t>s daughter. However, everything changed with the arrival of the </a:t>
            </a:r>
            <a:r>
              <a:rPr lang="zh-CN" altLang="en-US" sz="2400" b="1" u="sng"/>
              <a:t>dogs</a:t>
            </a:r>
            <a:r>
              <a:rPr lang="zh-CN" altLang="en-US" sz="2400" b="1"/>
              <a:t>. After the cat failed to win an obvious advantage when having conflict with the dogs, he chose to stay in his room, turning a blind eye to what happened outside. The </a:t>
            </a:r>
            <a:r>
              <a:rPr lang="zh-CN" altLang="en-US" sz="2400" b="1" u="sng"/>
              <a:t>daughter</a:t>
            </a:r>
            <a:r>
              <a:rPr lang="zh-CN" altLang="en-US" sz="2400" b="1"/>
              <a:t> was concerned about her cat but had no idea about what she could do to cheer him up.</a:t>
            </a:r>
            <a:endParaRPr lang="zh-CN" altLang="en-US" sz="2400" b="1"/>
          </a:p>
          <a:p>
            <a:r>
              <a:rPr lang="zh-CN" altLang="en-US" sz="2400" b="1"/>
              <a:t>    </a:t>
            </a:r>
            <a:r>
              <a:rPr lang="zh-CN" altLang="en-US" sz="2400" b="1" i="1"/>
              <a:t> </a:t>
            </a:r>
            <a:r>
              <a:rPr lang="zh-CN" altLang="en-US" sz="2400" b="1" i="1">
                <a:solidFill>
                  <a:srgbClr val="002060"/>
                </a:solidFill>
              </a:rPr>
              <a:t>The next day, the neighbor</a:t>
            </a:r>
            <a:r>
              <a:rPr lang="en-US" altLang="zh-CN" sz="2400" b="1" i="1">
                <a:solidFill>
                  <a:srgbClr val="002060"/>
                </a:solidFill>
              </a:rPr>
              <a:t>'</a:t>
            </a:r>
            <a:r>
              <a:rPr lang="zh-CN" altLang="en-US" sz="2400" b="1" i="1">
                <a:solidFill>
                  <a:srgbClr val="002060"/>
                </a:solidFill>
              </a:rPr>
              <a:t>s young daughter came over to collect her cat.</a:t>
            </a:r>
            <a:r>
              <a:rPr lang="zh-CN" altLang="en-US" sz="2400" b="1">
                <a:solidFill>
                  <a:srgbClr val="002060"/>
                </a:solidFill>
              </a:rPr>
              <a:t> </a:t>
            </a:r>
            <a:r>
              <a:rPr lang="zh-CN" altLang="en-US" sz="2400" b="1"/>
              <a:t>Seeing her cat playing freely with Willow </a:t>
            </a:r>
            <a:r>
              <a:rPr lang="zh-CN" altLang="en-US" sz="2400" b="1" u="sng"/>
              <a:t>surprised</a:t>
            </a:r>
            <a:r>
              <a:rPr lang="zh-CN" altLang="en-US" sz="2400" b="1"/>
              <a:t> her a lot. After a silent while, she seemed to gather up her courage and approached my husband and me, “If it doesn</a:t>
            </a:r>
            <a:r>
              <a:rPr lang="en-US" altLang="zh-CN" sz="2400" b="1"/>
              <a:t>'</a:t>
            </a:r>
            <a:r>
              <a:rPr lang="zh-CN" altLang="en-US" sz="2400" b="1"/>
              <a:t>t bother you, I expect you to do me a favor to leave Buster here in your house.” said the girl in a low voice. Hearing her words, we patted her and nodded excitedly, adding that she would always be welcome here.</a:t>
            </a:r>
            <a:endParaRPr lang="zh-CN" altLang="en-US" sz="2400" b="1"/>
          </a:p>
        </p:txBody>
      </p:sp>
      <p:sp>
        <p:nvSpPr>
          <p:cNvPr id="11" name="文本框 10"/>
          <p:cNvSpPr txBox="1"/>
          <p:nvPr/>
        </p:nvSpPr>
        <p:spPr>
          <a:xfrm>
            <a:off x="2062480" y="141605"/>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Homework-1 -A possible version </a:t>
            </a:r>
            <a:endParaRPr lang="en-US" altLang="zh-CN" sz="2400" b="1">
              <a:solidFill>
                <a:srgbClr val="002060"/>
              </a:solidFill>
              <a:latin typeface="微软雅黑" panose="020B0503020204020204" charset="-122"/>
              <a:ea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5.</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937895" cy="84772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2" name="文本框 1"/>
          <p:cNvSpPr txBox="1"/>
          <p:nvPr/>
        </p:nvSpPr>
        <p:spPr>
          <a:xfrm>
            <a:off x="467995" y="644525"/>
            <a:ext cx="11387455" cy="5990590"/>
          </a:xfrm>
          <a:prstGeom prst="rect">
            <a:avLst/>
          </a:prstGeom>
          <a:noFill/>
        </p:spPr>
        <p:txBody>
          <a:bodyPr wrap="square" rtlCol="0" anchor="t">
            <a:spAutoFit/>
          </a:bodyPr>
          <a:p>
            <a:pPr fontAlgn="auto">
              <a:lnSpc>
                <a:spcPts val="2000"/>
              </a:lnSpc>
            </a:pPr>
            <a:r>
              <a:rPr lang="en-US" altLang="zh-CN" sz="2000" b="1"/>
              <a:t>       </a:t>
            </a:r>
            <a:r>
              <a:rPr lang="zh-CN" altLang="en-US" sz="2000" b="1" u="sng"/>
              <a:t>Brady</a:t>
            </a:r>
            <a:r>
              <a:rPr lang="zh-CN" altLang="en-US" sz="2000" b="1"/>
              <a:t> was a recently retired search and </a:t>
            </a:r>
            <a:r>
              <a:rPr lang="zh-CN" altLang="en-US" sz="2000" b="1" u="sng"/>
              <a:t>rescue</a:t>
            </a:r>
            <a:r>
              <a:rPr lang="zh-CN" altLang="en-US" sz="2000" b="1"/>
              <a:t> dog. He was not happy and missed his owner Al because Al had gone out on a rescue mission without him. Al</a:t>
            </a:r>
            <a:r>
              <a:rPr lang="en-US" altLang="zh-CN" sz="2000" b="1"/>
              <a:t>'</a:t>
            </a:r>
            <a:r>
              <a:rPr lang="zh-CN" altLang="en-US" sz="2000" b="1"/>
              <a:t>s nephew Steve took Brady along when he and his friend Zach went on a overnight hike. But suddenly Steve and Zach smelled something burning and they realized that lightning had set the woods on </a:t>
            </a:r>
            <a:r>
              <a:rPr lang="zh-CN" altLang="en-US" sz="2000" b="1" u="sng"/>
              <a:t>fire</a:t>
            </a:r>
            <a:r>
              <a:rPr lang="zh-CN" altLang="en-US" sz="2000" b="1"/>
              <a:t>. Wind-blown flame had leaped from the top of one tree to another. The long dry summer had turned the forest into a tinderbox(火绒箱) and the thunderstorm wasn</a:t>
            </a:r>
            <a:r>
              <a:rPr lang="en-US" altLang="zh-CN" sz="2000" b="1"/>
              <a:t>'</a:t>
            </a:r>
            <a:r>
              <a:rPr lang="zh-CN" altLang="en-US" sz="2000" b="1"/>
              <a:t>t helping much. It had more wind and lightning than rain. Zach </a:t>
            </a:r>
            <a:r>
              <a:rPr lang="zh-CN" altLang="en-US" sz="2000" b="1" u="sng"/>
              <a:t>pulled</a:t>
            </a:r>
            <a:r>
              <a:rPr lang="zh-CN" altLang="en-US" sz="2000" b="1"/>
              <a:t> Steve</a:t>
            </a:r>
            <a:r>
              <a:rPr lang="en-US" altLang="zh-CN" sz="2000" b="1"/>
              <a:t>'</a:t>
            </a:r>
            <a:r>
              <a:rPr lang="zh-CN" altLang="en-US" sz="2000" b="1"/>
              <a:t>s arm.“Let</a:t>
            </a:r>
            <a:r>
              <a:rPr lang="en-US" altLang="zh-CN" sz="2000" b="1"/>
              <a:t>'</a:t>
            </a:r>
            <a:r>
              <a:rPr lang="zh-CN" altLang="en-US" sz="2000" b="1"/>
              <a:t>s go! We can make it back to the </a:t>
            </a:r>
            <a:r>
              <a:rPr lang="zh-CN" altLang="en-US" sz="2000" b="1" u="sng"/>
              <a:t>river</a:t>
            </a:r>
            <a:r>
              <a:rPr lang="zh-CN" altLang="en-US" sz="2000" b="1"/>
              <a:t> we crossed today.”Steve pulled Brady</a:t>
            </a:r>
            <a:r>
              <a:rPr lang="en-US" altLang="zh-CN" sz="2000" b="1"/>
              <a:t>'</a:t>
            </a:r>
            <a:r>
              <a:rPr lang="zh-CN" altLang="en-US" sz="2000" b="1"/>
              <a:t>s leash（皮带） and their heads down against the strong fire-wind, they hurried down the path they had followed earlier. The air was full of </a:t>
            </a:r>
            <a:r>
              <a:rPr lang="zh-CN" altLang="en-US" sz="2000" b="1" u="sng"/>
              <a:t>smoke</a:t>
            </a:r>
            <a:r>
              <a:rPr lang="zh-CN" altLang="en-US" sz="2000" b="1"/>
              <a:t>，and pine branches broke from burning trees with a crisp sound. Steve kept his eyes on the route. All they had to do was to make it down to the river…</a:t>
            </a:r>
            <a:endParaRPr lang="zh-CN" altLang="en-US" sz="2000" b="1"/>
          </a:p>
          <a:p>
            <a:pPr fontAlgn="auto">
              <a:lnSpc>
                <a:spcPts val="2000"/>
              </a:lnSpc>
            </a:pPr>
            <a:r>
              <a:rPr lang="zh-CN" altLang="en-US" sz="2000" b="1"/>
              <a:t>    Brady barked a sharp </a:t>
            </a:r>
            <a:r>
              <a:rPr lang="zh-CN" altLang="en-US" sz="2000" b="1" u="sng"/>
              <a:t>warning</a:t>
            </a:r>
            <a:r>
              <a:rPr lang="zh-CN" altLang="en-US" sz="2000" b="1"/>
              <a:t>. Ahead of them lay a dense curtain of smoke across the path. They</a:t>
            </a:r>
            <a:r>
              <a:rPr lang="en-US" altLang="zh-CN" sz="2000" b="1"/>
              <a:t>'</a:t>
            </a:r>
            <a:r>
              <a:rPr lang="zh-CN" altLang="en-US" sz="2000" b="1"/>
              <a:t>d never make it through that. They would have to find another escape  </a:t>
            </a:r>
            <a:r>
              <a:rPr lang="zh-CN" altLang="en-US" sz="2000" b="1" u="sng"/>
              <a:t>route</a:t>
            </a:r>
            <a:r>
              <a:rPr lang="zh-CN" altLang="en-US" sz="2000" b="1"/>
              <a:t>. The dog was pulling at his leash trying to draw them away from the smoke. This was what Brady was </a:t>
            </a:r>
            <a:r>
              <a:rPr lang="zh-CN" altLang="en-US" sz="2000" b="1" u="sng"/>
              <a:t>trained</a:t>
            </a:r>
            <a:r>
              <a:rPr lang="zh-CN" altLang="en-US" sz="2000" b="1"/>
              <a:t> to do, and yet Steve was uneasy. It seemed to him they were moving away from the river.</a:t>
            </a:r>
            <a:endParaRPr lang="zh-CN" altLang="en-US" sz="2000" b="1"/>
          </a:p>
          <a:p>
            <a:pPr fontAlgn="auto">
              <a:lnSpc>
                <a:spcPts val="2000"/>
              </a:lnSpc>
            </a:pPr>
            <a:r>
              <a:rPr lang="zh-CN" altLang="en-US" sz="2000" b="1"/>
              <a:t>    Brady lifted his head and smelled the smoky wind. Suddenly, the dog ran away and disappeared. The boys yelled and shouted for him，but he didn</a:t>
            </a:r>
            <a:r>
              <a:rPr lang="en-US" altLang="zh-CN" sz="2000" b="1"/>
              <a:t>'</a:t>
            </a:r>
            <a:r>
              <a:rPr lang="zh-CN" altLang="en-US" sz="2000" b="1"/>
              <a:t>t come back.</a:t>
            </a:r>
            <a:endParaRPr lang="zh-CN" altLang="en-US" sz="2000" b="1"/>
          </a:p>
          <a:p>
            <a:pPr fontAlgn="auto">
              <a:lnSpc>
                <a:spcPts val="2000"/>
              </a:lnSpc>
            </a:pPr>
            <a:r>
              <a:rPr lang="zh-CN" altLang="en-US" sz="2000" b="1"/>
              <a:t>    They had no choice but to leave him behind. Heartsick, Steve and Zach went up a </a:t>
            </a:r>
            <a:r>
              <a:rPr lang="zh-CN" altLang="en-US" sz="2000" b="1" u="sng"/>
              <a:t>slope</a:t>
            </a:r>
            <a:r>
              <a:rPr lang="zh-CN" altLang="en-US" sz="2000" b="1"/>
              <a:t>（斜坡）. He couldn</a:t>
            </a:r>
            <a:r>
              <a:rPr lang="en-US" altLang="zh-CN" sz="2000" b="1"/>
              <a:t>'</a:t>
            </a:r>
            <a:r>
              <a:rPr lang="zh-CN" altLang="en-US" sz="2000" b="1"/>
              <a:t>t blame Brady for panicking and escaping. He himself wanted to run even though he didn</a:t>
            </a:r>
            <a:r>
              <a:rPr lang="en-US" altLang="zh-CN" sz="2000" b="1"/>
              <a:t>'</a:t>
            </a:r>
            <a:r>
              <a:rPr lang="zh-CN" altLang="en-US" sz="2000" b="1"/>
              <a:t>t have a clue which way. They hadn</a:t>
            </a:r>
            <a:r>
              <a:rPr lang="en-US" altLang="zh-CN" sz="2000" b="1"/>
              <a:t>'</a:t>
            </a:r>
            <a:r>
              <a:rPr lang="zh-CN" altLang="en-US" sz="2000" b="1"/>
              <a:t>t gone far when there was a familiar bark, and Brady came running toward him.</a:t>
            </a:r>
            <a:endParaRPr lang="zh-CN" altLang="en-US" sz="2000" b="1"/>
          </a:p>
          <a:p>
            <a:pPr fontAlgn="auto">
              <a:lnSpc>
                <a:spcPts val="2000"/>
              </a:lnSpc>
            </a:pPr>
            <a:r>
              <a:rPr lang="zh-CN" altLang="en-US" sz="2000" b="1"/>
              <a:t>Para1：</a:t>
            </a:r>
            <a:r>
              <a:rPr lang="zh-CN" altLang="en-US" sz="2000" b="1" i="1">
                <a:solidFill>
                  <a:srgbClr val="002060"/>
                </a:solidFill>
              </a:rPr>
              <a:t>“Where</a:t>
            </a:r>
            <a:r>
              <a:rPr lang="en-US" altLang="zh-CN" sz="2000" b="1" i="1">
                <a:solidFill>
                  <a:srgbClr val="002060"/>
                </a:solidFill>
              </a:rPr>
              <a:t>'</a:t>
            </a:r>
            <a:r>
              <a:rPr lang="zh-CN" altLang="en-US" sz="2000" b="1" i="1">
                <a:solidFill>
                  <a:srgbClr val="002060"/>
                </a:solidFill>
              </a:rPr>
              <a:t>ve you been？”Steve cried.               </a:t>
            </a:r>
            <a:r>
              <a:rPr lang="zh-CN" altLang="en-US" sz="2000" b="1"/>
              <a:t>                                                                                                                                                                                                                                                              </a:t>
            </a:r>
            <a:endParaRPr lang="zh-CN" altLang="en-US" sz="2000" b="1"/>
          </a:p>
          <a:p>
            <a:pPr fontAlgn="auto">
              <a:lnSpc>
                <a:spcPts val="2000"/>
              </a:lnSpc>
            </a:pPr>
            <a:r>
              <a:rPr lang="zh-CN" altLang="en-US" sz="2000" b="1"/>
              <a:t>Para 2：</a:t>
            </a:r>
            <a:r>
              <a:rPr lang="zh-CN" altLang="en-US" sz="2000" b="1" i="1">
                <a:solidFill>
                  <a:srgbClr val="002060"/>
                </a:solidFill>
              </a:rPr>
              <a:t> Brady led them back down the slope and into the trees.</a:t>
            </a:r>
            <a:endParaRPr lang="zh-CN" altLang="en-US" sz="2000" b="1" i="1">
              <a:solidFill>
                <a:srgbClr val="002060"/>
              </a:solidFill>
            </a:endParaRPr>
          </a:p>
        </p:txBody>
      </p:sp>
      <p:sp>
        <p:nvSpPr>
          <p:cNvPr id="11" name="文本框 10"/>
          <p:cNvSpPr txBox="1"/>
          <p:nvPr/>
        </p:nvSpPr>
        <p:spPr>
          <a:xfrm>
            <a:off x="2062480" y="141605"/>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Homework-2 </a:t>
            </a:r>
            <a:endParaRPr lang="en-US" altLang="zh-CN" sz="2400" b="1">
              <a:solidFill>
                <a:srgbClr val="002060"/>
              </a:solidFill>
              <a:latin typeface="微软雅黑" panose="020B0503020204020204" charset="-122"/>
              <a:ea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5.</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937895" cy="76644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3" name="文本框 2"/>
          <p:cNvSpPr txBox="1"/>
          <p:nvPr/>
        </p:nvSpPr>
        <p:spPr>
          <a:xfrm>
            <a:off x="619125" y="956945"/>
            <a:ext cx="10954385" cy="5262245"/>
          </a:xfrm>
          <a:prstGeom prst="rect">
            <a:avLst/>
          </a:prstGeom>
          <a:noFill/>
        </p:spPr>
        <p:txBody>
          <a:bodyPr wrap="square" rtlCol="0" anchor="t">
            <a:spAutoFit/>
          </a:bodyPr>
          <a:p>
            <a:r>
              <a:rPr lang="en-US" altLang="zh-CN" sz="2400" b="1"/>
              <a:t>  </a:t>
            </a:r>
            <a:r>
              <a:rPr lang="zh-CN" altLang="en-US" sz="2400" b="1" i="1">
                <a:solidFill>
                  <a:srgbClr val="002060"/>
                </a:solidFill>
              </a:rPr>
              <a:t>“Where</a:t>
            </a:r>
            <a:r>
              <a:rPr lang="en-US" altLang="zh-CN" sz="2400" b="1" i="1">
                <a:solidFill>
                  <a:srgbClr val="002060"/>
                </a:solidFill>
              </a:rPr>
              <a:t>'</a:t>
            </a:r>
            <a:r>
              <a:rPr lang="zh-CN" altLang="en-US" sz="2400" b="1" i="1">
                <a:solidFill>
                  <a:srgbClr val="002060"/>
                </a:solidFill>
              </a:rPr>
              <a:t>ve you been?”Steve cried.</a:t>
            </a:r>
            <a:r>
              <a:rPr lang="zh-CN" altLang="en-US" sz="2400" b="1">
                <a:solidFill>
                  <a:srgbClr val="002060"/>
                </a:solidFill>
              </a:rPr>
              <a:t> </a:t>
            </a:r>
            <a:r>
              <a:rPr lang="zh-CN" altLang="en-US" sz="2400" b="1" u="sng"/>
              <a:t>Brady</a:t>
            </a:r>
            <a:r>
              <a:rPr lang="zh-CN" altLang="en-US" sz="2400" b="1"/>
              <a:t> stopped directly in front of him and started pushing him back toward the </a:t>
            </a:r>
            <a:r>
              <a:rPr lang="zh-CN" altLang="en-US" sz="2400" b="1" u="sng"/>
              <a:t>slope</a:t>
            </a:r>
            <a:r>
              <a:rPr lang="zh-CN" altLang="en-US" sz="2400" b="1"/>
              <a:t> they</a:t>
            </a:r>
            <a:r>
              <a:rPr lang="en-US" altLang="zh-CN" sz="2400" b="1"/>
              <a:t>'</a:t>
            </a:r>
            <a:r>
              <a:rPr lang="zh-CN" altLang="en-US" sz="2400" b="1"/>
              <a:t>d just climbed. When Steve still didn</a:t>
            </a:r>
            <a:r>
              <a:rPr lang="en-US" altLang="zh-CN" sz="2400" b="1"/>
              <a:t>'</a:t>
            </a:r>
            <a:r>
              <a:rPr lang="zh-CN" altLang="en-US" sz="2400" b="1"/>
              <a:t>t get it, Brady grabbed the boy</a:t>
            </a:r>
            <a:r>
              <a:rPr lang="en-US" altLang="zh-CN" sz="2400" b="1"/>
              <a:t>'</a:t>
            </a:r>
            <a:r>
              <a:rPr lang="zh-CN" altLang="en-US" sz="2400" b="1"/>
              <a:t>s jeans and </a:t>
            </a:r>
            <a:r>
              <a:rPr lang="zh-CN" altLang="en-US" sz="2400" b="1" u="sng"/>
              <a:t>pulled</a:t>
            </a:r>
            <a:r>
              <a:rPr lang="zh-CN" altLang="en-US" sz="2400" b="1"/>
              <a:t> harder. The message was clear, but Steve hesitated. Of course he remembered what his uncle had said about Brady saving his life, but that had been a long time ago. Was he still sharp enough to get them through this? Brady pulled again, urgently. “OK, big guy,” Steve decided.</a:t>
            </a:r>
            <a:endParaRPr lang="zh-CN" altLang="en-US" sz="2400" b="1"/>
          </a:p>
          <a:p>
            <a:r>
              <a:rPr lang="zh-CN" altLang="en-US" sz="2400" b="1"/>
              <a:t>     </a:t>
            </a:r>
            <a:r>
              <a:rPr lang="zh-CN" altLang="en-US" sz="2400" b="1" i="1">
                <a:solidFill>
                  <a:srgbClr val="002060"/>
                </a:solidFill>
              </a:rPr>
              <a:t>Brady led them back down the slope and into the trees.</a:t>
            </a:r>
            <a:r>
              <a:rPr lang="zh-CN" altLang="en-US" sz="2400" b="1"/>
              <a:t> Several times the big dog stopped to get his escape </a:t>
            </a:r>
            <a:r>
              <a:rPr lang="zh-CN" altLang="en-US" sz="2400" b="1" u="sng"/>
              <a:t>route</a:t>
            </a:r>
            <a:r>
              <a:rPr lang="zh-CN" altLang="en-US" sz="2400" b="1"/>
              <a:t>. Often he changed direction. How long they</a:t>
            </a:r>
            <a:r>
              <a:rPr lang="en-US" altLang="zh-CN" sz="2400" b="1"/>
              <a:t>'</a:t>
            </a:r>
            <a:r>
              <a:rPr lang="zh-CN" altLang="en-US" sz="2400" b="1"/>
              <a:t>d walked Steve had no idea. He just held onto Brady</a:t>
            </a:r>
            <a:r>
              <a:rPr lang="en-US" altLang="zh-CN" sz="2400" b="1"/>
              <a:t>'</a:t>
            </a:r>
            <a:r>
              <a:rPr lang="zh-CN" altLang="en-US" sz="2400" b="1"/>
              <a:t>s leash with one hand and kept putting one foot in front of the other. He was almost numb when he heard the wonderful sound of rushing water. The </a:t>
            </a:r>
            <a:r>
              <a:rPr lang="zh-CN" altLang="en-US" sz="2400" b="1" u="sng"/>
              <a:t>river</a:t>
            </a:r>
            <a:r>
              <a:rPr lang="zh-CN" altLang="en-US" sz="2400" b="1"/>
              <a:t>! With a yell the boys ran unsteadily forward until they jumped in cool, running water. “Brady, you did it !”</a:t>
            </a:r>
            <a:endParaRPr lang="zh-CN" altLang="en-US" sz="2400" b="1"/>
          </a:p>
        </p:txBody>
      </p:sp>
      <p:sp>
        <p:nvSpPr>
          <p:cNvPr id="11" name="文本框 10"/>
          <p:cNvSpPr txBox="1"/>
          <p:nvPr/>
        </p:nvSpPr>
        <p:spPr>
          <a:xfrm>
            <a:off x="2062480" y="141605"/>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Homework-2 -A possible version </a:t>
            </a:r>
            <a:endParaRPr lang="en-US" altLang="zh-CN" sz="2400" b="1">
              <a:solidFill>
                <a:srgbClr val="002060"/>
              </a:solidFill>
              <a:latin typeface="微软雅黑" panose="020B0503020204020204" charset="-122"/>
              <a:ea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5.</a:t>
            </a:r>
            <a:endParaRPr lang="en-US" altLang="zh-CN" sz="2400" b="1">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937895" cy="76644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11" name="文本框 10"/>
          <p:cNvSpPr txBox="1"/>
          <p:nvPr/>
        </p:nvSpPr>
        <p:spPr>
          <a:xfrm>
            <a:off x="2062480" y="141605"/>
            <a:ext cx="709358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Homework-3-After-class Reading </a:t>
            </a:r>
            <a:endParaRPr lang="en-US" altLang="zh-CN" sz="2400" b="1">
              <a:solidFill>
                <a:srgbClr val="002060"/>
              </a:solidFill>
              <a:latin typeface="微软雅黑" panose="020B0503020204020204" charset="-122"/>
              <a:ea typeface="微软雅黑" panose="020B0503020204020204" charset="-122"/>
            </a:endParaRPr>
          </a:p>
        </p:txBody>
      </p:sp>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5.</a:t>
            </a:r>
            <a:endParaRPr lang="en-US" altLang="zh-CN" sz="2400" b="1">
              <a:solidFill>
                <a:srgbClr val="002060"/>
              </a:solidFill>
              <a:latin typeface="微软雅黑" panose="020B0503020204020204" charset="-122"/>
              <a:ea typeface="微软雅黑" panose="020B0503020204020204" charset="-122"/>
            </a:endParaRPr>
          </a:p>
        </p:txBody>
      </p:sp>
      <p:pic>
        <p:nvPicPr>
          <p:cNvPr id="4" name="图片 3" descr="搜狗截图20200120065449"/>
          <p:cNvPicPr>
            <a:picLocks noChangeAspect="1"/>
          </p:cNvPicPr>
          <p:nvPr/>
        </p:nvPicPr>
        <p:blipFill>
          <a:blip r:embed="rId5"/>
          <a:stretch>
            <a:fillRect/>
          </a:stretch>
        </p:blipFill>
        <p:spPr>
          <a:xfrm>
            <a:off x="1026795" y="1720850"/>
            <a:ext cx="10186670" cy="4090035"/>
          </a:xfrm>
          <a:prstGeom prst="rect">
            <a:avLst/>
          </a:prstGeom>
        </p:spPr>
      </p:pic>
      <p:sp>
        <p:nvSpPr>
          <p:cNvPr id="6" name="文本框 5"/>
          <p:cNvSpPr txBox="1"/>
          <p:nvPr/>
        </p:nvSpPr>
        <p:spPr>
          <a:xfrm>
            <a:off x="1425575" y="1202055"/>
            <a:ext cx="8900160" cy="398780"/>
          </a:xfrm>
          <a:prstGeom prst="rect">
            <a:avLst/>
          </a:prstGeom>
          <a:noFill/>
        </p:spPr>
        <p:txBody>
          <a:bodyPr wrap="square" rtlCol="0" anchor="t">
            <a:spAutoFit/>
          </a:bodyPr>
          <a:p>
            <a:r>
              <a:rPr lang="zh-CN" altLang="en-US" sz="2000" b="1">
                <a:latin typeface="微软雅黑" panose="020B0503020204020204" charset="-122"/>
                <a:ea typeface="微软雅黑" panose="020B0503020204020204" charset="-122"/>
              </a:rPr>
              <a:t>Read the supplementary reading material</a:t>
            </a:r>
            <a:r>
              <a:rPr lang="en-US" altLang="zh-CN" sz="2000" b="1">
                <a:latin typeface="微软雅黑" panose="020B0503020204020204" charset="-122"/>
                <a:ea typeface="微软雅黑" panose="020B0503020204020204" charset="-122"/>
              </a:rPr>
              <a:t>s just as you like.</a:t>
            </a:r>
            <a:endParaRPr lang="zh-CN" altLang="en-US" sz="20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82062" y="3429000"/>
            <a:ext cx="1613377" cy="2940670"/>
          </a:xfrm>
          <a:prstGeom prst="rect">
            <a:avLst/>
          </a:prstGeom>
        </p:spPr>
      </p:pic>
      <p:grpSp>
        <p:nvGrpSpPr>
          <p:cNvPr id="14" name="组合 13"/>
          <p:cNvGrpSpPr/>
          <p:nvPr/>
        </p:nvGrpSpPr>
        <p:grpSpPr>
          <a:xfrm>
            <a:off x="0" y="309753"/>
            <a:ext cx="12320953" cy="1374691"/>
            <a:chOff x="0" y="309753"/>
            <a:chExt cx="12320953" cy="1374691"/>
          </a:xfrm>
        </p:grpSpPr>
        <p:pic>
          <p:nvPicPr>
            <p:cNvPr id="5" name="图片 4"/>
            <p:cNvPicPr>
              <a:picLocks noChangeAspect="1"/>
            </p:cNvPicPr>
            <p:nvPr/>
          </p:nvPicPr>
          <p:blipFill>
            <a:blip r:embed="rId3"/>
            <a:stretch>
              <a:fillRect/>
            </a:stretch>
          </p:blipFill>
          <p:spPr>
            <a:xfrm rot="6827178">
              <a:off x="10349802" y="884034"/>
              <a:ext cx="788553" cy="650317"/>
            </a:xfrm>
            <a:prstGeom prst="rect">
              <a:avLst/>
            </a:prstGeom>
          </p:spPr>
        </p:pic>
        <p:pic>
          <p:nvPicPr>
            <p:cNvPr id="6" name="图片 5"/>
            <p:cNvPicPr>
              <a:picLocks noChangeAspect="1"/>
            </p:cNvPicPr>
            <p:nvPr/>
          </p:nvPicPr>
          <p:blipFill>
            <a:blip r:embed="rId4"/>
            <a:stretch>
              <a:fillRect/>
            </a:stretch>
          </p:blipFill>
          <p:spPr>
            <a:xfrm rot="6817350">
              <a:off x="4442751" y="730943"/>
              <a:ext cx="685700" cy="616089"/>
            </a:xfrm>
            <a:prstGeom prst="rect">
              <a:avLst/>
            </a:prstGeom>
          </p:spPr>
        </p:pic>
        <p:pic>
          <p:nvPicPr>
            <p:cNvPr id="7" name="图片 6"/>
            <p:cNvPicPr>
              <a:picLocks noChangeAspect="1"/>
            </p:cNvPicPr>
            <p:nvPr/>
          </p:nvPicPr>
          <p:blipFill>
            <a:blip r:embed="rId5"/>
            <a:stretch>
              <a:fillRect/>
            </a:stretch>
          </p:blipFill>
          <p:spPr>
            <a:xfrm rot="6262498">
              <a:off x="3289663" y="361644"/>
              <a:ext cx="651415" cy="547633"/>
            </a:xfrm>
            <a:prstGeom prst="rect">
              <a:avLst/>
            </a:prstGeom>
          </p:spPr>
        </p:pic>
        <p:pic>
          <p:nvPicPr>
            <p:cNvPr id="8" name="图片 7"/>
            <p:cNvPicPr>
              <a:picLocks noChangeAspect="1"/>
            </p:cNvPicPr>
            <p:nvPr/>
          </p:nvPicPr>
          <p:blipFill>
            <a:blip r:embed="rId6"/>
            <a:stretch>
              <a:fillRect/>
            </a:stretch>
          </p:blipFill>
          <p:spPr>
            <a:xfrm rot="5400000">
              <a:off x="1874428" y="402022"/>
              <a:ext cx="617130" cy="547633"/>
            </a:xfrm>
            <a:prstGeom prst="rect">
              <a:avLst/>
            </a:prstGeom>
          </p:spPr>
        </p:pic>
        <p:pic>
          <p:nvPicPr>
            <p:cNvPr id="9" name="图片 8"/>
            <p:cNvPicPr>
              <a:picLocks noChangeAspect="1"/>
            </p:cNvPicPr>
            <p:nvPr/>
          </p:nvPicPr>
          <p:blipFill>
            <a:blip r:embed="rId7"/>
            <a:stretch>
              <a:fillRect/>
            </a:stretch>
          </p:blipFill>
          <p:spPr>
            <a:xfrm rot="4268634">
              <a:off x="421873" y="710609"/>
              <a:ext cx="617131" cy="513408"/>
            </a:xfrm>
            <a:prstGeom prst="rect">
              <a:avLst/>
            </a:prstGeom>
          </p:spPr>
        </p:pic>
        <p:sp>
          <p:nvSpPr>
            <p:cNvPr id="10" name="任意多边形: 形状 9"/>
            <p:cNvSpPr/>
            <p:nvPr/>
          </p:nvSpPr>
          <p:spPr>
            <a:xfrm>
              <a:off x="0" y="312617"/>
              <a:ext cx="12320953" cy="789201"/>
            </a:xfrm>
            <a:custGeom>
              <a:avLst/>
              <a:gdLst>
                <a:gd name="connsiteX0" fmla="*/ 0 w 10468708"/>
                <a:gd name="connsiteY0" fmla="*/ 554482 h 962593"/>
                <a:gd name="connsiteX1" fmla="*/ 2836985 w 10468708"/>
                <a:gd name="connsiteY1" fmla="*/ 3497 h 962593"/>
                <a:gd name="connsiteX2" fmla="*/ 5427785 w 10468708"/>
                <a:gd name="connsiteY2" fmla="*/ 788943 h 962593"/>
                <a:gd name="connsiteX3" fmla="*/ 7397261 w 10468708"/>
                <a:gd name="connsiteY3" fmla="*/ 97282 h 962593"/>
                <a:gd name="connsiteX4" fmla="*/ 9671538 w 10468708"/>
                <a:gd name="connsiteY4" fmla="*/ 871005 h 962593"/>
                <a:gd name="connsiteX5" fmla="*/ 10468708 w 10468708"/>
                <a:gd name="connsiteY5" fmla="*/ 917897 h 962593"/>
                <a:gd name="connsiteX0-1" fmla="*/ 0 w 10468708"/>
                <a:gd name="connsiteY0-2" fmla="*/ 554482 h 922857"/>
                <a:gd name="connsiteX1-3" fmla="*/ 2836985 w 10468708"/>
                <a:gd name="connsiteY1-4" fmla="*/ 3497 h 922857"/>
                <a:gd name="connsiteX2-5" fmla="*/ 5427785 w 10468708"/>
                <a:gd name="connsiteY2-6" fmla="*/ 788943 h 922857"/>
                <a:gd name="connsiteX3-7" fmla="*/ 7397261 w 10468708"/>
                <a:gd name="connsiteY3-8" fmla="*/ 97282 h 922857"/>
                <a:gd name="connsiteX4-9" fmla="*/ 9742000 w 10468708"/>
                <a:gd name="connsiteY4-10" fmla="*/ 554482 h 922857"/>
                <a:gd name="connsiteX5-11" fmla="*/ 10468708 w 10468708"/>
                <a:gd name="connsiteY5-12" fmla="*/ 917897 h 922857"/>
                <a:gd name="connsiteX0-13" fmla="*/ 0 w 10579435"/>
                <a:gd name="connsiteY0-14" fmla="*/ 554482 h 789212"/>
                <a:gd name="connsiteX1-15" fmla="*/ 2836985 w 10579435"/>
                <a:gd name="connsiteY1-16" fmla="*/ 3497 h 789212"/>
                <a:gd name="connsiteX2-17" fmla="*/ 5427785 w 10579435"/>
                <a:gd name="connsiteY2-18" fmla="*/ 788943 h 789212"/>
                <a:gd name="connsiteX3-19" fmla="*/ 7397261 w 10579435"/>
                <a:gd name="connsiteY3-20" fmla="*/ 97282 h 789212"/>
                <a:gd name="connsiteX4-21" fmla="*/ 9742000 w 10579435"/>
                <a:gd name="connsiteY4-22" fmla="*/ 554482 h 789212"/>
                <a:gd name="connsiteX5-23" fmla="*/ 10579435 w 10579435"/>
                <a:gd name="connsiteY5-24" fmla="*/ 671713 h 789212"/>
                <a:gd name="connsiteX0-25" fmla="*/ 0 w 10579435"/>
                <a:gd name="connsiteY0-26" fmla="*/ 554482 h 789201"/>
                <a:gd name="connsiteX1-27" fmla="*/ 2836985 w 10579435"/>
                <a:gd name="connsiteY1-28" fmla="*/ 3497 h 789201"/>
                <a:gd name="connsiteX2-29" fmla="*/ 5427785 w 10579435"/>
                <a:gd name="connsiteY2-30" fmla="*/ 788943 h 789201"/>
                <a:gd name="connsiteX3-31" fmla="*/ 7397261 w 10579435"/>
                <a:gd name="connsiteY3-32" fmla="*/ 97282 h 789201"/>
                <a:gd name="connsiteX4-33" fmla="*/ 9782264 w 10579435"/>
                <a:gd name="connsiteY4-34" fmla="*/ 730328 h 789201"/>
                <a:gd name="connsiteX5-35" fmla="*/ 10579435 w 10579435"/>
                <a:gd name="connsiteY5-36" fmla="*/ 671713 h 7892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579435" h="789201">
                  <a:moveTo>
                    <a:pt x="0" y="554482"/>
                  </a:moveTo>
                  <a:cubicBezTo>
                    <a:pt x="966177" y="259451"/>
                    <a:pt x="1932354" y="-35580"/>
                    <a:pt x="2836985" y="3497"/>
                  </a:cubicBezTo>
                  <a:cubicBezTo>
                    <a:pt x="3741616" y="42574"/>
                    <a:pt x="4667739" y="773312"/>
                    <a:pt x="5427785" y="788943"/>
                  </a:cubicBezTo>
                  <a:cubicBezTo>
                    <a:pt x="6187831" y="804574"/>
                    <a:pt x="6671515" y="107051"/>
                    <a:pt x="7397261" y="97282"/>
                  </a:cubicBezTo>
                  <a:cubicBezTo>
                    <a:pt x="8123007" y="87513"/>
                    <a:pt x="9251902" y="634590"/>
                    <a:pt x="9782264" y="730328"/>
                  </a:cubicBezTo>
                  <a:cubicBezTo>
                    <a:pt x="10312626" y="826066"/>
                    <a:pt x="10436804" y="716651"/>
                    <a:pt x="10579435" y="671713"/>
                  </a:cubicBezTo>
                </a:path>
              </a:pathLst>
            </a:custGeom>
            <a:noFill/>
            <a:ln w="1905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6"/>
            <a:stretch>
              <a:fillRect/>
            </a:stretch>
          </p:blipFill>
          <p:spPr>
            <a:xfrm rot="5797905">
              <a:off x="5750798" y="1102062"/>
              <a:ext cx="617130" cy="547633"/>
            </a:xfrm>
            <a:prstGeom prst="rect">
              <a:avLst/>
            </a:prstGeom>
          </p:spPr>
        </p:pic>
        <p:pic>
          <p:nvPicPr>
            <p:cNvPr id="12" name="图片 11"/>
            <p:cNvPicPr>
              <a:picLocks noChangeAspect="1"/>
            </p:cNvPicPr>
            <p:nvPr/>
          </p:nvPicPr>
          <p:blipFill>
            <a:blip r:embed="rId5"/>
            <a:stretch>
              <a:fillRect/>
            </a:stretch>
          </p:blipFill>
          <p:spPr>
            <a:xfrm rot="4036454">
              <a:off x="7117650" y="849648"/>
              <a:ext cx="651415" cy="547633"/>
            </a:xfrm>
            <a:prstGeom prst="rect">
              <a:avLst/>
            </a:prstGeom>
          </p:spPr>
        </p:pic>
        <p:pic>
          <p:nvPicPr>
            <p:cNvPr id="13" name="图片 12"/>
            <p:cNvPicPr>
              <a:picLocks noChangeAspect="1"/>
            </p:cNvPicPr>
            <p:nvPr/>
          </p:nvPicPr>
          <p:blipFill>
            <a:blip r:embed="rId4"/>
            <a:stretch>
              <a:fillRect/>
            </a:stretch>
          </p:blipFill>
          <p:spPr>
            <a:xfrm rot="6320241">
              <a:off x="8711780" y="465290"/>
              <a:ext cx="685700" cy="616089"/>
            </a:xfrm>
            <a:prstGeom prst="rect">
              <a:avLst/>
            </a:prstGeom>
          </p:spPr>
        </p:pic>
      </p:grpSp>
      <p:pic>
        <p:nvPicPr>
          <p:cNvPr id="3" name="图片 2"/>
          <p:cNvPicPr>
            <a:picLocks noChangeAspect="1"/>
          </p:cNvPicPr>
          <p:nvPr/>
        </p:nvPicPr>
        <p:blipFill>
          <a:blip r:embed="rId8"/>
          <a:stretch>
            <a:fillRect/>
          </a:stretch>
        </p:blipFill>
        <p:spPr>
          <a:xfrm>
            <a:off x="1560343" y="6141327"/>
            <a:ext cx="1245300" cy="456686"/>
          </a:xfrm>
          <a:prstGeom prst="rect">
            <a:avLst/>
          </a:prstGeom>
        </p:spPr>
      </p:pic>
      <p:pic>
        <p:nvPicPr>
          <p:cNvPr id="15" name="图片 14"/>
          <p:cNvPicPr>
            <a:picLocks noChangeAspect="1"/>
          </p:cNvPicPr>
          <p:nvPr/>
        </p:nvPicPr>
        <p:blipFill>
          <a:blip r:embed="rId9"/>
          <a:stretch>
            <a:fillRect/>
          </a:stretch>
        </p:blipFill>
        <p:spPr>
          <a:xfrm>
            <a:off x="10993555" y="5108358"/>
            <a:ext cx="829400" cy="1087671"/>
          </a:xfrm>
          <a:prstGeom prst="rect">
            <a:avLst/>
          </a:prstGeom>
        </p:spPr>
      </p:pic>
      <p:pic>
        <p:nvPicPr>
          <p:cNvPr id="16" name="图片 15"/>
          <p:cNvPicPr>
            <a:picLocks noChangeAspect="1"/>
          </p:cNvPicPr>
          <p:nvPr/>
        </p:nvPicPr>
        <p:blipFill>
          <a:blip r:embed="rId8"/>
          <a:stretch>
            <a:fillRect/>
          </a:stretch>
        </p:blipFill>
        <p:spPr>
          <a:xfrm>
            <a:off x="2805643" y="6058460"/>
            <a:ext cx="1245300" cy="456686"/>
          </a:xfrm>
          <a:prstGeom prst="rect">
            <a:avLst/>
          </a:prstGeom>
        </p:spPr>
      </p:pic>
      <p:pic>
        <p:nvPicPr>
          <p:cNvPr id="17" name="图片 16"/>
          <p:cNvPicPr>
            <a:picLocks noChangeAspect="1"/>
          </p:cNvPicPr>
          <p:nvPr/>
        </p:nvPicPr>
        <p:blipFill>
          <a:blip r:embed="rId8"/>
          <a:stretch>
            <a:fillRect/>
          </a:stretch>
        </p:blipFill>
        <p:spPr>
          <a:xfrm>
            <a:off x="4008801" y="6238934"/>
            <a:ext cx="1245300" cy="456686"/>
          </a:xfrm>
          <a:prstGeom prst="rect">
            <a:avLst/>
          </a:prstGeom>
        </p:spPr>
      </p:pic>
      <p:pic>
        <p:nvPicPr>
          <p:cNvPr id="18" name="图片 17"/>
          <p:cNvPicPr>
            <a:picLocks noChangeAspect="1"/>
          </p:cNvPicPr>
          <p:nvPr/>
        </p:nvPicPr>
        <p:blipFill>
          <a:blip r:embed="rId8"/>
          <a:stretch>
            <a:fillRect/>
          </a:stretch>
        </p:blipFill>
        <p:spPr>
          <a:xfrm>
            <a:off x="4598317" y="5812373"/>
            <a:ext cx="1245300" cy="456686"/>
          </a:xfrm>
          <a:prstGeom prst="rect">
            <a:avLst/>
          </a:prstGeom>
        </p:spPr>
      </p:pic>
      <p:pic>
        <p:nvPicPr>
          <p:cNvPr id="19" name="图片 18"/>
          <p:cNvPicPr>
            <a:picLocks noChangeAspect="1"/>
          </p:cNvPicPr>
          <p:nvPr/>
        </p:nvPicPr>
        <p:blipFill>
          <a:blip r:embed="rId8"/>
          <a:stretch>
            <a:fillRect/>
          </a:stretch>
        </p:blipFill>
        <p:spPr>
          <a:xfrm>
            <a:off x="5464622" y="6250965"/>
            <a:ext cx="1245300" cy="456686"/>
          </a:xfrm>
          <a:prstGeom prst="rect">
            <a:avLst/>
          </a:prstGeom>
        </p:spPr>
      </p:pic>
      <p:pic>
        <p:nvPicPr>
          <p:cNvPr id="20" name="图片 19"/>
          <p:cNvPicPr>
            <a:picLocks noChangeAspect="1"/>
          </p:cNvPicPr>
          <p:nvPr/>
        </p:nvPicPr>
        <p:blipFill>
          <a:blip r:embed="rId8"/>
          <a:stretch>
            <a:fillRect/>
          </a:stretch>
        </p:blipFill>
        <p:spPr>
          <a:xfrm>
            <a:off x="6300817" y="5938401"/>
            <a:ext cx="1245300" cy="456686"/>
          </a:xfrm>
          <a:prstGeom prst="rect">
            <a:avLst/>
          </a:prstGeom>
        </p:spPr>
      </p:pic>
      <p:pic>
        <p:nvPicPr>
          <p:cNvPr id="21" name="图片 20"/>
          <p:cNvPicPr>
            <a:picLocks noChangeAspect="1"/>
          </p:cNvPicPr>
          <p:nvPr/>
        </p:nvPicPr>
        <p:blipFill>
          <a:blip r:embed="rId8"/>
          <a:stretch>
            <a:fillRect/>
          </a:stretch>
        </p:blipFill>
        <p:spPr>
          <a:xfrm>
            <a:off x="7487146" y="6322641"/>
            <a:ext cx="1245300" cy="456686"/>
          </a:xfrm>
          <a:prstGeom prst="rect">
            <a:avLst/>
          </a:prstGeom>
        </p:spPr>
      </p:pic>
      <p:pic>
        <p:nvPicPr>
          <p:cNvPr id="22" name="图片 21"/>
          <p:cNvPicPr>
            <a:picLocks noChangeAspect="1"/>
          </p:cNvPicPr>
          <p:nvPr/>
        </p:nvPicPr>
        <p:blipFill>
          <a:blip r:embed="rId8"/>
          <a:stretch>
            <a:fillRect/>
          </a:stretch>
        </p:blipFill>
        <p:spPr>
          <a:xfrm>
            <a:off x="8003286" y="5793765"/>
            <a:ext cx="1245300" cy="456686"/>
          </a:xfrm>
          <a:prstGeom prst="rect">
            <a:avLst/>
          </a:prstGeom>
        </p:spPr>
      </p:pic>
      <p:pic>
        <p:nvPicPr>
          <p:cNvPr id="23" name="图片 22"/>
          <p:cNvPicPr>
            <a:picLocks noChangeAspect="1"/>
          </p:cNvPicPr>
          <p:nvPr/>
        </p:nvPicPr>
        <p:blipFill>
          <a:blip r:embed="rId8"/>
          <a:stretch>
            <a:fillRect/>
          </a:stretch>
        </p:blipFill>
        <p:spPr>
          <a:xfrm>
            <a:off x="8869591" y="6212768"/>
            <a:ext cx="1245300" cy="456686"/>
          </a:xfrm>
          <a:prstGeom prst="rect">
            <a:avLst/>
          </a:prstGeom>
        </p:spPr>
      </p:pic>
      <p:pic>
        <p:nvPicPr>
          <p:cNvPr id="25" name="图片 24"/>
          <p:cNvPicPr>
            <a:picLocks noChangeAspect="1"/>
          </p:cNvPicPr>
          <p:nvPr/>
        </p:nvPicPr>
        <p:blipFill>
          <a:blip r:embed="rId8"/>
          <a:stretch>
            <a:fillRect/>
          </a:stretch>
        </p:blipFill>
        <p:spPr>
          <a:xfrm rot="21369151">
            <a:off x="10454735" y="6141327"/>
            <a:ext cx="1245300" cy="456686"/>
          </a:xfrm>
          <a:prstGeom prst="rect">
            <a:avLst/>
          </a:prstGeom>
        </p:spPr>
      </p:pic>
      <p:sp>
        <p:nvSpPr>
          <p:cNvPr id="27" name="文本框 26"/>
          <p:cNvSpPr txBox="1"/>
          <p:nvPr/>
        </p:nvSpPr>
        <p:spPr>
          <a:xfrm>
            <a:off x="3768519" y="1529714"/>
            <a:ext cx="5101055" cy="1614805"/>
          </a:xfrm>
          <a:prstGeom prst="rect">
            <a:avLst/>
          </a:prstGeom>
          <a:noFill/>
        </p:spPr>
        <p:txBody>
          <a:bodyPr wrap="square" rtlCol="0">
            <a:spAutoFit/>
          </a:bodyPr>
          <a:lstStyle/>
          <a:p>
            <a:pPr algn="ctr">
              <a:lnSpc>
                <a:spcPct val="150000"/>
              </a:lnSpc>
            </a:pPr>
            <a:r>
              <a:rPr lang="en-US" altLang="zh-CN" sz="6600" dirty="0">
                <a:solidFill>
                  <a:srgbClr val="002060"/>
                </a:solidFill>
                <a:latin typeface="Britannic Bold" panose="020B0903060703020204" charset="0"/>
                <a:ea typeface="华康海报体W12(P)" panose="040B0C00000000000000" pitchFamily="82" charset="-122"/>
                <a:cs typeface="Britannic Bold" panose="020B0903060703020204" charset="0"/>
              </a:rPr>
              <a:t>Thank you!</a:t>
            </a:r>
            <a:endParaRPr lang="en-US" altLang="zh-CN" sz="6600" dirty="0">
              <a:solidFill>
                <a:srgbClr val="002060"/>
              </a:solidFill>
              <a:latin typeface="Britannic Bold" panose="020B0903060703020204" charset="0"/>
              <a:ea typeface="华康海报体W12(P)" panose="040B0C00000000000000" pitchFamily="82" charset="-122"/>
              <a:cs typeface="Britannic Bold" panose="020B09030607030202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0" presetClass="path" presetSubtype="0" accel="50000" decel="50000" fill="hold" nodeType="withEffect">
                                  <p:stCondLst>
                                    <p:cond delay="0"/>
                                  </p:stCondLst>
                                  <p:childTnLst>
                                    <p:animMotion origin="layout" path="M 2.91667E-6 -0.00069 L -0.12292 0.02269 C -0.15599 0.00672 -0.19011 -0.03518 -0.22318 -0.05092 C -0.2681 -0.04305 -0.31185 -0.01759 -0.35664 -0.00949 C -0.40144 -0.01851 -0.44805 -0.03819 -0.49271 -0.04699 C -0.52396 -0.02777 -0.56016 -0.01851 -0.59141 0.00162 C -0.61979 -0.00254 -0.64128 -0.01574 -0.66966 -0.0199 C -0.69948 -0.0243 -0.72318 0.01204 -0.753 0.00834 " pathEditMode="relative" rAng="0" ptsTypes="AAAAAAAA">
                                      <p:cBhvr>
                                        <p:cTn id="15" dur="5000" fill="hold"/>
                                        <p:tgtEl>
                                          <p:spTgt spid="15"/>
                                        </p:tgtEl>
                                        <p:attrNameLst>
                                          <p:attrName>ppt_x</p:attrName>
                                          <p:attrName>ppt_y</p:attrName>
                                        </p:attrNameLst>
                                      </p:cBhvr>
                                      <p:rCtr x="-37656" y="-1343"/>
                                    </p:animMotion>
                                  </p:childTnLst>
                                </p:cTn>
                              </p:par>
                            </p:childTnLst>
                          </p:cTn>
                        </p:par>
                        <p:par>
                          <p:cTn id="16" fill="hold">
                            <p:stCondLst>
                              <p:cond delay="500"/>
                            </p:stCondLst>
                            <p:childTnLst>
                              <p:par>
                                <p:cTn id="17" presetID="37" presetClass="entr" presetSubtype="0" fill="hold" grpId="0" nodeType="afterEffect">
                                  <p:stCondLst>
                                    <p:cond delay="0"/>
                                  </p:stCondLst>
                                  <p:iterate type="wd">
                                    <p:tmPct val="1000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450" decel="100000" fill="hold"/>
                                        <p:tgtEl>
                                          <p:spTgt spid="27"/>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958151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10 touching quotes 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5"/>
          <a:srcRect t="37919" b="37158"/>
          <a:stretch>
            <a:fillRect/>
          </a:stretch>
        </p:blipFill>
        <p:spPr>
          <a:xfrm>
            <a:off x="6173470" y="996315"/>
            <a:ext cx="5851525" cy="3861435"/>
          </a:xfrm>
          <a:prstGeom prst="rect">
            <a:avLst/>
          </a:prstGeom>
        </p:spPr>
      </p:pic>
      <p:pic>
        <p:nvPicPr>
          <p:cNvPr id="3" name="图片 2"/>
          <p:cNvPicPr>
            <a:picLocks noChangeAspect="1"/>
          </p:cNvPicPr>
          <p:nvPr/>
        </p:nvPicPr>
        <p:blipFill>
          <a:blip r:embed="rId6"/>
          <a:srcRect t="37399" b="37497"/>
          <a:stretch>
            <a:fillRect/>
          </a:stretch>
        </p:blipFill>
        <p:spPr>
          <a:xfrm>
            <a:off x="89535" y="2878455"/>
            <a:ext cx="5963920" cy="3889375"/>
          </a:xfrm>
          <a:prstGeom prst="rect">
            <a:avLst/>
          </a:prstGeom>
        </p:spPr>
      </p:pic>
      <p:sp>
        <p:nvSpPr>
          <p:cNvPr id="4" name="文本框 3"/>
          <p:cNvSpPr txBox="1"/>
          <p:nvPr/>
        </p:nvSpPr>
        <p:spPr>
          <a:xfrm>
            <a:off x="90170" y="1304925"/>
            <a:ext cx="5963285" cy="1414780"/>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Once you had a wonderful dog, a life without one, is a life </a:t>
            </a:r>
            <a:r>
              <a:rPr lang="en-US" altLang="zh-CN" b="1" u="sng">
                <a:latin typeface="微软雅黑" panose="020B0503020204020204" charset="-122"/>
                <a:ea typeface="微软雅黑" panose="020B0503020204020204" charset="-122"/>
              </a:rPr>
              <a:t>diminished</a:t>
            </a:r>
            <a:r>
              <a:rPr lang="en-US" altLang="zh-CN" b="1">
                <a:latin typeface="微软雅黑" panose="020B0503020204020204" charset="-122"/>
                <a:ea typeface="微软雅黑" panose="020B0503020204020204" charset="-122"/>
              </a:rPr>
              <a:t>.</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一旦你有了一只好狗，没有它的生活，</a:t>
            </a:r>
            <a:r>
              <a:rPr lang="zh-CN" altLang="en-US" b="1">
                <a:latin typeface="微软雅黑" panose="020B0503020204020204" charset="-122"/>
                <a:ea typeface="微软雅黑" panose="020B0503020204020204" charset="-122"/>
              </a:rPr>
              <a:t>就是打了折扣的</a:t>
            </a:r>
            <a:r>
              <a:rPr lang="en-US" altLang="zh-CN" b="1">
                <a:latin typeface="微软雅黑" panose="020B0503020204020204" charset="-122"/>
                <a:ea typeface="微软雅黑" panose="020B0503020204020204" charset="-122"/>
              </a:rPr>
              <a:t>生活。</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diminish  /dɪˈmɪnɪʃ/ </a:t>
            </a:r>
            <a:r>
              <a:rPr lang="en-US" altLang="zh-CN" sz="1400" b="1" i="1">
                <a:latin typeface="微软雅黑" panose="020B0503020204020204" charset="-122"/>
                <a:ea typeface="微软雅黑" panose="020B0503020204020204" charset="-122"/>
                <a:sym typeface="+mn-ea"/>
              </a:rPr>
              <a:t>v. 减少，缩小；变小</a:t>
            </a:r>
            <a:endParaRPr lang="en-US" altLang="zh-CN" sz="1400" b="1" i="1">
              <a:latin typeface="微软雅黑" panose="020B0503020204020204" charset="-122"/>
              <a:ea typeface="微软雅黑" panose="020B0503020204020204" charset="-122"/>
            </a:endParaRPr>
          </a:p>
        </p:txBody>
      </p:sp>
      <p:sp>
        <p:nvSpPr>
          <p:cNvPr id="6" name="文本框 5"/>
          <p:cNvSpPr txBox="1"/>
          <p:nvPr/>
        </p:nvSpPr>
        <p:spPr>
          <a:xfrm>
            <a:off x="6310630" y="4981575"/>
            <a:ext cx="5714365" cy="1353185"/>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The only creature that are </a:t>
            </a:r>
            <a:r>
              <a:rPr lang="en-US" altLang="zh-CN" b="1" u="sng">
                <a:latin typeface="微软雅黑" panose="020B0503020204020204" charset="-122"/>
                <a:ea typeface="微软雅黑" panose="020B0503020204020204" charset="-122"/>
              </a:rPr>
              <a:t>evolved</a:t>
            </a:r>
            <a:r>
              <a:rPr lang="en-US" altLang="zh-CN" b="1">
                <a:latin typeface="微软雅黑" panose="020B0503020204020204" charset="-122"/>
                <a:ea typeface="微软雅黑" panose="020B0503020204020204" charset="-122"/>
              </a:rPr>
              <a:t> enough to convey pure love are dogs and </a:t>
            </a:r>
            <a:r>
              <a:rPr lang="en-US" altLang="zh-CN" b="1" u="sng">
                <a:latin typeface="微软雅黑" panose="020B0503020204020204" charset="-122"/>
                <a:ea typeface="微软雅黑" panose="020B0503020204020204" charset="-122"/>
              </a:rPr>
              <a:t>infants</a:t>
            </a:r>
            <a:r>
              <a:rPr lang="en-US" altLang="zh-CN" b="1">
                <a:latin typeface="微软雅黑" panose="020B0503020204020204" charset="-122"/>
                <a:ea typeface="微软雅黑" panose="020B0503020204020204" charset="-122"/>
              </a:rPr>
              <a:t>.</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狗和婴儿是唯一进化到可以产生纯洁</a:t>
            </a:r>
            <a:r>
              <a:rPr lang="zh-CN" altLang="en-US" b="1">
                <a:latin typeface="微软雅黑" panose="020B0503020204020204" charset="-122"/>
                <a:ea typeface="微软雅黑" panose="020B0503020204020204" charset="-122"/>
              </a:rPr>
              <a:t>感情</a:t>
            </a:r>
            <a:r>
              <a:rPr lang="en-US" altLang="zh-CN" b="1">
                <a:latin typeface="微软雅黑" panose="020B0503020204020204" charset="-122"/>
                <a:ea typeface="微软雅黑" panose="020B0503020204020204" charset="-122"/>
              </a:rPr>
              <a:t>的生物。</a:t>
            </a:r>
            <a:endParaRPr lang="en-US" altLang="zh-CN" b="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evolve  /ɪˈvɒlv/  vi. 发展，进展；进化；逐步形成</a:t>
            </a:r>
            <a:endParaRPr lang="en-US" altLang="zh-CN" sz="1400" b="1" i="1">
              <a:latin typeface="微软雅黑" panose="020B0503020204020204" charset="-122"/>
              <a:ea typeface="微软雅黑" panose="020B0503020204020204" charset="-122"/>
            </a:endParaRP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 infant  /ˈɪnfənt/ n. 婴儿；幼儿；未成年人</a:t>
            </a:r>
            <a:endParaRPr lang="en-US" altLang="zh-CN" sz="1400" b="1" i="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3"/>
          <a:stretch>
            <a:fillRect/>
          </a:stretch>
        </p:blipFill>
        <p:spPr>
          <a:xfrm>
            <a:off x="89535" y="99060"/>
            <a:ext cx="1135380" cy="1047115"/>
          </a:xfrm>
          <a:prstGeom prst="rect">
            <a:avLst/>
          </a:prstGeom>
        </p:spPr>
      </p:pic>
      <p:pic>
        <p:nvPicPr>
          <p:cNvPr id="5" name="图片 4"/>
          <p:cNvPicPr>
            <a:picLocks noChangeAspect="1"/>
          </p:cNvPicPr>
          <p:nvPr/>
        </p:nvPicPr>
        <p:blipFill>
          <a:blip r:embed="rId4"/>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a:t>
            </a:r>
            <a:endParaRPr lang="en-US" altLang="zh-CN" sz="2400" b="1">
              <a:solidFill>
                <a:srgbClr val="002060"/>
              </a:solidFill>
              <a:latin typeface="微软雅黑" panose="020B0503020204020204" charset="-122"/>
              <a:ea typeface="微软雅黑" panose="020B0503020204020204" charset="-122"/>
            </a:endParaRPr>
          </a:p>
        </p:txBody>
      </p:sp>
      <p:sp>
        <p:nvSpPr>
          <p:cNvPr id="11" name="文本框 10"/>
          <p:cNvSpPr txBox="1"/>
          <p:nvPr/>
        </p:nvSpPr>
        <p:spPr>
          <a:xfrm>
            <a:off x="2062480" y="184150"/>
            <a:ext cx="9581515" cy="460375"/>
          </a:xfrm>
          <a:prstGeom prst="rect">
            <a:avLst/>
          </a:prstGeom>
          <a:noFill/>
        </p:spPr>
        <p:txBody>
          <a:bodyPr wrap="square" rtlCol="0">
            <a:spAutoFit/>
          </a:bodyPr>
          <a:p>
            <a:r>
              <a:rPr lang="en-US" altLang="zh-CN" sz="2400" b="1">
                <a:solidFill>
                  <a:srgbClr val="002060"/>
                </a:solidFill>
                <a:latin typeface="微软雅黑" panose="020B0503020204020204" charset="-122"/>
                <a:ea typeface="微软雅黑" panose="020B0503020204020204" charset="-122"/>
              </a:rPr>
              <a:t>10 touching quotes describing human-dog relationship </a:t>
            </a:r>
            <a:endParaRPr lang="en-US" altLang="zh-CN" sz="2400" b="1">
              <a:solidFill>
                <a:srgbClr val="00206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5"/>
          <a:srcRect t="37292" b="37546"/>
          <a:stretch>
            <a:fillRect/>
          </a:stretch>
        </p:blipFill>
        <p:spPr>
          <a:xfrm>
            <a:off x="6097270" y="734695"/>
            <a:ext cx="5775325" cy="4705350"/>
          </a:xfrm>
          <a:prstGeom prst="rect">
            <a:avLst/>
          </a:prstGeom>
        </p:spPr>
      </p:pic>
      <p:pic>
        <p:nvPicPr>
          <p:cNvPr id="3" name="图片 2"/>
          <p:cNvPicPr>
            <a:picLocks noChangeAspect="1"/>
          </p:cNvPicPr>
          <p:nvPr/>
        </p:nvPicPr>
        <p:blipFill>
          <a:blip r:embed="rId6"/>
          <a:srcRect t="37489" b="37489"/>
          <a:stretch>
            <a:fillRect/>
          </a:stretch>
        </p:blipFill>
        <p:spPr>
          <a:xfrm>
            <a:off x="89535" y="2494915"/>
            <a:ext cx="5772150" cy="4227195"/>
          </a:xfrm>
          <a:prstGeom prst="rect">
            <a:avLst/>
          </a:prstGeom>
        </p:spPr>
      </p:pic>
      <p:sp>
        <p:nvSpPr>
          <p:cNvPr id="4" name="文本框 3"/>
          <p:cNvSpPr txBox="1"/>
          <p:nvPr/>
        </p:nvSpPr>
        <p:spPr>
          <a:xfrm>
            <a:off x="118110" y="937260"/>
            <a:ext cx="5714365" cy="1476375"/>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A dog will teach you unconditional love. If you can have that in your life, things won't be too bad... </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狗狗会教你无条件的爱。如果你能在生活中拥有它，事情就不会太糟糕……</a:t>
            </a:r>
            <a:endParaRPr lang="en-US" altLang="zh-CN" b="1">
              <a:latin typeface="微软雅黑" panose="020B0503020204020204" charset="-122"/>
              <a:ea typeface="微软雅黑" panose="020B0503020204020204" charset="-122"/>
            </a:endParaRPr>
          </a:p>
        </p:txBody>
      </p:sp>
      <p:sp>
        <p:nvSpPr>
          <p:cNvPr id="6" name="文本框 5"/>
          <p:cNvSpPr txBox="1"/>
          <p:nvPr/>
        </p:nvSpPr>
        <p:spPr>
          <a:xfrm>
            <a:off x="6097270" y="5443220"/>
            <a:ext cx="5714365" cy="1198880"/>
          </a:xfrm>
          <a:prstGeom prst="rect">
            <a:avLst/>
          </a:prstGeom>
          <a:noFill/>
        </p:spPr>
        <p:txBody>
          <a:bodyPr wrap="square" rtlCol="0">
            <a:spAutoFit/>
          </a:bodyPr>
          <a:p>
            <a:r>
              <a:rPr lang="en-US" altLang="zh-CN" b="1">
                <a:latin typeface="微软雅黑" panose="020B0503020204020204" charset="-122"/>
                <a:ea typeface="微软雅黑" panose="020B0503020204020204" charset="-122"/>
              </a:rPr>
              <a:t>I care not for a man's religion whose dog and cat are not the better for it.</a:t>
            </a:r>
            <a:endParaRPr lang="en-US" altLang="zh-CN" b="1">
              <a:latin typeface="微软雅黑" panose="020B0503020204020204" charset="-122"/>
              <a:ea typeface="微软雅黑" panose="020B0503020204020204" charset="-122"/>
            </a:endParaRP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我不关心一个人的宗教，因为他的猫狗</a:t>
            </a:r>
            <a:r>
              <a:rPr lang="zh-CN" altLang="en-US" b="1">
                <a:latin typeface="微软雅黑" panose="020B0503020204020204" charset="-122"/>
                <a:ea typeface="微软雅黑" panose="020B0503020204020204" charset="-122"/>
              </a:rPr>
              <a:t>是最好的</a:t>
            </a:r>
            <a:r>
              <a:rPr lang="en-US" altLang="zh-CN" b="1">
                <a:latin typeface="微软雅黑" panose="020B0503020204020204" charset="-122"/>
                <a:ea typeface="微软雅黑" panose="020B0503020204020204" charset="-122"/>
              </a:rPr>
              <a:t>宗教。</a:t>
            </a:r>
            <a:endParaRPr lang="en-US" altLang="zh-CN" sz="1400" b="1" i="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tags/tag1.xml><?xml version="1.0" encoding="utf-8"?>
<p:tagLst xmlns:p="http://schemas.openxmlformats.org/presentationml/2006/main">
  <p:tag name="REFSHAPE" val="294085500"/>
  <p:tag name="KSO_WM_UNIT_PLACING_PICTURE_USER_VIEWPORT" val="{&quot;height&quot;:2581.6960629921259,&quot;width&quot;:2677.1952755905513}"/>
</p:tagLst>
</file>

<file path=ppt/tags/tag10.xml><?xml version="1.0" encoding="utf-8"?>
<p:tagLst xmlns:p="http://schemas.openxmlformats.org/presentationml/2006/main">
  <p:tag name="REFSHAPE" val="213284524"/>
  <p:tag name="KSO_WM_UNIT_PLACING_PICTURE_USER_VIEWPORT" val="{&quot;height&quot;:4723.858267716535,&quot;width&quot;:3779.6992125984257}"/>
</p:tagLst>
</file>

<file path=ppt/tags/tag11.xml><?xml version="1.0" encoding="utf-8"?>
<p:tagLst xmlns:p="http://schemas.openxmlformats.org/presentationml/2006/main">
  <p:tag name="REFSHAPE" val="294085500"/>
  <p:tag name="KSO_WM_UNIT_PLACING_PICTURE_USER_VIEWPORT" val="{&quot;height&quot;:2581.6960629921259,&quot;width&quot;:2677.1952755905513}"/>
</p:tagLst>
</file>

<file path=ppt/tags/tag12.xml><?xml version="1.0" encoding="utf-8"?>
<p:tagLst xmlns:p="http://schemas.openxmlformats.org/presentationml/2006/main">
  <p:tag name="REFSHAPE" val="294085500"/>
  <p:tag name="KSO_WM_UNIT_PLACING_PICTURE_USER_VIEWPORT" val="{&quot;height&quot;:2581.6960629921259,&quot;width&quot;:2677.1952755905513}"/>
</p:tagLst>
</file>

<file path=ppt/tags/tag13.xml><?xml version="1.0" encoding="utf-8"?>
<p:tagLst xmlns:p="http://schemas.openxmlformats.org/presentationml/2006/main">
  <p:tag name="REFSHAPE" val="294085500"/>
  <p:tag name="KSO_WM_UNIT_PLACING_PICTURE_USER_VIEWPORT" val="{&quot;height&quot;:2581.6960629921259,&quot;width&quot;:2677.1952755905513}"/>
</p:tagLst>
</file>

<file path=ppt/tags/tag14.xml><?xml version="1.0" encoding="utf-8"?>
<p:tagLst xmlns:p="http://schemas.openxmlformats.org/presentationml/2006/main">
  <p:tag name="REFSHAPE" val="294085500"/>
  <p:tag name="KSO_WM_UNIT_PLACING_PICTURE_USER_VIEWPORT" val="{&quot;height&quot;:2581.6960629921259,&quot;width&quot;:2677.1952755905513}"/>
</p:tagLst>
</file>

<file path=ppt/tags/tag15.xml><?xml version="1.0" encoding="utf-8"?>
<p:tagLst xmlns:p="http://schemas.openxmlformats.org/presentationml/2006/main">
  <p:tag name="REFSHAPE" val="294085500"/>
  <p:tag name="KSO_WM_UNIT_PLACING_PICTURE_USER_VIEWPORT" val="{&quot;height&quot;:2581.6960629921259,&quot;width&quot;:2677.1952755905513}"/>
</p:tagLst>
</file>

<file path=ppt/tags/tag16.xml><?xml version="1.0" encoding="utf-8"?>
<p:tagLst xmlns:p="http://schemas.openxmlformats.org/presentationml/2006/main">
  <p:tag name="REFSHAPE" val="294085500"/>
  <p:tag name="KSO_WM_UNIT_PLACING_PICTURE_USER_VIEWPORT" val="{&quot;height&quot;:2581.6960629921259,&quot;width&quot;:2677.1952755905513}"/>
</p:tagLst>
</file>

<file path=ppt/tags/tag17.xml><?xml version="1.0" encoding="utf-8"?>
<p:tagLst xmlns:p="http://schemas.openxmlformats.org/presentationml/2006/main">
  <p:tag name="REFSHAPE" val="294085500"/>
  <p:tag name="KSO_WM_UNIT_PLACING_PICTURE_USER_VIEWPORT" val="{&quot;height&quot;:2581.6960629921259,&quot;width&quot;:2677.1952755905513}"/>
</p:tagLst>
</file>

<file path=ppt/tags/tag18.xml><?xml version="1.0" encoding="utf-8"?>
<p:tagLst xmlns:p="http://schemas.openxmlformats.org/presentationml/2006/main">
  <p:tag name="REFSHAPE" val="294085500"/>
  <p:tag name="KSO_WM_UNIT_PLACING_PICTURE_USER_VIEWPORT" val="{&quot;height&quot;:2581.6960629921259,&quot;width&quot;:2677.1952755905513}"/>
</p:tagLst>
</file>

<file path=ppt/tags/tag19.xml><?xml version="1.0" encoding="utf-8"?>
<p:tagLst xmlns:p="http://schemas.openxmlformats.org/presentationml/2006/main">
  <p:tag name="REFSHAPE" val="294085500"/>
  <p:tag name="KSO_WM_UNIT_PLACING_PICTURE_USER_VIEWPORT" val="{&quot;height&quot;:2581.6960629921259,&quot;width&quot;:2677.1952755905513}"/>
</p:tagLst>
</file>

<file path=ppt/tags/tag2.xml><?xml version="1.0" encoding="utf-8"?>
<p:tagLst xmlns:p="http://schemas.openxmlformats.org/presentationml/2006/main">
  <p:tag name="REFSHAPE" val="294085500"/>
  <p:tag name="KSO_WM_UNIT_PLACING_PICTURE_USER_VIEWPORT" val="{&quot;height&quot;:2581.6960629921259,&quot;width&quot;:2677.1952755905513}"/>
</p:tagLst>
</file>

<file path=ppt/tags/tag20.xml><?xml version="1.0" encoding="utf-8"?>
<p:tagLst xmlns:p="http://schemas.openxmlformats.org/presentationml/2006/main">
  <p:tag name="REFSHAPE" val="294085500"/>
  <p:tag name="KSO_WM_UNIT_PLACING_PICTURE_USER_VIEWPORT" val="{&quot;height&quot;:2581.6960629921259,&quot;width&quot;:2677.1952755905513}"/>
</p:tagLst>
</file>

<file path=ppt/tags/tag21.xml><?xml version="1.0" encoding="utf-8"?>
<p:tagLst xmlns:p="http://schemas.openxmlformats.org/presentationml/2006/main">
  <p:tag name="REFSHAPE" val="294085500"/>
  <p:tag name="KSO_WM_UNIT_PLACING_PICTURE_USER_VIEWPORT" val="{&quot;height&quot;:2581.6960629921259,&quot;width&quot;:2677.1952755905513}"/>
</p:tagLst>
</file>

<file path=ppt/tags/tag22.xml><?xml version="1.0" encoding="utf-8"?>
<p:tagLst xmlns:p="http://schemas.openxmlformats.org/presentationml/2006/main">
  <p:tag name="REFSHAPE" val="294085500"/>
  <p:tag name="KSO_WM_UNIT_PLACING_PICTURE_USER_VIEWPORT" val="{&quot;height&quot;:2581.6960629921259,&quot;width&quot;:2677.1952755905513}"/>
</p:tagLst>
</file>

<file path=ppt/tags/tag23.xml><?xml version="1.0" encoding="utf-8"?>
<p:tagLst xmlns:p="http://schemas.openxmlformats.org/presentationml/2006/main">
  <p:tag name="REFSHAPE" val="294085500"/>
  <p:tag name="KSO_WM_UNIT_PLACING_PICTURE_USER_VIEWPORT" val="{&quot;height&quot;:2581.6960629921259,&quot;width&quot;:2677.1952755905513}"/>
</p:tagLst>
</file>

<file path=ppt/tags/tag24.xml><?xml version="1.0" encoding="utf-8"?>
<p:tagLst xmlns:p="http://schemas.openxmlformats.org/presentationml/2006/main">
  <p:tag name="REFSHAPE" val="294085500"/>
  <p:tag name="KSO_WM_UNIT_PLACING_PICTURE_USER_VIEWPORT" val="{&quot;height&quot;:2581.6960629921259,&quot;width&quot;:2677.1952755905513}"/>
</p:tagLst>
</file>

<file path=ppt/tags/tag25.xml><?xml version="1.0" encoding="utf-8"?>
<p:tagLst xmlns:p="http://schemas.openxmlformats.org/presentationml/2006/main">
  <p:tag name="KSO_WM_UNIT_TABLE_BEAUTIFY" val="smartTable{62ea4e08-2326-49c4-a5b8-3a0ad6a073f2}"/>
</p:tagLst>
</file>

<file path=ppt/tags/tag26.xml><?xml version="1.0" encoding="utf-8"?>
<p:tagLst xmlns:p="http://schemas.openxmlformats.org/presentationml/2006/main">
  <p:tag name="REFSHAPE" val="294085500"/>
  <p:tag name="KSO_WM_UNIT_PLACING_PICTURE_USER_VIEWPORT" val="{&quot;height&quot;:2581.6960629921259,&quot;width&quot;:2677.1952755905513}"/>
</p:tagLst>
</file>

<file path=ppt/tags/tag27.xml><?xml version="1.0" encoding="utf-8"?>
<p:tagLst xmlns:p="http://schemas.openxmlformats.org/presentationml/2006/main">
  <p:tag name="KSO_WM_UNIT_TABLE_BEAUTIFY" val="smartTable{62ea4e08-2326-49c4-a5b8-3a0ad6a073f2}"/>
</p:tagLst>
</file>

<file path=ppt/tags/tag28.xml><?xml version="1.0" encoding="utf-8"?>
<p:tagLst xmlns:p="http://schemas.openxmlformats.org/presentationml/2006/main">
  <p:tag name="REFSHAPE" val="294085500"/>
  <p:tag name="KSO_WM_UNIT_PLACING_PICTURE_USER_VIEWPORT" val="{&quot;height&quot;:2581.6960629921259,&quot;width&quot;:2677.1952755905513}"/>
</p:tagLst>
</file>

<file path=ppt/tags/tag29.xml><?xml version="1.0" encoding="utf-8"?>
<p:tagLst xmlns:p="http://schemas.openxmlformats.org/presentationml/2006/main">
  <p:tag name="KSO_WM_UNIT_TABLE_BEAUTIFY" val="smartTable{62ea4e08-2326-49c4-a5b8-3a0ad6a073f2}"/>
</p:tagLst>
</file>

<file path=ppt/tags/tag3.xml><?xml version="1.0" encoding="utf-8"?>
<p:tagLst xmlns:p="http://schemas.openxmlformats.org/presentationml/2006/main">
  <p:tag name="REFSHAPE" val="294085500"/>
  <p:tag name="KSO_WM_UNIT_PLACING_PICTURE_USER_VIEWPORT" val="{&quot;height&quot;:2581.6960629921259,&quot;width&quot;:2677.1952755905513}"/>
</p:tagLst>
</file>

<file path=ppt/tags/tag30.xml><?xml version="1.0" encoding="utf-8"?>
<p:tagLst xmlns:p="http://schemas.openxmlformats.org/presentationml/2006/main">
  <p:tag name="REFSHAPE" val="294085500"/>
  <p:tag name="KSO_WM_UNIT_PLACING_PICTURE_USER_VIEWPORT" val="{&quot;height&quot;:2581.6960629921259,&quot;width&quot;:2677.1952755905513}"/>
</p:tagLst>
</file>

<file path=ppt/tags/tag31.xml><?xml version="1.0" encoding="utf-8"?>
<p:tagLst xmlns:p="http://schemas.openxmlformats.org/presentationml/2006/main">
  <p:tag name="KSO_WM_UNIT_TABLE_BEAUTIFY" val="smartTable{62ea4e08-2326-49c4-a5b8-3a0ad6a073f2}"/>
</p:tagLst>
</file>

<file path=ppt/tags/tag32.xml><?xml version="1.0" encoding="utf-8"?>
<p:tagLst xmlns:p="http://schemas.openxmlformats.org/presentationml/2006/main">
  <p:tag name="REFSHAPE" val="294085500"/>
  <p:tag name="KSO_WM_UNIT_PLACING_PICTURE_USER_VIEWPORT" val="{&quot;height&quot;:2581.6960629921259,&quot;width&quot;:2677.1952755905513}"/>
</p:tagLst>
</file>

<file path=ppt/tags/tag33.xml><?xml version="1.0" encoding="utf-8"?>
<p:tagLst xmlns:p="http://schemas.openxmlformats.org/presentationml/2006/main">
  <p:tag name="KSO_WM_UNIT_TABLE_BEAUTIFY" val="smartTable{62ea4e08-2326-49c4-a5b8-3a0ad6a073f2}"/>
</p:tagLst>
</file>

<file path=ppt/tags/tag34.xml><?xml version="1.0" encoding="utf-8"?>
<p:tagLst xmlns:p="http://schemas.openxmlformats.org/presentationml/2006/main">
  <p:tag name="REFSHAPE" val="294085500"/>
  <p:tag name="KSO_WM_UNIT_PLACING_PICTURE_USER_VIEWPORT" val="{&quot;height&quot;:2581.6960629921259,&quot;width&quot;:2677.1952755905513}"/>
</p:tagLst>
</file>

<file path=ppt/tags/tag35.xml><?xml version="1.0" encoding="utf-8"?>
<p:tagLst xmlns:p="http://schemas.openxmlformats.org/presentationml/2006/main">
  <p:tag name="KSO_WM_UNIT_TABLE_BEAUTIFY" val="smartTable{62ea4e08-2326-49c4-a5b8-3a0ad6a073f2}"/>
</p:tagLst>
</file>

<file path=ppt/tags/tag36.xml><?xml version="1.0" encoding="utf-8"?>
<p:tagLst xmlns:p="http://schemas.openxmlformats.org/presentationml/2006/main">
  <p:tag name="REFSHAPE" val="294085500"/>
  <p:tag name="KSO_WM_UNIT_PLACING_PICTURE_USER_VIEWPORT" val="{&quot;height&quot;:2581.6960629921259,&quot;width&quot;:2677.1952755905513}"/>
</p:tagLst>
</file>

<file path=ppt/tags/tag37.xml><?xml version="1.0" encoding="utf-8"?>
<p:tagLst xmlns:p="http://schemas.openxmlformats.org/presentationml/2006/main">
  <p:tag name="KSO_WM_UNIT_TABLE_BEAUTIFY" val="smartTable{62ea4e08-2326-49c4-a5b8-3a0ad6a073f2}"/>
</p:tagLst>
</file>

<file path=ppt/tags/tag38.xml><?xml version="1.0" encoding="utf-8"?>
<p:tagLst xmlns:p="http://schemas.openxmlformats.org/presentationml/2006/main">
  <p:tag name="REFSHAPE" val="294085500"/>
  <p:tag name="KSO_WM_UNIT_PLACING_PICTURE_USER_VIEWPORT" val="{&quot;height&quot;:2581.6960629921259,&quot;width&quot;:2677.1952755905513}"/>
</p:tagLst>
</file>

<file path=ppt/tags/tag39.xml><?xml version="1.0" encoding="utf-8"?>
<p:tagLst xmlns:p="http://schemas.openxmlformats.org/presentationml/2006/main">
  <p:tag name="REFSHAPE" val="294085500"/>
  <p:tag name="KSO_WM_UNIT_PLACING_PICTURE_USER_VIEWPORT" val="{&quot;height&quot;:2581.6960629921259,&quot;width&quot;:2677.1952755905513}"/>
</p:tagLst>
</file>

<file path=ppt/tags/tag4.xml><?xml version="1.0" encoding="utf-8"?>
<p:tagLst xmlns:p="http://schemas.openxmlformats.org/presentationml/2006/main">
  <p:tag name="REFSHAPE" val="294085500"/>
  <p:tag name="KSO_WM_UNIT_PLACING_PICTURE_USER_VIEWPORT" val="{&quot;height&quot;:2581.6960629921259,&quot;width&quot;:2677.1952755905513}"/>
</p:tagLst>
</file>

<file path=ppt/tags/tag40.xml><?xml version="1.0" encoding="utf-8"?>
<p:tagLst xmlns:p="http://schemas.openxmlformats.org/presentationml/2006/main">
  <p:tag name="REFSHAPE" val="294085500"/>
  <p:tag name="KSO_WM_UNIT_PLACING_PICTURE_USER_VIEWPORT" val="{&quot;height&quot;:2581.6960629921259,&quot;width&quot;:2677.1952755905513}"/>
</p:tagLst>
</file>

<file path=ppt/tags/tag41.xml><?xml version="1.0" encoding="utf-8"?>
<p:tagLst xmlns:p="http://schemas.openxmlformats.org/presentationml/2006/main">
  <p:tag name="REFSHAPE" val="294085500"/>
  <p:tag name="KSO_WM_UNIT_PLACING_PICTURE_USER_VIEWPORT" val="{&quot;height&quot;:2581.6960629921259,&quot;width&quot;:2677.1952755905513}"/>
</p:tagLst>
</file>

<file path=ppt/tags/tag42.xml><?xml version="1.0" encoding="utf-8"?>
<p:tagLst xmlns:p="http://schemas.openxmlformats.org/presentationml/2006/main">
  <p:tag name="REFSHAPE" val="294085500"/>
  <p:tag name="KSO_WM_UNIT_PLACING_PICTURE_USER_VIEWPORT" val="{&quot;height&quot;:2581.6960629921259,&quot;width&quot;:2677.1952755905513}"/>
</p:tagLst>
</file>

<file path=ppt/tags/tag43.xml><?xml version="1.0" encoding="utf-8"?>
<p:tagLst xmlns:p="http://schemas.openxmlformats.org/presentationml/2006/main">
  <p:tag name="REFSHAPE" val="294085500"/>
  <p:tag name="KSO_WM_UNIT_PLACING_PICTURE_USER_VIEWPORT" val="{&quot;height&quot;:2581.6960629921259,&quot;width&quot;:2677.1952755905513}"/>
</p:tagLst>
</file>

<file path=ppt/tags/tag44.xml><?xml version="1.0" encoding="utf-8"?>
<p:tagLst xmlns:p="http://schemas.openxmlformats.org/presentationml/2006/main">
  <p:tag name="REFSHAPE" val="294085500"/>
  <p:tag name="KSO_WM_UNIT_PLACING_PICTURE_USER_VIEWPORT" val="{&quot;height&quot;:2581.6960629921259,&quot;width&quot;:2677.1952755905513}"/>
</p:tagLst>
</file>

<file path=ppt/tags/tag45.xml><?xml version="1.0" encoding="utf-8"?>
<p:tagLst xmlns:p="http://schemas.openxmlformats.org/presentationml/2006/main">
  <p:tag name="REFSHAPE" val="294085500"/>
  <p:tag name="KSO_WM_UNIT_PLACING_PICTURE_USER_VIEWPORT" val="{&quot;height&quot;:2581.6960629921259,&quot;width&quot;:2677.1952755905513}"/>
</p:tagLst>
</file>

<file path=ppt/tags/tag46.xml><?xml version="1.0" encoding="utf-8"?>
<p:tagLst xmlns:p="http://schemas.openxmlformats.org/presentationml/2006/main">
  <p:tag name="REFSHAPE" val="294085500"/>
  <p:tag name="KSO_WM_UNIT_PLACING_PICTURE_USER_VIEWPORT" val="{&quot;height&quot;:2581.6960629921259,&quot;width&quot;:2677.1952755905513}"/>
</p:tagLst>
</file>

<file path=ppt/tags/tag47.xml><?xml version="1.0" encoding="utf-8"?>
<p:tagLst xmlns:p="http://schemas.openxmlformats.org/presentationml/2006/main">
  <p:tag name="REFSHAPE" val="294085500"/>
  <p:tag name="KSO_WM_UNIT_PLACING_PICTURE_USER_VIEWPORT" val="{&quot;height&quot;:2581.6960629921259,&quot;width&quot;:2677.1952755905513}"/>
</p:tagLst>
</file>

<file path=ppt/tags/tag48.xml><?xml version="1.0" encoding="utf-8"?>
<p:tagLst xmlns:p="http://schemas.openxmlformats.org/presentationml/2006/main">
  <p:tag name="REFSHAPE" val="294085500"/>
  <p:tag name="KSO_WM_UNIT_PLACING_PICTURE_USER_VIEWPORT" val="{&quot;height&quot;:2581.6960629921259,&quot;width&quot;:2677.1952755905513}"/>
</p:tagLst>
</file>

<file path=ppt/tags/tag49.xml><?xml version="1.0" encoding="utf-8"?>
<p:tagLst xmlns:p="http://schemas.openxmlformats.org/presentationml/2006/main">
  <p:tag name="REFSHAPE" val="294085500"/>
  <p:tag name="KSO_WM_UNIT_PLACING_PICTURE_USER_VIEWPORT" val="{&quot;height&quot;:2581.6960629921259,&quot;width&quot;:2677.1952755905513}"/>
</p:tagLst>
</file>

<file path=ppt/tags/tag5.xml><?xml version="1.0" encoding="utf-8"?>
<p:tagLst xmlns:p="http://schemas.openxmlformats.org/presentationml/2006/main">
  <p:tag name="REFSHAPE" val="294085500"/>
  <p:tag name="KSO_WM_UNIT_PLACING_PICTURE_USER_VIEWPORT" val="{&quot;height&quot;:2581.6960629921259,&quot;width&quot;:2677.1952755905513}"/>
</p:tagLst>
</file>

<file path=ppt/tags/tag50.xml><?xml version="1.0" encoding="utf-8"?>
<p:tagLst xmlns:p="http://schemas.openxmlformats.org/presentationml/2006/main">
  <p:tag name="REFSHAPE" val="294085500"/>
  <p:tag name="KSO_WM_UNIT_PLACING_PICTURE_USER_VIEWPORT" val="{&quot;height&quot;:2581.6960629921259,&quot;width&quot;:2677.1952755905513}"/>
</p:tagLst>
</file>

<file path=ppt/tags/tag51.xml><?xml version="1.0" encoding="utf-8"?>
<p:tagLst xmlns:p="http://schemas.openxmlformats.org/presentationml/2006/main">
  <p:tag name="REFSHAPE" val="294085500"/>
  <p:tag name="KSO_WM_UNIT_PLACING_PICTURE_USER_VIEWPORT" val="{&quot;height&quot;:2581.6960629921259,&quot;width&quot;:2677.1952755905513}"/>
</p:tagLst>
</file>

<file path=ppt/tags/tag52.xml><?xml version="1.0" encoding="utf-8"?>
<p:tagLst xmlns:p="http://schemas.openxmlformats.org/presentationml/2006/main">
  <p:tag name="REFSHAPE" val="294085500"/>
  <p:tag name="KSO_WM_UNIT_PLACING_PICTURE_USER_VIEWPORT" val="{&quot;height&quot;:2581.6960629921259,&quot;width&quot;:2677.1952755905513}"/>
</p:tagLst>
</file>

<file path=ppt/tags/tag53.xml><?xml version="1.0" encoding="utf-8"?>
<p:tagLst xmlns:p="http://schemas.openxmlformats.org/presentationml/2006/main">
  <p:tag name="REFSHAPE" val="294085500"/>
  <p:tag name="KSO_WM_UNIT_PLACING_PICTURE_USER_VIEWPORT" val="{&quot;height&quot;:2581.6960629921259,&quot;width&quot;:2677.1952755905513}"/>
</p:tagLst>
</file>

<file path=ppt/tags/tag54.xml><?xml version="1.0" encoding="utf-8"?>
<p:tagLst xmlns:p="http://schemas.openxmlformats.org/presentationml/2006/main">
  <p:tag name="REFSHAPE" val="294085500"/>
  <p:tag name="KSO_WM_UNIT_PLACING_PICTURE_USER_VIEWPORT" val="{&quot;height&quot;:2581.6960629921259,&quot;width&quot;:2677.1952755905513}"/>
</p:tagLst>
</file>

<file path=ppt/tags/tag55.xml><?xml version="1.0" encoding="utf-8"?>
<p:tagLst xmlns:p="http://schemas.openxmlformats.org/presentationml/2006/main">
  <p:tag name="REFSHAPE" val="294085500"/>
  <p:tag name="KSO_WM_UNIT_PLACING_PICTURE_USER_VIEWPORT" val="{&quot;height&quot;:2581.6960629921259,&quot;width&quot;:2677.1952755905513}"/>
</p:tagLst>
</file>

<file path=ppt/tags/tag56.xml><?xml version="1.0" encoding="utf-8"?>
<p:tagLst xmlns:p="http://schemas.openxmlformats.org/presentationml/2006/main">
  <p:tag name="REFSHAPE" val="294085500"/>
  <p:tag name="KSO_WM_UNIT_PLACING_PICTURE_USER_VIEWPORT" val="{&quot;height&quot;:2581.6960629921259,&quot;width&quot;:2677.1952755905513}"/>
</p:tagLst>
</file>

<file path=ppt/tags/tag57.xml><?xml version="1.0" encoding="utf-8"?>
<p:tagLst xmlns:p="http://schemas.openxmlformats.org/presentationml/2006/main">
  <p:tag name="REFSHAPE" val="294085500"/>
  <p:tag name="KSO_WM_UNIT_PLACING_PICTURE_USER_VIEWPORT" val="{&quot;height&quot;:2581.6960629921259,&quot;width&quot;:2677.1952755905513}"/>
</p:tagLst>
</file>

<file path=ppt/tags/tag58.xml><?xml version="1.0" encoding="utf-8"?>
<p:tagLst xmlns:p="http://schemas.openxmlformats.org/presentationml/2006/main">
  <p:tag name="REFSHAPE" val="294085500"/>
  <p:tag name="KSO_WM_UNIT_PLACING_PICTURE_USER_VIEWPORT" val="{&quot;height&quot;:2581.6960629921259,&quot;width&quot;:2677.1952755905513}"/>
</p:tagLst>
</file>

<file path=ppt/tags/tag59.xml><?xml version="1.0" encoding="utf-8"?>
<p:tagLst xmlns:p="http://schemas.openxmlformats.org/presentationml/2006/main">
  <p:tag name="REFSHAPE" val="294085500"/>
  <p:tag name="KSO_WM_UNIT_PLACING_PICTURE_USER_VIEWPORT" val="{&quot;height&quot;:2581.6960629921259,&quot;width&quot;:2677.1952755905513}"/>
</p:tagLst>
</file>

<file path=ppt/tags/tag6.xml><?xml version="1.0" encoding="utf-8"?>
<p:tagLst xmlns:p="http://schemas.openxmlformats.org/presentationml/2006/main">
  <p:tag name="REFSHAPE" val="294085500"/>
  <p:tag name="KSO_WM_UNIT_PLACING_PICTURE_USER_VIEWPORT" val="{&quot;height&quot;:2581.6960629921259,&quot;width&quot;:2677.1952755905513}"/>
</p:tagLst>
</file>

<file path=ppt/tags/tag60.xml><?xml version="1.0" encoding="utf-8"?>
<p:tagLst xmlns:p="http://schemas.openxmlformats.org/presentationml/2006/main">
  <p:tag name="REFSHAPE" val="294085500"/>
  <p:tag name="KSO_WM_UNIT_PLACING_PICTURE_USER_VIEWPORT" val="{&quot;height&quot;:2581.6960629921259,&quot;width&quot;:2677.1952755905513}"/>
</p:tagLst>
</file>

<file path=ppt/tags/tag61.xml><?xml version="1.0" encoding="utf-8"?>
<p:tagLst xmlns:p="http://schemas.openxmlformats.org/presentationml/2006/main">
  <p:tag name="REFSHAPE" val="294085500"/>
  <p:tag name="KSO_WM_UNIT_PLACING_PICTURE_USER_VIEWPORT" val="{&quot;height&quot;:2581.6960629921259,&quot;width&quot;:2677.1952755905513}"/>
</p:tagLst>
</file>

<file path=ppt/tags/tag62.xml><?xml version="1.0" encoding="utf-8"?>
<p:tagLst xmlns:p="http://schemas.openxmlformats.org/presentationml/2006/main">
  <p:tag name="REFSHAPE" val="294085500"/>
  <p:tag name="KSO_WM_UNIT_PLACING_PICTURE_USER_VIEWPORT" val="{&quot;height&quot;:2581.6960629921259,&quot;width&quot;:2677.1952755905513}"/>
</p:tagLst>
</file>

<file path=ppt/tags/tag63.xml><?xml version="1.0" encoding="utf-8"?>
<p:tagLst xmlns:p="http://schemas.openxmlformats.org/presentationml/2006/main">
  <p:tag name="REFSHAPE" val="294085500"/>
  <p:tag name="KSO_WM_UNIT_PLACING_PICTURE_USER_VIEWPORT" val="{&quot;height&quot;:2581.6960629921259,&quot;width&quot;:2677.1952755905513}"/>
</p:tagLst>
</file>

<file path=ppt/tags/tag64.xml><?xml version="1.0" encoding="utf-8"?>
<p:tagLst xmlns:p="http://schemas.openxmlformats.org/presentationml/2006/main">
  <p:tag name="REFSHAPE" val="294085500"/>
  <p:tag name="KSO_WM_UNIT_PLACING_PICTURE_USER_VIEWPORT" val="{&quot;height&quot;:2581.6960629921259,&quot;width&quot;:2677.1952755905513}"/>
</p:tagLst>
</file>

<file path=ppt/tags/tag65.xml><?xml version="1.0" encoding="utf-8"?>
<p:tagLst xmlns:p="http://schemas.openxmlformats.org/presentationml/2006/main">
  <p:tag name="REFSHAPE" val="294085500"/>
  <p:tag name="KSO_WM_UNIT_PLACING_PICTURE_USER_VIEWPORT" val="{&quot;height&quot;:2581.6960629921259,&quot;width&quot;:2677.1952755905513}"/>
</p:tagLst>
</file>

<file path=ppt/tags/tag66.xml><?xml version="1.0" encoding="utf-8"?>
<p:tagLst xmlns:p="http://schemas.openxmlformats.org/presentationml/2006/main">
  <p:tag name="REFSHAPE" val="294085500"/>
  <p:tag name="KSO_WM_UNIT_PLACING_PICTURE_USER_VIEWPORT" val="{&quot;height&quot;:2581.6960629921259,&quot;width&quot;:2677.1952755905513}"/>
</p:tagLst>
</file>

<file path=ppt/tags/tag67.xml><?xml version="1.0" encoding="utf-8"?>
<p:tagLst xmlns:p="http://schemas.openxmlformats.org/presentationml/2006/main">
  <p:tag name="REFSHAPE" val="294085500"/>
  <p:tag name="KSO_WM_UNIT_PLACING_PICTURE_USER_VIEWPORT" val="{&quot;height&quot;:2581.6960629921259,&quot;width&quot;:2677.1952755905513}"/>
</p:tagLst>
</file>

<file path=ppt/tags/tag68.xml><?xml version="1.0" encoding="utf-8"?>
<p:tagLst xmlns:p="http://schemas.openxmlformats.org/presentationml/2006/main">
  <p:tag name="REFSHAPE" val="294085500"/>
  <p:tag name="KSO_WM_UNIT_PLACING_PICTURE_USER_VIEWPORT" val="{&quot;height&quot;:2581.6960629921259,&quot;width&quot;:2677.1952755905513}"/>
</p:tagLst>
</file>

<file path=ppt/tags/tag69.xml><?xml version="1.0" encoding="utf-8"?>
<p:tagLst xmlns:p="http://schemas.openxmlformats.org/presentationml/2006/main">
  <p:tag name="REFSHAPE" val="294085500"/>
  <p:tag name="KSO_WM_UNIT_PLACING_PICTURE_USER_VIEWPORT" val="{&quot;height&quot;:2581.6960629921259,&quot;width&quot;:2677.1952755905513}"/>
</p:tagLst>
</file>

<file path=ppt/tags/tag7.xml><?xml version="1.0" encoding="utf-8"?>
<p:tagLst xmlns:p="http://schemas.openxmlformats.org/presentationml/2006/main">
  <p:tag name="REFSHAPE" val="294085500"/>
  <p:tag name="KSO_WM_UNIT_PLACING_PICTURE_USER_VIEWPORT" val="{&quot;height&quot;:2581.6960629921259,&quot;width&quot;:2677.1952755905513}"/>
</p:tagLst>
</file>

<file path=ppt/tags/tag70.xml><?xml version="1.0" encoding="utf-8"?>
<p:tagLst xmlns:p="http://schemas.openxmlformats.org/presentationml/2006/main">
  <p:tag name="REFSHAPE" val="294085500"/>
  <p:tag name="KSO_WM_UNIT_PLACING_PICTURE_USER_VIEWPORT" val="{&quot;height&quot;:2581.6960629921259,&quot;width&quot;:2677.1952755905513}"/>
</p:tagLst>
</file>

<file path=ppt/tags/tag71.xml><?xml version="1.0" encoding="utf-8"?>
<p:tagLst xmlns:p="http://schemas.openxmlformats.org/presentationml/2006/main">
  <p:tag name="REFSHAPE" val="294085500"/>
  <p:tag name="KSO_WM_UNIT_PLACING_PICTURE_USER_VIEWPORT" val="{&quot;height&quot;:2581.6960629921259,&quot;width&quot;:2677.1952755905513}"/>
</p:tagLst>
</file>

<file path=ppt/tags/tag72.xml><?xml version="1.0" encoding="utf-8"?>
<p:tagLst xmlns:p="http://schemas.openxmlformats.org/presentationml/2006/main">
  <p:tag name="REFSHAPE" val="294085500"/>
  <p:tag name="KSO_WM_UNIT_PLACING_PICTURE_USER_VIEWPORT" val="{&quot;height&quot;:2581.6960629921259,&quot;width&quot;:2677.1952755905513}"/>
</p:tagLst>
</file>

<file path=ppt/tags/tag73.xml><?xml version="1.0" encoding="utf-8"?>
<p:tagLst xmlns:p="http://schemas.openxmlformats.org/presentationml/2006/main">
  <p:tag name="REFSHAPE" val="294085500"/>
  <p:tag name="KSO_WM_UNIT_PLACING_PICTURE_USER_VIEWPORT" val="{&quot;height&quot;:2581.6960629921259,&quot;width&quot;:2677.1952755905513}"/>
</p:tagLst>
</file>

<file path=ppt/tags/tag74.xml><?xml version="1.0" encoding="utf-8"?>
<p:tagLst xmlns:p="http://schemas.openxmlformats.org/presentationml/2006/main">
  <p:tag name="REFSHAPE" val="294085500"/>
  <p:tag name="KSO_WM_UNIT_PLACING_PICTURE_USER_VIEWPORT" val="{&quot;height&quot;:2581.6960629921259,&quot;width&quot;:2677.1952755905513}"/>
</p:tagLst>
</file>

<file path=ppt/tags/tag75.xml><?xml version="1.0" encoding="utf-8"?>
<p:tagLst xmlns:p="http://schemas.openxmlformats.org/presentationml/2006/main">
  <p:tag name="REFSHAPE" val="294085500"/>
  <p:tag name="KSO_WM_UNIT_PLACING_PICTURE_USER_VIEWPORT" val="{&quot;height&quot;:2581.6960629921259,&quot;width&quot;:2677.1952755905513}"/>
</p:tagLst>
</file>

<file path=ppt/tags/tag76.xml><?xml version="1.0" encoding="utf-8"?>
<p:tagLst xmlns:p="http://schemas.openxmlformats.org/presentationml/2006/main">
  <p:tag name="REFSHAPE" val="294085500"/>
  <p:tag name="KSO_WM_UNIT_PLACING_PICTURE_USER_VIEWPORT" val="{&quot;height&quot;:2581.6960629921259,&quot;width&quot;:2677.1952755905513}"/>
</p:tagLst>
</file>

<file path=ppt/tags/tag77.xml><?xml version="1.0" encoding="utf-8"?>
<p:tagLst xmlns:p="http://schemas.openxmlformats.org/presentationml/2006/main">
  <p:tag name="REFSHAPE" val="294085500"/>
  <p:tag name="KSO_WM_UNIT_PLACING_PICTURE_USER_VIEWPORT" val="{&quot;height&quot;:2581.6960629921259,&quot;width&quot;:2677.1952755905513}"/>
</p:tagLst>
</file>

<file path=ppt/tags/tag78.xml><?xml version="1.0" encoding="utf-8"?>
<p:tagLst xmlns:p="http://schemas.openxmlformats.org/presentationml/2006/main">
  <p:tag name="ISPRING_PRESENTATION_TITLE" val="单身狗2"/>
</p:tagLst>
</file>

<file path=ppt/tags/tag8.xml><?xml version="1.0" encoding="utf-8"?>
<p:tagLst xmlns:p="http://schemas.openxmlformats.org/presentationml/2006/main">
  <p:tag name="REFSHAPE" val="294085500"/>
  <p:tag name="KSO_WM_UNIT_PLACING_PICTURE_USER_VIEWPORT" val="{&quot;height&quot;:2581.6960629921259,&quot;width&quot;:2677.1952755905513}"/>
</p:tagLst>
</file>

<file path=ppt/tags/tag9.xml><?xml version="1.0" encoding="utf-8"?>
<p:tagLst xmlns:p="http://schemas.openxmlformats.org/presentationml/2006/main">
  <p:tag name="REFSHAPE" val="21328642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44047</Words>
  <Application>WPS 演示</Application>
  <PresentationFormat>宽屏</PresentationFormat>
  <Paragraphs>1267</Paragraphs>
  <Slides>77</Slides>
  <Notes>17</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77</vt:i4>
      </vt:variant>
    </vt:vector>
  </HeadingPairs>
  <TitlesOfParts>
    <vt:vector size="95" baseType="lpstr">
      <vt:lpstr>Arial</vt:lpstr>
      <vt:lpstr>宋体</vt:lpstr>
      <vt:lpstr>Wingdings</vt:lpstr>
      <vt:lpstr>微软雅黑</vt:lpstr>
      <vt:lpstr>Wingdings</vt:lpstr>
      <vt:lpstr>华康海报体W12(P)</vt:lpstr>
      <vt:lpstr>Arial Unicode MS</vt:lpstr>
      <vt:lpstr>等线 Light</vt:lpstr>
      <vt:lpstr>等线</vt:lpstr>
      <vt:lpstr>方正喵呜体</vt:lpstr>
      <vt:lpstr>Times New Roman</vt:lpstr>
      <vt:lpstr>Britannic Bold</vt:lpstr>
      <vt:lpstr>Calibri</vt:lpstr>
      <vt:lpstr>HelveticaNeue</vt:lpstr>
      <vt:lpstr>NumberOnly</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单身狗2</dc:title>
  <dc:creator>微软用户</dc:creator>
  <cp:lastModifiedBy>曹小等</cp:lastModifiedBy>
  <cp:revision>124</cp:revision>
  <dcterms:created xsi:type="dcterms:W3CDTF">2016-11-03T03:51:00Z</dcterms:created>
  <dcterms:modified xsi:type="dcterms:W3CDTF">2020-01-20T07:16:34Z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