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1" r:id="rId3"/>
    <p:sldId id="279" r:id="rId5"/>
    <p:sldId id="256" r:id="rId6"/>
    <p:sldId id="266" r:id="rId7"/>
    <p:sldId id="291" r:id="rId8"/>
    <p:sldId id="265" r:id="rId9"/>
    <p:sldId id="270" r:id="rId10"/>
    <p:sldId id="271" r:id="rId11"/>
    <p:sldId id="277" r:id="rId12"/>
    <p:sldId id="274" r:id="rId13"/>
    <p:sldId id="267" r:id="rId14"/>
    <p:sldId id="273" r:id="rId15"/>
    <p:sldId id="257" r:id="rId16"/>
    <p:sldId id="26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0DE"/>
    <a:srgbClr val="F6F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76" y="-102"/>
      </p:cViewPr>
      <p:guideLst>
        <p:guide orient="horz" pos="2160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C5797-C916-4614-9E1D-5A144080D9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CBEB5-81A0-4B06-BBF0-DEE24B5531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CBEB5-81A0-4B06-BBF0-DEE24B5531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5C85-E420-4071-AC6A-21E0ED347F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39F0-12B2-4BCB-87E4-F1E8953DBA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5C85-E420-4071-AC6A-21E0ED347F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39F0-12B2-4BCB-87E4-F1E8953DBA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5C85-E420-4071-AC6A-21E0ED347F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39F0-12B2-4BCB-87E4-F1E8953DBA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5C85-E420-4071-AC6A-21E0ED347F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39F0-12B2-4BCB-87E4-F1E8953DBA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5C85-E420-4071-AC6A-21E0ED347F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39F0-12B2-4BCB-87E4-F1E8953DBA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5C85-E420-4071-AC6A-21E0ED347F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39F0-12B2-4BCB-87E4-F1E8953DBA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5C85-E420-4071-AC6A-21E0ED347F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39F0-12B2-4BCB-87E4-F1E8953DBA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5C85-E420-4071-AC6A-21E0ED347F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39F0-12B2-4BCB-87E4-F1E8953DBA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5C85-E420-4071-AC6A-21E0ED347F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39F0-12B2-4BCB-87E4-F1E8953DBA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5C85-E420-4071-AC6A-21E0ED347F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39F0-12B2-4BCB-87E4-F1E8953DBA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5C85-E420-4071-AC6A-21E0ED347F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39F0-12B2-4BCB-87E4-F1E8953DBA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55C85-E420-4071-AC6A-21E0ED347F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C39F0-12B2-4BCB-87E4-F1E8953DBA9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95050" y="109878"/>
            <a:ext cx="829310" cy="2683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4398467" y="2720876"/>
            <a:ext cx="1928813" cy="184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27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感恩遇见，相互成就，本课件资料仅供您个人参考、教学使用，严禁自行在网络传播，违者依知识产权法追究法律责任。</a:t>
            </a:r>
            <a:endParaRPr kumimoji="1" lang="en-US" altLang="zh-CN" sz="127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127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27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更多教学资源请关注</a:t>
            </a:r>
            <a:endParaRPr kumimoji="1" lang="en-US" altLang="zh-CN" sz="127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27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公众号：溯恩高中英语</a:t>
            </a:r>
            <a:endParaRPr kumimoji="1" lang="zh-CN" altLang="en-US" sz="127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35" y="3136106"/>
            <a:ext cx="1036737" cy="10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6379071" y="2720877"/>
            <a:ext cx="1645742" cy="3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charset="-122"/>
                <a:ea typeface="宋体" panose="02010600030101010101" pitchFamily="2" charset="-122"/>
                <a:cs typeface="+mn-cs"/>
              </a:rPr>
              <a:t>知识产权声明</a:t>
            </a:r>
            <a:endParaRPr kumimoji="1" lang="zh-CN" altLang="en-US" sz="1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新魏" panose="02010800040101010101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3352" y="843428"/>
            <a:ext cx="11004088" cy="6014571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30000"/>
              </a:lnSpc>
              <a:spcBef>
                <a:spcPts val="0"/>
              </a:spcBef>
              <a:buNone/>
            </a:pPr>
            <a:endParaRPr lang="en-US" altLang="zh-CN" sz="2400" b="1" dirty="0"/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b="1" dirty="0" smtClean="0"/>
              <a:t>1. _____________________________________________________________________</a:t>
            </a:r>
            <a:endParaRPr lang="en-US" altLang="zh-CN" sz="2400" b="1" dirty="0"/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b="1" dirty="0" smtClean="0"/>
              <a:t>(</a:t>
            </a:r>
            <a:r>
              <a:rPr lang="zh-CN" altLang="en-US" sz="2400" b="1" dirty="0" smtClean="0"/>
              <a:t>是你们</a:t>
            </a:r>
            <a:r>
              <a:rPr lang="zh-CN" altLang="en-US" sz="2400" b="1" dirty="0"/>
              <a:t>耐心</a:t>
            </a:r>
            <a:r>
              <a:rPr lang="zh-CN" altLang="en-US" sz="2400" b="1" dirty="0" smtClean="0"/>
              <a:t>的照顾和不断的鼓励</a:t>
            </a:r>
            <a:r>
              <a:rPr lang="en-US" altLang="zh-CN" sz="2400" b="1" dirty="0" smtClean="0"/>
              <a:t>) improve their health and fuel their desire to live.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b="1" dirty="0"/>
              <a:t>2</a:t>
            </a:r>
            <a:r>
              <a:rPr lang="en-US" altLang="zh-CN" sz="2400" b="1" dirty="0" smtClean="0"/>
              <a:t>. __________________________________________ (</a:t>
            </a:r>
            <a:r>
              <a:rPr lang="zh-CN" altLang="en-US" sz="2400" b="1" dirty="0" smtClean="0"/>
              <a:t>让我印象最深刻的是</a:t>
            </a:r>
            <a:r>
              <a:rPr lang="en-US" altLang="zh-CN" sz="2400" b="1" dirty="0" smtClean="0"/>
              <a:t>) you comfort the patients gently when they are at a loss.</a:t>
            </a:r>
            <a:endParaRPr lang="en-US" altLang="zh-CN" sz="2400" b="1" dirty="0" smtClean="0"/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b="1" dirty="0"/>
              <a:t>3</a:t>
            </a:r>
            <a:r>
              <a:rPr lang="en-US" altLang="zh-CN" sz="2400" b="1" dirty="0" smtClean="0"/>
              <a:t>. </a:t>
            </a:r>
            <a:r>
              <a:rPr lang="en-US" altLang="zh-CN" sz="2400" b="1" dirty="0"/>
              <a:t>You are always </a:t>
            </a:r>
            <a:r>
              <a:rPr lang="en-US" altLang="zh-CN" sz="2400" b="1" dirty="0" smtClean="0"/>
              <a:t>professional </a:t>
            </a:r>
            <a:r>
              <a:rPr lang="en-US" altLang="zh-CN" sz="2400" b="1" dirty="0"/>
              <a:t>and responsible when everyone turns to you for help, </a:t>
            </a:r>
            <a:r>
              <a:rPr lang="en-US" altLang="zh-CN" sz="2400" b="1" dirty="0" smtClean="0"/>
              <a:t>____________________________________________________________________.</a:t>
            </a:r>
            <a:endParaRPr lang="en-US" altLang="zh-CN" sz="2400" b="1" dirty="0" smtClean="0"/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b="1" dirty="0" smtClean="0"/>
              <a:t>(</a:t>
            </a:r>
            <a:r>
              <a:rPr lang="zh-CN" altLang="en-US" sz="2400" b="1" dirty="0" smtClean="0"/>
              <a:t>这大大的感动了我</a:t>
            </a:r>
            <a:r>
              <a:rPr lang="en-US" altLang="zh-CN" sz="2400" b="1" dirty="0" smtClean="0"/>
              <a:t>)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400" b="1" dirty="0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 fontAlgn="auto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b="1" dirty="0" smtClean="0"/>
              <a:t>4._______________________________________________________________________________________________,(</a:t>
            </a:r>
            <a:r>
              <a:rPr lang="zh-CN" altLang="en-US" sz="2400" b="1" dirty="0" smtClean="0"/>
              <a:t>当病人失去信心时， 你们总是用微笑鼓励他们）</a:t>
            </a:r>
            <a:r>
              <a:rPr lang="en-US" altLang="zh-CN" sz="2400" b="1" dirty="0" smtClean="0"/>
              <a:t> </a:t>
            </a:r>
            <a:r>
              <a:rPr lang="en-US" altLang="zh-CN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which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helps us to cultivate a positive </a:t>
            </a:r>
            <a:r>
              <a:rPr lang="en-US" altLang="zh-CN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attitude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towards </a:t>
            </a:r>
            <a:r>
              <a:rPr lang="en-US" altLang="zh-CN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difficulties</a:t>
            </a:r>
            <a:r>
              <a:rPr lang="en-US" altLang="zh-CN" sz="2400" b="1" dirty="0" smtClean="0"/>
              <a:t>(</a:t>
            </a:r>
            <a:r>
              <a:rPr lang="zh-CN" altLang="en-US" sz="2400" b="1" dirty="0" smtClean="0"/>
              <a:t>有助于我们对</a:t>
            </a:r>
            <a:r>
              <a:rPr lang="zh-CN" altLang="en-US" sz="2400" b="1" dirty="0"/>
              <a:t>困难养成积极的态度</a:t>
            </a:r>
            <a:r>
              <a:rPr lang="en-US" altLang="zh-CN" sz="2400" b="1" dirty="0" smtClean="0"/>
              <a:t>).</a:t>
            </a:r>
            <a:endParaRPr lang="en-US" altLang="zh-CN" sz="2400" b="1" dirty="0" smtClean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73887" y="1258823"/>
            <a:ext cx="10644048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It </a:t>
            </a:r>
            <a:r>
              <a:rPr lang="en-US" altLang="zh-CN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is </a:t>
            </a:r>
            <a:r>
              <a:rPr lang="en-US" altLang="zh-CN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your </a:t>
            </a:r>
            <a:r>
              <a:rPr lang="en-US" altLang="zh-CN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patient care and constant encouragement that </a:t>
            </a:r>
            <a:endParaRPr lang="en-US" altLang="zh-CN" sz="3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10789" y="2226930"/>
            <a:ext cx="525208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What impresses me most is that</a:t>
            </a:r>
            <a:endParaRPr lang="en-US" altLang="zh-CN" sz="30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352" y="116632"/>
            <a:ext cx="486648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nty Golden Bell 新蒂金钟体" panose="03000600000000000000" charset="-122"/>
                <a:ea typeface="Senty Golden Bell 新蒂金钟体" panose="03000600000000000000" charset="-122"/>
              </a:rPr>
              <a:t>Advanced sentences</a:t>
            </a:r>
            <a:endParaRPr lang="en-US" altLang="zh-CN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nty Golden Bell 新蒂金钟体" panose="03000600000000000000" charset="-122"/>
              <a:ea typeface="Senty Golden Bell 新蒂金钟体" panose="03000600000000000000" charset="-12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16974" y="3645024"/>
            <a:ext cx="681609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which </a:t>
            </a:r>
            <a:r>
              <a:rPr lang="en-US" altLang="zh-CN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greatly moves/ touches/ affects me</a:t>
            </a:r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altLang="zh-CN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1384" y="4581128"/>
            <a:ext cx="903668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You never fail to cheer people up with your smiles when</a:t>
            </a:r>
            <a:endParaRPr lang="en-US" altLang="zh-CN" sz="30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96688" y="5085184"/>
            <a:ext cx="381698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    </a:t>
            </a:r>
            <a:r>
              <a:rPr lang="en-US" altLang="zh-CN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they </a:t>
            </a:r>
            <a:r>
              <a:rPr lang="en-US" altLang="zh-CN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are discouraged</a:t>
            </a:r>
            <a:endParaRPr lang="en-US" altLang="zh-CN" sz="30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5125" grpId="0"/>
      <p:bldP spid="5128" grpId="0"/>
      <p:bldP spid="13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59155" y="1054599"/>
            <a:ext cx="1032256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1.Again, millions of thanks for what you have done.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pPr fontAlgn="auto">
              <a:lnSpc>
                <a:spcPct val="150000"/>
              </a:lnSpc>
            </a:pPr>
            <a:r>
              <a:rPr lang="en-US" altLang="zh-CN" sz="2800" dirty="0" smtClean="0"/>
              <a:t>2.Please accept my sincere thanks again for... </a:t>
            </a:r>
            <a:r>
              <a:rPr lang="en-US" altLang="zh-CN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Good </a:t>
            </a:r>
            <a:r>
              <a:rPr lang="en-US" altLang="zh-CN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luck and stay well!</a:t>
            </a:r>
            <a:endParaRPr lang="en-US" altLang="zh-CN" sz="2800" dirty="0">
              <a:solidFill>
                <a:srgbClr val="FFC000"/>
              </a:solidFill>
            </a:endParaRPr>
          </a:p>
          <a:p>
            <a:endParaRPr lang="en-US" altLang="zh-CN" sz="2800" dirty="0"/>
          </a:p>
          <a:p>
            <a:r>
              <a:rPr lang="en-US" altLang="zh-CN" sz="2800" dirty="0"/>
              <a:t>3</a:t>
            </a:r>
            <a:r>
              <a:rPr lang="en-US" altLang="zh-CN" sz="2800" dirty="0" smtClean="0"/>
              <a:t>.Again</a:t>
            </a:r>
            <a:r>
              <a:rPr lang="en-US" altLang="zh-CN" sz="2800" dirty="0"/>
              <a:t>, </a:t>
            </a:r>
            <a:r>
              <a:rPr lang="en-US" altLang="zh-CN" sz="2800" dirty="0" smtClean="0"/>
              <a:t>I </a:t>
            </a:r>
            <a:r>
              <a:rPr lang="en-US" altLang="zh-CN" sz="2800" dirty="0"/>
              <a:t>would like to express my </a:t>
            </a:r>
            <a:r>
              <a:rPr lang="en-US" altLang="zh-CN" sz="2800" dirty="0" smtClean="0"/>
              <a:t>sincere </a:t>
            </a:r>
            <a:r>
              <a:rPr lang="en-US" altLang="zh-CN" sz="2800" dirty="0"/>
              <a:t>thanks to you! </a:t>
            </a:r>
            <a:endParaRPr lang="en-US" altLang="zh-CN" sz="2800" dirty="0"/>
          </a:p>
          <a:p>
            <a:r>
              <a:rPr lang="en-US" altLang="zh-CN" sz="2800" dirty="0"/>
              <a:t>   </a:t>
            </a:r>
            <a:r>
              <a:rPr lang="en-US" altLang="zh-CN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May you be in good health.</a:t>
            </a:r>
            <a:endParaRPr lang="en-US" altLang="zh-CN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 smtClean="0"/>
              <a:t>4.My gratitude is beyond words/description. / Words fail to express my deepest gratitude .</a:t>
            </a:r>
            <a:r>
              <a:rPr lang="en-US" altLang="zh-CN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Best </a:t>
            </a:r>
            <a:r>
              <a:rPr lang="en-US" altLang="zh-CN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wishes to you!</a:t>
            </a:r>
            <a:endParaRPr lang="en-US" altLang="zh-CN" sz="2800" dirty="0">
              <a:solidFill>
                <a:srgbClr val="FFC000"/>
              </a:solidFill>
            </a:endParaRPr>
          </a:p>
          <a:p>
            <a:endParaRPr lang="en-US" altLang="zh-CN" sz="2800" dirty="0">
              <a:solidFill>
                <a:srgbClr val="FFC000"/>
              </a:solidFill>
            </a:endParaRPr>
          </a:p>
          <a:p>
            <a:r>
              <a:rPr lang="en-US" altLang="zh-CN" sz="2800" dirty="0"/>
              <a:t>5</a:t>
            </a:r>
            <a:r>
              <a:rPr lang="en-US" altLang="zh-CN" sz="2800" dirty="0" smtClean="0"/>
              <a:t>.Sincere thanks </a:t>
            </a:r>
            <a:r>
              <a:rPr lang="en-US" altLang="zh-CN" sz="2800" dirty="0"/>
              <a:t>again for what you have </a:t>
            </a:r>
            <a:r>
              <a:rPr lang="en-US" altLang="zh-CN" sz="2800" dirty="0" smtClean="0"/>
              <a:t>done.</a:t>
            </a:r>
            <a:r>
              <a:rPr lang="en-US" altLang="zh-CN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Wish </a:t>
            </a:r>
            <a:r>
              <a:rPr lang="en-US" altLang="zh-CN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you a healthy and happy </a:t>
            </a:r>
            <a:r>
              <a:rPr lang="en-US" altLang="zh-CN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life!</a:t>
            </a:r>
            <a:endParaRPr lang="en-US" altLang="zh-CN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5" y="188640"/>
            <a:ext cx="5303520" cy="872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71464" y="1012200"/>
            <a:ext cx="9118217" cy="5092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500" dirty="0" smtClean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US" altLang="zh-CN" sz="2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I’m firmly convinced / I firmly believe </a:t>
            </a:r>
            <a:r>
              <a:rPr lang="en-US" altLang="zh-CN" sz="2500" dirty="0" smtClean="0">
                <a:latin typeface="Comic Sans MS" panose="030F0702030302020204" pitchFamily="66" charset="0"/>
              </a:rPr>
              <a:t>that</a:t>
            </a:r>
            <a:r>
              <a:rPr lang="en-US" altLang="zh-CN" sz="25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500" dirty="0">
                <a:solidFill>
                  <a:srgbClr val="00B050"/>
                </a:solidFill>
                <a:latin typeface="Comic Sans MS" panose="030F0702030302020204" pitchFamily="66" charset="0"/>
              </a:rPr>
              <a:t>with your help and </a:t>
            </a:r>
            <a:r>
              <a:rPr lang="en-US" altLang="zh-CN" sz="25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effort, </a:t>
            </a:r>
            <a:r>
              <a:rPr lang="en-US" altLang="zh-CN" sz="2500" dirty="0" smtClean="0">
                <a:latin typeface="Comic Sans MS" panose="030F0702030302020204" pitchFamily="66" charset="0"/>
              </a:rPr>
              <a:t>the day when we win is approaching.</a:t>
            </a:r>
            <a:endParaRPr lang="en-US" altLang="zh-CN" sz="2500" dirty="0" smtClean="0">
              <a:latin typeface="Comic Sans MS" panose="030F0702030302020204" pitchFamily="66" charset="0"/>
            </a:endParaRPr>
          </a:p>
          <a:p>
            <a:endParaRPr lang="en-US" altLang="zh-CN" sz="2500" dirty="0" smtClean="0">
              <a:latin typeface="Comic Sans MS" panose="030F0702030302020204" pitchFamily="66" charset="0"/>
            </a:endParaRPr>
          </a:p>
          <a:p>
            <a:pPr latinLnBrk="1"/>
            <a:r>
              <a:rPr lang="en-US" altLang="zh-CN" sz="2500" dirty="0">
                <a:latin typeface="Comic Sans MS" panose="030F0702030302020204" pitchFamily="66" charset="0"/>
              </a:rPr>
              <a:t>2</a:t>
            </a:r>
            <a:r>
              <a:rPr lang="en-US" altLang="zh-CN" sz="2500" dirty="0" smtClean="0">
                <a:latin typeface="Comic Sans MS" panose="030F0702030302020204" pitchFamily="66" charset="0"/>
              </a:rPr>
              <a:t>. </a:t>
            </a:r>
            <a:r>
              <a:rPr lang="en-US" altLang="zh-CN" sz="25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With your hard work</a:t>
            </a:r>
            <a:r>
              <a:rPr lang="en-US" altLang="zh-CN" sz="2500" dirty="0" smtClean="0">
                <a:latin typeface="Comic Sans MS" panose="030F0702030302020204" pitchFamily="66" charset="0"/>
              </a:rPr>
              <a:t>, </a:t>
            </a:r>
            <a:r>
              <a:rPr lang="en-US" altLang="zh-CN" sz="2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undoubtedly,/there's no doubt </a:t>
            </a:r>
            <a:r>
              <a:rPr lang="en-US" altLang="zh-CN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that </a:t>
            </a:r>
            <a:r>
              <a:rPr lang="en-US" altLang="zh-CN" sz="2500" dirty="0" smtClean="0">
                <a:latin typeface="Comic Sans MS" panose="030F0702030302020204" pitchFamily="66" charset="0"/>
              </a:rPr>
              <a:t>we will go through the trouble sooner or later.</a:t>
            </a:r>
            <a:endParaRPr lang="en-US" altLang="zh-CN" sz="2500" dirty="0" smtClean="0">
              <a:latin typeface="Comic Sans MS" panose="030F0702030302020204" pitchFamily="66" charset="0"/>
            </a:endParaRPr>
          </a:p>
          <a:p>
            <a:pPr latinLnBrk="1"/>
            <a:endParaRPr lang="en-US" altLang="zh-CN" sz="2500" dirty="0" smtClean="0">
              <a:latin typeface="Comic Sans MS" panose="030F0702030302020204" pitchFamily="66" charset="0"/>
            </a:endParaRPr>
          </a:p>
          <a:p>
            <a:pPr latinLnBrk="1"/>
            <a:r>
              <a:rPr lang="en-US" altLang="zh-CN" sz="2500" dirty="0">
                <a:latin typeface="Comic Sans MS" panose="030F0702030302020204" pitchFamily="66" charset="0"/>
              </a:rPr>
              <a:t>3</a:t>
            </a:r>
            <a:r>
              <a:rPr lang="en-US" altLang="zh-CN" sz="2500" dirty="0" smtClean="0">
                <a:latin typeface="Comic Sans MS" panose="030F0702030302020204" pitchFamily="66" charset="0"/>
              </a:rPr>
              <a:t>. </a:t>
            </a:r>
            <a:r>
              <a:rPr lang="en-US" altLang="zh-CN" sz="2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Under no circumstances </a:t>
            </a:r>
            <a:r>
              <a:rPr lang="en-US" altLang="zh-CN" sz="2500" dirty="0" smtClean="0">
                <a:latin typeface="Comic Sans MS" panose="030F0702030302020204" pitchFamily="66" charset="0"/>
              </a:rPr>
              <a:t>will we be knocked down by </a:t>
            </a:r>
            <a:endParaRPr lang="en-US" altLang="zh-CN" sz="2500" dirty="0" smtClean="0">
              <a:latin typeface="Comic Sans MS" panose="030F0702030302020204" pitchFamily="66" charset="0"/>
            </a:endParaRPr>
          </a:p>
          <a:p>
            <a:pPr latinLnBrk="1"/>
            <a:r>
              <a:rPr lang="en-US" altLang="zh-CN" sz="2500" dirty="0" smtClean="0">
                <a:latin typeface="Comic Sans MS" panose="030F0702030302020204" pitchFamily="66" charset="0"/>
              </a:rPr>
              <a:t>the virus. </a:t>
            </a:r>
            <a:r>
              <a:rPr lang="en-US" altLang="zh-CN" sz="2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am confident / I bet </a:t>
            </a:r>
            <a:r>
              <a:rPr lang="en-US" altLang="zh-CN" sz="2500" dirty="0" smtClean="0">
                <a:latin typeface="Comic Sans MS" panose="030F0702030302020204" pitchFamily="66" charset="0"/>
              </a:rPr>
              <a:t>that everything will be</a:t>
            </a:r>
            <a:endParaRPr lang="en-US" altLang="zh-CN" sz="2500" dirty="0" smtClean="0">
              <a:latin typeface="Comic Sans MS" panose="030F0702030302020204" pitchFamily="66" charset="0"/>
            </a:endParaRPr>
          </a:p>
          <a:p>
            <a:pPr latinLnBrk="1"/>
            <a:r>
              <a:rPr lang="en-US" altLang="zh-CN" sz="2500" dirty="0" smtClean="0">
                <a:latin typeface="Comic Sans MS" panose="030F0702030302020204" pitchFamily="66" charset="0"/>
              </a:rPr>
              <a:t> fine in the near future </a:t>
            </a:r>
            <a:r>
              <a:rPr lang="en-US" altLang="zh-CN" sz="25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with our joint effort</a:t>
            </a:r>
            <a:r>
              <a:rPr lang="en-US" altLang="zh-CN" sz="2500" dirty="0" smtClean="0">
                <a:latin typeface="Comic Sans MS" panose="030F0702030302020204" pitchFamily="66" charset="0"/>
              </a:rPr>
              <a:t>!</a:t>
            </a:r>
            <a:endParaRPr lang="en-US" altLang="zh-CN" sz="2500" dirty="0" smtClean="0">
              <a:latin typeface="Comic Sans MS" panose="030F0702030302020204" pitchFamily="66" charset="0"/>
            </a:endParaRPr>
          </a:p>
          <a:p>
            <a:pPr latinLnBrk="1"/>
            <a:endParaRPr lang="en-US" altLang="zh-CN" sz="2500" dirty="0" smtClean="0">
              <a:latin typeface="Comic Sans MS" panose="030F0702030302020204" pitchFamily="66" charset="0"/>
            </a:endParaRPr>
          </a:p>
          <a:p>
            <a:pPr latinLnBrk="1"/>
            <a:r>
              <a:rPr lang="en-US" altLang="zh-CN" sz="2500" dirty="0">
                <a:latin typeface="Comic Sans MS" panose="030F0702030302020204" pitchFamily="66" charset="0"/>
              </a:rPr>
              <a:t>4</a:t>
            </a:r>
            <a:r>
              <a:rPr lang="en-US" altLang="zh-CN" sz="2500" dirty="0" smtClean="0">
                <a:latin typeface="Comic Sans MS" panose="030F0702030302020204" pitchFamily="66" charset="0"/>
              </a:rPr>
              <a:t>. We </a:t>
            </a:r>
            <a:r>
              <a:rPr lang="en-US" altLang="zh-CN" sz="2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share the strong belief/ hold the firm belief </a:t>
            </a:r>
            <a:r>
              <a:rPr lang="en-US" altLang="zh-CN" sz="2500" dirty="0" smtClean="0">
                <a:latin typeface="Comic Sans MS" panose="030F0702030302020204" pitchFamily="66" charset="0"/>
              </a:rPr>
              <a:t>that we will go through this difficult time </a:t>
            </a:r>
            <a:r>
              <a:rPr lang="en-US" altLang="zh-CN" sz="25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with everyone’s support</a:t>
            </a:r>
            <a:r>
              <a:rPr lang="en-US" altLang="zh-CN" sz="2500" dirty="0" smtClean="0">
                <a:latin typeface="Comic Sans MS" panose="030F0702030302020204" pitchFamily="66" charset="0"/>
              </a:rPr>
              <a:t>. </a:t>
            </a:r>
            <a:endParaRPr lang="zh-CN" altLang="en-US" sz="25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029" y="138440"/>
            <a:ext cx="3876675" cy="873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3352" y="334809"/>
            <a:ext cx="11737304" cy="612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Dear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medical workers,</a:t>
            </a:r>
            <a:endParaRPr lang="en-US" altLang="zh-CN" sz="2800" b="1" dirty="0" smtClean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    I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am writing to express my sincere gratitude to you for your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_________(fight)against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the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COVID-19. Since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the outbreak of the virus,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you____________(work)in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the front line for nearly a month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, rescuing people from all walks of life.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But for your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_________(devote) care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and selfless contribution, the situation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____________(would) have been controlled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in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such___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short time. Your moving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dedication, _______ prevents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the dreadful condition from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getting _______, is _______________(doubt) worth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appreciation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!</a:t>
            </a:r>
            <a:endParaRPr lang="zh-CN" altLang="zh-CN" sz="2800" b="1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    _______(word) fail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to express our thanks to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you. Now everything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is going into the right track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gradually, so I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am sure we will win the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fight. Remember, we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are always 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______ </a:t>
            </a:r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you!</a:t>
            </a:r>
            <a:endParaRPr lang="zh-CN" altLang="zh-CN" sz="2800" b="1" dirty="0">
              <a:latin typeface="Calibri" panose="020F0502020204030204" charset="0"/>
              <a:cs typeface="Calibri" panose="020F0502020204030204" charset="0"/>
            </a:endParaRPr>
          </a:p>
          <a:p>
            <a:pPr algn="r"/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                                                                                                            Yours</a:t>
            </a:r>
            <a:r>
              <a:rPr lang="zh-CN" altLang="zh-CN" sz="2800" b="1" dirty="0">
                <a:latin typeface="Calibri" panose="020F0502020204030204" charset="0"/>
                <a:cs typeface="Calibri" panose="020F0502020204030204" charset="0"/>
              </a:rPr>
              <a:t>，</a:t>
            </a:r>
            <a:endParaRPr lang="zh-CN" altLang="zh-CN" sz="2800" b="1" dirty="0">
              <a:latin typeface="Calibri" panose="020F0502020204030204" charset="0"/>
              <a:cs typeface="Calibri" panose="020F0502020204030204" charset="0"/>
            </a:endParaRPr>
          </a:p>
          <a:p>
            <a:pPr algn="r"/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Li </a:t>
            </a:r>
            <a:r>
              <a:rPr lang="en-US" altLang="zh-CN" sz="2800" b="1" dirty="0" err="1" smtClean="0">
                <a:latin typeface="Calibri" panose="020F0502020204030204" charset="0"/>
                <a:cs typeface="Calibri" panose="020F0502020204030204" charset="0"/>
              </a:rPr>
              <a:t>Hua</a:t>
            </a:r>
            <a:endParaRPr lang="en-US" altLang="zh-CN" sz="2800" b="1" dirty="0" err="1" smtClean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2365" y="1608738"/>
            <a:ext cx="208823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have worked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9220" y="1970048"/>
            <a:ext cx="15462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n-US" altLang="zh-CN" dirty="0"/>
              <a:t>devoted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37955" y="2412509"/>
            <a:ext cx="208823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wouldn’t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0670" y="2862833"/>
            <a:ext cx="135318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which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2577" y="2862719"/>
            <a:ext cx="57143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a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2056" y="3238421"/>
            <a:ext cx="208823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undoubtedly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409" y="4991844"/>
            <a:ext cx="103444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with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797" y="4165127"/>
            <a:ext cx="1328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Words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4906" y="3238370"/>
            <a:ext cx="1194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worse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001" y="1158156"/>
            <a:ext cx="208823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fighting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4160" y="621030"/>
            <a:ext cx="11530330" cy="612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Dear </a:t>
            </a:r>
            <a:r>
              <a:rPr lang="en-US" altLang="zh-CN" sz="2800" b="1" kern="1400" spc="50" dirty="0" smtClean="0">
                <a:latin typeface="Calibri" panose="020F0502020204030204" charset="0"/>
                <a:cs typeface="Calibri" panose="020F0502020204030204" charset="0"/>
              </a:rPr>
              <a:t>medical 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workers</a:t>
            </a:r>
            <a:r>
              <a:rPr lang="zh-CN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，</a:t>
            </a:r>
            <a:endParaRPr lang="zh-CN" altLang="zh-CN" sz="2800" b="1" kern="1400" spc="50" dirty="0"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     </a:t>
            </a:r>
            <a:r>
              <a:rPr lang="en-US" altLang="zh-CN" sz="2800" b="1" i="1" kern="1400" spc="50" dirty="0">
                <a:latin typeface="Calibri" panose="020F0502020204030204" charset="0"/>
                <a:cs typeface="Calibri" panose="020F0502020204030204" charset="0"/>
              </a:rPr>
              <a:t> </a:t>
            </a:r>
            <a:r>
              <a:rPr lang="en-US" altLang="zh-CN" sz="2800" b="1" kern="1400" spc="5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On behalf of 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my school, I would like to </a:t>
            </a:r>
            <a:r>
              <a:rPr lang="en-US" altLang="zh-CN" sz="2800" b="1" kern="1400" spc="5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express the sincerest gratitude 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to you all for your devotion and </a:t>
            </a:r>
            <a:r>
              <a:rPr lang="en-US" altLang="zh-CN" sz="2800" b="1" kern="1400" spc="50" dirty="0" smtClean="0">
                <a:latin typeface="Calibri" panose="020F0502020204030204" charset="0"/>
                <a:cs typeface="Calibri" panose="020F0502020204030204" charset="0"/>
              </a:rPr>
              <a:t>sacrifice 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in the battle against the </a:t>
            </a:r>
            <a:r>
              <a:rPr lang="en-US" altLang="zh-CN" sz="2800" b="1" kern="1400" spc="50" dirty="0" smtClean="0">
                <a:latin typeface="Calibri" panose="020F0502020204030204" charset="0"/>
                <a:cs typeface="Calibri" panose="020F0502020204030204" charset="0"/>
              </a:rPr>
              <a:t>COVID-19.</a:t>
            </a:r>
            <a:endParaRPr lang="zh-CN" altLang="zh-CN" sz="2800" b="1" kern="1400" spc="50" dirty="0"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      In this </a:t>
            </a:r>
            <a:r>
              <a:rPr lang="en-US" altLang="zh-CN" sz="2800" b="1" kern="1400" spc="50" dirty="0" smtClean="0">
                <a:latin typeface="Calibri" panose="020F0502020204030204" charset="0"/>
                <a:cs typeface="Calibri" panose="020F0502020204030204" charset="0"/>
              </a:rPr>
              <a:t>epidemic situation, 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it is you </a:t>
            </a:r>
            <a:r>
              <a:rPr lang="en-US" altLang="zh-CN" sz="2800" b="1" kern="1400" spc="50" dirty="0" smtClean="0">
                <a:latin typeface="Calibri" panose="020F0502020204030204" charset="0"/>
                <a:cs typeface="Calibri" panose="020F0502020204030204" charset="0"/>
              </a:rPr>
              <a:t>who/that, </a:t>
            </a:r>
            <a:r>
              <a:rPr lang="en-US" altLang="zh-CN" sz="2800" b="1" kern="1400" spc="5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regardless of 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the shortage of equipment and the potential of </a:t>
            </a:r>
            <a:r>
              <a:rPr lang="en-US" altLang="zh-CN" sz="2800" b="1" kern="1400" spc="50" dirty="0" smtClean="0">
                <a:latin typeface="Calibri" panose="020F0502020204030204" charset="0"/>
                <a:cs typeface="Calibri" panose="020F0502020204030204" charset="0"/>
              </a:rPr>
              <a:t>infection, </a:t>
            </a:r>
            <a:r>
              <a:rPr lang="en-US" altLang="zh-CN" sz="2800" b="1" kern="1400" spc="5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desperately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 rescue those infected but </a:t>
            </a:r>
            <a:r>
              <a:rPr lang="en-US" altLang="zh-CN" sz="2800" b="1" kern="1400" spc="5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struggling for 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life. It is also you who</a:t>
            </a:r>
            <a:r>
              <a:rPr lang="en-US" altLang="zh-CN" sz="2800" b="1" kern="1400" spc="50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2800" b="1" kern="1400" spc="5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build up our confidence 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to defeat it. It is you who deserve all admiration and love!</a:t>
            </a:r>
            <a:endParaRPr lang="zh-CN" altLang="zh-CN" sz="2800" b="1" kern="1400" spc="50" dirty="0"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      Such few words can't </a:t>
            </a:r>
            <a:r>
              <a:rPr lang="en-US" altLang="zh-CN" sz="2800" b="1" kern="1400" spc="5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fully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 convey our </a:t>
            </a:r>
            <a:r>
              <a:rPr lang="en-US" altLang="zh-CN" sz="2800" b="1" kern="1400" spc="50" dirty="0" smtClean="0">
                <a:latin typeface="Calibri" panose="020F0502020204030204" charset="0"/>
                <a:cs typeface="Calibri" panose="020F0502020204030204" charset="0"/>
              </a:rPr>
              <a:t>thanks for your</a:t>
            </a:r>
            <a:endParaRPr lang="en-US" altLang="zh-CN" sz="2800" b="1" kern="1400" spc="50" dirty="0" smtClean="0"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r>
              <a:rPr lang="en-US" altLang="zh-CN" sz="2800" b="1" kern="1400" spc="50" dirty="0" smtClean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irreplaceable</a:t>
            </a:r>
            <a:r>
              <a:rPr lang="en-US" altLang="zh-CN" sz="2800" b="1" kern="1400" spc="50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contribution. I </a:t>
            </a:r>
            <a:r>
              <a:rPr lang="en-US" altLang="zh-CN" sz="2800" b="1" kern="1400" spc="5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hold the firm belief 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that </a:t>
            </a:r>
            <a:r>
              <a:rPr lang="en-US" altLang="zh-CN" sz="2800" b="1" kern="1400" spc="5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with our joint efforts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 China will win the battle and make </a:t>
            </a:r>
            <a:r>
              <a:rPr lang="en-US" altLang="zh-CN" sz="2800" b="1" kern="1400" spc="5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a quick recovery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.</a:t>
            </a:r>
            <a:endParaRPr lang="zh-CN" altLang="zh-CN" sz="2800" b="1" kern="1400" spc="50" dirty="0"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 </a:t>
            </a:r>
            <a:r>
              <a:rPr lang="en-US" altLang="zh-CN" sz="2800" b="1" i="1" kern="1400" spc="50" dirty="0">
                <a:latin typeface="Calibri" panose="020F0502020204030204" charset="0"/>
                <a:cs typeface="Calibri" panose="020F0502020204030204" charset="0"/>
              </a:rPr>
              <a:t>  </a:t>
            </a:r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   Good luck and stay well!</a:t>
            </a:r>
            <a:endParaRPr lang="zh-CN" altLang="zh-CN" sz="2800" b="1" kern="1400" spc="50" dirty="0">
              <a:latin typeface="Calibri" panose="020F0502020204030204" charset="0"/>
              <a:cs typeface="Calibri" panose="020F0502020204030204" charset="0"/>
            </a:endParaRPr>
          </a:p>
          <a:p>
            <a:pPr algn="r"/>
            <a:r>
              <a:rPr lang="en-US" altLang="zh-CN" sz="2800" b="1" kern="1400" spc="50" dirty="0">
                <a:latin typeface="Calibri" panose="020F0502020204030204" charset="0"/>
                <a:cs typeface="Calibri" panose="020F0502020204030204" charset="0"/>
              </a:rPr>
              <a:t>Yours </a:t>
            </a:r>
            <a:r>
              <a:rPr lang="en-US" altLang="zh-CN" sz="2800" b="1" kern="1400" spc="50" dirty="0" smtClean="0">
                <a:latin typeface="Calibri" panose="020F0502020204030204" charset="0"/>
                <a:cs typeface="Calibri" panose="020F0502020204030204" charset="0"/>
              </a:rPr>
              <a:t>sincerely,</a:t>
            </a:r>
            <a:endParaRPr lang="en-US" altLang="zh-CN" sz="2800" b="1" kern="1400" spc="50" dirty="0">
              <a:latin typeface="Calibri" panose="020F0502020204030204" charset="0"/>
              <a:cs typeface="Calibri" panose="020F0502020204030204" charset="0"/>
            </a:endParaRPr>
          </a:p>
          <a:p>
            <a:pPr algn="r"/>
            <a:r>
              <a:rPr lang="en-US" altLang="zh-CN" sz="2800" b="1" kern="1400" spc="50" dirty="0" smtClean="0">
                <a:latin typeface="Calibri" panose="020F0502020204030204" charset="0"/>
                <a:cs typeface="Calibri" panose="020F0502020204030204" charset="0"/>
              </a:rPr>
              <a:t>Li </a:t>
            </a:r>
            <a:r>
              <a:rPr lang="en-US" altLang="zh-CN" sz="2800" b="1" kern="1400" spc="50" dirty="0" err="1">
                <a:latin typeface="Calibri" panose="020F0502020204030204" charset="0"/>
                <a:cs typeface="Calibri" panose="020F0502020204030204" charset="0"/>
              </a:rPr>
              <a:t>Hua</a:t>
            </a:r>
            <a:endParaRPr lang="zh-CN" altLang="zh-CN" sz="2800" b="1" kern="1400" spc="50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7728" y="-228565"/>
            <a:ext cx="4481830" cy="1137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1"/>
          <p:cNvPicPr>
            <a:picLocks noChangeAspect="1"/>
          </p:cNvPicPr>
          <p:nvPr/>
        </p:nvPicPr>
        <p:blipFill>
          <a:blip r:embed="rId2"/>
          <a:srcRect t="15978"/>
          <a:stretch>
            <a:fillRect/>
          </a:stretch>
        </p:blipFill>
        <p:spPr>
          <a:xfrm>
            <a:off x="1228090" y="819150"/>
            <a:ext cx="9662795" cy="54127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8010" y="5593080"/>
            <a:ext cx="5935980" cy="10820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5590" y="-136525"/>
            <a:ext cx="6377940" cy="1684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3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539458" y="1859454"/>
            <a:ext cx="9108504" cy="4365104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  <a:alpha val="52000"/>
                </a:schemeClr>
              </a:gs>
              <a:gs pos="68000">
                <a:schemeClr val="accent1">
                  <a:lumMod val="45000"/>
                  <a:lumOff val="55000"/>
                  <a:alpha val="29000"/>
                </a:schemeClr>
              </a:gs>
              <a:gs pos="100000">
                <a:schemeClr val="accent1">
                  <a:lumMod val="45000"/>
                  <a:lumOff val="55000"/>
                  <a:alpha val="0"/>
                </a:schemeClr>
              </a:gs>
              <a:gs pos="80000">
                <a:schemeClr val="accent1">
                  <a:lumMod val="30000"/>
                  <a:lumOff val="70000"/>
                  <a:alpha val="20000"/>
                </a:scheme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487488" y="44624"/>
            <a:ext cx="914400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   </a:t>
            </a: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假定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你是李华，你所在高中学校要征集一封英文</a:t>
            </a:r>
            <a:r>
              <a:rPr lang="zh-CN" altLang="zh-CN" sz="2800" b="1" u="sng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感谢信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，以致意奋战在抗击新型冠状病毒肺炎第一线的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医护人员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，请你根据下列要点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写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一封信用于</a:t>
            </a:r>
            <a:r>
              <a:rPr lang="zh-CN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投稿</a:t>
            </a: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  </a:t>
            </a:r>
            <a:endParaRPr lang="en-US" altLang="zh-CN" sz="28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1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 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表达谢意</a:t>
            </a:r>
            <a:r>
              <a:rPr lang="zh-CN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2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 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个人感受</a:t>
            </a:r>
            <a:r>
              <a:rPr lang="zh-CN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3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 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表达信心</a:t>
            </a:r>
            <a:r>
              <a:rPr lang="zh-CN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zh-CN" sz="28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5520" y="1861359"/>
            <a:ext cx="864096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Dear medical workers,</a:t>
            </a:r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Para 1: </a:t>
            </a:r>
            <a:r>
              <a:rPr lang="en-US" altLang="zh-CN" sz="2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Writing purpose--show your </a:t>
            </a:r>
            <a:r>
              <a:rPr lang="en-US" altLang="zh-CN" sz="2800" b="1" u="sng" dirty="0" smtClean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appreciation </a:t>
            </a:r>
            <a:endParaRPr lang="en-US" altLang="zh-CN" sz="2800" b="1" u="sng" dirty="0" smtClean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800" b="1" dirty="0">
                <a:latin typeface="Calibri" panose="020F0502020204030204" charset="0"/>
                <a:cs typeface="Calibri" panose="020F0502020204030204" charset="0"/>
              </a:rPr>
              <a:t>Para 2: </a:t>
            </a:r>
            <a:r>
              <a:rPr lang="en-US" altLang="zh-CN" sz="2800" b="1" u="sng" dirty="0" smtClean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Detailed reasons 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of your thanks </a:t>
            </a:r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           (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要点</a:t>
            </a:r>
            <a:r>
              <a:rPr lang="en-US" altLang="zh-CN" sz="2800" b="1" dirty="0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：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personal feelings about…)</a:t>
            </a:r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Para 3: </a:t>
            </a:r>
            <a:r>
              <a:rPr lang="en-US" altLang="zh-CN" sz="2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Express your </a:t>
            </a:r>
            <a:r>
              <a:rPr lang="en-US" altLang="zh-CN" sz="2800" b="1" u="sng" dirty="0" smtClean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gratitude </a:t>
            </a:r>
            <a:r>
              <a:rPr lang="en-US" altLang="zh-CN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ag</a:t>
            </a:r>
            <a:r>
              <a:rPr lang="en-US" altLang="zh-CN" sz="2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ain</a:t>
            </a: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and show your confidence/hope.(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要点</a:t>
            </a:r>
            <a:r>
              <a:rPr lang="en-US" altLang="zh-CN" sz="2800" b="1" dirty="0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3</a:t>
            </a:r>
            <a:r>
              <a:rPr lang="en-US" altLang="zh-CN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)</a:t>
            </a:r>
            <a:r>
              <a:rPr lang="en-US" altLang="zh-CN" sz="2800" b="1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altLang="zh-CN" sz="2800" b="1" dirty="0" smtClean="0"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r"/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Yours sincerely</a:t>
            </a: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                                                                                Li </a:t>
            </a:r>
            <a:r>
              <a:rPr lang="en-US" altLang="zh-CN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Hua</a:t>
            </a:r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7295" y="1413912"/>
            <a:ext cx="914400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zh-CN" sz="2800" b="1" dirty="0">
              <a:solidFill>
                <a:srgbClr val="7030A0"/>
              </a:solidFill>
              <a:latin typeface="Adobe 繁黑體 Std B" panose="020B0700000000000000" charset="-120"/>
              <a:ea typeface="Adobe 繁黑體 Std B" panose="020B0700000000000000" charset="-120"/>
              <a:cs typeface="Adobe 繁黑體 Std B" panose="020B0700000000000000" charset="-120"/>
            </a:endParaRPr>
          </a:p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 thank/appreciate/acknowledge (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繁黑體 Std B" panose="020B0700000000000000" charset="-120"/>
                <a:ea typeface="Adobe 繁黑體 Std B" panose="020B0700000000000000" charset="-120"/>
                <a:cs typeface="Adobe 繁黑體 Std B" panose="020B0700000000000000" charset="-120"/>
              </a:rPr>
              <a:t>正式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繁黑體 Std B" panose="020B0700000000000000" charset="-120"/>
                <a:ea typeface="Adobe 繁黑體 Std B" panose="020B0700000000000000" charset="-120"/>
                <a:cs typeface="Adobe 繁黑體 Std B" panose="020B0700000000000000" charset="-120"/>
              </a:rPr>
              <a:t> 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sb.        </a:t>
            </a:r>
            <a:endParaRPr lang="en-US" altLang="zh-CN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</a:t>
            </a:r>
            <a:endParaRPr lang="en-US" altLang="zh-CN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be grateful to/thankful to/be appreciative of  </a:t>
            </a:r>
            <a:endParaRPr lang="en-US" altLang="zh-CN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zh-CN" altLang="zh-CN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 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express/convey/ show/extend 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one’s thanks/gratitude/appreciation to sb. for </a:t>
            </a:r>
            <a:r>
              <a:rPr lang="en-US" altLang="zh-CN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sth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altLang="zh-CN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440" y="416560"/>
            <a:ext cx="4159250" cy="1145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70627" y="1556787"/>
            <a:ext cx="9137667" cy="403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1</a:t>
            </a:r>
            <a:r>
              <a:rPr lang="en-US" altLang="zh-CN" sz="3200" dirty="0"/>
              <a:t>.  I am writing this letter to </a:t>
            </a:r>
            <a:r>
              <a:rPr lang="en-US" altLang="zh-CN" sz="3200" b="1" dirty="0">
                <a:latin typeface="Calibri" panose="020F0502020204030204" charset="0"/>
                <a:cs typeface="Calibri" panose="020F0502020204030204" charset="0"/>
              </a:rPr>
              <a:t>thank you for</a:t>
            </a:r>
            <a:r>
              <a:rPr lang="en-US" altLang="zh-CN" sz="3200" dirty="0"/>
              <a:t> …</a:t>
            </a:r>
            <a:endParaRPr lang="en-US" altLang="zh-CN" sz="3200" dirty="0"/>
          </a:p>
          <a:p>
            <a:endParaRPr lang="zh-CN" altLang="zh-CN" sz="3200" dirty="0"/>
          </a:p>
          <a:p>
            <a:pPr marL="514350" indent="-514350">
              <a:buAutoNum type="arabicPeriod" startAt="2"/>
            </a:pPr>
            <a:r>
              <a:rPr lang="en-US" altLang="zh-CN" sz="3200" dirty="0" smtClean="0"/>
              <a:t>I </a:t>
            </a:r>
            <a:r>
              <a:rPr lang="en-US" altLang="zh-CN" sz="3200" dirty="0"/>
              <a:t>am writing to </a:t>
            </a:r>
            <a:r>
              <a:rPr lang="en-US" altLang="zh-CN" sz="3200" b="1" dirty="0" smtClean="0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</a:rPr>
              <a:t>express/convey/show /extend</a:t>
            </a:r>
            <a:r>
              <a:rPr lang="en-US" altLang="zh-CN" sz="3200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3200" dirty="0">
                <a:latin typeface="Calibri" panose="020F0502020204030204" charset="0"/>
                <a:cs typeface="Calibri" panose="020F0502020204030204" charset="0"/>
              </a:rPr>
              <a:t>my 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sincere/heartfelt/ cordial/ deepest</a:t>
            </a:r>
            <a:r>
              <a:rPr lang="en-US" altLang="zh-CN" sz="32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thanks/ </a:t>
            </a:r>
            <a:r>
              <a:rPr lang="en-US" altLang="zh-CN" sz="3200" b="1" dirty="0" smtClean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gratitude/ appreciation</a:t>
            </a:r>
            <a:r>
              <a:rPr lang="en-US" altLang="zh-CN" sz="3200" b="1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3200" dirty="0" smtClean="0">
                <a:latin typeface="Calibri" panose="020F0502020204030204" charset="0"/>
                <a:cs typeface="Calibri" panose="020F0502020204030204" charset="0"/>
              </a:rPr>
              <a:t> to you for </a:t>
            </a:r>
            <a:r>
              <a:rPr lang="en-US" altLang="zh-CN" sz="3200" dirty="0">
                <a:latin typeface="Calibri" panose="020F0502020204030204" charset="0"/>
                <a:cs typeface="Calibri" panose="020F0502020204030204" charset="0"/>
              </a:rPr>
              <a:t>… </a:t>
            </a:r>
            <a:endParaRPr lang="en-US" altLang="zh-CN" sz="3200" dirty="0">
              <a:latin typeface="Calibri" panose="020F0502020204030204" charset="0"/>
              <a:cs typeface="Calibri" panose="020F0502020204030204" charset="0"/>
            </a:endParaRPr>
          </a:p>
          <a:p>
            <a:pPr marL="514350" indent="-514350">
              <a:buAutoNum type="arabicPeriod" startAt="2"/>
            </a:pPr>
            <a:endParaRPr lang="en-US" altLang="zh-CN" sz="3200" dirty="0"/>
          </a:p>
          <a:p>
            <a:r>
              <a:rPr lang="en-US" altLang="zh-CN" sz="3200" dirty="0" smtClean="0"/>
              <a:t>3.  I am dropping these few lines to</a:t>
            </a:r>
            <a:r>
              <a:rPr lang="en-US" altLang="zh-CN" sz="3200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3200" b="1" dirty="0" smtClean="0">
                <a:latin typeface="Calibri" panose="020F0502020204030204" charset="0"/>
                <a:cs typeface="Calibri" panose="020F0502020204030204" charset="0"/>
              </a:rPr>
              <a:t>show my 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cordial</a:t>
            </a:r>
            <a:r>
              <a:rPr lang="en-US" altLang="zh-CN" sz="3200" b="1" dirty="0" smtClean="0">
                <a:latin typeface="Calibri" panose="020F0502020204030204" charset="0"/>
                <a:cs typeface="Calibri" panose="020F0502020204030204" charset="0"/>
              </a:rPr>
              <a:t> appreciation for </a:t>
            </a:r>
            <a:r>
              <a:rPr lang="en-US" altLang="zh-CN" sz="3200" dirty="0" smtClean="0">
                <a:latin typeface="Calibri" panose="020F0502020204030204" charset="0"/>
                <a:cs typeface="Calibri" panose="020F0502020204030204" charset="0"/>
              </a:rPr>
              <a:t>what you have done.</a:t>
            </a:r>
            <a:endParaRPr lang="en-US" altLang="zh-CN" sz="3200" dirty="0" smtClean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0"/>
            <a:ext cx="2507615" cy="1414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0565" y="2952750"/>
            <a:ext cx="2509520" cy="9531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P</a:t>
            </a:r>
            <a:r>
              <a:rPr lang="en-US" altLang="zh-CN" sz="2800" b="1" dirty="0" smtClean="0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ersonal </a:t>
            </a:r>
            <a:endParaRPr lang="en-US" altLang="zh-CN" sz="2800" b="1" dirty="0" smtClean="0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en-US" altLang="zh-CN" sz="2800" b="1" dirty="0" smtClean="0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feelings of</a:t>
            </a:r>
            <a:endParaRPr lang="en-US" altLang="zh-CN" sz="2800" b="1" dirty="0" smtClean="0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3548253" y="260648"/>
            <a:ext cx="380746" cy="63093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045548" y="229290"/>
            <a:ext cx="5794868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The qualities of medical workers </a:t>
            </a:r>
            <a:endParaRPr lang="zh-CN" altLang="en-US" sz="2800" b="1" dirty="0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5548" y="1615925"/>
            <a:ext cx="5256584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Chaparral Pro Light" panose="02060403030505090203" charset="0"/>
                <a:cs typeface="Chaparral Pro Light" panose="02060403030505090203" charset="0"/>
              </a:rPr>
              <a:t> </a:t>
            </a:r>
            <a:r>
              <a:rPr lang="en-US" altLang="zh-CN" sz="2800" b="1" dirty="0" smtClean="0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The acts of medical workers</a:t>
            </a:r>
            <a:endParaRPr lang="zh-CN" altLang="en-US" sz="2800" b="1" dirty="0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8906" y="4077072"/>
            <a:ext cx="6627694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The influence </a:t>
            </a:r>
            <a:r>
              <a:rPr lang="en-US" altLang="zh-CN" sz="2800" b="1" dirty="0" smtClean="0">
                <a:solidFill>
                  <a:srgbClr val="7030A0"/>
                </a:solidFill>
                <a:latin typeface="Calibri" panose="020F0502020204030204" charset="0"/>
                <a:cs typeface="Calibri" panose="020F0502020204030204" charset="0"/>
              </a:rPr>
              <a:t>of medical workers</a:t>
            </a:r>
            <a:endParaRPr lang="zh-CN" altLang="en-US" sz="2800" b="1" dirty="0">
              <a:solidFill>
                <a:srgbClr val="7030A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0744" y="2210533"/>
            <a:ext cx="7709871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1. sacrifice time, family even life </a:t>
            </a:r>
            <a:endParaRPr lang="en-US" altLang="zh-CN" sz="2400" dirty="0" smtClean="0"/>
          </a:p>
          <a:p>
            <a:r>
              <a:rPr lang="en-US" altLang="zh-CN" sz="2400" dirty="0" smtClean="0"/>
              <a:t>2. accompany/treat/ cure/comfort/save/rescue</a:t>
            </a:r>
            <a:endParaRPr lang="en-US" altLang="zh-CN" sz="2400" dirty="0" smtClean="0"/>
          </a:p>
          <a:p>
            <a:r>
              <a:rPr lang="en-US" altLang="zh-CN" sz="2400" dirty="0" smtClean="0"/>
              <a:t>/attend/protect patients</a:t>
            </a:r>
            <a:endParaRPr lang="en-US" altLang="zh-CN" sz="2400" dirty="0" smtClean="0"/>
          </a:p>
          <a:p>
            <a:r>
              <a:rPr lang="en-US" altLang="zh-CN" sz="2400" dirty="0"/>
              <a:t>3</a:t>
            </a:r>
            <a:r>
              <a:rPr lang="en-US" altLang="zh-CN" sz="2400" dirty="0" smtClean="0"/>
              <a:t>. show love and sympathy for. …</a:t>
            </a:r>
            <a:endParaRPr lang="en-US" altLang="zh-CN" sz="2400" dirty="0" smtClean="0"/>
          </a:p>
          <a:p>
            <a:r>
              <a:rPr lang="en-US" altLang="zh-CN" sz="2400" dirty="0" smtClean="0"/>
              <a:t>4. </a:t>
            </a:r>
            <a:r>
              <a:rPr lang="en-US" altLang="zh-CN" sz="2400" dirty="0"/>
              <a:t>do medical </a:t>
            </a:r>
            <a:r>
              <a:rPr lang="en-US" altLang="zh-CN" sz="2400" dirty="0" smtClean="0"/>
              <a:t>research</a:t>
            </a:r>
            <a:endParaRPr lang="en-US" altLang="zh-CN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94949" y="4630976"/>
            <a:ext cx="6660232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1. set an example for </a:t>
            </a:r>
            <a:endParaRPr lang="en-US" altLang="zh-CN" sz="2400" dirty="0" smtClean="0"/>
          </a:p>
          <a:p>
            <a:r>
              <a:rPr lang="en-US" altLang="zh-CN" sz="2400" dirty="0" smtClean="0"/>
              <a:t>2. </a:t>
            </a:r>
            <a:r>
              <a:rPr lang="en-US" altLang="zh-CN" sz="2400" dirty="0"/>
              <a:t>e</a:t>
            </a:r>
            <a:r>
              <a:rPr lang="en-US" altLang="zh-CN" sz="2400" dirty="0" smtClean="0"/>
              <a:t>ncourage more and more volunteers/followers</a:t>
            </a:r>
            <a:endParaRPr lang="en-US" altLang="zh-CN" sz="2400" dirty="0" smtClean="0"/>
          </a:p>
          <a:p>
            <a:r>
              <a:rPr lang="en-US" altLang="zh-CN" sz="2400" dirty="0" smtClean="0"/>
              <a:t>3. give us more confidence</a:t>
            </a:r>
            <a:endParaRPr lang="en-US" altLang="zh-CN" sz="2400" dirty="0" smtClean="0"/>
          </a:p>
          <a:p>
            <a:r>
              <a:rPr lang="en-US" altLang="zh-CN" sz="2400" dirty="0" smtClean="0"/>
              <a:t>4. confirm one’s resolution to be a medical worker</a:t>
            </a:r>
            <a:endParaRPr lang="en-US" altLang="zh-CN" sz="2400" dirty="0" smtClean="0"/>
          </a:p>
          <a:p>
            <a:r>
              <a:rPr lang="en-US" altLang="zh-CN" sz="2400" dirty="0" smtClean="0"/>
              <a:t>5. …</a:t>
            </a:r>
            <a:endParaRPr lang="zh-CN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96673" y="730546"/>
            <a:ext cx="705678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heroic, </a:t>
            </a:r>
            <a:r>
              <a:rPr lang="en-US" altLang="zh-CN" sz="2400" dirty="0"/>
              <a:t>brave, </a:t>
            </a:r>
            <a:r>
              <a:rPr lang="en-US" altLang="zh-CN" sz="2400" dirty="0" smtClean="0"/>
              <a:t>courageous, fearless, devoted</a:t>
            </a:r>
            <a:r>
              <a:rPr lang="en-US" altLang="zh-CN" sz="2400" dirty="0"/>
              <a:t>, </a:t>
            </a:r>
            <a:r>
              <a:rPr lang="en-US" altLang="zh-CN" sz="2400" dirty="0" smtClean="0"/>
              <a:t>dedicated, selfless, unselfish, responsible, professional, diligent, …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0" y="626110"/>
            <a:ext cx="2179320" cy="1265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11424" y="476672"/>
            <a:ext cx="10443892" cy="4831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400" dirty="0">
              <a:latin typeface="Comic Sans MS" panose="030F0702030302020204" pitchFamily="66" charset="0"/>
            </a:endParaRPr>
          </a:p>
          <a:p>
            <a:endParaRPr lang="en-US" altLang="zh-CN" sz="2400" dirty="0" smtClean="0">
              <a:latin typeface="Comic Sans MS" panose="030F0702030302020204" pitchFamily="66" charset="0"/>
            </a:endParaRPr>
          </a:p>
          <a:p>
            <a:r>
              <a:rPr lang="en-US" altLang="zh-CN" sz="2800" dirty="0">
                <a:latin typeface="Comic Sans MS" panose="030F0702030302020204" pitchFamily="66" charset="0"/>
              </a:rPr>
              <a:t>1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. You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stood out</a:t>
            </a:r>
            <a:r>
              <a:rPr lang="en-US" altLang="zh-CN" sz="3200" b="1" dirty="0">
                <a:solidFill>
                  <a:srgbClr val="FF0000"/>
                </a:solidFill>
                <a:latin typeface="Chaparral Pro Light" panose="02060403030505090203" charset="0"/>
                <a:cs typeface="Chaparral Pro Light" panose="02060403030505090203" charset="0"/>
              </a:rPr>
              <a:t> </a:t>
            </a:r>
            <a:r>
              <a:rPr lang="en-US" altLang="zh-CN" sz="2800" u="sng" dirty="0">
                <a:latin typeface="Comic Sans MS" panose="030F0702030302020204" pitchFamily="66" charset="0"/>
              </a:rPr>
              <a:t>without a second thought, regardless of</a:t>
            </a:r>
            <a:r>
              <a:rPr lang="en-US" altLang="zh-CN" sz="3200" b="1" u="sng" dirty="0">
                <a:latin typeface="Chaparral Pro Light" panose="02060403030505090203" charset="0"/>
                <a:cs typeface="Chaparral Pro Light" panose="02060403030505090203" charset="0"/>
              </a:rPr>
              <a:t>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the strong desire for a happy reunion with family during the Spring Festival</a:t>
            </a:r>
            <a:r>
              <a:rPr lang="en-US" altLang="zh-CN" sz="2800" dirty="0">
                <a:latin typeface="Comic Sans MS" panose="030F0702030302020204" pitchFamily="66" charset="0"/>
              </a:rPr>
              <a:t>.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latinLnBrk="1"/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latinLnBrk="1"/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latinLnBrk="1"/>
            <a:r>
              <a:rPr lang="en-US" altLang="zh-CN" sz="2800" dirty="0">
                <a:latin typeface="Comic Sans MS" panose="030F0702030302020204" pitchFamily="66" charset="0"/>
              </a:rPr>
              <a:t>2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. I </a:t>
            </a:r>
            <a:r>
              <a:rPr lang="en-US" altLang="zh-CN" sz="2800" dirty="0">
                <a:latin typeface="Comic Sans MS" panose="030F0702030302020204" pitchFamily="66" charset="0"/>
              </a:rPr>
              <a:t>feel greatly touched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when hearing you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spare no effort to/ make every effort to</a:t>
            </a:r>
            <a:r>
              <a:rPr lang="en-US" altLang="zh-CN" sz="3200" b="1" dirty="0" smtClean="0">
                <a:solidFill>
                  <a:srgbClr val="FF0000"/>
                </a:solidFill>
                <a:latin typeface="Chaparral Pro Light" panose="02060403030505090203" charset="0"/>
                <a:cs typeface="Chaparral Pro Light" panose="02060403030505090203" charset="0"/>
              </a:rPr>
              <a:t>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treat and look after the patients </a:t>
            </a:r>
            <a:r>
              <a:rPr lang="en-US" altLang="zh-CN" sz="2800" u="sng" dirty="0">
                <a:latin typeface="Comic Sans MS" panose="030F0702030302020204" pitchFamily="66" charset="0"/>
              </a:rPr>
              <a:t>day and night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.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latinLnBrk="1"/>
            <a:endParaRPr lang="en-US" altLang="zh-CN" sz="24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7975" y="1268894"/>
            <a:ext cx="9036496" cy="4215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600" dirty="0" smtClean="0">
                <a:latin typeface="Comic Sans MS" panose="030F0702030302020204" pitchFamily="66" charset="0"/>
              </a:rPr>
              <a:t>1. It’s because of your </a:t>
            </a:r>
            <a:r>
              <a:rPr lang="en-US" altLang="zh-CN" sz="2600" dirty="0">
                <a:latin typeface="Comic Sans MS" panose="030F0702030302020204" pitchFamily="66" charset="0"/>
              </a:rPr>
              <a:t>selfless</a:t>
            </a:r>
            <a:r>
              <a:rPr lang="en-US" altLang="zh-CN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devotion/dedication </a:t>
            </a:r>
            <a:r>
              <a:rPr lang="en-US" altLang="zh-CN" sz="2600" dirty="0" smtClean="0">
                <a:latin typeface="Comic Sans MS" panose="030F0702030302020204" pitchFamily="66" charset="0"/>
              </a:rPr>
              <a:t>that the epidemic has been controlled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2600" u="sng" dirty="0" smtClean="0">
                <a:latin typeface="Comic Sans MS" panose="030F0702030302020204" pitchFamily="66" charset="0"/>
              </a:rPr>
              <a:t>effectively</a:t>
            </a:r>
            <a:r>
              <a:rPr lang="en-US" altLang="zh-CN" sz="2600" dirty="0" smtClean="0">
                <a:latin typeface="Comic Sans MS" panose="030F0702030302020204" pitchFamily="66" charset="0"/>
              </a:rPr>
              <a:t>.</a:t>
            </a:r>
            <a:endParaRPr lang="en-US" altLang="zh-CN" sz="2600" dirty="0" smtClean="0">
              <a:latin typeface="Comic Sans MS" panose="030F0702030302020204" pitchFamily="66" charset="0"/>
            </a:endParaRPr>
          </a:p>
          <a:p>
            <a:pPr algn="l"/>
            <a:endParaRPr lang="en-US" altLang="zh-CN" sz="2600" dirty="0" smtClean="0">
              <a:latin typeface="Comic Sans MS" panose="030F0702030302020204" pitchFamily="66" charset="0"/>
            </a:endParaRPr>
          </a:p>
          <a:p>
            <a:pPr algn="l"/>
            <a:endParaRPr lang="en-US" altLang="zh-CN" sz="2600" dirty="0">
              <a:latin typeface="Comic Sans MS" panose="030F0702030302020204" pitchFamily="66" charset="0"/>
            </a:endParaRPr>
          </a:p>
          <a:p>
            <a:pPr algn="l"/>
            <a:r>
              <a:rPr lang="en-US" altLang="zh-CN" sz="2600" dirty="0">
                <a:latin typeface="Comic Sans MS" panose="030F0702030302020204" pitchFamily="66" charset="0"/>
              </a:rPr>
              <a:t>2</a:t>
            </a:r>
            <a:r>
              <a:rPr lang="en-US" altLang="zh-CN" sz="2600" dirty="0" smtClean="0">
                <a:latin typeface="Comic Sans MS" panose="030F0702030302020204" pitchFamily="66" charset="0"/>
              </a:rPr>
              <a:t>. Your strong sense of</a:t>
            </a:r>
            <a:r>
              <a:rPr lang="en-US" altLang="zh-CN" sz="2600" b="1" dirty="0" smtClean="0">
                <a:latin typeface="Chaparral Pro Light" panose="02060403030505090203" charset="0"/>
                <a:cs typeface="Chaparral Pro Light" panose="02060403030505090203" charset="0"/>
              </a:rPr>
              <a:t> </a:t>
            </a:r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responsibility</a:t>
            </a:r>
            <a:r>
              <a:rPr lang="en-US" altLang="zh-CN" sz="2800" b="1" dirty="0" smtClean="0">
                <a:latin typeface="Chaparral Pro Light" panose="02060403030505090203" charset="0"/>
                <a:cs typeface="Chaparral Pro Light" panose="02060403030505090203" charset="0"/>
              </a:rPr>
              <a:t> </a:t>
            </a:r>
            <a:r>
              <a:rPr lang="en-US" altLang="zh-CN" sz="2600" u="sng" dirty="0" smtClean="0">
                <a:latin typeface="Comic Sans MS" panose="030F0702030302020204" pitchFamily="66" charset="0"/>
              </a:rPr>
              <a:t>deserves</a:t>
            </a:r>
            <a:r>
              <a:rPr lang="en-US" altLang="zh-CN" sz="2600" dirty="0" smtClean="0">
                <a:latin typeface="Comic Sans MS" panose="030F0702030302020204" pitchFamily="66" charset="0"/>
              </a:rPr>
              <a:t> to be highly appreciated/ </a:t>
            </a:r>
            <a:r>
              <a:rPr lang="en-US" altLang="zh-CN" sz="2600" u="sng" dirty="0" smtClean="0">
                <a:latin typeface="Comic Sans MS" panose="030F0702030302020204" pitchFamily="66" charset="0"/>
              </a:rPr>
              <a:t>is well worth praising</a:t>
            </a:r>
            <a:r>
              <a:rPr lang="en-US" altLang="zh-CN" sz="2600" dirty="0" smtClean="0">
                <a:latin typeface="Comic Sans MS" panose="030F0702030302020204" pitchFamily="66" charset="0"/>
              </a:rPr>
              <a:t> .</a:t>
            </a:r>
            <a:endParaRPr lang="en-US" altLang="zh-CN" sz="2600" u="sng" dirty="0" smtClean="0">
              <a:latin typeface="Comic Sans MS" panose="030F0702030302020204" pitchFamily="66" charset="0"/>
            </a:endParaRPr>
          </a:p>
          <a:p>
            <a:pPr algn="l"/>
            <a:endParaRPr lang="en-US" altLang="zh-CN" sz="2600" u="sng" dirty="0" smtClean="0">
              <a:latin typeface="Comic Sans MS" panose="030F0702030302020204" pitchFamily="66" charset="0"/>
            </a:endParaRPr>
          </a:p>
          <a:p>
            <a:pPr algn="l"/>
            <a:endParaRPr lang="en-US" altLang="zh-CN" sz="2600" dirty="0" smtClean="0">
              <a:latin typeface="Comic Sans MS" panose="030F0702030302020204" pitchFamily="66" charset="0"/>
            </a:endParaRPr>
          </a:p>
          <a:p>
            <a:pPr algn="l"/>
            <a:r>
              <a:rPr lang="en-US" altLang="zh-CN" sz="2600" dirty="0" smtClean="0">
                <a:latin typeface="Comic Sans MS" panose="030F0702030302020204" pitchFamily="66" charset="0"/>
              </a:rPr>
              <a:t>3. </a:t>
            </a:r>
            <a:r>
              <a:rPr lang="en-US" altLang="zh-CN" sz="2600" dirty="0">
                <a:latin typeface="Comic Sans MS" panose="030F0702030302020204" pitchFamily="66" charset="0"/>
              </a:rPr>
              <a:t>This special Spring Festival </a:t>
            </a:r>
            <a:r>
              <a:rPr lang="en-US" altLang="zh-CN" sz="2600" dirty="0" smtClean="0">
                <a:latin typeface="Comic Sans MS" panose="030F0702030302020204" pitchFamily="66" charset="0"/>
              </a:rPr>
              <a:t>has </a:t>
            </a:r>
            <a:r>
              <a:rPr lang="en-US" altLang="zh-CN" sz="2600" u="sng" dirty="0" smtClean="0">
                <a:latin typeface="Comic Sans MS" panose="030F0702030302020204" pitchFamily="66" charset="0"/>
              </a:rPr>
              <a:t>witnessed</a:t>
            </a:r>
            <a:r>
              <a:rPr lang="en-US" altLang="zh-CN" sz="26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2600" dirty="0">
                <a:latin typeface="Comic Sans MS" panose="030F0702030302020204" pitchFamily="66" charset="0"/>
              </a:rPr>
              <a:t>your</a:t>
            </a:r>
            <a:r>
              <a:rPr lang="en-US" altLang="zh-CN" sz="2600" b="1" dirty="0">
                <a:solidFill>
                  <a:srgbClr val="FF0000"/>
                </a:solidFill>
                <a:latin typeface="Chaparral Pro Light" panose="02060403030505090203" charset="0"/>
                <a:cs typeface="Chaparral Pro Light" panose="02060403030505090203" charset="0"/>
              </a:rPr>
              <a:t> </a:t>
            </a:r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strength</a:t>
            </a:r>
            <a:r>
              <a:rPr lang="en-US" altLang="zh-CN" sz="2800" b="1" dirty="0">
                <a:latin typeface="Chaparral Pro Light" panose="02060403030505090203" charset="0"/>
                <a:cs typeface="Chaparral Pro Light" panose="02060403030505090203" charset="0"/>
              </a:rPr>
              <a:t> </a:t>
            </a:r>
            <a:r>
              <a:rPr lang="en-US" altLang="zh-CN" sz="2600" dirty="0">
                <a:latin typeface="Comic Sans MS" panose="030F0702030302020204" pitchFamily="66" charset="0"/>
              </a:rPr>
              <a:t>and </a:t>
            </a:r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strong willpower.</a:t>
            </a:r>
            <a:r>
              <a:rPr lang="en-US" altLang="zh-CN" sz="2800" b="1" dirty="0" smtClean="0">
                <a:solidFill>
                  <a:srgbClr val="FF0000"/>
                </a:solidFill>
                <a:latin typeface="Chaparral Pro Light" panose="02060403030505090203" charset="0"/>
                <a:cs typeface="Chaparral Pro Light" panose="02060403030505090203" charset="0"/>
              </a:rPr>
              <a:t> </a:t>
            </a:r>
            <a:endParaRPr lang="en-US" altLang="zh-CN" sz="2800" b="1" dirty="0" smtClean="0">
              <a:solidFill>
                <a:srgbClr val="FF0000"/>
              </a:solidFill>
              <a:latin typeface="Chaparral Pro Light" panose="02060403030505090203" charset="0"/>
              <a:cs typeface="Chaparral Pro Light" panose="020604030305050902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7271" y="1772816"/>
            <a:ext cx="100091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1. I can’t </a:t>
            </a:r>
            <a:r>
              <a:rPr lang="en-US" altLang="zh-CN" sz="2800" dirty="0"/>
              <a:t>imagine how terrible the city </a:t>
            </a:r>
            <a:r>
              <a:rPr lang="en-US" altLang="zh-CN" sz="2800" dirty="0">
                <a:solidFill>
                  <a:srgbClr val="FF0000"/>
                </a:solidFill>
              </a:rPr>
              <a:t>would </a:t>
            </a:r>
            <a:r>
              <a:rPr lang="en-US" altLang="zh-CN" sz="2800" dirty="0" smtClean="0">
                <a:solidFill>
                  <a:srgbClr val="FF0000"/>
                </a:solidFill>
              </a:rPr>
              <a:t>be</a:t>
            </a:r>
            <a:r>
              <a:rPr lang="en-US" altLang="zh-CN" sz="2800" dirty="0" smtClean="0"/>
              <a:t> </a:t>
            </a:r>
            <a:r>
              <a:rPr lang="en-US" altLang="zh-CN" sz="2800" dirty="0">
                <a:solidFill>
                  <a:srgbClr val="0070C0"/>
                </a:solidFill>
              </a:rPr>
              <a:t>but for </a:t>
            </a:r>
            <a:r>
              <a:rPr lang="en-US" altLang="zh-CN" sz="2800" dirty="0"/>
              <a:t>your work</a:t>
            </a:r>
            <a:r>
              <a:rPr lang="en-US" altLang="zh-CN" sz="2800" dirty="0" smtClean="0"/>
              <a:t>.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2. </a:t>
            </a:r>
            <a:r>
              <a:rPr lang="en-US" altLang="zh-CN" sz="2800" dirty="0" smtClean="0">
                <a:solidFill>
                  <a:srgbClr val="0070C0"/>
                </a:solidFill>
              </a:rPr>
              <a:t>But </a:t>
            </a:r>
            <a:r>
              <a:rPr lang="en-US" altLang="zh-CN" sz="2800" dirty="0">
                <a:solidFill>
                  <a:srgbClr val="0070C0"/>
                </a:solidFill>
              </a:rPr>
              <a:t>for </a:t>
            </a:r>
            <a:r>
              <a:rPr lang="en-US" altLang="zh-CN" sz="2800" dirty="0"/>
              <a:t>your unreserved help and tender </a:t>
            </a:r>
            <a:r>
              <a:rPr lang="en-US" altLang="zh-CN" sz="2800" dirty="0" smtClean="0"/>
              <a:t>care, I</a:t>
            </a:r>
            <a:r>
              <a:rPr lang="en-US" altLang="zh-CN" sz="2800" dirty="0"/>
              <a:t> </a:t>
            </a:r>
            <a:r>
              <a:rPr lang="en-US" altLang="zh-CN" sz="2800" dirty="0" smtClean="0"/>
              <a:t>can’t</a:t>
            </a:r>
            <a:r>
              <a:rPr lang="en-US" altLang="zh-CN" sz="2800" dirty="0"/>
              <a:t> imagine how severe the situation </a:t>
            </a:r>
            <a:r>
              <a:rPr lang="en-US" altLang="zh-CN" sz="2800" dirty="0" smtClean="0">
                <a:solidFill>
                  <a:srgbClr val="FF0000"/>
                </a:solidFill>
              </a:rPr>
              <a:t>would be</a:t>
            </a:r>
            <a:r>
              <a:rPr lang="en-US" altLang="zh-CN" sz="2800" dirty="0" smtClean="0"/>
              <a:t>!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3. </a:t>
            </a:r>
            <a:r>
              <a:rPr lang="en-US" altLang="zh-CN" sz="2800" dirty="0">
                <a:solidFill>
                  <a:srgbClr val="0070C0"/>
                </a:solidFill>
              </a:rPr>
              <a:t>But for </a:t>
            </a:r>
            <a:r>
              <a:rPr lang="en-US" altLang="zh-CN" sz="2800" dirty="0"/>
              <a:t>your </a:t>
            </a:r>
            <a:r>
              <a:rPr lang="en-US" altLang="zh-CN" sz="2800" dirty="0" smtClean="0"/>
              <a:t>help, </a:t>
            </a:r>
            <a:r>
              <a:rPr lang="en-US" altLang="zh-CN" sz="2800" dirty="0"/>
              <a:t>patients </a:t>
            </a:r>
            <a:r>
              <a:rPr lang="en-US" altLang="zh-CN" sz="2800" dirty="0">
                <a:solidFill>
                  <a:srgbClr val="FF0000"/>
                </a:solidFill>
              </a:rPr>
              <a:t>would not have recovered so quickly .</a:t>
            </a:r>
            <a:endParaRPr lang="zh-CN" altLang="zh-CN" sz="2800" dirty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4. </a:t>
            </a:r>
            <a:r>
              <a:rPr lang="en-US" altLang="zh-CN" sz="2800" dirty="0">
                <a:solidFill>
                  <a:srgbClr val="0070C0"/>
                </a:solidFill>
              </a:rPr>
              <a:t>Without </a:t>
            </a:r>
            <a:r>
              <a:rPr lang="en-US" altLang="zh-CN" sz="2800" dirty="0"/>
              <a:t>your devoted care and selfless contribution, the situation </a:t>
            </a:r>
            <a:r>
              <a:rPr lang="en-US" altLang="zh-CN" sz="2800" dirty="0">
                <a:solidFill>
                  <a:srgbClr val="FF0000"/>
                </a:solidFill>
              </a:rPr>
              <a:t>wouldn't have been </a:t>
            </a:r>
            <a:r>
              <a:rPr lang="en-US" altLang="zh-CN" sz="2800" dirty="0"/>
              <a:t>controlled  in such a short time.</a:t>
            </a:r>
            <a:endParaRPr lang="en-US" altLang="zh-CN" sz="2800" dirty="0"/>
          </a:p>
          <a:p>
            <a:endParaRPr lang="zh-CN" altLang="zh-CN" sz="2800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808" y="0"/>
            <a:ext cx="4032448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REFSHAPE" val="768474084"/>
  <p:tag name="KSO_WM_UNIT_PLACING_PICTURE_USER_VIEWPORT" val="{&quot;height&quot;:3120,&quot;width&quot;:636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5764</Words>
  <Application>WPS 演示</Application>
  <PresentationFormat>自定义</PresentationFormat>
  <Paragraphs>152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2" baseType="lpstr">
      <vt:lpstr>Arial</vt:lpstr>
      <vt:lpstr>宋体</vt:lpstr>
      <vt:lpstr>Wingdings</vt:lpstr>
      <vt:lpstr>楷体</vt:lpstr>
      <vt:lpstr>Calibri</vt:lpstr>
      <vt:lpstr>Adobe 繁黑體 Std B</vt:lpstr>
      <vt:lpstr>黑体</vt:lpstr>
      <vt:lpstr>Chaparral Pro Light</vt:lpstr>
      <vt:lpstr>Segoe Print</vt:lpstr>
      <vt:lpstr>Comic Sans MS</vt:lpstr>
      <vt:lpstr>Senty Golden Bell 新蒂金钟体</vt:lpstr>
      <vt:lpstr>微软雅黑</vt:lpstr>
      <vt:lpstr>Arial Unicode MS</vt:lpstr>
      <vt:lpstr>Times New Roman</vt:lpstr>
      <vt:lpstr>HelveticaNeue</vt:lpstr>
      <vt:lpstr>Corbel</vt:lpstr>
      <vt:lpstr>华文新魏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dreamsummit</dc:creator>
  <cp:lastModifiedBy>南山有谷堆</cp:lastModifiedBy>
  <cp:revision>115</cp:revision>
  <dcterms:created xsi:type="dcterms:W3CDTF">2020-02-15T13:04:00Z</dcterms:created>
  <dcterms:modified xsi:type="dcterms:W3CDTF">2020-04-02T06:47:33Z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