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507" r:id="rId3"/>
    <p:sldId id="270" r:id="rId4"/>
    <p:sldId id="470" r:id="rId6"/>
    <p:sldId id="471" r:id="rId7"/>
    <p:sldId id="472" r:id="rId8"/>
    <p:sldId id="473" r:id="rId9"/>
    <p:sldId id="490" r:id="rId10"/>
    <p:sldId id="474" r:id="rId11"/>
    <p:sldId id="475" r:id="rId12"/>
    <p:sldId id="476" r:id="rId13"/>
    <p:sldId id="477" r:id="rId14"/>
    <p:sldId id="458" r:id="rId15"/>
    <p:sldId id="459" r:id="rId16"/>
    <p:sldId id="460" r:id="rId17"/>
    <p:sldId id="461" r:id="rId18"/>
    <p:sldId id="416" r:id="rId19"/>
    <p:sldId id="417" r:id="rId20"/>
    <p:sldId id="441" r:id="rId21"/>
    <p:sldId id="448"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9"/>
        <p:guide pos="391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3" Type="http://schemas.openxmlformats.org/officeDocument/2006/relationships/notesSlide" Target="../notesSlides/notesSlide6.xml"/><Relationship Id="rId12" Type="http://schemas.openxmlformats.org/officeDocument/2006/relationships/slideLayout" Target="../slideLayouts/slideLayout2.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10.png"/><Relationship Id="rId2" Type="http://schemas.microsoft.com/office/2007/relationships/media" Target="../media/media1.mp3"/><Relationship Id="rId19" Type="http://schemas.openxmlformats.org/officeDocument/2006/relationships/notesSlide" Target="../notesSlides/notesSlide8.xml"/><Relationship Id="rId18" Type="http://schemas.openxmlformats.org/officeDocument/2006/relationships/slideLayout" Target="../slideLayouts/slideLayout2.xml"/><Relationship Id="rId17" Type="http://schemas.openxmlformats.org/officeDocument/2006/relationships/tags" Target="../tags/tag62.xml"/><Relationship Id="rId16" Type="http://schemas.openxmlformats.org/officeDocument/2006/relationships/tags" Target="../tags/tag61.xml"/><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94385"/>
            <a:ext cx="1173924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swirl</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move around quickly in a circle; to make sth do this （使）打旋，旋动，起旋涡</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water swirled down the drain. 水打着旋流进了下水道。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devise</a:t>
            </a:r>
            <a:r>
              <a:rPr lang="en-US" altLang="zh-CN" sz="2800"/>
              <a:t>: </a:t>
            </a:r>
            <a:r>
              <a:rPr sz="2800">
                <a:latin typeface="Times New Roman" panose="02020603050405020304" charset="0"/>
                <a:ea typeface="华文中宋" panose="02010600040101010101" charset="-122"/>
                <a:cs typeface="Times New Roman" panose="02020603050405020304" charset="0"/>
              </a:rPr>
              <a:t>to invent sth new or a new way of doing sth 发明；设计；想出</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A new system has been devised to control traffic in the city.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控制城市交通的新系统已经设计出来。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59715" y="2677160"/>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smiled, swirling the wine in her glass.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87629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We devised a scheme to help him.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2045" y="2174240"/>
            <a:ext cx="7684770" cy="521970"/>
          </a:xfrm>
          <a:prstGeom prst="rect">
            <a:avLst/>
          </a:prstGeom>
          <a:noFill/>
        </p:spPr>
        <p:txBody>
          <a:bodyPr wrap="square" rtlCol="0" anchor="t">
            <a:spAutoFit/>
          </a:bodyPr>
          <a:lstStyle/>
          <a:p>
            <a:r>
              <a:rPr lang="zh-CN" altLang="en-US" sz="2800">
                <a:ea typeface="华文中宋" panose="02010600040101010101" charset="-122"/>
              </a:rPr>
              <a:t>她微笑了，旋动着玻璃杯里的葡萄酒。</a:t>
            </a:r>
            <a:endParaRPr lang="zh-CN" altLang="en-US" sz="2800">
              <a:ea typeface="华文中宋" panose="02010600040101010101" charset="-122"/>
            </a:endParaRPr>
          </a:p>
        </p:txBody>
      </p:sp>
      <p:cxnSp>
        <p:nvCxnSpPr>
          <p:cNvPr id="3145728" name="直接连接符 8"/>
          <p:cNvCxnSpPr/>
          <p:nvPr/>
        </p:nvCxnSpPr>
        <p:spPr>
          <a:xfrm>
            <a:off x="311150" y="3166110"/>
            <a:ext cx="6103620"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56985"/>
            <a:ext cx="5008880"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241550" y="5314315"/>
            <a:ext cx="5614670" cy="521970"/>
          </a:xfrm>
          <a:prstGeom prst="rect">
            <a:avLst/>
          </a:prstGeom>
          <a:noFill/>
        </p:spPr>
        <p:txBody>
          <a:bodyPr wrap="square" rtlCol="0" anchor="t">
            <a:spAutoFit/>
          </a:bodyPr>
          <a:p>
            <a:r>
              <a:rPr lang="zh-CN" altLang="en-US" sz="2800">
                <a:ea typeface="华文中宋" panose="02010600040101010101" charset="-122"/>
              </a:rPr>
              <a:t> 我们想出了一个计划来帮助他。</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5643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4" name="文本框 1"/>
          <p:cNvSpPr txBox="1"/>
          <p:nvPr>
            <p:custDataLst>
              <p:tags r:id="rId2"/>
            </p:custDataLst>
          </p:nvPr>
        </p:nvSpPr>
        <p:spPr>
          <a:xfrm>
            <a:off x="259715" y="2165985"/>
            <a:ext cx="202692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文本框 1"/>
          <p:cNvSpPr txBox="1"/>
          <p:nvPr>
            <p:custDataLst>
              <p:tags r:id="rId3"/>
            </p:custDataLst>
          </p:nvPr>
        </p:nvSpPr>
        <p:spPr>
          <a:xfrm>
            <a:off x="259715" y="5303520"/>
            <a:ext cx="1981835"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45729"/>
                                        </p:tgtEl>
                                        <p:attrNameLst>
                                          <p:attrName>style.visibility</p:attrName>
                                        </p:attrNameLst>
                                      </p:cBhvr>
                                      <p:to>
                                        <p:strVal val="visible"/>
                                      </p:to>
                                    </p:set>
                                    <p:animEffect transition="in" filter="wipe(down)">
                                      <p:cBhvr>
                                        <p:cTn id="33" dur="500"/>
                                        <p:tgtEl>
                                          <p:spTgt spid="31457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4"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991870"/>
            <a:ext cx="11588750" cy="2313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03060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You might have heard the theory that a meteor wiped out most life on Earth, including many dinosaurs, 66 million years ago. However, scientists have come up with a reason why this caused so many species to go extinct.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82930" y="2322195"/>
            <a:ext cx="1098804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你可能听说过这样一个理论</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6600万年前，一颗流星消灭了地球上的大部分生命，包括许多恐龙。然而，科学家们已经找到了导致如此多物种灭绝的原因。</a:t>
            </a:r>
            <a:endParaRPr sz="24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745" y="3796665"/>
            <a:ext cx="11588115" cy="23234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796665"/>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This dust would have swirled around in dark clouds, blocking out the Sun and causing temperatures around the world to drop dramatically. The researchers devised their theory by running computer simulations of the aftermath of the meteor strike.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505460" y="5088255"/>
            <a:ext cx="111220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这些尘埃会在乌云中旋转，挡住太阳，导致世界各地的温度急剧下降。研究人员通过运行计算机模拟流星撞击的后果来设计他们的理论。</a:t>
            </a:r>
            <a:endParaRPr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a:t>
            </a:r>
            <a:r>
              <a:rPr lang="en-US" altLang="zh-CN" sz="3000" b="1">
                <a:latin typeface="Times New Roman" panose="02020603050405020304" charset="0"/>
                <a:cs typeface="Times New Roman" panose="02020603050405020304" charset="0"/>
                <a:sym typeface="+mn-ea"/>
              </a:rPr>
              <a:t>Seal Team</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海豹突击队</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4"/>
          <p:cNvPicPr>
            <a:picLocks noChangeAspect="1"/>
          </p:cNvPicPr>
          <p:nvPr/>
        </p:nvPicPr>
        <p:blipFill>
          <a:blip r:embed="rId1"/>
          <a:stretch>
            <a:fillRect/>
          </a:stretch>
        </p:blipFill>
        <p:spPr>
          <a:xfrm>
            <a:off x="2083435" y="1463675"/>
            <a:ext cx="8024495" cy="46691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21970"/>
            <a:ext cx="12192000" cy="6238875"/>
          </a:xfrm>
          <a:prstGeom prst="rect">
            <a:avLst/>
          </a:prstGeom>
          <a:noFill/>
        </p:spPr>
        <p:txBody>
          <a:bodyPr wrap="square" rtlCol="0" anchor="t">
            <a:spAutoFit/>
          </a:bodyPr>
          <a:p>
            <a:pPr indent="0" fontAlgn="auto">
              <a:lnSpc>
                <a:spcPts val="2820"/>
              </a:lnSpc>
            </a:pPr>
            <a:r>
              <a:rPr lang="en-US" sz="2600">
                <a:latin typeface="Times New Roman" panose="02020603050405020304" charset="0"/>
                <a:cs typeface="Times New Roman" panose="02020603050405020304" charset="0"/>
              </a:rPr>
              <a:t>   Human</a:t>
            </a:r>
            <a:r>
              <a:rPr lang="en-US" altLang="zh-CN" sz="2600">
                <a:latin typeface="Times New Roman" panose="02020603050405020304" charset="0"/>
                <a:cs typeface="Times New Roman" panose="02020603050405020304" charset="0"/>
              </a:rPr>
              <a:t>s have sailed</a:t>
            </a:r>
            <a:r>
              <a:rPr sz="2600">
                <a:latin typeface="Times New Roman" panose="02020603050405020304" charset="0"/>
                <a:cs typeface="Times New Roman" panose="02020603050405020304" charset="0"/>
              </a:rPr>
              <a:t> the oceans’ surfaces for millennia but their depths remain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effective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uncharted.Only about a quarter of the seafloor </a:t>
            </a:r>
            <a:r>
              <a:rPr lang="en-US" sz="2600">
                <a:latin typeface="Times New Roman" panose="02020603050405020304" charset="0"/>
                <a:cs typeface="Times New Roman" panose="02020603050405020304" charset="0"/>
              </a:rPr>
              <a:t>________________ (</a:t>
            </a:r>
            <a:r>
              <a:rPr sz="2600">
                <a:latin typeface="Times New Roman" panose="02020603050405020304" charset="0"/>
                <a:cs typeface="Times New Roman" panose="02020603050405020304" charset="0"/>
              </a:rPr>
              <a:t>map</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at high </a:t>
            </a:r>
            <a:r>
              <a:rPr lang="en-US" altLang="zh-CN" sz="2800">
                <a:solidFill>
                  <a:srgbClr val="0000FF"/>
                </a:solidFill>
                <a:latin typeface="Times New Roman" panose="02020603050405020304" charset="0"/>
                <a:cs typeface="Times New Roman" panose="02020603050405020304" charset="0"/>
              </a:rPr>
              <a:t>resolution</a:t>
            </a:r>
            <a:r>
              <a:rPr sz="2600">
                <a:latin typeface="Times New Roman" panose="02020603050405020304" charset="0"/>
                <a:cs typeface="Times New Roman" panose="02020603050405020304" charset="0"/>
              </a:rPr>
              <a:t>. Maps of most regions display only approximate depths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often miss entire underwater mountains or canyons.</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So a group of researchers has recruited some deep-diving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expert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Elephant Seals and Weddell Seals. Scientists have been placing trackers on these blubbery marine mammals around Antarctica for years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gather</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data on ocean temperature and salinity. For a new study the researchers compared these dives location and depth data with some of the less detailed seafloor maps. They spotted places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 the seals dove deeper than should have been possible according to the maps meaning the existing depth estimates were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accurate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 eastern Antarctica</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Vincennes Bay the diving seals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help</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scientists find a large,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hidden underwater canyon </a:t>
            </a:r>
            <a:r>
              <a:rPr lang="en-US" altLang="zh-CN" sz="2800">
                <a:solidFill>
                  <a:srgbClr val="0000FF"/>
                </a:solidFill>
                <a:latin typeface="Times New Roman" panose="02020603050405020304" charset="0"/>
                <a:cs typeface="Times New Roman" panose="02020603050405020304" charset="0"/>
              </a:rPr>
              <a:t>plunging</a:t>
            </a:r>
            <a:r>
              <a:rPr sz="2600">
                <a:latin typeface="Times New Roman" panose="02020603050405020304" charset="0"/>
                <a:cs typeface="Times New Roman" panose="02020603050405020304" charset="0"/>
              </a:rPr>
              <a:t> to depths of more than a mile.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Australian research ship called the RSV Nuyina later measured the canyon’s exact depth using sonar, and the researchers have proposed naming their find the Mirounga-Nuyina Canyon honoring both the ship and the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involve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Elephant Seals.</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endParaRPr sz="2600">
              <a:latin typeface="Times New Roman" panose="02020603050405020304" charset="0"/>
              <a:cs typeface="Times New Roman" panose="02020603050405020304" charset="0"/>
            </a:endParaRPr>
          </a:p>
        </p:txBody>
      </p:sp>
      <p:sp>
        <p:nvSpPr>
          <p:cNvPr id="1048598" name="文本框 4"/>
          <p:cNvSpPr txBox="1"/>
          <p:nvPr/>
        </p:nvSpPr>
        <p:spPr>
          <a:xfrm>
            <a:off x="2345055" y="-15240"/>
            <a:ext cx="961898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Scientific American </a:t>
            </a:r>
            <a:r>
              <a:rPr lang="en-US" sz="2400" b="1">
                <a:solidFill>
                  <a:srgbClr val="ED7D31"/>
                </a:solidFill>
                <a:latin typeface="微软雅黑" panose="020B0503020204020204" charset="-122"/>
                <a:ea typeface="微软雅黑" panose="020B0503020204020204" charset="-122"/>
                <a:cs typeface="微软雅黑" panose="020B0503020204020204" charset="-122"/>
              </a:rPr>
              <a:t>(November 2023 Page 17)</a:t>
            </a:r>
            <a:endParaRPr lang="zh-CN" alt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0645775" y="5219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effectively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2"/>
            </p:custDataLst>
          </p:nvPr>
        </p:nvSpPr>
        <p:spPr>
          <a:xfrm>
            <a:off x="7833995" y="8489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has been mapped</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3"/>
            </p:custDataLst>
          </p:nvPr>
        </p:nvSpPr>
        <p:spPr>
          <a:xfrm>
            <a:off x="5236845" y="26130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gathering</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4"/>
            </p:custDataLst>
          </p:nvPr>
        </p:nvSpPr>
        <p:spPr>
          <a:xfrm>
            <a:off x="8341995" y="18929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experts</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9694545" y="12795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and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8919845" y="34258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where</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4224020" y="589026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involved </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8"/>
            </p:custDataLst>
          </p:nvPr>
        </p:nvSpPr>
        <p:spPr>
          <a:xfrm>
            <a:off x="2201545" y="408940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inaccurate</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9"/>
            </p:custDataLst>
          </p:nvPr>
        </p:nvSpPr>
        <p:spPr>
          <a:xfrm>
            <a:off x="7833995" y="444373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helped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0"/>
            </p:custDataLst>
          </p:nvPr>
        </p:nvSpPr>
        <p:spPr>
          <a:xfrm>
            <a:off x="10099675" y="48139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6"/>
          <p:cNvSpPr txBox="1"/>
          <p:nvPr>
            <p:custDataLst>
              <p:tags r:id="rId1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98755" y="460375"/>
            <a:ext cx="11944350" cy="53047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resolution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power of a computer screen, printer, etc. to give a clear image, depending on the size of the dots that make up the image                                       </a:t>
            </a:r>
            <a:r>
              <a:rPr lang="zh-CN" sz="2800">
                <a:latin typeface="Times New Roman" panose="02020603050405020304" charset="0"/>
                <a:ea typeface="华文中宋" panose="02010600040101010101" charset="-122"/>
                <a:cs typeface="Times New Roman" panose="02020603050405020304" charset="0"/>
                <a:sym typeface="+mn-ea"/>
              </a:rPr>
              <a:t>清晰度；析像；分辨率</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has high resolution graphics and large smooth spinning reels.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它具有高解析度的图形和大型顺利纺纱卷轴</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plunge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move or make sb/sth move suddenly forwards and/or downwards    </a:t>
            </a:r>
            <a:r>
              <a:rPr lang="zh-CN" altLang="en-US" sz="2800">
                <a:latin typeface="Times New Roman" panose="02020603050405020304" charset="0"/>
                <a:ea typeface="华文中宋" panose="02010600040101010101" charset="-122"/>
                <a:cs typeface="Times New Roman" panose="02020603050405020304" charset="0"/>
                <a:sym typeface="+mn-ea"/>
              </a:rPr>
              <a:t>使突然前冲（或下落）</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Japan's banks are in trouble because of bad loans and the stock market plunge.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日本各家银行处于困境，缘于不良贷款以及股市的暴跌</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11125" y="3209925"/>
            <a:ext cx="125876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Brilliant high resolution cartoon graphics.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334645" y="6166485"/>
            <a:ext cx="54629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weight began to plunge.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32050" y="2687955"/>
            <a:ext cx="9491980" cy="521970"/>
          </a:xfrm>
          <a:prstGeom prst="rect">
            <a:avLst/>
          </a:prstGeom>
          <a:noFill/>
        </p:spPr>
        <p:txBody>
          <a:bodyPr wrap="square" rtlCol="0" anchor="t">
            <a:spAutoFit/>
          </a:bodyPr>
          <a:lstStyle/>
          <a:p>
            <a:r>
              <a:rPr lang="zh-CN" sz="2800">
                <a:ea typeface="华文中宋" panose="02010600040101010101" charset="-122"/>
              </a:rPr>
              <a:t>卓越的高分辨率卡通图形。</a:t>
            </a:r>
            <a:endParaRPr lang="zh-CN" altLang="en-US" sz="2800">
              <a:ea typeface="华文中宋" panose="02010600040101010101" charset="-122"/>
            </a:endParaRPr>
          </a:p>
        </p:txBody>
      </p:sp>
      <p:cxnSp>
        <p:nvCxnSpPr>
          <p:cNvPr id="3145728" name="直接连接符 8"/>
          <p:cNvCxnSpPr/>
          <p:nvPr/>
        </p:nvCxnSpPr>
        <p:spPr>
          <a:xfrm>
            <a:off x="111125" y="3679825"/>
            <a:ext cx="6162040"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34645" y="6643370"/>
            <a:ext cx="4297680" cy="146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1585" y="5687060"/>
            <a:ext cx="8297545" cy="521970"/>
          </a:xfrm>
          <a:prstGeom prst="rect">
            <a:avLst/>
          </a:prstGeom>
          <a:noFill/>
        </p:spPr>
        <p:txBody>
          <a:bodyPr wrap="square" rtlCol="0" anchor="t">
            <a:spAutoFit/>
          </a:bodyPr>
          <a:p>
            <a:r>
              <a:rPr lang="zh-CN" altLang="en-US" sz="2800">
                <a:ea typeface="华文中宋" panose="02010600040101010101" charset="-122"/>
              </a:rPr>
              <a:t>他的体重开始骤然下降。</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6151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98755" y="2696845"/>
            <a:ext cx="198564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46380" y="5687060"/>
            <a:ext cx="198628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48030"/>
            <a:ext cx="11751310" cy="21964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749935"/>
            <a:ext cx="11669395" cy="8915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Scientists have been placing trackers on these blubbery marine mammals around Antarctica for years gathering data on ocean temperature and salinity.</a:t>
            </a:r>
            <a:endParaRPr sz="2600">
              <a:latin typeface="Times New Roman" panose="02020603050405020304" charset="0"/>
              <a:cs typeface="Times New Roman" panose="02020603050405020304" charset="0"/>
              <a:sym typeface="+mn-ea"/>
            </a:endParaRPr>
          </a:p>
        </p:txBody>
      </p:sp>
      <p:sp>
        <p:nvSpPr>
          <p:cNvPr id="10" name="文本框 9"/>
          <p:cNvSpPr txBox="1"/>
          <p:nvPr/>
        </p:nvSpPr>
        <p:spPr>
          <a:xfrm>
            <a:off x="478790" y="1704340"/>
            <a:ext cx="11193145" cy="891540"/>
          </a:xfrm>
          <a:prstGeom prst="rect">
            <a:avLst/>
          </a:prstGeom>
          <a:noFill/>
        </p:spPr>
        <p:txBody>
          <a:bodyPr wrap="square" rtlCol="0">
            <a:spAutoFit/>
          </a:bodyPr>
          <a:lstStyle/>
          <a:p>
            <a:pPr algn="l">
              <a:buClrTx/>
              <a:buSzTx/>
              <a:buFontTx/>
            </a:pPr>
            <a:r>
              <a:rPr sz="2600">
                <a:ea typeface="华文中宋" panose="02010600040101010101" charset="-122"/>
              </a:rPr>
              <a:t>多年来，科学家们一直在南极洲周围的这些肥胖的海洋哺乳动物身上放置追踪器，收集海洋温度和盐度的数据。</a:t>
            </a:r>
            <a:endParaRPr sz="2600">
              <a:ea typeface="华文中宋" panose="02010600040101010101" charset="-122"/>
            </a:endParaRPr>
          </a:p>
        </p:txBody>
      </p:sp>
      <p:sp>
        <p:nvSpPr>
          <p:cNvPr id="5" name="圆角矩形 4"/>
          <p:cNvSpPr/>
          <p:nvPr/>
        </p:nvSpPr>
        <p:spPr>
          <a:xfrm>
            <a:off x="297815" y="3223895"/>
            <a:ext cx="11751310" cy="35337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9735" y="3446780"/>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An Australian research ship called the RSV Nuyina later measured the canyon’s exact depth using sonar, and the researchers have proposed naming their find the Mirounga-Nuyina Canyon honoring both the ship and the involved Elephant Seals, genus Mirounga.</a:t>
            </a:r>
            <a:endParaRPr lang="zh-CN" altLang="en-US" sz="2600">
              <a:latin typeface="Times New Roman" panose="02020603050405020304" charset="0"/>
              <a:cs typeface="Times New Roman" panose="02020603050405020304" charset="0"/>
              <a:sym typeface="+mn-ea"/>
            </a:endParaRPr>
          </a:p>
        </p:txBody>
      </p:sp>
      <p:sp>
        <p:nvSpPr>
          <p:cNvPr id="8" name="文本框 7"/>
          <p:cNvSpPr txBox="1"/>
          <p:nvPr/>
        </p:nvSpPr>
        <p:spPr>
          <a:xfrm>
            <a:off x="532130" y="5219065"/>
            <a:ext cx="106057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一艘名为RSV Nuyina的澳大利亚研究船后来使用声纳测量了峡谷的确切深度，研究人员提议将他们的发现命名为米隆加-努伊纳峡谷，以纪念这艘船和涉及的象海豹。</a:t>
            </a:r>
            <a:endParaRPr sz="26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Spotting an Advantage</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黑脉金斑蝶的翅膀斑点</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1"/>
            </p:custDataLst>
          </p:nvPr>
        </p:nvPicPr>
        <p:blipFill>
          <a:blip r:embed="rId2"/>
          <a:stretch>
            <a:fillRect/>
          </a:stretch>
        </p:blipFill>
        <p:spPr>
          <a:xfrm>
            <a:off x="2677160" y="645160"/>
            <a:ext cx="6837045" cy="61442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Some monarchs fly thousands of miles each year from southern Canada all the way to the mountains outside of Mexico City.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do they do it? A new study says monarchs that make </a:t>
            </a:r>
            <a:r>
              <a:rPr lang="en-US" sz="2800">
                <a:latin typeface="Times New Roman" panose="02020603050405020304" charset="0"/>
                <a:cs typeface="Times New Roman" panose="02020603050405020304" charset="0"/>
              </a:rPr>
              <a:t>___</a:t>
            </a:r>
            <a:r>
              <a:rPr sz="2800">
                <a:latin typeface="Times New Roman" panose="02020603050405020304" charset="0"/>
                <a:cs typeface="Times New Roman" panose="02020603050405020304" charset="0"/>
              </a:rPr>
              <a:t> to the Mexico wintering grounds have white wing spots 3 percent </a:t>
            </a:r>
            <a:r>
              <a:rPr lang="en-US" sz="2800">
                <a:latin typeface="Times New Roman" panose="02020603050405020304" charset="0"/>
                <a:cs typeface="Times New Roman" panose="02020603050405020304" charset="0"/>
              </a:rPr>
              <a:t>_____ (large) </a:t>
            </a:r>
            <a:r>
              <a:rPr sz="2800">
                <a:latin typeface="Times New Roman" panose="02020603050405020304" charset="0"/>
                <a:cs typeface="Times New Roman" panose="02020603050405020304" charset="0"/>
              </a:rPr>
              <a:t>than those of monarchs </a:t>
            </a:r>
            <a:r>
              <a:rPr lang="en-US" sz="2800">
                <a:latin typeface="Times New Roman" panose="02020603050405020304" charset="0"/>
                <a:cs typeface="Times New Roman" panose="02020603050405020304" charset="0"/>
              </a:rPr>
              <a:t>________ (sample)</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from other parts of the North American migration. This may mean that the black-and-white </a:t>
            </a:r>
            <a:r>
              <a:rPr lang="en-US" sz="2800">
                <a:latin typeface="Times New Roman" panose="02020603050405020304" charset="0"/>
                <a:cs typeface="Times New Roman" panose="02020603050405020304" charset="0"/>
              </a:rPr>
              <a:t>_______ (pattern) </a:t>
            </a:r>
            <a:r>
              <a:rPr sz="2800">
                <a:latin typeface="Times New Roman" panose="02020603050405020304" charset="0"/>
                <a:cs typeface="Times New Roman" panose="02020603050405020304" charset="0"/>
              </a:rPr>
              <a:t>on monarch wings create micro-vortices of warm and cool air that in turn reduce </a:t>
            </a:r>
            <a:r>
              <a:rPr lang="en-US" altLang="zh-CN" sz="2800">
                <a:solidFill>
                  <a:srgbClr val="0000FF"/>
                </a:solidFill>
                <a:latin typeface="Times New Roman" panose="02020603050405020304" charset="0"/>
                <a:cs typeface="Times New Roman" panose="02020603050405020304" charset="0"/>
              </a:rPr>
              <a:t>drag </a:t>
            </a:r>
            <a:r>
              <a:rPr sz="2800">
                <a:latin typeface="Times New Roman" panose="02020603050405020304" charset="0"/>
                <a:cs typeface="Times New Roman" panose="02020603050405020304" charset="0"/>
              </a:rPr>
              <a:t>while the insects soar in the sun. Three percent may not seem like much—</a:t>
            </a:r>
            <a:r>
              <a:rPr lang="en-US" sz="2800">
                <a:latin typeface="Times New Roman" panose="02020603050405020304" charset="0"/>
                <a:cs typeface="Times New Roman" panose="02020603050405020304" charset="0"/>
              </a:rPr>
              <a:t>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for animals that weigh as little as a kernel of corn and have to fly across a continent, tiny changes could yield real benefits, the scientists say. Similar drag-reduction properties </a:t>
            </a:r>
            <a:r>
              <a:rPr lang="en-US" sz="2800">
                <a:latin typeface="Times New Roman" panose="02020603050405020304" charset="0"/>
                <a:cs typeface="Times New Roman" panose="02020603050405020304" charset="0"/>
              </a:rPr>
              <a:t>_______________  (find)</a:t>
            </a:r>
            <a:r>
              <a:rPr sz="2800">
                <a:latin typeface="Times New Roman" panose="02020603050405020304" charset="0"/>
                <a:cs typeface="Times New Roman" panose="02020603050405020304" charset="0"/>
              </a:rPr>
              <a:t> in the wing patterns of seabirds and one day could lead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more efficient </a:t>
            </a:r>
            <a:r>
              <a:rPr lang="en-US" altLang="zh-CN" sz="2800">
                <a:solidFill>
                  <a:srgbClr val="0000FF"/>
                </a:solidFill>
                <a:latin typeface="Times New Roman" panose="02020603050405020304" charset="0"/>
                <a:cs typeface="Times New Roman" panose="02020603050405020304" charset="0"/>
              </a:rPr>
              <a:t>airborne </a:t>
            </a:r>
            <a:r>
              <a:rPr sz="2800">
                <a:latin typeface="Times New Roman" panose="02020603050405020304" charset="0"/>
                <a:cs typeface="Times New Roman" panose="02020603050405020304" charset="0"/>
              </a:rPr>
              <a:t>devices. “If you want to develop drones that are flying for longer time and harnessing energy from sunlight, this is the best thing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we can look at,” says study co-author Mostafa Hassanalian,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associate professor of mechanical engineering at New Mexico Tech.</a:t>
            </a:r>
            <a:endParaRPr sz="2800">
              <a:latin typeface="Times New Roman" panose="02020603050405020304" charset="0"/>
              <a:cs typeface="Times New Roman" panose="02020603050405020304" charset="0"/>
            </a:endParaRPr>
          </a:p>
        </p:txBody>
      </p:sp>
      <p:sp>
        <p:nvSpPr>
          <p:cNvPr id="1048598" name="文本框 4"/>
          <p:cNvSpPr txBox="1"/>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National Geographic</a:t>
            </a:r>
            <a:r>
              <a:rPr lang="en-US" sz="2400" b="1">
                <a:solidFill>
                  <a:srgbClr val="ED7D31"/>
                </a:solidFill>
                <a:latin typeface="微软雅黑" panose="020B0503020204020204" charset="-122"/>
                <a:ea typeface="微软雅黑" panose="020B0503020204020204" charset="-122"/>
                <a:cs typeface="微软雅黑" panose="020B0503020204020204" charset="-122"/>
              </a:rPr>
              <a:t> (November 2023 </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BREAKTHROUGHS</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
            </p:custDataLst>
          </p:nvPr>
        </p:nvSpPr>
        <p:spPr>
          <a:xfrm>
            <a:off x="6802755" y="105283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How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2"/>
            </p:custDataLst>
          </p:nvPr>
        </p:nvSpPr>
        <p:spPr>
          <a:xfrm>
            <a:off x="3887470" y="14471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3"/>
            </p:custDataLst>
          </p:nvPr>
        </p:nvSpPr>
        <p:spPr>
          <a:xfrm>
            <a:off x="1022350" y="26130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patterns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4"/>
            </p:custDataLst>
          </p:nvPr>
        </p:nvSpPr>
        <p:spPr>
          <a:xfrm>
            <a:off x="7824470" y="183515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sampled</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2352675" y="182880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larger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2814955" y="34016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2087245" y="57543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 </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8"/>
            </p:custDataLst>
          </p:nvPr>
        </p:nvSpPr>
        <p:spPr>
          <a:xfrm>
            <a:off x="5031740" y="41903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have been found</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9"/>
            </p:custDataLst>
          </p:nvPr>
        </p:nvSpPr>
        <p:spPr>
          <a:xfrm>
            <a:off x="4798695" y="45967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0"/>
            </p:custDataLst>
          </p:nvPr>
        </p:nvSpPr>
        <p:spPr>
          <a:xfrm>
            <a:off x="4428490" y="53727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6"/>
          <p:cNvSpPr txBox="1"/>
          <p:nvPr>
            <p:custDataLst>
              <p:tags r:id="rId1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drag</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force of the air that acts against the movement of an aircraft or other vehicle    </a:t>
            </a:r>
            <a:r>
              <a:rPr lang="zh-CN" sz="2800">
                <a:latin typeface="Times New Roman" panose="02020603050405020304" charset="0"/>
                <a:ea typeface="华文中宋" panose="02010600040101010101" charset="-122"/>
                <a:cs typeface="Times New Roman" panose="02020603050405020304" charset="0"/>
                <a:sym typeface="+mn-ea"/>
              </a:rPr>
              <a:t>（作用于飞机或其他运载工具的）空气阻力</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drag of those extra air molecules brought the satellite crashing to Earth.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额外的空气分子阻力使得卫星坠毁到了地球上</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airborne</a:t>
            </a:r>
            <a:r>
              <a:rPr lang="en-US" altLang="zh-CN" sz="2800"/>
              <a:t>: </a:t>
            </a:r>
            <a:r>
              <a:rPr lang="en-US" sz="2800">
                <a:latin typeface="Times New Roman" panose="02020603050405020304" charset="0"/>
                <a:ea typeface="华文中宋" panose="02010600040101010101" charset="-122"/>
                <a:cs typeface="Times New Roman" panose="02020603050405020304" charset="0"/>
              </a:rPr>
              <a:t>(of a plane or passengers) in the air    </a:t>
            </a:r>
            <a:r>
              <a:rPr lang="zh-CN" altLang="en-US"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sym typeface="+mn-ea"/>
              </a:rPr>
              <a:t>飞机或乘客）升空</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Do not leave your seat until the plane is airborne.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飞机升空时不要离开座位</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3495" y="3040380"/>
            <a:ext cx="125876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Engineers are always looking for ways to reduce drag when they design new planes.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98755" y="5791835"/>
            <a:ext cx="54629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pilot did manage to get airborne.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181225" y="2486660"/>
            <a:ext cx="9491980" cy="521970"/>
          </a:xfrm>
          <a:prstGeom prst="rect">
            <a:avLst/>
          </a:prstGeom>
          <a:noFill/>
        </p:spPr>
        <p:txBody>
          <a:bodyPr wrap="square" rtlCol="0" anchor="t">
            <a:spAutoFit/>
          </a:bodyPr>
          <a:lstStyle/>
          <a:p>
            <a:r>
              <a:rPr lang="zh-CN" sz="2800">
                <a:ea typeface="华文中宋" panose="02010600040101010101" charset="-122"/>
              </a:rPr>
              <a:t>工程师们在设计新飞机时总是在寻找最小化阻力的方法。</a:t>
            </a:r>
            <a:endParaRPr lang="zh-CN" altLang="en-US" sz="2800">
              <a:ea typeface="华文中宋" panose="02010600040101010101" charset="-122"/>
            </a:endParaRPr>
          </a:p>
        </p:txBody>
      </p:sp>
      <p:cxnSp>
        <p:nvCxnSpPr>
          <p:cNvPr id="3145728" name="直接连接符 8"/>
          <p:cNvCxnSpPr/>
          <p:nvPr/>
        </p:nvCxnSpPr>
        <p:spPr>
          <a:xfrm>
            <a:off x="122555" y="3516630"/>
            <a:ext cx="11969750"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02895" y="6243320"/>
            <a:ext cx="5355590"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252345" y="5220335"/>
            <a:ext cx="8297545" cy="521970"/>
          </a:xfrm>
          <a:prstGeom prst="rect">
            <a:avLst/>
          </a:prstGeom>
          <a:noFill/>
        </p:spPr>
        <p:txBody>
          <a:bodyPr wrap="square" rtlCol="0" anchor="t">
            <a:spAutoFit/>
          </a:bodyPr>
          <a:p>
            <a:r>
              <a:rPr lang="zh-CN" altLang="en-US" sz="2800">
                <a:ea typeface="华文中宋" panose="02010600040101010101" charset="-122"/>
              </a:rPr>
              <a:t>飞行员的确设法使飞机升空了。</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70815" y="519684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48605"/>
                                        </p:tgtEl>
                                        <p:attrNameLst>
                                          <p:attrName>style.visibility</p:attrName>
                                        </p:attrNameLst>
                                      </p:cBhvr>
                                      <p:to>
                                        <p:strVal val="visible"/>
                                      </p:to>
                                    </p:set>
                                    <p:animEffect transition="in" filter="blinds(horizontal)">
                                      <p:cBhvr>
                                        <p:cTn id="24" dur="500"/>
                                        <p:tgtEl>
                                          <p:spTgt spid="104860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48602">
                                            <p:txEl>
                                              <p:pRg st="6" end="6"/>
                                            </p:txEl>
                                          </p:spTgt>
                                        </p:tgtEl>
                                        <p:attrNameLst>
                                          <p:attrName>style.visibility</p:attrName>
                                        </p:attrNameLst>
                                      </p:cBhvr>
                                      <p:to>
                                        <p:strVal val="visible"/>
                                      </p:to>
                                    </p:set>
                                    <p:animEffect transition="in" filter="wipe(down)">
                                      <p:cBhvr>
                                        <p:cTn id="29" dur="500"/>
                                        <p:tgtEl>
                                          <p:spTgt spid="104860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048602">
                                            <p:txEl>
                                              <p:pRg st="7" end="7"/>
                                            </p:txEl>
                                          </p:spTgt>
                                        </p:tgtEl>
                                        <p:attrNameLst>
                                          <p:attrName>style.visibility</p:attrName>
                                        </p:attrNameLst>
                                      </p:cBhvr>
                                      <p:to>
                                        <p:strVal val="visible"/>
                                      </p:to>
                                    </p:set>
                                    <p:animEffect transition="in" filter="wipe(down)">
                                      <p:cBhvr>
                                        <p:cTn id="32" dur="500"/>
                                        <p:tgtEl>
                                          <p:spTgt spid="104860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45729"/>
                                        </p:tgtEl>
                                        <p:attrNameLst>
                                          <p:attrName>style.visibility</p:attrName>
                                        </p:attrNameLst>
                                      </p:cBhvr>
                                      <p:to>
                                        <p:strVal val="visible"/>
                                      </p:to>
                                    </p:set>
                                    <p:animEffect transition="in" filter="wipe(down)">
                                      <p:cBhvr>
                                        <p:cTn id="37" dur="500"/>
                                        <p:tgtEl>
                                          <p:spTgt spid="314572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048607"/>
                                        </p:tgtEl>
                                        <p:attrNameLst>
                                          <p:attrName>style.visibility</p:attrName>
                                        </p:attrNameLst>
                                      </p:cBhvr>
                                      <p:to>
                                        <p:strVal val="visible"/>
                                      </p:to>
                                    </p:set>
                                    <p:animEffect transition="in" filter="blinds(horizontal)">
                                      <p:cBhvr>
                                        <p:cTn id="48"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582930"/>
            <a:ext cx="11751310" cy="21964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584835"/>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A new study says monarchs that make it to the Mexico wintering grounds have white wing spots 3 percent larger than those of monarchs sampled from other parts of the North American migration.</a:t>
            </a:r>
            <a:endParaRPr sz="2600">
              <a:latin typeface="Times New Roman" panose="02020603050405020304" charset="0"/>
              <a:cs typeface="Times New Roman" panose="02020603050405020304" charset="0"/>
              <a:sym typeface="+mn-ea"/>
            </a:endParaRPr>
          </a:p>
        </p:txBody>
      </p:sp>
      <p:sp>
        <p:nvSpPr>
          <p:cNvPr id="10" name="文本框 9"/>
          <p:cNvSpPr txBox="1"/>
          <p:nvPr/>
        </p:nvSpPr>
        <p:spPr>
          <a:xfrm>
            <a:off x="488950" y="1812925"/>
            <a:ext cx="11273155" cy="891540"/>
          </a:xfrm>
          <a:prstGeom prst="rect">
            <a:avLst/>
          </a:prstGeom>
          <a:noFill/>
        </p:spPr>
        <p:txBody>
          <a:bodyPr wrap="square" rtlCol="0">
            <a:spAutoFit/>
          </a:bodyPr>
          <a:lstStyle/>
          <a:p>
            <a:pPr algn="l">
              <a:buClrTx/>
              <a:buSzTx/>
              <a:buFontTx/>
            </a:pPr>
            <a:r>
              <a:rPr sz="2600">
                <a:ea typeface="华文中宋" panose="02010600040101010101" charset="-122"/>
              </a:rPr>
              <a:t>一项新的研究表明，到达墨西哥越冬地的黑脉金斑蝶翅膀上的白色斑点比</a:t>
            </a:r>
            <a:r>
              <a:rPr lang="zh-CN" sz="2600">
                <a:ea typeface="华文中宋" panose="02010600040101010101" charset="-122"/>
              </a:rPr>
              <a:t>到达</a:t>
            </a:r>
            <a:r>
              <a:rPr sz="2600">
                <a:ea typeface="华文中宋" panose="02010600040101010101" charset="-122"/>
              </a:rPr>
              <a:t>北美其他地区的黑脉金斑蝶翅膀上的白色斑点大3%。</a:t>
            </a:r>
            <a:endParaRPr sz="2600">
              <a:ea typeface="华文中宋" panose="02010600040101010101" charset="-122"/>
            </a:endParaRPr>
          </a:p>
        </p:txBody>
      </p:sp>
      <p:sp>
        <p:nvSpPr>
          <p:cNvPr id="5" name="圆角矩形 4"/>
          <p:cNvSpPr/>
          <p:nvPr/>
        </p:nvSpPr>
        <p:spPr>
          <a:xfrm>
            <a:off x="297815" y="2936875"/>
            <a:ext cx="11751310" cy="3820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59740" y="3005455"/>
            <a:ext cx="11589385" cy="20916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This may mean that the black-and-white patterns on monarch wings create micro-vortices of warm and cool air that in turn reduce drag while the insects soar in the sun. Three percent may not seem like much—but for animals that weigh as little as a kernel of corn and have to fly across a continent, tiny changes could yield real benefits, the scientists say.</a:t>
            </a:r>
            <a:endParaRPr lang="zh-CN" altLang="en-US" sz="2600">
              <a:latin typeface="Times New Roman" panose="02020603050405020304" charset="0"/>
              <a:cs typeface="Times New Roman" panose="02020603050405020304" charset="0"/>
              <a:sym typeface="+mn-ea"/>
            </a:endParaRPr>
          </a:p>
        </p:txBody>
      </p:sp>
      <p:sp>
        <p:nvSpPr>
          <p:cNvPr id="8" name="文本框 7"/>
          <p:cNvSpPr txBox="1"/>
          <p:nvPr/>
        </p:nvSpPr>
        <p:spPr>
          <a:xfrm>
            <a:off x="584835" y="5008245"/>
            <a:ext cx="11234420" cy="16916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这可能意味着，当黑脉金斑蝶在阳光下翱翔时，翅膀上黑白相间的图案会产生暖空气和冷空气的微涡流，从而减少阻力。科学家说，百分之三可能看起来不多，但对于体重只有玉米粒那么</a:t>
            </a:r>
            <a:r>
              <a:rPr lang="zh-CN" sz="2600">
                <a:latin typeface="Times New Roman" panose="02020603050405020304" charset="0"/>
                <a:ea typeface="华文中宋" panose="02010600040101010101" charset="-122"/>
                <a:cs typeface="Times New Roman" panose="02020603050405020304" charset="0"/>
              </a:rPr>
              <a:t>轻</a:t>
            </a:r>
            <a:r>
              <a:rPr sz="2600">
                <a:latin typeface="Times New Roman" panose="02020603050405020304" charset="0"/>
                <a:ea typeface="华文中宋" panose="02010600040101010101" charset="-122"/>
                <a:cs typeface="Times New Roman" panose="02020603050405020304" charset="0"/>
              </a:rPr>
              <a:t>，而且必须飞越大陆的动物来说，微小的变化可能会产生真正的好处。</a:t>
            </a:r>
            <a:endParaRPr sz="26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November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21991" y="122555"/>
            <a:ext cx="574992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CNN News 11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972185" y="675640"/>
            <a:ext cx="10249535" cy="6189345"/>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59067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We start today with an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out of Mexico, where residents are dealing with devastating damage caused by Wednesday’s category 5 storm Hurricane Otis. Trees were uprooted, buildings smashed, roadways were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under several feet of water. Thankfully, Mexican President Andres Manuel Lopez Obrador said there were as of Thursday morning no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reported. The local power </a:t>
            </a:r>
            <a:r>
              <a:rPr lang="en-US" altLang="zh-CN">
                <a:solidFill>
                  <a:srgbClr val="0000FF"/>
                </a:solidFill>
                <a:latin typeface="Times New Roman" panose="02020603050405020304" charset="0"/>
                <a:ea typeface="+mn-ea"/>
                <a:cs typeface="Times New Roman" panose="02020603050405020304" charset="0"/>
              </a:rPr>
              <a:t>utility </a:t>
            </a:r>
            <a:r>
              <a:rPr>
                <a:latin typeface="Times New Roman" panose="02020603050405020304" charset="0"/>
                <a:cs typeface="Times New Roman" panose="02020603050405020304" charset="0"/>
              </a:rPr>
              <a:t>says nearly 500,000 homes and businesses lost power though. And communication lines are down, making it hard for authorities and rescue operations to get a handle on the true </a:t>
            </a:r>
            <a:r>
              <a:rPr lang="en-US">
                <a:latin typeface="Times New Roman" panose="02020603050405020304" charset="0"/>
                <a:cs typeface="Times New Roman" panose="02020603050405020304" charset="0"/>
              </a:rPr>
              <a:t>__________________</a:t>
            </a:r>
            <a:r>
              <a:rPr>
                <a:latin typeface="Times New Roman" panose="02020603050405020304" charset="0"/>
                <a:cs typeface="Times New Roman" panose="02020603050405020304" charset="0"/>
              </a:rPr>
              <a:t>. Video we have shows widespread destruction with a big impact to the local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Acapulco, located on the southwestern coast of Mexico, was once considered the Pearl of the Pacific in the 1940s and 50s. It was a major American </a:t>
            </a:r>
            <a:r>
              <a:rPr lang="en-US">
                <a:latin typeface="Times New Roman" panose="02020603050405020304" charset="0"/>
                <a:cs typeface="Times New Roman" panose="02020603050405020304" charset="0"/>
              </a:rPr>
              <a:t>_________________</a:t>
            </a:r>
            <a:r>
              <a:rPr>
                <a:latin typeface="Times New Roman" panose="02020603050405020304" charset="0"/>
                <a:cs typeface="Times New Roman" panose="02020603050405020304" charset="0"/>
              </a:rPr>
              <a:t> for tourists and celebrities alike like Rita Hayworth. But it diminished slowly over time due to </a:t>
            </a:r>
            <a:r>
              <a:rPr lang="en-US">
                <a:latin typeface="Times New Roman" panose="02020603050405020304" charset="0"/>
                <a:cs typeface="Times New Roman" panose="02020603050405020304" charset="0"/>
              </a:rPr>
              <a:t>____________ </a:t>
            </a:r>
            <a:r>
              <a:rPr>
                <a:latin typeface="Times New Roman" panose="02020603050405020304" charset="0"/>
                <a:cs typeface="Times New Roman" panose="02020603050405020304" charset="0"/>
              </a:rPr>
              <a:t>and crime. However, its tourism industry has been on an upswing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Mexican and European travelers recently. To protect this city, residents and authorities laid major </a:t>
            </a:r>
            <a:r>
              <a:rPr lang="en-US">
                <a:latin typeface="Times New Roman" panose="02020603050405020304" charset="0"/>
                <a:cs typeface="Times New Roman" panose="02020603050405020304" charset="0"/>
              </a:rPr>
              <a:t>___________ </a:t>
            </a:r>
            <a:r>
              <a:rPr>
                <a:latin typeface="Times New Roman" panose="02020603050405020304" charset="0"/>
                <a:cs typeface="Times New Roman" panose="02020603050405020304" charset="0"/>
              </a:rPr>
              <a:t>ahead of the storm. But as we mentioned in yesterday’s show, the storm quickly turned </a:t>
            </a:r>
            <a:r>
              <a:rPr lang="en-US">
                <a:latin typeface="Times New Roman" panose="02020603050405020304" charset="0"/>
                <a:cs typeface="Times New Roman" panose="02020603050405020304" charset="0"/>
              </a:rPr>
              <a:t>______</a:t>
            </a:r>
            <a:r>
              <a:rPr>
                <a:latin typeface="Times New Roman" panose="02020603050405020304" charset="0"/>
                <a:cs typeface="Times New Roman" panose="02020603050405020304" charset="0"/>
              </a:rPr>
              <a:t>, very, very quickly and even </a:t>
            </a:r>
            <a:r>
              <a:rPr lang="en-US" altLang="zh-CN">
                <a:solidFill>
                  <a:srgbClr val="0000FF"/>
                </a:solidFill>
                <a:latin typeface="Times New Roman" panose="02020603050405020304" charset="0"/>
                <a:ea typeface="+mn-ea"/>
                <a:cs typeface="Times New Roman" panose="02020603050405020304" charset="0"/>
              </a:rPr>
              <a:t>caught</a:t>
            </a:r>
            <a:r>
              <a:rPr>
                <a:latin typeface="Times New Roman" panose="02020603050405020304" charset="0"/>
                <a:cs typeface="Times New Roman" panose="02020603050405020304" charset="0"/>
              </a:rPr>
              <a:t> meteorologists </a:t>
            </a:r>
            <a:r>
              <a:rPr lang="en-US" altLang="zh-CN">
                <a:solidFill>
                  <a:srgbClr val="0000FF"/>
                </a:solidFill>
                <a:latin typeface="Times New Roman" panose="02020603050405020304" charset="0"/>
                <a:ea typeface="+mn-ea"/>
                <a:cs typeface="Times New Roman" panose="02020603050405020304" charset="0"/>
              </a:rPr>
              <a:t>off guard</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custDataLst>
              <p:tags r:id="rId4"/>
            </p:custDataLst>
          </p:nvPr>
        </p:nvSpPr>
        <p:spPr>
          <a:xfrm>
            <a:off x="3455670" y="589280"/>
            <a:ext cx="19723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update </a:t>
            </a:r>
            <a:endParaRPr sz="25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5"/>
            </p:custDataLst>
          </p:nvPr>
        </p:nvSpPr>
        <p:spPr>
          <a:xfrm>
            <a:off x="4906010" y="2875915"/>
            <a:ext cx="40786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extent of the damage</a:t>
            </a:r>
            <a:endParaRPr sz="25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6908165" y="3238500"/>
            <a:ext cx="40030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economy</a:t>
            </a:r>
            <a:endParaRPr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111760" y="4766310"/>
            <a:ext cx="32619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overcrowding </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8"/>
            </p:custDataLst>
          </p:nvPr>
        </p:nvSpPr>
        <p:spPr>
          <a:xfrm>
            <a:off x="10492105" y="4763135"/>
            <a:ext cx="23463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hosting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custDataLst>
              <p:tags r:id="rId9"/>
            </p:custDataLst>
          </p:nvPr>
        </p:nvSpPr>
        <p:spPr>
          <a:xfrm>
            <a:off x="958850" y="5518150"/>
            <a:ext cx="36969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preparations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custDataLst>
              <p:tags r:id="rId10"/>
            </p:custDataLst>
          </p:nvPr>
        </p:nvSpPr>
        <p:spPr>
          <a:xfrm>
            <a:off x="7513320" y="4010025"/>
            <a:ext cx="32531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vacation destination</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custDataLst>
              <p:tags r:id="rId11"/>
            </p:custDataLst>
          </p:nvPr>
        </p:nvSpPr>
        <p:spPr>
          <a:xfrm>
            <a:off x="2003425" y="5936615"/>
            <a:ext cx="23374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 </a:t>
            </a:r>
            <a:r>
              <a:rPr sz="2500">
                <a:solidFill>
                  <a:srgbClr val="FF0000"/>
                </a:solidFill>
                <a:latin typeface="Times New Roman" panose="02020603050405020304" charset="0"/>
                <a:cs typeface="Times New Roman" panose="02020603050405020304" charset="0"/>
                <a:sym typeface="+mn-ea"/>
              </a:rPr>
              <a:t>brutal</a:t>
            </a:r>
            <a:endParaRPr sz="25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4502785" y="1353820"/>
            <a:ext cx="37274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 blanketed </a:t>
            </a:r>
            <a:endParaRPr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3"/>
            </p:custDataLst>
          </p:nvPr>
        </p:nvSpPr>
        <p:spPr>
          <a:xfrm>
            <a:off x="92710" y="2125980"/>
            <a:ext cx="24149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casualties </a:t>
            </a:r>
            <a:endParaRPr sz="2500">
              <a:solidFill>
                <a:srgbClr val="FF0000"/>
              </a:solidFill>
              <a:latin typeface="Times New Roman" panose="02020603050405020304" charset="0"/>
              <a:cs typeface="Times New Roman" panose="02020603050405020304" charset="0"/>
              <a:sym typeface="+mn-ea"/>
            </a:endParaRPr>
          </a:p>
        </p:txBody>
      </p:sp>
      <p:pic>
        <p:nvPicPr>
          <p:cNvPr id="13" name="CNN.11.04.2023">
            <a:hlinkClick r:id="" action="ppaction://media"/>
          </p:cNvPr>
          <p:cNvPicPr/>
          <p:nvPr>
            <a:audioFile r:link="rId14"/>
            <p:extLst>
              <p:ext uri="{DAA4B4D4-6D71-4841-9C94-3DE7FCFB9230}">
                <p14:media xmlns:p14="http://schemas.microsoft.com/office/powerpoint/2010/main" r:embed="rId15"/>
              </p:ext>
            </p:extLst>
            <p:custDataLst>
              <p:tags r:id="rId16"/>
            </p:custDataLst>
          </p:nvPr>
        </p:nvPicPr>
        <p:blipFill>
          <a:blip r:embed="rId3"/>
          <a:stretch>
            <a:fillRect/>
          </a:stretch>
        </p:blipFill>
        <p:spPr>
          <a:xfrm>
            <a:off x="11299190" y="6184900"/>
            <a:ext cx="619125" cy="619125"/>
          </a:xfrm>
          <a:prstGeom prst="rect">
            <a:avLst/>
          </a:prstGeom>
        </p:spPr>
      </p:pic>
      <p:sp>
        <p:nvSpPr>
          <p:cNvPr id="10" name="文本框 16"/>
          <p:cNvSpPr txBox="1"/>
          <p:nvPr>
            <p:custDataLst>
              <p:tags r:id="rId17"/>
            </p:custDataLst>
          </p:nvPr>
        </p:nvSpPr>
        <p:spPr>
          <a:xfrm>
            <a:off x="-19050" y="0"/>
            <a:ext cx="144399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Dictation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324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utility</a:t>
            </a:r>
            <a:r>
              <a:rPr lang="en-US" altLang="zh-CN" sz="2800">
                <a:latin typeface="Times New Roman" panose="02020603050405020304" charset="0"/>
                <a:ea typeface="华文中宋" panose="02010600040101010101" charset="-122"/>
                <a:cs typeface="Times New Roman" panose="02020603050405020304" charset="0"/>
                <a:sym typeface="+mn-ea"/>
              </a:rPr>
              <a:t>: a service provided for the public, for example an electricity, water or gas supply</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公共事业</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Funding will be sent to the household’s utility company to help cover bills.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资金将被送到家庭公用事业公司，以帮助支付账单。</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catch... off guard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someone catches you off guard, they surprise you by doing something you do not expect. If something catches you off guard, it surprises you by happening when you are not expecting it.</a:t>
            </a:r>
            <a:r>
              <a:rPr lang="en-US" sz="2800">
                <a:latin typeface="Times New Roman" panose="02020603050405020304" charset="0"/>
                <a:ea typeface="华文中宋" panose="02010600040101010101" charset="-122"/>
                <a:cs typeface="Times New Roman" panose="02020603050405020304" charset="0"/>
              </a:rPr>
              <a:t>     乘（人）不备；使猝不及防</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lawyer’s apparently innocent question was designed to catch the witness off guard.      </a:t>
            </a:r>
            <a:r>
              <a:rPr lang="zh-CN" sz="2800">
                <a:latin typeface="华文中宋" panose="02010600040101010101" charset="-122"/>
                <a:ea typeface="华文中宋" panose="02010600040101010101" charset="-122"/>
                <a:cs typeface="华文中宋" panose="02010600040101010101" charset="-122"/>
              </a:rPr>
              <a:t>律师看似不经意的问题是为了使证人措手不及</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5575" y="3017520"/>
            <a:ext cx="84213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Public utilities include gas, electricity and phones.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29475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invitation caught me off guard.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3785" y="2495550"/>
            <a:ext cx="9491980" cy="521970"/>
          </a:xfrm>
          <a:prstGeom prst="rect">
            <a:avLst/>
          </a:prstGeom>
          <a:noFill/>
        </p:spPr>
        <p:txBody>
          <a:bodyPr wrap="square" rtlCol="0" anchor="t">
            <a:spAutoFit/>
          </a:bodyPr>
          <a:lstStyle/>
          <a:p>
            <a:r>
              <a:rPr lang="zh-CN" sz="2800">
                <a:ea typeface="华文中宋" panose="02010600040101010101" charset="-122"/>
                <a:sym typeface="+mn-ea"/>
              </a:rPr>
              <a:t>公用事业包括</a:t>
            </a:r>
            <a:r>
              <a:rPr lang="zh-CN" sz="2800">
                <a:ea typeface="华文中宋" panose="02010600040101010101" charset="-122"/>
              </a:rPr>
              <a:t>煤气、电和电话等</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493770"/>
            <a:ext cx="732218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4330"/>
            <a:ext cx="516890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7450" y="5811520"/>
            <a:ext cx="8297545" cy="521970"/>
          </a:xfrm>
          <a:prstGeom prst="rect">
            <a:avLst/>
          </a:prstGeom>
          <a:noFill/>
        </p:spPr>
        <p:txBody>
          <a:bodyPr wrap="square" rtlCol="0" anchor="t">
            <a:spAutoFit/>
          </a:bodyPr>
          <a:p>
            <a:r>
              <a:rPr lang="zh-CN" altLang="en-US" sz="2800">
                <a:ea typeface="华文中宋" panose="02010600040101010101" charset="-122"/>
              </a:rPr>
              <a:t>收到这份邀请让我颇感意外。</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sym typeface="+mn-ea"/>
              </a:rPr>
              <a:t>Vocabulary</a:t>
            </a:r>
            <a:endParaRPr kumimoji="1" lang="en-US" altLang="zh-CN" sz="2800" b="1" dirty="0">
              <a:solidFill>
                <a:schemeClr val="lt1"/>
              </a:solidFill>
              <a:sym typeface="+mn-ea"/>
            </a:endParaRPr>
          </a:p>
        </p:txBody>
      </p:sp>
      <p:sp>
        <p:nvSpPr>
          <p:cNvPr id="5" name="文本框 1"/>
          <p:cNvSpPr txBox="1"/>
          <p:nvPr>
            <p:custDataLst>
              <p:tags r:id="rId2"/>
            </p:custDataLst>
          </p:nvPr>
        </p:nvSpPr>
        <p:spPr>
          <a:xfrm>
            <a:off x="192405" y="5789295"/>
            <a:ext cx="202692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55575" y="2480310"/>
            <a:ext cx="195199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5580" y="655320"/>
            <a:ext cx="11751310" cy="30791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2590" y="659130"/>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local power utility says nearly 500,000 homes and businesses lost power though. And communication lines are down, making it hard for authorities and rescue operations to get a handle on the true extent of the damage. Video we have shows widespread destruction with a big impact to the local economy.</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68630" y="2393950"/>
            <a:ext cx="1120711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当地电力公司表示，近50万户家庭和企业停电。通讯线路中断，使当局和救援行动难以掌握损失的真实程度。我们手头的视频显示，大范围的破坏对当地经济造成了巨大影响。</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38905"/>
            <a:ext cx="11751310" cy="27171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3860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To protect this city, residents and authorities laid major preparations</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ahead of the storm. But as we mentioned in yesterday’s show, the storm quickly turned brutal, very, very quickly and even caught meteorologists off guard.</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51155" y="5434330"/>
            <a:ext cx="1148524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为了保护这座城市，居民和当局在风暴来临前做好了重大准备。但正如我们在昨天的节目中提到的，这场风暴很快就变得</a:t>
            </a:r>
            <a:r>
              <a:rPr lang="zh-CN" sz="2500">
                <a:latin typeface="Times New Roman" panose="02020603050405020304" charset="0"/>
                <a:ea typeface="华文中宋" panose="02010600040101010101" charset="-122"/>
                <a:cs typeface="Times New Roman" panose="02020603050405020304" charset="0"/>
              </a:rPr>
              <a:t>严重</a:t>
            </a:r>
            <a:r>
              <a:rPr sz="2500">
                <a:latin typeface="Times New Roman" panose="02020603050405020304" charset="0"/>
                <a:ea typeface="华文中宋" panose="02010600040101010101" charset="-122"/>
                <a:cs typeface="Times New Roman" panose="02020603050405020304" charset="0"/>
              </a:rPr>
              <a:t>起来，甚至让气象学家措手不及。</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1. AI brings John Lennon’s vocals to new Beatles’ song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人工智能复活约翰·列侬的声音</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2" name="图片 101"/>
          <p:cNvPicPr>
            <a:picLocks noChangeAspect="1"/>
          </p:cNvPicPr>
          <p:nvPr>
            <p:custDataLst>
              <p:tags r:id="rId1"/>
            </p:custDataLst>
          </p:nvPr>
        </p:nvPicPr>
        <p:blipFill>
          <a:blip r:embed="rId2"/>
          <a:stretch>
            <a:fillRect/>
          </a:stretch>
        </p:blipFill>
        <p:spPr>
          <a:xfrm>
            <a:off x="2476708" y="1609090"/>
            <a:ext cx="7238584" cy="48240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0" y="601980"/>
            <a:ext cx="12192635" cy="6195695"/>
          </a:xfrm>
          <a:prstGeom prst="rect">
            <a:avLst/>
          </a:prstGeom>
          <a:noFill/>
          <a:ln w="9525">
            <a:noFill/>
          </a:ln>
        </p:spPr>
        <p:txBody>
          <a:bodyPr wrap="square">
            <a:noAutofit/>
          </a:bodyPr>
          <a:p>
            <a:pPr indent="266700" fontAlgn="auto">
              <a:lnSpc>
                <a:spcPts val="2400"/>
              </a:lnSpc>
            </a:pPr>
            <a:r>
              <a:rPr lang="en-US" sz="2400" b="0">
                <a:latin typeface="Times New Roman" panose="02020603050405020304" charset="0"/>
                <a:ea typeface="宋体" panose="02010600030101010101" pitchFamily="2" charset="-122"/>
              </a:rPr>
              <a:t>The Beatles have released _____ is said to be their last ever song, pieced together from recordings spanning more than four decades, in a feat that was possible due to artificial intelligence.     On 2 November, the ______ (icon )band released </a:t>
            </a:r>
            <a:r>
              <a:rPr lang="en-US" sz="2400" b="0" i="1">
                <a:latin typeface="Times New Roman" panose="02020603050405020304" charset="0"/>
                <a:ea typeface="宋体" panose="02010600030101010101" pitchFamily="2" charset="-122"/>
              </a:rPr>
              <a:t>Now and Then</a:t>
            </a:r>
            <a:r>
              <a:rPr lang="en-US" sz="2400" b="0">
                <a:latin typeface="Times New Roman" panose="02020603050405020304" charset="0"/>
                <a:ea typeface="宋体" panose="02010600030101010101" pitchFamily="2" charset="-122"/>
              </a:rPr>
              <a:t>, a song edited from a recording of the late John Lennon playing piano and singing at home in 1979. Al was used to </a:t>
            </a:r>
            <a:r>
              <a:rPr lang="en-US" sz="2400" b="0">
                <a:solidFill>
                  <a:srgbClr val="0000FF"/>
                </a:solidFill>
                <a:latin typeface="Times New Roman" panose="02020603050405020304" charset="0"/>
                <a:ea typeface="宋体" panose="02010600030101010101" pitchFamily="2" charset="-122"/>
              </a:rPr>
              <a:t>extract </a:t>
            </a:r>
            <a:r>
              <a:rPr lang="en-US" sz="2400" b="0">
                <a:latin typeface="Times New Roman" panose="02020603050405020304" charset="0"/>
                <a:ea typeface="宋体" panose="02010600030101010101" pitchFamily="2" charset="-122"/>
              </a:rPr>
              <a:t>usable sections from that noisy tape. These _____________ (combine) with guitar tracks from the late George Harrison, recorded in 1995 when efforts were made to finish the song. __________(report), the </a:t>
            </a:r>
            <a:r>
              <a:rPr lang="en-US" sz="2400" b="0">
                <a:solidFill>
                  <a:srgbClr val="0000FF"/>
                </a:solidFill>
                <a:latin typeface="Times New Roman" panose="02020603050405020304" charset="0"/>
                <a:ea typeface="宋体" panose="02010600030101010101" pitchFamily="2" charset="-122"/>
              </a:rPr>
              <a:t>endeavour </a:t>
            </a:r>
            <a:r>
              <a:rPr lang="en-US" sz="2400" b="0">
                <a:latin typeface="Times New Roman" panose="02020603050405020304" charset="0"/>
                <a:ea typeface="宋体" panose="02010600030101010101" pitchFamily="2" charset="-122"/>
              </a:rPr>
              <a:t>was initially called off due to poor sound quality, ___ issue solved by Al. Finally, new recordings made earlier this year by Paul McCartney and Ringo Starr were added. McCartney has teased the song in interviews for months and said in a _________ (state): “There it was, John’s voice, crystal clear. It’s quite emotional. And we all play on it, it’s a genuine Beatles recording”. </a:t>
            </a:r>
            <a:endParaRPr lang="en-US" sz="2000" b="0">
              <a:latin typeface="Times New Roman" panose="02020603050405020304" charset="0"/>
              <a:ea typeface="宋体" panose="02010600030101010101" pitchFamily="2" charset="-122"/>
            </a:endParaRPr>
          </a:p>
          <a:p>
            <a:pPr indent="266700" fontAlgn="auto">
              <a:lnSpc>
                <a:spcPts val="2400"/>
              </a:lnSpc>
            </a:pPr>
            <a:r>
              <a:rPr lang="en-US" sz="2400" b="0">
                <a:latin typeface="Times New Roman" panose="02020603050405020304" charset="0"/>
                <a:ea typeface="宋体" panose="02010600030101010101" pitchFamily="2" charset="-122"/>
              </a:rPr>
              <a:t>    Film director Peter Jackson’s production company WingNut Films is credited ___ “source separation”. When _______ (create)  </a:t>
            </a:r>
            <a:r>
              <a:rPr lang="en-US" sz="2400" b="0" i="1">
                <a:latin typeface="Times New Roman" panose="02020603050405020304" charset="0"/>
                <a:ea typeface="宋体" panose="02010600030101010101" pitchFamily="2" charset="-122"/>
              </a:rPr>
              <a:t>Now and Then</a:t>
            </a:r>
            <a:r>
              <a:rPr lang="en-US" sz="2400" b="0">
                <a:latin typeface="Times New Roman" panose="02020603050405020304" charset="0"/>
                <a:ea typeface="宋体" panose="02010600030101010101" pitchFamily="2" charset="-122"/>
              </a:rPr>
              <a:t>, engineers at WingNut worked on 60 hours of recording </a:t>
            </a:r>
            <a:r>
              <a:rPr lang="en-US" sz="2400" b="0">
                <a:solidFill>
                  <a:schemeClr val="tx1"/>
                </a:solidFill>
                <a:latin typeface="Times New Roman" panose="02020603050405020304" charset="0"/>
                <a:ea typeface="宋体" panose="02010600030101010101" pitchFamily="2" charset="-122"/>
              </a:rPr>
              <a:t>captured </a:t>
            </a:r>
            <a:r>
              <a:rPr lang="en-US" sz="2400" b="0">
                <a:latin typeface="Times New Roman" panose="02020603050405020304" charset="0"/>
                <a:ea typeface="宋体" panose="02010600030101010101" pitchFamily="2" charset="-122"/>
              </a:rPr>
              <a:t>by a single microphone that picked up the musicians’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instruments in a noisy jumble. The microphone also caught background chatter, making much of the recording unusable. The team used Al to separate the dialogue from other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noises,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also isolating the sound of each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instrument ___________ (play).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Jess Aslan at Goldsmiths,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University of London,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Beatles’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track was done with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blessing of the living members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the band,</a:t>
            </a:r>
            <a:r>
              <a:rPr lang="en-US" sz="2400" b="0">
                <a:latin typeface="Times New Roman" panose="02020603050405020304" charset="0"/>
                <a:ea typeface="宋体" panose="02010600030101010101" pitchFamily="2" charset="-122"/>
                <a:cs typeface="Times New Roman" panose="02020603050405020304" charset="0"/>
              </a:rPr>
              <a:t> ____ </a:t>
            </a:r>
            <a:r>
              <a:rPr lang="en-US" sz="2400" b="0">
                <a:latin typeface="Times New Roman" panose="02020603050405020304" charset="0"/>
                <a:ea typeface="宋体" panose="02010600030101010101" pitchFamily="2" charset="-122"/>
              </a:rPr>
              <a:t>adds that Al also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presents risks to artists.</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(4th November 2023</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Page 9)</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82035" y="531495"/>
            <a:ext cx="84328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what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3019425" y="1463675"/>
            <a:ext cx="99822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iconic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6275070" y="2104390"/>
            <a:ext cx="205549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were combined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64770" y="2680970"/>
            <a:ext cx="16275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Reportedly</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10574020" y="2680970"/>
            <a:ext cx="4946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0123170" y="3293110"/>
            <a:ext cx="14725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statement</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10144125" y="4184015"/>
            <a:ext cx="62865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for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2400300" y="4474845"/>
            <a:ext cx="129984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creating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1459865" y="5696585"/>
            <a:ext cx="181292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being played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9504045" y="6007100"/>
            <a:ext cx="62928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but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P spid="2" grpId="1"/>
      <p:bldP spid="3" grpId="1"/>
      <p:bldP spid="4" grpId="1"/>
      <p:bldP spid="5" grpId="1"/>
      <p:bldP spid="7" grpId="1"/>
      <p:bldP spid="8" grpId="1"/>
      <p:bldP spid="9" grpId="1"/>
      <p:bldP spid="11" grpId="1"/>
      <p:bldP spid="12" grpId="1"/>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extract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remove or obtain a substance from sth, for example by using an industrial or a chemical process 提取；提炼</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used to extract iron ore from this site. 他们过去常从这里开采铁矿石</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endeavour</a:t>
            </a:r>
            <a:r>
              <a:rPr lang="en-US" altLang="zh-CN" sz="2800"/>
              <a:t>: </a:t>
            </a:r>
            <a:r>
              <a:rPr sz="2800">
                <a:latin typeface="Times New Roman" panose="02020603050405020304" charset="0"/>
                <a:ea typeface="华文中宋" panose="02010600040101010101" charset="-122"/>
                <a:cs typeface="Times New Roman" panose="02020603050405020304" charset="0"/>
              </a:rPr>
              <a:t>an accident in which two vehicles or people crash into each other （尤指新的或艰苦的）努力，尝试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In spite of our best endeavours, it has proven impossible to contact her.</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尽管我们尽了最大的努力，还是无法与她取得联系。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198374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486660"/>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oil which is extracted from olives is used for cooking.</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company</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creative endeavours are thriving.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1967230"/>
            <a:ext cx="7684770" cy="521970"/>
          </a:xfrm>
          <a:prstGeom prst="rect">
            <a:avLst/>
          </a:prstGeom>
          <a:noFill/>
        </p:spPr>
        <p:txBody>
          <a:bodyPr wrap="square" rtlCol="0" anchor="t">
            <a:spAutoFit/>
          </a:bodyPr>
          <a:lstStyle/>
          <a:p>
            <a:r>
              <a:rPr lang="zh-CN" altLang="en-US" sz="2800">
                <a:ea typeface="华文中宋" panose="02010600040101010101" charset="-122"/>
              </a:rPr>
              <a:t>从橄榄中提取的油被用于烹饪。</a:t>
            </a:r>
            <a:endParaRPr lang="zh-CN" altLang="en-US" sz="2800">
              <a:ea typeface="华文中宋" panose="02010600040101010101" charset="-122"/>
            </a:endParaRPr>
          </a:p>
        </p:txBody>
      </p:sp>
      <p:cxnSp>
        <p:nvCxnSpPr>
          <p:cNvPr id="3145728" name="直接连接符 8"/>
          <p:cNvCxnSpPr/>
          <p:nvPr/>
        </p:nvCxnSpPr>
        <p:spPr>
          <a:xfrm flipV="1">
            <a:off x="311150" y="2969260"/>
            <a:ext cx="841311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64300"/>
            <a:ext cx="6997065" cy="603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95880" y="5488305"/>
            <a:ext cx="5614670" cy="521970"/>
          </a:xfrm>
          <a:prstGeom prst="rect">
            <a:avLst/>
          </a:prstGeom>
          <a:noFill/>
        </p:spPr>
        <p:txBody>
          <a:bodyPr wrap="square" rtlCol="0" anchor="t">
            <a:spAutoFit/>
          </a:bodyPr>
          <a:p>
            <a:r>
              <a:rPr lang="zh-CN" altLang="en-US" sz="2800">
                <a:ea typeface="华文中宋" panose="02010600040101010101" charset="-122"/>
              </a:rPr>
              <a:t>该公司的创新尝试蓬勃兴旺。</a:t>
            </a:r>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92810"/>
            <a:ext cx="11588115" cy="21818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93154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Beatles have released what is said to be their last ever song, pieced together from recordings spanning more than four decades, in a feat that was possible due to artificial intelligence.</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01015" y="2169160"/>
            <a:ext cx="1094740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披头士乐队发行了据称是他们最后一首歌曲，这首歌是他们从40多年的录音中拼凑而成的，这一壮举可能要归功于人工智能。</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576320"/>
            <a:ext cx="11588115" cy="25419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639820"/>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McCartney has teased the song in interviews for months and said in a statement: “There it was, John’s voice, crystal clear. It’s quite emotional. And we all play on it, it’s a genuine Beatles recording”.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83235" y="4872355"/>
            <a:ext cx="110731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麦卡特尼几个月来一直在采访中</a:t>
            </a:r>
            <a:r>
              <a:rPr lang="zh-CN" sz="2400">
                <a:latin typeface="Times New Roman" panose="02020603050405020304" charset="0"/>
                <a:ea typeface="华文中宋" panose="02010600040101010101" charset="-122"/>
                <a:cs typeface="Times New Roman" panose="02020603050405020304" charset="0"/>
              </a:rPr>
              <a:t>打趣</a:t>
            </a:r>
            <a:r>
              <a:rPr sz="2400">
                <a:latin typeface="Times New Roman" panose="02020603050405020304" charset="0"/>
                <a:ea typeface="华文中宋" panose="02010600040101010101" charset="-122"/>
                <a:cs typeface="Times New Roman" panose="02020603050405020304" charset="0"/>
              </a:rPr>
              <a:t>这首歌，并在一份声明中说</a:t>
            </a:r>
            <a:r>
              <a:rPr sz="2400">
                <a:latin typeface="华文中宋" panose="02010600040101010101" charset="-122"/>
                <a:ea typeface="华文中宋" panose="02010600040101010101" charset="-122"/>
                <a:cs typeface="华文中宋" panose="02010600040101010101" charset="-122"/>
              </a:rPr>
              <a:t>:“约翰的声音就在那里，清晰无比。这是相当情绪化的。我们都</a:t>
            </a:r>
            <a:r>
              <a:rPr lang="zh-CN" sz="2400">
                <a:latin typeface="华文中宋" panose="02010600040101010101" charset="-122"/>
                <a:ea typeface="华文中宋" panose="02010600040101010101" charset="-122"/>
                <a:cs typeface="华文中宋" panose="02010600040101010101" charset="-122"/>
              </a:rPr>
              <a:t>在歌中</a:t>
            </a:r>
            <a:r>
              <a:rPr sz="2400">
                <a:latin typeface="华文中宋" panose="02010600040101010101" charset="-122"/>
                <a:ea typeface="华文中宋" panose="02010600040101010101" charset="-122"/>
                <a:cs typeface="华文中宋" panose="02010600040101010101" charset="-122"/>
              </a:rPr>
              <a:t>演奏</a:t>
            </a:r>
            <a:r>
              <a:rPr lang="zh-CN" sz="2400">
                <a:latin typeface="华文中宋" panose="02010600040101010101" charset="-122"/>
                <a:ea typeface="华文中宋" panose="02010600040101010101" charset="-122"/>
                <a:cs typeface="华文中宋" panose="02010600040101010101" charset="-122"/>
              </a:rPr>
              <a:t>了</a:t>
            </a:r>
            <a:r>
              <a:rPr sz="2400">
                <a:latin typeface="华文中宋" panose="02010600040101010101" charset="-122"/>
                <a:ea typeface="华文中宋" panose="02010600040101010101" charset="-122"/>
                <a:cs typeface="华文中宋" panose="02010600040101010101" charset="-122"/>
              </a:rPr>
              <a:t>，这是真正的披头士唱片。”</a:t>
            </a:r>
            <a:endParaRPr sz="24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96080" y="114300"/>
            <a:ext cx="3798570" cy="553085"/>
          </a:xfrm>
          <a:prstGeom prst="rect">
            <a:avLst/>
          </a:prstGeom>
          <a:noFill/>
        </p:spPr>
        <p:txBody>
          <a:bodyPr wrap="square" rtlCol="0" anchor="t">
            <a:spAutoFit/>
          </a:bodyPr>
          <a:p>
            <a:pPr algn="ctr"/>
            <a:r>
              <a:rPr lang="zh-CN" altLang="en-US" sz="3000"/>
              <a:t>Now and Then</a:t>
            </a:r>
            <a:endParaRPr lang="zh-CN" altLang="en-US" sz="3000"/>
          </a:p>
        </p:txBody>
      </p:sp>
      <p:pic>
        <p:nvPicPr>
          <p:cNvPr id="2" name="图片 1"/>
          <p:cNvPicPr>
            <a:picLocks noChangeAspect="1"/>
          </p:cNvPicPr>
          <p:nvPr/>
        </p:nvPicPr>
        <p:blipFill>
          <a:blip r:embed="rId1"/>
          <a:stretch>
            <a:fillRect/>
          </a:stretch>
        </p:blipFill>
        <p:spPr>
          <a:xfrm>
            <a:off x="224155" y="667385"/>
            <a:ext cx="11744325" cy="60674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2. How dust destroyed the dinosaurs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尘埃是如何毁灭恐龙</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custDataLst>
              <p:tags r:id="rId1"/>
            </p:custDataLst>
          </p:nvPr>
        </p:nvPicPr>
        <p:blipFill>
          <a:blip r:embed="rId2"/>
          <a:srcRect l="2975" t="6862" r="5822" b="51174"/>
          <a:stretch>
            <a:fillRect/>
          </a:stretch>
        </p:blipFill>
        <p:spPr>
          <a:xfrm>
            <a:off x="1400810" y="1285240"/>
            <a:ext cx="8634422" cy="5184000"/>
          </a:xfrm>
          <a:prstGeom prst="rect">
            <a:avLst/>
          </a:prstGeom>
        </p:spPr>
      </p:pic>
      <p:sp>
        <p:nvSpPr>
          <p:cNvPr id="6" name="文本框 5"/>
          <p:cNvSpPr txBox="1"/>
          <p:nvPr/>
        </p:nvSpPr>
        <p:spPr>
          <a:xfrm>
            <a:off x="8595360" y="5960110"/>
            <a:ext cx="1383665" cy="368300"/>
          </a:xfrm>
          <a:prstGeom prst="rect">
            <a:avLst/>
          </a:prstGeom>
          <a:noFill/>
        </p:spPr>
        <p:txBody>
          <a:bodyPr wrap="square" rtlCol="0" anchor="t">
            <a:spAutoFit/>
          </a:bodyPr>
          <a:p>
            <a:pPr algn="ctr"/>
            <a:r>
              <a:rPr lang="zh-CN" altLang="en-US" sz="900" b="1">
                <a:solidFill>
                  <a:schemeClr val="bg1"/>
                </a:solidFill>
                <a:latin typeface="微软雅黑" panose="020B0503020204020204" charset="-122"/>
                <a:ea typeface="微软雅黑" panose="020B0503020204020204" charset="-122"/>
              </a:rPr>
              <a:t>Dust</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could</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have</a:t>
            </a:r>
            <a:r>
              <a:rPr lang="en-US" altLang="zh-CN" sz="900" b="1">
                <a:solidFill>
                  <a:schemeClr val="bg1"/>
                </a:solidFill>
                <a:latin typeface="微软雅黑" panose="020B0503020204020204" charset="-122"/>
                <a:ea typeface="微软雅黑" panose="020B0503020204020204" charset="-122"/>
              </a:rPr>
              <a:t> </a:t>
            </a:r>
            <a:endParaRPr lang="en-US" altLang="zh-CN" sz="900" b="1">
              <a:solidFill>
                <a:schemeClr val="bg1"/>
              </a:solidFill>
              <a:latin typeface="微软雅黑" panose="020B0503020204020204" charset="-122"/>
              <a:ea typeface="微软雅黑" panose="020B0503020204020204" charset="-122"/>
            </a:endParaRPr>
          </a:p>
          <a:p>
            <a:pPr algn="ctr"/>
            <a:r>
              <a:rPr lang="zh-CN" altLang="en-US" sz="900" b="1">
                <a:solidFill>
                  <a:schemeClr val="bg1"/>
                </a:solidFill>
                <a:latin typeface="微软雅黑" panose="020B0503020204020204" charset="-122"/>
                <a:ea typeface="微软雅黑" panose="020B0503020204020204" charset="-122"/>
              </a:rPr>
              <a:t>blocked</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out</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the</a:t>
            </a:r>
            <a:r>
              <a:rPr lang="en-US" altLang="zh-CN" sz="900" b="1">
                <a:solidFill>
                  <a:schemeClr val="bg1"/>
                </a:solidFill>
                <a:latin typeface="微软雅黑" panose="020B0503020204020204" charset="-122"/>
                <a:ea typeface="微软雅黑" panose="020B0503020204020204" charset="-122"/>
              </a:rPr>
              <a:t> sun</a:t>
            </a:r>
            <a:endParaRPr lang="en-US" altLang="zh-CN" sz="9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461260" y="43815"/>
            <a:ext cx="7991475" cy="445135"/>
          </a:xfrm>
          <a:prstGeom prst="rect">
            <a:avLst/>
          </a:prstGeom>
          <a:noFill/>
        </p:spPr>
        <p:txBody>
          <a:bodyPr wrap="square" rtlCol="0" anchor="t">
            <a:spAutoFit/>
          </a:bodyPr>
          <a:p>
            <a:pPr>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Week Junior</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(11th November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2023</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Page 14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18415" y="679450"/>
            <a:ext cx="12325985" cy="5934075"/>
          </a:xfrm>
          <a:prstGeom prst="rect">
            <a:avLst/>
          </a:prstGeom>
          <a:noFill/>
          <a:ln w="9525">
            <a:noFill/>
          </a:ln>
        </p:spPr>
        <p:txBody>
          <a:bodyPr wrap="square">
            <a:spAutoFit/>
          </a:bodyPr>
          <a:p>
            <a:pPr indent="266700" fontAlgn="auto">
              <a:lnSpc>
                <a:spcPts val="2680"/>
              </a:lnSpc>
            </a:pPr>
            <a:r>
              <a:rPr lang="en-US" sz="2800" b="0">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You might have heard the theory that a meteor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wiped out most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life 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Earth,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including many dinosaurs,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66 million years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ago.</a:t>
            </a:r>
            <a:r>
              <a:rPr lang="en-US" sz="2400" b="0">
                <a:latin typeface="Times New Roman" panose="02020603050405020304" charset="0"/>
                <a:ea typeface="宋体" panose="02010600030101010101" pitchFamily="2" charset="-122"/>
                <a:cs typeface="Times New Roman" panose="02020603050405020304" charset="0"/>
              </a:rPr>
              <a:t> ________</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scientists have come up with a reason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why this caused so many species to go extinct. </a:t>
            </a:r>
            <a:endParaRPr lang="en-US" sz="2400" b="0">
              <a:latin typeface="Times New Roman" panose="02020603050405020304" charset="0"/>
              <a:ea typeface="宋体" panose="02010600030101010101" pitchFamily="2" charset="-122"/>
            </a:endParaRPr>
          </a:p>
          <a:p>
            <a:pPr indent="266700" fontAlgn="auto">
              <a:lnSpc>
                <a:spcPts val="2680"/>
              </a:lnSpc>
            </a:pPr>
            <a:r>
              <a:rPr lang="en-US" sz="2400" b="0">
                <a:latin typeface="Times New Roman" panose="02020603050405020304" charset="0"/>
                <a:ea typeface="宋体" panose="02010600030101010101" pitchFamily="2" charset="-122"/>
              </a:rPr>
              <a:t>  Previously,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scientists had argued that the meteor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strike caused wildfires,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earthquakes and tsunamis,</a:t>
            </a:r>
            <a:r>
              <a:rPr lang="en-US" sz="2400" b="0">
                <a:latin typeface="Times New Roman" panose="02020603050405020304" charset="0"/>
                <a:ea typeface="宋体" panose="02010600030101010101" pitchFamily="2" charset="-122"/>
                <a:cs typeface="Times New Roman" panose="02020603050405020304" charset="0"/>
              </a:rPr>
              <a:t> ______ </a:t>
            </a:r>
            <a:r>
              <a:rPr lang="en-US" sz="2400" b="0">
                <a:latin typeface="Times New Roman" panose="02020603050405020304" charset="0"/>
                <a:ea typeface="宋体" panose="02010600030101010101" pitchFamily="2" charset="-122"/>
              </a:rPr>
              <a:t>destroyed habitats all over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planet and made it impossible for many creatures </a:t>
            </a:r>
            <a:r>
              <a:rPr lang="en-US" sz="2400" b="0">
                <a:solidFill>
                  <a:schemeClr val="tx1"/>
                </a:solidFill>
                <a:latin typeface="Times New Roman" panose="02020603050405020304" charset="0"/>
                <a:ea typeface="宋体" panose="02010600030101010101" pitchFamily="2" charset="-122"/>
              </a:rPr>
              <a:t>to</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survive</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However,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new report suggests that more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attention should ________ (give) to another effect of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meteor-the trillions of tonnes of dust that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were sent flying into the atmosphere.</a:t>
            </a:r>
            <a:endParaRPr lang="en-US" sz="2400" b="0">
              <a:latin typeface="Times New Roman" panose="02020603050405020304" charset="0"/>
              <a:ea typeface="宋体" panose="02010600030101010101" pitchFamily="2" charset="-122"/>
            </a:endParaRPr>
          </a:p>
          <a:p>
            <a:pPr indent="266700" fontAlgn="auto">
              <a:lnSpc>
                <a:spcPts val="2680"/>
              </a:lnSpc>
            </a:pPr>
            <a:r>
              <a:rPr lang="en-US" altLang="en-US" sz="2400" b="0">
                <a:latin typeface="Times New Roman" panose="02020603050405020304" charset="0"/>
                <a:ea typeface="宋体" panose="02010600030101010101" pitchFamily="2" charset="-122"/>
              </a:rPr>
              <a:t>This dust would have </a:t>
            </a:r>
            <a:r>
              <a:rPr lang="en-US" altLang="en-US" sz="2400" b="0">
                <a:solidFill>
                  <a:srgbClr val="0000FF"/>
                </a:solidFill>
                <a:latin typeface="Times New Roman" panose="02020603050405020304" charset="0"/>
                <a:ea typeface="宋体" panose="02010600030101010101" pitchFamily="2" charset="-122"/>
              </a:rPr>
              <a:t>swirl</a:t>
            </a:r>
            <a:r>
              <a:rPr lang="en-US" altLang="en-US" sz="2400" b="0">
                <a:latin typeface="Times New Roman" panose="02020603050405020304" charset="0"/>
                <a:ea typeface="宋体" panose="02010600030101010101" pitchFamily="2" charset="-122"/>
              </a:rPr>
              <a:t>ed around in dark clouds, blocking out the Sun and ________ (cause) temperatures around the world to drop ___________ (dramatic). The researchers </a:t>
            </a:r>
            <a:r>
              <a:rPr lang="en-US" altLang="en-US" sz="2400" b="0">
                <a:solidFill>
                  <a:srgbClr val="0000FF"/>
                </a:solidFill>
                <a:latin typeface="Times New Roman" panose="02020603050405020304" charset="0"/>
                <a:ea typeface="宋体" panose="02010600030101010101" pitchFamily="2" charset="-122"/>
              </a:rPr>
              <a:t>devise</a:t>
            </a:r>
            <a:r>
              <a:rPr lang="en-US" altLang="en-US" sz="2400" b="0">
                <a:latin typeface="Times New Roman" panose="02020603050405020304" charset="0"/>
                <a:ea typeface="宋体" panose="02010600030101010101" pitchFamily="2" charset="-122"/>
              </a:rPr>
              <a:t>d their theory by running computer simulations of the aftermath of the meteor strike. These simulations took ____ account real measurements of dust caused by the meteor impact, _____ (take) from a site in North Dakota, US. The simulations suggested that the dust could have stayed in the atmosphere </a:t>
            </a:r>
            <a:r>
              <a:rPr lang="en-US" altLang="en-US" sz="2400" b="0">
                <a:solidFill>
                  <a:schemeClr val="tx1"/>
                </a:solidFill>
                <a:latin typeface="Times New Roman" panose="02020603050405020304" charset="0"/>
                <a:ea typeface="宋体" panose="02010600030101010101" pitchFamily="2" charset="-122"/>
              </a:rPr>
              <a:t>for </a:t>
            </a:r>
            <a:r>
              <a:rPr lang="en-US" altLang="en-US" sz="2400" b="0">
                <a:latin typeface="Times New Roman" panose="02020603050405020304" charset="0"/>
                <a:ea typeface="宋体" panose="02010600030101010101" pitchFamily="2" charset="-122"/>
              </a:rPr>
              <a:t>up to 15 years after being thrown into the sky. Philippe Claeys, co-author of the new research, said that although the meteor strike was _________ (disaster) for the dinosaurs, it probably helped humans of the future. “Dinosaurs dominated the Earth and were doing just fine ______ the meteorite hit,” he said. “________the impact, my guess is that mammals-including us - had little chance to become the dominant organisms on this planet.”</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3989070" y="988060"/>
            <a:ext cx="133794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However</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1245870" y="2015490"/>
            <a:ext cx="9417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which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8902065" y="2335530"/>
            <a:ext cx="12312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be given</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9958070" y="3034030"/>
            <a:ext cx="122237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causing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4860925" y="3349625"/>
            <a:ext cx="18129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dramatically</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713105" y="4026535"/>
            <a:ext cx="72771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into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flipH="1">
            <a:off x="9251950" y="4051300"/>
            <a:ext cx="84328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taken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6692900" y="5079365"/>
            <a:ext cx="161861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disastrous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4" name="文本框 13"/>
          <p:cNvSpPr txBox="1"/>
          <p:nvPr/>
        </p:nvSpPr>
        <p:spPr>
          <a:xfrm>
            <a:off x="123190" y="5737225"/>
            <a:ext cx="96012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when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5" name="文本框 14"/>
          <p:cNvSpPr txBox="1"/>
          <p:nvPr/>
        </p:nvSpPr>
        <p:spPr>
          <a:xfrm>
            <a:off x="4478655" y="5737225"/>
            <a:ext cx="117284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Without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2"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1" grpId="0"/>
      <p:bldP spid="12" grpId="0"/>
      <p:bldP spid="13" grpId="0"/>
      <p:bldP spid="14" grpId="0"/>
      <p:bldP spid="15" grpId="0"/>
      <p:bldP spid="4" grpId="1"/>
      <p:bldP spid="5" grpId="1"/>
      <p:bldP spid="7" grpId="1"/>
      <p:bldP spid="8" grpId="1"/>
      <p:bldP spid="9" grpId="1"/>
      <p:bldP spid="11" grpId="1"/>
      <p:bldP spid="12" grpId="1"/>
      <p:bldP spid="13" grpId="1"/>
      <p:bldP spid="14" grpId="1"/>
      <p:bldP spid="15"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14535</Words>
  <Application>WPS 演示</Application>
  <PresentationFormat>宽屏</PresentationFormat>
  <Paragraphs>327</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675</cp:revision>
  <dcterms:created xsi:type="dcterms:W3CDTF">2019-06-19T02:08:00Z</dcterms:created>
  <dcterms:modified xsi:type="dcterms:W3CDTF">2023-11-22T02:43:55Z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AE6E27D474164E3ABF88E5D170677AAB_12</vt:lpwstr>
  </property>
</Properties>
</file>